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28" r:id="rId2"/>
    <p:sldId id="644" r:id="rId3"/>
    <p:sldId id="460" r:id="rId4"/>
    <p:sldId id="645" r:id="rId5"/>
    <p:sldId id="451" r:id="rId6"/>
    <p:sldId id="558" r:id="rId7"/>
    <p:sldId id="642" r:id="rId8"/>
    <p:sldId id="632" r:id="rId9"/>
    <p:sldId id="576" r:id="rId10"/>
    <p:sldId id="652" r:id="rId11"/>
    <p:sldId id="648" r:id="rId12"/>
    <p:sldId id="649" r:id="rId13"/>
    <p:sldId id="650" r:id="rId14"/>
    <p:sldId id="651" r:id="rId15"/>
    <p:sldId id="618" r:id="rId16"/>
    <p:sldId id="614" r:id="rId17"/>
    <p:sldId id="636" r:id="rId18"/>
    <p:sldId id="622" r:id="rId19"/>
    <p:sldId id="623" r:id="rId20"/>
    <p:sldId id="627" r:id="rId21"/>
    <p:sldId id="617" r:id="rId22"/>
    <p:sldId id="640" r:id="rId23"/>
    <p:sldId id="629" r:id="rId24"/>
    <p:sldId id="630" r:id="rId25"/>
    <p:sldId id="653" r:id="rId26"/>
    <p:sldId id="624" r:id="rId27"/>
    <p:sldId id="631" r:id="rId28"/>
    <p:sldId id="563" r:id="rId29"/>
    <p:sldId id="56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5" autoAdjust="0"/>
    <p:restoredTop sz="94143" autoAdjust="0"/>
  </p:normalViewPr>
  <p:slideViewPr>
    <p:cSldViewPr>
      <p:cViewPr varScale="1">
        <p:scale>
          <a:sx n="72" d="100"/>
          <a:sy n="72" d="100"/>
        </p:scale>
        <p:origin x="4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1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5" Type="http://schemas.openxmlformats.org/officeDocument/2006/relationships/image" Target="../media/image2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10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211.png"/><Relationship Id="rId11" Type="http://schemas.openxmlformats.org/officeDocument/2006/relationships/image" Target="../media/image20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20.png"/><Relationship Id="rId11" Type="http://schemas.openxmlformats.org/officeDocument/2006/relationships/image" Target="../media/image3.png"/><Relationship Id="rId5" Type="http://schemas.openxmlformats.org/officeDocument/2006/relationships/image" Target="../media/image210.png"/><Relationship Id="rId10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5.png"/><Relationship Id="rId7" Type="http://schemas.openxmlformats.org/officeDocument/2006/relationships/image" Target="../media/image30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50.png"/><Relationship Id="rId5" Type="http://schemas.openxmlformats.org/officeDocument/2006/relationships/image" Target="../media/image210.png"/><Relationship Id="rId10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91.png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50.png"/><Relationship Id="rId5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NULL"/><Relationship Id="rId5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495800"/>
            <a:ext cx="6781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4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Algorithm for Joint Seat Allocation </a:t>
            </a:r>
            <a:r>
              <a:rPr lang="en-US" sz="2000" b="1" dirty="0">
                <a:solidFill>
                  <a:srgbClr val="7030A0"/>
                </a:solidFill>
              </a:rPr>
              <a:t>(final discussion)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III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Convex Hull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3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133600"/>
            <a:ext cx="8991599" cy="1362075"/>
          </a:xfrm>
        </p:spPr>
        <p:txBody>
          <a:bodyPr/>
          <a:lstStyle/>
          <a:p>
            <a:pPr algn="ctr"/>
            <a:r>
              <a:rPr lang="en-US" sz="4400" dirty="0"/>
              <a:t>Divide and Conquer algorithm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Convex Hull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58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7030A0"/>
                </a:solidFill>
              </a:rPr>
              <a:t> Divide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99" name="Right Brace 9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02" name="Right Brace 10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Oval 103"/>
          <p:cNvSpPr/>
          <p:nvPr/>
        </p:nvSpPr>
        <p:spPr>
          <a:xfrm>
            <a:off x="4267200" y="37839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EAF2B9-4118-3241-900E-BF15925A4398}"/>
                  </a:ext>
                </a:extLst>
              </p:cNvPr>
              <p:cNvSpPr/>
              <p:nvPr/>
            </p:nvSpPr>
            <p:spPr>
              <a:xfrm>
                <a:off x="7521096" y="1353106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EAF2B9-4118-3241-900E-BF15925A4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096" y="1353106"/>
                <a:ext cx="1165704" cy="369332"/>
              </a:xfrm>
              <a:prstGeom prst="rect">
                <a:avLst/>
              </a:prstGeom>
              <a:blipFill>
                <a:blip r:embed="rId7"/>
                <a:stretch>
                  <a:fillRect l="-3226" t="-6667" r="-3226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9144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6" grpId="0" animBg="1"/>
      <p:bldP spid="97" grpId="0" animBg="1"/>
      <p:bldP spid="104" grpId="0" animBg="1"/>
      <p:bldP spid="104" grpId="1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the </a:t>
            </a:r>
            <a:r>
              <a:rPr lang="en-US" sz="3200" b="1" dirty="0" err="1">
                <a:solidFill>
                  <a:srgbClr val="7030A0"/>
                </a:solidFill>
              </a:rPr>
              <a:t>subproblems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recursively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7700" y="2449559"/>
            <a:ext cx="3771900" cy="2949482"/>
            <a:chOff x="647700" y="2449559"/>
            <a:chExt cx="3771900" cy="2949482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  <a:stCxn id="58" idx="2"/>
              <a:endCxn id="76" idx="7"/>
            </p:cNvCxnSpPr>
            <p:nvPr/>
          </p:nvCxnSpPr>
          <p:spPr>
            <a:xfrm flipH="1">
              <a:off x="674641" y="2476500"/>
              <a:ext cx="1458959" cy="1420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  <a:stCxn id="85" idx="7"/>
              <a:endCxn id="58" idx="7"/>
            </p:cNvCxnSpPr>
            <p:nvPr/>
          </p:nvCxnSpPr>
          <p:spPr>
            <a:xfrm flipH="1" flipV="1">
              <a:off x="2198641" y="2449559"/>
              <a:ext cx="1524000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714500"/>
            <a:ext cx="3760741" cy="3913141"/>
            <a:chOff x="4762500" y="1714500"/>
            <a:chExt cx="3760741" cy="3913141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5"/>
            </p:cNvCxnSpPr>
            <p:nvPr/>
          </p:nvCxnSpPr>
          <p:spPr>
            <a:xfrm flipH="1" flipV="1">
              <a:off x="7075441" y="1893841"/>
              <a:ext cx="1420859" cy="13827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4" idx="2"/>
              <a:endCxn id="63" idx="6"/>
            </p:cNvCxnSpPr>
            <p:nvPr/>
          </p:nvCxnSpPr>
          <p:spPr>
            <a:xfrm flipH="1" flipV="1">
              <a:off x="5867400" y="1714500"/>
              <a:ext cx="114300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99" name="Right Brace 9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02" name="Right Brace 10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98D5435-986E-0141-B101-D91A02410CD6}"/>
                  </a:ext>
                </a:extLst>
              </p:cNvPr>
              <p:cNvSpPr/>
              <p:nvPr/>
            </p:nvSpPr>
            <p:spPr>
              <a:xfrm>
                <a:off x="7439106" y="1622312"/>
                <a:ext cx="1253869" cy="4603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2 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98D5435-986E-0141-B101-D91A02410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06" y="1622312"/>
                <a:ext cx="1253869" cy="460382"/>
              </a:xfrm>
              <a:prstGeom prst="rect">
                <a:avLst/>
              </a:prstGeom>
              <a:blipFill>
                <a:blip r:embed="rId7"/>
                <a:stretch>
                  <a:fillRect l="-4040" r="-3030" b="-8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725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5"/>
          </p:cNvCxnSpPr>
          <p:nvPr/>
        </p:nvCxnSpPr>
        <p:spPr>
          <a:xfrm flipH="1">
            <a:off x="3189241" y="4648200"/>
            <a:ext cx="811259" cy="7508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stCxn id="58" idx="0"/>
            <a:endCxn id="76" idx="7"/>
          </p:cNvCxnSpPr>
          <p:nvPr/>
        </p:nvCxnSpPr>
        <p:spPr>
          <a:xfrm flipH="1">
            <a:off x="674641" y="2438400"/>
            <a:ext cx="1497059" cy="1458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85" idx="1"/>
          </p:cNvCxnSpPr>
          <p:nvPr/>
        </p:nvCxnSpPr>
        <p:spPr>
          <a:xfrm flipH="1" flipV="1">
            <a:off x="2209800" y="2449559"/>
            <a:ext cx="1458959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6"/>
          </p:cNvCxnSpPr>
          <p:nvPr/>
        </p:nvCxnSpPr>
        <p:spPr>
          <a:xfrm>
            <a:off x="3733800" y="2705100"/>
            <a:ext cx="685800" cy="1219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64" idx="5"/>
          </p:cNvCxnSpPr>
          <p:nvPr/>
        </p:nvCxnSpPr>
        <p:spPr>
          <a:xfrm flipH="1" flipV="1">
            <a:off x="7075441" y="1893841"/>
            <a:ext cx="1420859" cy="13827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3" idx="4"/>
            <a:endCxn id="82" idx="1"/>
          </p:cNvCxnSpPr>
          <p:nvPr/>
        </p:nvCxnSpPr>
        <p:spPr>
          <a:xfrm>
            <a:off x="4762500" y="3124200"/>
            <a:ext cx="125459" cy="1077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3" idx="4"/>
            <a:endCxn id="42" idx="7"/>
          </p:cNvCxnSpPr>
          <p:nvPr/>
        </p:nvCxnSpPr>
        <p:spPr>
          <a:xfrm flipH="1">
            <a:off x="5094241" y="1752600"/>
            <a:ext cx="735059" cy="468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2" idx="3"/>
            <a:endCxn id="83" idx="7"/>
          </p:cNvCxnSpPr>
          <p:nvPr/>
        </p:nvCxnSpPr>
        <p:spPr>
          <a:xfrm flipH="1">
            <a:off x="4789441" y="2274841"/>
            <a:ext cx="250918" cy="78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2" idx="5"/>
            <a:endCxn id="62" idx="2"/>
          </p:cNvCxnSpPr>
          <p:nvPr/>
        </p:nvCxnSpPr>
        <p:spPr>
          <a:xfrm>
            <a:off x="4941841" y="4256041"/>
            <a:ext cx="696959" cy="1344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 flipH="1">
            <a:off x="2171700" y="1725659"/>
            <a:ext cx="3619500" cy="71274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3200400" y="5410200"/>
            <a:ext cx="2449559" cy="2286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  <a:stCxn id="63" idx="2"/>
          </p:cNvCxnSpPr>
          <p:nvPr/>
        </p:nvCxnSpPr>
        <p:spPr>
          <a:xfrm flipH="1">
            <a:off x="2171700" y="1714500"/>
            <a:ext cx="3619500" cy="7239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200400" y="5410200"/>
            <a:ext cx="2449560" cy="2286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98641" y="1752600"/>
            <a:ext cx="3622768" cy="3848100"/>
            <a:chOff x="2358932" y="1905000"/>
            <a:chExt cx="3622768" cy="3848100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3341641" y="4800600"/>
              <a:ext cx="811259" cy="750841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  <a:endCxn id="58" idx="7"/>
            </p:cNvCxnSpPr>
            <p:nvPr/>
          </p:nvCxnSpPr>
          <p:spPr>
            <a:xfrm flipH="1" flipV="1">
              <a:off x="2358932" y="2601959"/>
              <a:ext cx="1462227" cy="2286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191000" y="4103641"/>
              <a:ext cx="315959" cy="6588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886200" y="2857500"/>
              <a:ext cx="685800" cy="12192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914900" y="3276600"/>
              <a:ext cx="125459" cy="10779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246641" y="1905000"/>
              <a:ext cx="735059" cy="4683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4941841" y="2427241"/>
              <a:ext cx="250918" cy="784318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094241" y="4408441"/>
              <a:ext cx="696959" cy="13446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109" name="Right Brace 10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9140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64" idx="5"/>
          </p:cNvCxnSpPr>
          <p:nvPr/>
        </p:nvCxnSpPr>
        <p:spPr>
          <a:xfrm flipH="1" flipV="1">
            <a:off x="7075441" y="1893841"/>
            <a:ext cx="1420859" cy="13827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3" idx="4"/>
            <a:endCxn id="82" idx="1"/>
          </p:cNvCxnSpPr>
          <p:nvPr/>
        </p:nvCxnSpPr>
        <p:spPr>
          <a:xfrm>
            <a:off x="4762500" y="3124200"/>
            <a:ext cx="125459" cy="1077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3" idx="4"/>
            <a:endCxn id="42" idx="7"/>
          </p:cNvCxnSpPr>
          <p:nvPr/>
        </p:nvCxnSpPr>
        <p:spPr>
          <a:xfrm flipH="1">
            <a:off x="5094241" y="1752600"/>
            <a:ext cx="735059" cy="468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2" idx="3"/>
            <a:endCxn id="83" idx="7"/>
          </p:cNvCxnSpPr>
          <p:nvPr/>
        </p:nvCxnSpPr>
        <p:spPr>
          <a:xfrm flipH="1">
            <a:off x="4789441" y="2274841"/>
            <a:ext cx="250918" cy="78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2" idx="5"/>
            <a:endCxn id="62" idx="2"/>
          </p:cNvCxnSpPr>
          <p:nvPr/>
        </p:nvCxnSpPr>
        <p:spPr>
          <a:xfrm>
            <a:off x="4941841" y="4256041"/>
            <a:ext cx="696959" cy="1344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 Arrow 32"/>
          <p:cNvSpPr/>
          <p:nvPr/>
        </p:nvSpPr>
        <p:spPr>
          <a:xfrm>
            <a:off x="2171700" y="1221044"/>
            <a:ext cx="676617" cy="67279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5" name="Straight Connector 114"/>
          <p:cNvCxnSpPr>
            <a:cxnSpLocks/>
            <a:endCxn id="58" idx="1"/>
          </p:cNvCxnSpPr>
          <p:nvPr/>
        </p:nvCxnSpPr>
        <p:spPr>
          <a:xfrm flipH="1">
            <a:off x="2144759" y="1708921"/>
            <a:ext cx="3646441" cy="740638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200400" y="5410200"/>
            <a:ext cx="2449560" cy="2286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09600" y="2438400"/>
            <a:ext cx="3810000" cy="2971800"/>
            <a:chOff x="609600" y="2438400"/>
            <a:chExt cx="3810000" cy="29718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  <a:stCxn id="58" idx="2"/>
              <a:endCxn id="76" idx="7"/>
            </p:cNvCxnSpPr>
            <p:nvPr/>
          </p:nvCxnSpPr>
          <p:spPr>
            <a:xfrm flipH="1">
              <a:off x="674641" y="2476500"/>
              <a:ext cx="1458959" cy="1420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  <a:stCxn id="85" idx="1"/>
              <a:endCxn id="58" idx="7"/>
            </p:cNvCxnSpPr>
            <p:nvPr/>
          </p:nvCxnSpPr>
          <p:spPr>
            <a:xfrm flipH="1" flipV="1">
              <a:off x="2198641" y="2449559"/>
              <a:ext cx="14701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181350" y="4648200"/>
              <a:ext cx="811259" cy="750841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  <a:endCxn id="58" idx="0"/>
            </p:cNvCxnSpPr>
            <p:nvPr/>
          </p:nvCxnSpPr>
          <p:spPr>
            <a:xfrm flipH="1" flipV="1">
              <a:off x="2171700" y="2438400"/>
              <a:ext cx="1489168" cy="2397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030709" y="3951241"/>
              <a:ext cx="315959" cy="6588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725909" y="2705100"/>
              <a:ext cx="685800" cy="12192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>
            <a:off x="4754609" y="3124200"/>
            <a:ext cx="125459" cy="1077959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086350" y="1752600"/>
            <a:ext cx="735059" cy="468359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4781550" y="2274841"/>
            <a:ext cx="250918" cy="78431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33950" y="4256041"/>
            <a:ext cx="696959" cy="1344659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109" name="Right Brace 10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Straight Connector 115"/>
          <p:cNvCxnSpPr>
            <a:stCxn id="62" idx="5"/>
          </p:cNvCxnSpPr>
          <p:nvPr/>
        </p:nvCxnSpPr>
        <p:spPr>
          <a:xfrm flipH="1" flipV="1">
            <a:off x="1404120" y="3268709"/>
            <a:ext cx="4299721" cy="235893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4" idx="1"/>
          </p:cNvCxnSpPr>
          <p:nvPr/>
        </p:nvCxnSpPr>
        <p:spPr>
          <a:xfrm flipH="1" flipV="1">
            <a:off x="3668760" y="859452"/>
            <a:ext cx="3352799" cy="980507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1600200" y="269747"/>
            <a:ext cx="7391401" cy="213360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467880" y="2759541"/>
            <a:ext cx="6172199" cy="338455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941077" y="1754842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303291" y="3176884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47245" y="737418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00035 -0.2636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21" grpId="0" animBg="1"/>
      <p:bldP spid="121" grpId="1" animBg="1"/>
      <p:bldP spid="123" grpId="0" animBg="1"/>
      <p:bldP spid="123" grpId="1" animBg="1"/>
      <p:bldP spid="124" grpId="0" animBg="1"/>
      <p:bldP spid="12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772400" cy="150018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 </a:t>
            </a:r>
            <a:r>
              <a:rPr lang="en-US" sz="4000" b="1" dirty="0">
                <a:solidFill>
                  <a:srgbClr val="7030A0"/>
                </a:solidFill>
              </a:rPr>
              <a:t>simpler</a:t>
            </a:r>
            <a:r>
              <a:rPr lang="en-US" sz="4000" b="1" dirty="0">
                <a:solidFill>
                  <a:schemeClr val="tx1"/>
                </a:solidFill>
              </a:rPr>
              <a:t> problem</a:t>
            </a:r>
            <a:endParaRPr lang="en-US" sz="2400" b="1" dirty="0"/>
          </a:p>
          <a:p>
            <a:pPr algn="ctr"/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800" y="2795587"/>
            <a:ext cx="4191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right half set is a </a:t>
            </a:r>
            <a:r>
              <a:rPr lang="en-US" sz="2400" b="1" dirty="0">
                <a:solidFill>
                  <a:srgbClr val="7030A0"/>
                </a:solidFill>
              </a:rPr>
              <a:t>point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7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28700" y="280039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stCxn id="56" idx="3"/>
            <a:endCxn id="76" idx="7"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6" idx="1"/>
          </p:cNvCxnSpPr>
          <p:nvPr/>
        </p:nvCxnSpPr>
        <p:spPr>
          <a:xfrm flipH="1" flipV="1">
            <a:off x="1981200" y="1295400"/>
            <a:ext cx="3135359" cy="25257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981200" y="3848100"/>
            <a:ext cx="3124202" cy="250320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135608" y="920826"/>
            <a:ext cx="1" cy="28956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121659" y="3850137"/>
            <a:ext cx="21841" cy="253841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Arrow 12"/>
          <p:cNvSpPr/>
          <p:nvPr/>
        </p:nvSpPr>
        <p:spPr>
          <a:xfrm rot="20321949">
            <a:off x="4060137" y="1395575"/>
            <a:ext cx="553285" cy="295524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205250">
            <a:off x="4312521" y="5894981"/>
            <a:ext cx="537935" cy="293117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3413507" y="1032430"/>
            <a:ext cx="1759387" cy="2812974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Arrow 58"/>
          <p:cNvSpPr/>
          <p:nvPr/>
        </p:nvSpPr>
        <p:spPr>
          <a:xfrm rot="18762692">
            <a:off x="3287284" y="1848368"/>
            <a:ext cx="539854" cy="278093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411605" y="3863181"/>
            <a:ext cx="1733508" cy="248812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Arrow 60"/>
          <p:cNvSpPr/>
          <p:nvPr/>
        </p:nvSpPr>
        <p:spPr>
          <a:xfrm rot="2206978">
            <a:off x="3271173" y="5390616"/>
            <a:ext cx="537935" cy="293117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C46102-2D84-A619-DF06-B86D71EFA1E3}"/>
              </a:ext>
            </a:extLst>
          </p:cNvPr>
          <p:cNvCxnSpPr>
            <a:cxnSpLocks/>
            <a:stCxn id="58" idx="2"/>
            <a:endCxn id="56" idx="2"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107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  <p:bldP spid="13" grpId="0" animBg="1"/>
      <p:bldP spid="52" grpId="0" animBg="1"/>
      <p:bldP spid="59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5A0A904-274E-8A45-A4E1-9731FBC1A5C3}"/>
              </a:ext>
            </a:extLst>
          </p:cNvPr>
          <p:cNvGrpSpPr/>
          <p:nvPr/>
        </p:nvGrpSpPr>
        <p:grpSpPr>
          <a:xfrm>
            <a:off x="3124200" y="2676357"/>
            <a:ext cx="2034342" cy="2747823"/>
            <a:chOff x="6062523" y="3576777"/>
            <a:chExt cx="2034342" cy="27478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781F406-C151-C749-AD94-5D081C21453A}"/>
                </a:ext>
              </a:extLst>
            </p:cNvPr>
            <p:cNvSpPr/>
            <p:nvPr/>
          </p:nvSpPr>
          <p:spPr>
            <a:xfrm>
              <a:off x="6120581" y="3598606"/>
              <a:ext cx="1976284" cy="2698955"/>
            </a:xfrm>
            <a:custGeom>
              <a:avLst/>
              <a:gdLst>
                <a:gd name="connsiteX0" fmla="*/ 516193 w 1976284"/>
                <a:gd name="connsiteY0" fmla="*/ 0 h 2698955"/>
                <a:gd name="connsiteX1" fmla="*/ 516193 w 1976284"/>
                <a:gd name="connsiteY1" fmla="*/ 0 h 2698955"/>
                <a:gd name="connsiteX2" fmla="*/ 678425 w 1976284"/>
                <a:gd name="connsiteY2" fmla="*/ 147484 h 2698955"/>
                <a:gd name="connsiteX3" fmla="*/ 737419 w 1976284"/>
                <a:gd name="connsiteY3" fmla="*/ 176981 h 2698955"/>
                <a:gd name="connsiteX4" fmla="*/ 781664 w 1976284"/>
                <a:gd name="connsiteY4" fmla="*/ 221226 h 2698955"/>
                <a:gd name="connsiteX5" fmla="*/ 840658 w 1976284"/>
                <a:gd name="connsiteY5" fmla="*/ 265471 h 2698955"/>
                <a:gd name="connsiteX6" fmla="*/ 884903 w 1976284"/>
                <a:gd name="connsiteY6" fmla="*/ 294968 h 2698955"/>
                <a:gd name="connsiteX7" fmla="*/ 943896 w 1976284"/>
                <a:gd name="connsiteY7" fmla="*/ 353962 h 2698955"/>
                <a:gd name="connsiteX8" fmla="*/ 1032387 w 1976284"/>
                <a:gd name="connsiteY8" fmla="*/ 412955 h 2698955"/>
                <a:gd name="connsiteX9" fmla="*/ 1120877 w 1976284"/>
                <a:gd name="connsiteY9" fmla="*/ 471949 h 2698955"/>
                <a:gd name="connsiteX10" fmla="*/ 1165122 w 1976284"/>
                <a:gd name="connsiteY10" fmla="*/ 501446 h 2698955"/>
                <a:gd name="connsiteX11" fmla="*/ 1209367 w 1976284"/>
                <a:gd name="connsiteY11" fmla="*/ 545691 h 2698955"/>
                <a:gd name="connsiteX12" fmla="*/ 1268361 w 1976284"/>
                <a:gd name="connsiteY12" fmla="*/ 575188 h 2698955"/>
                <a:gd name="connsiteX13" fmla="*/ 1371600 w 1976284"/>
                <a:gd name="connsiteY13" fmla="*/ 648929 h 2698955"/>
                <a:gd name="connsiteX14" fmla="*/ 1415845 w 1976284"/>
                <a:gd name="connsiteY14" fmla="*/ 678426 h 2698955"/>
                <a:gd name="connsiteX15" fmla="*/ 1474838 w 1976284"/>
                <a:gd name="connsiteY15" fmla="*/ 722671 h 2698955"/>
                <a:gd name="connsiteX16" fmla="*/ 1519084 w 1976284"/>
                <a:gd name="connsiteY16" fmla="*/ 766917 h 2698955"/>
                <a:gd name="connsiteX17" fmla="*/ 1607574 w 1976284"/>
                <a:gd name="connsiteY17" fmla="*/ 825910 h 2698955"/>
                <a:gd name="connsiteX18" fmla="*/ 1651819 w 1976284"/>
                <a:gd name="connsiteY18" fmla="*/ 855407 h 2698955"/>
                <a:gd name="connsiteX19" fmla="*/ 1740309 w 1976284"/>
                <a:gd name="connsiteY19" fmla="*/ 929149 h 2698955"/>
                <a:gd name="connsiteX20" fmla="*/ 1828800 w 1976284"/>
                <a:gd name="connsiteY20" fmla="*/ 988142 h 2698955"/>
                <a:gd name="connsiteX21" fmla="*/ 1873045 w 1976284"/>
                <a:gd name="connsiteY21" fmla="*/ 1017639 h 2698955"/>
                <a:gd name="connsiteX22" fmla="*/ 1902542 w 1976284"/>
                <a:gd name="connsiteY22" fmla="*/ 1061884 h 2698955"/>
                <a:gd name="connsiteX23" fmla="*/ 1946787 w 1976284"/>
                <a:gd name="connsiteY23" fmla="*/ 1076633 h 2698955"/>
                <a:gd name="connsiteX24" fmla="*/ 1976284 w 1976284"/>
                <a:gd name="connsiteY24" fmla="*/ 1120878 h 2698955"/>
                <a:gd name="connsiteX25" fmla="*/ 1946787 w 1976284"/>
                <a:gd name="connsiteY25" fmla="*/ 1165123 h 2698955"/>
                <a:gd name="connsiteX26" fmla="*/ 1858296 w 1976284"/>
                <a:gd name="connsiteY26" fmla="*/ 1224117 h 2698955"/>
                <a:gd name="connsiteX27" fmla="*/ 1769806 w 1976284"/>
                <a:gd name="connsiteY27" fmla="*/ 1283110 h 2698955"/>
                <a:gd name="connsiteX28" fmla="*/ 1681316 w 1976284"/>
                <a:gd name="connsiteY28" fmla="*/ 1342104 h 2698955"/>
                <a:gd name="connsiteX29" fmla="*/ 1592825 w 1976284"/>
                <a:gd name="connsiteY29" fmla="*/ 1401097 h 2698955"/>
                <a:gd name="connsiteX30" fmla="*/ 1504335 w 1976284"/>
                <a:gd name="connsiteY30" fmla="*/ 1460091 h 2698955"/>
                <a:gd name="connsiteX31" fmla="*/ 1460090 w 1976284"/>
                <a:gd name="connsiteY31" fmla="*/ 1489588 h 2698955"/>
                <a:gd name="connsiteX32" fmla="*/ 1430593 w 1976284"/>
                <a:gd name="connsiteY32" fmla="*/ 1533833 h 2698955"/>
                <a:gd name="connsiteX33" fmla="*/ 1342103 w 1976284"/>
                <a:gd name="connsiteY33" fmla="*/ 1592826 h 2698955"/>
                <a:gd name="connsiteX34" fmla="*/ 1268361 w 1976284"/>
                <a:gd name="connsiteY34" fmla="*/ 1666568 h 2698955"/>
                <a:gd name="connsiteX35" fmla="*/ 1238864 w 1976284"/>
                <a:gd name="connsiteY35" fmla="*/ 1710813 h 2698955"/>
                <a:gd name="connsiteX36" fmla="*/ 1150374 w 1976284"/>
                <a:gd name="connsiteY36" fmla="*/ 1769807 h 2698955"/>
                <a:gd name="connsiteX37" fmla="*/ 1076632 w 1976284"/>
                <a:gd name="connsiteY37" fmla="*/ 1828800 h 2698955"/>
                <a:gd name="connsiteX38" fmla="*/ 1047135 w 1976284"/>
                <a:gd name="connsiteY38" fmla="*/ 1873046 h 2698955"/>
                <a:gd name="connsiteX39" fmla="*/ 958645 w 1976284"/>
                <a:gd name="connsiteY39" fmla="*/ 1932039 h 2698955"/>
                <a:gd name="connsiteX40" fmla="*/ 914400 w 1976284"/>
                <a:gd name="connsiteY40" fmla="*/ 1961536 h 2698955"/>
                <a:gd name="connsiteX41" fmla="*/ 825909 w 1976284"/>
                <a:gd name="connsiteY41" fmla="*/ 2035278 h 2698955"/>
                <a:gd name="connsiteX42" fmla="*/ 722671 w 1976284"/>
                <a:gd name="connsiteY42" fmla="*/ 2109020 h 2698955"/>
                <a:gd name="connsiteX43" fmla="*/ 678425 w 1976284"/>
                <a:gd name="connsiteY43" fmla="*/ 2123768 h 2698955"/>
                <a:gd name="connsiteX44" fmla="*/ 575187 w 1976284"/>
                <a:gd name="connsiteY44" fmla="*/ 2197510 h 2698955"/>
                <a:gd name="connsiteX45" fmla="*/ 486696 w 1976284"/>
                <a:gd name="connsiteY45" fmla="*/ 2256504 h 2698955"/>
                <a:gd name="connsiteX46" fmla="*/ 442451 w 1976284"/>
                <a:gd name="connsiteY46" fmla="*/ 2286000 h 2698955"/>
                <a:gd name="connsiteX47" fmla="*/ 368709 w 1976284"/>
                <a:gd name="connsiteY47" fmla="*/ 2374491 h 2698955"/>
                <a:gd name="connsiteX48" fmla="*/ 339213 w 1976284"/>
                <a:gd name="connsiteY48" fmla="*/ 2418736 h 2698955"/>
                <a:gd name="connsiteX49" fmla="*/ 250722 w 1976284"/>
                <a:gd name="connsiteY49" fmla="*/ 2477729 h 2698955"/>
                <a:gd name="connsiteX50" fmla="*/ 206477 w 1976284"/>
                <a:gd name="connsiteY50" fmla="*/ 2507226 h 2698955"/>
                <a:gd name="connsiteX51" fmla="*/ 117987 w 1976284"/>
                <a:gd name="connsiteY51" fmla="*/ 2595717 h 2698955"/>
                <a:gd name="connsiteX52" fmla="*/ 73742 w 1976284"/>
                <a:gd name="connsiteY52" fmla="*/ 2639962 h 2698955"/>
                <a:gd name="connsiteX53" fmla="*/ 44245 w 1976284"/>
                <a:gd name="connsiteY53" fmla="*/ 2684207 h 2698955"/>
                <a:gd name="connsiteX54" fmla="*/ 0 w 1976284"/>
                <a:gd name="connsiteY54" fmla="*/ 2698955 h 2698955"/>
                <a:gd name="connsiteX55" fmla="*/ 14748 w 1976284"/>
                <a:gd name="connsiteY55" fmla="*/ 2448233 h 2698955"/>
                <a:gd name="connsiteX56" fmla="*/ 29496 w 1976284"/>
                <a:gd name="connsiteY56" fmla="*/ 2403988 h 2698955"/>
                <a:gd name="connsiteX57" fmla="*/ 44245 w 1976284"/>
                <a:gd name="connsiteY57" fmla="*/ 2315497 h 2698955"/>
                <a:gd name="connsiteX58" fmla="*/ 73742 w 1976284"/>
                <a:gd name="connsiteY58" fmla="*/ 2227007 h 2698955"/>
                <a:gd name="connsiteX59" fmla="*/ 88490 w 1976284"/>
                <a:gd name="connsiteY59" fmla="*/ 2182762 h 2698955"/>
                <a:gd name="connsiteX60" fmla="*/ 103238 w 1976284"/>
                <a:gd name="connsiteY60" fmla="*/ 2138517 h 2698955"/>
                <a:gd name="connsiteX61" fmla="*/ 132735 w 1976284"/>
                <a:gd name="connsiteY61" fmla="*/ 2005781 h 2698955"/>
                <a:gd name="connsiteX62" fmla="*/ 162232 w 1976284"/>
                <a:gd name="connsiteY62" fmla="*/ 1917291 h 2698955"/>
                <a:gd name="connsiteX63" fmla="*/ 191729 w 1976284"/>
                <a:gd name="connsiteY63" fmla="*/ 1651820 h 2698955"/>
                <a:gd name="connsiteX64" fmla="*/ 221225 w 1976284"/>
                <a:gd name="connsiteY64" fmla="*/ 1519084 h 2698955"/>
                <a:gd name="connsiteX65" fmla="*/ 250722 w 1976284"/>
                <a:gd name="connsiteY65" fmla="*/ 1386349 h 2698955"/>
                <a:gd name="connsiteX66" fmla="*/ 265471 w 1976284"/>
                <a:gd name="connsiteY66" fmla="*/ 1238865 h 2698955"/>
                <a:gd name="connsiteX67" fmla="*/ 294967 w 1976284"/>
                <a:gd name="connsiteY67" fmla="*/ 1150375 h 2698955"/>
                <a:gd name="connsiteX68" fmla="*/ 309716 w 1976284"/>
                <a:gd name="connsiteY68" fmla="*/ 1091381 h 2698955"/>
                <a:gd name="connsiteX69" fmla="*/ 339213 w 1976284"/>
                <a:gd name="connsiteY69" fmla="*/ 988142 h 2698955"/>
                <a:gd name="connsiteX70" fmla="*/ 353961 w 1976284"/>
                <a:gd name="connsiteY70" fmla="*/ 840659 h 2698955"/>
                <a:gd name="connsiteX71" fmla="*/ 368709 w 1976284"/>
                <a:gd name="connsiteY71" fmla="*/ 796413 h 2698955"/>
                <a:gd name="connsiteX72" fmla="*/ 383458 w 1976284"/>
                <a:gd name="connsiteY72" fmla="*/ 678426 h 2698955"/>
                <a:gd name="connsiteX73" fmla="*/ 398206 w 1976284"/>
                <a:gd name="connsiteY73" fmla="*/ 634181 h 2698955"/>
                <a:gd name="connsiteX74" fmla="*/ 427703 w 1976284"/>
                <a:gd name="connsiteY74" fmla="*/ 457200 h 2698955"/>
                <a:gd name="connsiteX75" fmla="*/ 442451 w 1976284"/>
                <a:gd name="connsiteY75" fmla="*/ 398207 h 2698955"/>
                <a:gd name="connsiteX76" fmla="*/ 457200 w 1976284"/>
                <a:gd name="connsiteY76" fmla="*/ 309717 h 2698955"/>
                <a:gd name="connsiteX77" fmla="*/ 471948 w 1976284"/>
                <a:gd name="connsiteY77" fmla="*/ 235975 h 2698955"/>
                <a:gd name="connsiteX78" fmla="*/ 516193 w 1976284"/>
                <a:gd name="connsiteY78" fmla="*/ 0 h 269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76284" h="2698955">
                  <a:moveTo>
                    <a:pt x="516193" y="0"/>
                  </a:moveTo>
                  <a:lnTo>
                    <a:pt x="516193" y="0"/>
                  </a:lnTo>
                  <a:cubicBezTo>
                    <a:pt x="572182" y="55989"/>
                    <a:pt x="613141" y="106682"/>
                    <a:pt x="678425" y="147484"/>
                  </a:cubicBezTo>
                  <a:cubicBezTo>
                    <a:pt x="697069" y="159136"/>
                    <a:pt x="719528" y="164202"/>
                    <a:pt x="737419" y="176981"/>
                  </a:cubicBezTo>
                  <a:cubicBezTo>
                    <a:pt x="754391" y="189104"/>
                    <a:pt x="765828" y="207652"/>
                    <a:pt x="781664" y="221226"/>
                  </a:cubicBezTo>
                  <a:cubicBezTo>
                    <a:pt x="800327" y="237223"/>
                    <a:pt x="820656" y="251184"/>
                    <a:pt x="840658" y="265471"/>
                  </a:cubicBezTo>
                  <a:cubicBezTo>
                    <a:pt x="855082" y="275774"/>
                    <a:pt x="871445" y="283432"/>
                    <a:pt x="884903" y="294968"/>
                  </a:cubicBezTo>
                  <a:cubicBezTo>
                    <a:pt x="906018" y="313067"/>
                    <a:pt x="922180" y="336589"/>
                    <a:pt x="943896" y="353962"/>
                  </a:cubicBezTo>
                  <a:cubicBezTo>
                    <a:pt x="971578" y="376108"/>
                    <a:pt x="1002890" y="393291"/>
                    <a:pt x="1032387" y="412955"/>
                  </a:cubicBezTo>
                  <a:lnTo>
                    <a:pt x="1120877" y="471949"/>
                  </a:lnTo>
                  <a:cubicBezTo>
                    <a:pt x="1135625" y="481781"/>
                    <a:pt x="1152588" y="488912"/>
                    <a:pt x="1165122" y="501446"/>
                  </a:cubicBezTo>
                  <a:cubicBezTo>
                    <a:pt x="1179870" y="516194"/>
                    <a:pt x="1192395" y="533568"/>
                    <a:pt x="1209367" y="545691"/>
                  </a:cubicBezTo>
                  <a:cubicBezTo>
                    <a:pt x="1227258" y="558470"/>
                    <a:pt x="1249272" y="564280"/>
                    <a:pt x="1268361" y="575188"/>
                  </a:cubicBezTo>
                  <a:cubicBezTo>
                    <a:pt x="1303121" y="595050"/>
                    <a:pt x="1339943" y="626317"/>
                    <a:pt x="1371600" y="648929"/>
                  </a:cubicBezTo>
                  <a:cubicBezTo>
                    <a:pt x="1386024" y="659232"/>
                    <a:pt x="1401421" y="668123"/>
                    <a:pt x="1415845" y="678426"/>
                  </a:cubicBezTo>
                  <a:cubicBezTo>
                    <a:pt x="1435847" y="692713"/>
                    <a:pt x="1456175" y="706674"/>
                    <a:pt x="1474838" y="722671"/>
                  </a:cubicBezTo>
                  <a:cubicBezTo>
                    <a:pt x="1490674" y="736245"/>
                    <a:pt x="1502620" y="754112"/>
                    <a:pt x="1519084" y="766917"/>
                  </a:cubicBezTo>
                  <a:cubicBezTo>
                    <a:pt x="1547067" y="788681"/>
                    <a:pt x="1578077" y="806246"/>
                    <a:pt x="1607574" y="825910"/>
                  </a:cubicBezTo>
                  <a:cubicBezTo>
                    <a:pt x="1622322" y="835742"/>
                    <a:pt x="1639285" y="842873"/>
                    <a:pt x="1651819" y="855407"/>
                  </a:cubicBezTo>
                  <a:cubicBezTo>
                    <a:pt x="1781081" y="984669"/>
                    <a:pt x="1617110" y="826483"/>
                    <a:pt x="1740309" y="929149"/>
                  </a:cubicBezTo>
                  <a:cubicBezTo>
                    <a:pt x="1813959" y="990524"/>
                    <a:pt x="1751044" y="962224"/>
                    <a:pt x="1828800" y="988142"/>
                  </a:cubicBezTo>
                  <a:cubicBezTo>
                    <a:pt x="1843548" y="997974"/>
                    <a:pt x="1860511" y="1005105"/>
                    <a:pt x="1873045" y="1017639"/>
                  </a:cubicBezTo>
                  <a:cubicBezTo>
                    <a:pt x="1885579" y="1030173"/>
                    <a:pt x="1888701" y="1050811"/>
                    <a:pt x="1902542" y="1061884"/>
                  </a:cubicBezTo>
                  <a:cubicBezTo>
                    <a:pt x="1914681" y="1071596"/>
                    <a:pt x="1932039" y="1071717"/>
                    <a:pt x="1946787" y="1076633"/>
                  </a:cubicBezTo>
                  <a:cubicBezTo>
                    <a:pt x="1956619" y="1091381"/>
                    <a:pt x="1976284" y="1103153"/>
                    <a:pt x="1976284" y="1120878"/>
                  </a:cubicBezTo>
                  <a:cubicBezTo>
                    <a:pt x="1976284" y="1138603"/>
                    <a:pt x="1958135" y="1151506"/>
                    <a:pt x="1946787" y="1165123"/>
                  </a:cubicBezTo>
                  <a:cubicBezTo>
                    <a:pt x="1904296" y="1216112"/>
                    <a:pt x="1912828" y="1205939"/>
                    <a:pt x="1858296" y="1224117"/>
                  </a:cubicBezTo>
                  <a:cubicBezTo>
                    <a:pt x="1760102" y="1322311"/>
                    <a:pt x="1865856" y="1229749"/>
                    <a:pt x="1769806" y="1283110"/>
                  </a:cubicBezTo>
                  <a:cubicBezTo>
                    <a:pt x="1738817" y="1300326"/>
                    <a:pt x="1710813" y="1322439"/>
                    <a:pt x="1681316" y="1342104"/>
                  </a:cubicBezTo>
                  <a:lnTo>
                    <a:pt x="1592825" y="1401097"/>
                  </a:lnTo>
                  <a:lnTo>
                    <a:pt x="1504335" y="1460091"/>
                  </a:lnTo>
                  <a:lnTo>
                    <a:pt x="1460090" y="1489588"/>
                  </a:lnTo>
                  <a:cubicBezTo>
                    <a:pt x="1450258" y="1504336"/>
                    <a:pt x="1443933" y="1522161"/>
                    <a:pt x="1430593" y="1533833"/>
                  </a:cubicBezTo>
                  <a:cubicBezTo>
                    <a:pt x="1403914" y="1557177"/>
                    <a:pt x="1342103" y="1592826"/>
                    <a:pt x="1342103" y="1592826"/>
                  </a:cubicBezTo>
                  <a:cubicBezTo>
                    <a:pt x="1263444" y="1710813"/>
                    <a:pt x="1366684" y="1568245"/>
                    <a:pt x="1268361" y="1666568"/>
                  </a:cubicBezTo>
                  <a:cubicBezTo>
                    <a:pt x="1255827" y="1679102"/>
                    <a:pt x="1252204" y="1699141"/>
                    <a:pt x="1238864" y="1710813"/>
                  </a:cubicBezTo>
                  <a:cubicBezTo>
                    <a:pt x="1212185" y="1734158"/>
                    <a:pt x="1150374" y="1769807"/>
                    <a:pt x="1150374" y="1769807"/>
                  </a:cubicBezTo>
                  <a:cubicBezTo>
                    <a:pt x="1065837" y="1896611"/>
                    <a:pt x="1178402" y="1747383"/>
                    <a:pt x="1076632" y="1828800"/>
                  </a:cubicBezTo>
                  <a:cubicBezTo>
                    <a:pt x="1062791" y="1839873"/>
                    <a:pt x="1060475" y="1861374"/>
                    <a:pt x="1047135" y="1873046"/>
                  </a:cubicBezTo>
                  <a:cubicBezTo>
                    <a:pt x="1020456" y="1896390"/>
                    <a:pt x="988142" y="1912375"/>
                    <a:pt x="958645" y="1932039"/>
                  </a:cubicBezTo>
                  <a:cubicBezTo>
                    <a:pt x="943897" y="1941871"/>
                    <a:pt x="926934" y="1949002"/>
                    <a:pt x="914400" y="1961536"/>
                  </a:cubicBezTo>
                  <a:cubicBezTo>
                    <a:pt x="845539" y="2030396"/>
                    <a:pt x="897776" y="1983944"/>
                    <a:pt x="825909" y="2035278"/>
                  </a:cubicBezTo>
                  <a:cubicBezTo>
                    <a:pt x="810324" y="2046410"/>
                    <a:pt x="745840" y="2097435"/>
                    <a:pt x="722671" y="2109020"/>
                  </a:cubicBezTo>
                  <a:cubicBezTo>
                    <a:pt x="708766" y="2115972"/>
                    <a:pt x="693174" y="2118852"/>
                    <a:pt x="678425" y="2123768"/>
                  </a:cubicBezTo>
                  <a:cubicBezTo>
                    <a:pt x="534559" y="2219680"/>
                    <a:pt x="758147" y="2069438"/>
                    <a:pt x="575187" y="2197510"/>
                  </a:cubicBezTo>
                  <a:cubicBezTo>
                    <a:pt x="546144" y="2217840"/>
                    <a:pt x="516193" y="2236839"/>
                    <a:pt x="486696" y="2256504"/>
                  </a:cubicBezTo>
                  <a:lnTo>
                    <a:pt x="442451" y="2286000"/>
                  </a:lnTo>
                  <a:cubicBezTo>
                    <a:pt x="369214" y="2395856"/>
                    <a:pt x="463342" y="2260931"/>
                    <a:pt x="368709" y="2374491"/>
                  </a:cubicBezTo>
                  <a:cubicBezTo>
                    <a:pt x="357362" y="2388108"/>
                    <a:pt x="352553" y="2407064"/>
                    <a:pt x="339213" y="2418736"/>
                  </a:cubicBezTo>
                  <a:cubicBezTo>
                    <a:pt x="312533" y="2442080"/>
                    <a:pt x="280219" y="2458065"/>
                    <a:pt x="250722" y="2477729"/>
                  </a:cubicBezTo>
                  <a:cubicBezTo>
                    <a:pt x="235974" y="2487561"/>
                    <a:pt x="219011" y="2494692"/>
                    <a:pt x="206477" y="2507226"/>
                  </a:cubicBezTo>
                  <a:lnTo>
                    <a:pt x="117987" y="2595717"/>
                  </a:lnTo>
                  <a:cubicBezTo>
                    <a:pt x="103239" y="2610465"/>
                    <a:pt x="85312" y="2622608"/>
                    <a:pt x="73742" y="2639962"/>
                  </a:cubicBezTo>
                  <a:cubicBezTo>
                    <a:pt x="63910" y="2654710"/>
                    <a:pt x="58086" y="2673134"/>
                    <a:pt x="44245" y="2684207"/>
                  </a:cubicBezTo>
                  <a:cubicBezTo>
                    <a:pt x="32106" y="2693918"/>
                    <a:pt x="14748" y="2694039"/>
                    <a:pt x="0" y="2698955"/>
                  </a:cubicBezTo>
                  <a:cubicBezTo>
                    <a:pt x="4916" y="2615381"/>
                    <a:pt x="6418" y="2531536"/>
                    <a:pt x="14748" y="2448233"/>
                  </a:cubicBezTo>
                  <a:cubicBezTo>
                    <a:pt x="16295" y="2432764"/>
                    <a:pt x="26124" y="2419164"/>
                    <a:pt x="29496" y="2403988"/>
                  </a:cubicBezTo>
                  <a:cubicBezTo>
                    <a:pt x="35983" y="2374796"/>
                    <a:pt x="36992" y="2344508"/>
                    <a:pt x="44245" y="2315497"/>
                  </a:cubicBezTo>
                  <a:cubicBezTo>
                    <a:pt x="51786" y="2285333"/>
                    <a:pt x="63910" y="2256504"/>
                    <a:pt x="73742" y="2227007"/>
                  </a:cubicBezTo>
                  <a:lnTo>
                    <a:pt x="88490" y="2182762"/>
                  </a:lnTo>
                  <a:cubicBezTo>
                    <a:pt x="93406" y="2168014"/>
                    <a:pt x="100189" y="2153761"/>
                    <a:pt x="103238" y="2138517"/>
                  </a:cubicBezTo>
                  <a:cubicBezTo>
                    <a:pt x="111656" y="2096427"/>
                    <a:pt x="120241" y="2047428"/>
                    <a:pt x="132735" y="2005781"/>
                  </a:cubicBezTo>
                  <a:cubicBezTo>
                    <a:pt x="141669" y="1976000"/>
                    <a:pt x="162232" y="1917291"/>
                    <a:pt x="162232" y="1917291"/>
                  </a:cubicBezTo>
                  <a:cubicBezTo>
                    <a:pt x="169774" y="1841873"/>
                    <a:pt x="179797" y="1729380"/>
                    <a:pt x="191729" y="1651820"/>
                  </a:cubicBezTo>
                  <a:cubicBezTo>
                    <a:pt x="202849" y="1579542"/>
                    <a:pt x="206546" y="1585141"/>
                    <a:pt x="221225" y="1519084"/>
                  </a:cubicBezTo>
                  <a:cubicBezTo>
                    <a:pt x="258670" y="1350583"/>
                    <a:pt x="214757" y="1530212"/>
                    <a:pt x="250722" y="1386349"/>
                  </a:cubicBezTo>
                  <a:cubicBezTo>
                    <a:pt x="255638" y="1337188"/>
                    <a:pt x="256366" y="1287425"/>
                    <a:pt x="265471" y="1238865"/>
                  </a:cubicBezTo>
                  <a:cubicBezTo>
                    <a:pt x="271201" y="1208305"/>
                    <a:pt x="287426" y="1180539"/>
                    <a:pt x="294967" y="1150375"/>
                  </a:cubicBezTo>
                  <a:cubicBezTo>
                    <a:pt x="299883" y="1130710"/>
                    <a:pt x="304147" y="1110871"/>
                    <a:pt x="309716" y="1091381"/>
                  </a:cubicBezTo>
                  <a:cubicBezTo>
                    <a:pt x="352033" y="943272"/>
                    <a:pt x="293105" y="1172569"/>
                    <a:pt x="339213" y="988142"/>
                  </a:cubicBezTo>
                  <a:cubicBezTo>
                    <a:pt x="344129" y="938981"/>
                    <a:pt x="346449" y="889491"/>
                    <a:pt x="353961" y="840659"/>
                  </a:cubicBezTo>
                  <a:cubicBezTo>
                    <a:pt x="356325" y="825293"/>
                    <a:pt x="365928" y="811709"/>
                    <a:pt x="368709" y="796413"/>
                  </a:cubicBezTo>
                  <a:cubicBezTo>
                    <a:pt x="375799" y="757417"/>
                    <a:pt x="376368" y="717422"/>
                    <a:pt x="383458" y="678426"/>
                  </a:cubicBezTo>
                  <a:cubicBezTo>
                    <a:pt x="386239" y="663131"/>
                    <a:pt x="395157" y="649425"/>
                    <a:pt x="398206" y="634181"/>
                  </a:cubicBezTo>
                  <a:cubicBezTo>
                    <a:pt x="409935" y="575535"/>
                    <a:pt x="413198" y="515222"/>
                    <a:pt x="427703" y="457200"/>
                  </a:cubicBezTo>
                  <a:cubicBezTo>
                    <a:pt x="432619" y="437536"/>
                    <a:pt x="438476" y="418083"/>
                    <a:pt x="442451" y="398207"/>
                  </a:cubicBezTo>
                  <a:cubicBezTo>
                    <a:pt x="448316" y="368884"/>
                    <a:pt x="451851" y="339138"/>
                    <a:pt x="457200" y="309717"/>
                  </a:cubicBezTo>
                  <a:cubicBezTo>
                    <a:pt x="461684" y="285054"/>
                    <a:pt x="467032" y="260556"/>
                    <a:pt x="471948" y="235975"/>
                  </a:cubicBezTo>
                  <a:cubicBezTo>
                    <a:pt x="487003" y="-4906"/>
                    <a:pt x="508819" y="39329"/>
                    <a:pt x="51619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C22C3F-59BB-5D47-9A3E-036C78EF4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841" y="3576777"/>
              <a:ext cx="533400" cy="272088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EB4D35F-E56C-2846-B44F-F707368F1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2523" y="4708619"/>
              <a:ext cx="2014677" cy="16159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3C42B-AC0E-6C46-B6D5-0F27F769DCBC}"/>
                </a:ext>
              </a:extLst>
            </p:cNvPr>
            <p:cNvCxnSpPr>
              <a:cxnSpLocks/>
            </p:cNvCxnSpPr>
            <p:nvPr/>
          </p:nvCxnSpPr>
          <p:spPr>
            <a:xfrm>
              <a:off x="6634021" y="3602111"/>
              <a:ext cx="1405077" cy="107104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14096" y="278923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6" idx="1"/>
          </p:cNvCxnSpPr>
          <p:nvPr/>
        </p:nvCxnSpPr>
        <p:spPr>
          <a:xfrm flipH="1" flipV="1">
            <a:off x="1981200" y="1295400"/>
            <a:ext cx="3135359" cy="25257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524000" y="3848100"/>
            <a:ext cx="3581401" cy="287337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3746173" y="2712991"/>
            <a:ext cx="1371600" cy="11160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50" idx="6"/>
          </p:cNvCxnSpPr>
          <p:nvPr/>
        </p:nvCxnSpPr>
        <p:spPr>
          <a:xfrm flipH="1">
            <a:off x="3200400" y="3848100"/>
            <a:ext cx="1905000" cy="15240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 rot="19515846">
            <a:off x="3857963" y="4587651"/>
            <a:ext cx="15406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tangent</a:t>
            </a:r>
          </a:p>
        </p:txBody>
      </p:sp>
      <p:sp>
        <p:nvSpPr>
          <p:cNvPr id="42" name="TextBox 41"/>
          <p:cNvSpPr txBox="1"/>
          <p:nvPr/>
        </p:nvSpPr>
        <p:spPr>
          <a:xfrm rot="2231638">
            <a:off x="3942145" y="292006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B5C1B9-7754-DA4F-B14E-A52F66C6A6CD}"/>
                  </a:ext>
                </a:extLst>
              </p:cNvPr>
              <p:cNvSpPr txBox="1"/>
              <p:nvPr/>
            </p:nvSpPr>
            <p:spPr>
              <a:xfrm>
                <a:off x="3543842" y="224905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B5C1B9-7754-DA4F-B14E-A52F66C6A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42" y="2249056"/>
                <a:ext cx="369588" cy="36933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350401-E73B-8245-AE00-0E48CE32A8AB}"/>
                  </a:ext>
                </a:extLst>
              </p:cNvPr>
              <p:cNvSpPr txBox="1"/>
              <p:nvPr/>
            </p:nvSpPr>
            <p:spPr>
              <a:xfrm>
                <a:off x="3081757" y="536299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350401-E73B-8245-AE00-0E48CE32A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57" y="5362991"/>
                <a:ext cx="3516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A1F11F7-B26F-104A-A1F9-F602C8E0EA9B}"/>
              </a:ext>
            </a:extLst>
          </p:cNvPr>
          <p:cNvSpPr/>
          <p:nvPr/>
        </p:nvSpPr>
        <p:spPr>
          <a:xfrm>
            <a:off x="0" y="16764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6A8A5C-70CC-4F4C-B5FA-E30A6DCCC1B3}"/>
              </a:ext>
            </a:extLst>
          </p:cNvPr>
          <p:cNvGrpSpPr/>
          <p:nvPr/>
        </p:nvGrpSpPr>
        <p:grpSpPr>
          <a:xfrm>
            <a:off x="3185796" y="2703718"/>
            <a:ext cx="1165318" cy="2640059"/>
            <a:chOff x="3341641" y="2857500"/>
            <a:chExt cx="1165318" cy="264005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BEBBE12-D7F4-F146-9056-539F590BE4B9}"/>
                </a:ext>
              </a:extLst>
            </p:cNvPr>
            <p:cNvCxnSpPr/>
            <p:nvPr/>
          </p:nvCxnSpPr>
          <p:spPr>
            <a:xfrm flipH="1">
              <a:off x="3341641" y="4800600"/>
              <a:ext cx="811259" cy="696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D20A58-1115-D946-9D9F-9E975D343282}"/>
                </a:ext>
              </a:extLst>
            </p:cNvPr>
            <p:cNvCxnSpPr/>
            <p:nvPr/>
          </p:nvCxnSpPr>
          <p:spPr>
            <a:xfrm flipH="1">
              <a:off x="4191000" y="41036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F4EF4DF-2B69-1544-ABDB-CB6553B299EF}"/>
                </a:ext>
              </a:extLst>
            </p:cNvPr>
            <p:cNvCxnSpPr/>
            <p:nvPr/>
          </p:nvCxnSpPr>
          <p:spPr>
            <a:xfrm>
              <a:off x="3886200" y="2857500"/>
              <a:ext cx="620759" cy="1192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7E0685-B60B-8936-325A-FB7C673D9B6A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3656DA-CD94-D674-5DE4-5BC4EF021C58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399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66" grpId="0"/>
      <p:bldP spid="67" grpId="0"/>
      <p:bldP spid="68" grpId="0" animBg="1"/>
      <p:bldP spid="6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Upper tangent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will be incident on exactly one point of the </a:t>
                </a:r>
                <a:r>
                  <a:rPr lang="en-US" sz="2000" b="1" dirty="0"/>
                  <a:t>upper hull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41" b="-7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3746173" y="2712991"/>
            <a:ext cx="1371600" cy="11160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116" name="Oval 115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Striped Right Arrow 40"/>
          <p:cNvSpPr/>
          <p:nvPr/>
        </p:nvSpPr>
        <p:spPr>
          <a:xfrm rot="16200000">
            <a:off x="4417327" y="1899503"/>
            <a:ext cx="1638299" cy="674568"/>
          </a:xfrm>
          <a:prstGeom prst="strip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45" name="Oval 44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Oval 59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40380" y="21518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600200"/>
            <a:ext cx="119616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Upper Hull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4400" y="5987235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19400" y="6105356"/>
            <a:ext cx="1905000" cy="3399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iped Right Arrow 42"/>
          <p:cNvSpPr/>
          <p:nvPr/>
        </p:nvSpPr>
        <p:spPr>
          <a:xfrm rot="5400000">
            <a:off x="4487634" y="5345511"/>
            <a:ext cx="1486525" cy="663407"/>
          </a:xfrm>
          <a:prstGeom prst="strip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2231638">
            <a:off x="3942145" y="292006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338C6A-6436-5AB0-D8E1-48378E68E9F8}"/>
              </a:ext>
            </a:extLst>
          </p:cNvPr>
          <p:cNvSpPr/>
          <p:nvPr/>
        </p:nvSpPr>
        <p:spPr>
          <a:xfrm>
            <a:off x="1014096" y="278923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A5AEA9-B26E-1C5D-DC12-4F2D08C07668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B6D67F6-A0CC-FF43-B450-0FAFBE4986F9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CF445-9E5C-83D2-71DD-75FD523724D9}"/>
              </a:ext>
            </a:extLst>
          </p:cNvPr>
          <p:cNvGrpSpPr/>
          <p:nvPr/>
        </p:nvGrpSpPr>
        <p:grpSpPr>
          <a:xfrm>
            <a:off x="685800" y="2275750"/>
            <a:ext cx="3679918" cy="1649459"/>
            <a:chOff x="685800" y="2275750"/>
            <a:chExt cx="3679918" cy="1649459"/>
          </a:xfrm>
        </p:grpSpPr>
        <p:grpSp>
          <p:nvGrpSpPr>
            <p:cNvPr id="52" name="Group 51"/>
            <p:cNvGrpSpPr/>
            <p:nvPr/>
          </p:nvGrpSpPr>
          <p:grpSpPr>
            <a:xfrm>
              <a:off x="685800" y="2275750"/>
              <a:ext cx="3679918" cy="1649459"/>
              <a:chOff x="827041" y="2400300"/>
              <a:chExt cx="3679918" cy="1649459"/>
            </a:xfrm>
          </p:grpSpPr>
          <p:cxnSp>
            <p:nvCxnSpPr>
              <p:cNvPr id="53" name="Straight Connector 52"/>
              <p:cNvCxnSpPr>
                <a:cxnSpLocks/>
              </p:cNvCxnSpPr>
              <p:nvPr/>
            </p:nvCxnSpPr>
            <p:spPr>
              <a:xfrm flipH="1">
                <a:off x="827041" y="2989987"/>
                <a:ext cx="342900" cy="105977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2286000" y="2400300"/>
                <a:ext cx="1535159" cy="4302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63882" y="2856591"/>
                <a:ext cx="643077" cy="119316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95EAA49-E2D0-A13A-B031-4121B2BBA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296" y="2286000"/>
              <a:ext cx="1054463" cy="55249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A97EB35E-F519-2D00-C109-825C58458583}"/>
              </a:ext>
            </a:extLst>
          </p:cNvPr>
          <p:cNvSpPr/>
          <p:nvPr/>
        </p:nvSpPr>
        <p:spPr>
          <a:xfrm>
            <a:off x="913659" y="2716707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50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0625 -0.6157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3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0052 0.4509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 animBg="1"/>
      <p:bldP spid="41" grpId="1" animBg="1"/>
      <p:bldP spid="60" grpId="0" animBg="1"/>
      <p:bldP spid="61" grpId="0" animBg="1"/>
      <p:bldP spid="62" grpId="0" animBg="1"/>
      <p:bldP spid="63" grpId="0" animBg="1"/>
      <p:bldP spid="7" grpId="0" animBg="1"/>
      <p:bldP spid="65" grpId="0" animBg="1"/>
      <p:bldP spid="66" grpId="0" animBg="1"/>
      <p:bldP spid="43" grpId="0" animBg="1"/>
      <p:bldP spid="43" grpId="1" animBg="1"/>
      <p:bldP spid="67" grpId="1" animBg="1"/>
      <p:bldP spid="67" grpId="2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Lower tangent from </a:t>
            </a:r>
            <a:r>
              <a:rPr lang="en-US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𝑝</a:t>
            </a:r>
            <a:r>
              <a:rPr lang="en-US" sz="2000" dirty="0"/>
              <a:t> will be incident on exactly one point of the </a:t>
            </a:r>
            <a:r>
              <a:rPr lang="en-US" sz="2000" b="1" dirty="0"/>
              <a:t>Lower hull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47700" y="3886200"/>
            <a:ext cx="3706859" cy="1512841"/>
            <a:chOff x="647700" y="3886200"/>
            <a:chExt cx="3706859" cy="1512841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189241" y="4648200"/>
              <a:ext cx="811259" cy="6969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39859" y="281696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50" idx="6"/>
          </p:cNvCxnSpPr>
          <p:nvPr/>
        </p:nvCxnSpPr>
        <p:spPr>
          <a:xfrm flipH="1">
            <a:off x="3200400" y="3848100"/>
            <a:ext cx="1905000" cy="15240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116" name="Oval 115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45" name="Oval 44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Oval 59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886200" y="4491686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52578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287454" y="4940942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206869" y="5532846"/>
            <a:ext cx="11868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Lower Hull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724400" y="5987235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819400" y="6105356"/>
            <a:ext cx="1905000" cy="3399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9515846">
            <a:off x="3801692" y="4554848"/>
            <a:ext cx="15406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tangent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3B41AD-4974-D71B-1A95-35C3A5832624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914830-CB5A-26FB-2FE4-0623E88C4046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9342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60" grpId="0" animBg="1"/>
      <p:bldP spid="61" grpId="0" animBg="1"/>
      <p:bldP spid="62" grpId="0" animBg="1"/>
      <p:bldP spid="63" grpId="0" animBg="1"/>
      <p:bldP spid="64" grpId="0" animBg="1"/>
      <p:bldP spid="72" grpId="0" animBg="1"/>
      <p:bldP spid="82" grpId="0" animBg="1"/>
      <p:bldP spid="83" grpId="0" animBg="1"/>
      <p:bldP spid="84" grpId="0" animBg="1"/>
      <p:bldP spid="8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from the last class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Are there multiple fair allocations if there are multiple merit lists 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Ponder over it …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15229" y="280514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90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040380" y="21336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634F9C-EBE6-F9AA-2650-8117BFFE4A6E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F0C1F6-48D2-7A07-B69B-8BD8F8C99B20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2B035BF-D920-A349-FFA6-3BB89A4CC749}"/>
              </a:ext>
            </a:extLst>
          </p:cNvPr>
          <p:cNvSpPr/>
          <p:nvPr/>
        </p:nvSpPr>
        <p:spPr>
          <a:xfrm>
            <a:off x="946267" y="2752667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2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 animBg="1"/>
      <p:bldP spid="52" grpId="0" animBg="1"/>
      <p:bldP spid="62" grpId="0" animBg="1"/>
      <p:bldP spid="65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8DD1E-4E55-244F-8F3B-33AE78B8A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Worst case time complexity for finding upper tangent: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time.</a:t>
                </a:r>
              </a:p>
              <a:p>
                <a:pPr marL="0" indent="0">
                  <a:buNone/>
                </a:pPr>
                <a:r>
                  <a:rPr lang="en-US" sz="2400" dirty="0"/>
                  <a:t>We need better time complexity.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8DD1E-4E55-244F-8F3B-33AE78B8A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3"/>
                <a:stretch>
                  <a:fillRect l="-1235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28700" y="28138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cxnSpLocks/>
            <a:stCxn id="116" idx="2"/>
          </p:cNvCxnSpPr>
          <p:nvPr/>
        </p:nvCxnSpPr>
        <p:spPr>
          <a:xfrm flipH="1" flipV="1">
            <a:off x="1066800" y="1678821"/>
            <a:ext cx="4038600" cy="216927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0" y="18288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4DE68AF0-A0D2-D141-B8F5-31D4197C16D6}"/>
              </a:ext>
            </a:extLst>
          </p:cNvPr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498DA32-94BC-4042-9674-EBEDF815021B}"/>
              </a:ext>
            </a:extLst>
          </p:cNvPr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3A50523-4AFF-3340-BEDF-C47CFF2A7536}"/>
              </a:ext>
            </a:extLst>
          </p:cNvPr>
          <p:cNvSpPr/>
          <p:nvPr/>
        </p:nvSpPr>
        <p:spPr>
          <a:xfrm>
            <a:off x="3581400" y="26090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13D3023-9F69-B440-A3F1-705FAB3B6551}"/>
              </a:ext>
            </a:extLst>
          </p:cNvPr>
          <p:cNvSpPr/>
          <p:nvPr/>
        </p:nvSpPr>
        <p:spPr>
          <a:xfrm>
            <a:off x="2040380" y="21336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48234A5-65C1-8142-9789-F15DB3536D3F}"/>
              </a:ext>
            </a:extLst>
          </p:cNvPr>
          <p:cNvSpPr/>
          <p:nvPr/>
        </p:nvSpPr>
        <p:spPr>
          <a:xfrm>
            <a:off x="937984" y="2748385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C94D9808-956F-C846-A8A1-5E9BB7AD3380}"/>
              </a:ext>
            </a:extLst>
          </p:cNvPr>
          <p:cNvSpPr/>
          <p:nvPr/>
        </p:nvSpPr>
        <p:spPr>
          <a:xfrm>
            <a:off x="3594870" y="2606946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3E7132-F9A5-BF26-DF3A-613B5ED648EE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061FCC-49DB-012E-7E29-F5720AB00B7B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400A2F4-D169-2D74-4830-10EAA1375877}"/>
              </a:ext>
            </a:extLst>
          </p:cNvPr>
          <p:cNvSpPr/>
          <p:nvPr/>
        </p:nvSpPr>
        <p:spPr>
          <a:xfrm>
            <a:off x="946267" y="2752667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C9704F-2952-89BB-4CFE-37169D3389DE}"/>
                  </a:ext>
                </a:extLst>
              </p:cNvPr>
              <p:cNvSpPr txBox="1"/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C9704F-2952-89BB-4CFE-37169D338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92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6" grpId="1" animBg="1"/>
      <p:bldP spid="92" grpId="0" animBg="1"/>
      <p:bldP spid="93" grpId="0" animBg="1"/>
      <p:bldP spid="93" grpId="1" animBg="1"/>
      <p:bldP spid="98" grpId="0" animBg="1"/>
      <p:bldP spid="9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DEF0AF5C-16CD-0B4E-84E7-FE3F3D2068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0885764"/>
                  </p:ext>
                </p:extLst>
              </p:nvPr>
            </p:nvGraphicFramePr>
            <p:xfrm>
              <a:off x="55626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DEF0AF5C-16CD-0B4E-84E7-FE3F3D2068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0885764"/>
                  </p:ext>
                </p:extLst>
              </p:nvPr>
            </p:nvGraphicFramePr>
            <p:xfrm>
              <a:off x="55626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36" t="-1587" r="-40113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299" t="-1587" r="-30574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87" r="-202273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448" t="-1587" r="-104598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864" t="-1587" r="-3409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28700" y="28138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cxnSpLocks/>
            <a:stCxn id="116" idx="2"/>
          </p:cNvCxnSpPr>
          <p:nvPr/>
        </p:nvCxnSpPr>
        <p:spPr>
          <a:xfrm flipH="1" flipV="1">
            <a:off x="1066800" y="1678821"/>
            <a:ext cx="4038600" cy="216927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4DE68AF0-A0D2-D141-B8F5-31D4197C16D6}"/>
              </a:ext>
            </a:extLst>
          </p:cNvPr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498DA32-94BC-4042-9674-EBEDF815021B}"/>
              </a:ext>
            </a:extLst>
          </p:cNvPr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3A50523-4AFF-3340-BEDF-C47CFF2A7536}"/>
              </a:ext>
            </a:extLst>
          </p:cNvPr>
          <p:cNvSpPr/>
          <p:nvPr/>
        </p:nvSpPr>
        <p:spPr>
          <a:xfrm>
            <a:off x="3581400" y="26090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13D3023-9F69-B440-A3F1-705FAB3B6551}"/>
              </a:ext>
            </a:extLst>
          </p:cNvPr>
          <p:cNvSpPr/>
          <p:nvPr/>
        </p:nvSpPr>
        <p:spPr>
          <a:xfrm>
            <a:off x="2040380" y="21336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Curved Down Arrow 99">
            <a:extLst>
              <a:ext uri="{FF2B5EF4-FFF2-40B4-BE49-F238E27FC236}">
                <a16:creationId xmlns:a16="http://schemas.microsoft.com/office/drawing/2014/main" id="{74279E5D-FDD1-864A-B231-E30CD4BF2A98}"/>
              </a:ext>
            </a:extLst>
          </p:cNvPr>
          <p:cNvSpPr/>
          <p:nvPr/>
        </p:nvSpPr>
        <p:spPr>
          <a:xfrm flipH="1">
            <a:off x="1551968" y="3044360"/>
            <a:ext cx="2114550" cy="815227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9BB1E-3CE2-9742-ABB0-B627FD6930EB}"/>
              </a:ext>
            </a:extLst>
          </p:cNvPr>
          <p:cNvCxnSpPr>
            <a:cxnSpLocks/>
          </p:cNvCxnSpPr>
          <p:nvPr/>
        </p:nvCxnSpPr>
        <p:spPr>
          <a:xfrm>
            <a:off x="5562600" y="1295400"/>
            <a:ext cx="2667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Down Arrow 51">
            <a:extLst>
              <a:ext uri="{FF2B5EF4-FFF2-40B4-BE49-F238E27FC236}">
                <a16:creationId xmlns:a16="http://schemas.microsoft.com/office/drawing/2014/main" id="{97C968BE-8BEE-144F-B801-89E466780081}"/>
              </a:ext>
            </a:extLst>
          </p:cNvPr>
          <p:cNvSpPr/>
          <p:nvPr/>
        </p:nvSpPr>
        <p:spPr>
          <a:xfrm>
            <a:off x="3493536" y="2033718"/>
            <a:ext cx="349711" cy="47010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6C27B0-A17E-1A4E-87D7-5EE1A5F7C85B}"/>
              </a:ext>
            </a:extLst>
          </p:cNvPr>
          <p:cNvCxnSpPr>
            <a:cxnSpLocks/>
          </p:cNvCxnSpPr>
          <p:nvPr/>
        </p:nvCxnSpPr>
        <p:spPr>
          <a:xfrm>
            <a:off x="5562600" y="1295400"/>
            <a:ext cx="10668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C1111D-FB60-3446-BCF8-76E7ECA274C5}"/>
              </a:ext>
            </a:extLst>
          </p:cNvPr>
          <p:cNvSpPr/>
          <p:nvPr/>
        </p:nvSpPr>
        <p:spPr>
          <a:xfrm>
            <a:off x="6629400" y="1600200"/>
            <a:ext cx="16002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41883D-9DCD-AAC2-BA8E-44986791D9B7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30290B-0294-1F10-1C36-804A48CE691F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47045EA-1773-2183-968B-1486FCAF1E74}"/>
              </a:ext>
            </a:extLst>
          </p:cNvPr>
          <p:cNvSpPr/>
          <p:nvPr/>
        </p:nvSpPr>
        <p:spPr>
          <a:xfrm>
            <a:off x="939030" y="2732069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4A7DA4-2640-57B6-7546-18D2E0D82226}"/>
                  </a:ext>
                </a:extLst>
              </p:cNvPr>
              <p:cNvSpPr txBox="1"/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4A7DA4-2640-57B6-7546-18D2E0D82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457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2" grpId="0" animBg="1"/>
      <p:bldP spid="100" grpId="0" animBg="1"/>
      <p:bldP spid="52" grpId="0" animBg="1"/>
      <p:bldP spid="7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15229" y="281580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116" idx="2"/>
          </p:cNvCxnSpPr>
          <p:nvPr/>
        </p:nvCxnSpPr>
        <p:spPr>
          <a:xfrm flipH="1">
            <a:off x="304800" y="3848100"/>
            <a:ext cx="4800600" cy="50249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C35B85-AA71-DC4B-B9F3-E63833537930}"/>
                  </a:ext>
                </a:extLst>
              </p:cNvPr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C35B85-AA71-DC4B-B9F3-E6383353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3D8BC7-142B-0044-8110-B9247671CA0A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3D8BC7-142B-0044-8110-B9247671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7DD68EE7-1B93-F145-8A54-CBACE5990339}"/>
              </a:ext>
            </a:extLst>
          </p:cNvPr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A09DAF-C256-6749-8E87-238A5A246FD9}"/>
                  </a:ext>
                </a:extLst>
              </p:cNvPr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A09DAF-C256-6749-8E87-238A5A246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urved Down Arrow 87">
            <a:extLst>
              <a:ext uri="{FF2B5EF4-FFF2-40B4-BE49-F238E27FC236}">
                <a16:creationId xmlns:a16="http://schemas.microsoft.com/office/drawing/2014/main" id="{D9FBFACF-4410-F845-BBE0-4DBC95004BA9}"/>
              </a:ext>
            </a:extLst>
          </p:cNvPr>
          <p:cNvSpPr/>
          <p:nvPr/>
        </p:nvSpPr>
        <p:spPr>
          <a:xfrm flipH="1">
            <a:off x="1551968" y="3044360"/>
            <a:ext cx="2114550" cy="815227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EC31E8-9B61-1043-A068-DCFAE8018E05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EC31E8-9B61-1043-A068-DCFAE8018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CDA677-4D55-315B-CE95-38219AFAD734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0026FA-9DDC-25DA-118C-A3C9662A9234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60B5A0-998F-B0FE-034C-34FD8061D7FE}"/>
                  </a:ext>
                </a:extLst>
              </p:cNvPr>
              <p:cNvSpPr txBox="1"/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60B5A0-998F-B0FE-034C-34FD8061D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6">
                <a:extLst>
                  <a:ext uri="{FF2B5EF4-FFF2-40B4-BE49-F238E27FC236}">
                    <a16:creationId xmlns:a16="http://schemas.microsoft.com/office/drawing/2014/main" id="{FACBFBB5-0CD9-176D-8B5A-5DCD65BD6BE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54806670"/>
                  </p:ext>
                </p:extLst>
              </p:nvPr>
            </p:nvGraphicFramePr>
            <p:xfrm>
              <a:off x="55626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6">
                <a:extLst>
                  <a:ext uri="{FF2B5EF4-FFF2-40B4-BE49-F238E27FC236}">
                    <a16:creationId xmlns:a16="http://schemas.microsoft.com/office/drawing/2014/main" id="{FACBFBB5-0CD9-176D-8B5A-5DCD65BD6BE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54806670"/>
                  </p:ext>
                </p:extLst>
              </p:nvPr>
            </p:nvGraphicFramePr>
            <p:xfrm>
              <a:off x="55626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136" t="-1587" r="-40113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2299" t="-1587" r="-30574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587" r="-202273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03448" t="-1587" r="-104598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98864" t="-1587" r="-3409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FFBCE73A-66A9-13E8-448A-6B8E4D3E0875}"/>
              </a:ext>
            </a:extLst>
          </p:cNvPr>
          <p:cNvSpPr/>
          <p:nvPr/>
        </p:nvSpPr>
        <p:spPr>
          <a:xfrm>
            <a:off x="6629400" y="1600200"/>
            <a:ext cx="16002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E18D6C3-9524-F545-794E-5DEE1B447A2A}"/>
              </a:ext>
            </a:extLst>
          </p:cNvPr>
          <p:cNvCxnSpPr>
            <a:cxnSpLocks/>
          </p:cNvCxnSpPr>
          <p:nvPr/>
        </p:nvCxnSpPr>
        <p:spPr>
          <a:xfrm>
            <a:off x="5562600" y="1295400"/>
            <a:ext cx="10668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66B9F52-BBF6-F148-9359-97403CF2510A}"/>
              </a:ext>
            </a:extLst>
          </p:cNvPr>
          <p:cNvSpPr/>
          <p:nvPr/>
        </p:nvSpPr>
        <p:spPr>
          <a:xfrm>
            <a:off x="5562600" y="1603231"/>
            <a:ext cx="5334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1C9B718-8587-2E97-94FB-ABC2F6F72B52}"/>
              </a:ext>
            </a:extLst>
          </p:cNvPr>
          <p:cNvCxnSpPr>
            <a:cxnSpLocks/>
          </p:cNvCxnSpPr>
          <p:nvPr/>
        </p:nvCxnSpPr>
        <p:spPr>
          <a:xfrm>
            <a:off x="6096000" y="1295400"/>
            <a:ext cx="53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DE744F3-FCF2-0F1E-D6A2-2F69C3E38F8D}"/>
              </a:ext>
            </a:extLst>
          </p:cNvPr>
          <p:cNvSpPr/>
          <p:nvPr/>
        </p:nvSpPr>
        <p:spPr>
          <a:xfrm>
            <a:off x="3898187" y="4508625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D6269B8-0F2D-3498-9416-C62BED4389F0}"/>
              </a:ext>
            </a:extLst>
          </p:cNvPr>
          <p:cNvSpPr/>
          <p:nvPr/>
        </p:nvSpPr>
        <p:spPr>
          <a:xfrm>
            <a:off x="3594870" y="2606946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55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65" grpId="0" animBg="1"/>
      <p:bldP spid="94" grpId="0" animBg="1"/>
      <p:bldP spid="94" grpId="1" animBg="1"/>
      <p:bldP spid="95" grpId="0" animBg="1"/>
      <p:bldP spid="9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1760" y="281633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6" idx="1"/>
          </p:cNvCxnSpPr>
          <p:nvPr/>
        </p:nvCxnSpPr>
        <p:spPr>
          <a:xfrm flipH="1" flipV="1">
            <a:off x="1981200" y="1295400"/>
            <a:ext cx="3135359" cy="25257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189632" y="2323012"/>
                <a:ext cx="150233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632" y="2323012"/>
                <a:ext cx="1502334" cy="369332"/>
              </a:xfrm>
              <a:prstGeom prst="rect">
                <a:avLst/>
              </a:prstGeom>
              <a:blipFill>
                <a:blip r:embed="rId7"/>
                <a:stretch>
                  <a:fillRect l="-2521" t="-6667" r="-2521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6F0743DD-1B67-2F4B-8FAA-2BB3CF5752B6}"/>
              </a:ext>
            </a:extLst>
          </p:cNvPr>
          <p:cNvSpPr/>
          <p:nvPr/>
        </p:nvSpPr>
        <p:spPr>
          <a:xfrm>
            <a:off x="4267200" y="3822032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34B9775-E822-AE47-9913-EAC4E3454E5A}"/>
              </a:ext>
            </a:extLst>
          </p:cNvPr>
          <p:cNvSpPr/>
          <p:nvPr/>
        </p:nvSpPr>
        <p:spPr>
          <a:xfrm>
            <a:off x="2084341" y="2158230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AE2602-1BC5-8B47-8D2F-3BC97080B20E}"/>
                  </a:ext>
                </a:extLst>
              </p:cNvPr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AE2602-1BC5-8B47-8D2F-3BC97080B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E0963D-5E22-A544-9382-9ECD22D7A659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E0963D-5E22-A544-9382-9ECD22D7A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Curved Down Arrow 88">
            <a:extLst>
              <a:ext uri="{FF2B5EF4-FFF2-40B4-BE49-F238E27FC236}">
                <a16:creationId xmlns:a16="http://schemas.microsoft.com/office/drawing/2014/main" id="{FA2F4DEE-9898-5F40-91E1-2C3346FA6EE1}"/>
              </a:ext>
            </a:extLst>
          </p:cNvPr>
          <p:cNvSpPr/>
          <p:nvPr/>
        </p:nvSpPr>
        <p:spPr>
          <a:xfrm flipH="1">
            <a:off x="1551968" y="3044360"/>
            <a:ext cx="2114550" cy="815227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95E292-0299-064F-9F8A-4C414D3DE6EE}"/>
              </a:ext>
            </a:extLst>
          </p:cNvPr>
          <p:cNvCxnSpPr/>
          <p:nvPr/>
        </p:nvCxnSpPr>
        <p:spPr>
          <a:xfrm flipH="1" flipV="1">
            <a:off x="3746173" y="2712991"/>
            <a:ext cx="1371600" cy="11160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C8A5735-CC4C-C84C-B74A-3D3708B21426}"/>
              </a:ext>
            </a:extLst>
          </p:cNvPr>
          <p:cNvSpPr txBox="1"/>
          <p:nvPr/>
        </p:nvSpPr>
        <p:spPr>
          <a:xfrm rot="2231638">
            <a:off x="3942145" y="292006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79BEBA-147D-5F4E-A4C2-C1F5DC1785CE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79BEBA-147D-5F4E-A4C2-C1F5DC178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5E6D695A-F042-0F42-BB64-8C3E0E569F69}"/>
              </a:ext>
            </a:extLst>
          </p:cNvPr>
          <p:cNvSpPr/>
          <p:nvPr/>
        </p:nvSpPr>
        <p:spPr>
          <a:xfrm>
            <a:off x="6019800" y="1594832"/>
            <a:ext cx="6858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64D7C2-D83C-71FC-EB02-516CD47DC227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262563-CCD1-91E4-062D-BB0C13DE21AA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F3056-EA63-CC23-3B94-56D38679D6EA}"/>
                  </a:ext>
                </a:extLst>
              </p:cNvPr>
              <p:cNvSpPr txBox="1"/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F3056-EA63-CC23-3B94-56D38679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">
                <a:extLst>
                  <a:ext uri="{FF2B5EF4-FFF2-40B4-BE49-F238E27FC236}">
                    <a16:creationId xmlns:a16="http://schemas.microsoft.com/office/drawing/2014/main" id="{8162C2DA-619D-F549-AE40-80E6EACEB98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81199583"/>
                  </p:ext>
                </p:extLst>
              </p:nvPr>
            </p:nvGraphicFramePr>
            <p:xfrm>
              <a:off x="55626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">
                <a:extLst>
                  <a:ext uri="{FF2B5EF4-FFF2-40B4-BE49-F238E27FC236}">
                    <a16:creationId xmlns:a16="http://schemas.microsoft.com/office/drawing/2014/main" id="{8162C2DA-619D-F549-AE40-80E6EACEB98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81199583"/>
                  </p:ext>
                </p:extLst>
              </p:nvPr>
            </p:nvGraphicFramePr>
            <p:xfrm>
              <a:off x="55626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381" t="-3226" r="-4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2381" t="-3226" r="-3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2381" t="-3226" r="-2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302381" t="-3226" r="-1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402381" t="-3226" r="-476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7732800D-0BBA-C348-B21F-706CA6E67873}"/>
              </a:ext>
            </a:extLst>
          </p:cNvPr>
          <p:cNvSpPr/>
          <p:nvPr/>
        </p:nvSpPr>
        <p:spPr>
          <a:xfrm>
            <a:off x="6629400" y="1600200"/>
            <a:ext cx="16002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33FFBD-6FD7-BD44-9DF8-BACE10FB8B87}"/>
              </a:ext>
            </a:extLst>
          </p:cNvPr>
          <p:cNvSpPr/>
          <p:nvPr/>
        </p:nvSpPr>
        <p:spPr>
          <a:xfrm>
            <a:off x="5562600" y="1603231"/>
            <a:ext cx="5334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FE91326-2A66-1743-AB5F-BC0FB6B3AE7B}"/>
              </a:ext>
            </a:extLst>
          </p:cNvPr>
          <p:cNvCxnSpPr>
            <a:cxnSpLocks/>
          </p:cNvCxnSpPr>
          <p:nvPr/>
        </p:nvCxnSpPr>
        <p:spPr>
          <a:xfrm>
            <a:off x="6096000" y="1295400"/>
            <a:ext cx="53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Cloud 53">
            <a:extLst>
              <a:ext uri="{FF2B5EF4-FFF2-40B4-BE49-F238E27FC236}">
                <a16:creationId xmlns:a16="http://schemas.microsoft.com/office/drawing/2014/main" id="{A60A6155-6839-0F46-A816-634789D718B9}"/>
              </a:ext>
            </a:extLst>
          </p:cNvPr>
          <p:cNvSpPr/>
          <p:nvPr/>
        </p:nvSpPr>
        <p:spPr>
          <a:xfrm>
            <a:off x="5757332" y="3371037"/>
            <a:ext cx="3386667" cy="66756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binary search</a:t>
            </a:r>
          </a:p>
        </p:txBody>
      </p:sp>
      <p:sp>
        <p:nvSpPr>
          <p:cNvPr id="78" name="Smiley Face 77">
            <a:extLst>
              <a:ext uri="{FF2B5EF4-FFF2-40B4-BE49-F238E27FC236}">
                <a16:creationId xmlns:a16="http://schemas.microsoft.com/office/drawing/2014/main" id="{C9E0BF51-9289-6C4F-9FC0-99885A0E508A}"/>
              </a:ext>
            </a:extLst>
          </p:cNvPr>
          <p:cNvSpPr/>
          <p:nvPr/>
        </p:nvSpPr>
        <p:spPr>
          <a:xfrm>
            <a:off x="7162800" y="4604562"/>
            <a:ext cx="609600" cy="57703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6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2" animBg="1"/>
      <p:bldP spid="71" grpId="0" animBg="1"/>
      <p:bldP spid="63" grpId="0" animBg="1"/>
      <p:bldP spid="63" grpId="1" animBg="1"/>
      <p:bldP spid="64" grpId="0" animBg="1"/>
      <p:bldP spid="64" grpId="1" animBg="1"/>
      <p:bldP spid="93" grpId="1" animBg="1"/>
      <p:bldP spid="54" grpId="0" animBg="1"/>
      <p:bldP spid="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772400" cy="150018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Going back to the </a:t>
            </a:r>
            <a:r>
              <a:rPr lang="en-US" sz="4000" b="1" dirty="0">
                <a:solidFill>
                  <a:srgbClr val="7030A0"/>
                </a:solidFill>
              </a:rPr>
              <a:t>original</a:t>
            </a:r>
            <a:r>
              <a:rPr lang="en-US" sz="4000" b="1" dirty="0">
                <a:solidFill>
                  <a:schemeClr val="tx1"/>
                </a:solidFill>
              </a:rPr>
              <a:t> problem</a:t>
            </a:r>
            <a:endParaRPr lang="en-US" sz="2400" b="1" dirty="0"/>
          </a:p>
          <a:p>
            <a:pPr algn="ctr"/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2818778"/>
            <a:ext cx="4267200" cy="88582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30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84144" y="1702213"/>
            <a:ext cx="3706859" cy="1562100"/>
            <a:chOff x="4941841" y="1866900"/>
            <a:chExt cx="3706859" cy="1562100"/>
          </a:xfrm>
        </p:grpSpPr>
        <p:cxnSp>
          <p:nvCxnSpPr>
            <p:cNvPr id="130" name="Straight Connector 129"/>
            <p:cNvCxnSpPr/>
            <p:nvPr/>
          </p:nvCxnSpPr>
          <p:spPr>
            <a:xfrm flipH="1" flipV="1">
              <a:off x="7227841" y="2046241"/>
              <a:ext cx="1420859" cy="13827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6019800" y="1866900"/>
              <a:ext cx="11430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5246641" y="1905000"/>
              <a:ext cx="735059" cy="4683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4941841" y="2427241"/>
              <a:ext cx="250918" cy="78431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85800" y="2275750"/>
            <a:ext cx="3692205" cy="1649459"/>
            <a:chOff x="827041" y="2400300"/>
            <a:chExt cx="3692205" cy="1649459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827041" y="2400300"/>
              <a:ext cx="1458959" cy="16494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286000" y="2400300"/>
              <a:ext cx="1535159" cy="4302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863882" y="2856591"/>
              <a:ext cx="655364" cy="11541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4378005" y="1623218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700" y="2242320"/>
            <a:ext cx="3771900" cy="3156721"/>
            <a:chOff x="647700" y="2242320"/>
            <a:chExt cx="3771900" cy="3156721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00793" y="224232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676400"/>
            <a:ext cx="3760741" cy="3951241"/>
            <a:chOff x="4762500" y="1676400"/>
            <a:chExt cx="3760741" cy="3951241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5"/>
            </p:cNvCxnSpPr>
            <p:nvPr/>
          </p:nvCxnSpPr>
          <p:spPr>
            <a:xfrm flipH="1" flipV="1">
              <a:off x="7075441" y="1893841"/>
              <a:ext cx="1420859" cy="13827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867400" y="1676400"/>
              <a:ext cx="114300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>
            <a:cxnSpLocks/>
          </p:cNvCxnSpPr>
          <p:nvPr/>
        </p:nvCxnSpPr>
        <p:spPr>
          <a:xfrm flipH="1">
            <a:off x="695496" y="1458271"/>
            <a:ext cx="6695904" cy="10045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cxnSpLocks/>
          </p:cNvCxnSpPr>
          <p:nvPr/>
        </p:nvCxnSpPr>
        <p:spPr>
          <a:xfrm flipH="1" flipV="1">
            <a:off x="1600200" y="5257800"/>
            <a:ext cx="6172201" cy="5334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</p:cNvCxnSpPr>
          <p:nvPr/>
        </p:nvCxnSpPr>
        <p:spPr>
          <a:xfrm flipH="1">
            <a:off x="2160823" y="1689262"/>
            <a:ext cx="3646441" cy="560341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156720" y="5378467"/>
            <a:ext cx="2449559" cy="2286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121" name="Right Brace 12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124" name="Right Brace 123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Oval 125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40380" y="21518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632025" y="2978845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933841" y="21181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709703" y="1620152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934200" y="1747922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366108" y="3193355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 rot="21121606">
            <a:off x="3482745" y="145131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p:sp>
        <p:nvSpPr>
          <p:cNvPr id="142" name="TextBox 141"/>
          <p:cNvSpPr txBox="1"/>
          <p:nvPr/>
        </p:nvSpPr>
        <p:spPr>
          <a:xfrm rot="332826">
            <a:off x="3604191" y="5573685"/>
            <a:ext cx="15406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tangent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5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 animBg="1"/>
      <p:bldP spid="127" grpId="0" animBg="1"/>
      <p:bldP spid="128" grpId="0" animBg="1"/>
      <p:bldP spid="129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1" grpId="0" animBg="1"/>
      <p:bldP spid="1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84144" y="1702213"/>
            <a:ext cx="3706859" cy="1562100"/>
            <a:chOff x="4941841" y="1866900"/>
            <a:chExt cx="3706859" cy="1562100"/>
          </a:xfrm>
        </p:grpSpPr>
        <p:cxnSp>
          <p:nvCxnSpPr>
            <p:cNvPr id="130" name="Straight Connector 129"/>
            <p:cNvCxnSpPr/>
            <p:nvPr/>
          </p:nvCxnSpPr>
          <p:spPr>
            <a:xfrm flipH="1" flipV="1">
              <a:off x="7227841" y="2046241"/>
              <a:ext cx="1420859" cy="13827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6019800" y="1866900"/>
              <a:ext cx="11430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5246641" y="1905000"/>
              <a:ext cx="735059" cy="4683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4941841" y="2427241"/>
              <a:ext cx="250918" cy="78431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85800" y="2275750"/>
            <a:ext cx="3692205" cy="1649459"/>
            <a:chOff x="827041" y="2400300"/>
            <a:chExt cx="3692205" cy="1649459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827041" y="2400300"/>
              <a:ext cx="1458959" cy="16494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286000" y="2400300"/>
              <a:ext cx="1535159" cy="4302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863882" y="2856591"/>
              <a:ext cx="655364" cy="11541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700" y="2242320"/>
            <a:ext cx="3771900" cy="3156721"/>
            <a:chOff x="647700" y="2242320"/>
            <a:chExt cx="3771900" cy="3156721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00793" y="224232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676400"/>
            <a:ext cx="3760741" cy="3951241"/>
            <a:chOff x="4762500" y="1676400"/>
            <a:chExt cx="3760741" cy="3951241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5"/>
            </p:cNvCxnSpPr>
            <p:nvPr/>
          </p:nvCxnSpPr>
          <p:spPr>
            <a:xfrm flipH="1" flipV="1">
              <a:off x="7075441" y="1893841"/>
              <a:ext cx="1420859" cy="13827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867400" y="1676400"/>
              <a:ext cx="114300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121" name="Right Brace 12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124" name="Right Brace 123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Oval 125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40380" y="21518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632025" y="2978845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933841" y="2118100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709703" y="1620152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934200" y="1747922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366108" y="3193355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D394497-E2D3-8C42-AA57-2E19C68B0D96}"/>
              </a:ext>
            </a:extLst>
          </p:cNvPr>
          <p:cNvCxnSpPr>
            <a:cxnSpLocks/>
          </p:cNvCxnSpPr>
          <p:nvPr/>
        </p:nvCxnSpPr>
        <p:spPr>
          <a:xfrm flipH="1" flipV="1">
            <a:off x="1341502" y="1747269"/>
            <a:ext cx="4449698" cy="173483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rved Down Arrow 98">
            <a:extLst>
              <a:ext uri="{FF2B5EF4-FFF2-40B4-BE49-F238E27FC236}">
                <a16:creationId xmlns:a16="http://schemas.microsoft.com/office/drawing/2014/main" id="{632334FA-7FF6-C74D-9017-4D82BB185160}"/>
              </a:ext>
            </a:extLst>
          </p:cNvPr>
          <p:cNvSpPr/>
          <p:nvPr/>
        </p:nvSpPr>
        <p:spPr>
          <a:xfrm>
            <a:off x="5198974" y="2334084"/>
            <a:ext cx="2573426" cy="950453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760C62-A914-1347-8EC4-21E103299046}"/>
                  </a:ext>
                </a:extLst>
              </p:cNvPr>
              <p:cNvSpPr txBox="1"/>
              <p:nvPr/>
            </p:nvSpPr>
            <p:spPr>
              <a:xfrm>
                <a:off x="4822899" y="2974266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760C62-A914-1347-8EC4-21E103299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99" y="2974266"/>
                <a:ext cx="3764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F9BB75-A27E-344E-BD85-96F0596FA1E3}"/>
                  </a:ext>
                </a:extLst>
              </p:cNvPr>
              <p:cNvSpPr txBox="1"/>
              <p:nvPr/>
            </p:nvSpPr>
            <p:spPr>
              <a:xfrm>
                <a:off x="5122774" y="215271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F9BB75-A27E-344E-BD85-96F0596F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774" y="2152713"/>
                <a:ext cx="3754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5318AD-8613-504C-A0EA-E93973431381}"/>
                  </a:ext>
                </a:extLst>
              </p:cNvPr>
              <p:cNvSpPr txBox="1"/>
              <p:nvPr/>
            </p:nvSpPr>
            <p:spPr>
              <a:xfrm>
                <a:off x="5720577" y="182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5318AD-8613-504C-A0EA-E93973431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77" y="1828800"/>
                <a:ext cx="4187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C8E53C0-1DAE-4346-8728-88B919BD3300}"/>
                  </a:ext>
                </a:extLst>
              </p:cNvPr>
              <p:cNvSpPr txBox="1"/>
              <p:nvPr/>
            </p:nvSpPr>
            <p:spPr>
              <a:xfrm>
                <a:off x="6798147" y="196713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C8E53C0-1DAE-4346-8728-88B919BD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47" y="1967138"/>
                <a:ext cx="3679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AAAD62-D006-9646-87B3-87ABCD01FE46}"/>
                  </a:ext>
                </a:extLst>
              </p:cNvPr>
              <p:cNvSpPr txBox="1"/>
              <p:nvPr/>
            </p:nvSpPr>
            <p:spPr>
              <a:xfrm>
                <a:off x="8086816" y="327660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AAAD62-D006-9646-87B3-87ABCD01F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816" y="3276600"/>
                <a:ext cx="371384" cy="369332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2141E5F-26F1-D043-95F5-98CBF4884530}"/>
              </a:ext>
            </a:extLst>
          </p:cNvPr>
          <p:cNvCxnSpPr>
            <a:cxnSpLocks/>
          </p:cNvCxnSpPr>
          <p:nvPr/>
        </p:nvCxnSpPr>
        <p:spPr>
          <a:xfrm flipH="1" flipV="1">
            <a:off x="1143000" y="2223890"/>
            <a:ext cx="4914900" cy="4689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D27690E-505A-4142-BFF2-95890B3DF37B}"/>
              </a:ext>
            </a:extLst>
          </p:cNvPr>
          <p:cNvCxnSpPr>
            <a:cxnSpLocks/>
          </p:cNvCxnSpPr>
          <p:nvPr/>
        </p:nvCxnSpPr>
        <p:spPr>
          <a:xfrm flipH="1">
            <a:off x="759634" y="1486688"/>
            <a:ext cx="6555566" cy="95892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96C221-9322-7C45-B915-7F64EB90532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2146426" y="1714500"/>
            <a:ext cx="3644774" cy="531115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7BC1072-9583-8D4D-ADAB-D379B4197295}"/>
              </a:ext>
            </a:extLst>
          </p:cNvPr>
          <p:cNvCxnSpPr>
            <a:cxnSpLocks/>
          </p:cNvCxnSpPr>
          <p:nvPr/>
        </p:nvCxnSpPr>
        <p:spPr>
          <a:xfrm flipH="1">
            <a:off x="754338" y="1767411"/>
            <a:ext cx="7518170" cy="56573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4F87BC-D25F-6C4E-86EC-7F5BDFB7169F}"/>
              </a:ext>
            </a:extLst>
          </p:cNvPr>
          <p:cNvCxnSpPr>
            <a:cxnSpLocks/>
          </p:cNvCxnSpPr>
          <p:nvPr/>
        </p:nvCxnSpPr>
        <p:spPr>
          <a:xfrm flipH="1" flipV="1">
            <a:off x="1015229" y="2064992"/>
            <a:ext cx="7747771" cy="126994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7BF80C3-B477-6D46-B843-EF1F1878B366}"/>
                  </a:ext>
                </a:extLst>
              </p:cNvPr>
              <p:cNvSpPr/>
              <p:nvPr/>
            </p:nvSpPr>
            <p:spPr>
              <a:xfrm>
                <a:off x="7421153" y="1370981"/>
                <a:ext cx="170271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7BF80C3-B477-6D46-B843-EF1F1878B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153" y="1370981"/>
                <a:ext cx="1702710" cy="369332"/>
              </a:xfrm>
              <a:prstGeom prst="rect">
                <a:avLst/>
              </a:prstGeom>
              <a:blipFill>
                <a:blip r:embed="rId11"/>
                <a:stretch>
                  <a:fillRect l="-2206" t="-6667" r="-735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343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99" grpId="0" animBg="1"/>
      <p:bldP spid="96" grpId="0"/>
      <p:bldP spid="97" grpId="0"/>
      <p:bldP spid="100" grpId="0"/>
      <p:bldP spid="101" grpId="0"/>
      <p:bldP spid="102" grpId="0"/>
      <p:bldP spid="1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Running time </a:t>
            </a:r>
            <a:r>
              <a:rPr lang="en-US" sz="3600" b="1" dirty="0"/>
              <a:t>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/2)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</a:t>
                </a:r>
                <a:r>
                  <a:rPr lang="en-US" sz="2000" b="1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5"/>
                <a:stretch>
                  <a:fillRect l="-744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2286000"/>
            <a:ext cx="1066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3196571" y="2806326"/>
            <a:ext cx="1756429" cy="39407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952999" y="3276600"/>
            <a:ext cx="503215" cy="762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blipFill>
                <a:blip r:embed="rId6"/>
                <a:stretch>
                  <a:fillRect l="-11905" t="-7463" b="-238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869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Provide </a:t>
                </a:r>
                <a:r>
                  <a:rPr lang="en-US" sz="2000" b="1" dirty="0"/>
                  <a:t>complete details </a:t>
                </a:r>
                <a:r>
                  <a:rPr lang="en-US" sz="2000" dirty="0"/>
                  <a:t>of the “conquer” part of the algorithm.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What </a:t>
                </a:r>
                <a:r>
                  <a:rPr lang="en-US" sz="2000" b="1" dirty="0"/>
                  <a:t>data structure </a:t>
                </a:r>
                <a:r>
                  <a:rPr lang="en-US" sz="2000" dirty="0"/>
                  <a:t>will be used to store convex hull 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 startAt="3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 startAt="3"/>
                </a:pPr>
                <a:r>
                  <a:rPr lang="en-US" sz="2000" dirty="0">
                    <a:sym typeface="Wingdings" pitchFamily="2" charset="2"/>
                  </a:rPr>
                  <a:t>Try to </a:t>
                </a:r>
                <a:r>
                  <a:rPr lang="en-US" sz="2000" b="1" dirty="0">
                    <a:sym typeface="Wingdings" pitchFamily="2" charset="2"/>
                  </a:rPr>
                  <a:t>modify the algorithm </a:t>
                </a:r>
                <a:r>
                  <a:rPr lang="en-US" sz="2000" dirty="0">
                    <a:sym typeface="Wingdings" pitchFamily="2" charset="2"/>
                  </a:rPr>
                  <a:t>to achieve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complexity.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      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Multiple </a:t>
            </a:r>
            <a:r>
              <a:rPr lang="en-US" sz="2800" b="1" dirty="0"/>
              <a:t>merit lists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914400"/>
              <a:ext cx="2895600" cy="146304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195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IIT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6C31"/>
                              </a:solidFill>
                            </a:rPr>
                            <a:t>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7125468"/>
                  </p:ext>
                </p:extLst>
              </p:nvPr>
            </p:nvGraphicFramePr>
            <p:xfrm>
              <a:off x="457200" y="914400"/>
              <a:ext cx="2895600" cy="146304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295400"/>
                    <a:gridCol w="533400"/>
                    <a:gridCol w="5334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4828" t="-8333" r="-201149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40909" t="-8333" r="-98864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5977" t="-8333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IIT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NIT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6C31"/>
                              </a:solidFill>
                            </a:rPr>
                            <a:t>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373868"/>
            <a:ext cx="117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Merit</a:t>
            </a:r>
            <a:r>
              <a:rPr lang="en-US" dirty="0"/>
              <a:t> Lists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/>
              </p:cNvGraphicFramePr>
              <p:nvPr/>
            </p:nvGraphicFramePr>
            <p:xfrm>
              <a:off x="5638800" y="914400"/>
              <a:ext cx="3124200" cy="146304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195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7487915"/>
                  </p:ext>
                </p:extLst>
              </p:nvPr>
            </p:nvGraphicFramePr>
            <p:xfrm>
              <a:off x="5638800" y="914400"/>
              <a:ext cx="3124200" cy="146304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914400"/>
                    <a:gridCol w="762000"/>
                    <a:gridCol w="762000"/>
                    <a:gridCol w="6858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0000" t="-8333" r="-1904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0000" t="-8333" r="-904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3982" t="-8333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C</a:t>
                          </a:r>
                          <a:endParaRPr lang="en-US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6518634" y="2362200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Choice</a:t>
            </a:r>
            <a:r>
              <a:rPr lang="en-US" dirty="0"/>
              <a:t> Lists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71600" y="4392930"/>
          <a:ext cx="1295400" cy="16268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67200" y="4392930"/>
          <a:ext cx="1295400" cy="16268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010400" y="4419600"/>
          <a:ext cx="1295400" cy="16268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miley Face 12"/>
          <p:cNvSpPr/>
          <p:nvPr/>
        </p:nvSpPr>
        <p:spPr>
          <a:xfrm>
            <a:off x="762000" y="4876800"/>
            <a:ext cx="4572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3657600" y="4953000"/>
            <a:ext cx="457200" cy="5334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6477000" y="4953000"/>
            <a:ext cx="457200" cy="457200"/>
          </a:xfrm>
          <a:prstGeom prst="smileyFace">
            <a:avLst>
              <a:gd name="adj" fmla="val 6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71600" y="4038600"/>
                <a:ext cx="129311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Allocation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38600"/>
                <a:ext cx="129311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71" t="-6452" r="-7477" b="-2258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69489" y="4038600"/>
                <a:ext cx="13043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Allocation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489" y="4038600"/>
                <a:ext cx="130433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41" t="-6452" r="-6944" b="-2258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12689" y="4038600"/>
                <a:ext cx="13043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Allocation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689" y="4038600"/>
                <a:ext cx="130433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241" t="-6452" r="-6944" b="-2258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674308" y="130706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7714" y="12954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4250" y="1295400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ARCH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9400" y="16764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1136" y="19812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36308" y="16764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77200" y="1676400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ARCH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06801" y="1992868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ARCH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60713" y="129540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C</a:t>
            </a:r>
            <a:r>
              <a:rPr lang="en-US" dirty="0"/>
              <a:t>       </a:t>
            </a:r>
            <a:r>
              <a:rPr lang="en-US" b="1" dirty="0"/>
              <a:t>B</a:t>
            </a:r>
            <a:r>
              <a:rPr lang="en-US" dirty="0"/>
              <a:t>       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28800" y="161186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A</a:t>
            </a:r>
            <a:r>
              <a:rPr lang="en-US" dirty="0"/>
              <a:t>       </a:t>
            </a:r>
            <a:r>
              <a:rPr lang="en-US" b="1" dirty="0"/>
              <a:t>C</a:t>
            </a:r>
            <a:r>
              <a:rPr lang="en-US" dirty="0"/>
              <a:t>        </a:t>
            </a:r>
            <a:r>
              <a:rPr lang="en-US" b="1" dirty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28800" y="199286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B</a:t>
            </a:r>
            <a:r>
              <a:rPr lang="en-US" dirty="0"/>
              <a:t>       </a:t>
            </a:r>
            <a:r>
              <a:rPr lang="en-US" b="1" dirty="0"/>
              <a:t>A</a:t>
            </a:r>
            <a:r>
              <a:rPr lang="en-US" dirty="0"/>
              <a:t>        </a:t>
            </a:r>
            <a:r>
              <a:rPr lang="en-US" b="1" dirty="0"/>
              <a:t>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4466272"/>
            <a:ext cx="420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C</a:t>
            </a:r>
            <a:r>
              <a:rPr lang="en-US" dirty="0"/>
              <a:t>  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A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66092" y="4466272"/>
            <a:ext cx="4363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A</a:t>
            </a:r>
            <a:r>
              <a:rPr lang="en-US" dirty="0"/>
              <a:t>  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B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69462" y="4495800"/>
            <a:ext cx="420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B</a:t>
            </a:r>
            <a:r>
              <a:rPr lang="en-US" dirty="0"/>
              <a:t>  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C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A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62400" y="2895600"/>
            <a:ext cx="381000" cy="855974"/>
            <a:chOff x="1524000" y="4313958"/>
            <a:chExt cx="381000" cy="85597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313958"/>
              <a:ext cx="381000" cy="5628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544937" y="48006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50247" y="2895600"/>
            <a:ext cx="381000" cy="855974"/>
            <a:chOff x="1524000" y="4313958"/>
            <a:chExt cx="381000" cy="85597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313958"/>
              <a:ext cx="381000" cy="56284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544937" y="48006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2895600"/>
            <a:ext cx="381000" cy="855974"/>
            <a:chOff x="1524000" y="4313958"/>
            <a:chExt cx="381000" cy="85597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313958"/>
              <a:ext cx="381000" cy="56284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524000" y="4800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28279" y="6096000"/>
            <a:ext cx="193912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Optimal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BF98D4-38BD-6B42-2005-3885BCA83668}"/>
              </a:ext>
            </a:extLst>
          </p:cNvPr>
          <p:cNvSpPr txBox="1"/>
          <p:nvPr/>
        </p:nvSpPr>
        <p:spPr>
          <a:xfrm>
            <a:off x="914400" y="6096000"/>
            <a:ext cx="20509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Pessimal</a:t>
            </a:r>
          </a:p>
        </p:txBody>
      </p:sp>
    </p:spTree>
    <p:extLst>
      <p:ext uri="{BB962C8B-B14F-4D97-AF65-F5344CB8AC3E}">
        <p14:creationId xmlns:p14="http://schemas.microsoft.com/office/powerpoint/2010/main" val="14833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44" grpId="0"/>
      <p:bldP spid="45" grpId="0"/>
      <p:bldP spid="46" grpId="0"/>
      <p:bldP spid="3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Which allocation does the software industry’s algorithm output ?</a:t>
            </a:r>
          </a:p>
          <a:p>
            <a:pPr marL="857250" lvl="1" indent="-457200"/>
            <a:r>
              <a:rPr lang="en-US" sz="2000" dirty="0"/>
              <a:t>Candidate Optimal</a:t>
            </a:r>
          </a:p>
          <a:p>
            <a:pPr marL="857250" lvl="1" indent="-457200"/>
            <a:r>
              <a:rPr lang="en-US" sz="2000" dirty="0"/>
              <a:t>Candidate Pessimal</a:t>
            </a:r>
          </a:p>
          <a:p>
            <a:pPr marL="857250" lvl="1" indent="-457200"/>
            <a:r>
              <a:rPr lang="en-US" sz="2000" dirty="0"/>
              <a:t>None of the above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Ponder over it …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Design an algorithm that outputs the candidate optimal allocation.</a:t>
            </a:r>
          </a:p>
          <a:p>
            <a:pPr lvl="1"/>
            <a:r>
              <a:rPr lang="en-US" sz="2000" dirty="0"/>
              <a:t>Does such an allocation even </a:t>
            </a:r>
            <a:r>
              <a:rPr lang="en-US" sz="2000" b="1" u="sng" dirty="0"/>
              <a:t>exist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A61F3-DF1E-1EBA-59B9-2466621CBD73}"/>
              </a:ext>
            </a:extLst>
          </p:cNvPr>
          <p:cNvSpPr/>
          <p:nvPr/>
        </p:nvSpPr>
        <p:spPr>
          <a:xfrm>
            <a:off x="3200400" y="1981200"/>
            <a:ext cx="53340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/>
              <a:t>problem 3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Convex Hull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3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 </a:t>
            </a:r>
            <a:r>
              <a:rPr lang="en-US" sz="4000" b="1" dirty="0">
                <a:solidFill>
                  <a:srgbClr val="7030A0"/>
                </a:solidFill>
              </a:rPr>
              <a:t>Convex Polygon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Definition</a:t>
            </a:r>
            <a:r>
              <a:rPr lang="en-US" sz="2000" dirty="0"/>
              <a:t>: A polygon is convex if for any two points belonging to the polygon, </a:t>
            </a:r>
          </a:p>
          <a:p>
            <a:pPr marL="0" indent="0">
              <a:buNone/>
            </a:pPr>
            <a:r>
              <a:rPr lang="en-US" sz="2000" dirty="0"/>
              <a:t>the line segment joining them is inside the polygon.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4500" y="864573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809999" y="914400"/>
            <a:ext cx="47132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646439" y="1318419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76880-823E-1047-884A-6C793413D552}"/>
              </a:ext>
            </a:extLst>
          </p:cNvPr>
          <p:cNvGrpSpPr/>
          <p:nvPr/>
        </p:nvGrpSpPr>
        <p:grpSpPr>
          <a:xfrm>
            <a:off x="666603" y="2247900"/>
            <a:ext cx="3701377" cy="3090064"/>
            <a:chOff x="666603" y="2247900"/>
            <a:chExt cx="3701377" cy="3090064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666603" y="3879004"/>
              <a:ext cx="735059" cy="1154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 flipH="1" flipV="1">
              <a:off x="1401662" y="5033163"/>
              <a:ext cx="1698718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cxnSpLocks/>
            </p:cNvCxnSpPr>
            <p:nvPr/>
          </p:nvCxnSpPr>
          <p:spPr>
            <a:xfrm flipH="1">
              <a:off x="3075800" y="3733800"/>
              <a:ext cx="1267600" cy="1604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</p:cNvCxnSpPr>
            <p:nvPr/>
          </p:nvCxnSpPr>
          <p:spPr>
            <a:xfrm flipH="1">
              <a:off x="674641" y="2247900"/>
              <a:ext cx="1458959" cy="1649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</p:cNvCxnSpPr>
            <p:nvPr/>
          </p:nvCxnSpPr>
          <p:spPr>
            <a:xfrm flipH="1">
              <a:off x="2133600" y="2247900"/>
              <a:ext cx="157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21BADCE-25C1-E44F-A57B-040258E75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0380" y="2247900"/>
              <a:ext cx="609220" cy="148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A69ED74-E6BD-A441-8240-CB907DBF6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5800" y="3733800"/>
              <a:ext cx="1292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2C6FBB-1FA1-0144-A42D-63AEDCE44304}"/>
              </a:ext>
            </a:extLst>
          </p:cNvPr>
          <p:cNvGrpSpPr/>
          <p:nvPr/>
        </p:nvGrpSpPr>
        <p:grpSpPr>
          <a:xfrm>
            <a:off x="5168559" y="1866900"/>
            <a:ext cx="3354682" cy="3744959"/>
            <a:chOff x="5168559" y="1866900"/>
            <a:chExt cx="3354682" cy="3744959"/>
          </a:xfrm>
        </p:grpSpPr>
        <p:cxnSp>
          <p:nvCxnSpPr>
            <p:cNvPr id="71" name="Straight Connector 70"/>
            <p:cNvCxnSpPr>
              <a:cxnSpLocks/>
            </p:cNvCxnSpPr>
            <p:nvPr/>
          </p:nvCxnSpPr>
          <p:spPr>
            <a:xfrm flipH="1">
              <a:off x="5768882" y="5383259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cxnSpLocks/>
            </p:cNvCxnSpPr>
            <p:nvPr/>
          </p:nvCxnSpPr>
          <p:spPr>
            <a:xfrm flipH="1" flipV="1">
              <a:off x="7113541" y="1866900"/>
              <a:ext cx="1409700" cy="14097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932AB3-F818-D841-920C-DA35FA22F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8559" y="1866900"/>
              <a:ext cx="1944982" cy="299246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E4A675D-41A7-304B-8599-3523C423A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8559" y="4859361"/>
              <a:ext cx="600323" cy="75249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DCAD95-24AB-9F4E-BE4E-F67316F8D928}"/>
              </a:ext>
            </a:extLst>
          </p:cNvPr>
          <p:cNvCxnSpPr>
            <a:cxnSpLocks/>
          </p:cNvCxnSpPr>
          <p:nvPr/>
        </p:nvCxnSpPr>
        <p:spPr>
          <a:xfrm>
            <a:off x="3144292" y="2586659"/>
            <a:ext cx="740879" cy="14616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AC1966-0E1D-D946-8CFC-C60DE43B3C1E}"/>
              </a:ext>
            </a:extLst>
          </p:cNvPr>
          <p:cNvGrpSpPr/>
          <p:nvPr/>
        </p:nvGrpSpPr>
        <p:grpSpPr>
          <a:xfrm>
            <a:off x="2781470" y="2360847"/>
            <a:ext cx="1142762" cy="1969082"/>
            <a:chOff x="2781470" y="2360847"/>
            <a:chExt cx="1142762" cy="196908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4A5DA65-1DE2-E344-A1BD-336275391C88}"/>
                </a:ext>
              </a:extLst>
            </p:cNvPr>
            <p:cNvSpPr/>
            <p:nvPr/>
          </p:nvSpPr>
          <p:spPr>
            <a:xfrm>
              <a:off x="3105296" y="25336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2122A8F-06E5-1042-AE30-EB2E0654A7CE}"/>
                </a:ext>
              </a:extLst>
            </p:cNvPr>
            <p:cNvSpPr/>
            <p:nvPr/>
          </p:nvSpPr>
          <p:spPr>
            <a:xfrm>
              <a:off x="3847071" y="4048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77F94C9-1B40-EC44-862A-5744E5D93B9E}"/>
                    </a:ext>
                  </a:extLst>
                </p:cNvPr>
                <p:cNvSpPr/>
                <p:nvPr/>
              </p:nvSpPr>
              <p:spPr>
                <a:xfrm>
                  <a:off x="2781470" y="2360847"/>
                  <a:ext cx="3686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77F94C9-1B40-EC44-862A-5744E5D93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470" y="2360847"/>
                  <a:ext cx="36862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BCAE645-E12E-5C49-9256-9C10EF4F4680}"/>
                    </a:ext>
                  </a:extLst>
                </p:cNvPr>
                <p:cNvSpPr/>
                <p:nvPr/>
              </p:nvSpPr>
              <p:spPr>
                <a:xfrm>
                  <a:off x="3554644" y="3960597"/>
                  <a:ext cx="3695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BCAE645-E12E-5C49-9256-9C10EF4F46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644" y="3960597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102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  <p:bldP spid="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Convex polygon of smallest area enclosing a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three points are colinear.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 b="-1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92" idx="6"/>
          </p:cNvCxnSpPr>
          <p:nvPr/>
        </p:nvCxnSpPr>
        <p:spPr>
          <a:xfrm flipH="1" flipV="1">
            <a:off x="7086600" y="1866900"/>
            <a:ext cx="1409700" cy="14097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14500" y="914400"/>
            <a:ext cx="1638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352800" y="914400"/>
            <a:ext cx="1714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05400" y="838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241A1C6-59F0-7843-AC77-1C2B93BC09DE}"/>
              </a:ext>
            </a:extLst>
          </p:cNvPr>
          <p:cNvSpPr/>
          <p:nvPr/>
        </p:nvSpPr>
        <p:spPr>
          <a:xfrm>
            <a:off x="1524000" y="56388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B7281A-51D0-E84D-BCEC-B23A3A15076A}"/>
              </a:ext>
            </a:extLst>
          </p:cNvPr>
          <p:cNvSpPr/>
          <p:nvPr/>
        </p:nvSpPr>
        <p:spPr>
          <a:xfrm>
            <a:off x="4572000" y="57150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16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  <p:bldP spid="91" grpId="0" animBg="1"/>
      <p:bldP spid="64" grpId="0" animBg="1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Tool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br>
              <a:rPr lang="en-US" sz="3600" b="1" dirty="0">
                <a:solidFill>
                  <a:srgbClr val="0070C0"/>
                </a:solidFill>
              </a:rPr>
            </a:b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Convex Hull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must be fully contained inside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92" idx="6"/>
          </p:cNvCxnSpPr>
          <p:nvPr/>
        </p:nvCxnSpPr>
        <p:spPr>
          <a:xfrm flipH="1" flipV="1">
            <a:off x="7086600" y="1866900"/>
            <a:ext cx="1409700" cy="14097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86000" y="12192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762500" y="1143000"/>
            <a:ext cx="2933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241A1C6-59F0-7843-AC77-1C2B93BC09DE}"/>
              </a:ext>
            </a:extLst>
          </p:cNvPr>
          <p:cNvSpPr/>
          <p:nvPr/>
        </p:nvSpPr>
        <p:spPr>
          <a:xfrm>
            <a:off x="1524000" y="56388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B7281A-51D0-E84D-BCEC-B23A3A15076A}"/>
              </a:ext>
            </a:extLst>
          </p:cNvPr>
          <p:cNvSpPr/>
          <p:nvPr/>
        </p:nvSpPr>
        <p:spPr>
          <a:xfrm>
            <a:off x="4572000" y="57150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9EF2F8-AF6E-2A42-A9F3-34636DE8387F}"/>
              </a:ext>
            </a:extLst>
          </p:cNvPr>
          <p:cNvGrpSpPr/>
          <p:nvPr/>
        </p:nvGrpSpPr>
        <p:grpSpPr>
          <a:xfrm>
            <a:off x="2667000" y="2667000"/>
            <a:ext cx="2247900" cy="1943100"/>
            <a:chOff x="2667000" y="2667000"/>
            <a:chExt cx="2247900" cy="19431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BC083D-5336-D14A-87D1-1CED807D4074}"/>
                </a:ext>
              </a:extLst>
            </p:cNvPr>
            <p:cNvCxnSpPr>
              <a:cxnSpLocks/>
              <a:stCxn id="85" idx="0"/>
              <a:endCxn id="79" idx="2"/>
            </p:cNvCxnSpPr>
            <p:nvPr/>
          </p:nvCxnSpPr>
          <p:spPr>
            <a:xfrm flipH="1">
              <a:off x="2667000" y="2667000"/>
              <a:ext cx="1028700" cy="14859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AB241A2-132C-BA4F-94F8-F7403D2DA7A3}"/>
                </a:ext>
              </a:extLst>
            </p:cNvPr>
            <p:cNvCxnSpPr>
              <a:cxnSpLocks/>
              <a:stCxn id="79" idx="4"/>
              <a:endCxn id="38" idx="3"/>
            </p:cNvCxnSpPr>
            <p:nvPr/>
          </p:nvCxnSpPr>
          <p:spPr>
            <a:xfrm>
              <a:off x="2705100" y="4191000"/>
              <a:ext cx="582659" cy="36984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7EA7E21-2FEF-E54C-9514-6BC29299D78D}"/>
                </a:ext>
              </a:extLst>
            </p:cNvPr>
            <p:cNvCxnSpPr>
              <a:cxnSpLocks/>
              <a:stCxn id="81" idx="0"/>
              <a:endCxn id="82" idx="2"/>
            </p:cNvCxnSpPr>
            <p:nvPr/>
          </p:nvCxnSpPr>
          <p:spPr>
            <a:xfrm flipV="1">
              <a:off x="4000500" y="4229100"/>
              <a:ext cx="876300" cy="3429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4047966-CD0B-B742-A0C2-E35387F4FFE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3325859" y="4560842"/>
              <a:ext cx="636541" cy="4925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375213-69E5-0142-B71C-3823335A7345}"/>
                </a:ext>
              </a:extLst>
            </p:cNvPr>
            <p:cNvCxnSpPr>
              <a:cxnSpLocks/>
              <a:stCxn id="85" idx="0"/>
              <a:endCxn id="83" idx="0"/>
            </p:cNvCxnSpPr>
            <p:nvPr/>
          </p:nvCxnSpPr>
          <p:spPr>
            <a:xfrm>
              <a:off x="3695700" y="2667000"/>
              <a:ext cx="1066800" cy="381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A46D08-F7C0-4645-A3F6-05DE43A6ADD2}"/>
                </a:ext>
              </a:extLst>
            </p:cNvPr>
            <p:cNvCxnSpPr>
              <a:cxnSpLocks/>
              <a:stCxn id="82" idx="4"/>
              <a:endCxn id="83" idx="0"/>
            </p:cNvCxnSpPr>
            <p:nvPr/>
          </p:nvCxnSpPr>
          <p:spPr>
            <a:xfrm flipH="1" flipV="1">
              <a:off x="4762500" y="3048000"/>
              <a:ext cx="152400" cy="1219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230CC4-98B6-BB41-9A4A-E9A7A7E0E381}"/>
              </a:ext>
            </a:extLst>
          </p:cNvPr>
          <p:cNvGrpSpPr/>
          <p:nvPr/>
        </p:nvGrpSpPr>
        <p:grpSpPr>
          <a:xfrm>
            <a:off x="2590800" y="2617788"/>
            <a:ext cx="2438400" cy="2030412"/>
            <a:chOff x="2590800" y="2617788"/>
            <a:chExt cx="2438400" cy="2030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E8B8EC-7BAF-5F43-BE7B-E97578F5426B}"/>
                </a:ext>
              </a:extLst>
            </p:cNvPr>
            <p:cNvGrpSpPr/>
            <p:nvPr/>
          </p:nvGrpSpPr>
          <p:grpSpPr>
            <a:xfrm>
              <a:off x="2590800" y="2617788"/>
              <a:ext cx="2438400" cy="2030412"/>
              <a:chOff x="2590800" y="2617788"/>
              <a:chExt cx="2438400" cy="203041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08DE11B-37CB-5949-8BFB-757081F22904}"/>
                  </a:ext>
                </a:extLst>
              </p:cNvPr>
              <p:cNvSpPr/>
              <p:nvPr/>
            </p:nvSpPr>
            <p:spPr>
              <a:xfrm>
                <a:off x="3581400" y="2617788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E05ABBA-B476-C94E-BC55-5BFACF77DC1C}"/>
                  </a:ext>
                </a:extLst>
              </p:cNvPr>
              <p:cNvSpPr/>
              <p:nvPr/>
            </p:nvSpPr>
            <p:spPr>
              <a:xfrm>
                <a:off x="2590800" y="40386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64CA84F-3AA7-194A-963A-933F6FDDA0E9}"/>
                  </a:ext>
                </a:extLst>
              </p:cNvPr>
              <p:cNvSpPr/>
              <p:nvPr/>
            </p:nvSpPr>
            <p:spPr>
              <a:xfrm>
                <a:off x="3200400" y="44196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8779FE7-4C22-2B42-9968-CBF781A8B5A7}"/>
                  </a:ext>
                </a:extLst>
              </p:cNvPr>
              <p:cNvSpPr/>
              <p:nvPr/>
            </p:nvSpPr>
            <p:spPr>
              <a:xfrm>
                <a:off x="3962400" y="4495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4B0271C-DCC9-714A-B084-D0E05DFFE88D}"/>
                  </a:ext>
                </a:extLst>
              </p:cNvPr>
              <p:cNvSpPr/>
              <p:nvPr/>
            </p:nvSpPr>
            <p:spPr>
              <a:xfrm>
                <a:off x="4876800" y="4114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259A1AD-055D-4E45-9C0F-1ECBAE4C633B}"/>
                  </a:ext>
                </a:extLst>
              </p:cNvPr>
              <p:cNvSpPr/>
              <p:nvPr/>
            </p:nvSpPr>
            <p:spPr>
              <a:xfrm>
                <a:off x="4648200" y="2971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1815E9F-D466-BC42-A700-F028DD0568C0}"/>
                </a:ext>
              </a:extLst>
            </p:cNvPr>
            <p:cNvSpPr/>
            <p:nvPr/>
          </p:nvSpPr>
          <p:spPr>
            <a:xfrm>
              <a:off x="4038600" y="3429000"/>
              <a:ext cx="152400" cy="152400"/>
            </a:xfrm>
            <a:prstGeom prst="ellipse">
              <a:avLst/>
            </a:prstGeom>
            <a:solidFill>
              <a:srgbClr val="006C31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D5805DD-4E09-9D44-B7EC-E4E5EA104DC7}"/>
                </a:ext>
              </a:extLst>
            </p:cNvPr>
            <p:cNvSpPr/>
            <p:nvPr/>
          </p:nvSpPr>
          <p:spPr>
            <a:xfrm>
              <a:off x="4267200" y="3810000"/>
              <a:ext cx="152400" cy="152400"/>
            </a:xfrm>
            <a:prstGeom prst="ellipse">
              <a:avLst/>
            </a:prstGeom>
            <a:solidFill>
              <a:srgbClr val="006C31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742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Tool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/>
              <a:lstStyle/>
              <a:p>
                <a:r>
                  <a:rPr lang="en-US" sz="2000" dirty="0"/>
                  <a:t>Given a non-vertical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and a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), how to determine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whether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lies above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or below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Corollary</a:t>
                </a:r>
                <a:r>
                  <a:rPr lang="en-US" sz="2000" dirty="0"/>
                  <a:t>: Given two points and a line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, it takes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to determine </a:t>
                </a:r>
              </a:p>
              <a:p>
                <a:pPr marL="0" indent="0">
                  <a:buNone/>
                </a:pPr>
                <a:r>
                  <a:rPr lang="en-US" sz="2000" dirty="0"/>
                  <a:t>whether they lie on the same side or different sides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5"/>
                <a:stretch>
                  <a:fillRect l="-741" t="-777" b="-4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08948" y="26397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30282" y="2677855"/>
            <a:ext cx="5486400" cy="906509"/>
            <a:chOff x="152400" y="3086100"/>
            <a:chExt cx="5486400" cy="90650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62000" y="3298918"/>
              <a:ext cx="3711482" cy="587282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4473482" y="3086100"/>
              <a:ext cx="1165318" cy="212818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52400" y="3886200"/>
              <a:ext cx="658859" cy="106409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2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93790" y="2427744"/>
                <a:ext cx="1399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90" y="2427744"/>
                <a:ext cx="139987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6" idx="0"/>
          </p:cNvCxnSpPr>
          <p:nvPr/>
        </p:nvCxnSpPr>
        <p:spPr>
          <a:xfrm>
            <a:off x="2847048" y="2639755"/>
            <a:ext cx="0" cy="7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2100" y="2996277"/>
            <a:ext cx="0" cy="119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78296" y="2261640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96" y="2261640"/>
                <a:ext cx="1165704" cy="369332"/>
              </a:xfrm>
              <a:prstGeom prst="rect">
                <a:avLst/>
              </a:prstGeom>
              <a:blipFill>
                <a:blip r:embed="rId8"/>
                <a:stretch>
                  <a:fillRect t="-6349" r="-362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585848" y="1447800"/>
            <a:ext cx="2362200" cy="363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9462" y="1447800"/>
            <a:ext cx="1905000" cy="384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6959" y="4269561"/>
                <a:ext cx="1392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59" y="4269561"/>
                <a:ext cx="139256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600200" y="5475060"/>
            <a:ext cx="3048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76700" y="5859463"/>
            <a:ext cx="2286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30615" y="5482646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91534" y="5836535"/>
            <a:ext cx="1824177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86958" y="3339245"/>
            <a:ext cx="98190" cy="1032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354515" y="2967336"/>
            <a:ext cx="98190" cy="1032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84452" y="1810728"/>
            <a:ext cx="2362200" cy="363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16" grpId="0" animBg="1"/>
      <p:bldP spid="19" grpId="0"/>
      <p:bldP spid="9" grpId="0" animBg="1"/>
      <p:bldP spid="17" grpId="0" animBg="1"/>
      <p:bldP spid="18" grpId="0" animBg="1"/>
      <p:bldP spid="22" grpId="0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1.6|9.2|4|5.7|8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8|14.4|1.4|12.2|3.4|4.2|22.1|53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2.4|14.1|5.1|2.6|1.7|1.3|5|8.9|0.9|0.7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2|2.5|2.9|3.9|17.2|12.8|17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9.7|10|9.7|3.8|16.3|1.1|6.5|5|31.5|1.1|2.5|1.6|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9|2.8|3|1.1|3.5|1.3|2.1|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23.1|18.6|1.8|8.1|2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6.2|2.5|12.4|17.6|40.2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9|1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9|9.9|1.3|5.5|6.3|7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9|6.9|3.5|6.6|2.2|2.2|1.6|2.7|1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8.2|3.4|7.6|10|22|1.2|1.5|6.2|22.5|1|1.2|1.9|25.2|1.2|10.9|1.2|4.5|14.3|1|0.9|2.2|15.9|7|33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8|1.8|5.3|0.5|1.5|0.5|7.3|5.3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.3|0.8|2.2|3.7|2.7|3.5|1.4|15.1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6.1|19.5|10|0.9|1.7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7|2.7|3.5|1.2|3.2|3|3.5|5.2|2.3|3.4|2.5|20.3|18|13.5|13.8|3.5|2|3|1.9|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8|2.2|5.1|1.5|2|4.5|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6.4|4.2|4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5778</TotalTime>
  <Words>848</Words>
  <Application>Microsoft Macintosh PowerPoint</Application>
  <PresentationFormat>On-screen Show (4:3)</PresentationFormat>
  <Paragraphs>348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Design and Analysis of Algorithms </vt:lpstr>
      <vt:lpstr>Homework from the last class</vt:lpstr>
      <vt:lpstr>Multiple merit lists </vt:lpstr>
      <vt:lpstr>Homework</vt:lpstr>
      <vt:lpstr>problem 3 </vt:lpstr>
      <vt:lpstr>A Convex Polygon </vt:lpstr>
      <vt:lpstr>Convex hull </vt:lpstr>
      <vt:lpstr> Tool 1  </vt:lpstr>
      <vt:lpstr>Tool 2 </vt:lpstr>
      <vt:lpstr>Divide and Conquer algorithm </vt:lpstr>
      <vt:lpstr>The Divide Step </vt:lpstr>
      <vt:lpstr>Solving the subproblems recursively </vt:lpstr>
      <vt:lpstr>The Conquer step </vt:lpstr>
      <vt:lpstr>The Conquer step </vt:lpstr>
      <vt:lpstr>PowerPoint Presentation</vt:lpstr>
      <vt:lpstr>The right half set is a point </vt:lpstr>
      <vt:lpstr>The right half set is a point </vt:lpstr>
      <vt:lpstr>The right half set is a point </vt:lpstr>
      <vt:lpstr>The right half set is a point </vt:lpstr>
      <vt:lpstr>How to compute the upper tangent ? </vt:lpstr>
      <vt:lpstr>How to compute the upper tangent ? </vt:lpstr>
      <vt:lpstr>How to compute the upper tangent ? </vt:lpstr>
      <vt:lpstr>How to compute the upper tangent ? </vt:lpstr>
      <vt:lpstr>How to compute the upper tangent ? </vt:lpstr>
      <vt:lpstr>PowerPoint Presentation</vt:lpstr>
      <vt:lpstr>The Conquer step </vt:lpstr>
      <vt:lpstr>How to compute the upper tangent ? </vt:lpstr>
      <vt:lpstr>Running time of the algorithm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782</cp:revision>
  <dcterms:created xsi:type="dcterms:W3CDTF">2011-12-03T04:13:03Z</dcterms:created>
  <dcterms:modified xsi:type="dcterms:W3CDTF">2022-08-05T16:23:19Z</dcterms:modified>
</cp:coreProperties>
</file>