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28" r:id="rId2"/>
    <p:sldId id="561" r:id="rId3"/>
    <p:sldId id="595" r:id="rId4"/>
    <p:sldId id="663" r:id="rId5"/>
    <p:sldId id="664" r:id="rId6"/>
    <p:sldId id="665" r:id="rId7"/>
    <p:sldId id="603" r:id="rId8"/>
    <p:sldId id="666" r:id="rId9"/>
    <p:sldId id="644" r:id="rId10"/>
    <p:sldId id="607" r:id="rId11"/>
    <p:sldId id="641" r:id="rId12"/>
    <p:sldId id="608" r:id="rId13"/>
    <p:sldId id="678" r:id="rId14"/>
    <p:sldId id="679" r:id="rId15"/>
    <p:sldId id="268" r:id="rId16"/>
    <p:sldId id="445" r:id="rId17"/>
    <p:sldId id="446" r:id="rId18"/>
    <p:sldId id="449" r:id="rId19"/>
    <p:sldId id="447" r:id="rId20"/>
    <p:sldId id="448" r:id="rId21"/>
    <p:sldId id="274" r:id="rId22"/>
    <p:sldId id="609" r:id="rId23"/>
    <p:sldId id="610" r:id="rId24"/>
    <p:sldId id="611" r:id="rId25"/>
    <p:sldId id="612" r:id="rId26"/>
    <p:sldId id="613" r:id="rId27"/>
    <p:sldId id="615" r:id="rId28"/>
    <p:sldId id="579" r:id="rId29"/>
    <p:sldId id="674" r:id="rId30"/>
    <p:sldId id="633" r:id="rId31"/>
    <p:sldId id="68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0" autoAdjust="0"/>
    <p:restoredTop sz="94128" autoAdjust="0"/>
  </p:normalViewPr>
  <p:slideViewPr>
    <p:cSldViewPr>
      <p:cViewPr varScale="1">
        <p:scale>
          <a:sx n="86" d="100"/>
          <a:sy n="86" d="100"/>
        </p:scale>
        <p:origin x="12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5" Type="http://schemas.openxmlformats.org/officeDocument/2006/relationships/image" Target="../media/image25.png"/><Relationship Id="rId4" Type="http://schemas.openxmlformats.org/officeDocument/2006/relationships/image" Target="../media/image13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46.png"/><Relationship Id="rId12" Type="http://schemas.openxmlformats.org/officeDocument/2006/relationships/image" Target="../media/image10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4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2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11" Type="http://schemas.openxmlformats.org/officeDocument/2006/relationships/image" Target="../media/image112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6781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Worked out assignment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IV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Polynomial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6629" y="1683657"/>
            <a:ext cx="6400800" cy="17526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Problem </a:t>
            </a:r>
            <a:r>
              <a:rPr lang="en-US" sz="5400" b="1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94" y="5213350"/>
            <a:ext cx="8229600" cy="1143000"/>
          </a:xfrm>
        </p:spPr>
        <p:txBody>
          <a:bodyPr/>
          <a:lstStyle/>
          <a:p>
            <a:r>
              <a:rPr lang="en-US" sz="2000" dirty="0"/>
              <a:t>Carl Friedrich Gauss (</a:t>
            </a:r>
            <a:r>
              <a:rPr lang="en-US" sz="2000" b="1" dirty="0"/>
              <a:t>1777-1855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3685" y="1066800"/>
            <a:ext cx="37566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B87298-2A73-B14A-996C-2D2BD29AF599}"/>
              </a:ext>
            </a:extLst>
          </p:cNvPr>
          <p:cNvSpPr txBox="1"/>
          <p:nvPr/>
        </p:nvSpPr>
        <p:spPr>
          <a:xfrm>
            <a:off x="588376" y="6033184"/>
            <a:ext cx="76081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algorithm was mentioned as a casual observation by him at a time  when</a:t>
            </a:r>
          </a:p>
          <a:p>
            <a:r>
              <a:rPr lang="en-US" dirty="0"/>
              <a:t>the area of algorithm did not even exist …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24" grpId="0" animBg="1"/>
      <p:bldP spid="25" grpId="0" animBg="1"/>
      <p:bldP spid="5" grpId="0" animBg="1"/>
      <p:bldP spid="7" grpId="0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Can you design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 algorithm based on divide and conquer ?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Hint: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Recall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 algorithm for multiplying 2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-bit numbers.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In the next 7 slides, the above algorithm is described. Use it.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1"/>
          </p:nvPr>
        </p:nvSpPr>
        <p:spPr>
          <a:xfrm>
            <a:off x="1371600" y="990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Fast algorithm for </a:t>
            </a:r>
            <a:endParaRPr dirty="0"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multiplying two integers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1D41-BFE0-6447-8491-A51CCAD9C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Addition is </a:t>
            </a:r>
            <a:r>
              <a:rPr lang="en-US" sz="3200" b="1" dirty="0">
                <a:solidFill>
                  <a:srgbClr val="7030A0"/>
                </a:solidFill>
              </a:rPr>
              <a:t>faster</a:t>
            </a:r>
            <a:r>
              <a:rPr lang="en-US" sz="3200" b="1" dirty="0"/>
              <a:t> than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Given:</a:t>
                </a:r>
                <a:r>
                  <a:rPr lang="en-US" sz="2000" dirty="0"/>
                  <a:t> any two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-bit numbers  </a:t>
                </a:r>
                <a:r>
                  <a:rPr lang="en-US" sz="2000" b="1" dirty="0"/>
                  <a:t>X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/>
                  <a:t>+</a:t>
                </a:r>
                <a:r>
                  <a:rPr lang="en-US" sz="2000" b="1" dirty="0"/>
                  <a:t>Y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/>
                  <a:t>*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[left shift the number </a:t>
                </a:r>
                <a:r>
                  <a:rPr lang="en-US" sz="2000" b="1" dirty="0"/>
                  <a:t>X</a:t>
                </a:r>
                <a:r>
                  <a:rPr lang="en-US" sz="2000" dirty="0"/>
                  <a:t>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places, (do it carefully)]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/>
                  <a:t>*</a:t>
                </a:r>
                <a:r>
                  <a:rPr lang="en-US" sz="2000" b="1" dirty="0"/>
                  <a:t>Y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4400" y="5562600"/>
            <a:ext cx="3048000" cy="990600"/>
          </a:xfrm>
          <a:prstGeom prst="ribbon">
            <a:avLst>
              <a:gd name="adj1" fmla="val 16667"/>
              <a:gd name="adj2" fmla="val 69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we compute X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b="1" dirty="0">
                <a:solidFill>
                  <a:schemeClr val="tx1"/>
                </a:solidFill>
              </a:rPr>
              <a:t>Y faster ??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Google Shape;256;p26">
            <a:extLst>
              <a:ext uri="{FF2B5EF4-FFF2-40B4-BE49-F238E27FC236}">
                <a16:creationId xmlns:a16="http://schemas.microsoft.com/office/drawing/2014/main" id="{511632F3-C1AD-CB4A-893B-9E9503FA6C51}"/>
              </a:ext>
            </a:extLst>
          </p:cNvPr>
          <p:cNvGraphicFramePr/>
          <p:nvPr/>
        </p:nvGraphicFramePr>
        <p:xfrm>
          <a:off x="6248400" y="5334000"/>
          <a:ext cx="914400" cy="24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257;p26">
            <a:extLst>
              <a:ext uri="{FF2B5EF4-FFF2-40B4-BE49-F238E27FC236}">
                <a16:creationId xmlns:a16="http://schemas.microsoft.com/office/drawing/2014/main" id="{A0C59C7B-B613-BF45-9F9F-8E8578EB43CA}"/>
              </a:ext>
            </a:extLst>
          </p:cNvPr>
          <p:cNvGraphicFramePr/>
          <p:nvPr/>
        </p:nvGraphicFramePr>
        <p:xfrm>
          <a:off x="6019800" y="5623560"/>
          <a:ext cx="1136125" cy="24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258;p26">
            <a:extLst>
              <a:ext uri="{FF2B5EF4-FFF2-40B4-BE49-F238E27FC236}">
                <a16:creationId xmlns:a16="http://schemas.microsoft.com/office/drawing/2014/main" id="{216CEA1E-E974-F448-816B-FA2D2270687B}"/>
              </a:ext>
            </a:extLst>
          </p:cNvPr>
          <p:cNvGraphicFramePr/>
          <p:nvPr/>
        </p:nvGraphicFramePr>
        <p:xfrm>
          <a:off x="5798041" y="5928360"/>
          <a:ext cx="1382450" cy="24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259;p26">
            <a:extLst>
              <a:ext uri="{FF2B5EF4-FFF2-40B4-BE49-F238E27FC236}">
                <a16:creationId xmlns:a16="http://schemas.microsoft.com/office/drawing/2014/main" id="{E56D89E4-8C98-474D-9AD8-4E7125F0798B}"/>
              </a:ext>
            </a:extLst>
          </p:cNvPr>
          <p:cNvGraphicFramePr/>
          <p:nvPr/>
        </p:nvGraphicFramePr>
        <p:xfrm>
          <a:off x="5562598" y="6248400"/>
          <a:ext cx="1600225" cy="24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Google Shape;263;p26">
            <a:extLst>
              <a:ext uri="{FF2B5EF4-FFF2-40B4-BE49-F238E27FC236}">
                <a16:creationId xmlns:a16="http://schemas.microsoft.com/office/drawing/2014/main" id="{E33A29CF-F6D9-4F4B-A23E-5765F1B82BA7}"/>
              </a:ext>
            </a:extLst>
          </p:cNvPr>
          <p:cNvCxnSpPr/>
          <p:nvPr/>
        </p:nvCxnSpPr>
        <p:spPr>
          <a:xfrm>
            <a:off x="5212267" y="6553200"/>
            <a:ext cx="2236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264;p26">
            <a:extLst>
              <a:ext uri="{FF2B5EF4-FFF2-40B4-BE49-F238E27FC236}">
                <a16:creationId xmlns:a16="http://schemas.microsoft.com/office/drawing/2014/main" id="{EF94FF3A-F6B8-7648-9930-05158DAD1A4A}"/>
              </a:ext>
            </a:extLst>
          </p:cNvPr>
          <p:cNvSpPr txBox="1"/>
          <p:nvPr/>
        </p:nvSpPr>
        <p:spPr>
          <a:xfrm>
            <a:off x="4839619" y="6368534"/>
            <a:ext cx="41068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8332" r="-19402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42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express </a:t>
                </a:r>
                <a:r>
                  <a:rPr lang="en-US" sz="2000" b="1" dirty="0"/>
                  <a:t>X</a:t>
                </a:r>
                <a:r>
                  <a:rPr lang="en-US" sz="2000" dirty="0"/>
                  <a:t>*</a:t>
                </a:r>
                <a:r>
                  <a:rPr lang="en-US" sz="2000" b="1" dirty="0"/>
                  <a:t>Y </a:t>
                </a:r>
                <a:r>
                  <a:rPr lang="en-US" sz="2000" dirty="0"/>
                  <a:t>in terms of </a:t>
                </a:r>
                <a:r>
                  <a:rPr lang="en-US" sz="2000" b="1" dirty="0"/>
                  <a:t>multiplication/addition </a:t>
                </a:r>
                <a:r>
                  <a:rPr lang="en-US" sz="2000" dirty="0"/>
                  <a:t>of</a:t>
                </a:r>
                <a:r>
                  <a:rPr lang="en-US" sz="2000" b="1" dirty="0"/>
                  <a:t> {A,B,C,D}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Hint:</a:t>
                </a:r>
                <a:r>
                  <a:rPr lang="en-US" sz="2400" b="1" dirty="0"/>
                  <a:t> </a:t>
                </a:r>
                <a:r>
                  <a:rPr lang="en-US" sz="2000" dirty="0"/>
                  <a:t>First Express </a:t>
                </a:r>
                <a:r>
                  <a:rPr lang="en-US" sz="2000" b="1" dirty="0"/>
                  <a:t>X 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Y </a:t>
                </a:r>
                <a:r>
                  <a:rPr lang="en-US" sz="2000" dirty="0"/>
                  <a:t>in terms of </a:t>
                </a:r>
                <a:r>
                  <a:rPr lang="en-US" sz="2000" b="1" dirty="0"/>
                  <a:t>{A,B,C,D}.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X </a:t>
                </a:r>
                <a:r>
                  <a:rPr lang="en-US" sz="2400" dirty="0"/>
                  <a:t>= </a:t>
                </a:r>
                <a:r>
                  <a:rPr lang="en-US" sz="2400" b="1" dirty="0"/>
                  <a:t>A</a:t>
                </a:r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/>
                  <a:t>B</a:t>
                </a:r>
                <a:r>
                  <a:rPr lang="en-US" sz="2400" dirty="0"/>
                  <a:t>       and </a:t>
                </a:r>
                <a:r>
                  <a:rPr lang="en-US" sz="2400" b="1" dirty="0"/>
                  <a:t>Y </a:t>
                </a:r>
                <a:r>
                  <a:rPr lang="en-US" sz="2400" dirty="0"/>
                  <a:t>= </a:t>
                </a:r>
                <a:r>
                  <a:rPr lang="en-US" sz="2400" b="1" dirty="0"/>
                  <a:t>C</a:t>
                </a:r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/>
                  <a:t>D</a:t>
                </a:r>
                <a:r>
                  <a:rPr lang="en-US" sz="2400" dirty="0"/>
                  <a:t> 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Hence …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X</a:t>
                </a:r>
                <a:r>
                  <a:rPr lang="en-US" sz="2400" dirty="0"/>
                  <a:t>*</a:t>
                </a:r>
                <a:r>
                  <a:rPr lang="en-US" sz="2400" b="1" dirty="0"/>
                  <a:t>Y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+ 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  <a:r>
                  <a:rPr lang="en-US" sz="2400" dirty="0"/>
                  <a:t>   +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2658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23" r="-11538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5254" y="2743200"/>
              <a:ext cx="173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multiplications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X</a:t>
                </a:r>
                <a:r>
                  <a:rPr lang="en-US" sz="2400" dirty="0"/>
                  <a:t>*</a:t>
                </a:r>
                <a:r>
                  <a:rPr lang="en-US" sz="2400" b="1" dirty="0"/>
                  <a:t>Y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+ 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  <a:r>
                  <a:rPr lang="en-US" sz="2400" dirty="0"/>
                  <a:t>   +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 : </a:t>
                </a:r>
                <a:r>
                  <a:rPr lang="en-US" sz="1800" dirty="0"/>
                  <a:t>time complexity of multiplying </a:t>
                </a:r>
                <a:r>
                  <a:rPr lang="en-US" sz="1800" b="1" dirty="0"/>
                  <a:t>X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Y </a:t>
                </a:r>
                <a:r>
                  <a:rPr lang="en-US" sz="1800" dirty="0"/>
                  <a:t>using the above equation.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 = </a:t>
                </a:r>
                <a:r>
                  <a:rPr lang="en-US" sz="18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/>
                  <a:t> T(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n/2</a:t>
                </a:r>
                <a:r>
                  <a:rPr lang="en-US" sz="1800" b="1" dirty="0"/>
                  <a:t>) </a:t>
                </a:r>
                <a:r>
                  <a:rPr lang="en-US" sz="1800" dirty="0"/>
                  <a:t>for some constant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1800" b="1" dirty="0"/>
                  <a:t>= </a:t>
                </a:r>
                <a:r>
                  <a:rPr lang="en-US" sz="18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2cn</a:t>
                </a:r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cn</a:t>
                </a:r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2cn</a:t>
                </a:r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cn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dirty="0"/>
                          <m:t>+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cn</a:t>
                </a:r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2cn</a:t>
                </a:r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cn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+ 8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cn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 +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cn</a:t>
                </a:r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2cn</a:t>
                </a:r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cn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+ 8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cn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+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162800" y="4800600"/>
            <a:ext cx="1668983" cy="1388454"/>
            <a:chOff x="7017817" y="3124200"/>
            <a:chExt cx="1668983" cy="1388454"/>
          </a:xfrm>
        </p:grpSpPr>
        <p:sp>
          <p:nvSpPr>
            <p:cNvPr id="38" name="Smiley Face 37"/>
            <p:cNvSpPr/>
            <p:nvPr/>
          </p:nvSpPr>
          <p:spPr>
            <a:xfrm>
              <a:off x="7391400" y="31242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96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X</a:t>
            </a:r>
            <a:r>
              <a:rPr lang="en-US" sz="2400" dirty="0"/>
              <a:t>*</a:t>
            </a:r>
            <a:r>
              <a:rPr lang="en-US" sz="2400" b="1" dirty="0"/>
              <a:t>Y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*</a:t>
            </a:r>
            <a:r>
              <a:rPr lang="en-US" sz="2400" b="1" dirty="0"/>
              <a:t>C</a:t>
            </a:r>
            <a:r>
              <a:rPr lang="en-US" sz="2400" dirty="0"/>
              <a:t>)* </a:t>
            </a:r>
            <a:r>
              <a:rPr lang="en-US" sz="2400" dirty="0">
                <a:solidFill>
                  <a:srgbClr val="C00000"/>
                </a:solidFill>
              </a:rPr>
              <a:t>??</a:t>
            </a:r>
            <a:r>
              <a:rPr lang="en-US" sz="2400" dirty="0"/>
              <a:t>    + (</a:t>
            </a:r>
            <a:r>
              <a:rPr lang="en-US" sz="2400" b="1" dirty="0"/>
              <a:t>A</a:t>
            </a:r>
            <a:r>
              <a:rPr lang="en-US" sz="2400" dirty="0"/>
              <a:t>*</a:t>
            </a:r>
            <a:r>
              <a:rPr lang="en-US" sz="2400" b="1" dirty="0"/>
              <a:t>D</a:t>
            </a:r>
            <a:r>
              <a:rPr lang="en-US" sz="2400" dirty="0"/>
              <a:t>   + </a:t>
            </a:r>
            <a:r>
              <a:rPr lang="en-US" sz="2400" b="1" dirty="0"/>
              <a:t>B</a:t>
            </a:r>
            <a:r>
              <a:rPr lang="en-US" sz="2400" dirty="0"/>
              <a:t>*</a:t>
            </a:r>
            <a:r>
              <a:rPr lang="en-US" sz="2400" b="1" dirty="0"/>
              <a:t>C</a:t>
            </a:r>
            <a:r>
              <a:rPr lang="en-US" sz="2400" dirty="0"/>
              <a:t>)* </a:t>
            </a:r>
            <a:r>
              <a:rPr lang="en-US" sz="2400" dirty="0">
                <a:solidFill>
                  <a:srgbClr val="C00000"/>
                </a:solidFill>
              </a:rPr>
              <a:t>??</a:t>
            </a:r>
            <a:r>
              <a:rPr lang="en-US" sz="2400" dirty="0"/>
              <a:t>      +  </a:t>
            </a:r>
            <a:r>
              <a:rPr lang="en-US" sz="2400" b="1" dirty="0"/>
              <a:t>B</a:t>
            </a:r>
            <a:r>
              <a:rPr lang="en-US" sz="2400" dirty="0"/>
              <a:t>*</a:t>
            </a:r>
            <a:r>
              <a:rPr lang="en-US" sz="2400" b="1" dirty="0"/>
              <a:t>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</a:t>
            </a:r>
            <a:r>
              <a:rPr lang="en-US" sz="2400" dirty="0"/>
              <a:t> </a:t>
            </a:r>
            <a:r>
              <a:rPr lang="en-US" sz="2400" b="1" dirty="0"/>
              <a:t>A*D</a:t>
            </a:r>
            <a:r>
              <a:rPr lang="en-US" sz="2400" dirty="0"/>
              <a:t> + </a:t>
            </a:r>
            <a:r>
              <a:rPr lang="en-US" sz="2400" b="1" dirty="0"/>
              <a:t>B*C = </a:t>
            </a:r>
            <a:r>
              <a:rPr lang="en-US" sz="2400" dirty="0"/>
              <a:t>(</a:t>
            </a:r>
            <a:r>
              <a:rPr lang="en-US" sz="2400" b="1" dirty="0"/>
              <a:t>A-B</a:t>
            </a:r>
            <a:r>
              <a:rPr lang="en-US" sz="2400" dirty="0"/>
              <a:t>)</a:t>
            </a:r>
            <a:r>
              <a:rPr lang="en-US" sz="2400" b="1" dirty="0"/>
              <a:t>*</a:t>
            </a:r>
            <a:r>
              <a:rPr lang="en-US" sz="2400" dirty="0"/>
              <a:t>(</a:t>
            </a:r>
            <a:r>
              <a:rPr lang="en-US" sz="2400" b="1" dirty="0"/>
              <a:t>D-C</a:t>
            </a:r>
            <a:r>
              <a:rPr lang="en-US" sz="2400" dirty="0"/>
              <a:t>)</a:t>
            </a:r>
            <a:r>
              <a:rPr lang="en-US" sz="2400" b="1" dirty="0"/>
              <a:t> + A*C + B*D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</a:t>
            </a:r>
            <a:r>
              <a:rPr lang="en-US" sz="2400" dirty="0"/>
              <a:t> </a:t>
            </a:r>
            <a:r>
              <a:rPr lang="en-US" sz="2000" dirty="0"/>
              <a:t>How many multiplications do we need </a:t>
            </a:r>
            <a:r>
              <a:rPr lang="en-US" sz="2000" b="1" u="sng" dirty="0"/>
              <a:t>now</a:t>
            </a:r>
            <a:r>
              <a:rPr lang="en-US" sz="2000" dirty="0"/>
              <a:t> to compute </a:t>
            </a:r>
            <a:r>
              <a:rPr lang="en-US" sz="2400" b="1" dirty="0"/>
              <a:t>X*Y 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b="1" dirty="0"/>
              <a:t>Answer: 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 multiplications : </a:t>
            </a:r>
          </a:p>
          <a:p>
            <a:r>
              <a:rPr lang="en-US" sz="1800" b="1" dirty="0"/>
              <a:t>A*C</a:t>
            </a:r>
          </a:p>
          <a:p>
            <a:r>
              <a:rPr lang="en-US" sz="1800" b="1" dirty="0"/>
              <a:t>B*D</a:t>
            </a:r>
          </a:p>
          <a:p>
            <a:r>
              <a:rPr lang="en-US" sz="1800" b="1" dirty="0"/>
              <a:t>(A-B)*(D-C) 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1942" r="-12621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 </a:t>
            </a:r>
            <a:r>
              <a:rPr lang="en-US" sz="4000" b="1" dirty="0"/>
              <a:t>from last class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Provide </a:t>
                </a:r>
                <a:r>
                  <a:rPr lang="en-US" sz="2000" b="1" dirty="0"/>
                  <a:t>complete details </a:t>
                </a:r>
                <a:r>
                  <a:rPr lang="en-US" sz="2000" dirty="0"/>
                  <a:t>of the “conquer” part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What </a:t>
                </a:r>
                <a:r>
                  <a:rPr lang="en-US" sz="2000" b="1" dirty="0"/>
                  <a:t>data structure </a:t>
                </a:r>
                <a:r>
                  <a:rPr lang="en-US" sz="2000" dirty="0"/>
                  <a:t>will be used to store convex hull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000" dirty="0">
                    <a:sym typeface="Wingdings" pitchFamily="2" charset="2"/>
                  </a:rPr>
                  <a:t>Try to </a:t>
                </a:r>
                <a:r>
                  <a:rPr lang="en-US" sz="2000" b="1" dirty="0">
                    <a:sym typeface="Wingdings" pitchFamily="2" charset="2"/>
                  </a:rPr>
                  <a:t>modify the algorithm </a:t>
                </a:r>
                <a:r>
                  <a:rPr lang="en-US" sz="2000" dirty="0">
                    <a:sym typeface="Wingdings" pitchFamily="2" charset="2"/>
                  </a:rPr>
                  <a:t>to achieve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complexity.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X</a:t>
                </a:r>
                <a:r>
                  <a:rPr lang="en-US" sz="2400" dirty="0"/>
                  <a:t>*</a:t>
                </a:r>
                <a:r>
                  <a:rPr lang="en-US" sz="2400" b="1" dirty="0"/>
                  <a:t>Y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+ 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((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A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-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)*(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D-C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) +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A*C 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+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 B*D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 : </a:t>
                </a:r>
                <a:r>
                  <a:rPr lang="en-US" sz="2000" dirty="0"/>
                  <a:t>time complexity of the </a:t>
                </a:r>
                <a:r>
                  <a:rPr lang="en-US" sz="2000" b="1" dirty="0"/>
                  <a:t>new </a:t>
                </a:r>
                <a:r>
                  <a:rPr lang="en-US" sz="2000" b="1" dirty="0" err="1"/>
                  <a:t>algo</a:t>
                </a:r>
                <a:r>
                  <a:rPr lang="en-US" sz="2000" b="1" dirty="0"/>
                  <a:t> </a:t>
                </a:r>
                <a:r>
                  <a:rPr lang="en-US" sz="2000" dirty="0"/>
                  <a:t>for multiplying two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-bit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 =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/>
                  <a:t> T(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n/2</a:t>
                </a:r>
                <a:r>
                  <a:rPr lang="en-US" sz="2000" b="1" dirty="0"/>
                  <a:t>) </a:t>
                </a:r>
                <a:r>
                  <a:rPr lang="en-US" sz="2000" dirty="0"/>
                  <a:t>for some constant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2000" b="1" dirty="0"/>
                  <a:t>=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3/2cn</a:t>
                </a:r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=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3/2cn</a:t>
                </a:r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(9/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cn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 +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9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40" t="-10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              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21" grpId="0"/>
      <p:bldP spid="22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/>
                  <a:t> There exists a </a:t>
                </a:r>
                <a:r>
                  <a:rPr lang="en-US" sz="1800" b="1" dirty="0"/>
                  <a:t>unique</a:t>
                </a:r>
                <a:r>
                  <a:rPr lang="en-US" sz="1800" dirty="0"/>
                  <a:t> polynomial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 Elementary matrix theory.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Do it as a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Homework.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point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) representation of a polynomial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581400"/>
            <a:ext cx="3086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Questions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two polynomial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and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/>
                  <a:t> : How efficiently can we compute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/>
                  <a:t> : What should be the </a:t>
                </a:r>
                <a:r>
                  <a:rPr lang="en-US" sz="1800" b="1" dirty="0"/>
                  <a:t>smallest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is a (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point,value</a:t>
                </a:r>
                <a:r>
                  <a:rPr lang="en-US" sz="1800" dirty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048000"/>
            <a:ext cx="60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669268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3657600"/>
            <a:ext cx="2199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2300" y="3643284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47244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blipFill>
                <a:blip r:embed="rId3"/>
                <a:stretch>
                  <a:fillRect l="-2279" t="-8065" r="-114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blipFill>
                <a:blip r:embed="rId4"/>
                <a:stretch>
                  <a:fillRect l="-1739" b="-5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0"/>
            <a:ext cx="2231135" cy="37156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>
                <a:blip r:embed="rId5"/>
                <a:stretch>
                  <a:fillRect l="-1128" b="-3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>
                <a:blip r:embed="rId6"/>
                <a:stretch>
                  <a:fillRect l="-1527" r="-763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21970" y="1840468"/>
            <a:ext cx="3786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/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Represent-</a:t>
                </a:r>
                <a:r>
                  <a:rPr lang="en-US" sz="1600" dirty="0" err="1"/>
                  <a:t>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blipFill>
                <a:blip r:embed="rId11"/>
                <a:stretch>
                  <a:fillRect l="-2591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/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A50D54-0CBB-5F48-AE67-454F5B494E3D}"/>
              </a:ext>
            </a:extLst>
          </p:cNvPr>
          <p:cNvSpPr txBox="1"/>
          <p:nvPr/>
        </p:nvSpPr>
        <p:spPr>
          <a:xfrm>
            <a:off x="1327192" y="4222958"/>
            <a:ext cx="224984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90FF6-84D0-9843-97C9-8E9C7F1FD852}"/>
              </a:ext>
            </a:extLst>
          </p:cNvPr>
          <p:cNvSpPr txBox="1"/>
          <p:nvPr/>
        </p:nvSpPr>
        <p:spPr>
          <a:xfrm>
            <a:off x="6176559" y="4171414"/>
            <a:ext cx="2500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12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18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a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 l="-55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as 2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Idea 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8AE70-85DF-3740-B8B0-B5A998DCDCDF}"/>
              </a:ext>
            </a:extLst>
          </p:cNvPr>
          <p:cNvSpPr/>
          <p:nvPr/>
        </p:nvSpPr>
        <p:spPr>
          <a:xfrm>
            <a:off x="838199" y="4419600"/>
            <a:ext cx="74676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0453" y="2769326"/>
            <a:ext cx="178594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803732"/>
            <a:ext cx="2362200" cy="396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Worked out assignment </a:t>
            </a:r>
            <a:r>
              <a:rPr lang="en-US" sz="4400" dirty="0">
                <a:solidFill>
                  <a:srgbClr val="0070C0"/>
                </a:solidFill>
              </a:rPr>
              <a:t>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33766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Faster algorithm for</a:t>
            </a: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8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9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10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blipFill>
                <a:blip r:embed="rId11"/>
                <a:stretch>
                  <a:fillRect t="-5882" r="-36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blipFill>
                <a:blip r:embed="rId12"/>
                <a:stretch>
                  <a:fillRect l="-2848" t="-7353" r="-253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730626" y="5191672"/>
            <a:ext cx="822574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7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5" grpId="0" animBg="1"/>
      <p:bldP spid="7" grpId="0" animBg="1"/>
      <p:bldP spid="26" grpId="0" animBg="1"/>
      <p:bldP spid="27" grpId="0" animBg="1"/>
      <p:bldP spid="2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Show that the algorithm described in the previous slide will require you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Focus on the reason why the algorithm is inefficient. 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Ponder over alternate ways to pursue divide &amp; Conquer.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3400" y="5562600"/>
            <a:ext cx="1371600" cy="228600"/>
            <a:chOff x="4343400" y="5562600"/>
            <a:chExt cx="1371600" cy="228600"/>
          </a:xfrm>
        </p:grpSpPr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5410200" cy="762000"/>
            <a:chOff x="1600200" y="4114800"/>
            <a:chExt cx="5410200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105400"/>
            <a:ext cx="4800600" cy="304800"/>
            <a:chOff x="1371600" y="5105400"/>
            <a:chExt cx="4800600" cy="3048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81063" y="5536532"/>
            <a:ext cx="315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68" idx="4"/>
          </p:cNvCxnSpPr>
          <p:nvPr/>
        </p:nvCxnSpPr>
        <p:spPr>
          <a:xfrm flipV="1">
            <a:off x="8181063" y="5105400"/>
            <a:ext cx="10437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110F5A87-93E1-9546-BE99-A61600F2118B}"/>
              </a:ext>
            </a:extLst>
          </p:cNvPr>
          <p:cNvSpPr/>
          <p:nvPr/>
        </p:nvSpPr>
        <p:spPr>
          <a:xfrm>
            <a:off x="627950" y="5542631"/>
            <a:ext cx="7868348" cy="58353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E7935C5-A2E5-C54A-8B9A-463F01314D21}"/>
              </a:ext>
            </a:extLst>
          </p:cNvPr>
          <p:cNvSpPr/>
          <p:nvPr/>
        </p:nvSpPr>
        <p:spPr>
          <a:xfrm>
            <a:off x="615045" y="5074270"/>
            <a:ext cx="7555579" cy="1029139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E3BCB4-1F6A-6C46-918A-58BACF4B2576}"/>
              </a:ext>
            </a:extLst>
          </p:cNvPr>
          <p:cNvSpPr/>
          <p:nvPr/>
        </p:nvSpPr>
        <p:spPr>
          <a:xfrm>
            <a:off x="620041" y="4068762"/>
            <a:ext cx="7321984" cy="2054618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0" grpId="0" animBg="1"/>
      <p:bldP spid="91" grpId="0" animBg="1"/>
      <p:bldP spid="90" grpId="0" animBg="1"/>
      <p:bldP spid="90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81063" y="5536532"/>
            <a:ext cx="315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68" idx="4"/>
          </p:cNvCxnSpPr>
          <p:nvPr/>
        </p:nvCxnSpPr>
        <p:spPr>
          <a:xfrm flipV="1">
            <a:off x="8181063" y="5105400"/>
            <a:ext cx="10437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: no. of non-dominated points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flipH="1">
            <a:off x="3397944" y="1889728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1889807"/>
                <a:ext cx="885884" cy="3668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89807"/>
                <a:ext cx="885884" cy="366856"/>
              </a:xfrm>
              <a:prstGeom prst="rect">
                <a:avLst/>
              </a:prstGeom>
              <a:blipFill>
                <a:blip r:embed="rId6"/>
                <a:stretch>
                  <a:fillRect l="-4167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83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F156B1-9F2B-5649-A965-614E9D79D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1752599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Divide and Conquer </a:t>
            </a:r>
            <a:r>
              <a:rPr lang="en-US" b="1" dirty="0"/>
              <a:t>based algorithm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914F8D5-2375-CA4F-9511-067CBA010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9461-7F54-574E-BF2A-FC1716B8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</a:t>
            </a:r>
            <a:r>
              <a:rPr lang="en-US" sz="3200" b="1" dirty="0"/>
              <a:t>step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65544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6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124BA-5AFD-3441-857C-77A849D4BD33}"/>
              </a:ext>
            </a:extLst>
          </p:cNvPr>
          <p:cNvSpPr/>
          <p:nvPr/>
        </p:nvSpPr>
        <p:spPr>
          <a:xfrm>
            <a:off x="609599" y="2781828"/>
            <a:ext cx="5285244" cy="331417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/>
          <p:cNvSpPr/>
          <p:nvPr/>
        </p:nvSpPr>
        <p:spPr>
          <a:xfrm>
            <a:off x="5811715" y="269716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7224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 animBg="1"/>
      <p:bldP spid="126" grpId="0" animBg="1"/>
      <p:bldP spid="126" grpId="1" animBg="1"/>
      <p:bldP spid="94" grpId="0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itle 1">
            <a:extLst>
              <a:ext uri="{FF2B5EF4-FFF2-40B4-BE49-F238E27FC236}">
                <a16:creationId xmlns:a16="http://schemas.microsoft.com/office/drawing/2014/main" id="{6ECFAD08-F225-818F-7E30-3E6D7514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time complexity </a:t>
            </a:r>
            <a:r>
              <a:rPr lang="en-US" sz="3200" b="1" dirty="0"/>
              <a:t>of the algorithm</a:t>
            </a:r>
            <a:br>
              <a:rPr lang="en-US" sz="32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ounded Rectangle 5">
                <a:extLst>
                  <a:ext uri="{FF2B5EF4-FFF2-40B4-BE49-F238E27FC236}">
                    <a16:creationId xmlns:a16="http://schemas.microsoft.com/office/drawing/2014/main" id="{56CB3E16-C508-E75D-BF0F-353D85CAF78D}"/>
                  </a:ext>
                </a:extLst>
              </p:cNvPr>
              <p:cNvSpPr/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ounded Rectangle 5">
                <a:extLst>
                  <a:ext uri="{FF2B5EF4-FFF2-40B4-BE49-F238E27FC236}">
                    <a16:creationId xmlns:a16="http://schemas.microsoft.com/office/drawing/2014/main" id="{56CB3E16-C508-E75D-BF0F-353D85CAF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EA8867-4B26-F45C-F671-A37AC24BE5D0}"/>
                  </a:ext>
                </a:extLst>
              </p:cNvPr>
              <p:cNvSpPr txBox="1"/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c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+  2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/2)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EA8867-4B26-F45C-F671-A37AC24B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blipFill>
                <a:blip r:embed="rId12"/>
                <a:stretch>
                  <a:fillRect l="-217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CD375F83-3E86-69E3-D447-2EBA91BD8FD7}"/>
              </a:ext>
            </a:extLst>
          </p:cNvPr>
          <p:cNvSpPr txBox="1"/>
          <p:nvPr/>
        </p:nvSpPr>
        <p:spPr>
          <a:xfrm flipH="1">
            <a:off x="4876800" y="1923927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3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 animBg="1"/>
      <p:bldP spid="121" grpId="1" animBg="1"/>
      <p:bldP spid="1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Worked out Assignment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F97C5-916D-B54C-BBCE-DD883D62E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Design and </a:t>
                </a:r>
                <a:r>
                  <a:rPr lang="en-US" sz="2400" dirty="0" err="1"/>
                  <a:t>analyse</a:t>
                </a:r>
                <a:r>
                  <a:rPr lang="en-US" sz="2400" dirty="0"/>
                  <a:t> an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func>
                  </m:oMath>
                </a14:m>
                <a:r>
                  <a:rPr lang="en-US" sz="2400" dirty="0">
                    <a:sym typeface="Wingdings" pitchFamily="2" charset="2"/>
                  </a:rPr>
                  <a:t>) time algorithm for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nondominated points.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Visit the course website for the sequence of hints …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F97C5-916D-B54C-BBCE-DD883D62E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DA323-666C-9E45-9518-36AFD8455638}"/>
              </a:ext>
            </a:extLst>
          </p:cNvPr>
          <p:cNvSpPr/>
          <p:nvPr/>
        </p:nvSpPr>
        <p:spPr>
          <a:xfrm>
            <a:off x="2514600" y="2523641"/>
            <a:ext cx="4648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6.9|11.8|11.9|15.8|8.6|3.8|17.5|2.1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3.8|4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1965</Words>
  <Application>Microsoft Macintosh PowerPoint</Application>
  <PresentationFormat>On-screen Show (4:3)</PresentationFormat>
  <Paragraphs>421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Homework from last class</vt:lpstr>
      <vt:lpstr>Worked out assignment 1 </vt:lpstr>
      <vt:lpstr>A Simple Algorithm </vt:lpstr>
      <vt:lpstr>A Simple Algorithm </vt:lpstr>
      <vt:lpstr>The Divide and Conquer based algorithm</vt:lpstr>
      <vt:lpstr>The Conquer step </vt:lpstr>
      <vt:lpstr>The time complexity of the algorithm </vt:lpstr>
      <vt:lpstr>Worked out Assignment 1</vt:lpstr>
      <vt:lpstr>An algorithm for  multiplying two polynomials</vt:lpstr>
      <vt:lpstr>Carl Friedrich Gauss (1777-1855)</vt:lpstr>
      <vt:lpstr>Multiplying two polynomials </vt:lpstr>
      <vt:lpstr>Divide Step </vt:lpstr>
      <vt:lpstr>Homework</vt:lpstr>
      <vt:lpstr>PowerPoint Presentation</vt:lpstr>
      <vt:lpstr>Addition is faster than multiplication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Conclusion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Polynomial Evaluation Problem</vt:lpstr>
      <vt:lpstr>a Divide and Conquer algorithm for </vt:lpstr>
      <vt:lpstr>Divide Step </vt:lpstr>
      <vt:lpstr>Divide Step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790</cp:revision>
  <dcterms:created xsi:type="dcterms:W3CDTF">2011-12-03T04:13:03Z</dcterms:created>
  <dcterms:modified xsi:type="dcterms:W3CDTF">2022-08-08T14:55:05Z</dcterms:modified>
</cp:coreProperties>
</file>