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95" r:id="rId2"/>
    <p:sldId id="527" r:id="rId3"/>
    <p:sldId id="615" r:id="rId4"/>
    <p:sldId id="652" r:id="rId5"/>
    <p:sldId id="595" r:id="rId6"/>
    <p:sldId id="633" r:id="rId7"/>
    <p:sldId id="682" r:id="rId8"/>
    <p:sldId id="591" r:id="rId9"/>
    <p:sldId id="653" r:id="rId10"/>
    <p:sldId id="645" r:id="rId11"/>
    <p:sldId id="654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83" r:id="rId20"/>
    <p:sldId id="684" r:id="rId21"/>
    <p:sldId id="651" r:id="rId22"/>
    <p:sldId id="64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107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NULL"/><Relationship Id="rId7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../media/image4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1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2" Type="http://schemas.openxmlformats.org/officeDocument/2006/relationships/image" Target="../media/image500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1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0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</a:rPr>
              <a:t>- </a:t>
            </a:r>
            <a:r>
              <a:rPr lang="en-US" sz="2400" b="1">
                <a:solidFill>
                  <a:srgbClr val="0070C0"/>
                </a:solidFill>
              </a:rPr>
              <a:t>V   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0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Recursion </a:t>
            </a:r>
            <a:r>
              <a:rPr lang="en-US" sz="3200" b="1" dirty="0"/>
              <a:t>Tree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3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7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8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1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5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</a:p>
        </p:txBody>
      </p:sp>
    </p:spTree>
    <p:extLst>
      <p:ext uri="{BB962C8B-B14F-4D97-AF65-F5344CB8AC3E}">
        <p14:creationId xmlns:p14="http://schemas.microsoft.com/office/powerpoint/2010/main" val="17754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Question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/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blipFill>
                <a:blip r:embed="rId6"/>
                <a:stretch>
                  <a:fillRect t="-1071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97F5F8-DA19-4248-B3C3-D0AF56EBC654}"/>
              </a:ext>
            </a:extLst>
          </p:cNvPr>
          <p:cNvSpPr/>
          <p:nvPr/>
        </p:nvSpPr>
        <p:spPr>
          <a:xfrm>
            <a:off x="644012" y="2057400"/>
            <a:ext cx="1184787" cy="66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E467F3DF-BE31-3C4B-9100-93F2C7A8B6E3}"/>
              </a:ext>
            </a:extLst>
          </p:cNvPr>
          <p:cNvSpPr/>
          <p:nvPr/>
        </p:nvSpPr>
        <p:spPr>
          <a:xfrm>
            <a:off x="3505200" y="2985748"/>
            <a:ext cx="4379187" cy="1394613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start 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how to satisfy the remaining requirements …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7B8FC9E-BFB0-F645-A1AB-0F6B830B265A}"/>
              </a:ext>
            </a:extLst>
          </p:cNvPr>
          <p:cNvSpPr/>
          <p:nvPr/>
        </p:nvSpPr>
        <p:spPr>
          <a:xfrm>
            <a:off x="2675538" y="2108308"/>
            <a:ext cx="1889088" cy="420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4" grpId="0" animBg="1"/>
      <p:bldP spid="14" grpId="0" animBg="1"/>
      <p:bldP spid="12" grpId="0" animBg="1"/>
      <p:bldP spid="12" grpId="1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Recalling elementary facts</a:t>
            </a:r>
          </a:p>
        </p:txBody>
      </p:sp>
    </p:spTree>
    <p:extLst>
      <p:ext uri="{BB962C8B-B14F-4D97-AF65-F5344CB8AC3E}">
        <p14:creationId xmlns:p14="http://schemas.microsoft.com/office/powerpoint/2010/main" val="1667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Vector addition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Magnitudes get multiplied &amp;</a:t>
            </a:r>
          </a:p>
          <a:p>
            <a:r>
              <a:rPr lang="en-US" sz="1400" dirty="0"/>
              <a:t>Arguments get added… beautiful </a:t>
            </a:r>
            <a:r>
              <a:rPr lang="en-US" sz="1400" dirty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8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circle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/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Principal</a:t>
                </a:r>
                <a:r>
                  <a:rPr lang="en-US" dirty="0"/>
                  <a:t> </a:t>
                </a:r>
                <a:r>
                  <a:rPr lang="en-US" dirty="0" err="1"/>
                  <a:t>rool</a:t>
                </a:r>
                <a:r>
                  <a:rPr lang="en-US" dirty="0"/>
                  <a:t> of unity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2AC92-4956-B443-9975-32D216BD74D4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1860363" y="5363022"/>
            <a:ext cx="94352" cy="631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/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So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must lie on the unit circle. But where exactly …</a:t>
                </a:r>
              </a:p>
            </p:txBody>
          </p:sp>
        </mc:Choice>
        <mc:Fallback xmlns="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  <p:bldP spid="50" grpId="1" animBg="1"/>
      <p:bldP spid="5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1905000" y="3482182"/>
            <a:ext cx="914400" cy="914400"/>
          </a:xfrm>
          <a:prstGeom prst="arc">
            <a:avLst>
              <a:gd name="adj1" fmla="val 7589944"/>
              <a:gd name="adj2" fmla="val 14270903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21" name="L-Shape 20"/>
          <p:cNvSpPr/>
          <p:nvPr/>
        </p:nvSpPr>
        <p:spPr>
          <a:xfrm rot="19373214">
            <a:off x="3657598" y="3786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-Shape 51"/>
          <p:cNvSpPr/>
          <p:nvPr/>
        </p:nvSpPr>
        <p:spPr>
          <a:xfrm rot="19373214">
            <a:off x="1104899" y="518160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/>
          <p:cNvSpPr/>
          <p:nvPr/>
        </p:nvSpPr>
        <p:spPr>
          <a:xfrm rot="19373214">
            <a:off x="1540443" y="258803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1905000" y="3486334"/>
            <a:ext cx="914400" cy="914400"/>
          </a:xfrm>
          <a:prstGeom prst="arc">
            <a:avLst>
              <a:gd name="adj1" fmla="val 14307350"/>
              <a:gd name="adj2" fmla="val 7665822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84358" y="27461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84004" y="4876800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-Shape 58"/>
          <p:cNvSpPr/>
          <p:nvPr/>
        </p:nvSpPr>
        <p:spPr>
          <a:xfrm rot="19373214">
            <a:off x="7867648" y="379491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V="1">
            <a:off x="6096000" y="3511062"/>
            <a:ext cx="914400" cy="914400"/>
          </a:xfrm>
          <a:prstGeom prst="arc">
            <a:avLst>
              <a:gd name="adj1" fmla="val 5251232"/>
              <a:gd name="adj2" fmla="val 10801837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0" name="Arc 59"/>
          <p:cNvSpPr/>
          <p:nvPr/>
        </p:nvSpPr>
        <p:spPr>
          <a:xfrm flipV="1">
            <a:off x="6089726" y="3507970"/>
            <a:ext cx="914400" cy="914400"/>
          </a:xfrm>
          <a:prstGeom prst="arc">
            <a:avLst>
              <a:gd name="adj1" fmla="val 16254375"/>
              <a:gd name="adj2" fmla="val 1079205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1" name="L-Shape 60"/>
          <p:cNvSpPr/>
          <p:nvPr/>
        </p:nvSpPr>
        <p:spPr>
          <a:xfrm rot="19373214">
            <a:off x="4880237" y="3818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-Shape 61"/>
          <p:cNvSpPr/>
          <p:nvPr/>
        </p:nvSpPr>
        <p:spPr>
          <a:xfrm rot="19373214">
            <a:off x="8239986" y="385257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 flipV="1">
            <a:off x="6096000" y="3505200"/>
            <a:ext cx="914400" cy="914400"/>
          </a:xfrm>
          <a:prstGeom prst="arc">
            <a:avLst>
              <a:gd name="adj1" fmla="val 10742783"/>
              <a:gd name="adj2" fmla="val 3713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4" name="L-Shape 63"/>
          <p:cNvSpPr/>
          <p:nvPr/>
        </p:nvSpPr>
        <p:spPr>
          <a:xfrm rot="19373214">
            <a:off x="4611021" y="378669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  <p:bldP spid="3" grpId="0" animBg="1"/>
      <p:bldP spid="3" grpId="1" animBg="1"/>
      <p:bldP spid="21" grpId="0" animBg="1"/>
      <p:bldP spid="52" grpId="0" animBg="1"/>
      <p:bldP spid="54" grpId="0" animBg="1"/>
      <p:bldP spid="55" grpId="0" animBg="1"/>
      <p:bldP spid="55" grpId="1" animBg="1"/>
      <p:bldP spid="57" grpId="0" animBg="1"/>
      <p:bldP spid="58" grpId="0" animBg="1"/>
      <p:bldP spid="59" grpId="0" animBg="1"/>
      <p:bldP spid="56" grpId="0" animBg="1"/>
      <p:bldP spid="56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odd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blipFill rotWithShape="1">
                <a:blip r:embed="rId4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blipFill rotWithShape="1">
                <a:blip r:embed="rId5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1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76600" y="31242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35814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Recursion </a:t>
            </a:r>
            <a:r>
              <a:rPr lang="en-US" sz="3200" b="1" dirty="0"/>
              <a:t>Tree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=</a:t>
                </a:r>
                <a:r>
                  <a:rPr lang="en-US" sz="2000" b="1" dirty="0"/>
                  <a:t> 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Coefficient </a:t>
                </a:r>
              </a:p>
              <a:p>
                <a:r>
                  <a:rPr lang="en-US" sz="1600" dirty="0" err="1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715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There is a polynomial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’s unknown.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Given the following (point, value) representation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dirty="0"/>
                  <a:t>: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’s .</a:t>
                </a:r>
              </a:p>
              <a:p>
                <a:pPr marL="0" indent="0">
                  <a:buNone/>
                </a:pPr>
                <a:r>
                  <a:rPr lang="en-US" sz="2400" dirty="0"/>
                  <a:t>Interestingly, </a:t>
                </a:r>
                <a:r>
                  <a:rPr lang="en-US" sz="2400" b="1" dirty="0"/>
                  <a:t>Polynomial Interpolation </a:t>
                </a:r>
                <a:r>
                  <a:rPr lang="en-US" sz="2400" dirty="0"/>
                  <a:t>can be solved using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</a:t>
                </a:r>
                <a:r>
                  <a:rPr lang="en-US" sz="2400" b="1" dirty="0"/>
                  <a:t>Polynomial Evaluation </a:t>
                </a:r>
                <a:r>
                  <a:rPr lang="en-US" sz="2400" dirty="0"/>
                  <a:t>only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C015E-6F0E-8C42-80F6-7FF9EAAAE279}"/>
                  </a:ext>
                </a:extLst>
              </p:cNvPr>
              <p:cNvSpPr txBox="1"/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…,(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C015E-6F0E-8C42-80F6-7FF9EAA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blipFill>
                <a:blip r:embed="rId3"/>
                <a:stretch>
                  <a:fillRect l="-1400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709250C-CAF9-2A4B-9913-EB0E3A4EA8C8}"/>
              </a:ext>
            </a:extLst>
          </p:cNvPr>
          <p:cNvSpPr/>
          <p:nvPr/>
        </p:nvSpPr>
        <p:spPr>
          <a:xfrm>
            <a:off x="2133600" y="5076995"/>
            <a:ext cx="3200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A7008-8B26-8F41-A5F7-C13FA7689D94}"/>
              </a:ext>
            </a:extLst>
          </p:cNvPr>
          <p:cNvSpPr/>
          <p:nvPr/>
        </p:nvSpPr>
        <p:spPr>
          <a:xfrm>
            <a:off x="5410200" y="5181600"/>
            <a:ext cx="3200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7CCF1-5B6B-9344-A8A5-63A716E20A51}"/>
              </a:ext>
            </a:extLst>
          </p:cNvPr>
          <p:cNvSpPr/>
          <p:nvPr/>
        </p:nvSpPr>
        <p:spPr>
          <a:xfrm>
            <a:off x="2209800" y="5562600"/>
            <a:ext cx="42672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19262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36004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multiplying two polynomials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6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00A7-3736-E84E-9DB3-BF5C52F5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A8756-E7CD-D94D-9E9F-C7517DB1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6A71CA80-496B-8940-AB65-C90BA2567B2B}"/>
              </a:ext>
            </a:extLst>
          </p:cNvPr>
          <p:cNvSpPr/>
          <p:nvPr/>
        </p:nvSpPr>
        <p:spPr>
          <a:xfrm>
            <a:off x="1371600" y="2057400"/>
            <a:ext cx="7310718" cy="1774405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guess the polynomial whose evaluation will help solve polynomial interpolation 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Make an obvious guess.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C9C0E8-5D6A-2F4E-8790-3FDD62D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115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Solution</a:t>
                </a:r>
                <a:r>
                  <a:rPr lang="en-US" sz="2400" dirty="0"/>
                  <a:t>: Define a polynomial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Analyse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’s.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2400" dirty="0"/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are such that ……….., then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235" t="-1272" b="-34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9B9E3-62C6-6B4B-9DA8-D2494F97DBEF}"/>
              </a:ext>
            </a:extLst>
          </p:cNvPr>
          <p:cNvSpPr txBox="1"/>
          <p:nvPr/>
        </p:nvSpPr>
        <p:spPr>
          <a:xfrm>
            <a:off x="5562600" y="547747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851AFE-4480-C541-BB20-90F314B23141}"/>
                  </a:ext>
                </a:extLst>
              </p:cNvPr>
              <p:cNvSpPr txBox="1"/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…,(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851AFE-4480-C541-BB20-90F314B2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blipFill>
                <a:blip r:embed="rId3"/>
                <a:stretch>
                  <a:fillRect l="-1400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89B1C05-4C96-ED4E-9336-B52926125B7C}"/>
              </a:ext>
            </a:extLst>
          </p:cNvPr>
          <p:cNvSpPr txBox="1"/>
          <p:nvPr/>
        </p:nvSpPr>
        <p:spPr>
          <a:xfrm>
            <a:off x="8491875" y="2743200"/>
            <a:ext cx="503664" cy="35394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  <a:p>
            <a:r>
              <a:rPr lang="en-US" sz="2800" dirty="0"/>
              <a:t>O</a:t>
            </a:r>
          </a:p>
          <a:p>
            <a:r>
              <a:rPr lang="en-US" sz="2800" dirty="0"/>
              <a:t>M</a:t>
            </a:r>
          </a:p>
          <a:p>
            <a:r>
              <a:rPr lang="en-US" sz="2800" dirty="0"/>
              <a:t>E</a:t>
            </a:r>
          </a:p>
          <a:p>
            <a:r>
              <a:rPr lang="en-US" sz="2800" dirty="0"/>
              <a:t>W</a:t>
            </a:r>
          </a:p>
          <a:p>
            <a:r>
              <a:rPr lang="en-US" sz="2800" dirty="0"/>
              <a:t>O</a:t>
            </a:r>
          </a:p>
          <a:p>
            <a:r>
              <a:rPr lang="en-US" sz="2800" dirty="0"/>
              <a:t>R</a:t>
            </a:r>
          </a:p>
          <a:p>
            <a:r>
              <a:rPr lang="en-US" sz="2800" dirty="0"/>
              <a:t>k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B8CFF5D-4172-F049-A8D8-6F88153DB15B}"/>
              </a:ext>
            </a:extLst>
          </p:cNvPr>
          <p:cNvSpPr/>
          <p:nvPr/>
        </p:nvSpPr>
        <p:spPr>
          <a:xfrm>
            <a:off x="6522867" y="2883133"/>
            <a:ext cx="1969008" cy="42372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E8D11809-6DF0-F54A-A3C8-71D5537BFED2}"/>
              </a:ext>
            </a:extLst>
          </p:cNvPr>
          <p:cNvSpPr/>
          <p:nvPr/>
        </p:nvSpPr>
        <p:spPr>
          <a:xfrm>
            <a:off x="6522867" y="5240202"/>
            <a:ext cx="1969008" cy="42372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712-7C4A-7D46-B033-BE82AFFF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Optional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311E-7202-654B-B212-618B27DC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those of you, who love competitive programming, </a:t>
            </a:r>
          </a:p>
          <a:p>
            <a:pPr marL="0" indent="0">
              <a:buNone/>
            </a:pPr>
            <a:r>
              <a:rPr lang="en-US" sz="2400" dirty="0"/>
              <a:t>try to write a neat code for the algorithm we discussed for multiplication of two polynomials.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will you implement complex numbers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01DA2-3E57-0443-8C5D-637DD544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18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a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 l="-55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as 2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Idea 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8AE70-85DF-3740-B8B0-B5A998DCDCDF}"/>
              </a:ext>
            </a:extLst>
          </p:cNvPr>
          <p:cNvSpPr/>
          <p:nvPr/>
        </p:nvSpPr>
        <p:spPr>
          <a:xfrm>
            <a:off x="838199" y="4419600"/>
            <a:ext cx="74676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0453" y="2769326"/>
            <a:ext cx="178594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803732"/>
            <a:ext cx="2362200" cy="396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8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9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10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blipFill>
                <a:blip r:embed="rId11"/>
                <a:stretch>
                  <a:fillRect t="-5882" r="-36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blipFill>
                <a:blip r:embed="rId12"/>
                <a:stretch>
                  <a:fillRect l="-2848" t="-7353" r="-253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730626" y="5191672"/>
            <a:ext cx="822574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7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5" grpId="0" animBg="1"/>
      <p:bldP spid="7" grpId="0" animBg="1"/>
      <p:bldP spid="26" grpId="0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 </a:t>
            </a:r>
            <a:r>
              <a:rPr lang="en-US" sz="4000" b="1" dirty="0"/>
              <a:t>from last class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Show that the algorithm will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Recursion </a:t>
            </a:r>
            <a:r>
              <a:rPr lang="en-US" sz="3200" b="1" dirty="0"/>
              <a:t>Tree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first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second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firs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blipFill>
                <a:blip r:embed="rId6"/>
                <a:stretch>
                  <a:fillRect b="-19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6" grpId="0" animBg="1"/>
      <p:bldP spid="19" grpId="0" animBg="1"/>
      <p:bldP spid="21" grpId="0" animBg="1"/>
      <p:bldP spid="21" grpId="1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000" dirty="0"/>
                  <a:t>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2000" dirty="0"/>
                  <a:t>  at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blipFill>
                <a:blip r:embed="rId3"/>
                <a:stretch>
                  <a:fillRect l="-18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blipFill>
                <a:blip r:embed="rId4"/>
                <a:stretch>
                  <a:fillRect l="-1891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747218" y="5084000"/>
            <a:ext cx="236057" cy="13582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blipFill>
                <a:blip r:embed="rId5"/>
                <a:stretch>
                  <a:fillRect t="-5882" r="-32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even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odd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blipFill>
                <a:blip r:embed="rId7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blipFill>
                <a:blip r:embed="rId14"/>
                <a:stretch>
                  <a:fillRect b="-10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31594" y="2653136"/>
            <a:ext cx="3177947" cy="2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9322" y="2663162"/>
            <a:ext cx="3130383" cy="142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blipFill>
                <a:blip r:embed="rId15"/>
                <a:stretch>
                  <a:fillRect t="-8065" r="-111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blipFill>
                <a:blip r:embed="rId19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9" grpId="0"/>
      <p:bldP spid="18" grpId="0"/>
      <p:bldP spid="19" grpId="0" animBg="1"/>
      <p:bldP spid="21" grpId="0" animBg="1"/>
      <p:bldP spid="24" grpId="0" animBg="1"/>
      <p:bldP spid="25" grpId="0" animBg="1"/>
      <p:bldP spid="5" grpId="0" animBg="1"/>
      <p:bldP spid="7" grpId="0" animBg="1"/>
      <p:bldP spid="27" grpId="0" animBg="1"/>
      <p:bldP spid="11" grpId="0" animBg="1"/>
      <p:bldP spid="28" grpId="0" animBg="1"/>
      <p:bldP spid="29" grpId="0" animBg="1"/>
      <p:bldP spid="30" grpId="0" animBg="1"/>
      <p:bldP spid="39" grpId="0" animBg="1"/>
      <p:bldP spid="41" grpId="0" animBg="1"/>
      <p:bldP spid="43" grpId="0" animBg="1"/>
      <p:bldP spid="44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12612</TotalTime>
  <Words>1289</Words>
  <Application>Microsoft Macintosh PowerPoint</Application>
  <PresentationFormat>On-screen Show (4:3)</PresentationFormat>
  <Paragraphs>446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from Lecture 1</vt:lpstr>
      <vt:lpstr>Polynomial Evaluation Problem</vt:lpstr>
      <vt:lpstr>a Divide and Conquer algorithm for </vt:lpstr>
      <vt:lpstr>Divide Step </vt:lpstr>
      <vt:lpstr>Divide Step </vt:lpstr>
      <vt:lpstr>Homework from last class</vt:lpstr>
      <vt:lpstr>The Recursion Tree   </vt:lpstr>
      <vt:lpstr>Divide Step </vt:lpstr>
      <vt:lpstr>The Recursion Tree </vt:lpstr>
      <vt:lpstr>Question</vt:lpstr>
      <vt:lpstr>Complex numbers</vt:lpstr>
      <vt:lpstr>Complex numbers</vt:lpstr>
      <vt:lpstr>Complex roots of unity</vt:lpstr>
      <vt:lpstr>Complex roots of unity</vt:lpstr>
      <vt:lpstr>Complex roots of unity</vt:lpstr>
      <vt:lpstr>The Recursion Tree </vt:lpstr>
      <vt:lpstr>PowerPoint Presentation</vt:lpstr>
      <vt:lpstr>Interpolation</vt:lpstr>
      <vt:lpstr>Interpolation</vt:lpstr>
      <vt:lpstr>Interpolation</vt:lpstr>
      <vt:lpstr>Optional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1237</cp:revision>
  <dcterms:created xsi:type="dcterms:W3CDTF">2011-12-03T04:13:03Z</dcterms:created>
  <dcterms:modified xsi:type="dcterms:W3CDTF">2022-08-10T15:46:46Z</dcterms:modified>
</cp:coreProperties>
</file>