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550" r:id="rId2"/>
    <p:sldId id="574" r:id="rId3"/>
    <p:sldId id="505" r:id="rId4"/>
    <p:sldId id="524" r:id="rId5"/>
    <p:sldId id="525" r:id="rId6"/>
    <p:sldId id="568" r:id="rId7"/>
    <p:sldId id="522" r:id="rId8"/>
    <p:sldId id="526" r:id="rId9"/>
    <p:sldId id="527" r:id="rId10"/>
    <p:sldId id="500" r:id="rId11"/>
    <p:sldId id="465" r:id="rId12"/>
    <p:sldId id="484" r:id="rId13"/>
    <p:sldId id="508" r:id="rId14"/>
    <p:sldId id="470" r:id="rId15"/>
    <p:sldId id="485" r:id="rId16"/>
    <p:sldId id="501" r:id="rId17"/>
    <p:sldId id="565" r:id="rId18"/>
    <p:sldId id="472" r:id="rId19"/>
    <p:sldId id="476" r:id="rId20"/>
    <p:sldId id="471" r:id="rId21"/>
    <p:sldId id="566" r:id="rId22"/>
    <p:sldId id="56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7" autoAdjust="0"/>
    <p:restoredTop sz="94199" autoAdjust="0"/>
  </p:normalViewPr>
  <p:slideViewPr>
    <p:cSldViewPr>
      <p:cViewPr varScale="1">
        <p:scale>
          <a:sx n="72" d="100"/>
          <a:sy n="72" d="100"/>
        </p:scale>
        <p:origin x="244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8/12/22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8/12/22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8/12/22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1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11" Type="http://schemas.openxmlformats.org/officeDocument/2006/relationships/image" Target="../media/image61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0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2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7</a:t>
            </a:r>
            <a:endParaRPr lang="en-US" sz="2400" b="1" dirty="0">
              <a:solidFill>
                <a:srgbClr val="0070C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Job scheduling </a:t>
            </a:r>
            <a:r>
              <a:rPr lang="en-US" sz="1800" b="1" dirty="0">
                <a:solidFill>
                  <a:schemeClr val="tx1"/>
                </a:solidFill>
              </a:rPr>
              <a:t>problem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Synchronizing a Circuit </a:t>
            </a:r>
            <a:r>
              <a:rPr lang="en-US" sz="1800" b="1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9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Synchronizing a circuit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with </a:t>
            </a:r>
            <a:r>
              <a:rPr lang="en-US" sz="2800" b="1" dirty="0">
                <a:solidFill>
                  <a:srgbClr val="0070C0"/>
                </a:solidFill>
              </a:rPr>
              <a:t>minimum</a:t>
            </a:r>
            <a:r>
              <a:rPr lang="en-US" sz="2800" b="1" dirty="0">
                <a:solidFill>
                  <a:schemeClr val="tx1"/>
                </a:solidFill>
              </a:rPr>
              <a:t> delay enhancement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 Electric Circuit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-76200" y="96331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Electric signal originates at the root</a:t>
            </a:r>
          </a:p>
          <a:p>
            <a:pPr marL="0" indent="0">
              <a:buNone/>
            </a:pPr>
            <a:r>
              <a:rPr lang="en-US" sz="1800" dirty="0"/>
              <a:t>Signal passing through each edge incurs a delay (a few </a:t>
            </a:r>
            <a:r>
              <a:rPr lang="en-US" sz="1800" dirty="0" err="1"/>
              <a:t>nano</a:t>
            </a:r>
            <a:r>
              <a:rPr lang="en-US" sz="1800" dirty="0"/>
              <a:t> seconds)</a:t>
            </a:r>
          </a:p>
          <a:p>
            <a:pPr marL="0" indent="0">
              <a:buNone/>
            </a:pPr>
            <a:r>
              <a:rPr lang="en-US" sz="1800" dirty="0"/>
              <a:t>Finally signal reaches all the leaves.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C0000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1" name="Elbow Connector 70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5" name="Elbow Connector 74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493737" y="773668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complete binary tree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5562600"/>
            <a:ext cx="2362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029200" y="5486400"/>
            <a:ext cx="2362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3033" y="4278868"/>
            <a:ext cx="49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837697" y="4281684"/>
            <a:ext cx="49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0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25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5.85473E-6 L -0.22153 0.12583 L -0.10937 0.23548 L -0.17014 0.36502 " pathEditMode="relative" ptsTypes="AA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948E-7 L 0.20833 0.08582 L 0.30833 0.20657 L 0.26545 0.36988 " pathEditMode="relative" ptsTypes="AAAA">
                                      <p:cBhvr>
                                        <p:cTn id="7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156" grpId="0"/>
      <p:bldP spid="6" grpId="0"/>
      <p:bldP spid="7" grpId="0" animBg="1"/>
      <p:bldP spid="78" grpId="0" animBg="1"/>
      <p:bldP spid="8" grpId="0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Problem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Given:</a:t>
            </a:r>
          </a:p>
          <a:p>
            <a:r>
              <a:rPr lang="en-US" sz="2000" dirty="0"/>
              <a:t>There is a circuit in the form of a complete binary tree.</a:t>
            </a:r>
          </a:p>
          <a:p>
            <a:r>
              <a:rPr lang="en-US" sz="2000" dirty="0"/>
              <a:t>Electric signal propagates from root to all leaf nodes.</a:t>
            </a:r>
          </a:p>
          <a:p>
            <a:r>
              <a:rPr lang="en-US" sz="2000" dirty="0"/>
              <a:t>Each edge has certain delay</a:t>
            </a:r>
          </a:p>
          <a:p>
            <a:r>
              <a:rPr lang="en-US" sz="2000" dirty="0"/>
              <a:t>The delay in reaching signal to a leaf node = </a:t>
            </a:r>
          </a:p>
          <a:p>
            <a:pPr marL="0" indent="0">
              <a:buNone/>
            </a:pPr>
            <a:r>
              <a:rPr lang="en-US" sz="2000" dirty="0"/>
              <a:t>                    “sum of delays on all edges on the path from root.”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Objective: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Enhance delay along certain edges so that</a:t>
            </a:r>
          </a:p>
          <a:p>
            <a:r>
              <a:rPr lang="en-US" sz="2000" dirty="0"/>
              <a:t>The delay on all paths from root to leaf nodes is the </a:t>
            </a:r>
            <a:r>
              <a:rPr lang="en-US" sz="2000" b="1" dirty="0"/>
              <a:t>same</a:t>
            </a:r>
            <a:r>
              <a:rPr lang="en-US" sz="2000" dirty="0"/>
              <a:t>.</a:t>
            </a:r>
          </a:p>
          <a:p>
            <a:r>
              <a:rPr lang="en-US" sz="2000" dirty="0"/>
              <a:t>Total delay enhancement is </a:t>
            </a:r>
            <a:r>
              <a:rPr lang="en-US" sz="2000" b="1" dirty="0"/>
              <a:t>minimum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5791200" y="37338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first step for designing an algorithm ?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19431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3241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8025" y="34290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48768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564098" y="3581400"/>
            <a:ext cx="660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           +4                                                 +4            +3               +4         +5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53200" y="2514600"/>
            <a:ext cx="1752600" cy="19489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63260" y="3810000"/>
            <a:ext cx="412563" cy="4455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Callout 78"/>
          <p:cNvSpPr/>
          <p:nvPr/>
        </p:nvSpPr>
        <p:spPr>
          <a:xfrm>
            <a:off x="76200" y="987552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achieve 1</a:t>
            </a:r>
            <a:r>
              <a:rPr lang="en-US" sz="1600" baseline="30000" dirty="0">
                <a:solidFill>
                  <a:schemeClr val="tx1"/>
                </a:solidFill>
              </a:rPr>
              <a:t>st</a:t>
            </a:r>
            <a:r>
              <a:rPr lang="en-US" sz="1600" dirty="0">
                <a:solidFill>
                  <a:schemeClr val="tx1"/>
                </a:solidFill>
              </a:rPr>
              <a:t> Objective: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Synchronizing all paths  from the root?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124200" y="4572000"/>
            <a:ext cx="376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2 9"/>
          <p:cNvSpPr/>
          <p:nvPr/>
        </p:nvSpPr>
        <p:spPr>
          <a:xfrm>
            <a:off x="4419601" y="2274332"/>
            <a:ext cx="1615982" cy="577334"/>
          </a:xfrm>
          <a:prstGeom prst="borderCallout2">
            <a:avLst>
              <a:gd name="adj1" fmla="val 48043"/>
              <a:gd name="adj2" fmla="val -856"/>
              <a:gd name="adj3" fmla="val 84878"/>
              <a:gd name="adj4" fmla="val -6533"/>
              <a:gd name="adj5" fmla="val 210215"/>
              <a:gd name="adj6" fmla="val -2521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How much enhancement is needed for this edge ?</a:t>
            </a:r>
          </a:p>
        </p:txBody>
      </p:sp>
      <p:sp>
        <p:nvSpPr>
          <p:cNvPr id="11" name="Down Ribbon 10"/>
          <p:cNvSpPr/>
          <p:nvPr/>
        </p:nvSpPr>
        <p:spPr>
          <a:xfrm>
            <a:off x="6692526" y="990600"/>
            <a:ext cx="2299074" cy="6212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+4</a:t>
            </a:r>
            <a:r>
              <a:rPr lang="en-US" sz="1400" dirty="0">
                <a:solidFill>
                  <a:schemeClr val="tx1"/>
                </a:solidFill>
              </a:rPr>
              <a:t> is necessary and sufficient as well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Cloud Callout 86"/>
          <p:cNvSpPr/>
          <p:nvPr/>
        </p:nvSpPr>
        <p:spPr>
          <a:xfrm>
            <a:off x="76200" y="11430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algorithm comes to your mind based on this inference ?</a:t>
            </a:r>
          </a:p>
        </p:txBody>
      </p:sp>
      <p:sp>
        <p:nvSpPr>
          <p:cNvPr id="88" name="Cloud Callout 87"/>
          <p:cNvSpPr/>
          <p:nvPr/>
        </p:nvSpPr>
        <p:spPr>
          <a:xfrm>
            <a:off x="4343400" y="5635752"/>
            <a:ext cx="3279714" cy="841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this the minimum delay enhancement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53898" y="35930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9" name="Line Callout 2 88"/>
          <p:cNvSpPr/>
          <p:nvPr/>
        </p:nvSpPr>
        <p:spPr>
          <a:xfrm>
            <a:off x="6553200" y="1447800"/>
            <a:ext cx="1828800" cy="577334"/>
          </a:xfrm>
          <a:prstGeom prst="borderCallout2">
            <a:avLst>
              <a:gd name="adj1" fmla="val 96890"/>
              <a:gd name="adj2" fmla="val 54671"/>
              <a:gd name="adj3" fmla="val 145567"/>
              <a:gd name="adj4" fmla="val 54811"/>
              <a:gd name="adj5" fmla="val 185051"/>
              <a:gd name="adj6" fmla="val 5516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Spend some time on this portion to see if you can reduce the total delay ?</a:t>
            </a:r>
          </a:p>
        </p:txBody>
      </p:sp>
    </p:spTree>
    <p:extLst>
      <p:ext uri="{BB962C8B-B14F-4D97-AF65-F5344CB8AC3E}">
        <p14:creationId xmlns:p14="http://schemas.microsoft.com/office/powerpoint/2010/main" val="396650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156" grpId="0"/>
      <p:bldP spid="85" grpId="0"/>
      <p:bldP spid="86" grpId="0"/>
      <p:bldP spid="35" grpId="0" animBg="1"/>
      <p:bldP spid="36" grpId="0" animBg="1"/>
      <p:bldP spid="78" grpId="0" animBg="1"/>
      <p:bldP spid="78" grpId="1" animBg="1"/>
      <p:bldP spid="79" grpId="0" animBg="1"/>
      <p:bldP spid="79" grpId="1" animBg="1"/>
      <p:bldP spid="10" grpId="0" animBg="1"/>
      <p:bldP spid="10" grpId="1" animBg="1"/>
      <p:bldP spid="11" grpId="0" animBg="1"/>
      <p:bldP spid="11" grpId="1" animBg="1"/>
      <p:bldP spid="87" grpId="0" animBg="1"/>
      <p:bldP spid="87" grpId="1" animBg="1"/>
      <p:bldP spid="88" grpId="0" animBg="1"/>
      <p:bldP spid="88" grpId="1" animBg="1"/>
      <p:bldP spid="13" grpId="0"/>
      <p:bldP spid="89" grpId="0" animBg="1"/>
      <p:bldP spid="8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564098" y="3581400"/>
            <a:ext cx="660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           +4                               +4              +4            +3                           +1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2590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59436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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23</a:t>
            </a:r>
            <a:endParaRPr lang="en-US" sz="2400" dirty="0"/>
          </a:p>
        </p:txBody>
      </p:sp>
      <p:sp>
        <p:nvSpPr>
          <p:cNvPr id="79" name="Cloud Callout 78"/>
          <p:cNvSpPr/>
          <p:nvPr/>
        </p:nvSpPr>
        <p:spPr>
          <a:xfrm>
            <a:off x="76200" y="11430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algorithm comes to your mind based on this inference ?</a:t>
            </a:r>
          </a:p>
        </p:txBody>
      </p:sp>
    </p:spTree>
    <p:extLst>
      <p:ext uri="{BB962C8B-B14F-4D97-AF65-F5344CB8AC3E}">
        <p14:creationId xmlns:p14="http://schemas.microsoft.com/office/powerpoint/2010/main" val="419691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9" grpId="0" animBg="1"/>
      <p:bldP spid="7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Toward designing an 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14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78124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978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54898" y="3352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62200" y="3429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3622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831298" y="1905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2390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56102" y="427965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953000" y="4278868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86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48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962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20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48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954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16616" y="4267200"/>
            <a:ext cx="323678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14            14               14             14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15070" y="3426042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1112582" y="2587032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2514887" y="1797600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79" grpId="0"/>
      <p:bldP spid="80" grpId="0"/>
      <p:bldP spid="82" grpId="0"/>
      <p:bldP spid="83" grpId="0"/>
      <p:bldP spid="84" grpId="0"/>
      <p:bldP spid="87" grpId="0"/>
      <p:bldP spid="88" grpId="0"/>
      <p:bldP spid="8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86" grpId="0" animBg="1"/>
      <p:bldP spid="5" grpId="0" animBg="1"/>
      <p:bldP spid="96" grpId="0" animBg="1"/>
      <p:bldP spid="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Overview</a:t>
            </a:r>
            <a:r>
              <a:rPr lang="en-US" sz="3600" b="1" dirty="0"/>
              <a:t> of the proposed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Process each non-leaf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as follows: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r>
                  <a:rPr lang="en-US" sz="2000" i="1" dirty="0"/>
                  <a:t>Compute the max-delay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i="1" dirty="0"/>
                  <a:t> to a leaf node lying in its left </a:t>
                </a:r>
                <a:r>
                  <a:rPr lang="en-US" sz="2000" i="1" dirty="0" err="1"/>
                  <a:t>subtree</a:t>
                </a:r>
                <a:r>
                  <a:rPr lang="en-US" sz="2000" i="1" dirty="0"/>
                  <a:t>.</a:t>
                </a:r>
              </a:p>
              <a:p>
                <a:endParaRPr lang="en-US" sz="2000" i="1" dirty="0"/>
              </a:p>
              <a:p>
                <a:r>
                  <a:rPr lang="en-US" sz="2000" i="1" dirty="0"/>
                  <a:t>Compute the max-delay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i="1" dirty="0"/>
                  <a:t> to a leaf node lying in its right </a:t>
                </a:r>
                <a:r>
                  <a:rPr lang="en-US" sz="2000" i="1" dirty="0" err="1"/>
                  <a:t>subtree</a:t>
                </a:r>
                <a:r>
                  <a:rPr lang="en-US" sz="2000" i="1" dirty="0"/>
                  <a:t>.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i="1" dirty="0"/>
                  <a:t>If the two delays differ, 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                                           “enhance the delay of one of its edges accordingly”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  <a:blipFill rotWithShape="1">
                <a:blip r:embed="rId2"/>
                <a:stretch>
                  <a:fillRect l="-7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895600" y="4800600"/>
            <a:ext cx="4876800" cy="8498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need to describe this step more formally.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23622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67125" y="30099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30480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2324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For each non-leaf node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 do the following:</a:t>
                </a:r>
                <a:endParaRPr lang="en-US" sz="18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leftward path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rightward path</a:t>
                </a:r>
              </a:p>
              <a:p>
                <a:pPr marL="0" indent="0">
                  <a:buNone/>
                </a:pPr>
                <a:r>
                  <a:rPr lang="en-US" sz="1800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right edge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left edge </a:t>
                </a:r>
                <a:r>
                  <a:rPr lang="en-US" sz="1800" dirty="0"/>
                  <a:t>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943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88144" y="2373868"/>
            <a:ext cx="1625916" cy="1195864"/>
            <a:chOff x="1588144" y="2373868"/>
            <a:chExt cx="1625916" cy="1195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19400" y="3200400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200400"/>
                  <a:ext cx="3946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588144" y="32004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44" y="32004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498087" y="3505200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087" y="3505200"/>
                <a:ext cx="184531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6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95804" y="3516868"/>
                <a:ext cx="1890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04" y="3516868"/>
                <a:ext cx="189019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35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181600" y="1954768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81600" y="2324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86600" y="28956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10400" y="35433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  <p:bldP spid="50" grpId="0"/>
      <p:bldP spid="51" grpId="0"/>
      <p:bldP spid="19" grpId="0"/>
      <p:bldP spid="19" grpId="1"/>
      <p:bldP spid="30" grpId="0"/>
      <p:bldP spid="31" grpId="0" animBg="1"/>
      <p:bldP spid="32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7144" y="152400"/>
            <a:ext cx="7772400" cy="1362075"/>
          </a:xfrm>
        </p:spPr>
        <p:txBody>
          <a:bodyPr/>
          <a:lstStyle/>
          <a:p>
            <a:r>
              <a:rPr lang="en-US" sz="2800" dirty="0"/>
              <a:t>Proof of </a:t>
            </a:r>
            <a:r>
              <a:rPr lang="en-US" sz="2800" dirty="0">
                <a:solidFill>
                  <a:srgbClr val="7030A0"/>
                </a:solidFill>
              </a:rPr>
              <a:t>correctness</a:t>
            </a:r>
            <a:r>
              <a:rPr lang="en-US" sz="2800" dirty="0"/>
              <a:t> of the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3556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 dirty="0"/>
              <a:t>What </a:t>
            </a:r>
            <a:r>
              <a:rPr lang="en-US" sz="2400" dirty="0">
                <a:solidFill>
                  <a:srgbClr val="7030A0"/>
                </a:solidFill>
              </a:rPr>
              <a:t>assertion</a:t>
            </a:r>
            <a:r>
              <a:rPr lang="en-US" sz="2400" dirty="0"/>
              <a:t> suffices as a proof ?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does </a:t>
            </a:r>
            <a:r>
              <a:rPr lang="en-US" sz="3200" b="1" dirty="0">
                <a:solidFill>
                  <a:srgbClr val="7030A0"/>
                </a:solidFill>
              </a:rPr>
              <a:t>correctness of an algorithm </a:t>
            </a:r>
            <a:r>
              <a:rPr lang="en-US" sz="3200" b="1" dirty="0"/>
              <a:t>mean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every possible </a:t>
            </a:r>
            <a:r>
              <a:rPr lang="en-US" sz="2000" b="1" dirty="0">
                <a:solidFill>
                  <a:srgbClr val="0070C0"/>
                </a:solidFill>
              </a:rPr>
              <a:t>valid input</a:t>
            </a:r>
            <a:r>
              <a:rPr lang="en-US" sz="2000" dirty="0"/>
              <a:t>,  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91652" y="3409890"/>
            <a:ext cx="4614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algorithm must output </a:t>
            </a:r>
            <a:r>
              <a:rPr lang="en-US" sz="2000" b="1" dirty="0">
                <a:solidFill>
                  <a:srgbClr val="7030A0"/>
                </a:solidFill>
              </a:rPr>
              <a:t>correct</a:t>
            </a:r>
            <a:r>
              <a:rPr lang="en-US" sz="2000" dirty="0"/>
              <a:t> answer.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9779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What </a:t>
            </a:r>
            <a:r>
              <a:rPr lang="en-US" sz="3600" b="1" dirty="0">
                <a:solidFill>
                  <a:srgbClr val="7030A0"/>
                </a:solidFill>
              </a:rPr>
              <a:t>assertion</a:t>
            </a:r>
            <a:r>
              <a:rPr lang="en-US" sz="3600" b="1" dirty="0"/>
              <a:t> suffices as a proof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Usually </a:t>
            </a:r>
            <a:r>
              <a:rPr lang="en-US" sz="2000" dirty="0"/>
              <a:t>it is difficult even to find out the claim whose establishment captures the correctness of the algorithm.</a:t>
            </a:r>
            <a:r>
              <a:rPr lang="en-US" sz="2000" dirty="0">
                <a:sym typeface="Wingdings" pitchFamily="2" charset="2"/>
              </a:rPr>
              <a:t>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In the current algorithm, what might be this claim 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Let us have a re-look at the algorithm from point of view of a single node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3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For each non-leaf node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 do the following:</a:t>
                </a:r>
                <a:endParaRPr lang="en-US" sz="18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leftward path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rightward path</a:t>
                </a:r>
              </a:p>
              <a:p>
                <a:pPr marL="0" indent="0">
                  <a:buNone/>
                </a:pPr>
                <a:r>
                  <a:rPr lang="en-US" sz="1800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right edge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left edge </a:t>
                </a:r>
                <a:r>
                  <a:rPr lang="en-US" sz="1800" dirty="0"/>
                  <a:t>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Delay enhancement 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: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dirty="0"/>
                  <a:t>|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435744" y="2373868"/>
            <a:ext cx="1842639" cy="1283732"/>
            <a:chOff x="1435744" y="2373868"/>
            <a:chExt cx="1842639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4419600" y="4495800"/>
            <a:ext cx="4267200" cy="4455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34200" y="4509016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50" grpId="0"/>
      <p:bldP spid="51" grpId="0"/>
      <p:bldP spid="19" grpId="0"/>
      <p:bldP spid="3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Claim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optimal </a:t>
                </a:r>
                <a:r>
                  <a:rPr lang="en-US" sz="2000" dirty="0"/>
                  <a:t>solution where,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the delay enhancement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prove the claim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make careful observations about the algorithm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Make sincere attempt to establish the proof of the Claim.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3086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9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Job scheduling </a:t>
            </a:r>
            <a:r>
              <a:rPr lang="en-US" b="1" dirty="0">
                <a:solidFill>
                  <a:srgbClr val="002060"/>
                </a:solidFill>
              </a:rPr>
              <a:t>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jobs: </a:t>
                </a:r>
              </a:p>
              <a:p>
                <a:r>
                  <a:rPr lang="en-US" sz="1800" dirty="0"/>
                  <a:t>Each job takes certain </a:t>
                </a:r>
                <a:r>
                  <a:rPr lang="en-US" sz="1800" b="1" dirty="0"/>
                  <a:t>time</a:t>
                </a:r>
                <a:r>
                  <a:rPr lang="en-US" sz="1800" dirty="0"/>
                  <a:t> for execution.</a:t>
                </a:r>
              </a:p>
              <a:p>
                <a:r>
                  <a:rPr lang="en-US" sz="1800" dirty="0"/>
                  <a:t>Each job also has a </a:t>
                </a:r>
                <a:r>
                  <a:rPr lang="en-US" sz="1800" b="1" dirty="0"/>
                  <a:t>deadline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There is a </a:t>
                </a:r>
                <a:r>
                  <a:rPr lang="en-US" sz="1800" u="sng" dirty="0"/>
                  <a:t>single</a:t>
                </a:r>
                <a:r>
                  <a:rPr lang="en-US" sz="1800" dirty="0"/>
                  <a:t> server.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All jobs need to </a:t>
                </a:r>
                <a:r>
                  <a:rPr lang="en-US" sz="1800"/>
                  <a:t>be scheduled.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/>
                  <a:t>: Compute an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,…,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in which the jobs should be scheduled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such that maximum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800" dirty="0"/>
                  <a:t> is minimized.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,…,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3509" r="-5682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time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736" t="-3448" r="-277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has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02" t="-3448" r="-2703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57200" y="6336268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9129" y="63362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blipFill rotWithShape="1">
                <a:blip r:embed="rId6"/>
                <a:stretch>
                  <a:fillRect t="-14286" b="-3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blipFill rotWithShape="1">
                <a:blip r:embed="rId7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blipFill rotWithShape="1">
                <a:blip r:embed="rId8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blipFill rotWithShape="1">
                <a:blip r:embed="rId9"/>
                <a:stretch>
                  <a:fillRect t="-14035" r="-2198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57200" y="6160532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3962400" y="6019800"/>
            <a:ext cx="381000" cy="76200"/>
            <a:chOff x="4572000" y="4724400"/>
            <a:chExt cx="381000" cy="76200"/>
          </a:xfrm>
        </p:grpSpPr>
        <p:sp>
          <p:nvSpPr>
            <p:cNvPr id="18" name="Oval 17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blipFill rotWithShape="1">
                <a:blip r:embed="rId11"/>
                <a:stretch>
                  <a:fillRect t="-14035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334000" y="6019800"/>
            <a:ext cx="381000" cy="76200"/>
            <a:chOff x="4572000" y="4724400"/>
            <a:chExt cx="381000" cy="76200"/>
          </a:xfrm>
        </p:grpSpPr>
        <p:sp>
          <p:nvSpPr>
            <p:cNvPr id="24" name="Oval 23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5181600" y="49530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469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blipFill rotWithShape="1">
                <a:blip r:embed="rId12"/>
                <a:stretch>
                  <a:fillRect t="-6154" r="-1477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blipFill rotWithShape="1">
                <a:blip r:embed="rId13"/>
                <a:stretch>
                  <a:fillRect t="-6250" r="-1604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7235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159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3446915" y="5257800"/>
            <a:ext cx="17346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/>
                  <a:t>of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blipFill rotWithShape="1">
                <a:blip r:embed="rId15"/>
                <a:stretch>
                  <a:fillRect l="-1485" r="-495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066800" y="354076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62400" y="3505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22" grpId="0" animBg="1"/>
      <p:bldP spid="30" grpId="0"/>
      <p:bldP spid="31" grpId="0"/>
      <p:bldP spid="33" grpId="0"/>
      <p:bldP spid="33" grpId="1"/>
      <p:bldP spid="36" grpId="0"/>
      <p:bldP spid="1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Each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 has two parameters</a:t>
                </a:r>
              </a:p>
              <a:p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b="1" dirty="0"/>
                  <a:t>Deadline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Idea 1</a:t>
                </a:r>
                <a:r>
                  <a:rPr lang="en-US" sz="2000" dirty="0"/>
                  <a:t>: Schedule the jobs in the increasing order of </a:t>
                </a:r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819400" y="4584192"/>
            <a:ext cx="411487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763768" y="4584192"/>
            <a:ext cx="408432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4191000"/>
            <a:ext cx="219457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prove correctness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4825" y="4191000"/>
            <a:ext cx="3431580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come up with a counter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429000"/>
            <a:ext cx="182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3429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 animBg="1"/>
      <p:bldP spid="9" grpId="0" animBg="1"/>
      <p:bldP spid="10" grpId="0" animBg="1"/>
      <p:bldP spid="5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 </a:t>
            </a:r>
            <a:r>
              <a:rPr lang="en-US" sz="3200" b="1" dirty="0">
                <a:solidFill>
                  <a:srgbClr val="FF0000"/>
                </a:solidFill>
              </a:rPr>
              <a:t>counterexample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8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loud Callout 20"/>
              <p:cNvSpPr/>
              <p:nvPr/>
            </p:nvSpPr>
            <p:spPr>
              <a:xfrm>
                <a:off x="4953001" y="1142999"/>
                <a:ext cx="4190999" cy="1600201"/>
              </a:xfrm>
              <a:prstGeom prst="cloudCallout">
                <a:avLst>
                  <a:gd name="adj1" fmla="val -25408"/>
                  <a:gd name="adj2" fmla="val 789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ensure that the other permutation gives the optimal schedule ?</a:t>
                </a:r>
              </a:p>
            </p:txBody>
          </p:sp>
        </mc:Choice>
        <mc:Fallback xmlns="">
          <p:sp>
            <p:nvSpPr>
              <p:cNvPr id="21" name="Cloud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1" y="1142999"/>
                <a:ext cx="4190999" cy="1600201"/>
              </a:xfrm>
              <a:prstGeom prst="cloudCallout">
                <a:avLst>
                  <a:gd name="adj1" fmla="val -25408"/>
                  <a:gd name="adj2" fmla="val 789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92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4" grpId="0"/>
      <p:bldP spid="18" grpId="0" animBg="1"/>
      <p:bldP spid="20" grpId="0"/>
      <p:bldP spid="26" grpId="0"/>
      <p:bldP spid="27" grpId="0"/>
      <p:bldP spid="30" grpId="0" animBg="1"/>
      <p:bldP spid="33" grpId="0" animBg="1"/>
      <p:bldP spid="21" grpId="0" animBg="1"/>
      <p:bldP spid="2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 </a:t>
            </a:r>
            <a:r>
              <a:rPr lang="en-US" sz="3200" b="1" dirty="0">
                <a:solidFill>
                  <a:srgbClr val="FF0000"/>
                </a:solidFill>
              </a:rPr>
              <a:t>counterexample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7239000" cy="4983163"/>
          </a:xfrm>
        </p:spPr>
        <p:txBody>
          <a:bodyPr/>
          <a:lstStyle/>
          <a:p>
            <a:pPr>
              <a:buFont typeface="Wingdings"/>
              <a:buChar char="è"/>
            </a:pPr>
            <a:r>
              <a:rPr lang="en-US" sz="2000" dirty="0">
                <a:sym typeface="Wingdings" pitchFamily="2" charset="2"/>
              </a:rPr>
              <a:t>The job with farther </a:t>
            </a:r>
            <a:r>
              <a:rPr lang="en-US" sz="2000" b="1" dirty="0">
                <a:sym typeface="Wingdings" pitchFamily="2" charset="2"/>
              </a:rPr>
              <a:t>deadline</a:t>
            </a:r>
            <a:r>
              <a:rPr lang="en-US" sz="2000" dirty="0">
                <a:sym typeface="Wingdings" pitchFamily="2" charset="2"/>
              </a:rPr>
              <a:t> should be scheduled </a:t>
            </a:r>
            <a:r>
              <a:rPr lang="en-US" sz="2000" u="sng" dirty="0">
                <a:sym typeface="Wingdings" pitchFamily="2" charset="2"/>
              </a:rPr>
              <a:t>later</a:t>
            </a:r>
            <a:r>
              <a:rPr lang="en-US" sz="2000" dirty="0">
                <a:sym typeface="Wingdings" pitchFamily="2" charset="2"/>
              </a:rPr>
              <a:t>.</a:t>
            </a:r>
          </a:p>
          <a:p>
            <a:pPr>
              <a:buFont typeface="Wingdings"/>
              <a:buChar char="è"/>
            </a:pPr>
            <a:r>
              <a:rPr lang="en-US" sz="2000" dirty="0">
                <a:sym typeface="Wingdings" pitchFamily="2" charset="2"/>
              </a:rPr>
              <a:t>the job with </a:t>
            </a:r>
            <a:r>
              <a:rPr lang="en-US" sz="2000" b="1" dirty="0">
                <a:sym typeface="Wingdings" pitchFamily="2" charset="2"/>
              </a:rPr>
              <a:t>earlier</a:t>
            </a:r>
            <a:r>
              <a:rPr lang="en-US" sz="2000" dirty="0">
                <a:sym typeface="Wingdings" pitchFamily="2" charset="2"/>
              </a:rPr>
              <a:t> deadline should be scheduled </a:t>
            </a:r>
            <a:r>
              <a:rPr lang="en-US" sz="2000" u="sng" dirty="0">
                <a:sym typeface="Wingdings" pitchFamily="2" charset="2"/>
              </a:rPr>
              <a:t>first</a:t>
            </a:r>
            <a:r>
              <a:rPr lang="en-US" sz="2000" dirty="0">
                <a:sym typeface="Wingdings" pitchFamily="2" charset="2"/>
              </a:rPr>
              <a:t>.</a:t>
            </a:r>
            <a:endParaRPr lang="en-US" sz="2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10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29000" y="24384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Line Callout 1 24"/>
              <p:cNvSpPr/>
              <p:nvPr/>
            </p:nvSpPr>
            <p:spPr>
              <a:xfrm>
                <a:off x="6090920" y="296672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+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Line Callout 1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920" y="296672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blipFill rotWithShape="1">
                <a:blip r:embed="rId11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Line Callout 1 28"/>
              <p:cNvSpPr/>
              <p:nvPr/>
            </p:nvSpPr>
            <p:spPr>
              <a:xfrm>
                <a:off x="6172200" y="419100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+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Line Callout 1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19100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blipFill rotWithShape="1">
                <a:blip r:embed="rId12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010400" y="2872264"/>
            <a:ext cx="381000" cy="4805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86600" y="4091464"/>
            <a:ext cx="381000" cy="4805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4290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729129" y="2133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31245" y="33644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0883" y="1143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86200" y="1524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>
            <a:off x="2938026" y="2986564"/>
            <a:ext cx="483245" cy="49220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71600" y="558225"/>
            <a:ext cx="6320898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</a:t>
            </a:r>
            <a:r>
              <a:rPr lang="en-US" sz="3200" b="1" dirty="0">
                <a:solidFill>
                  <a:srgbClr val="006C31"/>
                </a:solidFill>
              </a:rPr>
              <a:t>algorithm        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13" name="Down Ribbon 12"/>
          <p:cNvSpPr/>
          <p:nvPr/>
        </p:nvSpPr>
        <p:spPr>
          <a:xfrm>
            <a:off x="5448300" y="1842532"/>
            <a:ext cx="3276600" cy="105513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This counterexample hints at a very important point as well.</a:t>
            </a:r>
          </a:p>
        </p:txBody>
      </p:sp>
    </p:spTree>
    <p:extLst>
      <p:ext uri="{BB962C8B-B14F-4D97-AF65-F5344CB8AC3E}">
        <p14:creationId xmlns:p14="http://schemas.microsoft.com/office/powerpoint/2010/main" val="95108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2956E-6 L -0.04253 -0.0495 C -0.05156 -0.06084 -0.06475 -0.06662 -0.07882 -0.06662 C -0.09461 -0.06662 -0.10711 -0.06084 -0.11632 -0.0495 L -0.15833 -1.42956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3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0" grpId="0" animBg="1"/>
      <p:bldP spid="33" grpId="0" animBg="1"/>
      <p:bldP spid="25" grpId="0" animBg="1"/>
      <p:bldP spid="29" grpId="0" animBg="1"/>
      <p:bldP spid="2" grpId="0" animBg="1"/>
      <p:bldP spid="31" grpId="0" animBg="1"/>
      <p:bldP spid="34" grpId="0"/>
      <p:bldP spid="3" grpId="0"/>
      <p:bldP spid="36" grpId="0"/>
      <p:bldP spid="6" grpId="0" animBg="1"/>
      <p:bldP spid="37" grpId="0" animBg="1"/>
      <p:bldP spid="11" grpId="0" animBg="1"/>
      <p:bldP spid="11" grpId="1" animBg="1"/>
      <p:bldP spid="38" grpId="0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94232" y="3429000"/>
            <a:ext cx="7582968" cy="328136"/>
            <a:chOff x="494232" y="3429000"/>
            <a:chExt cx="7582968" cy="328136"/>
          </a:xfrm>
        </p:grpSpPr>
        <p:sp>
          <p:nvSpPr>
            <p:cNvPr id="9" name="Rounded Rectangle 8"/>
            <p:cNvSpPr/>
            <p:nvPr/>
          </p:nvSpPr>
          <p:spPr>
            <a:xfrm>
              <a:off x="494232" y="3440668"/>
              <a:ext cx="1066800" cy="31646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72200" y="3440668"/>
              <a:ext cx="19050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88037" y="3446502"/>
              <a:ext cx="1600200" cy="3048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00400" y="3429000"/>
              <a:ext cx="528729" cy="32813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24271" y="3429000"/>
              <a:ext cx="909729" cy="32230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733800" y="3429000"/>
              <a:ext cx="690471" cy="3223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334000" y="3429000"/>
              <a:ext cx="838200" cy="3281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1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Schedule the jobs in </a:t>
            </a:r>
            <a:r>
              <a:rPr lang="en-US" sz="2000" u="sng" dirty="0"/>
              <a:t>increasing order</a:t>
            </a:r>
            <a:r>
              <a:rPr lang="en-US" sz="2000" dirty="0"/>
              <a:t> of their </a:t>
            </a:r>
            <a:r>
              <a:rPr lang="en-US" sz="2000" b="1" dirty="0"/>
              <a:t>deadlines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dirty="0"/>
              <a:t>: </a:t>
            </a:r>
          </a:p>
          <a:p>
            <a:r>
              <a:rPr lang="en-US" sz="2000" dirty="0"/>
              <a:t>Write a neat </a:t>
            </a:r>
            <a:r>
              <a:rPr lang="en-US" sz="2000" dirty="0" err="1"/>
              <a:t>pseudocode</a:t>
            </a:r>
            <a:r>
              <a:rPr lang="en-US" sz="2000" dirty="0"/>
              <a:t> of an efficient algorithm for this problem.</a:t>
            </a:r>
          </a:p>
          <a:p>
            <a:r>
              <a:rPr lang="en-US" sz="2000" dirty="0"/>
              <a:t>Write a formal proof of correctness of the algorithm.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4232" y="3440668"/>
            <a:ext cx="1066800" cy="31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3440668"/>
            <a:ext cx="1905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88037" y="3446502"/>
            <a:ext cx="16002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00400" y="3429000"/>
            <a:ext cx="528729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424271" y="3429000"/>
            <a:ext cx="909729" cy="3223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733800" y="3429000"/>
            <a:ext cx="690471" cy="322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0" y="3429000"/>
            <a:ext cx="838200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29129" y="1752600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329329" y="1752600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0292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43400" y="22098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043E-7 L 0.02552 0.04071 C 0.0309 0.04997 0.03889 0.05505 0.04739 0.05505 C 0.05694 0.05505 0.06458 0.04997 0.06996 0.04071 L 0.09566 1.8043E-7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27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-0.02014 -0.05043 C -0.02448 -0.06176 -0.03073 -0.06778 -0.03733 -0.06778 C -0.04479 -0.06778 -0.0507 -0.06176 -0.05504 -0.05043 L -0.075 1.8043E-7 " pathEditMode="relative" rAng="0" ptsTypes="FffFF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9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13866</TotalTime>
  <Words>1147</Words>
  <Application>Microsoft Macintosh PowerPoint</Application>
  <PresentationFormat>On-screen Show (4:3)</PresentationFormat>
  <Paragraphs>361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What does correctness of an algorithm mean ?</vt:lpstr>
      <vt:lpstr>A Job scheduling problem</vt:lpstr>
      <vt:lpstr>PowerPoint Presentation</vt:lpstr>
      <vt:lpstr>Towards designing an algorithm</vt:lpstr>
      <vt:lpstr>Towards designing a counterexample</vt:lpstr>
      <vt:lpstr>Towards designing a counterexample</vt:lpstr>
      <vt:lpstr>How to schedule more than 2 jobs ?</vt:lpstr>
      <vt:lpstr>How to schedule more than 2 jobs ?</vt:lpstr>
      <vt:lpstr>Synchronizing a circuit</vt:lpstr>
      <vt:lpstr>An Electric Circuit </vt:lpstr>
      <vt:lpstr>Problem definition</vt:lpstr>
      <vt:lpstr>Working on an Example </vt:lpstr>
      <vt:lpstr>Working on an Example </vt:lpstr>
      <vt:lpstr>Working on an Example </vt:lpstr>
      <vt:lpstr>Toward designing an algorithm </vt:lpstr>
      <vt:lpstr>Overview of the proposed algorithm</vt:lpstr>
      <vt:lpstr>PowerPoint Presentation</vt:lpstr>
      <vt:lpstr>Proof of correctness of the algorithm</vt:lpstr>
      <vt:lpstr>What assertion suffices as a proof 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1351</cp:revision>
  <dcterms:created xsi:type="dcterms:W3CDTF">2011-12-03T04:13:03Z</dcterms:created>
  <dcterms:modified xsi:type="dcterms:W3CDTF">2022-08-12T06:11:34Z</dcterms:modified>
</cp:coreProperties>
</file>