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593" r:id="rId2"/>
    <p:sldId id="606" r:id="rId3"/>
    <p:sldId id="492" r:id="rId4"/>
    <p:sldId id="510" r:id="rId5"/>
    <p:sldId id="567" r:id="rId6"/>
    <p:sldId id="550" r:id="rId7"/>
    <p:sldId id="564" r:id="rId8"/>
    <p:sldId id="551" r:id="rId9"/>
    <p:sldId id="552" r:id="rId10"/>
    <p:sldId id="553" r:id="rId11"/>
    <p:sldId id="554" r:id="rId12"/>
    <p:sldId id="555" r:id="rId13"/>
    <p:sldId id="556" r:id="rId14"/>
    <p:sldId id="557" r:id="rId15"/>
    <p:sldId id="558" r:id="rId16"/>
    <p:sldId id="599" r:id="rId17"/>
    <p:sldId id="596" r:id="rId18"/>
    <p:sldId id="605" r:id="rId19"/>
    <p:sldId id="598" r:id="rId20"/>
    <p:sldId id="573" r:id="rId21"/>
    <p:sldId id="613" r:id="rId22"/>
    <p:sldId id="579" r:id="rId23"/>
    <p:sldId id="580" r:id="rId24"/>
    <p:sldId id="581" r:id="rId25"/>
    <p:sldId id="582" r:id="rId26"/>
    <p:sldId id="583" r:id="rId27"/>
    <p:sldId id="611" r:id="rId28"/>
    <p:sldId id="517" r:id="rId29"/>
    <p:sldId id="614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4567" autoAdjust="0"/>
  </p:normalViewPr>
  <p:slideViewPr>
    <p:cSldViewPr>
      <p:cViewPr varScale="1">
        <p:scale>
          <a:sx n="87" d="100"/>
          <a:sy n="87" d="100"/>
        </p:scale>
        <p:origin x="6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8/22/22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8/22/22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8/22/22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8/22/22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8/22/22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8/22/22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00.png"/><Relationship Id="rId7" Type="http://schemas.openxmlformats.org/officeDocument/2006/relationships/image" Target="../media/image1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0.png"/><Relationship Id="rId10" Type="http://schemas.openxmlformats.org/officeDocument/2006/relationships/image" Target="../media/image44.png"/><Relationship Id="rId4" Type="http://schemas.openxmlformats.org/officeDocument/2006/relationships/image" Target="../media/image411.png"/><Relationship Id="rId9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9</a:t>
            </a:r>
            <a:endParaRPr lang="en-US" sz="2400" b="1" dirty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6C31"/>
                </a:solidFill>
              </a:rPr>
              <a:t>A generic approach </a:t>
            </a:r>
            <a:r>
              <a:rPr lang="en-US" sz="2000" b="1" dirty="0">
                <a:solidFill>
                  <a:schemeClr val="tx1"/>
                </a:solidFill>
              </a:rPr>
              <a:t>to design </a:t>
            </a:r>
            <a:r>
              <a:rPr lang="en-US" sz="2000" b="1" dirty="0">
                <a:solidFill>
                  <a:srgbClr val="006C31"/>
                </a:solidFill>
              </a:rPr>
              <a:t>Greedy </a:t>
            </a:r>
            <a:r>
              <a:rPr lang="en-US" sz="2000" b="1" dirty="0">
                <a:solidFill>
                  <a:schemeClr val="tx1"/>
                </a:solidFill>
              </a:rPr>
              <a:t>Algorithms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800" b="1" dirty="0">
                <a:solidFill>
                  <a:srgbClr val="7030A0"/>
                </a:solidFill>
              </a:rPr>
              <a:t>Huffman code </a:t>
            </a:r>
            <a:r>
              <a:rPr lang="en-US" sz="1800" dirty="0">
                <a:solidFill>
                  <a:schemeClr val="tx1"/>
                </a:solidFill>
              </a:rPr>
              <a:t>: A data compression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202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Prefix</a:t>
            </a:r>
            <a:r>
              <a:rPr lang="en-US" sz="3200" b="1" dirty="0"/>
              <a:t>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150868330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377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Alphabets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Encoding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93460812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47" t="-4762" r="-10052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762" b="-436190"/>
                          </a:stretch>
                        </a:blipFill>
                      </a:tcPr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120879" r="-199479" b="-4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218478" r="-199479" b="-2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321978" r="-199479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417391" r="-1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523077" r="-199479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87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Question</a:t>
            </a:r>
            <a:r>
              <a:rPr lang="en-US" sz="1800" dirty="0"/>
              <a:t>: </a:t>
            </a:r>
          </a:p>
          <a:p>
            <a:pPr marL="0" indent="0">
              <a:buNone/>
            </a:pPr>
            <a:r>
              <a:rPr lang="en-US" sz="1800" dirty="0"/>
              <a:t>How to build the labeled tree for a prefix code ?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831068"/>
            <a:ext cx="573428" cy="2643664"/>
            <a:chOff x="3467496" y="2831068"/>
            <a:chExt cx="573428" cy="2643664"/>
          </a:xfrm>
        </p:grpSpPr>
        <p:sp>
          <p:nvSpPr>
            <p:cNvPr id="13" name="TextBox 12"/>
            <p:cNvSpPr txBox="1"/>
            <p:nvPr/>
          </p:nvSpPr>
          <p:spPr>
            <a:xfrm>
              <a:off x="3467496" y="34290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962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2876" y="4507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5105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05400" y="3124200"/>
            <a:ext cx="3352800" cy="2590800"/>
            <a:chOff x="5105400" y="3124200"/>
            <a:chExt cx="3352800" cy="2590800"/>
          </a:xfrm>
        </p:grpSpPr>
        <p:grpSp>
          <p:nvGrpSpPr>
            <p:cNvPr id="2" name="Group 1"/>
            <p:cNvGrpSpPr/>
            <p:nvPr/>
          </p:nvGrpSpPr>
          <p:grpSpPr>
            <a:xfrm>
              <a:off x="5334000" y="3124200"/>
              <a:ext cx="2438400" cy="2209800"/>
              <a:chOff x="4051674" y="1676400"/>
              <a:chExt cx="2438400" cy="2209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4051674" y="1905000"/>
                <a:ext cx="685801" cy="5979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4755963" y="33843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5289363" y="33843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24" idx="3"/>
                <a:endCxn id="23" idx="7"/>
              </p:cNvCxnSpPr>
              <p:nvPr/>
            </p:nvCxnSpPr>
            <p:spPr>
              <a:xfrm flipH="1">
                <a:off x="5289363" y="2622363"/>
                <a:ext cx="4702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25" idx="6"/>
                <a:endCxn id="24" idx="1"/>
              </p:cNvCxnSpPr>
              <p:nvPr/>
            </p:nvCxnSpPr>
            <p:spPr>
              <a:xfrm>
                <a:off x="5042274" y="1828800"/>
                <a:ext cx="717363" cy="5780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5029200" y="3124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715000" y="2362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737474" y="1676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6019800" y="2590800"/>
                <a:ext cx="470274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H="1">
              <a:off x="7346763" y="4832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880163" y="4832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7620000" y="4572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105400" y="39624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912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6294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2390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001000" y="53456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454837" y="3212068"/>
            <a:ext cx="2924049" cy="1969532"/>
            <a:chOff x="5454837" y="3212068"/>
            <a:chExt cx="2924049" cy="1969532"/>
          </a:xfrm>
        </p:grpSpPr>
        <p:sp>
          <p:nvSpPr>
            <p:cNvPr id="35" name="TextBox 34"/>
            <p:cNvSpPr txBox="1"/>
            <p:nvPr/>
          </p:nvSpPr>
          <p:spPr>
            <a:xfrm>
              <a:off x="5454837" y="328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29400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67600" y="3974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772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29400" y="4736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32514" y="3962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229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318314" y="4800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106168" y="4267200"/>
            <a:ext cx="3339208" cy="1740932"/>
            <a:chOff x="5106168" y="4267200"/>
            <a:chExt cx="3339208" cy="174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106168" y="4267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168" y="4267200"/>
                  <a:ext cx="38023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791968" y="5638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i="1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968" y="5638800"/>
                  <a:ext cx="37702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705600" y="56388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i="1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600" y="56388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7315200" y="56388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i="1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200" y="5638800"/>
                  <a:ext cx="3545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8081174" y="5638800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𝒆</m:t>
                        </m:r>
                      </m:oMath>
                    </m:oMathPara>
                  </a14:m>
                  <a:endParaRPr lang="en-US" b="1" i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1174" y="5638800"/>
                  <a:ext cx="36420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37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3064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648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 1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prefix code of 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alphabets,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 binary tree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leaves </a:t>
                </a:r>
                <a:r>
                  <a:rPr lang="en-US" sz="2000" dirty="0" err="1"/>
                  <a:t>s.t.</a:t>
                </a:r>
                <a:endParaRPr lang="en-US" sz="2000" dirty="0"/>
              </a:p>
              <a:p>
                <a:r>
                  <a:rPr lang="en-US" sz="2000" dirty="0"/>
                  <a:t>There is a </a:t>
                </a:r>
                <a:r>
                  <a:rPr lang="en-US" sz="2000" dirty="0" err="1"/>
                  <a:t>bijective</a:t>
                </a:r>
                <a:r>
                  <a:rPr lang="en-US" sz="2000" dirty="0"/>
                  <a:t> </a:t>
                </a:r>
                <a:r>
                  <a:rPr lang="en-US" sz="2000" u="sng" dirty="0"/>
                  <a:t>mapping</a:t>
                </a:r>
                <a:r>
                  <a:rPr lang="en-US" sz="2000" dirty="0"/>
                  <a:t> between the </a:t>
                </a:r>
                <a:r>
                  <a:rPr lang="en-US" sz="2000" b="1" dirty="0"/>
                  <a:t>alphabets</a:t>
                </a:r>
                <a:r>
                  <a:rPr lang="en-US" sz="2000" dirty="0"/>
                  <a:t> and the </a:t>
                </a:r>
                <a:r>
                  <a:rPr lang="en-US" sz="2000" b="1" dirty="0"/>
                  <a:t>leaves.</a:t>
                </a:r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The label of a path from root to a leaf node corresponds to the prefix code of the corresponding alphabet.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Can you express </a:t>
                </a:r>
                <a:r>
                  <a:rPr lang="en-US" sz="2000" b="1" dirty="0"/>
                  <a:t>Average bit length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/>
                  <a:t> in terms of its binary tree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 ?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dirty="0">
                          <a:latin typeface="Cambria Math"/>
                        </a:rPr>
                        <m:t>𝐀𝐁𝐋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𝜸</m:t>
                          </m:r>
                        </m:e>
                      </m:d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  <m:r>
                            <a:rPr lang="en-US" sz="2000" i="1" dirty="0"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2000" i="1" dirty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𝜸</m:t>
                              </m:r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                </m:t>
                      </m:r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  <m:r>
                            <a:rPr lang="en-US" sz="2000" i="1" dirty="0"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2000" i="1" dirty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𝐝𝐞𝐩𝐭</m:t>
                              </m:r>
                              <m:sSub>
                                <m:sSubPr>
                                  <m:ctrlPr>
                                    <a:rPr lang="en-US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𝐡</m:t>
                                  </m:r>
                                </m:e>
                                <m:sub>
                                  <m:r>
                                    <a:rPr lang="en-US" sz="2000" b="1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648200"/>
              </a:xfrm>
              <a:blipFill rotWithShape="1">
                <a:blip r:embed="rId2"/>
                <a:stretch>
                  <a:fillRect l="-708" t="-656" r="-142" b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57600" y="3048000"/>
            <a:ext cx="2438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0" y="2971800"/>
            <a:ext cx="2438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7000" y="3497262"/>
            <a:ext cx="2514600" cy="266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81600" y="3497262"/>
            <a:ext cx="3581400" cy="266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3813174"/>
            <a:ext cx="3581400" cy="266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97770" y="4343400"/>
            <a:ext cx="331763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38854" y="4536525"/>
            <a:ext cx="2458915" cy="266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9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Finding the </a:t>
            </a:r>
            <a:r>
              <a:rPr lang="en-US" sz="3200" dirty="0">
                <a:solidFill>
                  <a:srgbClr val="7030A0"/>
                </a:solidFill>
              </a:rPr>
              <a:t>labeled binary tree </a:t>
            </a:r>
            <a:r>
              <a:rPr lang="en-US" sz="3200" dirty="0"/>
              <a:t>for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90800" y="2743200"/>
            <a:ext cx="3884205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the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u="sng" dirty="0">
                <a:solidFill>
                  <a:srgbClr val="006C31"/>
                </a:solidFill>
              </a:rPr>
              <a:t>optimal</a:t>
            </a:r>
            <a:r>
              <a:rPr lang="en-US" sz="2800" b="1" dirty="0">
                <a:solidFill>
                  <a:srgbClr val="006C31"/>
                </a:solidFill>
              </a:rPr>
              <a:t> </a:t>
            </a:r>
            <a:r>
              <a:rPr lang="en-US" sz="2800" b="1" dirty="0"/>
              <a:t>prefix codes </a:t>
            </a:r>
          </a:p>
        </p:txBody>
      </p:sp>
    </p:spTree>
    <p:extLst>
      <p:ext uri="{BB962C8B-B14F-4D97-AF65-F5344CB8AC3E}">
        <p14:creationId xmlns:p14="http://schemas.microsoft.com/office/powerpoint/2010/main" val="362517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Is the following prefix coding </a:t>
            </a:r>
            <a:r>
              <a:rPr lang="en-US" sz="3200" b="1" dirty="0">
                <a:solidFill>
                  <a:srgbClr val="7030A0"/>
                </a:solidFill>
              </a:rPr>
              <a:t>optimal</a:t>
            </a:r>
            <a:r>
              <a:rPr lang="en-US" sz="3200" b="1" dirty="0"/>
              <a:t> ?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007037" y="18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260914" y="1840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048000" y="259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5146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60914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7275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0960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413314" y="3364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12" name="Straight Arrow Connector 11"/>
          <p:cNvCxnSpPr>
            <a:stCxn id="123" idx="2"/>
            <a:endCxn id="121" idx="7"/>
          </p:cNvCxnSpPr>
          <p:nvPr/>
        </p:nvCxnSpPr>
        <p:spPr>
          <a:xfrm flipH="1">
            <a:off x="3689163" y="1905000"/>
            <a:ext cx="8828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4755963" y="3384363"/>
            <a:ext cx="882837" cy="501837"/>
            <a:chOff x="1098363" y="3308163"/>
            <a:chExt cx="882837" cy="501837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10983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6317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>
            <a:stCxn id="122" idx="3"/>
            <a:endCxn id="116" idx="7"/>
          </p:cNvCxnSpPr>
          <p:nvPr/>
        </p:nvCxnSpPr>
        <p:spPr>
          <a:xfrm flipH="1">
            <a:off x="5289363" y="2622363"/>
            <a:ext cx="470274" cy="5464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22" idx="1"/>
          </p:cNvCxnSpPr>
          <p:nvPr/>
        </p:nvCxnSpPr>
        <p:spPr>
          <a:xfrm>
            <a:off x="4876800" y="1905000"/>
            <a:ext cx="8828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9" idx="3"/>
            <a:endCxn id="109" idx="0"/>
          </p:cNvCxnSpPr>
          <p:nvPr/>
        </p:nvCxnSpPr>
        <p:spPr>
          <a:xfrm flipH="1">
            <a:off x="2514600" y="3308163"/>
            <a:ext cx="425637" cy="578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9" idx="5"/>
          </p:cNvCxnSpPr>
          <p:nvPr/>
        </p:nvCxnSpPr>
        <p:spPr>
          <a:xfrm>
            <a:off x="3155763" y="3308163"/>
            <a:ext cx="349437" cy="578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155763" y="2622363"/>
            <a:ext cx="851274" cy="546474"/>
            <a:chOff x="3124200" y="2577726"/>
            <a:chExt cx="851274" cy="546474"/>
          </a:xfrm>
        </p:grpSpPr>
        <p:cxnSp>
          <p:nvCxnSpPr>
            <p:cNvPr id="33" name="Straight Arrow Connector 32"/>
            <p:cNvCxnSpPr>
              <a:stCxn id="121" idx="3"/>
              <a:endCxn id="119" idx="7"/>
            </p:cNvCxnSpPr>
            <p:nvPr/>
          </p:nvCxnSpPr>
          <p:spPr>
            <a:xfrm flipH="1">
              <a:off x="3124200" y="2577726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21" idx="5"/>
            </p:cNvCxnSpPr>
            <p:nvPr/>
          </p:nvCxnSpPr>
          <p:spPr>
            <a:xfrm>
              <a:off x="3657600" y="2577726"/>
              <a:ext cx="3178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486400" y="3886200"/>
            <a:ext cx="685800" cy="685800"/>
            <a:chOff x="5486400" y="3886200"/>
            <a:chExt cx="685800" cy="685800"/>
          </a:xfrm>
        </p:grpSpPr>
        <p:cxnSp>
          <p:nvCxnSpPr>
            <p:cNvPr id="83" name="Straight Arrow Connector 82"/>
            <p:cNvCxnSpPr>
              <a:stCxn id="106" idx="5"/>
            </p:cNvCxnSpPr>
            <p:nvPr/>
          </p:nvCxnSpPr>
          <p:spPr>
            <a:xfrm>
              <a:off x="5746563" y="4146363"/>
              <a:ext cx="3494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5870514" y="4050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06" name="Oval 105"/>
            <p:cNvSpPr/>
            <p:nvPr/>
          </p:nvSpPr>
          <p:spPr>
            <a:xfrm>
              <a:off x="5486400" y="3886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Oval 118"/>
          <p:cNvSpPr/>
          <p:nvPr/>
        </p:nvSpPr>
        <p:spPr>
          <a:xfrm>
            <a:off x="2895600" y="3048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5029200" y="3124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3429000" y="2362200"/>
            <a:ext cx="2590800" cy="304800"/>
            <a:chOff x="4038600" y="4495800"/>
            <a:chExt cx="2590800" cy="304800"/>
          </a:xfrm>
        </p:grpSpPr>
        <p:sp>
          <p:nvSpPr>
            <p:cNvPr id="121" name="Oval 120"/>
            <p:cNvSpPr/>
            <p:nvPr/>
          </p:nvSpPr>
          <p:spPr>
            <a:xfrm>
              <a:off x="4038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6324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Oval 122"/>
          <p:cNvSpPr/>
          <p:nvPr/>
        </p:nvSpPr>
        <p:spPr>
          <a:xfrm>
            <a:off x="4572000" y="1752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Oval 139"/>
          <p:cNvSpPr/>
          <p:nvPr/>
        </p:nvSpPr>
        <p:spPr>
          <a:xfrm>
            <a:off x="4572000" y="1752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981200" y="3886200"/>
            <a:ext cx="685800" cy="851274"/>
            <a:chOff x="1981200" y="3886200"/>
            <a:chExt cx="685800" cy="851274"/>
          </a:xfrm>
        </p:grpSpPr>
        <p:sp>
          <p:nvSpPr>
            <p:cNvPr id="100" name="TextBox 99"/>
            <p:cNvSpPr txBox="1"/>
            <p:nvPr/>
          </p:nvSpPr>
          <p:spPr>
            <a:xfrm>
              <a:off x="1981200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09" name="Oval 108"/>
            <p:cNvSpPr/>
            <p:nvPr/>
          </p:nvSpPr>
          <p:spPr>
            <a:xfrm>
              <a:off x="2362200" y="3886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>
              <a:stCxn id="109" idx="3"/>
            </p:cNvCxnSpPr>
            <p:nvPr/>
          </p:nvCxnSpPr>
          <p:spPr>
            <a:xfrm flipH="1">
              <a:off x="2012763" y="4146363"/>
              <a:ext cx="394074" cy="59111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Arrow Connector 88"/>
          <p:cNvCxnSpPr/>
          <p:nvPr/>
        </p:nvCxnSpPr>
        <p:spPr>
          <a:xfrm>
            <a:off x="6019800" y="2590800"/>
            <a:ext cx="317874" cy="5464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562600" y="4572000"/>
            <a:ext cx="1295400" cy="1143000"/>
            <a:chOff x="5562600" y="4572000"/>
            <a:chExt cx="1295400" cy="1143000"/>
          </a:xfrm>
        </p:grpSpPr>
        <p:sp>
          <p:nvSpPr>
            <p:cNvPr id="128" name="TextBox 127"/>
            <p:cNvSpPr txBox="1"/>
            <p:nvPr/>
          </p:nvSpPr>
          <p:spPr>
            <a:xfrm>
              <a:off x="5718114" y="4876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3277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17" name="Oval 116"/>
            <p:cNvSpPr/>
            <p:nvPr/>
          </p:nvSpPr>
          <p:spPr>
            <a:xfrm>
              <a:off x="6019800" y="4572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5867400" y="4832163"/>
              <a:ext cx="685800" cy="501837"/>
              <a:chOff x="457200" y="4755963"/>
              <a:chExt cx="685800" cy="501837"/>
            </a:xfrm>
          </p:grpSpPr>
          <p:cxnSp>
            <p:nvCxnSpPr>
              <p:cNvPr id="125" name="Straight Arrow Connector 124"/>
              <p:cNvCxnSpPr>
                <a:stCxn id="117" idx="3"/>
              </p:cNvCxnSpPr>
              <p:nvPr/>
            </p:nvCxnSpPr>
            <p:spPr>
              <a:xfrm flipH="1">
                <a:off x="457200" y="4755963"/>
                <a:ext cx="1970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838200" y="4755963"/>
                <a:ext cx="304800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/>
          </p:nvSpPr>
          <p:spPr>
            <a:xfrm>
              <a:off x="6400800" y="53456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626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1752600" y="4736068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200400" y="3897868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733800" y="3200400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495800" y="3897868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096000" y="3124200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810000" y="260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2766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" name="Down Ribbon 1"/>
          <p:cNvSpPr/>
          <p:nvPr/>
        </p:nvSpPr>
        <p:spPr>
          <a:xfrm>
            <a:off x="228600" y="1600200"/>
            <a:ext cx="1978086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full </a:t>
            </a:r>
            <a:r>
              <a:rPr lang="en-US" dirty="0">
                <a:solidFill>
                  <a:schemeClr val="tx1"/>
                </a:solidFill>
              </a:rPr>
              <a:t>binary tree</a:t>
            </a:r>
          </a:p>
        </p:txBody>
      </p:sp>
    </p:spTree>
    <p:extLst>
      <p:ext uri="{BB962C8B-B14F-4D97-AF65-F5344CB8AC3E}">
        <p14:creationId xmlns:p14="http://schemas.microsoft.com/office/powerpoint/2010/main" val="369138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-0.0625 -0.1055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05833 -0.1173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5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Observations</a:t>
            </a:r>
            <a:r>
              <a:rPr lang="en-US" sz="3200" b="1" dirty="0"/>
              <a:t> on </a:t>
            </a:r>
            <a:br>
              <a:rPr lang="en-US" sz="3200" b="1" dirty="0"/>
            </a:br>
            <a:r>
              <a:rPr lang="en-US" sz="3200" b="1" dirty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binary tree </a:t>
            </a:r>
            <a:r>
              <a:rPr lang="en-US" sz="3200" b="1" dirty="0"/>
              <a:t>of the </a:t>
            </a:r>
            <a:r>
              <a:rPr lang="en-US" sz="3200" b="1" dirty="0">
                <a:solidFill>
                  <a:srgbClr val="0070C0"/>
                </a:solidFill>
              </a:rPr>
              <a:t>optimal prefix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Lemma</a:t>
            </a:r>
            <a:r>
              <a:rPr lang="en-US" sz="2000" dirty="0"/>
              <a:t>:  </a:t>
            </a:r>
          </a:p>
          <a:p>
            <a:pPr marL="0" indent="0">
              <a:buNone/>
            </a:pPr>
            <a:r>
              <a:rPr lang="en-US" sz="2000" dirty="0"/>
              <a:t>The binary tree corresponding to optimal prefix coding must be a </a:t>
            </a:r>
            <a:r>
              <a:rPr lang="en-US" sz="2000" b="1" dirty="0"/>
              <a:t>full binary tree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		Every internal node has degree exactly 2.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Question: </a:t>
            </a:r>
            <a:r>
              <a:rPr lang="en-US" sz="2000" dirty="0"/>
              <a:t>What next ?</a:t>
            </a:r>
          </a:p>
          <a:p>
            <a:pPr marL="0" indent="0">
              <a:buNone/>
            </a:pPr>
            <a:r>
              <a:rPr lang="en-US" sz="2000" dirty="0"/>
              <a:t>We need to see the influence of frequencies on the optimal binary tree.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981200" y="2362200"/>
            <a:ext cx="44958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39383" y="5446244"/>
                <a:ext cx="2287557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 ,</a:t>
                </a:r>
                <a:r>
                  <a:rPr lang="en-US" dirty="0">
                    <a:solidFill>
                      <a:srgbClr val="006C3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  ,   …  ,</a:t>
                </a:r>
                <a:r>
                  <a:rPr lang="en-US" dirty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383" y="5446244"/>
                <a:ext cx="2287557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3285577" y="5029200"/>
            <a:ext cx="2241363" cy="242316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43200" y="4659868"/>
            <a:ext cx="347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Non-decreasing order of 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629400" y="5029200"/>
                <a:ext cx="183563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)≤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183563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363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89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7" grpId="0" animBg="1"/>
      <p:bldP spid="9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Observations</a:t>
            </a:r>
            <a:r>
              <a:rPr lang="en-US" sz="3200" b="1" dirty="0"/>
              <a:t> on </a:t>
            </a:r>
            <a:br>
              <a:rPr lang="en-US" sz="3200" b="1" dirty="0"/>
            </a:br>
            <a:r>
              <a:rPr lang="en-US" sz="3200" b="1" dirty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binary tree </a:t>
            </a:r>
            <a:r>
              <a:rPr lang="en-US" sz="3200" b="1" dirty="0"/>
              <a:t>of the </a:t>
            </a:r>
            <a:r>
              <a:rPr lang="en-US" sz="3200" b="1" dirty="0">
                <a:solidFill>
                  <a:srgbClr val="0070C0"/>
                </a:solidFill>
              </a:rPr>
              <a:t>optimal prefix code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Intuitively, </a:t>
                </a:r>
                <a:r>
                  <a:rPr lang="en-US" sz="2000" b="1" dirty="0"/>
                  <a:t>more frequent </a:t>
                </a:r>
                <a:r>
                  <a:rPr lang="en-US" sz="2000" dirty="0"/>
                  <a:t>alphabets should be </a:t>
                </a:r>
                <a:r>
                  <a:rPr lang="en-US" sz="2000" b="1" dirty="0"/>
                  <a:t>closer to the root </a:t>
                </a:r>
                <a:r>
                  <a:rPr lang="en-US" sz="2000" dirty="0"/>
                  <a:t>and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</a:t>
                </a:r>
                <a:r>
                  <a:rPr lang="en-US" sz="2000" b="1" dirty="0"/>
                  <a:t>less frequent </a:t>
                </a:r>
                <a:r>
                  <a:rPr lang="en-US" sz="2000" dirty="0"/>
                  <a:t>alphabets should be </a:t>
                </a:r>
                <a:r>
                  <a:rPr lang="en-US" sz="2000" b="1" dirty="0"/>
                  <a:t>farther from the root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But how to organize them to achieve optimal prefix code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We shall now make some simple observations about the structure of the binary tree corresponding to the optimal prefix codes.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These observations will be about some </a:t>
                </a:r>
                <a:r>
                  <a:rPr lang="en-US" sz="2000" b="1" u="sng" dirty="0"/>
                  <a:t>local property</a:t>
                </a:r>
                <a:r>
                  <a:rPr lang="en-US" sz="2000" dirty="0"/>
                  <a:t> in the tree.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Nevertheless, these observations will play a crucial role in the design of a binary tree with optimal prefix code for given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</a:t>
                </a:r>
                <a:r>
                  <a:rPr lang="en-US" sz="2000" u="sng" dirty="0"/>
                  <a:t>Please pay full attention on the next few slides.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0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More Observations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514600" y="1447800"/>
            <a:ext cx="3505200" cy="1416237"/>
            <a:chOff x="2514600" y="1447800"/>
            <a:chExt cx="3505200" cy="1416237"/>
          </a:xfrm>
        </p:grpSpPr>
        <p:grpSp>
          <p:nvGrpSpPr>
            <p:cNvPr id="28" name="Group 27"/>
            <p:cNvGrpSpPr/>
            <p:nvPr/>
          </p:nvGrpSpPr>
          <p:grpSpPr>
            <a:xfrm>
              <a:off x="2590800" y="1447800"/>
              <a:ext cx="3429000" cy="1416237"/>
              <a:chOff x="2819400" y="1447800"/>
              <a:chExt cx="3429000" cy="1416237"/>
            </a:xfrm>
          </p:grpSpPr>
          <p:cxnSp>
            <p:nvCxnSpPr>
              <p:cNvPr id="5" name="Straight Arrow Connector 4"/>
              <p:cNvCxnSpPr>
                <a:endCxn id="10" idx="7"/>
              </p:cNvCxnSpPr>
              <p:nvPr/>
            </p:nvCxnSpPr>
            <p:spPr>
              <a:xfrm flipH="1">
                <a:off x="34290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11" idx="3"/>
              </p:cNvCxnSpPr>
              <p:nvPr/>
            </p:nvCxnSpPr>
            <p:spPr>
              <a:xfrm flipH="1">
                <a:off x="5029200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endCxn id="11" idx="1"/>
              </p:cNvCxnSpPr>
              <p:nvPr/>
            </p:nvCxnSpPr>
            <p:spPr>
              <a:xfrm>
                <a:off x="4616637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0" idx="3"/>
              </p:cNvCxnSpPr>
              <p:nvPr/>
            </p:nvCxnSpPr>
            <p:spPr>
              <a:xfrm flipH="1">
                <a:off x="2819400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0" idx="5"/>
              </p:cNvCxnSpPr>
              <p:nvPr/>
            </p:nvCxnSpPr>
            <p:spPr>
              <a:xfrm>
                <a:off x="3429000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168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54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759637" y="2286000"/>
                <a:ext cx="488763" cy="578037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3505200" y="1524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59077" y="1535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14600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32114" y="2297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15000" y="2221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27514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219200" y="4050268"/>
            <a:ext cx="622674" cy="1283732"/>
            <a:chOff x="1219200" y="4050268"/>
            <a:chExt cx="622674" cy="1283732"/>
          </a:xfrm>
        </p:grpSpPr>
        <p:cxnSp>
          <p:nvCxnSpPr>
            <p:cNvPr id="48" name="Straight Arrow Connector 47"/>
            <p:cNvCxnSpPr/>
            <p:nvPr/>
          </p:nvCxnSpPr>
          <p:spPr>
            <a:xfrm flipH="1">
              <a:off x="1447800" y="4101726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1219200" y="4648200"/>
              <a:ext cx="482247" cy="685800"/>
              <a:chOff x="1219200" y="4648200"/>
              <a:chExt cx="482247" cy="6858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219200" y="46482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/>
                  <p:cNvSpPr/>
                  <p:nvPr/>
                </p:nvSpPr>
                <p:spPr>
                  <a:xfrm>
                    <a:off x="1219200" y="4964668"/>
                    <a:ext cx="4822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0" i="0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Rectangle 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964668"/>
                    <a:ext cx="482247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45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TextBox 53"/>
            <p:cNvSpPr txBox="1"/>
            <p:nvPr/>
          </p:nvSpPr>
          <p:spPr>
            <a:xfrm>
              <a:off x="1450914" y="4050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24600" y="3415926"/>
            <a:ext cx="990600" cy="1918074"/>
            <a:chOff x="6324600" y="3415926"/>
            <a:chExt cx="990600" cy="1918074"/>
          </a:xfrm>
        </p:grpSpPr>
        <p:sp>
          <p:nvSpPr>
            <p:cNvPr id="14" name="Oval 13"/>
            <p:cNvSpPr/>
            <p:nvPr/>
          </p:nvSpPr>
          <p:spPr>
            <a:xfrm>
              <a:off x="7010400" y="4572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 flipH="1">
              <a:off x="6858000" y="4832163"/>
              <a:ext cx="1970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737163" y="4146363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6553200" y="3886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6324600" y="3415926"/>
              <a:ext cx="317874" cy="4702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861114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087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62000" y="1600200"/>
            <a:ext cx="3321237" cy="3232666"/>
            <a:chOff x="762000" y="1600200"/>
            <a:chExt cx="3321237" cy="3232666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762000" y="1600200"/>
              <a:ext cx="33212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62000" y="2209800"/>
              <a:ext cx="21782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848379" y="4832866"/>
              <a:ext cx="3708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 rot="5400000">
              <a:off x="709880" y="3276600"/>
              <a:ext cx="800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62000" y="5519057"/>
            <a:ext cx="7924800" cy="412875"/>
            <a:chOff x="762000" y="5519057"/>
            <a:chExt cx="7924800" cy="412875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762000" y="5519057"/>
              <a:ext cx="792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806886" y="5562600"/>
              <a:ext cx="1449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Deepest level</a:t>
              </a:r>
            </a:p>
          </p:txBody>
        </p:sp>
      </p:grpSp>
      <p:sp>
        <p:nvSpPr>
          <p:cNvPr id="56" name="Rectangle 55"/>
          <p:cNvSpPr/>
          <p:nvPr/>
        </p:nvSpPr>
        <p:spPr>
          <a:xfrm>
            <a:off x="3016437" y="5334000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257800" y="5334000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676400" y="5334000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553200" y="5334000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528153" y="5726668"/>
                <a:ext cx="4548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153" y="5726668"/>
                <a:ext cx="4548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loud Callout 49"/>
              <p:cNvSpPr/>
              <p:nvPr/>
            </p:nvSpPr>
            <p:spPr>
              <a:xfrm>
                <a:off x="5715001" y="838200"/>
                <a:ext cx="3429000" cy="1263837"/>
              </a:xfrm>
              <a:prstGeom prst="cloudCallout">
                <a:avLst>
                  <a:gd name="adj1" fmla="val -21918"/>
                  <a:gd name="adj2" fmla="val 8337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be present at a smaller level than the deepest node ?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If not, how to prove it ?</a:t>
                </a:r>
              </a:p>
            </p:txBody>
          </p:sp>
        </mc:Choice>
        <mc:Fallback xmlns="">
          <p:sp>
            <p:nvSpPr>
              <p:cNvPr id="50" name="Cloud Callou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1" y="838200"/>
                <a:ext cx="3429000" cy="1263837"/>
              </a:xfrm>
              <a:prstGeom prst="cloudCallout">
                <a:avLst>
                  <a:gd name="adj1" fmla="val -21918"/>
                  <a:gd name="adj2" fmla="val 83379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35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6" grpId="0" animBg="1"/>
      <p:bldP spid="56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1" grpId="0"/>
      <p:bldP spid="50" grpId="0" animBg="1"/>
      <p:bldP spid="5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More Observations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590800" y="1447800"/>
            <a:ext cx="3429000" cy="1416237"/>
            <a:chOff x="2819400" y="1447800"/>
            <a:chExt cx="3429000" cy="1416237"/>
          </a:xfrm>
        </p:grpSpPr>
        <p:cxnSp>
          <p:nvCxnSpPr>
            <p:cNvPr id="5" name="Straight Arrow Connector 4"/>
            <p:cNvCxnSpPr>
              <a:endCxn id="10" idx="7"/>
            </p:cNvCxnSpPr>
            <p:nvPr/>
          </p:nvCxnSpPr>
          <p:spPr>
            <a:xfrm flipH="1">
              <a:off x="3429000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11" idx="3"/>
            </p:cNvCxnSpPr>
            <p:nvPr/>
          </p:nvCxnSpPr>
          <p:spPr>
            <a:xfrm flipH="1">
              <a:off x="5029200" y="2317563"/>
              <a:ext cx="4702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11" idx="1"/>
            </p:cNvCxnSpPr>
            <p:nvPr/>
          </p:nvCxnSpPr>
          <p:spPr>
            <a:xfrm>
              <a:off x="4616637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0" idx="3"/>
            </p:cNvCxnSpPr>
            <p:nvPr/>
          </p:nvCxnSpPr>
          <p:spPr>
            <a:xfrm flipH="1">
              <a:off x="2819400" y="2317563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0" idx="5"/>
            </p:cNvCxnSpPr>
            <p:nvPr/>
          </p:nvCxnSpPr>
          <p:spPr>
            <a:xfrm>
              <a:off x="3429000" y="2317563"/>
              <a:ext cx="3178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168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54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11837" y="1447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759637" y="2286000"/>
              <a:ext cx="488763" cy="578037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7010400" y="4572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H="1">
            <a:off x="6858000" y="4832163"/>
            <a:ext cx="1970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37163" y="4146363"/>
            <a:ext cx="317874" cy="470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553200" y="3886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24600" y="3415926"/>
            <a:ext cx="317874" cy="47027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052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59077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46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32114" y="229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150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7514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447800" y="4101726"/>
            <a:ext cx="394074" cy="54647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861114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50914" y="4050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08714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762000" y="5519057"/>
            <a:ext cx="792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5400000">
            <a:off x="709880" y="327660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  .  .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762000" y="1600200"/>
            <a:ext cx="3321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62000" y="2209800"/>
            <a:ext cx="2178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48379" y="4832866"/>
            <a:ext cx="370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6528153" y="5334000"/>
            <a:ext cx="482247" cy="762000"/>
            <a:chOff x="6528153" y="5334000"/>
            <a:chExt cx="482247" cy="762000"/>
          </a:xfrm>
        </p:grpSpPr>
        <p:sp>
          <p:nvSpPr>
            <p:cNvPr id="18" name="Rectangle 17"/>
            <p:cNvSpPr/>
            <p:nvPr/>
          </p:nvSpPr>
          <p:spPr>
            <a:xfrm>
              <a:off x="65532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6528153" y="5726668"/>
                  <a:ext cx="4548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153" y="5726668"/>
                  <a:ext cx="45486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TextBox 41"/>
          <p:cNvSpPr txBox="1"/>
          <p:nvPr/>
        </p:nvSpPr>
        <p:spPr>
          <a:xfrm>
            <a:off x="3806886" y="5562600"/>
            <a:ext cx="144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Deepest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Down Ribbon 43"/>
              <p:cNvSpPr/>
              <p:nvPr/>
            </p:nvSpPr>
            <p:spPr>
              <a:xfrm>
                <a:off x="6324600" y="2133600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Swapping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0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can not increase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ABL</a:t>
                </a:r>
                <a:r>
                  <a:rPr lang="en-US" sz="16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4" name="Down Ribbon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133600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>
            <a:off x="1219200" y="4648200"/>
            <a:ext cx="482247" cy="685800"/>
            <a:chOff x="1219200" y="4648200"/>
            <a:chExt cx="482247" cy="685800"/>
          </a:xfrm>
        </p:grpSpPr>
        <p:sp>
          <p:nvSpPr>
            <p:cNvPr id="47" name="Rectangle 46"/>
            <p:cNvSpPr/>
            <p:nvPr/>
          </p:nvSpPr>
          <p:spPr>
            <a:xfrm>
              <a:off x="1219200" y="46482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1219200" y="4964668"/>
                  <a:ext cx="4822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0" i="0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964668"/>
                  <a:ext cx="48224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6911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22222E-6 L 0.59028 0.1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4" y="5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72 -3.33333E-6 L -0.57223 -0.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97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762000" y="5519057"/>
            <a:ext cx="792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More Observations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590800" y="1447800"/>
            <a:ext cx="3429000" cy="1416237"/>
            <a:chOff x="2819400" y="1447800"/>
            <a:chExt cx="3429000" cy="1416237"/>
          </a:xfrm>
        </p:grpSpPr>
        <p:cxnSp>
          <p:nvCxnSpPr>
            <p:cNvPr id="5" name="Straight Arrow Connector 4"/>
            <p:cNvCxnSpPr>
              <a:endCxn id="10" idx="7"/>
            </p:cNvCxnSpPr>
            <p:nvPr/>
          </p:nvCxnSpPr>
          <p:spPr>
            <a:xfrm flipH="1">
              <a:off x="3429000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11" idx="3"/>
            </p:cNvCxnSpPr>
            <p:nvPr/>
          </p:nvCxnSpPr>
          <p:spPr>
            <a:xfrm flipH="1">
              <a:off x="5029200" y="2317563"/>
              <a:ext cx="4702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11" idx="1"/>
            </p:cNvCxnSpPr>
            <p:nvPr/>
          </p:nvCxnSpPr>
          <p:spPr>
            <a:xfrm>
              <a:off x="4616637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0" idx="3"/>
            </p:cNvCxnSpPr>
            <p:nvPr/>
          </p:nvCxnSpPr>
          <p:spPr>
            <a:xfrm flipH="1">
              <a:off x="2819400" y="2317563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0" idx="5"/>
            </p:cNvCxnSpPr>
            <p:nvPr/>
          </p:nvCxnSpPr>
          <p:spPr>
            <a:xfrm>
              <a:off x="3429000" y="2317563"/>
              <a:ext cx="3178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168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54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11837" y="1447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759637" y="2286000"/>
              <a:ext cx="488763" cy="578037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7010400" y="4572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H="1">
            <a:off x="6858000" y="4832163"/>
            <a:ext cx="1970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37163" y="4146363"/>
            <a:ext cx="317874" cy="470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553200" y="3886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24600" y="3415926"/>
            <a:ext cx="317874" cy="47027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052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59077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46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32114" y="229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150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7514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528153" y="5334000"/>
            <a:ext cx="490775" cy="762000"/>
            <a:chOff x="6528153" y="5334000"/>
            <a:chExt cx="490775" cy="762000"/>
          </a:xfrm>
        </p:grpSpPr>
        <p:sp>
          <p:nvSpPr>
            <p:cNvPr id="18" name="Rectangle 17"/>
            <p:cNvSpPr/>
            <p:nvPr/>
          </p:nvSpPr>
          <p:spPr>
            <a:xfrm>
              <a:off x="65532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6528153" y="5726668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153" y="5726668"/>
                  <a:ext cx="490775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7290153" y="5334000"/>
            <a:ext cx="457200" cy="762000"/>
            <a:chOff x="7290153" y="5334000"/>
            <a:chExt cx="457200" cy="76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7290153" y="5726668"/>
                  <a:ext cx="452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0153" y="5726668"/>
                  <a:ext cx="45230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ectangle 38"/>
            <p:cNvSpPr/>
            <p:nvPr/>
          </p:nvSpPr>
          <p:spPr>
            <a:xfrm>
              <a:off x="7290153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861114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239000" y="4812268"/>
            <a:ext cx="381000" cy="521732"/>
            <a:chOff x="7239000" y="4812268"/>
            <a:chExt cx="381000" cy="521732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7239000" y="4863726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3183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708714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709880" y="327660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  .  .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762000" y="1600200"/>
            <a:ext cx="3321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" y="2209800"/>
            <a:ext cx="2178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48379" y="4832866"/>
            <a:ext cx="370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38200" y="4267200"/>
            <a:ext cx="1584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349126" y="4103132"/>
            <a:ext cx="487569" cy="685800"/>
            <a:chOff x="1219200" y="4648200"/>
            <a:chExt cx="487569" cy="685800"/>
          </a:xfrm>
        </p:grpSpPr>
        <p:sp>
          <p:nvSpPr>
            <p:cNvPr id="56" name="Rectangle 55"/>
            <p:cNvSpPr/>
            <p:nvPr/>
          </p:nvSpPr>
          <p:spPr>
            <a:xfrm>
              <a:off x="1219200" y="46482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1219200" y="4964668"/>
                  <a:ext cx="487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0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964668"/>
                  <a:ext cx="48756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2577726" y="3505200"/>
            <a:ext cx="394074" cy="597932"/>
            <a:chOff x="2577726" y="3505200"/>
            <a:chExt cx="394074" cy="597932"/>
          </a:xfrm>
        </p:grpSpPr>
        <p:cxnSp>
          <p:nvCxnSpPr>
            <p:cNvPr id="54" name="Straight Arrow Connector 53"/>
            <p:cNvCxnSpPr/>
            <p:nvPr/>
          </p:nvCxnSpPr>
          <p:spPr>
            <a:xfrm flipH="1">
              <a:off x="2577726" y="3556658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580840" y="3505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806886" y="5562600"/>
            <a:ext cx="144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Deepest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Down Ribbon 59"/>
              <p:cNvSpPr/>
              <p:nvPr/>
            </p:nvSpPr>
            <p:spPr>
              <a:xfrm>
                <a:off x="6172200" y="1828800"/>
                <a:ext cx="2895600" cy="1524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Since the tree is full binary,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must have a sibling. What can we say about it ?</a:t>
                </a:r>
              </a:p>
            </p:txBody>
          </p:sp>
        </mc:Choice>
        <mc:Fallback xmlns="">
          <p:sp>
            <p:nvSpPr>
              <p:cNvPr id="60" name="Down Ribbon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828800"/>
                <a:ext cx="2895600" cy="1524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Down Ribbon 61"/>
              <p:cNvSpPr/>
              <p:nvPr/>
            </p:nvSpPr>
            <p:spPr>
              <a:xfrm>
                <a:off x="6172200" y="2286001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It must be a leaf node. 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is not at the deepest level.</a:t>
                </a:r>
              </a:p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Down Ribbon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286001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1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Down Ribbon 62"/>
              <p:cNvSpPr/>
              <p:nvPr/>
            </p:nvSpPr>
            <p:spPr>
              <a:xfrm>
                <a:off x="6324600" y="3200400"/>
                <a:ext cx="27432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63" name="Down Ribbon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200400"/>
                <a:ext cx="27432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Down Ribbon 60"/>
              <p:cNvSpPr/>
              <p:nvPr/>
            </p:nvSpPr>
            <p:spPr>
              <a:xfrm>
                <a:off x="6324600" y="2133600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Swapping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0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can not increase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ABL</a:t>
                </a:r>
                <a:r>
                  <a:rPr lang="en-US" sz="16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1" name="Down Ribbon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133600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60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7 L 0.54149 0.18495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66" y="923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3.33333E-6 L -0.53611 -0.18889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44" y="-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2" grpId="0" animBg="1"/>
      <p:bldP spid="62" grpId="1" animBg="1"/>
      <p:bldP spid="63" grpId="0" animBg="1"/>
      <p:bldP spid="63" grpId="1" animBg="1"/>
      <p:bldP spid="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762000" y="5519057"/>
            <a:ext cx="792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More Observations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Theorem 2</a:t>
                </a:r>
                <a:r>
                  <a:rPr lang="en-US" sz="2000" dirty="0"/>
                  <a:t>: There exists </a:t>
                </a:r>
                <a:r>
                  <a:rPr lang="en-US" sz="2000" u="sng" dirty="0"/>
                  <a:t>an</a:t>
                </a:r>
                <a:r>
                  <a:rPr lang="en-US" sz="2000" dirty="0"/>
                  <a:t> optimal prefix coding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appear as siblings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590800" y="1447800"/>
            <a:ext cx="3429000" cy="1416237"/>
            <a:chOff x="2819400" y="1447800"/>
            <a:chExt cx="3429000" cy="1416237"/>
          </a:xfrm>
        </p:grpSpPr>
        <p:cxnSp>
          <p:nvCxnSpPr>
            <p:cNvPr id="5" name="Straight Arrow Connector 4"/>
            <p:cNvCxnSpPr>
              <a:endCxn id="10" idx="7"/>
            </p:cNvCxnSpPr>
            <p:nvPr/>
          </p:nvCxnSpPr>
          <p:spPr>
            <a:xfrm flipH="1">
              <a:off x="3429000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11" idx="3"/>
            </p:cNvCxnSpPr>
            <p:nvPr/>
          </p:nvCxnSpPr>
          <p:spPr>
            <a:xfrm flipH="1">
              <a:off x="5029200" y="2317563"/>
              <a:ext cx="4702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11" idx="1"/>
            </p:cNvCxnSpPr>
            <p:nvPr/>
          </p:nvCxnSpPr>
          <p:spPr>
            <a:xfrm>
              <a:off x="4616637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0" idx="3"/>
            </p:cNvCxnSpPr>
            <p:nvPr/>
          </p:nvCxnSpPr>
          <p:spPr>
            <a:xfrm flipH="1">
              <a:off x="2819400" y="2317563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0" idx="5"/>
            </p:cNvCxnSpPr>
            <p:nvPr/>
          </p:nvCxnSpPr>
          <p:spPr>
            <a:xfrm>
              <a:off x="3429000" y="2317563"/>
              <a:ext cx="3178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168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54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11837" y="1447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759637" y="2286000"/>
              <a:ext cx="488763" cy="578037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7010400" y="4572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H="1">
            <a:off x="6858000" y="4832163"/>
            <a:ext cx="1970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37163" y="4146363"/>
            <a:ext cx="317874" cy="470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553200" y="3886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24600" y="3415926"/>
            <a:ext cx="317874" cy="47027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052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59077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46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32114" y="229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150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7514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528153" y="5334000"/>
            <a:ext cx="490775" cy="762000"/>
            <a:chOff x="6528153" y="5334000"/>
            <a:chExt cx="490775" cy="762000"/>
          </a:xfrm>
        </p:grpSpPr>
        <p:sp>
          <p:nvSpPr>
            <p:cNvPr id="18" name="Rectangle 17"/>
            <p:cNvSpPr/>
            <p:nvPr/>
          </p:nvSpPr>
          <p:spPr>
            <a:xfrm>
              <a:off x="65532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6528153" y="5726668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153" y="5726668"/>
                  <a:ext cx="49077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7290153" y="5726668"/>
                <a:ext cx="4875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153" y="5726668"/>
                <a:ext cx="48756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5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7239000" y="4863726"/>
            <a:ext cx="508353" cy="839606"/>
            <a:chOff x="7239000" y="4863726"/>
            <a:chExt cx="508353" cy="839606"/>
          </a:xfrm>
        </p:grpSpPr>
        <p:sp>
          <p:nvSpPr>
            <p:cNvPr id="39" name="Rectangle 38"/>
            <p:cNvSpPr/>
            <p:nvPr/>
          </p:nvSpPr>
          <p:spPr>
            <a:xfrm>
              <a:off x="7290153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7239000" y="4863726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6861114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18314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708714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709880" y="327660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  .  .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762000" y="1600200"/>
            <a:ext cx="3321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" y="2209800"/>
            <a:ext cx="2178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48379" y="4832866"/>
            <a:ext cx="370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06886" y="5562600"/>
            <a:ext cx="144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Deepest level</a:t>
            </a:r>
          </a:p>
        </p:txBody>
      </p:sp>
    </p:spTree>
    <p:extLst>
      <p:ext uri="{BB962C8B-B14F-4D97-AF65-F5344CB8AC3E}">
        <p14:creationId xmlns:p14="http://schemas.microsoft.com/office/powerpoint/2010/main" val="373763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391FB2-13A9-6A42-B5F7-4A2CD42D6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Recap </a:t>
            </a:r>
            <a:r>
              <a:rPr lang="en-US" b="1" dirty="0"/>
              <a:t>the last lecture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60F4F4C-8D86-3F40-B3D8-16BB04A0B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E28D1-46F6-DC4A-9A71-0A80D080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5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 </a:t>
            </a:r>
            <a:r>
              <a:rPr lang="en-US" sz="3600" b="1" dirty="0">
                <a:solidFill>
                  <a:srgbClr val="C00000"/>
                </a:solidFill>
              </a:rPr>
              <a:t>important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7030A0"/>
                </a:solidFill>
              </a:rPr>
              <a:t>observation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 2</a:t>
                </a:r>
                <a:r>
                  <a:rPr lang="en-US" sz="2000" dirty="0"/>
                  <a:t>: There exists </a:t>
                </a:r>
                <a:r>
                  <a:rPr lang="en-US" sz="2000" u="sng" dirty="0"/>
                  <a:t>an</a:t>
                </a:r>
                <a:r>
                  <a:rPr lang="en-US" sz="2000" dirty="0"/>
                  <a:t> optimal prefix coding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appear as siblings.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Important note</a:t>
                </a:r>
                <a:r>
                  <a:rPr lang="en-US" sz="2000" dirty="0"/>
                  <a:t>: It is inaccurate to claim that “In  every optimal prefix coding,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appear as siblings in the labeled binary string.” For example, if 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alphabets with same frequencies 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odd.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But algorithmic implication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Theorem 2</a:t>
                </a:r>
                <a:r>
                  <a:rPr lang="en-US" sz="2000" dirty="0"/>
                  <a:t> mentioned above is quite important: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  <a:sym typeface="Wingdings" pitchFamily="2" charset="2"/>
                  </a:rPr>
                  <a:t>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/>
                  <a:t>We just need to focus on those binary trees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appear as siblings.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But there can still be exponential number of </a:t>
                </a:r>
                <a:r>
                  <a:rPr lang="en-US" sz="2000"/>
                  <a:t>such trees .</a:t>
                </a:r>
                <a:r>
                  <a:rPr lang="en-US" sz="2000">
                    <a:sym typeface="Wingdings" panose="05000000000000000000" pitchFamily="2" charset="2"/>
                  </a:rPr>
                  <a:t>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>
                <a:blip r:embed="rId2"/>
                <a:stretch>
                  <a:fillRect l="-741" r="-10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5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7030A0"/>
                </a:solidFill>
              </a:rPr>
              <a:t>Designing</a:t>
            </a:r>
            <a:r>
              <a:rPr lang="en-US" sz="4800" b="1" dirty="0"/>
              <a:t> a </a:t>
            </a:r>
            <a:r>
              <a:rPr lang="en-US" sz="4800" b="1" dirty="0">
                <a:solidFill>
                  <a:srgbClr val="006C31"/>
                </a:solidFill>
              </a:rPr>
              <a:t>Greedy</a:t>
            </a:r>
            <a:r>
              <a:rPr lang="en-US" sz="4800" b="1" dirty="0"/>
              <a:t>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A </a:t>
            </a:r>
            <a:r>
              <a:rPr lang="en-US" sz="3600" b="1" dirty="0">
                <a:solidFill>
                  <a:srgbClr val="7030A0"/>
                </a:solidFill>
              </a:rPr>
              <a:t>generic </a:t>
            </a:r>
            <a:r>
              <a:rPr lang="en-US" sz="3600" b="1" dirty="0">
                <a:solidFill>
                  <a:schemeClr val="tx1"/>
                </a:solidFill>
              </a:rPr>
              <a:t>strategy</a:t>
            </a: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6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Example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Minimum spanning tree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9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dirty="0">
                    <a:solidFill>
                      <a:srgbClr val="002060"/>
                    </a:solidFill>
                  </a:rPr>
                  <a:t>instance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latin typeface="Cambria Math"/>
                      </a:rPr>
                      <m:t>𝑨</m:t>
                    </m:r>
                  </m:oMath>
                </a14:m>
                <a:br>
                  <a:rPr lang="en-US" sz="3600" b="1" dirty="0"/>
                </a:br>
                <a:endParaRPr lang="en-US" sz="3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170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33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67200" y="28310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35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102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57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78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44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29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64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332341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dirty="0">
                    <a:solidFill>
                      <a:srgbClr val="002060"/>
                    </a:solidFill>
                  </a:rPr>
                  <a:t>instance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latin typeface="Cambria Math"/>
                      </a:rPr>
                      <m:t>𝑨</m:t>
                    </m:r>
                  </m:oMath>
                </a14:m>
                <a:br>
                  <a:rPr lang="en-US" sz="3600" b="1" dirty="0"/>
                </a:br>
                <a:endParaRPr lang="en-US" sz="3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Lemma 1 </a:t>
            </a:r>
            <a:r>
              <a:rPr lang="en-US" sz="2000" dirty="0"/>
              <a:t>: There is a MST with edge (</a:t>
            </a:r>
            <a:r>
              <a:rPr lang="en-US" sz="2000" b="1" dirty="0" err="1">
                <a:solidFill>
                  <a:srgbClr val="7030A0"/>
                </a:solidFill>
              </a:rPr>
              <a:t>u</a:t>
            </a:r>
            <a:r>
              <a:rPr lang="en-US" sz="2000" dirty="0" err="1"/>
              <a:t>,</a:t>
            </a:r>
            <a:r>
              <a:rPr lang="en-US" sz="2000" b="1" dirty="0" err="1">
                <a:solidFill>
                  <a:srgbClr val="7030A0"/>
                </a:solidFill>
              </a:rPr>
              <a:t>v</a:t>
            </a:r>
            <a:r>
              <a:rPr lang="en-US" sz="20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170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33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67200" y="28310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35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102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57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78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44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29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64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81200" y="4953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u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893906" y="51816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v</a:t>
            </a:r>
          </a:p>
        </p:txBody>
      </p:sp>
      <p:sp>
        <p:nvSpPr>
          <p:cNvPr id="24" name="Oval 23"/>
          <p:cNvSpPr/>
          <p:nvPr/>
        </p:nvSpPr>
        <p:spPr>
          <a:xfrm rot="1324037">
            <a:off x="1931347" y="4763699"/>
            <a:ext cx="1336190" cy="71443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9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dirty="0">
                    <a:solidFill>
                      <a:srgbClr val="002060"/>
                    </a:solidFill>
                  </a:rPr>
                  <a:t>instance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latin typeface="Cambria Math"/>
                      </a:rPr>
                      <m:t>𝑨</m:t>
                    </m:r>
                    <m:r>
                      <a:rPr lang="en-US" sz="3600" b="1" i="1" dirty="0" smtClean="0">
                        <a:latin typeface="Cambria Math"/>
                      </a:rPr>
                      <m:t>′</m:t>
                    </m:r>
                  </m:oMath>
                </a14:m>
                <a:br>
                  <a:rPr lang="en-US" sz="3600" b="1" dirty="0"/>
                </a:br>
                <a:endParaRPr lang="en-US" sz="3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90800" y="5029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90800" y="5029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2743200" y="5006882"/>
            <a:ext cx="3375118" cy="98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13400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2720882" y="4800600"/>
            <a:ext cx="16225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667000" y="3048000"/>
            <a:ext cx="152400" cy="1981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170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33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67200" y="28310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35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102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572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57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3622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78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53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64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667000" y="4092482"/>
            <a:ext cx="647304" cy="936718"/>
            <a:chOff x="2667000" y="4092482"/>
            <a:chExt cx="647304" cy="936718"/>
          </a:xfrm>
        </p:grpSpPr>
        <p:cxnSp>
          <p:nvCxnSpPr>
            <p:cNvPr id="44" name="Straight Connector 43"/>
            <p:cNvCxnSpPr>
              <a:stCxn id="8" idx="3"/>
              <a:endCxn id="16" idx="0"/>
            </p:cNvCxnSpPr>
            <p:nvPr/>
          </p:nvCxnSpPr>
          <p:spPr>
            <a:xfrm flipH="1">
              <a:off x="2667000" y="4092482"/>
              <a:ext cx="555718" cy="9367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895600" y="4343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44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438400" y="51054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</a:t>
            </a:r>
          </a:p>
        </p:txBody>
      </p:sp>
      <p:sp>
        <p:nvSpPr>
          <p:cNvPr id="33" name="Freeform 32"/>
          <p:cNvSpPr/>
          <p:nvPr/>
        </p:nvSpPr>
        <p:spPr>
          <a:xfrm>
            <a:off x="2687444" y="4103649"/>
            <a:ext cx="614555" cy="947853"/>
          </a:xfrm>
          <a:custGeom>
            <a:avLst/>
            <a:gdLst>
              <a:gd name="connsiteX0" fmla="*/ 613317 w 614555"/>
              <a:gd name="connsiteY0" fmla="*/ 0 h 947853"/>
              <a:gd name="connsiteX1" fmla="*/ 602166 w 614555"/>
              <a:gd name="connsiteY1" fmla="*/ 356839 h 947853"/>
              <a:gd name="connsiteX2" fmla="*/ 524107 w 614555"/>
              <a:gd name="connsiteY2" fmla="*/ 624468 h 947853"/>
              <a:gd name="connsiteX3" fmla="*/ 0 w 614555"/>
              <a:gd name="connsiteY3" fmla="*/ 947853 h 947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555" h="947853">
                <a:moveTo>
                  <a:pt x="613317" y="0"/>
                </a:moveTo>
                <a:cubicBezTo>
                  <a:pt x="615175" y="126380"/>
                  <a:pt x="617034" y="252761"/>
                  <a:pt x="602166" y="356839"/>
                </a:cubicBezTo>
                <a:cubicBezTo>
                  <a:pt x="587298" y="460917"/>
                  <a:pt x="624468" y="525966"/>
                  <a:pt x="524107" y="624468"/>
                </a:cubicBezTo>
                <a:cubicBezTo>
                  <a:pt x="423746" y="722970"/>
                  <a:pt x="211873" y="835411"/>
                  <a:pt x="0" y="947853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3162696" y="44958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Down Ribbon 23"/>
              <p:cNvSpPr/>
              <p:nvPr/>
            </p:nvSpPr>
            <p:spPr>
              <a:xfrm>
                <a:off x="3161904" y="5867400"/>
                <a:ext cx="3105744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This is graph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Down Ribbon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904" y="5867400"/>
                <a:ext cx="3105744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75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How to compute </a:t>
                </a:r>
                <a:r>
                  <a:rPr lang="en-US" sz="3600" dirty="0">
                    <a:solidFill>
                      <a:srgbClr val="002060"/>
                    </a:solidFill>
                  </a:rPr>
                  <a:t>instance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latin typeface="Cambria Math"/>
                      </a:rPr>
                      <m:t>𝑨</m:t>
                    </m:r>
                    <m:r>
                      <a:rPr lang="en-US" sz="3600" b="1" i="1" dirty="0">
                        <a:latin typeface="Cambria Math"/>
                      </a:rPr>
                      <m:t>′</m:t>
                    </m:r>
                  </m:oMath>
                </a14:m>
                <a:br>
                  <a:rPr lang="en-US" sz="3600" b="1" dirty="0"/>
                </a:b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Let 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/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/>
                  <a:t>) be the least weight edge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).  Transform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into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as follows.</a:t>
                </a:r>
              </a:p>
              <a:p>
                <a:r>
                  <a:rPr lang="en-US" sz="1800" b="1" dirty="0"/>
                  <a:t>Remove</a:t>
                </a:r>
                <a:r>
                  <a:rPr lang="en-US" sz="1800" dirty="0"/>
                  <a:t> vertices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/>
                  <a:t> and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/>
                  <a:t> and </a:t>
                </a:r>
                <a:r>
                  <a:rPr lang="en-US" sz="1800" b="1" dirty="0"/>
                  <a:t>add </a:t>
                </a:r>
                <a:r>
                  <a:rPr lang="en-US" sz="1800" dirty="0"/>
                  <a:t>a new vertex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w</a:t>
                </a:r>
              </a:p>
              <a:p>
                <a:r>
                  <a:rPr lang="en-US" sz="1800" dirty="0"/>
                  <a:t>For each edge 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/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/>
                  <a:t>)</a:t>
                </a:r>
                <a:r>
                  <a:rPr lang="el-GR" sz="1800" dirty="0"/>
                  <a:t>ϵ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,  add edge 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w</a:t>
                </a:r>
                <a:r>
                  <a:rPr lang="en-US" sz="1800" dirty="0" err="1"/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/>
                  <a:t>)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For each edge 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err="1"/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/>
                  <a:t>)</a:t>
                </a:r>
                <a:r>
                  <a:rPr lang="el-GR" sz="1800" dirty="0"/>
                  <a:t>ϵ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,  add edge 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w</a:t>
                </a:r>
                <a:r>
                  <a:rPr lang="en-US" sz="1800" dirty="0" err="1"/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/>
                  <a:t>)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In case of multiple edges between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w </a:t>
                </a:r>
                <a:r>
                  <a:rPr lang="en-US" sz="1800" dirty="0"/>
                  <a:t>and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/>
                  <a:t>, keep only the </a:t>
                </a:r>
                <a:r>
                  <a:rPr lang="en-US" sz="1800" b="1" dirty="0"/>
                  <a:t>lighter</a:t>
                </a:r>
                <a:r>
                  <a:rPr lang="en-US" sz="1800" dirty="0"/>
                  <a:t> weight edge.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Theorem :   </a:t>
                </a:r>
                <a:r>
                  <a:rPr lang="en-US" sz="1800" b="1" dirty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  = </a:t>
                </a:r>
                <a:r>
                  <a:rPr lang="en-US" sz="1800" b="1" dirty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+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w</a:t>
                </a:r>
                <a:r>
                  <a:rPr lang="en-US" sz="1800" dirty="0"/>
                  <a:t>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>
                    <a:solidFill>
                      <a:srgbClr val="0070C0"/>
                    </a:solidFill>
                  </a:rPr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Proof: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600" b="1" dirty="0"/>
                  <a:t>1. </a:t>
                </a:r>
                <a:r>
                  <a:rPr lang="en-US" sz="1800" b="1" dirty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  ≤ </a:t>
                </a:r>
                <a:r>
                  <a:rPr lang="en-US" sz="1800" b="1" dirty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+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w</a:t>
                </a:r>
                <a:r>
                  <a:rPr lang="en-US" sz="1800" dirty="0"/>
                  <a:t>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>
                    <a:solidFill>
                      <a:srgbClr val="0070C0"/>
                    </a:solidFill>
                  </a:rPr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2. 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≤ </a:t>
                </a:r>
                <a:r>
                  <a:rPr lang="en-US" sz="1800" b="1" dirty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  </a:t>
                </a:r>
                <a:r>
                  <a:rPr lang="en-US" sz="1800" b="1" dirty="0"/>
                  <a:t>-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w</a:t>
                </a:r>
                <a:r>
                  <a:rPr lang="en-US" sz="1800" dirty="0"/>
                  <a:t>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>
                    <a:solidFill>
                      <a:srgbClr val="0070C0"/>
                    </a:solidFill>
                  </a:rPr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This theorem gives an algorithm for MST with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𝑶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time complexity. Can you  see ?</a:t>
                </a:r>
              </a:p>
              <a:p>
                <a:pPr marL="0" indent="0">
                  <a:buNone/>
                </a:pPr>
                <a:r>
                  <a:rPr lang="en-US" sz="1800" dirty="0"/>
                  <a:t>Improve it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𝑶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dirty="0">
                        <a:latin typeface="Cambria Math"/>
                      </a:rPr>
                      <m:t>𝐥𝐨𝐠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by using data structures.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35" t="-840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4114800" y="4800600"/>
            <a:ext cx="2286000" cy="484632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b="1" dirty="0">
                <a:solidFill>
                  <a:srgbClr val="0070C0"/>
                </a:solidFill>
              </a:rPr>
              <a:t>Lemma 1</a:t>
            </a:r>
          </a:p>
        </p:txBody>
      </p:sp>
      <p:sp>
        <p:nvSpPr>
          <p:cNvPr id="6" name="Left Arrow 5"/>
          <p:cNvSpPr/>
          <p:nvPr/>
        </p:nvSpPr>
        <p:spPr>
          <a:xfrm>
            <a:off x="4114800" y="4419600"/>
            <a:ext cx="2286000" cy="484632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From construction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0" y="2286000"/>
            <a:ext cx="2209800" cy="3278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4200" y="2658421"/>
            <a:ext cx="2209800" cy="3278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53000" y="2986240"/>
            <a:ext cx="3352800" cy="3278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00400" y="1927087"/>
            <a:ext cx="2286000" cy="3278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8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274638"/>
            <a:ext cx="8444744" cy="1143000"/>
          </a:xfrm>
        </p:spPr>
        <p:txBody>
          <a:bodyPr/>
          <a:lstStyle/>
          <a:p>
            <a:r>
              <a:rPr lang="en-US" sz="2800" b="1" dirty="0"/>
              <a:t>A </a:t>
            </a:r>
            <a:r>
              <a:rPr lang="en-US" sz="2800" b="1" u="sng" dirty="0"/>
              <a:t>generic</a:t>
            </a:r>
            <a:r>
              <a:rPr lang="en-US" sz="2800" b="1" dirty="0"/>
              <a:t> way to </a:t>
            </a:r>
            <a:r>
              <a:rPr lang="en-US" sz="2800" b="1" dirty="0">
                <a:solidFill>
                  <a:srgbClr val="7030A0"/>
                </a:solidFill>
              </a:rPr>
              <a:t>design</a:t>
            </a:r>
            <a:r>
              <a:rPr lang="en-US" sz="2800" b="1" dirty="0"/>
              <a:t> and </a:t>
            </a:r>
            <a:r>
              <a:rPr lang="en-US" sz="2800" b="1" dirty="0" err="1">
                <a:solidFill>
                  <a:srgbClr val="7030A0"/>
                </a:solidFill>
              </a:rPr>
              <a:t>analyse</a:t>
            </a:r>
            <a:r>
              <a:rPr lang="en-US" sz="2800" b="1" dirty="0"/>
              <a:t> a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6C31"/>
                </a:solidFill>
              </a:rPr>
              <a:t>greedy </a:t>
            </a:r>
            <a:r>
              <a:rPr lang="en-US" sz="2800" b="1" dirty="0"/>
              <a:t>algorithm</a:t>
            </a:r>
            <a:br>
              <a:rPr lang="en-US" sz="2800" b="1" dirty="0"/>
            </a:b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P</a:t>
                </a:r>
                <a:r>
                  <a:rPr lang="en-US" sz="2000" dirty="0"/>
                  <a:t>: a given optimization problem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1. Try to establish </a:t>
                </a:r>
                <a:r>
                  <a:rPr lang="en-US" sz="2000" dirty="0"/>
                  <a:t>a relation between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 and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2. Try to prove </a:t>
                </a:r>
                <a:r>
                  <a:rPr lang="en-US" sz="2000" dirty="0"/>
                  <a:t>the relation formally by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2000" dirty="0"/>
                  <a:t>     deriving a solution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from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2000" dirty="0"/>
                  <a:t>     deriving a solution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from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 b="-7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3161541" y="26670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541" y="2667000"/>
                <a:ext cx="2514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313941" y="44958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941" y="4495800"/>
                <a:ext cx="2133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52341" y="2819400"/>
                <a:ext cx="3073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problem </a:t>
                </a:r>
                <a:r>
                  <a:rPr lang="en-US" b="1" dirty="0">
                    <a:solidFill>
                      <a:srgbClr val="00B050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41" y="2819400"/>
                <a:ext cx="307340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786" t="-8333" r="-257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3466341" y="34290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</a:t>
            </a:r>
          </a:p>
          <a:p>
            <a:pPr algn="ctr"/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52341" y="4572000"/>
                <a:ext cx="3315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problem </a:t>
                </a:r>
                <a:r>
                  <a:rPr lang="en-US" b="1" dirty="0">
                    <a:solidFill>
                      <a:srgbClr val="00B050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41" y="4572000"/>
                <a:ext cx="331545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654" t="-8197" r="-20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0040" y="2956560"/>
            <a:ext cx="2133600" cy="1706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457200" y="27432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43200"/>
                <a:ext cx="1828800" cy="533400"/>
              </a:xfrm>
              <a:prstGeom prst="round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533400" y="44958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495800"/>
                <a:ext cx="1828800" cy="533400"/>
              </a:xfrm>
              <a:prstGeom prst="round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410742" y="6400800"/>
            <a:ext cx="1478931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006C31"/>
                </a:solidFill>
              </a:rPr>
              <a:t>use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Theorem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5787900" y="2743200"/>
            <a:ext cx="303784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91201" y="4495800"/>
            <a:ext cx="190499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96201" y="4495800"/>
            <a:ext cx="1371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14500" y="3625334"/>
                <a:ext cx="3984644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Prove a suitable </a:t>
                </a:r>
                <a:r>
                  <a:rPr lang="en-US" b="1" dirty="0">
                    <a:solidFill>
                      <a:srgbClr val="C00000"/>
                    </a:solidFill>
                  </a:rPr>
                  <a:t>Theorem </a:t>
                </a:r>
                <a:r>
                  <a:rPr lang="en-US" dirty="0"/>
                  <a:t>about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/>
                  <a:t>Opt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/>
                  <a:t>) for this greedy step</a:t>
                </a:r>
                <a:endParaRPr lang="en-IN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500" y="3625334"/>
                <a:ext cx="3984644" cy="646331"/>
              </a:xfrm>
              <a:prstGeom prst="rect">
                <a:avLst/>
              </a:prstGeom>
              <a:blipFill>
                <a:blip r:embed="rId10"/>
                <a:stretch>
                  <a:fillRect l="-1221" t="-4630" r="-611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324660" y="1600200"/>
            <a:ext cx="2275816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If you succeed, </a:t>
            </a:r>
          </a:p>
          <a:p>
            <a:pPr algn="ctr"/>
            <a:r>
              <a:rPr lang="en-US" dirty="0"/>
              <a:t>you have an algorithm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10200" y="5943600"/>
            <a:ext cx="1949444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/>
              <a:t>from construction</a:t>
            </a:r>
            <a:endParaRPr lang="en-IN" dirty="0"/>
          </a:p>
        </p:txBody>
      </p:sp>
      <p:sp>
        <p:nvSpPr>
          <p:cNvPr id="20" name="Smiley Face 19"/>
          <p:cNvSpPr/>
          <p:nvPr/>
        </p:nvSpPr>
        <p:spPr>
          <a:xfrm>
            <a:off x="6248400" y="1143000"/>
            <a:ext cx="561340" cy="4572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binary tree </a:t>
            </a:r>
            <a:r>
              <a:rPr lang="en-US" sz="3200" b="1" dirty="0"/>
              <a:t>of the </a:t>
            </a:r>
            <a:r>
              <a:rPr lang="en-US" sz="3200" b="1" dirty="0">
                <a:solidFill>
                  <a:srgbClr val="7030A0"/>
                </a:solidFill>
              </a:rPr>
              <a:t>optimal</a:t>
            </a:r>
            <a:r>
              <a:rPr lang="en-US" sz="3200" b="1" dirty="0">
                <a:solidFill>
                  <a:srgbClr val="0070C0"/>
                </a:solidFill>
              </a:rPr>
              <a:t> prefix code</a:t>
            </a:r>
            <a:endParaRPr lang="en-US" sz="3200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591533" y="1519793"/>
            <a:ext cx="3201865" cy="1255435"/>
            <a:chOff x="2667733" y="2069068"/>
            <a:chExt cx="3201865" cy="1255435"/>
          </a:xfrm>
        </p:grpSpPr>
        <p:grpSp>
          <p:nvGrpSpPr>
            <p:cNvPr id="28" name="Group 27"/>
            <p:cNvGrpSpPr/>
            <p:nvPr/>
          </p:nvGrpSpPr>
          <p:grpSpPr>
            <a:xfrm>
              <a:off x="2737338" y="2069068"/>
              <a:ext cx="3132260" cy="1255435"/>
              <a:chOff x="2819400" y="1447800"/>
              <a:chExt cx="3429000" cy="1416237"/>
            </a:xfrm>
          </p:grpSpPr>
          <p:cxnSp>
            <p:nvCxnSpPr>
              <p:cNvPr id="5" name="Straight Arrow Connector 4"/>
              <p:cNvCxnSpPr>
                <a:endCxn id="10" idx="7"/>
              </p:cNvCxnSpPr>
              <p:nvPr/>
            </p:nvCxnSpPr>
            <p:spPr>
              <a:xfrm flipH="1">
                <a:off x="34290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11" idx="3"/>
              </p:cNvCxnSpPr>
              <p:nvPr/>
            </p:nvCxnSpPr>
            <p:spPr>
              <a:xfrm flipH="1">
                <a:off x="5029200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endCxn id="11" idx="1"/>
              </p:cNvCxnSpPr>
              <p:nvPr/>
            </p:nvCxnSpPr>
            <p:spPr>
              <a:xfrm>
                <a:off x="4616637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0" idx="3"/>
              </p:cNvCxnSpPr>
              <p:nvPr/>
            </p:nvCxnSpPr>
            <p:spPr>
              <a:xfrm flipH="1">
                <a:off x="2819400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0" idx="5"/>
              </p:cNvCxnSpPr>
              <p:nvPr/>
            </p:nvCxnSpPr>
            <p:spPr>
              <a:xfrm>
                <a:off x="3429000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168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54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759637" y="2286000"/>
                <a:ext cx="488763" cy="578037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3572608" y="2136616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7976" y="214695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67733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05846" y="2822441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91175" y="2754892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89145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0600" y="1654889"/>
            <a:ext cx="3033822" cy="2865624"/>
            <a:chOff x="1066800" y="2204164"/>
            <a:chExt cx="3033822" cy="2865624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45704" y="5069788"/>
              <a:ext cx="338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90600" y="5128793"/>
            <a:ext cx="7239000" cy="365996"/>
            <a:chOff x="1066800" y="5678068"/>
            <a:chExt cx="7239000" cy="36599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66800" y="5678068"/>
              <a:ext cx="7239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848186" y="5716667"/>
              <a:ext cx="1324413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Deepest level</a:t>
              </a:r>
            </a:p>
          </p:txBody>
        </p:sp>
      </p:grpSp>
      <p:sp>
        <p:nvSpPr>
          <p:cNvPr id="19" name="Oval 18"/>
          <p:cNvSpPr/>
          <p:nvPr/>
        </p:nvSpPr>
        <p:spPr>
          <a:xfrm>
            <a:off x="6071821" y="4093845"/>
            <a:ext cx="1531327" cy="162115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071821" y="3264455"/>
            <a:ext cx="1327372" cy="2375773"/>
            <a:chOff x="6148021" y="3813730"/>
            <a:chExt cx="1327372" cy="2375773"/>
          </a:xfrm>
        </p:grpSpPr>
        <p:grpSp>
          <p:nvGrpSpPr>
            <p:cNvPr id="25" name="Group 24"/>
            <p:cNvGrpSpPr/>
            <p:nvPr/>
          </p:nvGrpSpPr>
          <p:grpSpPr>
            <a:xfrm>
              <a:off x="6148021" y="3813730"/>
              <a:ext cx="1327372" cy="2375773"/>
              <a:chOff x="6148021" y="3813730"/>
              <a:chExt cx="1327372" cy="2375773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774473" y="4838541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/>
              <p:cNvCxnSpPr>
                <a:stCxn id="14" idx="3"/>
              </p:cNvCxnSpPr>
              <p:nvPr/>
            </p:nvCxnSpPr>
            <p:spPr>
              <a:xfrm flipH="1">
                <a:off x="6635262" y="5069165"/>
                <a:ext cx="179986" cy="44485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524882" y="4461232"/>
                <a:ext cx="290366" cy="41687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6356838" y="4230608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6148021" y="3813730"/>
                <a:ext cx="290366" cy="416878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/>
              <p:cNvGrpSpPr/>
              <p:nvPr/>
            </p:nvGrpSpPr>
            <p:grpSpPr>
              <a:xfrm>
                <a:off x="6333959" y="5514022"/>
                <a:ext cx="448304" cy="675481"/>
                <a:chOff x="6528153" y="5334000"/>
                <a:chExt cx="490775" cy="7620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6553200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6528153" y="5726668"/>
                      <a:ext cx="49077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Rectangl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8153" y="5726668"/>
                      <a:ext cx="490775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1625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7030017" y="5862106"/>
                    <a:ext cx="445376" cy="3273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017" y="5862106"/>
                    <a:ext cx="445376" cy="32739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9434" r="-21918" b="-433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 15"/>
              <p:cNvGrpSpPr/>
              <p:nvPr/>
            </p:nvGrpSpPr>
            <p:grpSpPr>
              <a:xfrm>
                <a:off x="6983290" y="5097144"/>
                <a:ext cx="464361" cy="744276"/>
                <a:chOff x="7239000" y="4863726"/>
                <a:chExt cx="508353" cy="83960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7290153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7239000" y="4863726"/>
                  <a:ext cx="317874" cy="4702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6638106" y="4443596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055741" y="505152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498895" y="505152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sp>
        <p:nvSpPr>
          <p:cNvPr id="52" name="Cloud Callout 51"/>
          <p:cNvSpPr/>
          <p:nvPr/>
        </p:nvSpPr>
        <p:spPr>
          <a:xfrm>
            <a:off x="5865843" y="914400"/>
            <a:ext cx="3278157" cy="1187637"/>
          </a:xfrm>
          <a:prstGeom prst="cloudCallout">
            <a:avLst>
              <a:gd name="adj1" fmla="val -21918"/>
              <a:gd name="adj2" fmla="val 8337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From this picture, can you design the greedy step that you will perform ?</a:t>
            </a:r>
          </a:p>
        </p:txBody>
      </p:sp>
    </p:spTree>
    <p:extLst>
      <p:ext uri="{BB962C8B-B14F-4D97-AF65-F5344CB8AC3E}">
        <p14:creationId xmlns:p14="http://schemas.microsoft.com/office/powerpoint/2010/main" val="422901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animBg="1"/>
      <p:bldP spid="5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1F10-1A94-8344-BB29-20A54E42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BA0AC0-C811-8148-9A97-30215993B6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What will be greedy step to transform the given instance of prefix coding problem on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 alphabet to an instance of the same problem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alphabets ?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Ponder over the above question.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Then try to establish the close relationship between the 2 instances (original and the smaller one).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BA0AC0-C811-8148-9A97-30215993B6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DA61C-E269-F84B-B4EF-BBD30FD4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1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Prefix</a:t>
            </a:r>
            <a:r>
              <a:rPr lang="en-US" sz="3600" b="1" dirty="0"/>
              <a:t> Coding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A coding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18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latin typeface="Cambria Math"/>
                      </a:rPr>
                      <m:t>)</m:t>
                    </m:r>
                    <m:r>
                      <a:rPr lang="en-US" sz="18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called prefix coding if there </a:t>
                </a:r>
                <a:r>
                  <a:rPr lang="en-US" sz="1800" u="sng" dirty="0"/>
                  <a:t>does not exist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𝑥</m:t>
                    </m:r>
                    <m:r>
                      <a:rPr lang="en-US" sz="1800" b="0" i="1" dirty="0" smtClean="0">
                        <a:latin typeface="Cambria Math"/>
                      </a:rPr>
                      <m:t>,</m:t>
                    </m:r>
                    <m:r>
                      <a:rPr lang="en-US" sz="1800" b="0" i="1" dirty="0" smtClean="0">
                        <a:latin typeface="Cambria Math"/>
                      </a:rPr>
                      <m:t>𝑦</m:t>
                    </m:r>
                    <m:r>
                      <a:rPr lang="en-US" sz="1800" i="1" dirty="0">
                        <a:latin typeface="Cambria Math"/>
                      </a:rPr>
                      <m:t>∈</m:t>
                    </m:r>
                    <m:r>
                      <a:rPr lang="en-US" sz="18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 such that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1800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latin typeface="Cambria Math"/>
                      </a:rPr>
                      <m:t>𝒙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is </a:t>
                </a:r>
                <a:r>
                  <a:rPr lang="en-US" sz="1800" b="1" dirty="0"/>
                  <a:t>prefix</a:t>
                </a:r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1800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latin typeface="Cambria Math"/>
                      </a:rPr>
                      <m:t>𝒚</m:t>
                    </m:r>
                    <m:r>
                      <a:rPr lang="en-US" sz="1800" b="1" i="1" dirty="0">
                        <a:latin typeface="Cambria Math"/>
                      </a:rPr>
                      <m:t>)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Algorithmic Problem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Given a set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alphabets and their frequencies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n-US" sz="1800" dirty="0"/>
                  <a:t>, compute coding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1800" dirty="0"/>
                  <a:t> such that</a:t>
                </a:r>
              </a:p>
              <a:p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1800" dirty="0"/>
                  <a:t> is prefix coding</a:t>
                </a:r>
              </a:p>
              <a:p>
                <a14:m>
                  <m:oMath xmlns:m="http://schemas.openxmlformats.org/officeDocument/2006/math">
                    <m:r>
                      <a:rPr lang="en-US" sz="1800" b="1" dirty="0">
                        <a:latin typeface="Cambria Math"/>
                      </a:rPr>
                      <m:t>𝐀𝐁𝐋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𝜸</m:t>
                        </m:r>
                      </m:e>
                    </m:d>
                  </m:oMath>
                </a14:m>
                <a:r>
                  <a:rPr lang="en-US" sz="1800" dirty="0"/>
                  <a:t> is minimum.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62400" y="1752600"/>
            <a:ext cx="40386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0400" y="3886200"/>
            <a:ext cx="228564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86400" y="3886200"/>
            <a:ext cx="2667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43200" y="5410199"/>
                <a:ext cx="2819041" cy="76450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>
                          <a:latin typeface="Cambria Math"/>
                        </a:rPr>
                        <m:t>𝐀𝐁𝐋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𝜸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latin typeface="Cambria Math"/>
                            </a:rPr>
                            <m:t>𝑥</m:t>
                          </m:r>
                          <m:r>
                            <a:rPr lang="en-US" i="1" dirty="0">
                              <a:latin typeface="Cambria Math"/>
                            </a:rPr>
                            <m:t>∈</m:t>
                          </m:r>
                          <m:r>
                            <a:rPr lang="en-US" b="1" i="1" dirty="0"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i="1" dirty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 dirty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𝜸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410199"/>
                <a:ext cx="2819041" cy="764505"/>
              </a:xfrm>
              <a:prstGeom prst="rect">
                <a:avLst/>
              </a:prstGeom>
              <a:blipFill rotWithShape="1">
                <a:blip r:embed="rId3"/>
                <a:stretch>
                  <a:fillRect r="-2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98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2" grpId="0" animBg="1"/>
      <p:bldP spid="8" grpId="0" animBg="1"/>
      <p:bldP spid="9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 </a:t>
            </a:r>
            <a:r>
              <a:rPr lang="en-US" sz="3600" b="1" dirty="0">
                <a:solidFill>
                  <a:srgbClr val="7030A0"/>
                </a:solidFill>
              </a:rPr>
              <a:t>novel idea </a:t>
            </a:r>
            <a:r>
              <a:rPr lang="en-US" sz="3600" b="1" dirty="0"/>
              <a:t>of Huffman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33400" y="2602469"/>
            <a:ext cx="3522131" cy="2426731"/>
            <a:chOff x="533400" y="1600201"/>
            <a:chExt cx="3522131" cy="2426731"/>
          </a:xfrm>
        </p:grpSpPr>
        <p:pic>
          <p:nvPicPr>
            <p:cNvPr id="5" name="Content Placeholder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3400" y="1600201"/>
              <a:ext cx="3522131" cy="1981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600200" y="3657600"/>
              <a:ext cx="1456681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Binary coding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15000" y="2721899"/>
            <a:ext cx="2819400" cy="2231101"/>
            <a:chOff x="5441763" y="1631763"/>
            <a:chExt cx="2819400" cy="2231101"/>
          </a:xfrm>
        </p:grpSpPr>
        <p:grpSp>
          <p:nvGrpSpPr>
            <p:cNvPr id="6" name="Group 5"/>
            <p:cNvGrpSpPr/>
            <p:nvPr/>
          </p:nvGrpSpPr>
          <p:grpSpPr>
            <a:xfrm>
              <a:off x="5441763" y="1631763"/>
              <a:ext cx="2819400" cy="1416237"/>
              <a:chOff x="3079563" y="1447800"/>
              <a:chExt cx="2819400" cy="1416237"/>
            </a:xfrm>
          </p:grpSpPr>
          <p:cxnSp>
            <p:nvCxnSpPr>
              <p:cNvPr id="7" name="Straight Arrow Connector 6"/>
              <p:cNvCxnSpPr>
                <a:endCxn id="12" idx="7"/>
              </p:cNvCxnSpPr>
              <p:nvPr/>
            </p:nvCxnSpPr>
            <p:spPr>
              <a:xfrm flipH="1">
                <a:off x="3689163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3" idx="3"/>
              </p:cNvCxnSpPr>
              <p:nvPr/>
            </p:nvCxnSpPr>
            <p:spPr>
              <a:xfrm flipH="1">
                <a:off x="4755963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4196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12" idx="3"/>
              </p:cNvCxnSpPr>
              <p:nvPr/>
            </p:nvCxnSpPr>
            <p:spPr>
              <a:xfrm flipH="1">
                <a:off x="3079563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12" idx="5"/>
              </p:cNvCxnSpPr>
              <p:nvPr/>
            </p:nvCxnSpPr>
            <p:spPr>
              <a:xfrm>
                <a:off x="3689163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3429000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181600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Arrow Connector 14"/>
              <p:cNvCxnSpPr>
                <a:stCxn id="13" idx="5"/>
              </p:cNvCxnSpPr>
              <p:nvPr/>
            </p:nvCxnSpPr>
            <p:spPr>
              <a:xfrm>
                <a:off x="5441763" y="2317563"/>
                <a:ext cx="457200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6172200" y="3493532"/>
              <a:ext cx="1218347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Binary tree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43400" y="2836605"/>
            <a:ext cx="1143000" cy="1049595"/>
            <a:chOff x="4343400" y="1828800"/>
            <a:chExt cx="1143000" cy="1049595"/>
          </a:xfrm>
        </p:grpSpPr>
        <p:sp>
          <p:nvSpPr>
            <p:cNvPr id="20" name="Left-Right Arrow 19"/>
            <p:cNvSpPr/>
            <p:nvPr/>
          </p:nvSpPr>
          <p:spPr>
            <a:xfrm>
              <a:off x="4343400" y="2241363"/>
              <a:ext cx="1143000" cy="6370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24400" y="1828800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21637" y="2819400"/>
            <a:ext cx="1323849" cy="381000"/>
            <a:chOff x="6521637" y="2819400"/>
            <a:chExt cx="1323849" cy="381000"/>
          </a:xfrm>
        </p:grpSpPr>
        <p:sp>
          <p:nvSpPr>
            <p:cNvPr id="25" name="TextBox 24"/>
            <p:cNvSpPr txBox="1"/>
            <p:nvPr/>
          </p:nvSpPr>
          <p:spPr>
            <a:xfrm>
              <a:off x="6521637" y="2819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438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18114" y="3581400"/>
            <a:ext cx="2813172" cy="381000"/>
            <a:chOff x="5718114" y="3581400"/>
            <a:chExt cx="2813172" cy="381000"/>
          </a:xfrm>
        </p:grpSpPr>
        <p:sp>
          <p:nvSpPr>
            <p:cNvPr id="27" name="TextBox 26"/>
            <p:cNvSpPr txBox="1"/>
            <p:nvPr/>
          </p:nvSpPr>
          <p:spPr>
            <a:xfrm>
              <a:off x="8229600" y="3593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8114" y="3593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70714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03914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563092" y="4586790"/>
            <a:ext cx="92044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Labeled</a:t>
            </a:r>
          </a:p>
        </p:txBody>
      </p:sp>
    </p:spTree>
    <p:extLst>
      <p:ext uri="{BB962C8B-B14F-4D97-AF65-F5344CB8AC3E}">
        <p14:creationId xmlns:p14="http://schemas.microsoft.com/office/powerpoint/2010/main" val="141576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labeled</a:t>
            </a:r>
            <a:r>
              <a:rPr lang="en-US" sz="3600" b="1" dirty="0"/>
              <a:t> binary tree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    </a:t>
            </a:r>
            <a:r>
              <a:rPr lang="en-US" sz="2000" b="1" dirty="0">
                <a:solidFill>
                  <a:srgbClr val="7030A0"/>
                </a:solidFill>
              </a:rPr>
              <a:t>leaf</a:t>
            </a:r>
            <a:r>
              <a:rPr lang="en-US" sz="2000" b="1" dirty="0"/>
              <a:t> nodes </a:t>
            </a:r>
            <a:r>
              <a:rPr lang="en-US" sz="2000" b="1" dirty="0">
                <a:sym typeface="Wingdings" pitchFamily="2" charset="2"/>
              </a:rPr>
              <a:t> </a:t>
            </a:r>
            <a:r>
              <a:rPr lang="en-US" sz="2000" b="1" dirty="0"/>
              <a:t>alphabets</a:t>
            </a:r>
          </a:p>
          <a:p>
            <a:pPr marL="0" indent="0">
              <a:buNone/>
            </a:pPr>
            <a:r>
              <a:rPr lang="en-US" sz="2000" b="1" dirty="0"/>
              <a:t>Code of an alphabet =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752600" y="1752600"/>
            <a:ext cx="4953000" cy="3886200"/>
            <a:chOff x="1752600" y="1752600"/>
            <a:chExt cx="4953000" cy="3886200"/>
          </a:xfrm>
        </p:grpSpPr>
        <p:cxnSp>
          <p:nvCxnSpPr>
            <p:cNvPr id="83" name="Straight Arrow Connector 82"/>
            <p:cNvCxnSpPr>
              <a:stCxn id="106" idx="5"/>
              <a:endCxn id="117" idx="1"/>
            </p:cNvCxnSpPr>
            <p:nvPr/>
          </p:nvCxnSpPr>
          <p:spPr>
            <a:xfrm>
              <a:off x="5746563" y="4146363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1752600" y="1752600"/>
              <a:ext cx="4953000" cy="3886200"/>
              <a:chOff x="1752600" y="1752600"/>
              <a:chExt cx="4953000" cy="38862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62200" y="1752600"/>
                <a:ext cx="4343400" cy="3886200"/>
                <a:chOff x="2362200" y="1752600"/>
                <a:chExt cx="4343400" cy="3886200"/>
              </a:xfrm>
            </p:grpSpPr>
            <p:cxnSp>
              <p:nvCxnSpPr>
                <p:cNvPr id="12" name="Straight Arrow Connector 11"/>
                <p:cNvCxnSpPr>
                  <a:stCxn id="123" idx="2"/>
                  <a:endCxn id="121" idx="7"/>
                </p:cNvCxnSpPr>
                <p:nvPr/>
              </p:nvCxnSpPr>
              <p:spPr>
                <a:xfrm flipH="1">
                  <a:off x="3689163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4755963" y="3384363"/>
                  <a:ext cx="882837" cy="501837"/>
                  <a:chOff x="1098363" y="3308163"/>
                  <a:chExt cx="882837" cy="501837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10983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16317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/>
                <p:cNvCxnSpPr>
                  <a:stCxn id="122" idx="3"/>
                  <a:endCxn id="116" idx="7"/>
                </p:cNvCxnSpPr>
                <p:nvPr/>
              </p:nvCxnSpPr>
              <p:spPr>
                <a:xfrm flipH="1">
                  <a:off x="5289363" y="2622363"/>
                  <a:ext cx="4702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endCxn id="122" idx="1"/>
                </p:cNvCxnSpPr>
                <p:nvPr/>
              </p:nvCxnSpPr>
              <p:spPr>
                <a:xfrm>
                  <a:off x="4876800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/>
                <p:cNvGrpSpPr/>
                <p:nvPr/>
              </p:nvGrpSpPr>
              <p:grpSpPr>
                <a:xfrm>
                  <a:off x="2514600" y="3308163"/>
                  <a:ext cx="990600" cy="578037"/>
                  <a:chOff x="2514600" y="3231963"/>
                  <a:chExt cx="990600" cy="578037"/>
                </a:xfrm>
              </p:grpSpPr>
              <p:cxnSp>
                <p:nvCxnSpPr>
                  <p:cNvPr id="30" name="Straight Arrow Connector 29"/>
                  <p:cNvCxnSpPr>
                    <a:stCxn id="119" idx="3"/>
                    <a:endCxn id="109" idx="0"/>
                  </p:cNvCxnSpPr>
                  <p:nvPr/>
                </p:nvCxnSpPr>
                <p:spPr>
                  <a:xfrm flipH="1">
                    <a:off x="2514600" y="3231963"/>
                    <a:ext cx="4256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>
                    <a:stCxn id="119" idx="5"/>
                    <a:endCxn id="110" idx="0"/>
                  </p:cNvCxnSpPr>
                  <p:nvPr/>
                </p:nvCxnSpPr>
                <p:spPr>
                  <a:xfrm>
                    <a:off x="3155763" y="3231963"/>
                    <a:ext cx="3494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3155763" y="2622363"/>
                  <a:ext cx="851274" cy="546474"/>
                  <a:chOff x="3124200" y="2577726"/>
                  <a:chExt cx="851274" cy="546474"/>
                </a:xfrm>
              </p:grpSpPr>
              <p:cxnSp>
                <p:nvCxnSpPr>
                  <p:cNvPr id="33" name="Straight Arrow Connector 32"/>
                  <p:cNvCxnSpPr>
                    <a:stCxn id="121" idx="3"/>
                    <a:endCxn id="119" idx="7"/>
                  </p:cNvCxnSpPr>
                  <p:nvPr/>
                </p:nvCxnSpPr>
                <p:spPr>
                  <a:xfrm flipH="1">
                    <a:off x="3124200" y="2577726"/>
                    <a:ext cx="317874" cy="4702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>
                    <a:stCxn id="121" idx="5"/>
                    <a:endCxn id="118" idx="1"/>
                  </p:cNvCxnSpPr>
                  <p:nvPr/>
                </p:nvCxnSpPr>
                <p:spPr>
                  <a:xfrm>
                    <a:off x="3657600" y="2577726"/>
                    <a:ext cx="317874" cy="5464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362200" y="3886200"/>
                  <a:ext cx="4343400" cy="1752600"/>
                  <a:chOff x="2438400" y="4495800"/>
                  <a:chExt cx="4343400" cy="1752600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2438400" y="4495800"/>
                    <a:ext cx="1295400" cy="304800"/>
                    <a:chOff x="2438400" y="4495800"/>
                    <a:chExt cx="1295400" cy="304800"/>
                  </a:xfrm>
                </p:grpSpPr>
                <p:sp>
                  <p:nvSpPr>
                    <p:cNvPr id="109" name="Oval 108"/>
                    <p:cNvSpPr/>
                    <p:nvPr/>
                  </p:nvSpPr>
                  <p:spPr>
                    <a:xfrm>
                      <a:off x="24384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Oval 109"/>
                    <p:cNvSpPr/>
                    <p:nvPr/>
                  </p:nvSpPr>
                  <p:spPr>
                    <a:xfrm>
                      <a:off x="34290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4" name="Group 103"/>
                  <p:cNvGrpSpPr/>
                  <p:nvPr/>
                </p:nvGrpSpPr>
                <p:grpSpPr>
                  <a:xfrm>
                    <a:off x="4648200" y="4495800"/>
                    <a:ext cx="2133600" cy="1752600"/>
                    <a:chOff x="990600" y="4495800"/>
                    <a:chExt cx="2133600" cy="1752600"/>
                  </a:xfrm>
                </p:grpSpPr>
                <p:sp>
                  <p:nvSpPr>
                    <p:cNvPr id="105" name="Oval 104"/>
                    <p:cNvSpPr/>
                    <p:nvPr/>
                  </p:nvSpPr>
                  <p:spPr>
                    <a:xfrm>
                      <a:off x="9906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Oval 105"/>
                    <p:cNvSpPr/>
                    <p:nvPr/>
                  </p:nvSpPr>
                  <p:spPr>
                    <a:xfrm>
                      <a:off x="19050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Oval 106"/>
                    <p:cNvSpPr/>
                    <p:nvPr/>
                  </p:nvSpPr>
                  <p:spPr>
                    <a:xfrm>
                      <a:off x="2057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" name="Oval 107"/>
                    <p:cNvSpPr/>
                    <p:nvPr/>
                  </p:nvSpPr>
                  <p:spPr>
                    <a:xfrm>
                      <a:off x="2819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2895600" y="3048000"/>
                  <a:ext cx="3429000" cy="1828800"/>
                  <a:chOff x="2590800" y="4419600"/>
                  <a:chExt cx="3429000" cy="1828800"/>
                </a:xfrm>
              </p:grpSpPr>
              <p:grpSp>
                <p:nvGrpSpPr>
                  <p:cNvPr id="114" name="Group 113"/>
                  <p:cNvGrpSpPr/>
                  <p:nvPr/>
                </p:nvGrpSpPr>
                <p:grpSpPr>
                  <a:xfrm>
                    <a:off x="2590800" y="4419600"/>
                    <a:ext cx="1371600" cy="381000"/>
                    <a:chOff x="2590800" y="4419600"/>
                    <a:chExt cx="1371600" cy="381000"/>
                  </a:xfrm>
                </p:grpSpPr>
                <p:sp>
                  <p:nvSpPr>
                    <p:cNvPr id="118" name="Oval 117"/>
                    <p:cNvSpPr/>
                    <p:nvPr/>
                  </p:nvSpPr>
                  <p:spPr>
                    <a:xfrm>
                      <a:off x="36576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Oval 118"/>
                    <p:cNvSpPr/>
                    <p:nvPr/>
                  </p:nvSpPr>
                  <p:spPr>
                    <a:xfrm>
                      <a:off x="2590800" y="4419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4724400" y="4495800"/>
                    <a:ext cx="1295400" cy="1752600"/>
                    <a:chOff x="1066800" y="4495800"/>
                    <a:chExt cx="1295400" cy="1752600"/>
                  </a:xfrm>
                </p:grpSpPr>
                <p:sp>
                  <p:nvSpPr>
                    <p:cNvPr id="116" name="Oval 115"/>
                    <p:cNvSpPr/>
                    <p:nvPr/>
                  </p:nvSpPr>
                  <p:spPr>
                    <a:xfrm>
                      <a:off x="10668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/>
                    <p:cNvSpPr/>
                    <p:nvPr/>
                  </p:nvSpPr>
                  <p:spPr>
                    <a:xfrm>
                      <a:off x="2057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0" name="Group 119"/>
                <p:cNvGrpSpPr/>
                <p:nvPr/>
              </p:nvGrpSpPr>
              <p:grpSpPr>
                <a:xfrm>
                  <a:off x="3429000" y="2362200"/>
                  <a:ext cx="2590800" cy="304800"/>
                  <a:chOff x="4038600" y="4495800"/>
                  <a:chExt cx="2590800" cy="304800"/>
                </a:xfrm>
              </p:grpSpPr>
              <p:sp>
                <p:nvSpPr>
                  <p:cNvPr id="121" name="Oval 120"/>
                  <p:cNvSpPr/>
                  <p:nvPr/>
                </p:nvSpPr>
                <p:spPr>
                  <a:xfrm>
                    <a:off x="4038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6324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3" name="Oval 122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5867400" y="4832163"/>
                  <a:ext cx="685800" cy="501837"/>
                  <a:chOff x="457200" y="4755963"/>
                  <a:chExt cx="685800" cy="501837"/>
                </a:xfrm>
              </p:grpSpPr>
              <p:cxnSp>
                <p:nvCxnSpPr>
                  <p:cNvPr id="125" name="Straight Arrow Connector 124"/>
                  <p:cNvCxnSpPr>
                    <a:stCxn id="117" idx="3"/>
                  </p:cNvCxnSpPr>
                  <p:nvPr/>
                </p:nvCxnSpPr>
                <p:spPr>
                  <a:xfrm flipH="1">
                    <a:off x="457200" y="4755963"/>
                    <a:ext cx="1970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/>
                  <p:cNvCxnSpPr/>
                  <p:nvPr/>
                </p:nvCxnSpPr>
                <p:spPr>
                  <a:xfrm>
                    <a:off x="838200" y="4755963"/>
                    <a:ext cx="304800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Oval 139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87" name="Straight Arrow Connector 86"/>
              <p:cNvCxnSpPr>
                <a:stCxn id="109" idx="3"/>
                <a:endCxn id="88" idx="7"/>
              </p:cNvCxnSpPr>
              <p:nvPr/>
            </p:nvCxnSpPr>
            <p:spPr>
              <a:xfrm flipH="1">
                <a:off x="2012763" y="4146363"/>
                <a:ext cx="394074" cy="59111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1752600" y="4692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/>
              <p:cNvCxnSpPr>
                <a:endCxn id="90" idx="1"/>
              </p:cNvCxnSpPr>
              <p:nvPr/>
            </p:nvCxnSpPr>
            <p:spPr>
              <a:xfrm>
                <a:off x="6019800" y="2590800"/>
                <a:ext cx="317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/>
              <p:cNvSpPr/>
              <p:nvPr/>
            </p:nvSpPr>
            <p:spPr>
              <a:xfrm>
                <a:off x="6293037" y="30926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981200" y="1828800"/>
            <a:ext cx="4648200" cy="3417332"/>
            <a:chOff x="1981200" y="1828800"/>
            <a:chExt cx="4648200" cy="3417332"/>
          </a:xfrm>
        </p:grpSpPr>
        <p:grpSp>
          <p:nvGrpSpPr>
            <p:cNvPr id="45" name="Group 44"/>
            <p:cNvGrpSpPr/>
            <p:nvPr/>
          </p:nvGrpSpPr>
          <p:grpSpPr>
            <a:xfrm>
              <a:off x="1981200" y="1828800"/>
              <a:ext cx="4648200" cy="3417332"/>
              <a:chOff x="1981200" y="1828800"/>
              <a:chExt cx="4648200" cy="341733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007037" y="1828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260914" y="1840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048000" y="2590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514600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981200" y="4126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260914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727514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5718114" y="4876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6096000" y="2526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413314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5870514" y="4050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6327714" y="4812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38100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76600" y="3341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934815" y="5638800"/>
            <a:ext cx="246118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Label of path from root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04800" y="4775200"/>
            <a:ext cx="9906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7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 build="p"/>
      <p:bldP spid="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labeled</a:t>
            </a:r>
            <a:r>
              <a:rPr lang="en-US" sz="3600" b="1" dirty="0"/>
              <a:t> binary tree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    </a:t>
            </a:r>
            <a:r>
              <a:rPr lang="en-US" sz="2000" b="1" dirty="0">
                <a:solidFill>
                  <a:srgbClr val="7030A0"/>
                </a:solidFill>
              </a:rPr>
              <a:t>leaf</a:t>
            </a:r>
            <a:r>
              <a:rPr lang="en-US" sz="2000" b="1" dirty="0"/>
              <a:t> nodes </a:t>
            </a:r>
            <a:r>
              <a:rPr lang="en-US" sz="2000" b="1" dirty="0">
                <a:sym typeface="Wingdings" pitchFamily="2" charset="2"/>
              </a:rPr>
              <a:t> </a:t>
            </a:r>
            <a:r>
              <a:rPr lang="en-US" sz="2000" b="1" dirty="0"/>
              <a:t>alphabets</a:t>
            </a:r>
          </a:p>
          <a:p>
            <a:pPr marL="0" indent="0">
              <a:buNone/>
            </a:pPr>
            <a:r>
              <a:rPr lang="en-US" sz="2000" b="1" dirty="0"/>
              <a:t>Code of an alphabet =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cxnSp>
        <p:nvCxnSpPr>
          <p:cNvPr id="83" name="Straight Arrow Connector 82"/>
          <p:cNvCxnSpPr>
            <a:stCxn id="106" idx="5"/>
            <a:endCxn id="117" idx="1"/>
          </p:cNvCxnSpPr>
          <p:nvPr/>
        </p:nvCxnSpPr>
        <p:spPr>
          <a:xfrm>
            <a:off x="5746563" y="4146363"/>
            <a:ext cx="317874" cy="470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1981200" y="1828800"/>
            <a:ext cx="4648200" cy="3417332"/>
            <a:chOff x="1981200" y="1828800"/>
            <a:chExt cx="4648200" cy="3417332"/>
          </a:xfrm>
        </p:grpSpPr>
        <p:sp>
          <p:nvSpPr>
            <p:cNvPr id="43" name="TextBox 42"/>
            <p:cNvSpPr txBox="1"/>
            <p:nvPr/>
          </p:nvSpPr>
          <p:spPr>
            <a:xfrm>
              <a:off x="4007037" y="1828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260914" y="1840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0480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514600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981200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260914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7275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718114" y="4876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096000" y="2526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413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870514" y="4050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3277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52600" y="1752600"/>
            <a:ext cx="5105400" cy="3962400"/>
            <a:chOff x="1752600" y="1752600"/>
            <a:chExt cx="5105400" cy="3962400"/>
          </a:xfrm>
        </p:grpSpPr>
        <p:grpSp>
          <p:nvGrpSpPr>
            <p:cNvPr id="44" name="Group 43"/>
            <p:cNvGrpSpPr/>
            <p:nvPr/>
          </p:nvGrpSpPr>
          <p:grpSpPr>
            <a:xfrm>
              <a:off x="2012763" y="1752600"/>
              <a:ext cx="4540437" cy="3581400"/>
              <a:chOff x="2012763" y="1752600"/>
              <a:chExt cx="4540437" cy="35814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62200" y="1752600"/>
                <a:ext cx="4191000" cy="3581400"/>
                <a:chOff x="2362200" y="1752600"/>
                <a:chExt cx="4191000" cy="3581400"/>
              </a:xfrm>
            </p:grpSpPr>
            <p:cxnSp>
              <p:nvCxnSpPr>
                <p:cNvPr id="12" name="Straight Arrow Connector 11"/>
                <p:cNvCxnSpPr>
                  <a:stCxn id="123" idx="2"/>
                  <a:endCxn id="121" idx="7"/>
                </p:cNvCxnSpPr>
                <p:nvPr/>
              </p:nvCxnSpPr>
              <p:spPr>
                <a:xfrm flipH="1">
                  <a:off x="3689163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4755963" y="3384363"/>
                  <a:ext cx="882837" cy="501837"/>
                  <a:chOff x="1098363" y="3308163"/>
                  <a:chExt cx="882837" cy="501837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10983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16317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/>
                <p:cNvCxnSpPr>
                  <a:stCxn id="122" idx="3"/>
                  <a:endCxn id="116" idx="7"/>
                </p:cNvCxnSpPr>
                <p:nvPr/>
              </p:nvCxnSpPr>
              <p:spPr>
                <a:xfrm flipH="1">
                  <a:off x="5289363" y="2622363"/>
                  <a:ext cx="4702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endCxn id="122" idx="1"/>
                </p:cNvCxnSpPr>
                <p:nvPr/>
              </p:nvCxnSpPr>
              <p:spPr>
                <a:xfrm>
                  <a:off x="4876800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/>
                <p:cNvGrpSpPr/>
                <p:nvPr/>
              </p:nvGrpSpPr>
              <p:grpSpPr>
                <a:xfrm>
                  <a:off x="2514600" y="3308163"/>
                  <a:ext cx="990600" cy="578037"/>
                  <a:chOff x="2514600" y="3231963"/>
                  <a:chExt cx="990600" cy="578037"/>
                </a:xfrm>
              </p:grpSpPr>
              <p:cxnSp>
                <p:nvCxnSpPr>
                  <p:cNvPr id="30" name="Straight Arrow Connector 29"/>
                  <p:cNvCxnSpPr>
                    <a:stCxn id="119" idx="3"/>
                    <a:endCxn id="109" idx="0"/>
                  </p:cNvCxnSpPr>
                  <p:nvPr/>
                </p:nvCxnSpPr>
                <p:spPr>
                  <a:xfrm flipH="1">
                    <a:off x="2514600" y="3231963"/>
                    <a:ext cx="4256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>
                    <a:stCxn id="119" idx="5"/>
                  </p:cNvCxnSpPr>
                  <p:nvPr/>
                </p:nvCxnSpPr>
                <p:spPr>
                  <a:xfrm>
                    <a:off x="3155763" y="3231963"/>
                    <a:ext cx="3494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3155763" y="2622363"/>
                  <a:ext cx="851274" cy="546474"/>
                  <a:chOff x="3124200" y="2577726"/>
                  <a:chExt cx="851274" cy="546474"/>
                </a:xfrm>
              </p:grpSpPr>
              <p:cxnSp>
                <p:nvCxnSpPr>
                  <p:cNvPr id="33" name="Straight Arrow Connector 32"/>
                  <p:cNvCxnSpPr>
                    <a:stCxn id="121" idx="3"/>
                    <a:endCxn id="119" idx="7"/>
                  </p:cNvCxnSpPr>
                  <p:nvPr/>
                </p:nvCxnSpPr>
                <p:spPr>
                  <a:xfrm flipH="1">
                    <a:off x="3124200" y="2577726"/>
                    <a:ext cx="317874" cy="4702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>
                    <a:stCxn id="121" idx="5"/>
                  </p:cNvCxnSpPr>
                  <p:nvPr/>
                </p:nvCxnSpPr>
                <p:spPr>
                  <a:xfrm>
                    <a:off x="3657600" y="2577726"/>
                    <a:ext cx="317874" cy="5464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362200" y="3886200"/>
                  <a:ext cx="3429000" cy="304800"/>
                  <a:chOff x="2438400" y="4495800"/>
                  <a:chExt cx="3429000" cy="304800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24384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5562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2895600" y="3048000"/>
                  <a:ext cx="3429000" cy="1828800"/>
                  <a:chOff x="2590800" y="4419600"/>
                  <a:chExt cx="3429000" cy="1828800"/>
                </a:xfrm>
              </p:grpSpPr>
              <p:sp>
                <p:nvSpPr>
                  <p:cNvPr id="119" name="Oval 118"/>
                  <p:cNvSpPr/>
                  <p:nvPr/>
                </p:nvSpPr>
                <p:spPr>
                  <a:xfrm>
                    <a:off x="2590800" y="44196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4724400" y="4495800"/>
                    <a:ext cx="1295400" cy="1752600"/>
                    <a:chOff x="1066800" y="4495800"/>
                    <a:chExt cx="1295400" cy="1752600"/>
                  </a:xfrm>
                </p:grpSpPr>
                <p:sp>
                  <p:nvSpPr>
                    <p:cNvPr id="116" name="Oval 115"/>
                    <p:cNvSpPr/>
                    <p:nvPr/>
                  </p:nvSpPr>
                  <p:spPr>
                    <a:xfrm>
                      <a:off x="10668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/>
                    <p:cNvSpPr/>
                    <p:nvPr/>
                  </p:nvSpPr>
                  <p:spPr>
                    <a:xfrm>
                      <a:off x="2057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0" name="Group 119"/>
                <p:cNvGrpSpPr/>
                <p:nvPr/>
              </p:nvGrpSpPr>
              <p:grpSpPr>
                <a:xfrm>
                  <a:off x="3429000" y="2362200"/>
                  <a:ext cx="2590800" cy="304800"/>
                  <a:chOff x="4038600" y="4495800"/>
                  <a:chExt cx="2590800" cy="304800"/>
                </a:xfrm>
              </p:grpSpPr>
              <p:sp>
                <p:nvSpPr>
                  <p:cNvPr id="121" name="Oval 120"/>
                  <p:cNvSpPr/>
                  <p:nvPr/>
                </p:nvSpPr>
                <p:spPr>
                  <a:xfrm>
                    <a:off x="4038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6324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3" name="Oval 122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5867400" y="4832163"/>
                  <a:ext cx="685800" cy="501837"/>
                  <a:chOff x="457200" y="4755963"/>
                  <a:chExt cx="685800" cy="501837"/>
                </a:xfrm>
              </p:grpSpPr>
              <p:cxnSp>
                <p:nvCxnSpPr>
                  <p:cNvPr id="125" name="Straight Arrow Connector 124"/>
                  <p:cNvCxnSpPr>
                    <a:stCxn id="117" idx="3"/>
                  </p:cNvCxnSpPr>
                  <p:nvPr/>
                </p:nvCxnSpPr>
                <p:spPr>
                  <a:xfrm flipH="1">
                    <a:off x="457200" y="4755963"/>
                    <a:ext cx="1970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/>
                  <p:cNvCxnSpPr/>
                  <p:nvPr/>
                </p:nvCxnSpPr>
                <p:spPr>
                  <a:xfrm>
                    <a:off x="838200" y="4755963"/>
                    <a:ext cx="304800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Oval 139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87" name="Straight Arrow Connector 86"/>
              <p:cNvCxnSpPr>
                <a:stCxn id="109" idx="3"/>
              </p:cNvCxnSpPr>
              <p:nvPr/>
            </p:nvCxnSpPr>
            <p:spPr>
              <a:xfrm flipH="1">
                <a:off x="2012763" y="4146363"/>
                <a:ext cx="394074" cy="59111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>
                <a:off x="6019800" y="2590800"/>
                <a:ext cx="317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/>
          </p:nvSpPr>
          <p:spPr>
            <a:xfrm>
              <a:off x="6400800" y="53456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626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752600" y="47360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00400" y="38978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733800" y="32004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495800" y="38978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096000" y="31242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810000" y="260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2766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34815" y="5638800"/>
            <a:ext cx="246118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Label of path from root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086600" y="2388275"/>
            <a:ext cx="1524000" cy="2031325"/>
            <a:chOff x="7086600" y="2388275"/>
            <a:chExt cx="1524000" cy="2031325"/>
          </a:xfrm>
        </p:grpSpPr>
        <p:sp>
          <p:nvSpPr>
            <p:cNvPr id="9" name="TextBox 8"/>
            <p:cNvSpPr txBox="1"/>
            <p:nvPr/>
          </p:nvSpPr>
          <p:spPr>
            <a:xfrm>
              <a:off x="7781527" y="2388275"/>
              <a:ext cx="829073" cy="20313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01,</a:t>
              </a:r>
            </a:p>
            <a:p>
              <a:r>
                <a:rPr lang="en-US" b="1" dirty="0"/>
                <a:t>001,</a:t>
              </a:r>
            </a:p>
            <a:p>
              <a:r>
                <a:rPr lang="en-US" b="1" dirty="0"/>
                <a:t>0000,</a:t>
              </a:r>
            </a:p>
            <a:p>
              <a:r>
                <a:rPr lang="en-US" b="1" dirty="0"/>
                <a:t>11,</a:t>
              </a:r>
            </a:p>
            <a:p>
              <a:r>
                <a:rPr lang="en-US" b="1" dirty="0"/>
                <a:t>100,</a:t>
              </a:r>
            </a:p>
            <a:p>
              <a:r>
                <a:rPr lang="en-US" b="1" dirty="0"/>
                <a:t>10110,</a:t>
              </a:r>
            </a:p>
            <a:p>
              <a:r>
                <a:rPr lang="en-US" b="1" dirty="0"/>
                <a:t>10111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7086600" y="2989005"/>
              <a:ext cx="694927" cy="8209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304800" y="4775200"/>
            <a:ext cx="9906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56C5-9037-6441-B27C-F9F33100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 from 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6582-89AE-C541-BDAC-028C2EB99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Design an </a:t>
            </a:r>
            <a:r>
              <a:rPr lang="en-US" sz="2400" b="1" dirty="0"/>
              <a:t>algorithm </a:t>
            </a:r>
            <a:r>
              <a:rPr lang="en-US" sz="2400" dirty="0"/>
              <a:t>that given a prefix coding for a set of alphabets, builds the corresponding labeled binary tree.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Ponder over the properties of the labeled binary tree of the </a:t>
            </a:r>
            <a:r>
              <a:rPr lang="en-US" sz="2400" b="1" dirty="0"/>
              <a:t>optimal prefix </a:t>
            </a:r>
            <a:r>
              <a:rPr lang="en-US" sz="2400" dirty="0"/>
              <a:t>coding.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Just ask yourself : How will that tree </a:t>
            </a:r>
            <a:r>
              <a:rPr lang="en-US" sz="2400" u="sng" dirty="0"/>
              <a:t>look</a:t>
            </a:r>
            <a:r>
              <a:rPr lang="en-US" sz="2400" dirty="0"/>
              <a:t> like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7F434-F52C-D244-9E9D-F95356685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0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Prefix</a:t>
            </a:r>
            <a:r>
              <a:rPr lang="en-US" sz="3200" b="1" dirty="0"/>
              <a:t>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766222433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377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Alphabets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Encoding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93460812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47" t="-4762" r="-10052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762" b="-436190"/>
                          </a:stretch>
                        </a:blipFill>
                      </a:tcPr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120879" r="-199479" b="-4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218478" r="-199479" b="-2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321978" r="-199479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417391" r="-1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523077" r="-199479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87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Question</a:t>
            </a:r>
            <a:r>
              <a:rPr lang="en-US" sz="1800" dirty="0"/>
              <a:t>: </a:t>
            </a:r>
          </a:p>
          <a:p>
            <a:pPr marL="0" indent="0">
              <a:buNone/>
            </a:pPr>
            <a:r>
              <a:rPr lang="en-US" sz="1800" dirty="0"/>
              <a:t>How to build the labeled tree for a prefix code ?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831068"/>
            <a:ext cx="573428" cy="2643664"/>
            <a:chOff x="3467496" y="2831068"/>
            <a:chExt cx="573428" cy="2643664"/>
          </a:xfrm>
        </p:grpSpPr>
        <p:sp>
          <p:nvSpPr>
            <p:cNvPr id="13" name="TextBox 12"/>
            <p:cNvSpPr txBox="1"/>
            <p:nvPr/>
          </p:nvSpPr>
          <p:spPr>
            <a:xfrm>
              <a:off x="3467496" y="34290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962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2876" y="4507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5105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111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5105400" y="3962400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34000" y="3124200"/>
            <a:ext cx="1707963" cy="826532"/>
            <a:chOff x="5334000" y="3124200"/>
            <a:chExt cx="1707963" cy="826532"/>
          </a:xfrm>
        </p:grpSpPr>
        <p:grpSp>
          <p:nvGrpSpPr>
            <p:cNvPr id="2" name="Group 1"/>
            <p:cNvGrpSpPr/>
            <p:nvPr/>
          </p:nvGrpSpPr>
          <p:grpSpPr>
            <a:xfrm>
              <a:off x="5334000" y="3124200"/>
              <a:ext cx="1707963" cy="826532"/>
              <a:chOff x="4051674" y="1676400"/>
              <a:chExt cx="1707963" cy="826532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4051674" y="1905000"/>
                <a:ext cx="685801" cy="5979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25" idx="6"/>
              </p:cNvCxnSpPr>
              <p:nvPr/>
            </p:nvCxnSpPr>
            <p:spPr>
              <a:xfrm>
                <a:off x="5042274" y="1828800"/>
                <a:ext cx="717363" cy="5780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4737474" y="1676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5454837" y="3212068"/>
              <a:ext cx="1476249" cy="445532"/>
              <a:chOff x="5454837" y="3212068"/>
              <a:chExt cx="1476249" cy="44553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454837" y="3288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629400" y="3212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06168" y="42672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solidFill>
                            <a:srgbClr val="006C31"/>
                          </a:solidFill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168" y="4267200"/>
                <a:ext cx="38023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5105400" y="2743200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 100, 101, 110, 111}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477000" y="3897868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{00,01,10,11}</a:t>
            </a:r>
          </a:p>
        </p:txBody>
      </p:sp>
    </p:spTree>
    <p:extLst>
      <p:ext uri="{BB962C8B-B14F-4D97-AF65-F5344CB8AC3E}">
        <p14:creationId xmlns:p14="http://schemas.microsoft.com/office/powerpoint/2010/main" val="116063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uiExpand="1" build="p"/>
      <p:bldP spid="30" grpId="0" animBg="1"/>
      <p:bldP spid="7" grpId="0"/>
      <p:bldP spid="49" grpId="0"/>
      <p:bldP spid="49" grpId="1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Prefix</a:t>
            </a:r>
            <a:r>
              <a:rPr lang="en-US" sz="3200" b="1" dirty="0"/>
              <a:t>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192057181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377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Alphabets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Encoding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93460812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47" t="-4762" r="-10052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762" b="-436190"/>
                          </a:stretch>
                        </a:blipFill>
                      </a:tcPr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120879" r="-199479" b="-4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218478" r="-199479" b="-2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321978" r="-199479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417391" r="-1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523077" r="-199479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87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Question</a:t>
            </a:r>
            <a:r>
              <a:rPr lang="en-US" sz="1800" dirty="0"/>
              <a:t>: </a:t>
            </a:r>
          </a:p>
          <a:p>
            <a:pPr marL="0" indent="0">
              <a:buNone/>
            </a:pPr>
            <a:r>
              <a:rPr lang="en-US" sz="1800" dirty="0"/>
              <a:t>How to build the labeled tree for a prefix code ?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831068"/>
            <a:ext cx="573428" cy="2643664"/>
            <a:chOff x="3467496" y="2831068"/>
            <a:chExt cx="573428" cy="2643664"/>
          </a:xfrm>
        </p:grpSpPr>
        <p:sp>
          <p:nvSpPr>
            <p:cNvPr id="13" name="TextBox 12"/>
            <p:cNvSpPr txBox="1"/>
            <p:nvPr/>
          </p:nvSpPr>
          <p:spPr>
            <a:xfrm>
              <a:off x="3467496" y="34290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962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2876" y="4507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5105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05400" y="3124200"/>
            <a:ext cx="1936563" cy="1207532"/>
            <a:chOff x="5105400" y="3124200"/>
            <a:chExt cx="1936563" cy="1207532"/>
          </a:xfrm>
        </p:grpSpPr>
        <p:grpSp>
          <p:nvGrpSpPr>
            <p:cNvPr id="2" name="Group 1"/>
            <p:cNvGrpSpPr/>
            <p:nvPr/>
          </p:nvGrpSpPr>
          <p:grpSpPr>
            <a:xfrm>
              <a:off x="5334000" y="3124200"/>
              <a:ext cx="1707963" cy="826532"/>
              <a:chOff x="4051674" y="1676400"/>
              <a:chExt cx="1707963" cy="826532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4051674" y="1905000"/>
                <a:ext cx="685801" cy="5979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25" idx="6"/>
              </p:cNvCxnSpPr>
              <p:nvPr/>
            </p:nvCxnSpPr>
            <p:spPr>
              <a:xfrm>
                <a:off x="5042274" y="1828800"/>
                <a:ext cx="717363" cy="5780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4737474" y="1676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5105400" y="39624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454837" y="3212068"/>
            <a:ext cx="1476249" cy="445532"/>
            <a:chOff x="5454837" y="3212068"/>
            <a:chExt cx="1476249" cy="445532"/>
          </a:xfrm>
        </p:grpSpPr>
        <p:sp>
          <p:nvSpPr>
            <p:cNvPr id="35" name="TextBox 34"/>
            <p:cNvSpPr txBox="1"/>
            <p:nvPr/>
          </p:nvSpPr>
          <p:spPr>
            <a:xfrm>
              <a:off x="5454837" y="328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29400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06168" y="42672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solidFill>
                            <a:srgbClr val="006C31"/>
                          </a:solidFill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168" y="4267200"/>
                <a:ext cx="38023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6248400" y="46482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{0,1}</a:t>
            </a:r>
          </a:p>
        </p:txBody>
      </p:sp>
      <p:cxnSp>
        <p:nvCxnSpPr>
          <p:cNvPr id="31" name="Straight Arrow Connector 30"/>
          <p:cNvCxnSpPr>
            <a:stCxn id="32" idx="3"/>
          </p:cNvCxnSpPr>
          <p:nvPr/>
        </p:nvCxnSpPr>
        <p:spPr>
          <a:xfrm flipH="1">
            <a:off x="6571689" y="4070163"/>
            <a:ext cx="470274" cy="5464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997326" y="3810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02126" y="4038600"/>
            <a:ext cx="470274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467600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325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56517" y="458366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{0,1}</a:t>
            </a:r>
          </a:p>
        </p:txBody>
      </p:sp>
    </p:spTree>
    <p:extLst>
      <p:ext uri="{BB962C8B-B14F-4D97-AF65-F5344CB8AC3E}">
        <p14:creationId xmlns:p14="http://schemas.microsoft.com/office/powerpoint/2010/main" val="227925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14065</TotalTime>
  <Words>1573</Words>
  <Application>Microsoft Macintosh PowerPoint</Application>
  <PresentationFormat>On-screen Show (4:3)</PresentationFormat>
  <Paragraphs>626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Recap the last lecture</vt:lpstr>
      <vt:lpstr>Prefix Coding</vt:lpstr>
      <vt:lpstr>The novel idea of Huffman</vt:lpstr>
      <vt:lpstr>A labeled binary tree</vt:lpstr>
      <vt:lpstr>A labeled binary tree</vt:lpstr>
      <vt:lpstr>Homework from last class</vt:lpstr>
      <vt:lpstr>Prefix Coding</vt:lpstr>
      <vt:lpstr>Prefix Coding</vt:lpstr>
      <vt:lpstr>Prefix Coding</vt:lpstr>
      <vt:lpstr>PowerPoint Presentation</vt:lpstr>
      <vt:lpstr>Finding the labeled binary tree for</vt:lpstr>
      <vt:lpstr>Is the following prefix coding optimal ?</vt:lpstr>
      <vt:lpstr>Observations on  the binary tree of the optimal prefix code</vt:lpstr>
      <vt:lpstr>Observations on  the binary tree of the optimal prefix code</vt:lpstr>
      <vt:lpstr>More Observations </vt:lpstr>
      <vt:lpstr>More Observations </vt:lpstr>
      <vt:lpstr>More Observations </vt:lpstr>
      <vt:lpstr>More Observations </vt:lpstr>
      <vt:lpstr>The important observation </vt:lpstr>
      <vt:lpstr>Designing a Greedy Algorithm </vt:lpstr>
      <vt:lpstr>Example  Minimum spanning tree</vt:lpstr>
      <vt:lpstr>instance A </vt:lpstr>
      <vt:lpstr>instance A </vt:lpstr>
      <vt:lpstr>instance A′ </vt:lpstr>
      <vt:lpstr>How to compute instance A′ </vt:lpstr>
      <vt:lpstr>A generic way to design and analyse a greedy algorithm </vt:lpstr>
      <vt:lpstr>The binary tree of the optimal prefix code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1374</cp:revision>
  <dcterms:created xsi:type="dcterms:W3CDTF">2011-12-03T04:13:03Z</dcterms:created>
  <dcterms:modified xsi:type="dcterms:W3CDTF">2022-08-22T13:12:59Z</dcterms:modified>
</cp:coreProperties>
</file>