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85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2/4/2020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4.png"/><Relationship Id="rId5" Type="http://schemas.openxmlformats.org/officeDocument/2006/relationships/tags" Target="../tags/tag15.xml"/><Relationship Id="rId10" Type="http://schemas.openxmlformats.org/officeDocument/2006/relationships/image" Target="../media/image11.png"/><Relationship Id="rId4" Type="http://schemas.openxmlformats.org/officeDocument/2006/relationships/tags" Target="../tags/tag14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9.xml"/><Relationship Id="rId7" Type="http://schemas.openxmlformats.org/officeDocument/2006/relationships/image" Target="../media/image2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1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Loss and Regularization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err="1" smtClean="0"/>
                  <a:t>Vapnik’s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b="1" dirty="0"/>
                  <a:t>-insensitive Loss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b="1" i="1" dirty="0" smtClean="0"/>
                  <a:t>Intuition</a:t>
                </a:r>
                <a:r>
                  <a:rPr lang="en-IN" i="1" dirty="0" smtClean="0"/>
                  <a:t>: if </a:t>
                </a:r>
                <a:r>
                  <a:rPr lang="en-IN" i="1" dirty="0"/>
                  <a:t>a model is doing slightly badly, </a:t>
                </a:r>
                <a:r>
                  <a:rPr lang="en-IN" i="1" dirty="0" smtClean="0"/>
                  <a:t>don’t</a:t>
                </a:r>
                <a:br>
                  <a:rPr lang="en-IN" i="1" dirty="0" smtClean="0"/>
                </a:br>
                <a:r>
                  <a:rPr lang="en-IN" i="1" dirty="0" smtClean="0"/>
                  <a:t>penalize it </a:t>
                </a:r>
                <a:r>
                  <a:rPr lang="en-IN" i="1" dirty="0"/>
                  <a:t>at all, else penalize it as squared loss. </a:t>
                </a:r>
                <a:r>
                  <a:rPr lang="en-IN" i="1" dirty="0" smtClean="0"/>
                  <a:t>Ensure a </a:t>
                </a:r>
                <a:r>
                  <a:rPr lang="en-IN" i="1" dirty="0"/>
                  <a:t>differentiable </a:t>
                </a:r>
                <a:r>
                  <a:rPr lang="en-IN" i="1" dirty="0" err="1" smtClean="0"/>
                  <a:t>fn</a:t>
                </a:r>
                <a:r>
                  <a:rPr lang="en-IN" i="1" dirty="0" smtClean="0"/>
                  <a:t/>
                </a:r>
                <a:br>
                  <a:rPr lang="en-IN" i="1" dirty="0" smtClean="0"/>
                </a:br>
                <a:endParaRPr lang="en-IN" i="1" dirty="0"/>
              </a:p>
              <a:p>
                <a:r>
                  <a:rPr lang="en-IN" b="1" dirty="0" smtClean="0"/>
                  <a:t/>
                </a:r>
                <a:br>
                  <a:rPr lang="en-IN" b="1" dirty="0" smtClean="0"/>
                </a:br>
                <a:endParaRPr lang="en-IN" b="1" dirty="0" smtClean="0"/>
              </a:p>
              <a:p>
                <a:r>
                  <a:rPr lang="en-IN" b="1" dirty="0" smtClean="0"/>
                  <a:t>Huber Loss</a:t>
                </a:r>
                <a:r>
                  <a:rPr lang="en-IN" dirty="0" smtClean="0"/>
                  <a:t>:</a:t>
                </a:r>
              </a:p>
              <a:p>
                <a:pPr lvl="2"/>
                <a:r>
                  <a:rPr lang="en-IN" i="1" dirty="0" smtClean="0"/>
                  <a:t>Intuition: if a model is doing slightly badly, penalize it as squared loss, if doing very badly, penalize it as absolute loss. Also, please ensure a differentiable </a:t>
                </a:r>
                <a:r>
                  <a:rPr lang="en-IN" i="1" dirty="0" err="1" smtClean="0"/>
                  <a:t>fn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8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4103379"/>
            <a:ext cx="5782361" cy="105832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185596" y="3701019"/>
            <a:ext cx="3947438" cy="1802875"/>
            <a:chOff x="8250360" y="1111623"/>
            <a:chExt cx="3947438" cy="180287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219457" y="1111623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341706" y="2914498"/>
              <a:ext cx="3850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 flipH="1">
              <a:off x="8924447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227360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8250360" y="1434744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230805" y="1435198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086" y="2623624"/>
              <a:ext cx="683712" cy="276828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907636"/>
            <a:ext cx="6601702" cy="148506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401527" y="922017"/>
            <a:ext cx="3725550" cy="2016103"/>
            <a:chOff x="8552650" y="3975885"/>
            <a:chExt cx="3725550" cy="201610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0315815" y="4189113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552650" y="5991988"/>
              <a:ext cx="3725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H="1">
              <a:off x="8552650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776064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0"/>
            </p:cNvCxnSpPr>
            <p:nvPr/>
          </p:nvCxnSpPr>
          <p:spPr>
            <a:xfrm>
              <a:off x="9855563" y="5977836"/>
              <a:ext cx="920501" cy="1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5" idx="0"/>
            </p:cNvCxnSpPr>
            <p:nvPr/>
          </p:nvCxnSpPr>
          <p:spPr>
            <a:xfrm flipV="1">
              <a:off x="9855563" y="3975885"/>
              <a:ext cx="1766" cy="20019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0772536" y="3975885"/>
              <a:ext cx="1766" cy="20019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855563" y="4788685"/>
              <a:ext cx="460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040" y="4934789"/>
              <a:ext cx="119488" cy="15576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10309833" y="4788685"/>
              <a:ext cx="460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10" y="4934789"/>
              <a:ext cx="119488" cy="15576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488" y="5645312"/>
              <a:ext cx="683712" cy="276828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-16201"/>
            <a:ext cx="1787143" cy="1787143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1130158" y="294855"/>
            <a:ext cx="9232796" cy="1687706"/>
          </a:xfrm>
          <a:prstGeom prst="wedgeRectCallout">
            <a:avLst>
              <a:gd name="adj1" fmla="val 59559"/>
              <a:gd name="adj2" fmla="val 44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Loss functions have to be chosen according to needs of the problem and experience.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 Huber loss popular if some data points are corrupted. However, some loss functions are very popular in ML for various reasons e.g. hinge/cross entropy for binary classification, squared for regression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621576" y="1875133"/>
            <a:ext cx="1468606" cy="1238929"/>
            <a:chOff x="12383748" y="1219011"/>
            <a:chExt cx="1862104" cy="1570887"/>
          </a:xfrm>
        </p:grpSpPr>
        <p:sp>
          <p:nvSpPr>
            <p:cNvPr id="42" name="Freeform 4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Rectangular Callout 48"/>
          <p:cNvSpPr/>
          <p:nvPr/>
        </p:nvSpPr>
        <p:spPr>
          <a:xfrm>
            <a:off x="1130158" y="2142216"/>
            <a:ext cx="9274699" cy="1544650"/>
          </a:xfrm>
          <a:prstGeom prst="wedgeRectCallout">
            <a:avLst>
              <a:gd name="adj1" fmla="val 59683"/>
              <a:gd name="adj2" fmla="val 82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Indeed, notice that the Huber loss function penalizes large deviations less strictly that the squared loss function (the purple curve is much below the dotted red curve). Doing so may be a good idea in corrupted data settings since it tells the optimizer to not worry too much about corrupted points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87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Ignore the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sake of notational simplicity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Can rewrite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Can apply first order optimality to obtain a solution (convex objective)</a:t>
                </a:r>
              </a:p>
              <a:p>
                <a:r>
                  <a:rPr lang="en-US" dirty="0" smtClean="0"/>
                  <a:t>Gradient: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 smtClean="0"/>
                  <a:t> (recall: gradient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US" dirty="0" smtClean="0"/>
                  <a:t>Gradient must vanish at minimum so we must have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time to invert the matrix – may use faster methods (S)GD</a:t>
                </a:r>
              </a:p>
              <a:p>
                <a:r>
                  <a:rPr lang="en-US" dirty="0" smtClean="0"/>
                  <a:t>Much faster methods available e.g. conjugate gradient method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136821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1238311" y="1421124"/>
                <a:ext cx="9232796" cy="1041829"/>
              </a:xfrm>
              <a:prstGeom prst="wedgeRectCallout">
                <a:avLst>
                  <a:gd name="adj1" fmla="val 58077"/>
                  <a:gd name="adj2" fmla="val 5541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Could have used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1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too but it is customary in regression to write the optimization problem a bit differently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11" y="1421124"/>
                <a:ext cx="9232796" cy="1041829"/>
              </a:xfrm>
              <a:prstGeom prst="wedgeRectCallout">
                <a:avLst>
                  <a:gd name="adj1" fmla="val 58077"/>
                  <a:gd name="adj2" fmla="val 55417"/>
                </a:avLst>
              </a:prstGeom>
              <a:blipFill>
                <a:blip r:embed="rId4"/>
                <a:stretch>
                  <a:fillRect l="-730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4212" y="3179972"/>
            <a:ext cx="1787788" cy="178778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238311" y="3227342"/>
            <a:ext cx="9232796" cy="1100586"/>
          </a:xfrm>
          <a:prstGeom prst="wedgeRectCallout">
            <a:avLst>
              <a:gd name="adj1" fmla="val 56458"/>
              <a:gd name="adj2" fmla="val 539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Even here, we may use dual methods like SDCA 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liblinear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indeed use them) but yet again, deriving the dual is not as straightforward here since there are no constraints in the original problem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5036492"/>
            <a:ext cx="1787143" cy="178714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238311" y="5058625"/>
            <a:ext cx="9232796" cy="1100586"/>
          </a:xfrm>
          <a:prstGeom prst="wedgeRectCallout">
            <a:avLst>
              <a:gd name="adj1" fmla="val 57556"/>
              <a:gd name="adj2" fmla="val 531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If we want to use fancier loss functions like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Vapnik’s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loss function, then cannot apply first order optimality, need to use SGD, SDCA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methods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21576" y="49961"/>
            <a:ext cx="1468606" cy="1238929"/>
            <a:chOff x="12383748" y="1219011"/>
            <a:chExt cx="1862104" cy="1570887"/>
          </a:xfrm>
        </p:grpSpPr>
        <p:sp>
          <p:nvSpPr>
            <p:cNvPr id="12" name="Freeform 1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ular Callout 16"/>
              <p:cNvSpPr/>
              <p:nvPr/>
            </p:nvSpPr>
            <p:spPr>
              <a:xfrm>
                <a:off x="597192" y="226205"/>
                <a:ext cx="9873915" cy="992260"/>
              </a:xfrm>
              <a:prstGeom prst="wedgeRectCallout">
                <a:avLst>
                  <a:gd name="adj1" fmla="val 58090"/>
                  <a:gd name="adj2" fmla="val 4987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Ridge regression uses least squares loss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regularization. However the term “least squares regression” is often used to refer to ridge regression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2" y="226205"/>
                <a:ext cx="9873915" cy="992260"/>
              </a:xfrm>
              <a:prstGeom prst="wedgeRectCallout">
                <a:avLst>
                  <a:gd name="adj1" fmla="val 58090"/>
                  <a:gd name="adj2" fmla="val 49874"/>
                </a:avLst>
              </a:prstGeom>
              <a:blipFill>
                <a:blip r:embed="rId7"/>
                <a:stretch>
                  <a:fillRect b="-35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6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Behind the </a:t>
            </a:r>
            <a:r>
              <a:rPr lang="en-IN" dirty="0" smtClean="0"/>
              <a:t>scenes: GD </a:t>
            </a:r>
            <a:r>
              <a:rPr lang="en-IN" dirty="0" smtClean="0"/>
              <a:t>for </a:t>
            </a:r>
            <a:r>
              <a:rPr lang="en-IN" dirty="0" smtClean="0"/>
              <a:t>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IN" dirty="0" smtClean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too much!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 smtClean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</a:t>
                </a:r>
                <a:r>
                  <a:rPr lang="en-IN" dirty="0" smtClean="0"/>
                  <a:t>badly </a:t>
                </a:r>
                <a:r>
                  <a:rPr lang="en-IN" dirty="0"/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 </a:t>
                </a:r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IN" sz="2800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  <a:blipFill>
                <a:blip r:embed="rId2"/>
                <a:stretch>
                  <a:fillRect l="-562" t="-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 smtClean="0">
                    <a:solidFill>
                      <a:schemeClr val="tx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blipFill>
                <a:blip r:embed="rId3"/>
                <a:stretch>
                  <a:fillRect r="-292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1" kern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i.e. may be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blipFill>
                <a:blip r:embed="rId4"/>
                <a:stretch>
                  <a:fillRect r="-174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, GD will try to increase the value </a:t>
                </a:r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blipFill>
                <a:blip r:embed="rId5"/>
                <a:stretch>
                  <a:fillRect r="-3313" b="-5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0611301" y="942063"/>
            <a:ext cx="1468606" cy="1238929"/>
            <a:chOff x="12383748" y="1219011"/>
            <a:chExt cx="1862104" cy="1570887"/>
          </a:xfrm>
        </p:grpSpPr>
        <p:sp>
          <p:nvSpPr>
            <p:cNvPr id="16" name="Freeform 1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4582274" y="1117629"/>
            <a:ext cx="5973508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GD and other optimization techniques merely try to obtain models that obey the rules of good behaviour as encoded in the loss function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4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An umbrella term used in ML to describe a whole family of steps taken to prevent ML </a:t>
            </a:r>
            <a:r>
              <a:rPr lang="en-IN" dirty="0" err="1" smtClean="0"/>
              <a:t>algos</a:t>
            </a:r>
            <a:r>
              <a:rPr lang="en-IN" dirty="0" smtClean="0"/>
              <a:t> from suffering from problems in data</a:t>
            </a:r>
          </a:p>
          <a:p>
            <a:r>
              <a:rPr lang="en-IN" dirty="0" smtClean="0"/>
              <a:t>These help ML </a:t>
            </a:r>
            <a:r>
              <a:rPr lang="en-IN" dirty="0" err="1" smtClean="0"/>
              <a:t>algos</a:t>
            </a:r>
            <a:r>
              <a:rPr lang="en-IN" dirty="0" smtClean="0"/>
              <a:t> offer stable behaviour even if data misbehaves</a:t>
            </a:r>
          </a:p>
          <a:p>
            <a:r>
              <a:rPr lang="en-IN" dirty="0" smtClean="0"/>
              <a:t>In an ideal world where data is perfectly clean and there is plenty of data available, there would be no need for any regularization!</a:t>
            </a:r>
          </a:p>
          <a:p>
            <a:r>
              <a:rPr lang="en-IN" dirty="0" smtClean="0"/>
              <a:t>How to do regularization is often decided without looking at data</a:t>
            </a:r>
          </a:p>
          <a:p>
            <a:pPr lvl="2"/>
            <a:r>
              <a:rPr lang="en-IN" dirty="0" smtClean="0"/>
              <a:t>However, regularization usually involves its own </a:t>
            </a:r>
            <a:r>
              <a:rPr lang="en-IN" dirty="0" err="1" smtClean="0"/>
              <a:t>hyperparameters</a:t>
            </a:r>
            <a:r>
              <a:rPr lang="en-IN" dirty="0" smtClean="0"/>
              <a:t> that need to be tuned using data itself (using validation techniques)</a:t>
            </a:r>
          </a:p>
          <a:p>
            <a:r>
              <a:rPr lang="en-IN" dirty="0" smtClean="0"/>
              <a:t>In general, regularization techniques prevent the model from just blindly doing well on data (since data cannot be trusted)</a:t>
            </a:r>
          </a:p>
          <a:p>
            <a:pPr lvl="2"/>
            <a:r>
              <a:rPr lang="en-IN" dirty="0" smtClean="0"/>
              <a:t>Frequently, regularization can also make the optimization problem well-posed and the solution unique – this helps optimizers (SGD </a:t>
            </a:r>
            <a:r>
              <a:rPr lang="en-IN" dirty="0" err="1" smtClean="0"/>
              <a:t>etc</a:t>
            </a:r>
            <a:r>
              <a:rPr lang="en-IN" dirty="0" smtClean="0"/>
              <a:t>) immensely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355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926598" y="1104214"/>
            <a:ext cx="5076876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Makes sense since regularization is supposed to protect us from data issues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11301" y="197317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6874299" y="2292609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regularization can be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somewhat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data dependent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5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adding a regularizer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 smtClean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term above is called the </a:t>
                </a:r>
                <a:r>
                  <a:rPr lang="en-IN" i="1" dirty="0" smtClean="0"/>
                  <a:t>L2 regularizer</a:t>
                </a:r>
                <a:r>
                  <a:rPr lang="en-IN" dirty="0" smtClean="0"/>
                  <a:t> (or the squared L2 regularizer if we want to be very specific)</a:t>
                </a:r>
              </a:p>
              <a:p>
                <a:r>
                  <a:rPr lang="en-IN" dirty="0" smtClean="0"/>
                  <a:t>In binary classification settings, we saw that this regularizer encourages a large margin</a:t>
                </a:r>
              </a:p>
              <a:p>
                <a:r>
                  <a:rPr lang="en-IN" dirty="0" smtClean="0"/>
                  <a:t>In regression settings it ensures uniqueness of solution</a:t>
                </a:r>
              </a:p>
              <a:p>
                <a:pPr lvl="2"/>
                <a:r>
                  <a:rPr lang="en-IN" dirty="0" smtClean="0"/>
                  <a:t>Recall that the closed form solution is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non-invertible then we have infinitely many solutions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ensures unique solution no matter what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8599" y="267917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16449" y="36190"/>
            <a:ext cx="10053466" cy="1510301"/>
          </a:xfrm>
          <a:prstGeom prst="wedgeRectCallout">
            <a:avLst>
              <a:gd name="adj1" fmla="val 54835"/>
              <a:gd name="adj2" fmla="val 376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regularizer essentially tells the optimizer to not just blindly return a model that does well on data (according to the loss function), but rather return a model that does well and is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simple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 The L2 regularizer defines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simplicity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using the L2 norm (or Euclidean length). A model is simple if it has small L2 norm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95" y="2391769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 binary classification, simple models also had large margins. However, be careful not to over regularize.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you use a very large value of regularization constant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SVM) then you may get a very useless model that does not fit data at all i.e. does not care to do well on data at all!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blipFill>
                <a:blip r:embed="rId5"/>
                <a:stretch>
                  <a:fillRect l="-591" b="-67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44" y="4448725"/>
            <a:ext cx="1787143" cy="1787143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345915" y="3865947"/>
            <a:ext cx="9181426" cy="1734172"/>
          </a:xfrm>
          <a:prstGeom prst="wedgeRectCallout">
            <a:avLst>
              <a:gd name="adj1" fmla="val 58451"/>
              <a:gd name="adj2" fmla="val 489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key is moderation. Usually regularization constants are chosen using validation. Other important considerations include: how noisy do we expect data to be and how much data do we have.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Rule of thumb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: as you have more and more data, you can safely afford to regularize less and less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51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popular </a:t>
            </a:r>
            <a:r>
              <a:rPr lang="en-IN" dirty="0" err="1" smtClean="0"/>
              <a:t>regularizers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other most popular regularizer is the L1 regularizer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LASSO: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L1-reg SVM: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L1 regularizer prefers model vectors that have lots of coordinates whose value is either 0 or close to 0 – called </a:t>
                </a:r>
                <a:r>
                  <a:rPr lang="en-IN" i="1" dirty="0" smtClean="0"/>
                  <a:t>sparse</a:t>
                </a:r>
                <a:r>
                  <a:rPr lang="en-IN" dirty="0" smtClean="0"/>
                  <a:t> vectors</a:t>
                </a:r>
              </a:p>
              <a:p>
                <a:r>
                  <a:rPr lang="en-IN" dirty="0" smtClean="0"/>
                  <a:t>Often, we make coordinates close to zero actually zero to save space</a:t>
                </a:r>
              </a:p>
              <a:p>
                <a:r>
                  <a:rPr lang="en-IN" dirty="0" smtClean="0"/>
                  <a:t>Sparse models are faster at test time, also consume less memory</a:t>
                </a:r>
              </a:p>
              <a:p>
                <a:r>
                  <a:rPr lang="en-IN" dirty="0" smtClean="0"/>
                  <a:t>Very popular in high dimensional problems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IN" dirty="0" smtClean="0"/>
                  <a:t> million</a:t>
                </a:r>
              </a:p>
              <a:p>
                <a:r>
                  <a:rPr lang="en-IN" dirty="0" smtClean="0"/>
                  <a:t>Since L1 norm is non-differentiable, need to use </a:t>
                </a:r>
                <a:r>
                  <a:rPr lang="en-IN" dirty="0" err="1" smtClean="0"/>
                  <a:t>subgradient</a:t>
                </a:r>
                <a:r>
                  <a:rPr lang="en-IN" dirty="0" smtClean="0"/>
                  <a:t> methods although </a:t>
                </a:r>
                <a:r>
                  <a:rPr lang="en-IN" i="1" dirty="0" smtClean="0"/>
                  <a:t>proximal gradient descent </a:t>
                </a:r>
                <a:r>
                  <a:rPr lang="en-IN" dirty="0" smtClean="0"/>
                  <a:t>does much better in general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  <a:blipFill>
                <a:blip r:embed="rId2"/>
                <a:stretch>
                  <a:fillRect l="-562" t="-2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67" y="662236"/>
            <a:ext cx="1787143" cy="178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If you pay close attention, then the dual of CSVM also has L1 regularization 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Note that the dual does indeed have sparse solutions (i.e.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) which means not every vector becomes a support vector!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blipFill>
                <a:blip r:embed="rId4"/>
                <a:stretch>
                  <a:fillRect l="-741" b="-12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Early Stopping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Sometimes, ML practitioners stop an optimizer well before it has solved the optimization problem fully – sometimes due to timeout but sometimes deliberately</a:t>
            </a:r>
          </a:p>
          <a:p>
            <a:r>
              <a:rPr lang="en-IN" dirty="0" smtClean="0"/>
              <a:t>Note that this automatically prevents the model from fitting the data too closely (this is good if the data was noisy or had outliers)</a:t>
            </a:r>
          </a:p>
          <a:p>
            <a:r>
              <a:rPr lang="en-IN" dirty="0" smtClean="0"/>
              <a:t>This often happens implicitly with complex optimization problems e.g. training deep networks where the person training the network gets tired and gives up training – gets some regularization for free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not to misuse this – if you stop too early, you may just get an </a:t>
            </a:r>
            <a:r>
              <a:rPr lang="en-IN" dirty="0" err="1" smtClean="0">
                <a:sym typeface="Wingdings" panose="05000000000000000000" pitchFamily="2" charset="2"/>
              </a:rPr>
              <a:t>overregularized</a:t>
            </a:r>
            <a:r>
              <a:rPr lang="en-IN" dirty="0" smtClean="0">
                <a:sym typeface="Wingdings" panose="05000000000000000000" pitchFamily="2" charset="2"/>
              </a:rPr>
              <a:t> model that does not fit data at all i.e. does not do well on data at all!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adding noise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50548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 slightly counter-intuitive way of regularization (considering that regularization is supposed to save us from noise in data)</a:t>
                </a:r>
              </a:p>
              <a:p>
                <a:r>
                  <a:rPr lang="en-IN" dirty="0" smtClean="0"/>
                  <a:t>Add controlled noise to data so that the model learns to perform well despite noise – note that it does not fit the data exactly here either</a:t>
                </a:r>
              </a:p>
              <a:p>
                <a:r>
                  <a:rPr lang="en-IN" dirty="0" smtClean="0"/>
                  <a:t>Most well-known instance of this technique is the practice of dropout in deep learning – randomly make features go missing</a:t>
                </a:r>
              </a:p>
              <a:p>
                <a:r>
                  <a:rPr lang="en-IN" b="1" dirty="0" smtClean="0"/>
                  <a:t>Related methods</a:t>
                </a:r>
                <a:r>
                  <a:rPr lang="en-IN" dirty="0" smtClean="0"/>
                  <a:t>: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Learn from not </a:t>
                </a:r>
                <a:r>
                  <a:rPr lang="en-IN" dirty="0"/>
                  <a:t>entire data, but a subset of the data </a:t>
                </a:r>
                <a:r>
                  <a:rPr lang="en-IN" dirty="0" smtClean="0"/>
                  <a:t>that seems clean</a:t>
                </a:r>
              </a:p>
              <a:p>
                <a:pPr lvl="2"/>
                <a:r>
                  <a:rPr lang="en-IN" dirty="0" smtClean="0"/>
                  <a:t>Use a corruption-aware loss function like </a:t>
                </a:r>
                <a:r>
                  <a:rPr lang="en-IN" dirty="0"/>
                  <a:t>the Huber </a:t>
                </a:r>
                <a:r>
                  <a:rPr lang="en-IN" dirty="0" smtClean="0"/>
                  <a:t>loss in robust </a:t>
                </a:r>
                <a:r>
                  <a:rPr lang="en-IN" dirty="0"/>
                  <a:t>regression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Of </a:t>
                </a:r>
                <a:r>
                  <a:rPr lang="en-IN" dirty="0" smtClean="0"/>
                  <a:t>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features present, choose only those that are informative, non-noisy</a:t>
                </a:r>
              </a:p>
              <a:p>
                <a:pPr lvl="3"/>
                <a:r>
                  <a:rPr lang="en-IN" dirty="0" smtClean="0"/>
                  <a:t>Called </a:t>
                </a:r>
                <a:r>
                  <a:rPr lang="en-IN" b="1" dirty="0" smtClean="0"/>
                  <a:t>sparse recovery</a:t>
                </a:r>
                <a:r>
                  <a:rPr lang="en-IN" dirty="0" smtClean="0"/>
                  <a:t>: e.g. LASSO does sparse recovery for least </a:t>
                </a:r>
                <a:r>
                  <a:rPr lang="en-IN" dirty="0" smtClean="0"/>
                  <a:t>squares loss function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505486"/>
              </a:xfrm>
              <a:blipFill>
                <a:blip r:embed="rId2"/>
                <a:stretch>
                  <a:fillRect l="-578" t="-2658" r="-1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Multiclass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Sometimes aka </a:t>
                </a:r>
                <a:r>
                  <a:rPr lang="en-IN" dirty="0" err="1" smtClean="0"/>
                  <a:t>multiclassification</a:t>
                </a:r>
                <a:r>
                  <a:rPr lang="en-IN" dirty="0" smtClean="0"/>
                  <a:t> – have seen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and DTs solve it</a:t>
                </a:r>
              </a:p>
              <a:p>
                <a:r>
                  <a:rPr lang="en-IN" dirty="0" smtClean="0"/>
                  <a:t>Can be solved using linear models too!</a:t>
                </a:r>
              </a:p>
              <a:p>
                <a:r>
                  <a:rPr lang="en-IN" dirty="0" smtClean="0"/>
                  <a:t>Trick is to reduce to binary classification</a:t>
                </a:r>
              </a:p>
              <a:p>
                <a:r>
                  <a:rPr lang="en-IN" dirty="0" smtClean="0"/>
                  <a:t>If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classes, then train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linear</a:t>
                </a:r>
                <a:br>
                  <a:rPr lang="en-IN" dirty="0" smtClean="0"/>
                </a:br>
                <a:r>
                  <a:rPr lang="en-IN" dirty="0" smtClean="0"/>
                  <a:t>models, each trained to identify one class</a:t>
                </a:r>
              </a:p>
              <a:p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 smtClean="0"/>
                  <a:t> {dog, horse, fish}. Train model1</a:t>
                </a:r>
                <a:br>
                  <a:rPr lang="en-IN" dirty="0" smtClean="0"/>
                </a:br>
                <a:r>
                  <a:rPr lang="en-IN" dirty="0" smtClean="0"/>
                  <a:t>to say yes to dog images but no to horse</a:t>
                </a:r>
                <a:br>
                  <a:rPr lang="en-IN" dirty="0" smtClean="0"/>
                </a:br>
                <a:r>
                  <a:rPr lang="en-IN" dirty="0" smtClean="0"/>
                  <a:t>and no to fish images, similarly model2, 3</a:t>
                </a:r>
              </a:p>
              <a:p>
                <a:pPr lvl="2"/>
                <a:r>
                  <a:rPr lang="en-IN" dirty="0" smtClean="0"/>
                  <a:t>Called the OVA method (one-vs-all)</a:t>
                </a:r>
              </a:p>
              <a:p>
                <a:r>
                  <a:rPr lang="en-IN" dirty="0" smtClean="0"/>
                  <a:t>At test time, just ask all three models and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hope that only one of them says yes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396310" y="3699983"/>
            <a:ext cx="2946400" cy="2499360"/>
          </a:xfrm>
          <a:custGeom>
            <a:avLst/>
            <a:gdLst>
              <a:gd name="connsiteX0" fmla="*/ 2098040 w 2946400"/>
              <a:gd name="connsiteY0" fmla="*/ 314960 h 2499360"/>
              <a:gd name="connsiteX1" fmla="*/ 2946400 w 2946400"/>
              <a:gd name="connsiteY1" fmla="*/ 2499360 h 2499360"/>
              <a:gd name="connsiteX2" fmla="*/ 5080 w 2946400"/>
              <a:gd name="connsiteY2" fmla="*/ 2499360 h 2499360"/>
              <a:gd name="connsiteX3" fmla="*/ 0 w 2946400"/>
              <a:gd name="connsiteY3" fmla="*/ 0 h 2499360"/>
              <a:gd name="connsiteX4" fmla="*/ 2098040 w 2946400"/>
              <a:gd name="connsiteY4" fmla="*/ 3149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400" h="2499360">
                <a:moveTo>
                  <a:pt x="2098040" y="314960"/>
                </a:moveTo>
                <a:lnTo>
                  <a:pt x="2946400" y="2499360"/>
                </a:lnTo>
                <a:lnTo>
                  <a:pt x="5080" y="2499360"/>
                </a:lnTo>
                <a:cubicBezTo>
                  <a:pt x="3387" y="1666240"/>
                  <a:pt x="1693" y="833120"/>
                  <a:pt x="0" y="0"/>
                </a:cubicBezTo>
                <a:lnTo>
                  <a:pt x="2098040" y="31496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00B0F0"/>
              </a:gs>
            </a:gsLst>
            <a:lin ang="7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7396310" y="1632423"/>
            <a:ext cx="4018280" cy="2372360"/>
          </a:xfrm>
          <a:custGeom>
            <a:avLst/>
            <a:gdLst>
              <a:gd name="connsiteX0" fmla="*/ 2092960 w 4018280"/>
              <a:gd name="connsiteY0" fmla="*/ 2372360 h 2372360"/>
              <a:gd name="connsiteX1" fmla="*/ 4018280 w 4018280"/>
              <a:gd name="connsiteY1" fmla="*/ 5080 h 2372360"/>
              <a:gd name="connsiteX2" fmla="*/ 5080 w 4018280"/>
              <a:gd name="connsiteY2" fmla="*/ 0 h 2372360"/>
              <a:gd name="connsiteX3" fmla="*/ 0 w 4018280"/>
              <a:gd name="connsiteY3" fmla="*/ 2062480 h 2372360"/>
              <a:gd name="connsiteX4" fmla="*/ 2092960 w 4018280"/>
              <a:gd name="connsiteY4" fmla="*/ 2372360 h 237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280" h="2372360">
                <a:moveTo>
                  <a:pt x="2092960" y="2372360"/>
                </a:moveTo>
                <a:lnTo>
                  <a:pt x="4018280" y="5080"/>
                </a:lnTo>
                <a:lnTo>
                  <a:pt x="5080" y="0"/>
                </a:lnTo>
                <a:cubicBezTo>
                  <a:pt x="3387" y="687493"/>
                  <a:pt x="1693" y="1374987"/>
                  <a:pt x="0" y="2062480"/>
                </a:cubicBezTo>
                <a:lnTo>
                  <a:pt x="2092960" y="237236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FF0000"/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9501970" y="1634963"/>
            <a:ext cx="2495550" cy="4572000"/>
          </a:xfrm>
          <a:custGeom>
            <a:avLst/>
            <a:gdLst>
              <a:gd name="connsiteX0" fmla="*/ 0 w 2495550"/>
              <a:gd name="connsiteY0" fmla="*/ 2368550 h 4572000"/>
              <a:gd name="connsiteX1" fmla="*/ 1924050 w 2495550"/>
              <a:gd name="connsiteY1" fmla="*/ 0 h 4572000"/>
              <a:gd name="connsiteX2" fmla="*/ 2495550 w 2495550"/>
              <a:gd name="connsiteY2" fmla="*/ 0 h 4572000"/>
              <a:gd name="connsiteX3" fmla="*/ 2495550 w 2495550"/>
              <a:gd name="connsiteY3" fmla="*/ 4565650 h 4572000"/>
              <a:gd name="connsiteX4" fmla="*/ 838200 w 2495550"/>
              <a:gd name="connsiteY4" fmla="*/ 4572000 h 4572000"/>
              <a:gd name="connsiteX5" fmla="*/ 0 w 2495550"/>
              <a:gd name="connsiteY5" fmla="*/ 236855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5550" h="4572000">
                <a:moveTo>
                  <a:pt x="0" y="2368550"/>
                </a:moveTo>
                <a:lnTo>
                  <a:pt x="1924050" y="0"/>
                </a:lnTo>
                <a:lnTo>
                  <a:pt x="2495550" y="0"/>
                </a:lnTo>
                <a:lnTo>
                  <a:pt x="2495550" y="4565650"/>
                </a:lnTo>
                <a:lnTo>
                  <a:pt x="838200" y="4572000"/>
                </a:lnTo>
                <a:lnTo>
                  <a:pt x="0" y="236855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2ECC71"/>
              </a:gs>
            </a:gsLst>
            <a:lin ang="1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798146" y="2070371"/>
            <a:ext cx="3714768" cy="3480553"/>
            <a:chOff x="315476" y="2226108"/>
            <a:chExt cx="3714768" cy="3480553"/>
          </a:xfrm>
        </p:grpSpPr>
        <p:sp>
          <p:nvSpPr>
            <p:cNvPr id="70" name="Oval 69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806816" y="2065484"/>
            <a:ext cx="3714768" cy="3480553"/>
            <a:chOff x="315476" y="2226108"/>
            <a:chExt cx="3714768" cy="3480553"/>
          </a:xfrm>
        </p:grpSpPr>
        <p:sp>
          <p:nvSpPr>
            <p:cNvPr id="83" name="Oval 82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00718" y="2070371"/>
            <a:ext cx="3714768" cy="3480553"/>
            <a:chOff x="315476" y="2226108"/>
            <a:chExt cx="3714768" cy="3480553"/>
          </a:xfrm>
        </p:grpSpPr>
        <p:sp>
          <p:nvSpPr>
            <p:cNvPr id="96" name="Oval 95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7661316" y="3208009"/>
            <a:ext cx="3221912" cy="255894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9" name="Straight Connector 108"/>
          <p:cNvCxnSpPr/>
          <p:nvPr/>
        </p:nvCxnSpPr>
        <p:spPr>
          <a:xfrm flipV="1">
            <a:off x="9755067" y="1925613"/>
            <a:ext cx="409885" cy="4121487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10" name="Straight Connector 109"/>
          <p:cNvCxnSpPr/>
          <p:nvPr/>
        </p:nvCxnSpPr>
        <p:spPr>
          <a:xfrm flipH="1">
            <a:off x="7612830" y="2767710"/>
            <a:ext cx="4095347" cy="137417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111" name="Group 110"/>
          <p:cNvGrpSpPr/>
          <p:nvPr/>
        </p:nvGrpSpPr>
        <p:grpSpPr>
          <a:xfrm>
            <a:off x="7798146" y="2072698"/>
            <a:ext cx="3714768" cy="3480553"/>
            <a:chOff x="315476" y="2226108"/>
            <a:chExt cx="3714768" cy="3480553"/>
          </a:xfrm>
        </p:grpSpPr>
        <p:sp>
          <p:nvSpPr>
            <p:cNvPr id="112" name="Oval 111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flipV="1">
            <a:off x="9491311" y="1932417"/>
            <a:ext cx="1680495" cy="207199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25" name="Straight Connector 124"/>
          <p:cNvCxnSpPr/>
          <p:nvPr/>
        </p:nvCxnSpPr>
        <p:spPr>
          <a:xfrm>
            <a:off x="9491311" y="4004414"/>
            <a:ext cx="793826" cy="204268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26" name="Straight Connector 125"/>
          <p:cNvCxnSpPr/>
          <p:nvPr/>
        </p:nvCxnSpPr>
        <p:spPr>
          <a:xfrm>
            <a:off x="7597802" y="3721873"/>
            <a:ext cx="1892357" cy="28234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18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OVA – Reduce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binary problems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35918"/>
                <a:ext cx="11600328" cy="5300823"/>
              </a:xfrm>
            </p:spPr>
            <p:txBody>
              <a:bodyPr/>
              <a:lstStyle/>
              <a:p>
                <a:r>
                  <a:rPr lang="en-IN" dirty="0" smtClean="0"/>
                  <a:t>Create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binary classification datasets</a:t>
                </a:r>
              </a:p>
              <a:p>
                <a:r>
                  <a:rPr lang="en-IN" dirty="0" smtClean="0"/>
                  <a:t>For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, create a dataset where</a:t>
                </a:r>
                <a:br>
                  <a:rPr lang="en-IN" dirty="0" smtClean="0"/>
                </a:br>
                <a:r>
                  <a:rPr lang="en-IN" dirty="0" smtClean="0"/>
                  <a:t>points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are labelled positive and</a:t>
                </a:r>
                <a:br>
                  <a:rPr lang="en-IN" dirty="0" smtClean="0"/>
                </a:br>
                <a:r>
                  <a:rPr lang="en-IN" dirty="0" smtClean="0"/>
                  <a:t>points of all other classes labelled negative</a:t>
                </a:r>
              </a:p>
              <a:p>
                <a:r>
                  <a:rPr lang="en-IN" dirty="0" smtClean="0"/>
                  <a:t>Learn a model to distinguish</a:t>
                </a:r>
                <a:br>
                  <a:rPr lang="en-IN" dirty="0" smtClean="0"/>
                </a:br>
                <a:r>
                  <a:rPr lang="en-IN" dirty="0" smtClean="0"/>
                  <a:t>data points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from</a:t>
                </a:r>
                <a:br>
                  <a:rPr lang="en-IN" dirty="0" smtClean="0"/>
                </a:br>
                <a:r>
                  <a:rPr lang="en-IN" dirty="0" smtClean="0"/>
                  <a:t>those not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At test time, predict the class whose model</a:t>
                </a:r>
                <a:br>
                  <a:rPr lang="en-IN" dirty="0" smtClean="0"/>
                </a:br>
                <a:r>
                  <a:rPr lang="en-IN" dirty="0" smtClean="0"/>
                  <a:t>gives the test point the highest score!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35918"/>
                <a:ext cx="11600328" cy="5300823"/>
              </a:xfrm>
              <a:blipFill>
                <a:blip r:embed="rId6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89" y="3121393"/>
            <a:ext cx="6177507" cy="11540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07" y="1700859"/>
            <a:ext cx="4008675" cy="1260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929" y="4575669"/>
            <a:ext cx="3931569" cy="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Concept of loss function and regularization in ML</a:t>
            </a:r>
          </a:p>
          <a:p>
            <a:r>
              <a:rPr lang="en-IN" dirty="0" smtClean="0"/>
              <a:t>Loss functions for binary and multi classification problems</a:t>
            </a:r>
          </a:p>
          <a:p>
            <a:r>
              <a:rPr lang="en-IN" dirty="0" smtClean="0"/>
              <a:t>Loss functions for regression </a:t>
            </a:r>
            <a:r>
              <a:rPr lang="en-IN" dirty="0"/>
              <a:t>p</a:t>
            </a:r>
            <a:r>
              <a:rPr lang="en-IN" dirty="0" smtClean="0"/>
              <a:t>roblems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OVA – Learn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models together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03918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Can introduce the concept of margin here as well</a:t>
                </a:r>
              </a:p>
              <a:p>
                <a:r>
                  <a:rPr lang="en-IN" dirty="0" smtClean="0"/>
                  <a:t>Demand that if the true class of a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 smtClean="0"/>
                  <a:t>, then we must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Introducing slack as before allows us to form an optimization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for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Can rewrite this in terms of the </a:t>
                </a:r>
                <a:r>
                  <a:rPr lang="en-IN" i="1" dirty="0" smtClean="0"/>
                  <a:t>Crammer-Singer Loss</a:t>
                </a:r>
                <a:r>
                  <a:rPr lang="en-IN" dirty="0" smtClean="0"/>
                  <a:t> 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039189"/>
              </a:xfrm>
              <a:blipFill>
                <a:blip r:embed="rId3"/>
                <a:stretch>
                  <a:fillRect l="-562" t="-2422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OVA via </a:t>
            </a:r>
            <a:r>
              <a:rPr lang="en-IN" dirty="0" err="1" smtClean="0"/>
              <a:t>Softmax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Just as hinge loss becomes Crammer-Singer loss when looking at </a:t>
                </a:r>
                <a:r>
                  <a:rPr lang="en-IN" dirty="0" err="1" smtClean="0"/>
                  <a:t>multiclassification</a:t>
                </a:r>
                <a:r>
                  <a:rPr lang="en-IN" dirty="0" smtClean="0"/>
                  <a:t>, logistic loss becomes the </a:t>
                </a:r>
                <a:r>
                  <a:rPr lang="en-IN" dirty="0" err="1" smtClean="0"/>
                  <a:t>softmax</a:t>
                </a:r>
                <a:r>
                  <a:rPr lang="en-IN" dirty="0" smtClean="0"/>
                  <a:t>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SM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4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40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where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that this loss also encourages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 smtClean="0"/>
                  <a:t> to be the largest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loss approaches 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 smtClean="0"/>
                  <a:t> is enormously larger than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ensures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</m:func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Popular, especially in deep learning since this is a differentiable function (unlike Crammer-Singer) and so gradients can be taken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Multiclassification</a:t>
            </a:r>
            <a:r>
              <a:rPr lang="en-IN" dirty="0" smtClean="0"/>
              <a:t> – popular techniques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Decision Trees</a:t>
                </a:r>
                <a:r>
                  <a:rPr lang="en-IN" dirty="0" smtClean="0"/>
                  <a:t>: very popular especially if number of classes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IN" b="1" dirty="0" smtClean="0"/>
              </a:p>
              <a:p>
                <a:r>
                  <a:rPr lang="en-IN" b="1" dirty="0" smtClean="0"/>
                  <a:t>OVA</a:t>
                </a:r>
                <a:r>
                  <a:rPr lang="en-IN" dirty="0" smtClean="0"/>
                  <a:t>: convert multiclassification into several binary problems</a:t>
                </a:r>
              </a:p>
              <a:p>
                <a:pPr lvl="2"/>
                <a:r>
                  <a:rPr lang="en-IN" dirty="0" smtClean="0"/>
                  <a:t>Can be slow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but ways exist to speed things up</a:t>
                </a:r>
              </a:p>
              <a:p>
                <a:pPr lvl="2"/>
                <a:r>
                  <a:rPr lang="en-IN" dirty="0" smtClean="0"/>
                  <a:t>Crammer Singer present in </a:t>
                </a:r>
                <a:r>
                  <a:rPr lang="en-IN" dirty="0" err="1" smtClean="0"/>
                  <a:t>liblinear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sklearn</a:t>
                </a:r>
                <a:r>
                  <a:rPr lang="en-IN" dirty="0" smtClean="0"/>
                  <a:t>. </a:t>
                </a:r>
                <a:r>
                  <a:rPr lang="en-IN" dirty="0" err="1" smtClean="0"/>
                  <a:t>Softmax</a:t>
                </a:r>
                <a:r>
                  <a:rPr lang="en-IN" dirty="0" smtClean="0"/>
                  <a:t> popular in deep learning</a:t>
                </a:r>
              </a:p>
              <a:p>
                <a:r>
                  <a:rPr lang="en-IN" b="1" dirty="0" smtClean="0"/>
                  <a:t>Output Codes</a:t>
                </a:r>
                <a:r>
                  <a:rPr lang="en-IN" dirty="0" smtClean="0"/>
                  <a:t>: convert multiclassification into regression problems</a:t>
                </a:r>
              </a:p>
              <a:p>
                <a:pPr lvl="2"/>
                <a:r>
                  <a:rPr lang="en-IN" dirty="0" smtClean="0"/>
                  <a:t>Represent each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using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pPr lvl="2"/>
                <a:r>
                  <a:rPr lang="en-IN" dirty="0"/>
                  <a:t>S</a:t>
                </a:r>
                <a:r>
                  <a:rPr lang="en-IN" dirty="0" smtClean="0"/>
                  <a:t>olve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regression problems on the data, essentially trying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for data points that belong to class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for data points that belong to class </a:t>
                </a:r>
                <a:r>
                  <a:rPr lang="en-IN" dirty="0" smtClean="0"/>
                  <a:t>2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At test time, predict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numbers for the test point, think of this as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vector and see if this vector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or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…</a:t>
                </a:r>
              </a:p>
              <a:p>
                <a:pPr lvl="2"/>
                <a:r>
                  <a:rPr lang="en-IN" dirty="0" smtClean="0"/>
                  <a:t>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to be small for sake of speed but cannot have very 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. The whole purpose of 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 smtClean="0"/>
                  <a:t> is to account for regression mistakes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6783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Loss functions are used in ML to ask the model to </a:t>
                </a:r>
                <a:r>
                  <a:rPr lang="en-IN" i="1" dirty="0" smtClean="0"/>
                  <a:t>behave</a:t>
                </a:r>
                <a:r>
                  <a:rPr lang="en-IN" dirty="0" smtClean="0"/>
                  <a:t> a certain way</a:t>
                </a:r>
              </a:p>
              <a:p>
                <a:r>
                  <a:rPr lang="en-IN" dirty="0" smtClean="0"/>
                  <a:t>Loss functions penalize undesirable behaviour and optimizers like SGD or SDCA then (hopefully) give us a model with desirable behaviour</a:t>
                </a:r>
              </a:p>
              <a:p>
                <a:r>
                  <a:rPr lang="en-IN" dirty="0" smtClean="0"/>
                  <a:t>E.g. the hinge loss function which penalizes a model</a:t>
                </a:r>
                <a:br>
                  <a:rPr lang="en-IN" dirty="0" smtClean="0"/>
                </a:br>
                <a:r>
                  <a:rPr lang="en-IN" dirty="0" smtClean="0"/>
                  <a:t>if it either misclassifies a data point or else classifies it</a:t>
                </a:r>
                <a:br>
                  <a:rPr lang="en-IN" dirty="0" smtClean="0"/>
                </a:br>
                <a:r>
                  <a:rPr lang="en-IN" dirty="0" smtClean="0"/>
                  <a:t>correctly but with insufficient margin </a:t>
                </a:r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hinge loss tells us how well is model doing on a</a:t>
                </a:r>
                <a:br>
                  <a:rPr lang="en-IN" dirty="0" smtClean="0"/>
                </a:br>
                <a:r>
                  <a:rPr lang="en-IN" dirty="0" smtClean="0"/>
                  <a:t>single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. Given such a loss function, it is popular in ML to then take the sum or average of these </a:t>
                </a:r>
                <a:r>
                  <a:rPr lang="en-IN" dirty="0" err="1" smtClean="0"/>
                  <a:t>datapoint</a:t>
                </a:r>
                <a:r>
                  <a:rPr lang="en-IN" dirty="0" smtClean="0"/>
                  <a:t>-wise loss values on the entire training set to see how well is model doing on the entire </a:t>
                </a:r>
                <a:r>
                  <a:rPr lang="en-IN" dirty="0"/>
                  <a:t>training </a:t>
                </a:r>
                <a:r>
                  <a:rPr lang="en-IN" dirty="0" smtClean="0"/>
                  <a:t>set. For example, CSVM relies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hinge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67834"/>
              </a:xfrm>
              <a:blipFill>
                <a:blip r:embed="rId5"/>
                <a:stretch>
                  <a:fillRect l="-562" t="-2724" r="-1379" b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65918" y="2482209"/>
            <a:ext cx="2754306" cy="1802875"/>
            <a:chOff x="3072203" y="1188485"/>
            <a:chExt cx="4404448" cy="288300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3072203" y="4071486"/>
              <a:ext cx="440444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3" name="Freeform 12"/>
          <p:cNvSpPr/>
          <p:nvPr/>
        </p:nvSpPr>
        <p:spPr>
          <a:xfrm flipH="1">
            <a:off x="9438670" y="2538133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143" y="4422970"/>
            <a:ext cx="505352" cy="198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688" y="4420586"/>
            <a:ext cx="129852" cy="2084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21" y="4420587"/>
            <a:ext cx="100590" cy="201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28992" y="1897360"/>
                <a:ext cx="4960663" cy="5591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hinge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92" y="1897360"/>
                <a:ext cx="4960663" cy="5591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Classification Loss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Squared Hinge</a:t>
                </a:r>
                <a:r>
                  <a:rPr lang="en-IN" dirty="0" smtClean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sq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Popular since it is differentiable – no kinks</a:t>
                </a:r>
              </a:p>
              <a:p>
                <a:r>
                  <a:rPr lang="en-IN" b="1" dirty="0" smtClean="0"/>
                  <a:t>Logistic</a:t>
                </a:r>
                <a:r>
                  <a:rPr lang="en-IN" dirty="0" smtClean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logistic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Popular, differentiable</a:t>
                </a:r>
              </a:p>
              <a:p>
                <a:pPr lvl="1"/>
                <a:r>
                  <a:rPr lang="en-IN" dirty="0" smtClean="0"/>
                  <a:t>Related to the cross-entropy loss function</a:t>
                </a:r>
              </a:p>
              <a:p>
                <a:r>
                  <a:rPr lang="en-IN" dirty="0" smtClean="0"/>
                  <a:t>Some loss functions e.g. hinge, can be derived in</a:t>
                </a:r>
                <a:br>
                  <a:rPr lang="en-IN" dirty="0" smtClean="0"/>
                </a:br>
                <a:r>
                  <a:rPr lang="en-IN" dirty="0" smtClean="0"/>
                  <a:t>a geometric way, others e.g. logistic, can be derived probabilistically</a:t>
                </a:r>
              </a:p>
              <a:p>
                <a:r>
                  <a:rPr lang="en-IN" dirty="0" smtClean="0"/>
                  <a:t>However, some e.g. squared hinge, are directly proposed by ML experts as they have nice properties – no separate “intuition” for these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  <a:blipFill>
                <a:blip r:embed="rId7"/>
                <a:stretch>
                  <a:fillRect l="-562" t="-2442" r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868519" y="956082"/>
            <a:ext cx="2929169" cy="2195898"/>
            <a:chOff x="8868519" y="956082"/>
            <a:chExt cx="2929169" cy="219589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917526" y="984764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868519" y="2787639"/>
              <a:ext cx="28946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600" y="2923141"/>
              <a:ext cx="129852" cy="2084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589" y="2923142"/>
              <a:ext cx="100590" cy="201179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 flipH="1">
              <a:off x="9104520" y="956082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407433" y="2744300"/>
              <a:ext cx="13902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2953184"/>
              <a:ext cx="505352" cy="198796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0367848" y="984764"/>
              <a:ext cx="0" cy="18028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837797" y="3267136"/>
            <a:ext cx="2959891" cy="2146871"/>
            <a:chOff x="8837797" y="3863072"/>
            <a:chExt cx="2959891" cy="2146871"/>
          </a:xfrm>
        </p:grpSpPr>
        <p:grpSp>
          <p:nvGrpSpPr>
            <p:cNvPr id="34" name="Group 33"/>
            <p:cNvGrpSpPr/>
            <p:nvPr/>
          </p:nvGrpSpPr>
          <p:grpSpPr>
            <a:xfrm>
              <a:off x="8837797" y="3863072"/>
              <a:ext cx="2953584" cy="1802875"/>
              <a:chOff x="2454442" y="1188485"/>
              <a:chExt cx="4723117" cy="288300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454442" y="4071486"/>
                <a:ext cx="47231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/>
            <p:cNvSpPr/>
            <p:nvPr/>
          </p:nvSpPr>
          <p:spPr>
            <a:xfrm flipH="1">
              <a:off x="8837798" y="3883418"/>
              <a:ext cx="2959890" cy="16947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733199"/>
                <a:gd name="connsiteY0" fmla="*/ 2710046 h 2720679"/>
                <a:gd name="connsiteX1" fmla="*/ 4733199 w 4733199"/>
                <a:gd name="connsiteY1" fmla="*/ 0 h 2720679"/>
                <a:gd name="connsiteX2" fmla="*/ 4733199 w 4733199"/>
                <a:gd name="connsiteY2" fmla="*/ 0 h 2720679"/>
                <a:gd name="connsiteX0" fmla="*/ 0 w 4733199"/>
                <a:gd name="connsiteY0" fmla="*/ 2710046 h 2710046"/>
                <a:gd name="connsiteX1" fmla="*/ 4733199 w 4733199"/>
                <a:gd name="connsiteY1" fmla="*/ 0 h 2710046"/>
                <a:gd name="connsiteX2" fmla="*/ 4733199 w 4733199"/>
                <a:gd name="connsiteY2" fmla="*/ 0 h 27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3199" h="2710046">
                  <a:moveTo>
                    <a:pt x="0" y="2710046"/>
                  </a:moveTo>
                  <a:cubicBezTo>
                    <a:pt x="2219678" y="2581951"/>
                    <a:pt x="2938010" y="2407474"/>
                    <a:pt x="4733199" y="0"/>
                  </a:cubicBezTo>
                  <a:lnTo>
                    <a:pt x="4733199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81" y="5801449"/>
              <a:ext cx="129852" cy="20849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5801449"/>
              <a:ext cx="505352" cy="198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9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we obtain a model by solving the following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then we would be doing </a:t>
                </a:r>
                <a:r>
                  <a:rPr lang="en-IN" i="1" dirty="0" smtClean="0"/>
                  <a:t>logistic regression</a:t>
                </a:r>
              </a:p>
              <a:p>
                <a:r>
                  <a:rPr lang="en-IN" dirty="0" smtClean="0"/>
                  <a:t>Note that we simply replaced hinge loss with logistic loss here</a:t>
                </a:r>
              </a:p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logistic regression solves a binary classification problem, not a regression problem. The name is misleading</a:t>
                </a:r>
              </a:p>
              <a:p>
                <a:r>
                  <a:rPr lang="en-IN" dirty="0" smtClean="0"/>
                  <a:t>Can be solved in primal by using GD/SGD/MB</a:t>
                </a:r>
              </a:p>
              <a:p>
                <a:r>
                  <a:rPr lang="en-IN" dirty="0" smtClean="0"/>
                  <a:t>Can be solved in dual using SDCA as well</a:t>
                </a:r>
              </a:p>
              <a:p>
                <a:pPr lvl="2"/>
                <a:r>
                  <a:rPr lang="en-IN" dirty="0" smtClean="0"/>
                  <a:t>Dual derivation not that straightforward here since no constraints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Will revisit logistic regression and derive the loss function</a:t>
                </a:r>
                <a:r>
                  <a:rPr lang="en-IN" dirty="0" smtClean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very soon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Problems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In binary classification, we have to predict one of two classes for each data point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In regression, we have to predict a real value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Training data looks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Predicting price of a stock, predicting </a:t>
                </a:r>
                <a:r>
                  <a:rPr lang="en-IN" i="1" dirty="0" smtClean="0"/>
                  <a:t>change</a:t>
                </a:r>
                <a:r>
                  <a:rPr lang="en-IN" dirty="0" smtClean="0"/>
                  <a:t> in price of a stock, predicting test scores of a student,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can be solved using regression</a:t>
                </a:r>
              </a:p>
              <a:p>
                <a:r>
                  <a:rPr lang="en-IN" dirty="0" smtClean="0"/>
                  <a:t>Let us look at a few ways to solve regression problem as well as loss functions for regression problems</a:t>
                </a:r>
              </a:p>
              <a:p>
                <a:r>
                  <a:rPr lang="en-IN" b="1" dirty="0" smtClean="0"/>
                  <a:t>Recall</a:t>
                </a:r>
                <a:r>
                  <a:rPr lang="en-IN" dirty="0" smtClean="0"/>
                  <a:t>: logistic regression is not a way to perform regression, it is a way to perform binary 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511"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Solving Regression Problems via </a:t>
            </a:r>
            <a:r>
              <a:rPr lang="en-IN" dirty="0" err="1" smtClean="0"/>
              <a:t>kNN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416995"/>
              </a:xfrm>
            </p:spPr>
            <p:txBody>
              <a:bodyPr/>
              <a:lstStyle/>
              <a:p>
                <a:r>
                  <a:rPr lang="en-IN" dirty="0" smtClean="0"/>
                  <a:t>Store all training data as the “model”</a:t>
                </a:r>
              </a:p>
              <a:p>
                <a:r>
                  <a:rPr lang="en-IN" dirty="0" smtClean="0"/>
                  <a:t>For a given 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, find its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nearest neighbours</a:t>
                </a:r>
                <a:endParaRPr lang="en-IN" dirty="0"/>
              </a:p>
              <a:p>
                <a:r>
                  <a:rPr lang="en-IN" dirty="0"/>
                  <a:t>May use Euclidean/learnt metric to define </a:t>
                </a:r>
                <a:r>
                  <a:rPr lang="en-IN" dirty="0" smtClean="0"/>
                  <a:t>neighbours</a:t>
                </a:r>
              </a:p>
              <a:p>
                <a:r>
                  <a:rPr lang="en-IN" dirty="0" smtClean="0"/>
                  <a:t>Suppose neighbours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Predict the average score of neighbours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416995"/>
              </a:xfrm>
              <a:blipFill>
                <a:blip r:embed="rId2"/>
                <a:stretch>
                  <a:fillRect l="-562" t="-2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Regression Problems via </a:t>
            </a:r>
            <a:r>
              <a:rPr lang="en-IN" dirty="0" smtClean="0"/>
              <a:t>DT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Need </a:t>
                </a:r>
                <a:r>
                  <a:rPr lang="en-IN" dirty="0"/>
                  <a:t>a </a:t>
                </a:r>
                <a:r>
                  <a:rPr lang="en-IN" dirty="0" smtClean="0"/>
                  <a:t>different </a:t>
                </a:r>
                <a:r>
                  <a:rPr lang="en-IN" dirty="0"/>
                  <a:t>notion of “purity</a:t>
                </a:r>
                <a:r>
                  <a:rPr lang="en-IN" dirty="0" smtClean="0"/>
                  <a:t>”</a:t>
                </a:r>
              </a:p>
              <a:p>
                <a:pPr lvl="2"/>
                <a:r>
                  <a:rPr lang="en-IN" dirty="0" smtClean="0"/>
                  <a:t>Hopeless </a:t>
                </a:r>
                <a:r>
                  <a:rPr lang="en-IN" dirty="0"/>
                  <a:t>to expect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values to </a:t>
                </a:r>
                <a:r>
                  <a:rPr lang="en-IN" dirty="0" smtClean="0"/>
                  <a:t>repeat at a node and use old notion of purity</a:t>
                </a:r>
                <a:endParaRPr lang="en-IN" dirty="0"/>
              </a:p>
              <a:p>
                <a:r>
                  <a:rPr lang="en-IN" dirty="0"/>
                  <a:t>May call a node pure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values in that node are “close” to each other</a:t>
                </a:r>
              </a:p>
              <a:p>
                <a:r>
                  <a:rPr lang="en-IN" dirty="0" smtClean="0"/>
                  <a:t>May define this in many ways: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at a node</a:t>
                </a:r>
              </a:p>
              <a:p>
                <a:pPr lvl="2"/>
                <a:r>
                  <a:rPr lang="en-IN" b="1" dirty="0"/>
                  <a:t>Purity definition 1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2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:r>
                  <a:rPr lang="en-IN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as purity</a:t>
                </a:r>
                <a:endParaRPr lang="en-IN" dirty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4</a:t>
                </a:r>
                <a:r>
                  <a:rPr lang="en-IN" dirty="0" smtClean="0"/>
                  <a:t>: </a:t>
                </a:r>
                <a:r>
                  <a:rPr lang="en-IN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and </a:t>
                </a:r>
                <a:r>
                  <a:rPr lang="en-IN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as purity</a:t>
                </a:r>
              </a:p>
              <a:p>
                <a:r>
                  <a:rPr lang="en-IN" dirty="0" err="1" smtClean="0"/>
                  <a:t>Defn</a:t>
                </a:r>
                <a:r>
                  <a:rPr lang="en-IN" dirty="0" smtClean="0"/>
                  <a:t> 4 is related to </a:t>
                </a:r>
                <a:r>
                  <a:rPr lang="en-IN" i="1" dirty="0" smtClean="0"/>
                  <a:t>variance. </a:t>
                </a:r>
                <a:r>
                  <a:rPr lang="en-IN" dirty="0" err="1" smtClean="0"/>
                  <a:t>Defn</a:t>
                </a:r>
                <a:r>
                  <a:rPr lang="en-IN" dirty="0" smtClean="0"/>
                  <a:t> 3 is related to </a:t>
                </a:r>
                <a:r>
                  <a:rPr lang="en-IN" i="1" dirty="0" smtClean="0"/>
                  <a:t>absolute deviation</a:t>
                </a:r>
              </a:p>
              <a:p>
                <a:r>
                  <a:rPr lang="en-IN" b="1" dirty="0" smtClean="0"/>
                  <a:t>Possible leaf action</a:t>
                </a:r>
                <a:r>
                  <a:rPr lang="en-IN" dirty="0" smtClean="0"/>
                  <a:t>: predict average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 smtClean="0"/>
                  <a:t> for training points at that leaf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66" y="607375"/>
            <a:ext cx="1720892" cy="172089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029183" y="573907"/>
            <a:ext cx="9458828" cy="1271500"/>
          </a:xfrm>
          <a:prstGeom prst="wedgeRectCallout">
            <a:avLst>
              <a:gd name="adj1" fmla="val 58520"/>
              <a:gd name="adj2" fmla="val 404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We will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study concepts of variance and absolute variance soon when we look at our probability refresher. Also, notice that purity definition 2 and 4 are the same definition but scaled differently. Can you show this yourself?</a:t>
            </a:r>
          </a:p>
        </p:txBody>
      </p:sp>
    </p:spTree>
    <p:extLst>
      <p:ext uri="{BB962C8B-B14F-4D97-AF65-F5344CB8AC3E}">
        <p14:creationId xmlns:p14="http://schemas.microsoft.com/office/powerpoint/2010/main" val="13674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Functions for Regression Problems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Can use linear models to solve regression problems too i.e. learn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and predict score for </a:t>
                </a:r>
                <a:r>
                  <a:rPr lang="en-IN" dirty="0"/>
                  <a:t>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Need loss functions that define what they think is bad behaviour</a:t>
                </a:r>
              </a:p>
              <a:p>
                <a:r>
                  <a:rPr lang="en-IN" b="1" dirty="0" smtClean="0"/>
                  <a:t>Absolute Loss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i="1" dirty="0" smtClean="0"/>
                  <a:t>Intuition</a:t>
                </a:r>
                <a:r>
                  <a:rPr lang="en-IN" i="1" dirty="0" smtClean="0"/>
                  <a:t>: 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 smtClean="0"/>
                  <a:t> is either much larger</a:t>
                </a:r>
                <a:br>
                  <a:rPr lang="en-IN" i="1" dirty="0" smtClean="0"/>
                </a:br>
                <a:r>
                  <a:rPr lang="en-IN" i="1" dirty="0" smtClean="0"/>
                  <a:t>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 smtClean="0"/>
                  <a:t> or much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 smtClean="0"/>
              </a:p>
              <a:p>
                <a:r>
                  <a:rPr lang="en-IN" b="1" dirty="0" smtClean="0"/>
                  <a:t>Squared Loss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sq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i="1" dirty="0" smtClean="0"/>
                  <a:t>Intuition</a:t>
                </a:r>
                <a:r>
                  <a:rPr lang="en-IN" i="1" dirty="0" smtClean="0"/>
                  <a:t>: a </a:t>
                </a:r>
                <a:r>
                  <a:rPr lang="en-IN" i="1" dirty="0"/>
                  <a:t>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</a:t>
                </a:r>
                <a:r>
                  <a:rPr lang="en-IN" i="1" dirty="0" smtClean="0"/>
                  <a:t>larger</a:t>
                </a:r>
                <a:br>
                  <a:rPr lang="en-IN" i="1" dirty="0" smtClean="0"/>
                </a:br>
                <a:r>
                  <a:rPr lang="en-IN" i="1" dirty="0" smtClean="0"/>
                  <a:t>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. Also I want the loss </a:t>
                </a:r>
                <a:r>
                  <a:rPr lang="en-IN" i="1" dirty="0" err="1" smtClean="0"/>
                  <a:t>fn</a:t>
                </a:r>
                <a:r>
                  <a:rPr lang="en-IN" i="1" dirty="0" smtClean="0"/>
                  <a:t/>
                </a:r>
                <a:br>
                  <a:rPr lang="en-IN" i="1" dirty="0" smtClean="0"/>
                </a:br>
                <a:r>
                  <a:rPr lang="en-IN" i="1" dirty="0" smtClean="0"/>
                  <a:t>to </a:t>
                </a:r>
                <a:r>
                  <a:rPr lang="en-IN" i="1" dirty="0"/>
                  <a:t>be </a:t>
                </a:r>
                <a:r>
                  <a:rPr lang="en-IN" i="1" dirty="0" smtClean="0"/>
                  <a:t>differentiable so that I can take gradients </a:t>
                </a:r>
                <a:r>
                  <a:rPr lang="en-IN" i="1" dirty="0" err="1" smtClean="0"/>
                  <a:t>etc</a:t>
                </a:r>
                <a:endParaRPr lang="en-IN" i="1" dirty="0" smtClean="0"/>
              </a:p>
              <a:p>
                <a:r>
                  <a:rPr lang="en-IN" dirty="0" smtClean="0"/>
                  <a:t>Actually, even these loss </a:t>
                </a:r>
                <a:r>
                  <a:rPr lang="en-IN" dirty="0" err="1" smtClean="0"/>
                  <a:t>fns</a:t>
                </a:r>
                <a:r>
                  <a:rPr lang="en-IN" dirty="0" smtClean="0"/>
                  <a:t> can be derived from</a:t>
                </a:r>
                <a:br>
                  <a:rPr lang="en-IN" dirty="0" smtClean="0"/>
                </a:br>
                <a:r>
                  <a:rPr lang="en-IN" dirty="0" smtClean="0"/>
                  <a:t>basic principles. We will see this soon.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260686" y="2504239"/>
            <a:ext cx="2795403" cy="1860931"/>
            <a:chOff x="9405798" y="2504239"/>
            <a:chExt cx="2795403" cy="186093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700808" y="2562295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05798" y="4365170"/>
              <a:ext cx="25900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405798" y="2562907"/>
              <a:ext cx="1295009" cy="18014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700808" y="2504239"/>
              <a:ext cx="1210170" cy="18600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4058130"/>
              <a:ext cx="683712" cy="27682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9265519" y="4761192"/>
            <a:ext cx="2795403" cy="1860931"/>
            <a:chOff x="9405798" y="4761192"/>
            <a:chExt cx="2795403" cy="1860931"/>
          </a:xfrm>
        </p:grpSpPr>
        <p:grpSp>
          <p:nvGrpSpPr>
            <p:cNvPr id="6" name="Group 5"/>
            <p:cNvGrpSpPr/>
            <p:nvPr/>
          </p:nvGrpSpPr>
          <p:grpSpPr>
            <a:xfrm>
              <a:off x="9405798" y="4819248"/>
              <a:ext cx="2590021" cy="1802875"/>
              <a:chOff x="2454442" y="1188485"/>
              <a:chExt cx="4141737" cy="288300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54442" y="4071486"/>
                <a:ext cx="41417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6"/>
            <p:cNvSpPr/>
            <p:nvPr/>
          </p:nvSpPr>
          <p:spPr>
            <a:xfrm flipH="1">
              <a:off x="9405798" y="4761192"/>
              <a:ext cx="2505180" cy="1834710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6067" h="2933909">
                  <a:moveTo>
                    <a:pt x="0" y="0"/>
                  </a:moveTo>
                  <a:cubicBezTo>
                    <a:pt x="1352300" y="4758594"/>
                    <a:pt x="3130424" y="2938454"/>
                    <a:pt x="4006067" y="93817"/>
                  </a:cubicBezTo>
                  <a:lnTo>
                    <a:pt x="4006067" y="93817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6309242"/>
              <a:ext cx="683712" cy="276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9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1355.07"/>
  <p:tag name="LATEXADDIN" val="\documentclass{article}&#10;\usepackage{amsmath,amssymb}&#10;\usepackage{olo}&#10;\pagestyle{empty}&#10;\begin{document}&#10;&#10;\[&#10;\ell_\delta(y,\hat y) = \begin{cases}&#10;(\hat y - y)^2 &amp; \text{ if } \abs{\hat y - y} \leq \delta \\&#10;\delta\cdot\abs{y - \hat y} &amp; \text{ if } \abs{\hat y - y} \geq \delta &#10;\end{cases}&#10;\]&#10;&#10;\end{document}"/>
  <p:tag name="IGUANATEXSIZE" val="28"/>
  <p:tag name="IGUANATEXCURSOR" val="2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8.0179"/>
  <p:tag name="ORIGINALWIDTH" val="1547.079"/>
  <p:tag name="LATEXADDIN" val="\documentclass{article}&#10;\usepackage{amsmath,amssymb}&#10;\usepackage{olo}&#10;\pagestyle{empty}&#10;\begin{document}&#10;&#10;\[&#10;\ell_\epsilon(y,\hat y) = \begin{cases}&#10;(y - \hat y - \epsilon)^2 &amp; \text{ if } \hat y &lt; y - \epsilon \\&#10;0 &amp; \text{ if } \hat y - y \in [-\epsilon, \epsilon] \\ &#10;(y - \hat y + \epsilon)^2 &amp; \text{ if } \hat y &gt; y + \epsilon&#10;\end{cases}&#10;\]&#10;&#10;\end{document}"/>
  <p:tag name="IGUANATEXSIZE" val="28"/>
  <p:tag name="IGUANATEXCURSOR" val="2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1830.521"/>
  <p:tag name="LATEXADDIN" val="\documentclass{article}&#10;\usepackage{amsmath,amssymb}&#10;\usepackage{olo}&#10;\pagestyle{empty}&#10;\begin{document}&#10;&#10;\[&#10;\hat\vw^c = \underset{\vw}{\arg\min}\ \sum_{i=1}^n \ell(y^{i,(c)},\ip{\vw}{\vx^i})&#10;\]&#10;&#10;\end{document}"/>
  <p:tag name="IGUANATEXSIZE" val="2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187.851"/>
  <p:tag name="LATEXADDIN" val="\documentclass{article}&#10;\usepackage{amsmath,amssymb}&#10;\usepackage{olo}&#10;\pagestyle{empty}&#10;\begin{document}&#10;&#10;\[&#10;y^{i,(c)} = \begin{cases} 1 &amp;; y^i = c\\ -1 &amp;; y^i \neq c \end{cases}&#10;\]&#10;&#10;\end{document}"/>
  <p:tag name="IGUANATEXSIZE" val="28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.7203"/>
  <p:tag name="ORIGINALWIDTH" val="1197.6"/>
  <p:tag name="LATEXADDIN" val="\documentclass{article}&#10;\usepackage{amsmath,amssymb}&#10;\usepackage{olo}&#10;\pagestyle{empty}&#10;\begin{document}&#10;&#10;\[&#10;\hat y^t = \underset{c \in [C]}{\arg\max}\ \ip{\hat\vw^c}{\vx^t}&#10;\]&#10;&#10;\end{document}"/>
  <p:tag name="IGUANATEXSIZE" val="28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1888</TotalTime>
  <Words>4736</Words>
  <Application>Microsoft Office PowerPoint</Application>
  <PresentationFormat>Widescreen</PresentationFormat>
  <Paragraphs>209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Metropolitan</vt:lpstr>
      <vt:lpstr>Loss and Regularization</vt:lpstr>
      <vt:lpstr>Topics to be Covered</vt:lpstr>
      <vt:lpstr>Loss Functions</vt:lpstr>
      <vt:lpstr>Other Classification Loss Functions</vt:lpstr>
      <vt:lpstr>Logistic Regression</vt:lpstr>
      <vt:lpstr>Regression Problems</vt:lpstr>
      <vt:lpstr>Solving Regression Problems via kNN</vt:lpstr>
      <vt:lpstr>Solving Regression Problems via DT</vt:lpstr>
      <vt:lpstr>Loss Functions for Regression Problems</vt:lpstr>
      <vt:lpstr>Loss Functions for Regression Problems</vt:lpstr>
      <vt:lpstr>Ridge Regression</vt:lpstr>
      <vt:lpstr>Behind the scenes: GD for Ridge Regression</vt:lpstr>
      <vt:lpstr>Regularization</vt:lpstr>
      <vt:lpstr>Regularization by adding a regularizer</vt:lpstr>
      <vt:lpstr>Other popular regularizers</vt:lpstr>
      <vt:lpstr>Regularization by Early Stopping</vt:lpstr>
      <vt:lpstr>Regularization by adding noise</vt:lpstr>
      <vt:lpstr>Multiclass Classification</vt:lpstr>
      <vt:lpstr>OVA – Reduce to C binary problems</vt:lpstr>
      <vt:lpstr>OVA – Learn the C models together</vt:lpstr>
      <vt:lpstr>OVA via Softmax</vt:lpstr>
      <vt:lpstr>Multiclassification – popular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145</cp:revision>
  <dcterms:created xsi:type="dcterms:W3CDTF">2018-07-30T05:08:11Z</dcterms:created>
  <dcterms:modified xsi:type="dcterms:W3CDTF">2020-02-04T07:43:45Z</dcterms:modified>
</cp:coreProperties>
</file>