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59" r:id="rId3"/>
    <p:sldId id="262" r:id="rId4"/>
    <p:sldId id="264" r:id="rId5"/>
    <p:sldId id="263" r:id="rId6"/>
    <p:sldId id="266" r:id="rId7"/>
    <p:sldId id="269" r:id="rId8"/>
    <p:sldId id="268" r:id="rId9"/>
    <p:sldId id="267" r:id="rId10"/>
    <p:sldId id="271" r:id="rId11"/>
    <p:sldId id="273" r:id="rId12"/>
    <p:sldId id="272" r:id="rId13"/>
    <p:sldId id="274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1/22/2020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3.xml"/><Relationship Id="rId7" Type="http://schemas.openxmlformats.org/officeDocument/2006/relationships/image" Target="../media/image2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4" Type="http://schemas.openxmlformats.org/officeDocument/2006/relationships/tags" Target="../tags/tag4.xml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C-SVM Technique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 smtClean="0"/>
                  <a:t>For </a:t>
                </a:r>
                <a:r>
                  <a:rPr lang="en-IN" i="1" dirty="0" smtClean="0"/>
                  <a:t>linearly separable</a:t>
                </a:r>
                <a:r>
                  <a:rPr lang="en-IN" dirty="0" smtClean="0"/>
                  <a:t> cases where we suspect a perfect classifier exists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i="1" dirty="0" smtClean="0"/>
              </a:p>
              <a:p>
                <a:r>
                  <a:rPr lang="en-IN" dirty="0" smtClean="0"/>
                  <a:t>If a linear classifier cannot perfectly classify data, then find model using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algn="ctr"/>
                <a:r>
                  <a:rPr lang="en-IN" b="0" dirty="0" smtClean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9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721959" y="5877528"/>
                <a:ext cx="8418633" cy="980471"/>
              </a:xfrm>
              <a:prstGeom prst="wedgeRectCallout">
                <a:avLst>
                  <a:gd name="adj1" fmla="val -59312"/>
                  <a:gd name="adj2" fmla="val 3860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terms are called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slack variables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They allow some data points to come close to the hyperplane or be misclassified altogether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959" y="5877528"/>
                <a:ext cx="8418633" cy="980471"/>
              </a:xfrm>
              <a:prstGeom prst="wedgeRectCallout">
                <a:avLst>
                  <a:gd name="adj1" fmla="val -59312"/>
                  <a:gd name="adj2" fmla="val 38602"/>
                </a:avLst>
              </a:prstGeom>
              <a:blipFill>
                <a:blip r:embed="rId3"/>
                <a:stretch>
                  <a:fillRect r="-1517" b="-419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585" y="0"/>
            <a:ext cx="1864034" cy="1864034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3937091" y="230917"/>
            <a:ext cx="6554912" cy="936110"/>
          </a:xfrm>
          <a:prstGeom prst="wedgeRectCallout">
            <a:avLst>
              <a:gd name="adj1" fmla="val 60564"/>
              <a:gd name="adj2" fmla="val 5351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prevents me from misusing the slack variables to learn a model that misclassifies every data point?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727" y="1941872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ular Callout 15"/>
              <p:cNvSpPr/>
              <p:nvPr/>
            </p:nvSpPr>
            <p:spPr>
              <a:xfrm>
                <a:off x="5149884" y="1250772"/>
                <a:ext cx="5043470" cy="1514337"/>
              </a:xfrm>
              <a:prstGeom prst="wedgeRectCallout">
                <a:avLst>
                  <a:gd name="adj1" fmla="val 67092"/>
                  <a:gd name="adj2" fmla="val 6416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term prevents you from doing so. If we set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 be a large value (it is a hyper-parameter), then it will penalize solutions that misuse slack too much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84" y="1250772"/>
                <a:ext cx="5043470" cy="1514337"/>
              </a:xfrm>
              <a:prstGeom prst="wedgeRectCallout">
                <a:avLst>
                  <a:gd name="adj1" fmla="val 67092"/>
                  <a:gd name="adj2" fmla="val 64169"/>
                </a:avLst>
              </a:prstGeom>
              <a:blipFill>
                <a:blip r:embed="rId6"/>
                <a:stretch>
                  <a:fillRect l="-923" t="-274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ular Callout 16"/>
              <p:cNvSpPr/>
              <p:nvPr/>
            </p:nvSpPr>
            <p:spPr>
              <a:xfrm>
                <a:off x="7750048" y="3758365"/>
                <a:ext cx="4201222" cy="1125906"/>
              </a:xfrm>
              <a:prstGeom prst="wedgeRectCallout">
                <a:avLst>
                  <a:gd name="adj1" fmla="val -73456"/>
                  <a:gd name="adj2" fmla="val 8214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Having the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prevents us from misusing slack to artificially inflate the margin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048" y="3758365"/>
                <a:ext cx="4201222" cy="1125906"/>
              </a:xfrm>
              <a:prstGeom prst="wedgeRectCallout">
                <a:avLst>
                  <a:gd name="adj1" fmla="val -73456"/>
                  <a:gd name="adj2" fmla="val 82147"/>
                </a:avLst>
              </a:prstGeom>
              <a:blipFill>
                <a:blip r:embed="rId7"/>
                <a:stretch>
                  <a:fillRect t="-4400" r="-116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ular Callout 17"/>
          <p:cNvSpPr/>
          <p:nvPr/>
        </p:nvSpPr>
        <p:spPr>
          <a:xfrm>
            <a:off x="9356298" y="5198446"/>
            <a:ext cx="2745321" cy="841201"/>
          </a:xfrm>
          <a:prstGeom prst="wedgeRectCallout">
            <a:avLst>
              <a:gd name="adj1" fmla="val -78932"/>
              <a:gd name="adj2" fmla="val 5035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Recall English phrase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“cut me some slack”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578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From C-SVM to Loss Functions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We can further simplify the previous optimization problem</a:t>
                </a:r>
              </a:p>
              <a:p>
                <a:r>
                  <a:rPr lang="en-IN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basically allows us to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IN" dirty="0" smtClean="0"/>
                  <a:t> (even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IN" dirty="0" smtClean="0"/>
                  <a:t>Thus, the amount of slack we want 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However, recall that we must also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Another way of saying that if you already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 smtClean="0"/>
                  <a:t>, then you don’t need any slack i.e. you should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in this case</a:t>
                </a:r>
              </a:p>
              <a:p>
                <a:r>
                  <a:rPr lang="en-IN" dirty="0" smtClean="0"/>
                  <a:t>Thus, we need only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dirty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The above is nothing but the popular hinge loss function!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7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ular Callout 21"/>
              <p:cNvSpPr/>
              <p:nvPr/>
            </p:nvSpPr>
            <p:spPr>
              <a:xfrm>
                <a:off x="9265919" y="3341434"/>
                <a:ext cx="2745321" cy="841201"/>
              </a:xfrm>
              <a:prstGeom prst="wedgeRectCallout">
                <a:avLst>
                  <a:gd name="adj1" fmla="val -92991"/>
                  <a:gd name="adj2" fmla="val 9432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ular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19" y="3341434"/>
                <a:ext cx="2745321" cy="841201"/>
              </a:xfrm>
              <a:prstGeom prst="wedgeRectCallout">
                <a:avLst>
                  <a:gd name="adj1" fmla="val -92991"/>
                  <a:gd name="adj2" fmla="val 94323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6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 Loss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Captures how well as a classifier classified a data point</a:t>
                </a:r>
              </a:p>
              <a:p>
                <a:r>
                  <a:rPr lang="en-IN" dirty="0" smtClean="0"/>
                  <a:t>Suppose on a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 smtClean="0"/>
                  <a:t>, a model gives prediction score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 smtClean="0"/>
                  <a:t> (for a linear model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 smtClean="0"/>
                  <a:t>,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IN" dirty="0" smtClean="0"/>
                  <a:t>We obviously want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for correct classification but we also want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IN" dirty="0" smtClean="0"/>
                  <a:t> for large margin – hinge loss function captures both</a:t>
                </a:r>
              </a:p>
              <a:p>
                <a:endParaRPr lang="en-IN" dirty="0"/>
              </a:p>
              <a:p>
                <a:endParaRPr lang="en-IN" dirty="0" smtClean="0"/>
              </a:p>
              <a:p>
                <a:r>
                  <a:rPr lang="en-IN" dirty="0" smtClean="0"/>
                  <a:t>Note that hinge loss not only penalizes misclassification</a:t>
                </a:r>
                <a:br>
                  <a:rPr lang="en-IN" dirty="0" smtClean="0"/>
                </a:br>
                <a:r>
                  <a:rPr lang="en-IN" dirty="0" smtClean="0"/>
                  <a:t>but also correct classification if the data point gets</a:t>
                </a:r>
                <a:br>
                  <a:rPr lang="en-IN" dirty="0" smtClean="0"/>
                </a:br>
                <a:r>
                  <a:rPr lang="en-IN" dirty="0" smtClean="0"/>
                  <a:t>too close to the hyperplane!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578" t="-2759" r="-8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1945341" y="6356350"/>
            <a:ext cx="9412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Nexa Book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692791" y="4105232"/>
            <a:ext cx="3140621" cy="1802875"/>
            <a:chOff x="2454442" y="1188485"/>
            <a:chExt cx="5022209" cy="288300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>
              <a:off x="2454442" y="4071486"/>
              <a:ext cx="502220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0" name="Freeform 29"/>
          <p:cNvSpPr/>
          <p:nvPr/>
        </p:nvSpPr>
        <p:spPr>
          <a:xfrm flipH="1">
            <a:off x="9251857" y="4161156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30" y="6045993"/>
            <a:ext cx="505352" cy="1987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75" y="6043609"/>
            <a:ext cx="129852" cy="20849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7" y="3583275"/>
            <a:ext cx="8405803" cy="115576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08" y="6043610"/>
            <a:ext cx="100590" cy="2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Form of C-SVM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Recall that the C-SVM optimization finds a model by solving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pPr algn="ctr"/>
                <a:r>
                  <a:rPr lang="en-IN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Using the previous discussion, we can rewrite the above very simply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hinge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dirty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966" y="5024788"/>
            <a:ext cx="1864034" cy="1864034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390526" y="5255705"/>
            <a:ext cx="4191858" cy="1156742"/>
          </a:xfrm>
          <a:prstGeom prst="wedgeRectCallout">
            <a:avLst>
              <a:gd name="adj1" fmla="val 64240"/>
              <a:gd name="adj2" fmla="val 3130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Agreed this is simpler than before but I still don’t know how to use this to find the model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1778580" y="5753528"/>
            <a:ext cx="4486389" cy="888763"/>
          </a:xfrm>
          <a:prstGeom prst="wedgeRectCallout">
            <a:avLst>
              <a:gd name="adj1" fmla="val -70658"/>
              <a:gd name="adj2" fmla="val 6568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This is where calculus and other math topics come to our rescue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3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8" b="28138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/>
          <a:lstStyle/>
          <a:p>
            <a:r>
              <a:rPr lang="en-US" dirty="0"/>
              <a:t>Emoticons from </a:t>
            </a:r>
            <a:r>
              <a:rPr lang="en-US" dirty="0" err="1"/>
              <a:t>Flaticon</a:t>
            </a:r>
            <a:r>
              <a:rPr lang="en-US" dirty="0"/>
              <a:t>, designed by Twitter</a:t>
            </a:r>
            <a:endParaRPr lang="en-IN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half" idx="2"/>
          </p:nvPr>
        </p:nvSpPr>
        <p:spPr>
          <a:xfrm>
            <a:off x="676656" y="5909734"/>
            <a:ext cx="9229344" cy="94826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https://www.flaticon.com/packs/smileys-and-people-9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Licensed under CC BY </a:t>
            </a:r>
            <a:r>
              <a:rPr lang="en-US" sz="2000" dirty="0" smtClean="0">
                <a:solidFill>
                  <a:schemeClr val="bg1"/>
                </a:solidFill>
              </a:rPr>
              <a:t>3.0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Classifiers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Keep appearing again and again in various methods</a:t>
                </a:r>
              </a:p>
              <a:p>
                <a:pPr lvl="1"/>
                <a:r>
                  <a:rPr lang="en-IN" dirty="0" err="1" smtClean="0"/>
                  <a:t>LwP</a:t>
                </a:r>
                <a:r>
                  <a:rPr lang="en-IN" dirty="0" smtClean="0"/>
                  <a:t> with 2 classes, Euclidean metric always gives a linear classifier</a:t>
                </a:r>
              </a:p>
              <a:p>
                <a:pPr lvl="1"/>
                <a:r>
                  <a:rPr lang="en-IN" dirty="0" smtClean="0"/>
                  <a:t>Even if </a:t>
                </a:r>
                <a:r>
                  <a:rPr lang="en-IN" dirty="0" err="1" smtClean="0"/>
                  <a:t>Mahalanobis</a:t>
                </a:r>
                <a:r>
                  <a:rPr lang="en-IN" dirty="0" smtClean="0"/>
                  <a:t> metric used, still </a:t>
                </a:r>
                <a:r>
                  <a:rPr lang="en-IN" dirty="0" err="1" smtClean="0"/>
                  <a:t>LwP</a:t>
                </a:r>
                <a:r>
                  <a:rPr lang="en-IN" dirty="0" smtClean="0"/>
                  <a:t> gives a linear classifier</a:t>
                </a:r>
              </a:p>
              <a:p>
                <a:pPr lvl="1"/>
                <a:r>
                  <a:rPr lang="en-IN" dirty="0" smtClean="0"/>
                  <a:t>Decision stumps with a single feature also give a linear classifier</a:t>
                </a:r>
              </a:p>
              <a:p>
                <a:r>
                  <a:rPr lang="en-IN" dirty="0" smtClean="0"/>
                  <a:t>Extremely popular in ML</a:t>
                </a:r>
              </a:p>
              <a:p>
                <a:pPr lvl="1"/>
                <a:r>
                  <a:rPr lang="en-IN" dirty="0" smtClean="0"/>
                  <a:t>Very small model size – just one vector (and one bias value)</a:t>
                </a:r>
              </a:p>
              <a:p>
                <a:pPr lvl="1"/>
                <a:r>
                  <a:rPr lang="en-IN" dirty="0" smtClean="0"/>
                  <a:t>Very fast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 smtClean="0"/>
                  <a:t> prediction time</a:t>
                </a:r>
              </a:p>
              <a:p>
                <a:pPr lvl="1"/>
                <a:r>
                  <a:rPr lang="en-IN" dirty="0" smtClean="0"/>
                  <a:t>Used to build DTs, deep nets </a:t>
                </a:r>
                <a:r>
                  <a:rPr lang="en-IN" dirty="0" err="1" smtClean="0"/>
                  <a:t>etc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085" y="4983634"/>
            <a:ext cx="1787788" cy="178778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5707284" y="5639298"/>
            <a:ext cx="4578748" cy="1185017"/>
          </a:xfrm>
          <a:prstGeom prst="wedgeRectCallout">
            <a:avLst>
              <a:gd name="adj1" fmla="val 74544"/>
              <a:gd name="adj2" fmla="val -911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Instead of indirectly getting a linear classifier via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LwP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Mahalanobis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etc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etc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, can’t we learn one directly?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031977" y="5706329"/>
            <a:ext cx="2609622" cy="962241"/>
          </a:xfrm>
          <a:prstGeom prst="wedgeRectCallout">
            <a:avLst>
              <a:gd name="adj1" fmla="val -89678"/>
              <a:gd name="adj2" fmla="val 5781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That is exactly what we will do today!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1082" y="3093100"/>
            <a:ext cx="1787788" cy="1787788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6298058" y="4224437"/>
            <a:ext cx="3930388" cy="1185017"/>
          </a:xfrm>
          <a:prstGeom prst="wedgeRectCallout">
            <a:avLst>
              <a:gd name="adj1" fmla="val 75659"/>
              <a:gd name="adj2" fmla="val -4552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Learning classifiers directly will allow us to control many useful properties about them!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71" y="1269462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ular Callout 18"/>
              <p:cNvSpPr/>
              <p:nvPr/>
            </p:nvSpPr>
            <p:spPr>
              <a:xfrm>
                <a:off x="5106256" y="476834"/>
                <a:ext cx="5060186" cy="2266365"/>
              </a:xfrm>
              <a:prstGeom prst="wedgeRectCallout">
                <a:avLst>
                  <a:gd name="adj1" fmla="val 69280"/>
                  <a:gd name="adj2" fmla="val 3485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Before going forward, recall that linear classifiers are those that have a line or a plane as the decision boundary. A linear classifier is given by a model that looks like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it makes predictions by looking at whether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or not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Rectangular Callou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56" y="476834"/>
                <a:ext cx="5060186" cy="2266365"/>
              </a:xfrm>
              <a:prstGeom prst="wedgeRectCallout">
                <a:avLst>
                  <a:gd name="adj1" fmla="val 69280"/>
                  <a:gd name="adj2" fmla="val 34855"/>
                </a:avLst>
              </a:prstGeom>
              <a:blipFill>
                <a:blip r:embed="rId6"/>
                <a:stretch>
                  <a:fillRect l="-1304" t="-1587" b="-582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7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“best” Linear </a:t>
            </a:r>
            <a:r>
              <a:rPr lang="en-IN" dirty="0"/>
              <a:t>C</a:t>
            </a:r>
            <a:r>
              <a:rPr lang="en-IN" dirty="0" smtClean="0"/>
              <a:t>lassifier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55477" y="1111624"/>
            <a:ext cx="9796080" cy="5232364"/>
            <a:chOff x="1621570" y="1435846"/>
            <a:chExt cx="9796080" cy="5232364"/>
          </a:xfrm>
        </p:grpSpPr>
        <p:sp>
          <p:nvSpPr>
            <p:cNvPr id="10" name="Oval 9"/>
            <p:cNvSpPr/>
            <p:nvPr/>
          </p:nvSpPr>
          <p:spPr>
            <a:xfrm>
              <a:off x="1621570" y="1435846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227473" y="2601319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09556" y="31180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628953" y="185647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019090" y="635712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506505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15398" y="323558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742431" y="539046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790357" y="61760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99512" y="233632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1106565" y="53904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12510" y="3836121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504691" y="56147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348506" y="264026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0547792" y="4241036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900100" y="328913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53668" y="247489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282729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116611" y="488285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88116" y="403489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986136" y="510720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606736" y="29993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954834" y="372380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9882521" y="439657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773297" y="512183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193606" y="49466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111304" y="414427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218730" y="5953453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9526393" y="507938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109555" y="383612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9110376" y="4455357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2890353" y="844565"/>
            <a:ext cx="6112937" cy="57322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222468" y="4769393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8667977" y="5445823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162860" y="1029039"/>
            <a:ext cx="6112937" cy="57322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014570" y="1029039"/>
            <a:ext cx="6112937" cy="57322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55" y="67973"/>
            <a:ext cx="1787723" cy="1787723"/>
          </a:xfrm>
          <a:prstGeom prst="rect">
            <a:avLst/>
          </a:prstGeom>
        </p:spPr>
      </p:pic>
      <p:sp>
        <p:nvSpPr>
          <p:cNvPr id="93" name="Rectangular Callout 92"/>
          <p:cNvSpPr/>
          <p:nvPr/>
        </p:nvSpPr>
        <p:spPr>
          <a:xfrm>
            <a:off x="7240359" y="104591"/>
            <a:ext cx="3149286" cy="1412557"/>
          </a:xfrm>
          <a:prstGeom prst="wedgeRectCallout">
            <a:avLst>
              <a:gd name="adj1" fmla="val 78132"/>
              <a:gd name="adj2" fmla="val 2765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It seems infinitely many classifiers perfectly classify the data. Which one should I choose?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99" name="Freeform 9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 9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4" name="Rectangular Callout 103"/>
          <p:cNvSpPr/>
          <p:nvPr/>
        </p:nvSpPr>
        <p:spPr>
          <a:xfrm>
            <a:off x="2021281" y="5706329"/>
            <a:ext cx="4500309" cy="1100586"/>
          </a:xfrm>
          <a:prstGeom prst="wedgeRectCallout">
            <a:avLst>
              <a:gd name="adj1" fmla="val -74161"/>
              <a:gd name="adj2" fmla="val 4474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It is better to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not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select a model whose decision boundary passes very close to a training data point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87" y="3690144"/>
            <a:ext cx="1770364" cy="1770364"/>
          </a:xfrm>
          <a:prstGeom prst="rect">
            <a:avLst/>
          </a:prstGeom>
        </p:spPr>
      </p:pic>
      <p:cxnSp>
        <p:nvCxnSpPr>
          <p:cNvPr id="109" name="Straight Connector 108"/>
          <p:cNvCxnSpPr/>
          <p:nvPr/>
        </p:nvCxnSpPr>
        <p:spPr>
          <a:xfrm>
            <a:off x="1539378" y="983369"/>
            <a:ext cx="9189581" cy="55398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961603" y="768328"/>
            <a:ext cx="1051957" cy="5992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ular Callout 115"/>
          <p:cNvSpPr/>
          <p:nvPr/>
        </p:nvSpPr>
        <p:spPr>
          <a:xfrm>
            <a:off x="1505648" y="3854858"/>
            <a:ext cx="6911640" cy="1100586"/>
          </a:xfrm>
          <a:prstGeom prst="wedgeRectCallout">
            <a:avLst>
              <a:gd name="adj1" fmla="val -60327"/>
              <a:gd name="adj2" fmla="val 3540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Indeed! Such models would be very brittle and might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misclassify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test data (i.e. predict the wrong class), even those test data which look very similar to train data 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Rectangular Callout 119"/>
          <p:cNvSpPr/>
          <p:nvPr/>
        </p:nvSpPr>
        <p:spPr>
          <a:xfrm>
            <a:off x="7166287" y="1655952"/>
            <a:ext cx="4483482" cy="856969"/>
          </a:xfrm>
          <a:prstGeom prst="wedgeRectCallout">
            <a:avLst>
              <a:gd name="adj1" fmla="val -82742"/>
              <a:gd name="adj2" fmla="val 502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All these brittle dotted classifiers misclassify the two new test points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Rectangular Callout 120"/>
          <p:cNvSpPr/>
          <p:nvPr/>
        </p:nvSpPr>
        <p:spPr>
          <a:xfrm>
            <a:off x="7166287" y="2589288"/>
            <a:ext cx="4474003" cy="1170097"/>
          </a:xfrm>
          <a:prstGeom prst="wedgeRectCallout">
            <a:avLst>
              <a:gd name="adj1" fmla="val -91702"/>
              <a:gd name="adj2" fmla="val -1473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However, the bold classifier, whose decision boundary is far from all train points is not affected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853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00000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7695 -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95 -2.22222E-6 L 0.07669 -2.22222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69 -2.22222E-6 L -2.29167E-6 -2.22222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8" grpId="0" animBg="1"/>
      <p:bldP spid="88" grpId="1" animBg="1"/>
      <p:bldP spid="93" grpId="0" animBg="1"/>
      <p:bldP spid="104" grpId="0" animBg="1"/>
      <p:bldP spid="116" grpId="0" animBg="1"/>
      <p:bldP spid="116" grpId="1" animBg="1"/>
      <p:bldP spid="120" grpId="0" animBg="1"/>
      <p:bldP spid="1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Large Margin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55477" y="1111624"/>
            <a:ext cx="9796080" cy="5232364"/>
            <a:chOff x="1621570" y="1435846"/>
            <a:chExt cx="9796080" cy="5232364"/>
          </a:xfrm>
        </p:grpSpPr>
        <p:sp>
          <p:nvSpPr>
            <p:cNvPr id="10" name="Oval 9"/>
            <p:cNvSpPr/>
            <p:nvPr/>
          </p:nvSpPr>
          <p:spPr>
            <a:xfrm>
              <a:off x="1621570" y="1435846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227473" y="2601319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09556" y="31180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628953" y="185647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019090" y="635712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506505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15398" y="323558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742431" y="539046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790357" y="61760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99512" y="233632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1106565" y="53904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12510" y="3836121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504691" y="56147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348506" y="264026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0547792" y="4241036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900100" y="328913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53668" y="247489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282729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116611" y="488285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88116" y="403489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986136" y="510720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606736" y="29993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954834" y="372380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9882521" y="439657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773297" y="512183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193606" y="49466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111304" y="414427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218730" y="5953453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9526393" y="507938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109555" y="383612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9110376" y="4455357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2890353" y="844565"/>
            <a:ext cx="6112937" cy="57322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539378" y="983369"/>
            <a:ext cx="9189581" cy="55398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8" idx="7"/>
          </p:cNvCxnSpPr>
          <p:nvPr/>
        </p:nvCxnSpPr>
        <p:spPr>
          <a:xfrm flipV="1">
            <a:off x="5916046" y="4131135"/>
            <a:ext cx="458695" cy="47305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34" idx="3"/>
          </p:cNvCxnSpPr>
          <p:nvPr/>
        </p:nvCxnSpPr>
        <p:spPr>
          <a:xfrm flipV="1">
            <a:off x="7894066" y="5063140"/>
            <a:ext cx="458695" cy="44866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21" idx="3"/>
          </p:cNvCxnSpPr>
          <p:nvPr/>
        </p:nvCxnSpPr>
        <p:spPr>
          <a:xfrm flipV="1">
            <a:off x="6530067" y="3777427"/>
            <a:ext cx="461907" cy="50925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6" idx="7"/>
          </p:cNvCxnSpPr>
          <p:nvPr/>
        </p:nvCxnSpPr>
        <p:spPr>
          <a:xfrm flipV="1">
            <a:off x="3353103" y="1733064"/>
            <a:ext cx="437260" cy="463166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79" name="Freeform 7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Freeform 7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5" name="Rectangular Callout 84"/>
          <p:cNvSpPr/>
          <p:nvPr/>
        </p:nvSpPr>
        <p:spPr>
          <a:xfrm>
            <a:off x="4202069" y="1420304"/>
            <a:ext cx="2459622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Geometric Margin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332" y="36190"/>
            <a:ext cx="1859004" cy="1859004"/>
          </a:xfrm>
          <a:prstGeom prst="rect">
            <a:avLst/>
          </a:prstGeom>
        </p:spPr>
      </p:pic>
      <p:sp>
        <p:nvSpPr>
          <p:cNvPr id="90" name="Rectangular Callout 89"/>
          <p:cNvSpPr/>
          <p:nvPr/>
        </p:nvSpPr>
        <p:spPr>
          <a:xfrm>
            <a:off x="6818513" y="157406"/>
            <a:ext cx="3736985" cy="1412557"/>
          </a:xfrm>
          <a:prstGeom prst="wedgeRectCallout">
            <a:avLst>
              <a:gd name="adj1" fmla="val 70795"/>
              <a:gd name="adj2" fmla="val 2911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 cannot search all classifiers to find the one with the largest margin! It would take an infinite amount of time!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40290" y="3666485"/>
            <a:ext cx="1787788" cy="1787788"/>
          </a:xfrm>
          <a:prstGeom prst="rect">
            <a:avLst/>
          </a:prstGeom>
        </p:spPr>
      </p:pic>
      <p:sp>
        <p:nvSpPr>
          <p:cNvPr id="95" name="Rectangular Callout 94"/>
          <p:cNvSpPr/>
          <p:nvPr/>
        </p:nvSpPr>
        <p:spPr>
          <a:xfrm>
            <a:off x="1802824" y="3467065"/>
            <a:ext cx="1925230" cy="1100586"/>
          </a:xfrm>
          <a:prstGeom prst="wedgeRectCallout">
            <a:avLst>
              <a:gd name="adj1" fmla="val -96782"/>
              <a:gd name="adj2" fmla="val 7554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That is where math comes to our rescue!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Rectangular Callout 95"/>
          <p:cNvSpPr/>
          <p:nvPr/>
        </p:nvSpPr>
        <p:spPr>
          <a:xfrm>
            <a:off x="2371721" y="4712108"/>
            <a:ext cx="4861132" cy="880588"/>
          </a:xfrm>
          <a:prstGeom prst="wedgeRectCallout">
            <a:avLst>
              <a:gd name="adj1" fmla="val -70611"/>
              <a:gd name="adj2" fmla="val 13411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Indeed, my name is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M for a reason (M for ML as well as M for Math)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Rectangular Callout 83"/>
          <p:cNvSpPr/>
          <p:nvPr/>
        </p:nvSpPr>
        <p:spPr>
          <a:xfrm>
            <a:off x="2021281" y="5706329"/>
            <a:ext cx="5623930" cy="1100586"/>
          </a:xfrm>
          <a:prstGeom prst="wedgeRectCallout">
            <a:avLst>
              <a:gd name="adj1" fmla="val -68498"/>
              <a:gd name="adj2" fmla="val 4194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 good linear classifier would can be one where all data points are correctly classified, as well as far from the hyperplane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213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90" grpId="0" animBg="1"/>
      <p:bldP spid="95" grpId="0" animBg="1"/>
      <p:bldP spid="96" grpId="0" animBg="1"/>
      <p:bldP spid="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3353" y="5439480"/>
            <a:ext cx="11600329" cy="6486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Large Margin Classifiers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300823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Fact</a:t>
                </a:r>
                <a:r>
                  <a:rPr lang="en-IN" dirty="0" smtClean="0"/>
                  <a:t>: distance of origin from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b="1" dirty="0" smtClean="0"/>
                  <a:t>Fact</a:t>
                </a:r>
                <a:r>
                  <a:rPr lang="en-IN" dirty="0" smtClean="0"/>
                  <a:t>: distance of a point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IN" dirty="0" smtClean="0"/>
                  <a:t> from this hyperplane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Given train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 smtClean="0"/>
                  <a:t> for a binary </a:t>
                </a:r>
                <a:r>
                  <a:rPr lang="en-IN" dirty="0" err="1" smtClean="0"/>
                  <a:t>classfn</a:t>
                </a:r>
                <a:r>
                  <a:rPr lang="en-IN" dirty="0" smtClean="0"/>
                  <a:t> problem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 smtClean="0"/>
                  <a:t>, we want two things from a classifier</a:t>
                </a:r>
              </a:p>
              <a:p>
                <a:r>
                  <a:rPr lang="en-IN" b="1" dirty="0" smtClean="0"/>
                  <a:t>Demand 1</a:t>
                </a:r>
                <a:r>
                  <a:rPr lang="en-IN" dirty="0" smtClean="0"/>
                  <a:t>: classify every point correctly – how to ask this politely?</a:t>
                </a:r>
              </a:p>
              <a:p>
                <a:pPr lvl="2"/>
                <a:r>
                  <a:rPr lang="en-IN" dirty="0" smtClean="0"/>
                  <a:t>One way: demand that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Easier way: demand that </a:t>
                </a:r>
                <a:r>
                  <a:rPr lang="en-IN" dirty="0"/>
                  <a:t>for all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Demand 2</a:t>
                </a:r>
                <a:r>
                  <a:rPr lang="en-IN" dirty="0" smtClean="0"/>
                  <a:t>: not let any data point come close to the boundary</a:t>
                </a:r>
              </a:p>
              <a:p>
                <a:pPr lvl="2"/>
                <a:r>
                  <a:rPr lang="en-IN" dirty="0" smtClean="0"/>
                  <a:t>Demand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IN" dirty="0" smtClean="0"/>
                  <a:t> be as large as possible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300823"/>
              </a:xfrm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ular Callout 8"/>
          <p:cNvSpPr/>
          <p:nvPr/>
        </p:nvSpPr>
        <p:spPr>
          <a:xfrm>
            <a:off x="8333408" y="6118916"/>
            <a:ext cx="2459622" cy="587062"/>
          </a:xfrm>
          <a:prstGeom prst="wedgeRectCallout">
            <a:avLst>
              <a:gd name="adj1" fmla="val -89007"/>
              <a:gd name="adj2" fmla="val -6351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Geometric Margin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81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build="p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79532" y="3647326"/>
            <a:ext cx="4058293" cy="7808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178655" y="4428162"/>
            <a:ext cx="7859197" cy="636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407163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Just a fancy way of saying</a:t>
                </a:r>
              </a:p>
              <a:p>
                <a:pPr algn="ctr"/>
                <a:r>
                  <a:rPr lang="en-IN" i="1" dirty="0"/>
                  <a:t>Please find me a linear classifier that perfectly</a:t>
                </a:r>
                <a:br>
                  <a:rPr lang="en-IN" i="1" dirty="0"/>
                </a:br>
                <a:r>
                  <a:rPr lang="en-IN" i="1" dirty="0"/>
                  <a:t>classifies the train data while keeping data points</a:t>
                </a:r>
                <a:br>
                  <a:rPr lang="en-IN" i="1" dirty="0"/>
                </a:br>
                <a:r>
                  <a:rPr lang="en-IN" i="1" dirty="0"/>
                  <a:t>as far away from the hyperplane as </a:t>
                </a:r>
                <a:r>
                  <a:rPr lang="en-IN" i="1" dirty="0" smtClean="0"/>
                  <a:t>possible</a:t>
                </a:r>
              </a:p>
              <a:p>
                <a:r>
                  <a:rPr lang="en-IN" dirty="0"/>
                  <a:t>The mathematical way of writing this request is the </a:t>
                </a:r>
                <a:r>
                  <a:rPr lang="en-IN" dirty="0" smtClean="0"/>
                  <a:t>following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=1…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type m:val="li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i="1" dirty="0" smtClean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407163"/>
              </a:xfrm>
              <a:blipFill>
                <a:blip r:embed="rId2"/>
                <a:stretch>
                  <a:fillRect l="-578" t="-2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5927" y="1111623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10037852" y="1305024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9" name="Freeform 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2021282" y="5706329"/>
            <a:ext cx="4081568" cy="1100586"/>
          </a:xfrm>
          <a:prstGeom prst="wedgeRectCallout">
            <a:avLst>
              <a:gd name="adj1" fmla="val -74161"/>
              <a:gd name="adj2" fmla="val 4474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This is known as an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optimization problem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with an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objective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and lots of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constraints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9265919" y="3584357"/>
            <a:ext cx="2459622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Objective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251421" y="3636378"/>
            <a:ext cx="2459622" cy="587062"/>
          </a:xfrm>
          <a:prstGeom prst="wedgeRectCallout">
            <a:avLst>
              <a:gd name="adj1" fmla="val 66800"/>
              <a:gd name="adj2" fmla="val 10624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Constraints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54" y="5063448"/>
            <a:ext cx="1794551" cy="1794551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>
          <a:xfrm>
            <a:off x="6234030" y="5699395"/>
            <a:ext cx="3825101" cy="1114453"/>
          </a:xfrm>
          <a:prstGeom prst="wedgeRectCallout">
            <a:avLst>
              <a:gd name="adj1" fmla="val 78584"/>
              <a:gd name="adj2" fmla="val 2265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This looks so complicated, how will I ever find a solution to this optimization problem?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71" y="1093507"/>
            <a:ext cx="1720892" cy="1720892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>
          <a:xfrm>
            <a:off x="7281548" y="1198710"/>
            <a:ext cx="2851242" cy="936110"/>
          </a:xfrm>
          <a:prstGeom prst="wedgeRectCallout">
            <a:avLst>
              <a:gd name="adj1" fmla="val 84414"/>
              <a:gd name="adj2" fmla="val 5680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Let us simplify this optimization problem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99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" grpId="0" uiExpand="1" build="p"/>
      <p:bldP spid="5" grpId="0"/>
      <p:bldP spid="6" grpId="0"/>
      <p:bldP spid="14" grpId="0" animBg="1"/>
      <p:bldP spid="17" grpId="0" animBg="1"/>
      <p:bldP spid="18" grpId="0" animBg="1"/>
      <p:bldP spid="2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191995" y="4304872"/>
            <a:ext cx="615990" cy="470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455732" y="4985536"/>
            <a:ext cx="1785688" cy="8591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0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253353" y="4258480"/>
                <a:ext cx="2222719" cy="1728921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sz="3200" dirty="0" smtClean="0">
                  <a:latin typeface="+mj-lt"/>
                </a:endParaRPr>
              </a:p>
              <a:p>
                <a:r>
                  <a:rPr lang="en-US" dirty="0" err="1" smtClean="0">
                    <a:latin typeface="+mj-lt"/>
                  </a:rPr>
                  <a:t>s.t.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r>
                  <a:rPr lang="en-IN" dirty="0" smtClean="0">
                    <a:latin typeface="+mj-lt"/>
                  </a:rPr>
                  <a:t/>
                </a:r>
                <a:br>
                  <a:rPr lang="en-IN" dirty="0" smtClean="0">
                    <a:latin typeface="+mj-lt"/>
                  </a:rPr>
                </a:br>
                <a:r>
                  <a:rPr lang="en-US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3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8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253353" y="4258480"/>
                <a:ext cx="2222719" cy="1728921"/>
              </a:xfrm>
              <a:prstGeom prst="roundRect">
                <a:avLst>
                  <a:gd name="adj" fmla="val 8843"/>
                </a:avLst>
              </a:prstGeom>
              <a:blipFill>
                <a:blip r:embed="rId2"/>
                <a:stretch>
                  <a:fillRect l="-542" b="-7986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1191995" y="1978328"/>
            <a:ext cx="885328" cy="4631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455732" y="2536653"/>
            <a:ext cx="3657795" cy="11023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0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253353" y="1866373"/>
                <a:ext cx="5754255" cy="1801501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3200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etc. etc.</a:t>
                </a:r>
              </a:p>
            </p:txBody>
          </p:sp>
        </mc:Choice>
        <mc:Fallback xmlns="">
          <p:sp>
            <p:nvSpPr>
              <p:cNvPr id="6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253353" y="1866373"/>
                <a:ext cx="5754255" cy="1801501"/>
              </a:xfrm>
              <a:prstGeom prst="roundRect">
                <a:avLst>
                  <a:gd name="adj" fmla="val 8843"/>
                </a:avLst>
              </a:prstGeom>
              <a:blipFill>
                <a:blip r:embed="rId3"/>
                <a:stretch>
                  <a:fillRect l="-105" b="-7641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9246818" y="2760253"/>
            <a:ext cx="1808175" cy="553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6477290" y="3358392"/>
            <a:ext cx="5132508" cy="9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738078" y="6003925"/>
            <a:ext cx="469683" cy="219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Constrained Optimization 101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210300" y="1866373"/>
                <a:ext cx="5643382" cy="4390590"/>
              </a:xfrm>
              <a:prstGeom prst="roundRect">
                <a:avLst>
                  <a:gd name="adj" fmla="val 2747"/>
                </a:avLst>
              </a:prstGeom>
              <a:ln w="28575">
                <a:solidFill>
                  <a:schemeClr val="accent3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IN" dirty="0" smtClean="0">
                    <a:latin typeface="+mj-lt"/>
                  </a:rPr>
                  <a:t>I want to find an unknown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that </a:t>
                </a:r>
                <a:r>
                  <a:rPr lang="en-US" dirty="0" smtClean="0">
                    <a:latin typeface="+mj-lt"/>
                  </a:rPr>
                  <a:t>gives me the </a:t>
                </a:r>
                <a:r>
                  <a:rPr lang="en-US" i="1" dirty="0" smtClean="0">
                    <a:latin typeface="+mj-lt"/>
                  </a:rPr>
                  <a:t>best</a:t>
                </a:r>
                <a:r>
                  <a:rPr lang="en-US" dirty="0" smtClean="0">
                    <a:latin typeface="+mj-lt"/>
                  </a:rPr>
                  <a:t> value according to this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Oh! btw, not any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would do!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must satisfy these conditions</a:t>
                </a:r>
              </a:p>
              <a:p>
                <a:r>
                  <a:rPr lang="en-US" dirty="0" smtClean="0">
                    <a:latin typeface="+mj-lt"/>
                  </a:rPr>
                  <a:t>All I am saying is, of the values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that satisfy my conditions, find me the one that gives the best value according to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210300" y="1866373"/>
                <a:ext cx="5643382" cy="4390590"/>
              </a:xfrm>
              <a:prstGeom prst="roundRect">
                <a:avLst>
                  <a:gd name="adj" fmla="val 2747"/>
                </a:avLst>
              </a:prstGeom>
              <a:blipFill>
                <a:blip r:embed="rId4"/>
                <a:stretch>
                  <a:fillRect l="-322" t="-2207"/>
                </a:stretch>
              </a:blipFill>
              <a:ln w="28575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 txBox="1">
            <a:spLocks/>
          </p:cNvSpPr>
          <p:nvPr/>
        </p:nvSpPr>
        <p:spPr>
          <a:xfrm>
            <a:off x="253353" y="1143997"/>
            <a:ext cx="5754255" cy="72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i="0" u="none" strike="noStrike" kern="1200" cap="all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How WE MUST SPEAK TO MS M</a:t>
            </a:r>
            <a:endParaRPr kumimoji="0" lang="en-US" sz="3200" i="0" u="none" strike="noStrike" kern="1200" cap="all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6210300" y="1143997"/>
            <a:ext cx="5643382" cy="72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i="0" u="none" strike="noStrike" kern="1200" cap="all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How we speak to a human</a:t>
            </a:r>
            <a:endParaRPr kumimoji="0" lang="en-US" sz="3200" i="0" u="none" strike="noStrike" kern="1200" cap="all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33146" y="2366289"/>
            <a:ext cx="1468606" cy="1238929"/>
            <a:chOff x="12383748" y="1219011"/>
            <a:chExt cx="1862104" cy="1570887"/>
          </a:xfrm>
        </p:grpSpPr>
        <p:sp>
          <p:nvSpPr>
            <p:cNvPr id="13" name="Freeform 1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696244" y="3868157"/>
            <a:ext cx="3144298" cy="2253252"/>
            <a:chOff x="2696244" y="3868157"/>
            <a:chExt cx="3144298" cy="225325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268394" y="3868157"/>
              <a:ext cx="0" cy="2246501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696244" y="6121409"/>
              <a:ext cx="31442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 20"/>
          <p:cNvSpPr/>
          <p:nvPr/>
        </p:nvSpPr>
        <p:spPr>
          <a:xfrm flipH="1">
            <a:off x="2678764" y="3874908"/>
            <a:ext cx="3058236" cy="223975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006067"/>
              <a:gd name="connsiteY0" fmla="*/ 0 h 1158532"/>
              <a:gd name="connsiteX1" fmla="*/ 4006067 w 4006067"/>
              <a:gd name="connsiteY1" fmla="*/ 93817 h 1158532"/>
              <a:gd name="connsiteX2" fmla="*/ 4006067 w 4006067"/>
              <a:gd name="connsiteY2" fmla="*/ 93817 h 1158532"/>
              <a:gd name="connsiteX0" fmla="*/ 0 w 4006067"/>
              <a:gd name="connsiteY0" fmla="*/ 0 h 2818057"/>
              <a:gd name="connsiteX1" fmla="*/ 4006067 w 4006067"/>
              <a:gd name="connsiteY1" fmla="*/ 93817 h 2818057"/>
              <a:gd name="connsiteX2" fmla="*/ 4006067 w 4006067"/>
              <a:gd name="connsiteY2" fmla="*/ 93817 h 2818057"/>
              <a:gd name="connsiteX0" fmla="*/ 0 w 4006067"/>
              <a:gd name="connsiteY0" fmla="*/ 0 h 2958713"/>
              <a:gd name="connsiteX1" fmla="*/ 4006067 w 4006067"/>
              <a:gd name="connsiteY1" fmla="*/ 93817 h 2958713"/>
              <a:gd name="connsiteX2" fmla="*/ 4006067 w 4006067"/>
              <a:gd name="connsiteY2" fmla="*/ 93817 h 2958713"/>
              <a:gd name="connsiteX0" fmla="*/ 0 w 4006067"/>
              <a:gd name="connsiteY0" fmla="*/ 0 h 2915335"/>
              <a:gd name="connsiteX1" fmla="*/ 4006067 w 4006067"/>
              <a:gd name="connsiteY1" fmla="*/ 93817 h 2915335"/>
              <a:gd name="connsiteX2" fmla="*/ 4006067 w 4006067"/>
              <a:gd name="connsiteY2" fmla="*/ 93817 h 2915335"/>
              <a:gd name="connsiteX0" fmla="*/ 0 w 4006067"/>
              <a:gd name="connsiteY0" fmla="*/ 0 h 2933909"/>
              <a:gd name="connsiteX1" fmla="*/ 4006067 w 4006067"/>
              <a:gd name="connsiteY1" fmla="*/ 93817 h 2933909"/>
              <a:gd name="connsiteX2" fmla="*/ 4006067 w 4006067"/>
              <a:gd name="connsiteY2" fmla="*/ 93817 h 293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6067" h="2933909">
                <a:moveTo>
                  <a:pt x="0" y="0"/>
                </a:moveTo>
                <a:cubicBezTo>
                  <a:pt x="1352300" y="4758594"/>
                  <a:pt x="3130424" y="2938454"/>
                  <a:pt x="4006067" y="93817"/>
                </a:cubicBezTo>
                <a:lnTo>
                  <a:pt x="4006067" y="93817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738078" y="3874908"/>
            <a:ext cx="1" cy="24000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07761" y="3874908"/>
            <a:ext cx="1" cy="24000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5-Point Star 33"/>
          <p:cNvSpPr/>
          <p:nvPr/>
        </p:nvSpPr>
        <p:spPr>
          <a:xfrm>
            <a:off x="4657115" y="5825476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ular Callout 34"/>
              <p:cNvSpPr/>
              <p:nvPr/>
            </p:nvSpPr>
            <p:spPr>
              <a:xfrm>
                <a:off x="6133165" y="2521959"/>
                <a:ext cx="4081568" cy="1100586"/>
              </a:xfrm>
              <a:prstGeom prst="wedgeRectCallout">
                <a:avLst>
                  <a:gd name="adj1" fmla="val -75333"/>
                  <a:gd name="adj2" fmla="val 4314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For your specified constraints, the optimal (least) value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and it is achieved 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5" name="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65" y="2521959"/>
                <a:ext cx="4081568" cy="1100586"/>
              </a:xfrm>
              <a:prstGeom prst="wedgeRectCallout">
                <a:avLst>
                  <a:gd name="adj1" fmla="val -75333"/>
                  <a:gd name="adj2" fmla="val 43146"/>
                </a:avLst>
              </a:prstGeom>
              <a:blipFill>
                <a:blip r:embed="rId5"/>
                <a:stretch>
                  <a:fillRect t="-6989" r="-1418" b="-1451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4597560" y="6274992"/>
            <a:ext cx="87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3       6</a:t>
            </a:r>
            <a:endParaRPr lang="en-IN" dirty="0"/>
          </a:p>
        </p:txBody>
      </p:sp>
      <p:sp>
        <p:nvSpPr>
          <p:cNvPr id="44" name="Rectangular Callout 43"/>
          <p:cNvSpPr/>
          <p:nvPr/>
        </p:nvSpPr>
        <p:spPr>
          <a:xfrm>
            <a:off x="2630362" y="1473894"/>
            <a:ext cx="1494938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Objective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Rectangular Callout 44"/>
          <p:cNvSpPr/>
          <p:nvPr/>
        </p:nvSpPr>
        <p:spPr>
          <a:xfrm>
            <a:off x="4481637" y="1642889"/>
            <a:ext cx="1610030" cy="587062"/>
          </a:xfrm>
          <a:prstGeom prst="wedgeRectCallout">
            <a:avLst>
              <a:gd name="adj1" fmla="val -90819"/>
              <a:gd name="adj2" fmla="val 11499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Constraints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112" y="143734"/>
            <a:ext cx="1720892" cy="1720892"/>
          </a:xfrm>
          <a:prstGeom prst="rect">
            <a:avLst/>
          </a:prstGeom>
        </p:spPr>
      </p:pic>
      <p:sp>
        <p:nvSpPr>
          <p:cNvPr id="47" name="Rectangular Callout 46"/>
          <p:cNvSpPr/>
          <p:nvPr/>
        </p:nvSpPr>
        <p:spPr>
          <a:xfrm>
            <a:off x="5445389" y="65896"/>
            <a:ext cx="5043470" cy="1514337"/>
          </a:xfrm>
          <a:prstGeom prst="wedgeRectCallout">
            <a:avLst>
              <a:gd name="adj1" fmla="val 67703"/>
              <a:gd name="adj2" fmla="val 3431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Constraints are usually specified using math equations. The set of points that satisfy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all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the constraints is called the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feasible set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of the optimization problem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ular Callout 47"/>
              <p:cNvSpPr/>
              <p:nvPr/>
            </p:nvSpPr>
            <p:spPr>
              <a:xfrm>
                <a:off x="3022217" y="4150914"/>
                <a:ext cx="2649492" cy="752513"/>
              </a:xfrm>
              <a:prstGeom prst="wedgeRectCallout">
                <a:avLst>
                  <a:gd name="adj1" fmla="val -74120"/>
                  <a:gd name="adj2" fmla="val 8756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Feasible set is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Rectangular Callout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217" y="4150914"/>
                <a:ext cx="2649492" cy="752513"/>
              </a:xfrm>
              <a:prstGeom prst="wedgeRectCallout">
                <a:avLst>
                  <a:gd name="adj1" fmla="val -74120"/>
                  <a:gd name="adj2" fmla="val 87560"/>
                </a:avLst>
              </a:prstGeom>
              <a:blipFill>
                <a:blip r:embed="rId7"/>
                <a:stretch>
                  <a:fillRect t="-625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24663" y="4985537"/>
                <a:ext cx="1880098" cy="8591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s.t.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:b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IN" sz="32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63" y="4985537"/>
                <a:ext cx="1880098" cy="859152"/>
              </a:xfrm>
              <a:prstGeom prst="rect">
                <a:avLst/>
              </a:prstGeom>
              <a:blipFill>
                <a:blip r:embed="rId8"/>
                <a:stretch>
                  <a:fillRect l="-8442" t="-20567" b="-361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ular Callout 49"/>
          <p:cNvSpPr/>
          <p:nvPr/>
        </p:nvSpPr>
        <p:spPr>
          <a:xfrm>
            <a:off x="3022217" y="4144163"/>
            <a:ext cx="1650570" cy="752513"/>
          </a:xfrm>
          <a:prstGeom prst="wedgeRectCallout">
            <a:avLst>
              <a:gd name="adj1" fmla="val -84079"/>
              <a:gd name="adj2" fmla="val 8619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Feasible set is empty!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Rectangular Callout 50"/>
          <p:cNvSpPr/>
          <p:nvPr/>
        </p:nvSpPr>
        <p:spPr>
          <a:xfrm>
            <a:off x="6124340" y="2521959"/>
            <a:ext cx="4081568" cy="1100586"/>
          </a:xfrm>
          <a:prstGeom prst="wedgeRectCallout">
            <a:avLst>
              <a:gd name="adj1" fmla="val -75333"/>
              <a:gd name="adj2" fmla="val 4314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You optimization problem has no solution since no point satisfies all your constraints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00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18" grpId="0" uiExpand="1" build="p" animBg="1"/>
      <p:bldP spid="38" grpId="0" animBg="1"/>
      <p:bldP spid="39" grpId="0" animBg="1"/>
      <p:bldP spid="6" grpId="0" uiExpand="1" build="p" animBg="1"/>
      <p:bldP spid="42" grpId="0" animBg="1"/>
      <p:bldP spid="43" grpId="0" animBg="1"/>
      <p:bldP spid="25" grpId="0" animBg="1"/>
      <p:bldP spid="25" grpId="1" animBg="1"/>
      <p:bldP spid="7" grpId="0" build="p" animBg="1"/>
      <p:bldP spid="10" grpId="0" build="p"/>
      <p:bldP spid="11" grpId="0" build="p"/>
      <p:bldP spid="21" grpId="0" animBg="1"/>
      <p:bldP spid="34" grpId="0" animBg="1"/>
      <p:bldP spid="34" grpId="1" animBg="1"/>
      <p:bldP spid="34" grpId="2" animBg="1"/>
      <p:bldP spid="35" grpId="0" animBg="1"/>
      <p:bldP spid="35" grpId="1" animBg="1"/>
      <p:bldP spid="40" grpId="0"/>
      <p:bldP spid="44" grpId="0" animBg="1"/>
      <p:bldP spid="45" grpId="0" animBg="1"/>
      <p:bldP spid="47" grpId="0" animBg="1"/>
      <p:bldP spid="48" grpId="0" animBg="1"/>
      <p:bldP spid="48" grpId="1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 to SVMs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/>
                  <a:t>A</a:t>
                </a:r>
                <a:r>
                  <a:rPr lang="en-IN" dirty="0" smtClean="0"/>
                  <a:t>ssume </a:t>
                </a:r>
                <a:r>
                  <a:rPr lang="en-IN" dirty="0"/>
                  <a:t>there do exist models that perfectly classify all train </a:t>
                </a:r>
                <a:r>
                  <a:rPr lang="en-IN" dirty="0" smtClean="0"/>
                  <a:t>data</a:t>
                </a:r>
              </a:p>
              <a:p>
                <a:r>
                  <a:rPr lang="en-IN" dirty="0" smtClean="0"/>
                  <a:t>Consider </a:t>
                </a:r>
                <a:r>
                  <a:rPr lang="en-IN" dirty="0"/>
                  <a:t>one such model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which classifies train data perfectly</a:t>
                </a:r>
              </a:p>
              <a:p>
                <a:r>
                  <a:rPr lang="en-IN" dirty="0"/>
                  <a:t>Now,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Thus, geometric margin is same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IN" dirty="0"/>
                  <a:t> since model has perfect classification</a:t>
                </a:r>
                <a:r>
                  <a:rPr lang="en-IN" dirty="0" smtClean="0"/>
                  <a:t>!</a:t>
                </a:r>
              </a:p>
              <a:p>
                <a:r>
                  <a:rPr lang="en-IN" dirty="0" smtClean="0"/>
                  <a:t>We will use this useful fact to greatly simplify the optimization problem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55" y="5070277"/>
            <a:ext cx="1787723" cy="178772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745322" y="5394358"/>
            <a:ext cx="5663533" cy="1412557"/>
            <a:chOff x="4726111" y="5106895"/>
            <a:chExt cx="5663533" cy="1412557"/>
          </a:xfrm>
        </p:grpSpPr>
        <p:sp>
          <p:nvSpPr>
            <p:cNvPr id="6" name="Rectangular Callout 5"/>
            <p:cNvSpPr/>
            <p:nvPr/>
          </p:nvSpPr>
          <p:spPr>
            <a:xfrm>
              <a:off x="4726111" y="5106895"/>
              <a:ext cx="5663533" cy="1412557"/>
            </a:xfrm>
            <a:prstGeom prst="wedgeRectCallout">
              <a:avLst>
                <a:gd name="adj1" fmla="val 65615"/>
                <a:gd name="adj2" fmla="val 8018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What if train data is </a:t>
              </a:r>
              <a:r>
                <a:rPr lang="en-IN" sz="2400" i="1" dirty="0" smtClean="0">
                  <a:solidFill>
                    <a:schemeClr val="tx1"/>
                  </a:solidFill>
                  <a:latin typeface="+mj-lt"/>
                </a:rPr>
                <a:t>non-linearly</a:t>
              </a:r>
              <a:br>
                <a:rPr lang="en-IN" sz="2400" i="1" dirty="0" smtClean="0">
                  <a:solidFill>
                    <a:schemeClr val="tx1"/>
                  </a:solidFill>
                  <a:latin typeface="+mj-lt"/>
                </a:rPr>
              </a:br>
              <a:r>
                <a:rPr lang="en-IN" sz="2400" i="1" dirty="0" smtClean="0">
                  <a:solidFill>
                    <a:schemeClr val="tx1"/>
                  </a:solidFill>
                  <a:latin typeface="+mj-lt"/>
                </a:rPr>
                <a:t>separable</a:t>
              </a:r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dirty="0" err="1" smtClean="0">
                  <a:solidFill>
                    <a:schemeClr val="tx1"/>
                  </a:solidFill>
                  <a:latin typeface="+mj-lt"/>
                </a:rPr>
                <a:t>i.e</a:t>
              </a:r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 no linear classifier can</a:t>
              </a:r>
              <a:br>
                <a:rPr lang="en-IN" sz="2400" dirty="0" smtClean="0">
                  <a:solidFill>
                    <a:schemeClr val="tx1"/>
                  </a:solidFill>
                  <a:latin typeface="+mj-lt"/>
                </a:rPr>
              </a:br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perfectly classify it? For example</a:t>
              </a:r>
              <a:endParaRPr lang="en-IN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9110376" y="525959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9910416" y="525959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910415" y="604037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110376" y="604037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13" name="Freeform 1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2001253" y="5570261"/>
            <a:ext cx="2598483" cy="1100586"/>
          </a:xfrm>
          <a:prstGeom prst="wedgeRectCallout">
            <a:avLst>
              <a:gd name="adj1" fmla="val -86023"/>
              <a:gd name="adj2" fmla="val 5407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We will remove this assumption later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92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67845" y="5959011"/>
            <a:ext cx="7849457" cy="5445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774076" y="5229546"/>
            <a:ext cx="1397286" cy="523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 Vector Machines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 be the data point that comes closest to the hyperplane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Recall that all this discussion holds only for a perfect classifier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 smtClean="0"/>
                  <a:t> and consider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dirty="0">
                            <a:latin typeface="Cambria Math" panose="02040503050406030204" pitchFamily="18" charset="0"/>
                          </a:rPr>
                          <m:t>𝐰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Note this gives 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as well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i="0" dirty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i="0" dirty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(as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IN" dirty="0" smtClean="0"/>
                  <a:t>Thus, instead of searching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 smtClean="0"/>
                  <a:t>, easier to search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endParaRPr lang="en-IN" dirty="0" smtClean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0" dirty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b="1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  <a:p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499977" y="5111108"/>
            <a:ext cx="2819399" cy="863935"/>
            <a:chOff x="4719320" y="5166360"/>
            <a:chExt cx="2819399" cy="792650"/>
          </a:xfrm>
        </p:grpSpPr>
        <p:sp>
          <p:nvSpPr>
            <p:cNvPr id="12" name="Rectangle 11"/>
            <p:cNvSpPr/>
            <p:nvPr/>
          </p:nvSpPr>
          <p:spPr>
            <a:xfrm>
              <a:off x="4719320" y="5166360"/>
              <a:ext cx="2819399" cy="774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60897" y="5293202"/>
              <a:ext cx="976046" cy="4520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828234" y="5229546"/>
                  <a:ext cx="2601569" cy="7294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I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acc>
                                  <m:accPr>
                                    <m:chr m:val="̃"/>
                                    <m:ctrlPr>
                                      <a:rPr lang="en-I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  <m:r>
                                  <a:rPr lang="en-I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sz="3200" i="1" dirty="0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i="1" dirty="0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32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sz="3200" i="1">
                                            <a:solidFill>
                                              <a:prstClr val="black">
                                                <a:lumMod val="85000"/>
                                                <a:lumOff val="1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sz="3200" b="1" i="1" dirty="0">
                                                <a:solidFill>
                                                  <a:prstClr val="black">
                                                    <a:lumMod val="85000"/>
                                                    <a:lumOff val="1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3200" b="1" dirty="0">
                                                <a:solidFill>
                                                  <a:prstClr val="black">
                                                    <a:lumMod val="85000"/>
                                                    <a:lumOff val="1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IN" sz="3200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en-IN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234" y="5229546"/>
                  <a:ext cx="2601569" cy="7294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25229" y="5176637"/>
                <a:ext cx="595901" cy="660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229" y="5176637"/>
                <a:ext cx="595901" cy="660052"/>
              </a:xfrm>
              <a:prstGeom prst="rect">
                <a:avLst/>
              </a:prstGeom>
              <a:blipFill>
                <a:blip r:embed="rId4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253353" y="1181651"/>
            <a:ext cx="3959051" cy="1354174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ular Callout 25"/>
              <p:cNvSpPr/>
              <p:nvPr/>
            </p:nvSpPr>
            <p:spPr>
              <a:xfrm>
                <a:off x="5909677" y="112364"/>
                <a:ext cx="5640174" cy="941521"/>
              </a:xfrm>
              <a:prstGeom prst="wedgeRectCallout">
                <a:avLst>
                  <a:gd name="adj1" fmla="val -82828"/>
                  <a:gd name="adj2" fmla="val 8097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Called the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functional margin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Note that geometric margin = functional margin/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Rectangular Callout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77" y="112364"/>
                <a:ext cx="5640174" cy="941521"/>
              </a:xfrm>
              <a:prstGeom prst="wedgeRectCallout">
                <a:avLst>
                  <a:gd name="adj1" fmla="val -82828"/>
                  <a:gd name="adj2" fmla="val 80979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3" grpId="0" uiExpand="1" build="p"/>
      <p:bldP spid="20" grpId="0"/>
      <p:bldP spid="25" grpId="0" animBg="1"/>
      <p:bldP spid="25" grpId="1" animBg="1"/>
      <p:bldP spid="26" grpId="0" animBg="1"/>
      <p:bldP spid="2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8972"/>
  <p:tag name="ORIGINALWIDTH" val="959.2826"/>
  <p:tag name="LATEXADDIN" val="\documentclass{article}&#10;\usepackage{amsmath,amssymb}&#10;\usepackage{olo}&#10;\pagestyle{empty}&#10;\begin{document}&#10;&#10;\[&#10;\ell_\text{hinge}(s, y) = [1 - s \cdot y]_+ = \begin{cases}&#10;0 &amp; \text{ if } s \cdot y \geq 1 \\&#10;1 - s \cdot y &amp; \text{ if } s\cdot y &lt; 1&#10;\end{cases}&#10;\]&#10;&#10;\end{document}"/>
  <p:tag name="IGUANATEXSIZE" val="28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2187</TotalTime>
  <Words>2643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Century</vt:lpstr>
      <vt:lpstr>Nexa Book</vt:lpstr>
      <vt:lpstr>Wingdings</vt:lpstr>
      <vt:lpstr>Metropolitan</vt:lpstr>
      <vt:lpstr>Linear Classifiers</vt:lpstr>
      <vt:lpstr>Linear Classifiers</vt:lpstr>
      <vt:lpstr>The “best” Linear Classifier</vt:lpstr>
      <vt:lpstr>Large Margin Classifiers</vt:lpstr>
      <vt:lpstr>Large Margin Classifiers</vt:lpstr>
      <vt:lpstr>Support Vector Machines</vt:lpstr>
      <vt:lpstr>Constrained Optimization 101</vt:lpstr>
      <vt:lpstr>Back to SVMs</vt:lpstr>
      <vt:lpstr>Support Vector Machines</vt:lpstr>
      <vt:lpstr>The C-SVM Technique</vt:lpstr>
      <vt:lpstr>From C-SVM to Loss Functions</vt:lpstr>
      <vt:lpstr>Hinge Loss</vt:lpstr>
      <vt:lpstr>Final Form of C-SVM</vt:lpstr>
      <vt:lpstr>Emoticons from Flaticon, designed by Twitter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155</cp:revision>
  <dcterms:created xsi:type="dcterms:W3CDTF">2018-07-30T05:08:11Z</dcterms:created>
  <dcterms:modified xsi:type="dcterms:W3CDTF">2020-01-22T06:54:21Z</dcterms:modified>
</cp:coreProperties>
</file>