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sldIdLst>
    <p:sldId id="256" r:id="rId2"/>
    <p:sldId id="273" r:id="rId3"/>
    <p:sldId id="274" r:id="rId4"/>
    <p:sldId id="275" r:id="rId5"/>
    <p:sldId id="276" r:id="rId6"/>
    <p:sldId id="258" r:id="rId7"/>
    <p:sldId id="259" r:id="rId8"/>
    <p:sldId id="260" r:id="rId9"/>
    <p:sldId id="261" r:id="rId10"/>
    <p:sldId id="262" r:id="rId11"/>
    <p:sldId id="264" r:id="rId12"/>
    <p:sldId id="294" r:id="rId13"/>
    <p:sldId id="296" r:id="rId14"/>
    <p:sldId id="281" r:id="rId15"/>
    <p:sldId id="291" r:id="rId16"/>
    <p:sldId id="279" r:id="rId17"/>
    <p:sldId id="292" r:id="rId18"/>
    <p:sldId id="293" r:id="rId19"/>
    <p:sldId id="297" r:id="rId20"/>
    <p:sldId id="298" r:id="rId21"/>
    <p:sldId id="299" r:id="rId22"/>
    <p:sldId id="300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1/25/2020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5.xml"/><Relationship Id="rId7" Type="http://schemas.openxmlformats.org/officeDocument/2006/relationships/image" Target="../media/image1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2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9.png"/><Relationship Id="rId5" Type="http://schemas.openxmlformats.org/officeDocument/2006/relationships/tags" Target="../tags/tag10.xml"/><Relationship Id="rId10" Type="http://schemas.openxmlformats.org/officeDocument/2006/relationships/image" Target="../media/image18.png"/><Relationship Id="rId4" Type="http://schemas.openxmlformats.org/officeDocument/2006/relationships/tags" Target="../tags/tag9.xml"/><Relationship Id="rId9" Type="http://schemas.openxmlformats.org/officeDocument/2006/relationships/image" Target="../media/image17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 Refresher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Constrained Optimization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 smtClean="0"/>
                  <a:t>Method 2</a:t>
                </a:r>
                <a:r>
                  <a:rPr lang="en-IN" dirty="0" smtClean="0"/>
                  <a:t>: Projected Gradient Descent</a:t>
                </a:r>
              </a:p>
              <a:p>
                <a:pPr lvl="2"/>
                <a:r>
                  <a:rPr lang="en-IN" dirty="0" smtClean="0"/>
                  <a:t>Perform (stochastic) gradient descent as usual. However, if this causes us to step outside the feasible set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>, go back to the feasible set</a:t>
                </a:r>
              </a:p>
              <a:p>
                <a:pPr lvl="2"/>
                <a:r>
                  <a:rPr lang="en-IN" dirty="0" smtClean="0"/>
                  <a:t>Process of “going back” into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>: projection step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𝒞</m:t>
                                </m:r>
                              </m:lim>
                            </m:limLow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Warning</a:t>
                </a:r>
                <a:r>
                  <a:rPr lang="en-IN" dirty="0" smtClean="0"/>
                  <a:t>: works only if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> is such that projection step is easy</a:t>
                </a:r>
                <a:endParaRPr lang="en-IN" b="1" dirty="0" smtClean="0"/>
              </a:p>
              <a:p>
                <a:pPr lvl="2"/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578" t="-2759" r="-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52253" y="3767518"/>
            <a:ext cx="1911804" cy="1911804"/>
          </a:xfrm>
          <a:prstGeom prst="ellipse">
            <a:avLst/>
          </a:prstGeom>
          <a:noFill/>
          <a:ln w="254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6320" y="4266480"/>
            <a:ext cx="2686359" cy="2585068"/>
          </a:xfrm>
          <a:custGeom>
            <a:avLst/>
            <a:gdLst>
              <a:gd name="connsiteX0" fmla="*/ 1550850 w 3228457"/>
              <a:gd name="connsiteY0" fmla="*/ 2848 h 2398577"/>
              <a:gd name="connsiteX1" fmla="*/ 69522 w 3228457"/>
              <a:gd name="connsiteY1" fmla="*/ 862384 h 2398577"/>
              <a:gd name="connsiteX2" fmla="*/ 508434 w 3228457"/>
              <a:gd name="connsiteY2" fmla="*/ 1822504 h 2398577"/>
              <a:gd name="connsiteX3" fmla="*/ 2821866 w 3228457"/>
              <a:gd name="connsiteY3" fmla="*/ 2352856 h 2398577"/>
              <a:gd name="connsiteX4" fmla="*/ 3114474 w 3228457"/>
              <a:gd name="connsiteY4" fmla="*/ 652072 h 2398577"/>
              <a:gd name="connsiteX5" fmla="*/ 1550850 w 3228457"/>
              <a:gd name="connsiteY5" fmla="*/ 2848 h 239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8457" h="2398577">
                <a:moveTo>
                  <a:pt x="1550850" y="2848"/>
                </a:moveTo>
                <a:cubicBezTo>
                  <a:pt x="1043358" y="37900"/>
                  <a:pt x="243258" y="559108"/>
                  <a:pt x="69522" y="862384"/>
                </a:cubicBezTo>
                <a:cubicBezTo>
                  <a:pt x="-104214" y="1165660"/>
                  <a:pt x="49710" y="1574092"/>
                  <a:pt x="508434" y="1822504"/>
                </a:cubicBezTo>
                <a:cubicBezTo>
                  <a:pt x="967158" y="2070916"/>
                  <a:pt x="2387526" y="2547928"/>
                  <a:pt x="2821866" y="2352856"/>
                </a:cubicBezTo>
                <a:cubicBezTo>
                  <a:pt x="3256206" y="2157784"/>
                  <a:pt x="3323262" y="1043740"/>
                  <a:pt x="3114474" y="652072"/>
                </a:cubicBezTo>
                <a:cubicBezTo>
                  <a:pt x="2905686" y="260404"/>
                  <a:pt x="2058342" y="-32204"/>
                  <a:pt x="1550850" y="2848"/>
                </a:cubicBezTo>
                <a:close/>
              </a:path>
            </a:pathLst>
          </a:custGeom>
          <a:solidFill>
            <a:srgbClr val="2ECC71">
              <a:alpha val="25000"/>
            </a:srgbClr>
          </a:solidFill>
          <a:ln w="3810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1" y="4272932"/>
            <a:ext cx="397784" cy="55324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698750" y="4734467"/>
            <a:ext cx="822796" cy="264594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25185" y="4640450"/>
            <a:ext cx="165940" cy="165940"/>
          </a:xfrm>
          <a:prstGeom prst="ellipse">
            <a:avLst/>
          </a:prstGeom>
          <a:solidFill>
            <a:srgbClr val="1046CF"/>
          </a:solidFill>
          <a:ln>
            <a:solidFill>
              <a:srgbClr val="104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96" y="4404023"/>
            <a:ext cx="260617" cy="20026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525185" y="4640450"/>
            <a:ext cx="165940" cy="165940"/>
          </a:xfrm>
          <a:prstGeom prst="ellipse">
            <a:avLst/>
          </a:prstGeom>
          <a:solidFill>
            <a:srgbClr val="E67E2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67" y="4706278"/>
            <a:ext cx="260617" cy="320971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23015" y="5615822"/>
            <a:ext cx="1482729" cy="613535"/>
          </a:xfrm>
          <a:prstGeom prst="wedgeRectCallout">
            <a:avLst>
              <a:gd name="adj1" fmla="val 82674"/>
              <a:gd name="adj2" fmla="val -13872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Projection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18026" y="4077452"/>
                <a:ext cx="7288821" cy="2628797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 smtClean="0">
                    <a:latin typeface="+mj-lt"/>
                  </a:rPr>
                  <a:t>PROJECTED (SUB)GRADIENT DESCENT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>
                    <a:latin typeface="+mj-lt"/>
                  </a:rPr>
                  <a:t>, step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Project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2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Repeat until convergence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026" y="4077452"/>
                <a:ext cx="7288821" cy="2628797"/>
              </a:xfrm>
              <a:prstGeom prst="rect">
                <a:avLst/>
              </a:prstGeom>
              <a:blipFill>
                <a:blip r:embed="rId9"/>
                <a:stretch>
                  <a:fillRect l="-1913" t="-2288" b="-3432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-0.07513 0.0402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  <p:bldP spid="11" grpId="0" animBg="1"/>
      <p:bldP spid="11" grpId="1" animBg="1"/>
      <p:bldP spid="13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few useful Projections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35" y="1369446"/>
            <a:ext cx="3304202" cy="42430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52687" y="2084587"/>
            <a:ext cx="1" cy="208171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" name="Straight Connector 6"/>
          <p:cNvCxnSpPr/>
          <p:nvPr/>
        </p:nvCxnSpPr>
        <p:spPr>
          <a:xfrm>
            <a:off x="2318418" y="3125445"/>
            <a:ext cx="2068538" cy="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" name="Oval 7"/>
          <p:cNvSpPr/>
          <p:nvPr/>
        </p:nvSpPr>
        <p:spPr>
          <a:xfrm>
            <a:off x="2517730" y="2321970"/>
            <a:ext cx="1669915" cy="1606950"/>
          </a:xfrm>
          <a:prstGeom prst="ellipse">
            <a:avLst/>
          </a:prstGeom>
          <a:solidFill>
            <a:srgbClr val="2ECC71">
              <a:alpha val="25000"/>
            </a:srgbClr>
          </a:solidFill>
          <a:ln w="38100" cap="flat" cmpd="sng" algn="ctr">
            <a:solidFill>
              <a:srgbClr val="2ECC7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69" y="1369447"/>
            <a:ext cx="2853075" cy="40479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897015" y="3606926"/>
            <a:ext cx="2444817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7398715" y="2084587"/>
            <a:ext cx="1943117" cy="1522339"/>
          </a:xfrm>
          <a:prstGeom prst="rect">
            <a:avLst/>
          </a:prstGeom>
          <a:solidFill>
            <a:srgbClr val="2ECC71">
              <a:alpha val="25000"/>
            </a:srgb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398714" y="2084587"/>
            <a:ext cx="1" cy="208171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31" y="371509"/>
            <a:ext cx="1814263" cy="4047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35" y="4516915"/>
            <a:ext cx="3855613" cy="10647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25" y="4516915"/>
            <a:ext cx="3183495" cy="105832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2121826" y="2263399"/>
            <a:ext cx="165940" cy="165940"/>
          </a:xfrm>
          <a:prstGeom prst="ellipse">
            <a:avLst/>
          </a:prstGeom>
          <a:solidFill>
            <a:srgbClr val="1046CF"/>
          </a:solidFill>
          <a:ln w="12700" cap="flat" cmpd="sng" algn="ctr">
            <a:solidFill>
              <a:srgbClr val="1046C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87" y="2565633"/>
            <a:ext cx="260617" cy="20026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6778525" y="2671885"/>
            <a:ext cx="165940" cy="165940"/>
          </a:xfrm>
          <a:prstGeom prst="ellipse">
            <a:avLst/>
          </a:prstGeom>
          <a:solidFill>
            <a:srgbClr val="1046CF"/>
          </a:solidFill>
          <a:ln w="12700" cap="flat" cmpd="sng" algn="ctr">
            <a:solidFill>
              <a:srgbClr val="1046C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86" y="2974119"/>
            <a:ext cx="260617" cy="200264"/>
          </a:xfrm>
          <a:prstGeom prst="rect">
            <a:avLst/>
          </a:prstGeom>
        </p:spPr>
      </p:pic>
      <p:cxnSp>
        <p:nvCxnSpPr>
          <p:cNvPr id="27" name="Straight Connector 26"/>
          <p:cNvCxnSpPr>
            <a:stCxn id="21" idx="5"/>
          </p:cNvCxnSpPr>
          <p:nvPr/>
        </p:nvCxnSpPr>
        <p:spPr>
          <a:xfrm>
            <a:off x="2263465" y="2405038"/>
            <a:ext cx="375782" cy="29221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cxnSp>
        <p:nvCxnSpPr>
          <p:cNvPr id="28" name="Straight Connector 27"/>
          <p:cNvCxnSpPr>
            <a:stCxn id="23" idx="6"/>
          </p:cNvCxnSpPr>
          <p:nvPr/>
        </p:nvCxnSpPr>
        <p:spPr>
          <a:xfrm>
            <a:off x="6944465" y="2754855"/>
            <a:ext cx="454249" cy="1038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77766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21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Proximal Gradient Descent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Can think of it as a more powerful cousin of projected GD</a:t>
                </a:r>
              </a:p>
              <a:p>
                <a:r>
                  <a:rPr lang="en-IN" dirty="0" smtClean="0"/>
                  <a:t>Many opt problems that come up in ML look like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In SVM problem,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=0.5⋅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 smtClean="0"/>
                  <a:t> is often called the “loss” function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 smtClean="0"/>
                  <a:t> the “regularizer (more later)</a:t>
                </a:r>
              </a:p>
              <a:p>
                <a:pPr lvl="2"/>
                <a:r>
                  <a:rPr lang="en-IN" dirty="0" smtClean="0"/>
                  <a:t>Note that loss depends on model and data but regularizer only on model</a:t>
                </a:r>
              </a:p>
              <a:p>
                <a:pPr lvl="2"/>
                <a:r>
                  <a:rPr lang="en-IN" dirty="0" smtClean="0"/>
                  <a:t>The regularizer can even encode constraints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∞,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</m:eqAr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Solving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is the same as solving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IN" dirty="0" smtClean="0"/>
              </a:p>
              <a:p>
                <a:r>
                  <a:rPr lang="en-IN" dirty="0" err="1" smtClean="0"/>
                  <a:t>Prox</a:t>
                </a:r>
                <a:r>
                  <a:rPr lang="en-IN" dirty="0" smtClean="0"/>
                  <a:t>-GD offers a very attractive technique when the regularizer is not a differentiable function (will see examples soon)</a:t>
                </a:r>
                <a:endParaRPr lang="en-IN" dirty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017446" y="2086119"/>
            <a:ext cx="1531750" cy="3521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/>
          <p:cNvGrpSpPr/>
          <p:nvPr/>
        </p:nvGrpSpPr>
        <p:grpSpPr>
          <a:xfrm>
            <a:off x="10017446" y="534824"/>
            <a:ext cx="1531753" cy="1903487"/>
            <a:chOff x="4050028" y="969930"/>
            <a:chExt cx="2015522" cy="2504663"/>
          </a:xfrm>
        </p:grpSpPr>
        <p:sp>
          <p:nvSpPr>
            <p:cNvPr id="22" name="Freeform 21"/>
            <p:cNvSpPr/>
            <p:nvPr/>
          </p:nvSpPr>
          <p:spPr>
            <a:xfrm>
              <a:off x="4050032" y="969930"/>
              <a:ext cx="2015518" cy="2272949"/>
            </a:xfrm>
            <a:custGeom>
              <a:avLst/>
              <a:gdLst>
                <a:gd name="connsiteX0" fmla="*/ 1007759 w 2015518"/>
                <a:gd name="connsiteY0" fmla="*/ 0 h 2272949"/>
                <a:gd name="connsiteX1" fmla="*/ 2015518 w 2015518"/>
                <a:gd name="connsiteY1" fmla="*/ 231713 h 2272949"/>
                <a:gd name="connsiteX2" fmla="*/ 2015518 w 2015518"/>
                <a:gd name="connsiteY2" fmla="*/ 2272949 h 2272949"/>
                <a:gd name="connsiteX3" fmla="*/ 2010315 w 2015518"/>
                <a:gd name="connsiteY3" fmla="*/ 2249259 h 2272949"/>
                <a:gd name="connsiteX4" fmla="*/ 1007759 w 2015518"/>
                <a:gd name="connsiteY4" fmla="*/ 2041237 h 2272949"/>
                <a:gd name="connsiteX5" fmla="*/ 5203 w 2015518"/>
                <a:gd name="connsiteY5" fmla="*/ 2249259 h 2272949"/>
                <a:gd name="connsiteX6" fmla="*/ 0 w 2015518"/>
                <a:gd name="connsiteY6" fmla="*/ 2272949 h 2272949"/>
                <a:gd name="connsiteX7" fmla="*/ 0 w 2015518"/>
                <a:gd name="connsiteY7" fmla="*/ 231713 h 2272949"/>
                <a:gd name="connsiteX8" fmla="*/ 1007759 w 2015518"/>
                <a:gd name="connsiteY8" fmla="*/ 0 h 227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5518" h="2272949">
                  <a:moveTo>
                    <a:pt x="1007759" y="0"/>
                  </a:moveTo>
                  <a:cubicBezTo>
                    <a:pt x="1564329" y="0"/>
                    <a:pt x="2015518" y="103741"/>
                    <a:pt x="2015518" y="231713"/>
                  </a:cubicBezTo>
                  <a:lnTo>
                    <a:pt x="2015518" y="2272949"/>
                  </a:lnTo>
                  <a:lnTo>
                    <a:pt x="2010315" y="2249259"/>
                  </a:lnTo>
                  <a:cubicBezTo>
                    <a:pt x="1958708" y="2132416"/>
                    <a:pt x="1529543" y="2041237"/>
                    <a:pt x="1007759" y="2041237"/>
                  </a:cubicBezTo>
                  <a:cubicBezTo>
                    <a:pt x="485975" y="2041237"/>
                    <a:pt x="56811" y="2132416"/>
                    <a:pt x="5203" y="2249259"/>
                  </a:cubicBezTo>
                  <a:lnTo>
                    <a:pt x="0" y="2272949"/>
                  </a:lnTo>
                  <a:lnTo>
                    <a:pt x="0" y="231713"/>
                  </a:lnTo>
                  <a:cubicBezTo>
                    <a:pt x="0" y="103741"/>
                    <a:pt x="451189" y="0"/>
                    <a:pt x="1007759" y="0"/>
                  </a:cubicBezTo>
                  <a:close/>
                </a:path>
              </a:pathLst>
            </a:custGeom>
            <a:solidFill>
              <a:srgbClr val="99CC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 22"/>
            <p:cNvSpPr/>
            <p:nvPr/>
          </p:nvSpPr>
          <p:spPr>
            <a:xfrm rot="10800000">
              <a:off x="4050028" y="1201643"/>
              <a:ext cx="2015517" cy="2272950"/>
            </a:xfrm>
            <a:custGeom>
              <a:avLst/>
              <a:gdLst>
                <a:gd name="connsiteX0" fmla="*/ 1007759 w 2015518"/>
                <a:gd name="connsiteY0" fmla="*/ 0 h 2272949"/>
                <a:gd name="connsiteX1" fmla="*/ 2015518 w 2015518"/>
                <a:gd name="connsiteY1" fmla="*/ 231713 h 2272949"/>
                <a:gd name="connsiteX2" fmla="*/ 2015518 w 2015518"/>
                <a:gd name="connsiteY2" fmla="*/ 2272949 h 2272949"/>
                <a:gd name="connsiteX3" fmla="*/ 2010315 w 2015518"/>
                <a:gd name="connsiteY3" fmla="*/ 2249259 h 2272949"/>
                <a:gd name="connsiteX4" fmla="*/ 1007759 w 2015518"/>
                <a:gd name="connsiteY4" fmla="*/ 2041237 h 2272949"/>
                <a:gd name="connsiteX5" fmla="*/ 5203 w 2015518"/>
                <a:gd name="connsiteY5" fmla="*/ 2249259 h 2272949"/>
                <a:gd name="connsiteX6" fmla="*/ 0 w 2015518"/>
                <a:gd name="connsiteY6" fmla="*/ 2272949 h 2272949"/>
                <a:gd name="connsiteX7" fmla="*/ 0 w 2015518"/>
                <a:gd name="connsiteY7" fmla="*/ 231713 h 2272949"/>
                <a:gd name="connsiteX8" fmla="*/ 1007759 w 2015518"/>
                <a:gd name="connsiteY8" fmla="*/ 0 h 227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5518" h="2272949">
                  <a:moveTo>
                    <a:pt x="1007759" y="0"/>
                  </a:moveTo>
                  <a:cubicBezTo>
                    <a:pt x="1564329" y="0"/>
                    <a:pt x="2015518" y="103741"/>
                    <a:pt x="2015518" y="231713"/>
                  </a:cubicBezTo>
                  <a:lnTo>
                    <a:pt x="2015518" y="2272949"/>
                  </a:lnTo>
                  <a:lnTo>
                    <a:pt x="2010315" y="2249259"/>
                  </a:lnTo>
                  <a:cubicBezTo>
                    <a:pt x="1958708" y="2132416"/>
                    <a:pt x="1529543" y="2041237"/>
                    <a:pt x="1007759" y="2041237"/>
                  </a:cubicBezTo>
                  <a:cubicBezTo>
                    <a:pt x="485975" y="2041237"/>
                    <a:pt x="56811" y="2132416"/>
                    <a:pt x="5203" y="2249259"/>
                  </a:cubicBezTo>
                  <a:lnTo>
                    <a:pt x="0" y="2272949"/>
                  </a:lnTo>
                  <a:lnTo>
                    <a:pt x="0" y="231713"/>
                  </a:lnTo>
                  <a:cubicBezTo>
                    <a:pt x="0" y="103741"/>
                    <a:pt x="451189" y="0"/>
                    <a:pt x="1007759" y="0"/>
                  </a:cubicBezTo>
                  <a:close/>
                </a:path>
              </a:pathLst>
            </a:custGeom>
            <a:solidFill>
              <a:srgbClr val="6D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222262" y="2205539"/>
                <a:ext cx="671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IN" sz="105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2262" y="2205539"/>
                <a:ext cx="67175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486411" y="1227397"/>
                <a:ext cx="671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</m:sSub>
                    </m:oMath>
                  </m:oMathPara>
                </a14:m>
                <a:endParaRPr lang="en-IN" sz="105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11" y="1227397"/>
                <a:ext cx="671759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ular Callout 26"/>
              <p:cNvSpPr/>
              <p:nvPr/>
            </p:nvSpPr>
            <p:spPr>
              <a:xfrm>
                <a:off x="2424702" y="3120339"/>
                <a:ext cx="4695290" cy="1231403"/>
              </a:xfrm>
              <a:prstGeom prst="wedgeRectCallout">
                <a:avLst>
                  <a:gd name="adj1" fmla="val 66719"/>
                  <a:gd name="adj2" fmla="val 5795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Such a function is often called an “indicator function” since it indicates if a point is inside or outside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Rectangular Callout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702" y="3120339"/>
                <a:ext cx="4695290" cy="1231403"/>
              </a:xfrm>
              <a:prstGeom prst="wedgeRectCallout">
                <a:avLst>
                  <a:gd name="adj1" fmla="val 66719"/>
                  <a:gd name="adj2" fmla="val 57953"/>
                </a:avLst>
              </a:prstGeom>
              <a:blipFill>
                <a:blip r:embed="rId5"/>
                <a:stretch>
                  <a:fillRect l="-1436" t="-88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3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  <p:bldP spid="24" grpId="0"/>
      <p:bldP spid="25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Proximal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For any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/>
                  <a:t> define the proximal function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prox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IN" b="1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lim>
                              </m:limLow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1" i="0" smtClean="0">
                                          <a:latin typeface="Cambria Math" panose="02040503050406030204" pitchFamily="18" charset="0"/>
                                        </a:rPr>
                                        <m:t>𝐳</m:t>
                                      </m:r>
                                    </m:e>
                                  </m:d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b="1" smtClean="0">
                                              <a:latin typeface="Cambria Math" panose="02040503050406030204" pitchFamily="18" charset="0"/>
                                            </a:rPr>
                                            <m:t>𝐳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IN" b="1" i="0" smtClean="0">
                                              <a:latin typeface="Cambria Math" panose="02040503050406030204" pitchFamily="18" charset="0"/>
                                            </a:rPr>
                                            <m:t>𝐮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3353" y="2675876"/>
                <a:ext cx="6384695" cy="4040722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 smtClean="0">
                    <a:latin typeface="+mj-lt"/>
                  </a:rPr>
                  <a:t>PROXIMAL GRADIENT DESCENT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b="1" dirty="0" smtClean="0">
                    <a:latin typeface="+mj-lt"/>
                  </a:rPr>
                  <a:t>Given</a:t>
                </a:r>
                <a:r>
                  <a:rPr lang="en-IN" sz="3200" dirty="0" smtClean="0">
                    <a:latin typeface="+mj-lt"/>
                  </a:rPr>
                  <a:t>: loss </a:t>
                </a:r>
                <a:r>
                  <a:rPr lang="en-IN" sz="3200" dirty="0" err="1" smtClean="0">
                    <a:latin typeface="+mj-lt"/>
                  </a:rPr>
                  <a:t>fn</a:t>
                </a:r>
                <a:r>
                  <a:rPr lang="en-IN" sz="32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sz="3200" dirty="0" smtClean="0">
                    <a:latin typeface="+mj-lt"/>
                  </a:rPr>
                  <a:t> regularizer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1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=0, 1, …</m:t>
                    </m:r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>
                    <a:latin typeface="+mj-lt"/>
                  </a:rPr>
                  <a:t> and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IN" sz="3200" b="0" i="0" smtClean="0">
                        <a:latin typeface="Cambria Math" panose="02040503050406030204" pitchFamily="18" charset="0"/>
                      </a:rPr>
                      <m:t>pro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Repeat until convergence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" y="2675876"/>
                <a:ext cx="6384695" cy="4040722"/>
              </a:xfrm>
              <a:prstGeom prst="rect">
                <a:avLst/>
              </a:prstGeom>
              <a:blipFill>
                <a:blip r:embed="rId3"/>
                <a:stretch>
                  <a:fillRect l="-2279" t="-1495" b="-3737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723393" y="36191"/>
            <a:ext cx="1468606" cy="1238929"/>
            <a:chOff x="12383748" y="1219011"/>
            <a:chExt cx="1862104" cy="1570887"/>
          </a:xfrm>
        </p:grpSpPr>
        <p:sp>
          <p:nvSpPr>
            <p:cNvPr id="7" name="Freeform 6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ular Callout 11"/>
              <p:cNvSpPr/>
              <p:nvPr/>
            </p:nvSpPr>
            <p:spPr>
              <a:xfrm>
                <a:off x="2807966" y="108997"/>
                <a:ext cx="7736611" cy="1001499"/>
              </a:xfrm>
              <a:prstGeom prst="wedgeRectCallout">
                <a:avLst>
                  <a:gd name="adj1" fmla="val 60884"/>
                  <a:gd name="adj2" fmla="val 6040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The intuition behind this definition is that we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wish to stay in the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proximity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of the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input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but also lower 𝑟(⋅) value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ular Callou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966" y="108997"/>
                <a:ext cx="7736611" cy="1001499"/>
              </a:xfrm>
              <a:prstGeom prst="wedgeRectCallout">
                <a:avLst>
                  <a:gd name="adj1" fmla="val 60884"/>
                  <a:gd name="adj2" fmla="val 60403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45" y="650833"/>
            <a:ext cx="1720892" cy="1720892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1665773" y="1240169"/>
            <a:ext cx="4221319" cy="1231403"/>
          </a:xfrm>
          <a:prstGeom prst="wedgeRectCallout">
            <a:avLst>
              <a:gd name="adj1" fmla="val -66171"/>
              <a:gd name="adj2" fmla="val -378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Nice! So the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prox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step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is trying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to lower 𝑟(⋅) value without undoing progress made by gradient step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576907" y="1207903"/>
            <a:ext cx="3976761" cy="1102475"/>
          </a:xfrm>
          <a:prstGeom prst="wedgeRectCallout">
            <a:avLst>
              <a:gd name="adj1" fmla="val 70443"/>
              <a:gd name="adj2" fmla="val -4863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Indeed –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prox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GD is very useful for problems where regularizer is non-differentiable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6676271" y="2624837"/>
                <a:ext cx="5515729" cy="40917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/>
                  <a:t> is </a:t>
                </a:r>
                <a:r>
                  <a:rPr lang="en-IN" dirty="0" smtClean="0"/>
                  <a:t>indicator </a:t>
                </a:r>
                <a:r>
                  <a:rPr lang="en-IN" dirty="0" err="1" smtClean="0"/>
                  <a:t>fn</a:t>
                </a:r>
                <a:r>
                  <a:rPr lang="en-IN" dirty="0" smtClean="0"/>
                  <a:t> of </a:t>
                </a:r>
                <a:r>
                  <a:rPr lang="en-IN" dirty="0"/>
                  <a:t>a </a:t>
                </a:r>
                <a:r>
                  <a:rPr lang="en-IN" dirty="0" smtClean="0"/>
                  <a:t>set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>, </a:t>
                </a:r>
                <a:r>
                  <a:rPr lang="en-IN" dirty="0" err="1" smtClean="0"/>
                  <a:t>proxGD</a:t>
                </a:r>
                <a:r>
                  <a:rPr lang="en-IN" dirty="0" smtClean="0"/>
                  <a:t> </a:t>
                </a:r>
                <a:r>
                  <a:rPr lang="en-IN" dirty="0"/>
                  <a:t>becomes projected </a:t>
                </a:r>
                <a:r>
                  <a:rPr lang="en-IN" dirty="0" smtClean="0"/>
                  <a:t>GD </a:t>
                </a:r>
                <a:r>
                  <a:rPr lang="en-IN" dirty="0" smtClean="0">
                    <a:sym typeface="Wingdings" panose="05000000000000000000" pitchFamily="2" charset="2"/>
                  </a:rPr>
                  <a:t/>
                </a:r>
                <a:br>
                  <a:rPr lang="en-IN" dirty="0" smtClean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prox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𝓒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IN" dirty="0" smtClean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=0.5⋅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 smtClean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pro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IN" i="1" dirty="0" smtClean="0"/>
                  <a:t> </a:t>
                </a:r>
                <a:r>
                  <a:rPr lang="en-IN" dirty="0" smtClean="0"/>
                  <a:t>i.e. scaling</a:t>
                </a:r>
              </a:p>
              <a:p>
                <a:r>
                  <a:rPr lang="en-IN" dirty="0" err="1" smtClean="0"/>
                  <a:t>ProxGD</a:t>
                </a:r>
                <a:r>
                  <a:rPr lang="en-IN" dirty="0" smtClean="0"/>
                  <a:t> very useful in learning </a:t>
                </a:r>
                <a:r>
                  <a:rPr lang="en-IN" i="1" dirty="0" smtClean="0"/>
                  <a:t>sparse models</a:t>
                </a:r>
                <a:r>
                  <a:rPr lang="en-IN" dirty="0" smtClean="0"/>
                  <a:t> which are offer smaller model size, test times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271" y="2624837"/>
                <a:ext cx="5515729" cy="4091761"/>
              </a:xfrm>
              <a:prstGeom prst="rect">
                <a:avLst/>
              </a:prstGeom>
              <a:blipFill>
                <a:blip r:embed="rId6"/>
                <a:stretch>
                  <a:fillRect l="-1105" t="-3577" r="-8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35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14" grpId="0" animBg="1"/>
      <p:bldP spid="15" grpId="0" animBg="1"/>
      <p:bldP spid="1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Coordinate Descent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854255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Similar to GD except only one coordinate is changed in a single step</a:t>
                </a:r>
              </a:p>
              <a:p>
                <a:r>
                  <a:rPr lang="en-IN" dirty="0" smtClean="0"/>
                  <a:t>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 err="1" smtClean="0"/>
                  <a:t>th</a:t>
                </a:r>
                <a:r>
                  <a:rPr lang="en-IN" dirty="0" smtClean="0"/>
                  <a:t> partial derivative</a:t>
                </a:r>
              </a:p>
              <a:p>
                <a:r>
                  <a:rPr lang="en-IN" b="1" dirty="0" smtClean="0"/>
                  <a:t>CCD</a:t>
                </a:r>
                <a:r>
                  <a:rPr lang="en-IN" dirty="0" smtClean="0"/>
                  <a:t>: choose coordinate cyclically</a:t>
                </a:r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 smtClean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,1,2,…,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SCD</a:t>
                </a:r>
                <a:r>
                  <a:rPr lang="en-IN" dirty="0" smtClean="0"/>
                  <a:t>: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randomly</a:t>
                </a:r>
              </a:p>
              <a:p>
                <a:r>
                  <a:rPr lang="en-IN" b="1" dirty="0" smtClean="0"/>
                  <a:t>Block CD</a:t>
                </a:r>
                <a:r>
                  <a:rPr lang="en-IN" dirty="0" smtClean="0"/>
                  <a:t>: choose a small set of</a:t>
                </a:r>
                <a:br>
                  <a:rPr lang="en-IN" dirty="0" smtClean="0"/>
                </a:br>
                <a:r>
                  <a:rPr lang="en-IN" dirty="0" smtClean="0"/>
                  <a:t>coordinates at each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 smtClean="0"/>
                  <a:t> to update</a:t>
                </a:r>
              </a:p>
              <a:p>
                <a:r>
                  <a:rPr lang="en-IN" b="1" dirty="0" err="1" smtClean="0"/>
                  <a:t>Randperm</a:t>
                </a:r>
                <a:r>
                  <a:rPr lang="en-IN" dirty="0" smtClean="0"/>
                  <a:t>: permute coordinates</a:t>
                </a:r>
                <a:br>
                  <a:rPr lang="en-IN" dirty="0" smtClean="0"/>
                </a:br>
                <a:r>
                  <a:rPr lang="en-IN" dirty="0" smtClean="0"/>
                  <a:t>randomly and choose them in</a:t>
                </a:r>
                <a:br>
                  <a:rPr lang="en-IN" dirty="0" smtClean="0"/>
                </a:br>
                <a:r>
                  <a:rPr lang="en-IN" dirty="0" smtClean="0"/>
                  <a:t>that order. Once the list is over,</a:t>
                </a:r>
                <a:br>
                  <a:rPr lang="en-IN" dirty="0" smtClean="0"/>
                </a:br>
                <a:r>
                  <a:rPr lang="en-IN" dirty="0" smtClean="0"/>
                  <a:t>choose a new random permutation and start over (very effective)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854255"/>
              </a:xfrm>
              <a:blipFill>
                <a:blip r:embed="rId2"/>
                <a:stretch>
                  <a:fillRect l="-578" t="-2497" b="-1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07527" y="2503186"/>
                <a:ext cx="6195982" cy="371281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 smtClean="0">
                    <a:latin typeface="+mj-lt"/>
                  </a:rPr>
                  <a:t>(PROJECTED) COORDINATE DESCENT</a:t>
                </a:r>
              </a:p>
              <a:p>
                <a:r>
                  <a:rPr lang="en-IN" sz="3200" dirty="0" smtClean="0">
                    <a:latin typeface="+mj-lt"/>
                  </a:rPr>
                  <a:t>1. 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Select a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sSub>
                          <m:sSub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IN" sz="3200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3200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Project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2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Repeat until convergence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27" y="2503186"/>
                <a:ext cx="6195982" cy="3712811"/>
              </a:xfrm>
              <a:prstGeom prst="rect">
                <a:avLst/>
              </a:prstGeom>
              <a:blipFill>
                <a:blip r:embed="rId3"/>
                <a:stretch>
                  <a:fillRect l="-2153" t="-1626" r="-1370" b="-4228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251177"/>
            <a:ext cx="1720892" cy="172089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23938" y="422556"/>
            <a:ext cx="8647169" cy="897990"/>
          </a:xfrm>
          <a:prstGeom prst="wedgeRectCallout">
            <a:avLst>
              <a:gd name="adj1" fmla="val 58485"/>
              <a:gd name="adj2" fmla="val 5616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Sometimes we are able to optimize completely along a given variable (even if constraints are there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– called coordinate minimization (CM)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89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3" y="466165"/>
            <a:ext cx="11588495" cy="1509224"/>
          </a:xfrm>
        </p:spPr>
        <p:txBody>
          <a:bodyPr>
            <a:normAutofit/>
          </a:bodyPr>
          <a:lstStyle/>
          <a:p>
            <a:r>
              <a:rPr lang="en-IN" dirty="0" smtClean="0"/>
              <a:t>Practical Issues with GD Variants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How to initialize?</a:t>
            </a:r>
          </a:p>
          <a:p>
            <a:r>
              <a:rPr lang="en-IN" dirty="0" smtClean="0"/>
              <a:t>How to decide convergence?</a:t>
            </a:r>
          </a:p>
          <a:p>
            <a:r>
              <a:rPr lang="en-IN" dirty="0" smtClean="0"/>
              <a:t>How to decide step lengths?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Initialize?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>
            <a:normAutofit/>
          </a:bodyPr>
          <a:lstStyle/>
          <a:p>
            <a:r>
              <a:rPr lang="en-IN" dirty="0" smtClean="0"/>
              <a:t>Initializing close to the global optimum is obviously preferable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IN" dirty="0" smtClean="0">
                <a:sym typeface="Wingdings" panose="05000000000000000000" pitchFamily="2" charset="2"/>
              </a:rPr>
              <a:t>Easier said than done. In some applications however, we may have such initialization e.g. someone may have a model they trained on different data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For convex functions, bad initialization may mean slow convergence, but if step lengths are nice then GD should converge eventually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For non-convex functions (e.g. while training </a:t>
            </a:r>
            <a:r>
              <a:rPr lang="en-IN" dirty="0" err="1" smtClean="0">
                <a:sym typeface="Wingdings" panose="05000000000000000000" pitchFamily="2" charset="2"/>
              </a:rPr>
              <a:t>deepnets</a:t>
            </a:r>
            <a:r>
              <a:rPr lang="en-IN" dirty="0" smtClean="0">
                <a:sym typeface="Wingdings" panose="05000000000000000000" pitchFamily="2" charset="2"/>
              </a:rPr>
              <a:t>), bad initialization may mean getting stuck at a very bad saddle point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Random restarts most common solution to overcome this problem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For some nice non-convex problems, we do know very good ways to provably initialize close to the global optimum (e.g. collaborative filtering in recommendation systems) – details beyond scope of CS771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decide Convergence?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In optimization, convergence can refer to a couple of things</a:t>
                </a:r>
              </a:p>
              <a:p>
                <a:pPr lvl="2"/>
                <a:r>
                  <a:rPr lang="en-IN" dirty="0"/>
                  <a:t>T</a:t>
                </a:r>
                <a:r>
                  <a:rPr lang="en-IN" dirty="0" smtClean="0"/>
                  <a:t>he algorithm has gotten within a “small” distance of a global/local optima</a:t>
                </a:r>
              </a:p>
              <a:p>
                <a:pPr lvl="2"/>
                <a:r>
                  <a:rPr lang="en-IN" dirty="0" smtClean="0"/>
                  <a:t>The algorithm is not making “much” progress e.g.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GD stops making progress when it reaches a stationary point i.e. can stop making progress even without having reached a global optimum (e.g. if it has reached a saddle point)</a:t>
                </a:r>
              </a:p>
              <a:p>
                <a:r>
                  <a:rPr lang="en-IN" dirty="0" smtClean="0"/>
                  <a:t>Usually a few heuristics used to decide when to stop executing GD</a:t>
                </a:r>
              </a:p>
              <a:p>
                <a:pPr lvl="2"/>
                <a:r>
                  <a:rPr lang="en-IN" dirty="0" smtClean="0"/>
                  <a:t>If gradient </a:t>
                </a:r>
                <a:r>
                  <a:rPr lang="en-IN" dirty="0"/>
                  <a:t>v</a:t>
                </a:r>
                <a:r>
                  <a:rPr lang="en-IN" dirty="0" smtClean="0"/>
                  <a:t>ectors have become too “small”, or “not much” progress is being made of if objective function value is already acceptably “small” or if  assignment submission deadline is 5 minutes away</a:t>
                </a:r>
              </a:p>
              <a:p>
                <a:pPr lvl="2"/>
                <a:r>
                  <a:rPr lang="en-IN" dirty="0" smtClean="0"/>
                  <a:t>Acceptable levels e.g. “small”, “not much” usually decided either by consulting domain experts or else by using performance on validation sets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3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detect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b="1" dirty="0" smtClean="0"/>
                  <a:t>Method 1</a:t>
                </a:r>
                <a:r>
                  <a:rPr lang="en-IN" dirty="0" smtClean="0"/>
                  <a:t>: Tolerance technique</a:t>
                </a:r>
              </a:p>
              <a:p>
                <a:pPr lvl="1"/>
                <a:r>
                  <a:rPr lang="en-IN" sz="2800" dirty="0"/>
                  <a:t>For a </a:t>
                </a:r>
                <a:r>
                  <a:rPr lang="en-IN" sz="2800" dirty="0" smtClean="0"/>
                  <a:t>pre-decided </a:t>
                </a:r>
                <a:r>
                  <a:rPr lang="en-IN" sz="2800" dirty="0"/>
                  <a:t>tolerance value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, 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, stop</a:t>
                </a:r>
              </a:p>
              <a:p>
                <a:r>
                  <a:rPr lang="en-IN" b="1" dirty="0"/>
                  <a:t>Method </a:t>
                </a:r>
                <a:r>
                  <a:rPr lang="en-IN" b="1" dirty="0" smtClean="0"/>
                  <a:t>2</a:t>
                </a:r>
                <a:r>
                  <a:rPr lang="en-IN" dirty="0" smtClean="0"/>
                  <a:t>: </a:t>
                </a:r>
                <a:r>
                  <a:rPr lang="en-IN" dirty="0"/>
                  <a:t>Zero-</a:t>
                </a:r>
                <a:r>
                  <a:rPr lang="en-IN" dirty="0" err="1"/>
                  <a:t>th</a:t>
                </a:r>
                <a:r>
                  <a:rPr lang="en-IN" dirty="0"/>
                  <a:t> order technique</a:t>
                </a:r>
              </a:p>
              <a:p>
                <a:pPr lvl="1"/>
                <a:r>
                  <a:rPr lang="en-IN" sz="2800" dirty="0"/>
                  <a:t>If </a:t>
                </a:r>
                <a:r>
                  <a:rPr lang="en-IN" sz="2800" dirty="0" err="1" smtClean="0"/>
                  <a:t>fn</a:t>
                </a:r>
                <a:r>
                  <a:rPr lang="en-IN" sz="2800" dirty="0" smtClean="0"/>
                  <a:t> </a:t>
                </a:r>
                <a:r>
                  <a:rPr lang="en-IN" sz="2800" dirty="0"/>
                  <a:t>value has not changed </a:t>
                </a:r>
                <a:r>
                  <a:rPr lang="en-IN" sz="2800" dirty="0" smtClean="0"/>
                  <a:t>much, stop (or else tune learning rate)!</a:t>
                </a:r>
                <a:endParaRPr lang="en-IN" sz="2800" dirty="0"/>
              </a:p>
              <a:p>
                <a:pPr lvl="1"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  <m:r>
                          <a:rPr lang="en-IN" sz="2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sz="2800" dirty="0" smtClean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en-IN" sz="2800" dirty="0"/>
              </a:p>
              <a:p>
                <a:r>
                  <a:rPr lang="en-IN" b="1" dirty="0"/>
                  <a:t>Method </a:t>
                </a:r>
                <a:r>
                  <a:rPr lang="en-IN" b="1" dirty="0" smtClean="0"/>
                  <a:t>3</a:t>
                </a:r>
                <a:r>
                  <a:rPr lang="en-IN" dirty="0" smtClean="0"/>
                  <a:t>: </a:t>
                </a:r>
                <a:r>
                  <a:rPr lang="en-IN" dirty="0"/>
                  <a:t>First order technique</a:t>
                </a:r>
              </a:p>
              <a:p>
                <a:pPr lvl="1"/>
                <a:r>
                  <a:rPr lang="en-IN" sz="2800" dirty="0"/>
                  <a:t>If gradient </a:t>
                </a:r>
                <a:r>
                  <a:rPr lang="en-IN" sz="2800" dirty="0" smtClean="0"/>
                  <a:t>has become </a:t>
                </a:r>
                <a:r>
                  <a:rPr lang="en-IN" sz="2800" dirty="0"/>
                  <a:t>too </a:t>
                </a:r>
                <a:r>
                  <a:rPr lang="en-IN" sz="2800" dirty="0" smtClean="0"/>
                  <a:t>small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2800" dirty="0"/>
                  <a:t>, </a:t>
                </a:r>
                <a:r>
                  <a:rPr lang="en-IN" sz="2800" dirty="0" smtClean="0"/>
                  <a:t>stop!</a:t>
                </a:r>
              </a:p>
              <a:p>
                <a:r>
                  <a:rPr lang="en-IN" b="1" dirty="0"/>
                  <a:t>Method </a:t>
                </a:r>
                <a:r>
                  <a:rPr lang="en-IN" b="1" dirty="0" smtClean="0"/>
                  <a:t>4</a:t>
                </a:r>
                <a:r>
                  <a:rPr lang="en-IN" dirty="0" smtClean="0"/>
                  <a:t>: </a:t>
                </a:r>
                <a:r>
                  <a:rPr lang="en-IN" dirty="0"/>
                  <a:t>Cross </a:t>
                </a:r>
                <a:r>
                  <a:rPr lang="en-IN" dirty="0" smtClean="0"/>
                  <a:t>validation technique</a:t>
                </a:r>
              </a:p>
              <a:p>
                <a:pPr lvl="1"/>
                <a:r>
                  <a:rPr lang="en-IN" sz="2800" dirty="0" smtClean="0"/>
                  <a:t>Test the current model on validation data – if performance acceptable, stop!</a:t>
                </a:r>
              </a:p>
              <a:p>
                <a:r>
                  <a:rPr lang="en-IN" sz="2800" dirty="0" smtClean="0"/>
                  <a:t>Other techniques e.g. primal-dual techniques are usually infeasible for large-scale ML problems and hence not used to decide convergence</a:t>
                </a:r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8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choose Step Length?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For “nicely behaved” convex functions, have formulae for step length</a:t>
                </a:r>
              </a:p>
              <a:p>
                <a:r>
                  <a:rPr lang="en-IN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IN" dirty="0" smtClean="0"/>
                  <a:t> or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is a </a:t>
                </a:r>
                <a:r>
                  <a:rPr lang="en-IN" dirty="0" err="1" smtClean="0"/>
                  <a:t>hyperparameter</a:t>
                </a:r>
                <a:r>
                  <a:rPr lang="en-IN" dirty="0" smtClean="0"/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</a:p>
              <a:p>
                <a:pPr lvl="2"/>
                <a:r>
                  <a:rPr lang="en-IN" dirty="0"/>
                  <a:t>Basic idea is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(diminishing) 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(infinite travel</a:t>
                </a:r>
                <a:r>
                  <a:rPr lang="en-US" dirty="0" smtClean="0"/>
                  <a:t>)</a:t>
                </a:r>
                <a:endParaRPr lang="en-IN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Simple, for “nice” convex functions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-convergence in just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 </a:t>
                </a:r>
                <a:endParaRPr lang="en-IN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Details (e.g. what is “nice”) beyond scope of CS771 (see CS77X, X = 3,4,7)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A powerful but expensive technique is the </a:t>
                </a:r>
                <a:r>
                  <a:rPr lang="en-IN" i="1" dirty="0" smtClean="0"/>
                  <a:t>Newton method</a:t>
                </a:r>
                <a:endParaRPr lang="en-IN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dirty="0" smtClean="0"/>
              </a:p>
              <a:p>
                <a:pPr lvl="2"/>
                <a:r>
                  <a:rPr lang="en-IN" dirty="0" smtClean="0"/>
                  <a:t>“</a:t>
                </a:r>
                <a:r>
                  <a:rPr lang="en-IN" dirty="0" err="1" smtClean="0"/>
                  <a:t>Autotunes</a:t>
                </a:r>
                <a:r>
                  <a:rPr lang="en-IN" dirty="0" smtClean="0"/>
                  <a:t>” the step length so that we may directly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Offers </a:t>
                </a:r>
                <a:r>
                  <a:rPr lang="en-IN" dirty="0"/>
                  <a:t>extremely rapid convergence f</a:t>
                </a:r>
                <a:r>
                  <a:rPr lang="en-IN" dirty="0" smtClean="0"/>
                  <a:t>or “nice” convex </a:t>
                </a:r>
                <a:r>
                  <a:rPr lang="en-IN" dirty="0" smtClean="0"/>
                  <a:t>problems: roughly, it offers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-convergence in just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1/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 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However, computation of Hessian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often expensive</a:t>
                </a:r>
              </a:p>
              <a:p>
                <a:pPr lvl="2"/>
                <a:r>
                  <a:rPr lang="en-IN" dirty="0" smtClean="0"/>
                  <a:t>Workaround: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using a diagonal or a low-rank matrix</a:t>
                </a:r>
              </a:p>
              <a:p>
                <a:pPr lvl="2"/>
                <a:endParaRPr lang="en-IN" dirty="0"/>
              </a:p>
              <a:p>
                <a:endParaRPr lang="en-IN" dirty="0" smtClean="0">
                  <a:sym typeface="Wingdings" panose="05000000000000000000" pitchFamily="2" charset="2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b="-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Topics to be Covered</a:t>
            </a:r>
            <a:endParaRPr lang="en-IN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3503" y="1975389"/>
                <a:ext cx="11588495" cy="4437058"/>
              </a:xfrm>
            </p:spPr>
            <p:txBody>
              <a:bodyPr/>
              <a:lstStyle/>
              <a:p>
                <a:r>
                  <a:rPr lang="en-IN" dirty="0" smtClean="0"/>
                  <a:t>Gradient Descent and its variants</a:t>
                </a:r>
              </a:p>
              <a:p>
                <a:r>
                  <a:rPr lang="en-IN" dirty="0" smtClean="0"/>
                  <a:t>Practical issues with GD variants</a:t>
                </a:r>
              </a:p>
              <a:p>
                <a:r>
                  <a:rPr lang="en-IN" dirty="0" smtClean="0"/>
                  <a:t>We will consider the following generic optimization problem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IN" b="0" dirty="0" smtClean="0"/>
                  <a:t/>
                </a:r>
                <a:br>
                  <a:rPr lang="en-IN" b="0" dirty="0" smtClean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0" smtClean="0">
                        <a:latin typeface="+mj-lt"/>
                      </a:rPr>
                      <m:t>s</m:t>
                    </m:r>
                    <m:r>
                      <m:rPr>
                        <m:nor/>
                      </m:rPr>
                      <a:rPr lang="en-IN" b="0" smtClean="0">
                        <a:latin typeface="+mj-lt"/>
                      </a:rPr>
                      <m:t>.</m:t>
                    </m:r>
                    <m:r>
                      <m:rPr>
                        <m:nor/>
                      </m:rPr>
                      <a:rPr lang="en-IN" b="0" smtClean="0">
                        <a:latin typeface="+mj-lt"/>
                      </a:rPr>
                      <m:t>t</m:t>
                    </m:r>
                    <m:r>
                      <m:rPr>
                        <m:nor/>
                      </m:rPr>
                      <a:rPr lang="en-IN" b="0" smtClean="0">
                        <a:latin typeface="+mj-lt"/>
                      </a:rPr>
                      <m:t>. 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Recall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the </a:t>
                </a:r>
                <a:r>
                  <a:rPr lang="en-IN" i="1" dirty="0" smtClean="0"/>
                  <a:t>objective function</a:t>
                </a:r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is the </a:t>
                </a:r>
                <a:r>
                  <a:rPr lang="en-IN" i="1" dirty="0" smtClean="0"/>
                  <a:t>constraint set </a:t>
                </a:r>
                <a:r>
                  <a:rPr lang="en-IN" dirty="0" smtClean="0"/>
                  <a:t>(for </a:t>
                </a:r>
                <a:r>
                  <a:rPr lang="en-IN" i="1" dirty="0" smtClean="0"/>
                  <a:t>unconstrained </a:t>
                </a:r>
                <a:r>
                  <a:rPr lang="en-IN" dirty="0" smtClean="0"/>
                  <a:t>problems, we have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)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503" y="1975389"/>
                <a:ext cx="11588495" cy="4437058"/>
              </a:xfrm>
              <a:blipFill>
                <a:blip r:embed="rId2"/>
                <a:stretch>
                  <a:fillRect l="-1157" t="-32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549656" y="939779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ular Callout 12"/>
              <p:cNvSpPr/>
              <p:nvPr/>
            </p:nvSpPr>
            <p:spPr>
              <a:xfrm>
                <a:off x="4292610" y="629779"/>
                <a:ext cx="6044286" cy="1548929"/>
              </a:xfrm>
              <a:prstGeom prst="wedgeRectCallout">
                <a:avLst>
                  <a:gd name="adj1" fmla="val 64071"/>
                  <a:gd name="adj2" fmla="val 4604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are using </a:t>
                </a:r>
                <a14:m>
                  <m:oMath xmlns:m="http://schemas.openxmlformats.org/officeDocument/2006/math">
                    <m:r>
                      <a:rPr lang="en-I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as the variable of optimization instead of the usual </a:t>
                </a:r>
                <a14:m>
                  <m:oMath xmlns:m="http://schemas.openxmlformats.org/officeDocument/2006/math">
                    <m:r>
                      <a:rPr lang="en-I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since we will often use optimization in ML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algos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 find the “best” model and </a:t>
                </a:r>
                <a14:m>
                  <m:oMath xmlns:m="http://schemas.openxmlformats.org/officeDocument/2006/math">
                    <m:r>
                      <a:rPr lang="en-I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often used to denote the model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10" y="629779"/>
                <a:ext cx="6044286" cy="1548929"/>
              </a:xfrm>
              <a:prstGeom prst="wedgeRectCallout">
                <a:avLst>
                  <a:gd name="adj1" fmla="val 64071"/>
                  <a:gd name="adj2" fmla="val 46041"/>
                </a:avLst>
              </a:prstGeom>
              <a:blipFill>
                <a:blip r:embed="rId3"/>
                <a:stretch>
                  <a:fillRect l="-967" t="-1923" b="-807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08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choose Step Length?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For not so well behaved convex functions and non-convex functions, there exist several heuristics – no guarantee they will always work </a:t>
                </a:r>
              </a:p>
              <a:p>
                <a:pPr lvl="1"/>
                <a:r>
                  <a:rPr lang="en-IN" b="1" dirty="0">
                    <a:sym typeface="Wingdings" panose="05000000000000000000" pitchFamily="2" charset="2"/>
                  </a:rPr>
                  <a:t>Line-search Techniques</a:t>
                </a:r>
                <a:r>
                  <a:rPr lang="en-IN" dirty="0">
                    <a:sym typeface="Wingdings" panose="05000000000000000000" pitchFamily="2" charset="2"/>
                  </a:rPr>
                  <a:t>: find the best step length every time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b="1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E.g. Armijo Rule: start by using with a decently large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if objective function value does not reduce sufficiently, then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and try again</a:t>
                </a:r>
              </a:p>
              <a:p>
                <a:pPr lvl="2"/>
                <a:r>
                  <a:rPr lang="en-IN" dirty="0"/>
                  <a:t>Line search can be expensive as it involves multiple GD steps, </a:t>
                </a:r>
                <a:r>
                  <a:rPr lang="en-IN" dirty="0" err="1"/>
                  <a:t>fn</a:t>
                </a:r>
                <a:r>
                  <a:rPr lang="en-IN" dirty="0"/>
                  <a:t> </a:t>
                </a:r>
                <a:r>
                  <a:rPr lang="en-IN" dirty="0" smtClean="0"/>
                  <a:t>evaluations</a:t>
                </a:r>
              </a:p>
              <a:p>
                <a:r>
                  <a:rPr lang="en-IN" dirty="0"/>
                  <a:t>C</a:t>
                </a:r>
                <a:r>
                  <a:rPr lang="en-IN" dirty="0" smtClean="0"/>
                  <a:t>heaper </a:t>
                </a:r>
                <a:r>
                  <a:rPr lang="en-IN" dirty="0"/>
                  <a:t>“adaptive” techniques </a:t>
                </a:r>
                <a:r>
                  <a:rPr lang="en-IN" dirty="0" smtClean="0"/>
                  <a:t>exist – these employ several tricks</a:t>
                </a:r>
                <a:endParaRPr lang="en-IN" dirty="0"/>
              </a:p>
              <a:p>
                <a:pPr lvl="2"/>
                <a:r>
                  <a:rPr lang="en-IN" dirty="0" smtClean="0"/>
                  <a:t>U</a:t>
                </a:r>
                <a:r>
                  <a:rPr lang="en-IN" dirty="0" smtClean="0">
                    <a:sym typeface="Wingdings" panose="05000000000000000000" pitchFamily="2" charset="2"/>
                  </a:rPr>
                  <a:t>se </a:t>
                </a:r>
                <a:r>
                  <a:rPr lang="en-IN" dirty="0">
                    <a:sym typeface="Wingdings" panose="05000000000000000000" pitchFamily="2" charset="2"/>
                  </a:rPr>
                  <a:t>a different step length for each dimension of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</m:oMath>
                </a14:m>
                <a:r>
                  <a:rPr lang="en-IN" b="1" dirty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(e.g. </a:t>
                </a:r>
                <a:r>
                  <a:rPr lang="en-IN" dirty="0" err="1">
                    <a:sym typeface="Wingdings" panose="05000000000000000000" pitchFamily="2" charset="2"/>
                  </a:rPr>
                  <a:t>Adagrad</a:t>
                </a:r>
                <a:r>
                  <a:rPr lang="en-IN" dirty="0">
                    <a:sym typeface="Wingdings" panose="05000000000000000000" pitchFamily="2" charset="2"/>
                  </a:rPr>
                  <a:t>)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replaced with a diagonal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Use “momentum” </a:t>
                </a:r>
                <a:r>
                  <a:rPr lang="en-IN" dirty="0">
                    <a:sym typeface="Wingdings" panose="05000000000000000000" pitchFamily="2" charset="2"/>
                  </a:rPr>
                  <a:t>methods (e.g. NAG, Adam) which essentially infuses previous gradients into the current gradient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3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6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Adaptive Learning 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95699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Adaptive </a:t>
                </a:r>
                <a:r>
                  <a:rPr lang="en-IN" i="1" dirty="0" smtClean="0"/>
                  <a:t>momentum</a:t>
                </a:r>
                <a:r>
                  <a:rPr lang="en-IN" dirty="0" smtClean="0"/>
                  <a:t>-based methods popular (esp. for deep learning)</a:t>
                </a:r>
              </a:p>
              <a:p>
                <a:pPr lvl="1"/>
                <a:r>
                  <a:rPr lang="en-IN" dirty="0"/>
                  <a:t>GD </a:t>
                </a:r>
                <a:r>
                  <a:rPr lang="en-IN" dirty="0" smtClean="0"/>
                  <a:t>is known to experience </a:t>
                </a:r>
                <a:r>
                  <a:rPr lang="en-IN" dirty="0"/>
                  <a:t>oscillations </a:t>
                </a:r>
                <a:r>
                  <a:rPr lang="en-IN" dirty="0" smtClean="0"/>
                  <a:t>even </a:t>
                </a:r>
                <a:r>
                  <a:rPr lang="en-IN" dirty="0"/>
                  <a:t>in a </a:t>
                </a:r>
                <a:r>
                  <a:rPr lang="en-IN" dirty="0" smtClean="0"/>
                  <a:t>simple optimization problems such as least </a:t>
                </a:r>
                <a:r>
                  <a:rPr lang="en-IN" dirty="0"/>
                  <a:t>squares </a:t>
                </a:r>
                <a:r>
                  <a:rPr lang="en-IN" dirty="0" smtClean="0"/>
                  <a:t>regression problem (will study soon)</a:t>
                </a:r>
              </a:p>
              <a:p>
                <a:pPr lvl="1"/>
                <a:r>
                  <a:rPr lang="en-IN" dirty="0" smtClean="0"/>
                  <a:t>These oscillations </a:t>
                </a:r>
                <a:r>
                  <a:rPr lang="en-IN" dirty="0"/>
                  <a:t>waste time and slow </a:t>
                </a:r>
                <a:r>
                  <a:rPr lang="en-IN" dirty="0" smtClean="0"/>
                  <a:t>progress</a:t>
                </a:r>
              </a:p>
              <a:p>
                <a:pPr lvl="1"/>
                <a:r>
                  <a:rPr lang="en-IN" dirty="0" smtClean="0"/>
                  <a:t>Solution: introduce </a:t>
                </a:r>
                <a:r>
                  <a:rPr lang="en-IN" dirty="0"/>
                  <a:t>a </a:t>
                </a:r>
                <a:r>
                  <a:rPr lang="en-IN" dirty="0" smtClean="0"/>
                  <a:t>“velocity” term to prevent GD from changing directions abruptly, thus avoiding </a:t>
                </a:r>
                <a:r>
                  <a:rPr lang="en-IN" dirty="0"/>
                  <a:t>oscillations</a:t>
                </a:r>
                <a:br>
                  <a:rPr lang="en-I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b="1" dirty="0" err="1" smtClean="0"/>
                  <a:t>Nesterov’s</a:t>
                </a:r>
                <a:r>
                  <a:rPr lang="en-IN" b="1" dirty="0" smtClean="0"/>
                  <a:t> accelerated gradient </a:t>
                </a:r>
                <a:r>
                  <a:rPr lang="en-IN" dirty="0" smtClean="0"/>
                  <a:t>(NAG): pioneer method</a:t>
                </a:r>
                <a:br>
                  <a:rPr lang="en-IN" dirty="0" smtClean="0"/>
                </a:br>
                <a:r>
                  <a:rPr lang="en-IN" dirty="0" smtClean="0"/>
                  <a:t>in the area of momentum methods</a:t>
                </a:r>
              </a:p>
              <a:p>
                <a:pPr lvl="2"/>
                <a:r>
                  <a:rPr lang="en-IN" dirty="0"/>
                  <a:t>For </a:t>
                </a:r>
                <a:r>
                  <a:rPr lang="en-IN" dirty="0" smtClean="0"/>
                  <a:t>differentiable convex </a:t>
                </a:r>
                <a:r>
                  <a:rPr lang="en-IN" dirty="0"/>
                  <a:t>problems, NAG </a:t>
                </a:r>
                <a:r>
                  <a:rPr lang="en-IN" dirty="0" smtClean="0"/>
                  <a:t>ensures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-convergence in just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steps hence the name</a:t>
                </a:r>
                <a:br>
                  <a:rPr lang="en-US" dirty="0" smtClean="0"/>
                </a:br>
                <a:r>
                  <a:rPr lang="en-US" dirty="0" smtClean="0"/>
                  <a:t>“accelerated” gradient</a:t>
                </a:r>
                <a:endParaRPr lang="en-US" dirty="0"/>
              </a:p>
              <a:p>
                <a:pPr lvl="2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956996"/>
              </a:xfrm>
              <a:blipFill>
                <a:blip r:embed="rId2"/>
                <a:stretch>
                  <a:fillRect l="-562" t="-24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587" y="3625941"/>
            <a:ext cx="3126106" cy="2978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29076" y="1838152"/>
            <a:ext cx="1787788" cy="17877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ular Callout 6"/>
              <p:cNvSpPr/>
              <p:nvPr/>
            </p:nvSpPr>
            <p:spPr>
              <a:xfrm>
                <a:off x="2291137" y="1768169"/>
                <a:ext cx="8101503" cy="1320056"/>
              </a:xfrm>
              <a:prstGeom prst="wedgeRectCallout">
                <a:avLst>
                  <a:gd name="adj1" fmla="val 58510"/>
                  <a:gd name="adj2" fmla="val 5145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Simple GD, on the other hand, is only able to ensure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rate of convergence for differentiable convex functions in general. Thus, NAG is able to bring a quadratic reduction in run time!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137" y="1768169"/>
                <a:ext cx="8101503" cy="1320056"/>
              </a:xfrm>
              <a:prstGeom prst="wedgeRectCallout">
                <a:avLst>
                  <a:gd name="adj1" fmla="val 58510"/>
                  <a:gd name="adj2" fmla="val 51456"/>
                </a:avLst>
              </a:prstGeom>
              <a:blipFill>
                <a:blip r:embed="rId5"/>
                <a:stretch>
                  <a:fillRect l="-897" b="-220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08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Adaptive Learning Rates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err="1" smtClean="0"/>
                  <a:t>Adagrad</a:t>
                </a:r>
                <a:r>
                  <a:rPr lang="en-IN" dirty="0" smtClean="0"/>
                  <a:t> (</a:t>
                </a:r>
                <a:r>
                  <a:rPr lang="en-IN" dirty="0" err="1" smtClean="0"/>
                  <a:t>Duchi</a:t>
                </a:r>
                <a:r>
                  <a:rPr lang="en-IN" dirty="0" smtClean="0"/>
                  <a:t> et al. 2011) – takes inspiration from Newton’s method</a:t>
                </a:r>
              </a:p>
              <a:p>
                <a:pPr lvl="2"/>
                <a:r>
                  <a:rPr lang="en-IN" dirty="0" smtClean="0"/>
                  <a:t>Key idea: 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with a diagonal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> – much </a:t>
                </a:r>
                <a:r>
                  <a:rPr lang="en-IN" dirty="0" smtClean="0"/>
                  <a:t>cheaper</a:t>
                </a:r>
              </a:p>
              <a:p>
                <a:pPr lvl="2"/>
                <a:r>
                  <a:rPr lang="en-IN" dirty="0"/>
                  <a:t>U</a:t>
                </a:r>
                <a:r>
                  <a:rPr lang="en-IN" dirty="0" smtClean="0"/>
                  <a:t>se past updates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lvl="2" algn="ctr"/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…,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𝐠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a coordinate got very vigorous updates in the past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b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IN" dirty="0" smtClean="0"/>
                  <a:t>, mellow its future updates</a:t>
                </a:r>
              </a:p>
              <a:p>
                <a:pPr lvl="2"/>
                <a:r>
                  <a:rPr lang="en-IN" dirty="0" smtClean="0"/>
                  <a:t>Reduces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if </a:t>
                </a:r>
                <a:r>
                  <a:rPr lang="en-IN" dirty="0"/>
                  <a:t>all coordinates </a:t>
                </a:r>
                <a:r>
                  <a:rPr lang="en-IN" dirty="0" smtClean="0"/>
                  <a:t>got </a:t>
                </a:r>
                <a:r>
                  <a:rPr lang="en-IN" dirty="0"/>
                  <a:t>roughly similar gradients </a:t>
                </a:r>
                <a:r>
                  <a:rPr lang="en-IN" dirty="0" smtClean="0"/>
                  <a:t>in the past since then we would have had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IN" dirty="0"/>
                  <a:t>If some coordinate is </a:t>
                </a:r>
                <a:r>
                  <a:rPr lang="en-IN" dirty="0" smtClean="0"/>
                  <a:t>static, not getting updated at all i.e.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rad>
                  </m:oMath>
                </a14:m>
                <a:r>
                  <a:rPr lang="en-US" dirty="0" smtClean="0"/>
                  <a:t> to prevent a divide-by-zero error when we take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3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Adaptive Learning Rates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RMSProp</a:t>
                </a:r>
                <a:r>
                  <a:rPr lang="en-IN" dirty="0" smtClean="0"/>
                  <a:t> (Hinton 2012) – apply momentum idea to </a:t>
                </a:r>
                <a:r>
                  <a:rPr lang="en-IN" dirty="0" err="1" smtClean="0"/>
                  <a:t>Adagrad</a:t>
                </a:r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err="1" smtClean="0"/>
                  <a:t>Adagrad</a:t>
                </a:r>
                <a:r>
                  <a:rPr lang="en-IN" dirty="0" smtClean="0"/>
                  <a:t> sometimes forces step sizes to go down too much – this avoids that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b="1" dirty="0">
                    <a:solidFill>
                      <a:schemeClr val="tx1"/>
                    </a:solidFill>
                    <a:latin typeface="+mj-lt"/>
                  </a:rPr>
                  <a:t>Adam</a:t>
                </a:r>
                <a:r>
                  <a:rPr lang="en-IN" dirty="0">
                    <a:solidFill>
                      <a:schemeClr val="tx1"/>
                    </a:solidFill>
                    <a:latin typeface="+mj-lt"/>
                  </a:rPr>
                  <a:t> (</a:t>
                </a:r>
                <a:r>
                  <a:rPr lang="en-IN" dirty="0" err="1">
                    <a:solidFill>
                      <a:schemeClr val="tx1"/>
                    </a:solidFill>
                    <a:latin typeface="+mj-lt"/>
                  </a:rPr>
                  <a:t>Kingma</a:t>
                </a:r>
                <a:r>
                  <a:rPr lang="en-IN" dirty="0">
                    <a:solidFill>
                      <a:schemeClr val="tx1"/>
                    </a:solidFill>
                    <a:latin typeface="+mj-lt"/>
                  </a:rPr>
                  <a:t> and Ba 2014</a:t>
                </a:r>
                <a:r>
                  <a:rPr lang="en-IN" dirty="0" smtClean="0">
                    <a:solidFill>
                      <a:schemeClr val="tx1"/>
                    </a:solidFill>
                    <a:latin typeface="+mj-lt"/>
                  </a:rPr>
                  <a:t>) – combine NAG and RMS-Prop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 smtClean="0"/>
                  <a:t>, and</a:t>
                </a:r>
                <a:r>
                  <a:rPr lang="en-IN" dirty="0"/>
                  <a:t/>
                </a:r>
                <a:br>
                  <a:rPr lang="en-I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IN" dirty="0" smtClean="0"/>
                  <a:t>Also does some </a:t>
                </a:r>
                <a:r>
                  <a:rPr lang="en-IN" i="1" dirty="0" smtClean="0"/>
                  <a:t>bias corrections</a:t>
                </a:r>
                <a:r>
                  <a:rPr lang="en-IN" dirty="0" smtClean="0"/>
                  <a:t> (reweighting)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 (not shown above)</a:t>
                </a:r>
              </a:p>
              <a:p>
                <a:r>
                  <a:rPr lang="en-IN" dirty="0" smtClean="0"/>
                  <a:t>All these methods are readily available in libraries like </a:t>
                </a:r>
                <a:r>
                  <a:rPr lang="en-IN" dirty="0" err="1" smtClean="0"/>
                  <a:t>PyTorch</a:t>
                </a:r>
                <a:r>
                  <a:rPr lang="en-IN" dirty="0" smtClean="0"/>
                  <a:t>, TF </a:t>
                </a:r>
                <a:r>
                  <a:rPr lang="en-IN" dirty="0" err="1" smtClean="0"/>
                  <a:t>etc</a:t>
                </a:r>
                <a:endParaRPr lang="en-IN" dirty="0" smtClean="0"/>
              </a:p>
              <a:p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8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From Calculus to Optimization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Method 1</a:t>
                </a:r>
                <a:r>
                  <a:rPr lang="en-IN" dirty="0" smtClean="0"/>
                  <a:t>: First order optimality Condition</a:t>
                </a:r>
              </a:p>
              <a:p>
                <a:pPr lvl="2"/>
                <a:r>
                  <a:rPr lang="en-IN" dirty="0" smtClean="0"/>
                  <a:t>Exploits the fact that gradient must vanish at a local optimum</a:t>
                </a:r>
              </a:p>
              <a:p>
                <a:pPr lvl="2"/>
                <a:r>
                  <a:rPr lang="en-IN" dirty="0" smtClean="0"/>
                  <a:t>Also exploits the fact that for convex functions, local minima are global</a:t>
                </a:r>
              </a:p>
              <a:p>
                <a:pPr lvl="2"/>
                <a:r>
                  <a:rPr lang="en-IN" b="1" dirty="0" smtClean="0"/>
                  <a:t>Warning</a:t>
                </a:r>
                <a:r>
                  <a:rPr lang="en-IN" dirty="0" smtClean="0"/>
                  <a:t>: works </a:t>
                </a:r>
                <a:r>
                  <a:rPr lang="en-IN" dirty="0"/>
                  <a:t>only for </a:t>
                </a:r>
                <a:r>
                  <a:rPr lang="en-IN" dirty="0" smtClean="0"/>
                  <a:t>simple convex </a:t>
                </a:r>
                <a:r>
                  <a:rPr lang="en-IN" dirty="0"/>
                  <a:t>functions </a:t>
                </a:r>
                <a:r>
                  <a:rPr lang="en-IN" dirty="0" smtClean="0"/>
                  <a:t>when there are no constraints</a:t>
                </a:r>
              </a:p>
              <a:p>
                <a:r>
                  <a:rPr lang="en-IN" b="1" dirty="0" smtClean="0"/>
                  <a:t>To Do</a:t>
                </a:r>
                <a:r>
                  <a:rPr lang="en-IN" dirty="0" smtClean="0"/>
                  <a:t>: given a convex function that we wish to minimize, try finding all the stationary points of the function (set gradient to zero)</a:t>
                </a:r>
              </a:p>
              <a:p>
                <a:pPr lvl="2"/>
                <a:r>
                  <a:rPr lang="en-IN" dirty="0"/>
                  <a:t>If you find only one, that has to be the global </a:t>
                </a:r>
                <a:r>
                  <a:rPr lang="en-IN" dirty="0" smtClean="0"/>
                  <a:t>minimum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b="1" dirty="0" smtClean="0">
                    <a:sym typeface="Wingdings" panose="05000000000000000000" pitchFamily="2" charset="2"/>
                  </a:rPr>
                  <a:t>Example</a:t>
                </a:r>
                <a:r>
                  <a:rPr lang="en-IN" dirty="0" smtClean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</m:oMath>
                </a14:m>
                <a:endParaRPr lang="en-IN" i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en-IN" i="0" dirty="0" smtClean="0"/>
                  <a:t> only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rad>
                  </m:oMath>
                </a14:m>
                <a:endParaRPr lang="en-IN" i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i="0" dirty="0" smtClean="0"/>
                  <a:t>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IN" i="0" dirty="0" smtClean="0"/>
                  <a:t> is </a:t>
                </a:r>
                <a:r>
                  <a:rPr lang="en-IN" i="0" dirty="0" err="1" smtClean="0"/>
                  <a:t>cvx</a:t>
                </a:r>
                <a:r>
                  <a:rPr lang="en-IN" i="0" dirty="0" smtClean="0"/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i="0" dirty="0" smtClean="0"/>
                  <a:t> is global min</a:t>
                </a:r>
                <a:endParaRPr lang="en-IN" i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2"/>
                <a:stretch>
                  <a:fillRect l="-562" t="-2759" r="-2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857736" y="3722885"/>
            <a:ext cx="1995946" cy="2913890"/>
            <a:chOff x="2264049" y="1188485"/>
            <a:chExt cx="5943255" cy="867658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525310" y="1188485"/>
              <a:ext cx="0" cy="867658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>
            <a:xfrm>
              <a:off x="2264049" y="7326124"/>
              <a:ext cx="594325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2" name="Freeform 11"/>
          <p:cNvSpPr/>
          <p:nvPr/>
        </p:nvSpPr>
        <p:spPr>
          <a:xfrm>
            <a:off x="10044548" y="3930015"/>
            <a:ext cx="1700250" cy="2738205"/>
          </a:xfrm>
          <a:custGeom>
            <a:avLst/>
            <a:gdLst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5074332"/>
              <a:gd name="connsiteX1" fmla="*/ 816078 w 3165988"/>
              <a:gd name="connsiteY1" fmla="*/ 2762864 h 5074332"/>
              <a:gd name="connsiteX2" fmla="*/ 1769807 w 3165988"/>
              <a:gd name="connsiteY2" fmla="*/ 4660490 h 5074332"/>
              <a:gd name="connsiteX3" fmla="*/ 2615381 w 3165988"/>
              <a:gd name="connsiteY3" fmla="*/ 4483509 h 5074332"/>
              <a:gd name="connsiteX4" fmla="*/ 2998839 w 3165988"/>
              <a:gd name="connsiteY4" fmla="*/ 1917290 h 5074332"/>
              <a:gd name="connsiteX5" fmla="*/ 3165988 w 3165988"/>
              <a:gd name="connsiteY5" fmla="*/ 0 h 5074332"/>
              <a:gd name="connsiteX0" fmla="*/ 0 w 3165988"/>
              <a:gd name="connsiteY0" fmla="*/ 39329 h 5074332"/>
              <a:gd name="connsiteX1" fmla="*/ 816078 w 3165988"/>
              <a:gd name="connsiteY1" fmla="*/ 2762864 h 5074332"/>
              <a:gd name="connsiteX2" fmla="*/ 1769807 w 3165988"/>
              <a:gd name="connsiteY2" fmla="*/ 4660490 h 5074332"/>
              <a:gd name="connsiteX3" fmla="*/ 2615381 w 3165988"/>
              <a:gd name="connsiteY3" fmla="*/ 4483509 h 5074332"/>
              <a:gd name="connsiteX4" fmla="*/ 2998839 w 3165988"/>
              <a:gd name="connsiteY4" fmla="*/ 1917290 h 5074332"/>
              <a:gd name="connsiteX5" fmla="*/ 3165988 w 3165988"/>
              <a:gd name="connsiteY5" fmla="*/ 0 h 5074332"/>
              <a:gd name="connsiteX0" fmla="*/ 0 w 3165988"/>
              <a:gd name="connsiteY0" fmla="*/ 39329 h 5093781"/>
              <a:gd name="connsiteX1" fmla="*/ 816078 w 3165988"/>
              <a:gd name="connsiteY1" fmla="*/ 2762864 h 5093781"/>
              <a:gd name="connsiteX2" fmla="*/ 1769807 w 3165988"/>
              <a:gd name="connsiteY2" fmla="*/ 4660490 h 5093781"/>
              <a:gd name="connsiteX3" fmla="*/ 2615381 w 3165988"/>
              <a:gd name="connsiteY3" fmla="*/ 4483509 h 5093781"/>
              <a:gd name="connsiteX4" fmla="*/ 2998839 w 3165988"/>
              <a:gd name="connsiteY4" fmla="*/ 1917290 h 5093781"/>
              <a:gd name="connsiteX5" fmla="*/ 3165988 w 3165988"/>
              <a:gd name="connsiteY5" fmla="*/ 0 h 5093781"/>
              <a:gd name="connsiteX0" fmla="*/ 0 w 3165988"/>
              <a:gd name="connsiteY0" fmla="*/ 39329 h 5067932"/>
              <a:gd name="connsiteX1" fmla="*/ 816078 w 3165988"/>
              <a:gd name="connsiteY1" fmla="*/ 2762864 h 5067932"/>
              <a:gd name="connsiteX2" fmla="*/ 1769807 w 3165988"/>
              <a:gd name="connsiteY2" fmla="*/ 4660490 h 5067932"/>
              <a:gd name="connsiteX3" fmla="*/ 2615381 w 3165988"/>
              <a:gd name="connsiteY3" fmla="*/ 4483509 h 5067932"/>
              <a:gd name="connsiteX4" fmla="*/ 2998839 w 3165988"/>
              <a:gd name="connsiteY4" fmla="*/ 1917290 h 5067932"/>
              <a:gd name="connsiteX5" fmla="*/ 3165988 w 3165988"/>
              <a:gd name="connsiteY5" fmla="*/ 0 h 5067932"/>
              <a:gd name="connsiteX0" fmla="*/ 0 w 3165988"/>
              <a:gd name="connsiteY0" fmla="*/ 39329 h 4979016"/>
              <a:gd name="connsiteX1" fmla="*/ 816078 w 3165988"/>
              <a:gd name="connsiteY1" fmla="*/ 2762864 h 4979016"/>
              <a:gd name="connsiteX2" fmla="*/ 1871407 w 3165988"/>
              <a:gd name="connsiteY2" fmla="*/ 4533490 h 4979016"/>
              <a:gd name="connsiteX3" fmla="*/ 2615381 w 3165988"/>
              <a:gd name="connsiteY3" fmla="*/ 4483509 h 4979016"/>
              <a:gd name="connsiteX4" fmla="*/ 2998839 w 3165988"/>
              <a:gd name="connsiteY4" fmla="*/ 1917290 h 4979016"/>
              <a:gd name="connsiteX5" fmla="*/ 3165988 w 3165988"/>
              <a:gd name="connsiteY5" fmla="*/ 0 h 4979016"/>
              <a:gd name="connsiteX0" fmla="*/ 0 w 3165988"/>
              <a:gd name="connsiteY0" fmla="*/ 39329 h 5049685"/>
              <a:gd name="connsiteX1" fmla="*/ 816078 w 3165988"/>
              <a:gd name="connsiteY1" fmla="*/ 2762864 h 5049685"/>
              <a:gd name="connsiteX2" fmla="*/ 1820607 w 3165988"/>
              <a:gd name="connsiteY2" fmla="*/ 4635090 h 5049685"/>
              <a:gd name="connsiteX3" fmla="*/ 2615381 w 3165988"/>
              <a:gd name="connsiteY3" fmla="*/ 4483509 h 5049685"/>
              <a:gd name="connsiteX4" fmla="*/ 2998839 w 3165988"/>
              <a:gd name="connsiteY4" fmla="*/ 1917290 h 5049685"/>
              <a:gd name="connsiteX5" fmla="*/ 3165988 w 3165988"/>
              <a:gd name="connsiteY5" fmla="*/ 0 h 5049685"/>
              <a:gd name="connsiteX0" fmla="*/ 0 w 3165988"/>
              <a:gd name="connsiteY0" fmla="*/ 39329 h 5061825"/>
              <a:gd name="connsiteX1" fmla="*/ 816078 w 3165988"/>
              <a:gd name="connsiteY1" fmla="*/ 2762864 h 5061825"/>
              <a:gd name="connsiteX2" fmla="*/ 1812140 w 3165988"/>
              <a:gd name="connsiteY2" fmla="*/ 4652023 h 5061825"/>
              <a:gd name="connsiteX3" fmla="*/ 2615381 w 3165988"/>
              <a:gd name="connsiteY3" fmla="*/ 4483509 h 5061825"/>
              <a:gd name="connsiteX4" fmla="*/ 2998839 w 3165988"/>
              <a:gd name="connsiteY4" fmla="*/ 1917290 h 5061825"/>
              <a:gd name="connsiteX5" fmla="*/ 3165988 w 3165988"/>
              <a:gd name="connsiteY5" fmla="*/ 0 h 5061825"/>
              <a:gd name="connsiteX0" fmla="*/ 0 w 3165988"/>
              <a:gd name="connsiteY0" fmla="*/ 39329 h 5111332"/>
              <a:gd name="connsiteX1" fmla="*/ 816078 w 3165988"/>
              <a:gd name="connsiteY1" fmla="*/ 2762864 h 5111332"/>
              <a:gd name="connsiteX2" fmla="*/ 1769807 w 3165988"/>
              <a:gd name="connsiteY2" fmla="*/ 4719757 h 5111332"/>
              <a:gd name="connsiteX3" fmla="*/ 2615381 w 3165988"/>
              <a:gd name="connsiteY3" fmla="*/ 4483509 h 5111332"/>
              <a:gd name="connsiteX4" fmla="*/ 2998839 w 3165988"/>
              <a:gd name="connsiteY4" fmla="*/ 1917290 h 5111332"/>
              <a:gd name="connsiteX5" fmla="*/ 3165988 w 3165988"/>
              <a:gd name="connsiteY5" fmla="*/ 0 h 5111332"/>
              <a:gd name="connsiteX0" fmla="*/ 0 w 3165988"/>
              <a:gd name="connsiteY0" fmla="*/ 39329 h 5111332"/>
              <a:gd name="connsiteX1" fmla="*/ 816078 w 3165988"/>
              <a:gd name="connsiteY1" fmla="*/ 2762864 h 5111332"/>
              <a:gd name="connsiteX2" fmla="*/ 1769807 w 3165988"/>
              <a:gd name="connsiteY2" fmla="*/ 4719757 h 5111332"/>
              <a:gd name="connsiteX3" fmla="*/ 2615381 w 3165988"/>
              <a:gd name="connsiteY3" fmla="*/ 4483509 h 5111332"/>
              <a:gd name="connsiteX4" fmla="*/ 2998839 w 3165988"/>
              <a:gd name="connsiteY4" fmla="*/ 1917290 h 5111332"/>
              <a:gd name="connsiteX5" fmla="*/ 3165988 w 3165988"/>
              <a:gd name="connsiteY5" fmla="*/ 0 h 5111332"/>
              <a:gd name="connsiteX0" fmla="*/ 0 w 3165988"/>
              <a:gd name="connsiteY0" fmla="*/ 39329 h 5114888"/>
              <a:gd name="connsiteX1" fmla="*/ 816078 w 3165988"/>
              <a:gd name="connsiteY1" fmla="*/ 2762864 h 5114888"/>
              <a:gd name="connsiteX2" fmla="*/ 1769807 w 3165988"/>
              <a:gd name="connsiteY2" fmla="*/ 4719757 h 5114888"/>
              <a:gd name="connsiteX3" fmla="*/ 2615381 w 3165988"/>
              <a:gd name="connsiteY3" fmla="*/ 4483509 h 5114888"/>
              <a:gd name="connsiteX4" fmla="*/ 2998839 w 3165988"/>
              <a:gd name="connsiteY4" fmla="*/ 1917290 h 5114888"/>
              <a:gd name="connsiteX5" fmla="*/ 3165988 w 3165988"/>
              <a:gd name="connsiteY5" fmla="*/ 0 h 5114888"/>
              <a:gd name="connsiteX0" fmla="*/ 0 w 3165988"/>
              <a:gd name="connsiteY0" fmla="*/ 39329 h 5202002"/>
              <a:gd name="connsiteX1" fmla="*/ 816078 w 3165988"/>
              <a:gd name="connsiteY1" fmla="*/ 2762864 h 5202002"/>
              <a:gd name="connsiteX2" fmla="*/ 1769807 w 3165988"/>
              <a:gd name="connsiteY2" fmla="*/ 4719757 h 5202002"/>
              <a:gd name="connsiteX3" fmla="*/ 2615381 w 3165988"/>
              <a:gd name="connsiteY3" fmla="*/ 4483509 h 5202002"/>
              <a:gd name="connsiteX4" fmla="*/ 3165988 w 3165988"/>
              <a:gd name="connsiteY4" fmla="*/ 0 h 5202002"/>
              <a:gd name="connsiteX0" fmla="*/ 0 w 3165988"/>
              <a:gd name="connsiteY0" fmla="*/ 39329 h 5202002"/>
              <a:gd name="connsiteX1" fmla="*/ 816078 w 3165988"/>
              <a:gd name="connsiteY1" fmla="*/ 2762864 h 5202002"/>
              <a:gd name="connsiteX2" fmla="*/ 1769807 w 3165988"/>
              <a:gd name="connsiteY2" fmla="*/ 4719757 h 5202002"/>
              <a:gd name="connsiteX3" fmla="*/ 2615381 w 3165988"/>
              <a:gd name="connsiteY3" fmla="*/ 4483509 h 5202002"/>
              <a:gd name="connsiteX4" fmla="*/ 3165988 w 3165988"/>
              <a:gd name="connsiteY4" fmla="*/ 0 h 5202002"/>
              <a:gd name="connsiteX0" fmla="*/ 0 w 3165988"/>
              <a:gd name="connsiteY0" fmla="*/ 39329 h 5100294"/>
              <a:gd name="connsiteX1" fmla="*/ 816078 w 3165988"/>
              <a:gd name="connsiteY1" fmla="*/ 2762864 h 5100294"/>
              <a:gd name="connsiteX2" fmla="*/ 1769807 w 3165988"/>
              <a:gd name="connsiteY2" fmla="*/ 4719757 h 5100294"/>
              <a:gd name="connsiteX3" fmla="*/ 2615381 w 3165988"/>
              <a:gd name="connsiteY3" fmla="*/ 4483509 h 5100294"/>
              <a:gd name="connsiteX4" fmla="*/ 3165988 w 3165988"/>
              <a:gd name="connsiteY4" fmla="*/ 0 h 5100294"/>
              <a:gd name="connsiteX0" fmla="*/ 0 w 3165988"/>
              <a:gd name="connsiteY0" fmla="*/ 39329 h 5174351"/>
              <a:gd name="connsiteX1" fmla="*/ 816078 w 3165988"/>
              <a:gd name="connsiteY1" fmla="*/ 2762864 h 5174351"/>
              <a:gd name="connsiteX2" fmla="*/ 1803673 w 3165988"/>
              <a:gd name="connsiteY2" fmla="*/ 4677424 h 5174351"/>
              <a:gd name="connsiteX3" fmla="*/ 2615381 w 3165988"/>
              <a:gd name="connsiteY3" fmla="*/ 4483509 h 5174351"/>
              <a:gd name="connsiteX4" fmla="*/ 3165988 w 3165988"/>
              <a:gd name="connsiteY4" fmla="*/ 0 h 5174351"/>
              <a:gd name="connsiteX0" fmla="*/ 0 w 3165988"/>
              <a:gd name="connsiteY0" fmla="*/ 39329 h 5081456"/>
              <a:gd name="connsiteX1" fmla="*/ 816078 w 3165988"/>
              <a:gd name="connsiteY1" fmla="*/ 2762864 h 5081456"/>
              <a:gd name="connsiteX2" fmla="*/ 1803673 w 3165988"/>
              <a:gd name="connsiteY2" fmla="*/ 4677424 h 5081456"/>
              <a:gd name="connsiteX3" fmla="*/ 2615381 w 3165988"/>
              <a:gd name="connsiteY3" fmla="*/ 4483509 h 5081456"/>
              <a:gd name="connsiteX4" fmla="*/ 3165988 w 3165988"/>
              <a:gd name="connsiteY4" fmla="*/ 0 h 5081456"/>
              <a:gd name="connsiteX0" fmla="*/ 0 w 3165988"/>
              <a:gd name="connsiteY0" fmla="*/ 39329 h 5091747"/>
              <a:gd name="connsiteX1" fmla="*/ 816078 w 3165988"/>
              <a:gd name="connsiteY1" fmla="*/ 2762864 h 5091747"/>
              <a:gd name="connsiteX2" fmla="*/ 1786739 w 3165988"/>
              <a:gd name="connsiteY2" fmla="*/ 4694357 h 5091747"/>
              <a:gd name="connsiteX3" fmla="*/ 2615381 w 3165988"/>
              <a:gd name="connsiteY3" fmla="*/ 4483509 h 5091747"/>
              <a:gd name="connsiteX4" fmla="*/ 3165988 w 3165988"/>
              <a:gd name="connsiteY4" fmla="*/ 0 h 5091747"/>
              <a:gd name="connsiteX0" fmla="*/ 0 w 3165988"/>
              <a:gd name="connsiteY0" fmla="*/ 39329 h 5098734"/>
              <a:gd name="connsiteX1" fmla="*/ 816078 w 3165988"/>
              <a:gd name="connsiteY1" fmla="*/ 2762864 h 5098734"/>
              <a:gd name="connsiteX2" fmla="*/ 1786739 w 3165988"/>
              <a:gd name="connsiteY2" fmla="*/ 4694357 h 5098734"/>
              <a:gd name="connsiteX3" fmla="*/ 2615381 w 3165988"/>
              <a:gd name="connsiteY3" fmla="*/ 4483509 h 5098734"/>
              <a:gd name="connsiteX4" fmla="*/ 3165988 w 3165988"/>
              <a:gd name="connsiteY4" fmla="*/ 0 h 5098734"/>
              <a:gd name="connsiteX0" fmla="*/ 0 w 3165988"/>
              <a:gd name="connsiteY0" fmla="*/ 39329 h 5098734"/>
              <a:gd name="connsiteX1" fmla="*/ 816078 w 3165988"/>
              <a:gd name="connsiteY1" fmla="*/ 2762864 h 5098734"/>
              <a:gd name="connsiteX2" fmla="*/ 1786739 w 3165988"/>
              <a:gd name="connsiteY2" fmla="*/ 4694357 h 5098734"/>
              <a:gd name="connsiteX3" fmla="*/ 2615381 w 3165988"/>
              <a:gd name="connsiteY3" fmla="*/ 4483509 h 5098734"/>
              <a:gd name="connsiteX4" fmla="*/ 3165988 w 3165988"/>
              <a:gd name="connsiteY4" fmla="*/ 0 h 509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5988" h="5098734">
                <a:moveTo>
                  <a:pt x="0" y="39329"/>
                </a:moveTo>
                <a:cubicBezTo>
                  <a:pt x="235155" y="1278467"/>
                  <a:pt x="477648" y="1997186"/>
                  <a:pt x="816078" y="2762864"/>
                </a:cubicBezTo>
                <a:cubicBezTo>
                  <a:pt x="1152037" y="3522953"/>
                  <a:pt x="1425570" y="4098220"/>
                  <a:pt x="1786739" y="4694357"/>
                </a:cubicBezTo>
                <a:cubicBezTo>
                  <a:pt x="2131478" y="5263374"/>
                  <a:pt x="2385506" y="5265902"/>
                  <a:pt x="2615381" y="4483509"/>
                </a:cubicBezTo>
                <a:cubicBezTo>
                  <a:pt x="2845256" y="3701116"/>
                  <a:pt x="3110544" y="1103397"/>
                  <a:pt x="3165988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3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From Calculus to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Method </a:t>
            </a:r>
            <a:r>
              <a:rPr lang="en-IN" b="1" dirty="0" smtClean="0"/>
              <a:t>2</a:t>
            </a:r>
            <a:r>
              <a:rPr lang="en-IN" dirty="0" smtClean="0"/>
              <a:t>: Perform (sub)gradient descent</a:t>
            </a:r>
          </a:p>
          <a:p>
            <a:r>
              <a:rPr lang="en-IN" dirty="0" smtClean="0"/>
              <a:t>Recall that direction opposite to gradient offers </a:t>
            </a:r>
            <a:r>
              <a:rPr lang="en-IN" i="1" dirty="0" smtClean="0"/>
              <a:t>steepest descent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8990" y="2295732"/>
                <a:ext cx="7288821" cy="409176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 smtClean="0">
                    <a:latin typeface="+mj-lt"/>
                  </a:rPr>
                  <a:t>(SUB)GRADIENT DESCENT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b="1" dirty="0" smtClean="0">
                    <a:latin typeface="+mj-lt"/>
                  </a:rPr>
                  <a:t>Given</a:t>
                </a:r>
                <a:r>
                  <a:rPr lang="en-IN" sz="3200" dirty="0" smtClean="0">
                    <a:latin typeface="+mj-lt"/>
                  </a:rPr>
                  <a:t>: obj. </a:t>
                </a:r>
                <a:r>
                  <a:rPr lang="en-IN" sz="3200" dirty="0" err="1" smtClean="0">
                    <a:latin typeface="+mj-lt"/>
                  </a:rPr>
                  <a:t>func</a:t>
                </a:r>
                <a:r>
                  <a:rPr lang="en-IN" sz="3200" dirty="0" smtClean="0"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3200" dirty="0" smtClean="0">
                    <a:latin typeface="+mj-lt"/>
                  </a:rPr>
                  <a:t> to minimize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1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=0, 1, …</m:t>
                    </m:r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Obtain a (sub)gradient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Choose a step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Repeat until convergence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90" y="2295732"/>
                <a:ext cx="7288821" cy="4091761"/>
              </a:xfrm>
              <a:prstGeom prst="rect">
                <a:avLst/>
              </a:prstGeom>
              <a:blipFill>
                <a:blip r:embed="rId2"/>
                <a:stretch>
                  <a:fillRect l="-1997" t="-1477" r="-1082" b="-2659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7787811" y="2295732"/>
                <a:ext cx="4404189" cy="40917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 smtClean="0"/>
                  <a:t>How to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 smtClean="0"/>
                  <a:t>?</a:t>
                </a:r>
              </a:p>
              <a:p>
                <a:r>
                  <a:rPr lang="en-IN" dirty="0" smtClean="0"/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Often called “step length” or “learning rate”</a:t>
                </a:r>
              </a:p>
              <a:p>
                <a:r>
                  <a:rPr lang="en-IN" dirty="0"/>
                  <a:t>What </a:t>
                </a:r>
                <a:r>
                  <a:rPr lang="en-IN" dirty="0" smtClean="0"/>
                  <a:t>is convergence?</a:t>
                </a:r>
                <a:endParaRPr lang="en-IN" dirty="0"/>
              </a:p>
              <a:p>
                <a:r>
                  <a:rPr lang="en-IN" dirty="0" smtClean="0"/>
                  <a:t>How to decide if we have converged?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11" y="2295732"/>
                <a:ext cx="4404189" cy="4091761"/>
              </a:xfrm>
              <a:prstGeom prst="rect">
                <a:avLst/>
              </a:prstGeom>
              <a:blipFill>
                <a:blip r:embed="rId3"/>
                <a:stretch>
                  <a:fillRect l="-1524" t="-3577" r="-5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1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 Descent (GD)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70505" y="1913547"/>
            <a:ext cx="5286555" cy="3212293"/>
            <a:chOff x="1169683" y="1061324"/>
            <a:chExt cx="5286555" cy="3212293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1169683" y="3788833"/>
              <a:ext cx="5286555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660212" y="1061324"/>
              <a:ext cx="0" cy="321229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498138" y="1858298"/>
            <a:ext cx="5188807" cy="2422186"/>
            <a:chOff x="498138" y="1006075"/>
            <a:chExt cx="5188807" cy="2422186"/>
          </a:xfrm>
        </p:grpSpPr>
        <p:sp>
          <p:nvSpPr>
            <p:cNvPr id="37" name="Freeform 36"/>
            <p:cNvSpPr/>
            <p:nvPr/>
          </p:nvSpPr>
          <p:spPr>
            <a:xfrm>
              <a:off x="498138" y="1080703"/>
              <a:ext cx="1848118" cy="1697888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3282696"/>
                <a:gd name="connsiteY0" fmla="*/ 0 h 1244783"/>
                <a:gd name="connsiteX1" fmla="*/ 3282696 w 3282696"/>
                <a:gd name="connsiteY1" fmla="*/ 228600 h 1244783"/>
                <a:gd name="connsiteX2" fmla="*/ 3282696 w 3282696"/>
                <a:gd name="connsiteY2" fmla="*/ 228600 h 1244783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4292346 w 4292346"/>
                <a:gd name="connsiteY2" fmla="*/ 0 h 1166980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2603246 w 4292346"/>
                <a:gd name="connsiteY2" fmla="*/ 169334 h 1166980"/>
                <a:gd name="connsiteX0" fmla="*/ 0 w 2603246"/>
                <a:gd name="connsiteY0" fmla="*/ 8466 h 8466"/>
                <a:gd name="connsiteX1" fmla="*/ 2603246 w 2603246"/>
                <a:gd name="connsiteY1" fmla="*/ 0 h 8466"/>
                <a:gd name="connsiteX0" fmla="*/ 0 w 10000"/>
                <a:gd name="connsiteY0" fmla="*/ 10000 h 665613"/>
                <a:gd name="connsiteX1" fmla="*/ 10000 w 10000"/>
                <a:gd name="connsiteY1" fmla="*/ 0 h 665613"/>
                <a:gd name="connsiteX0" fmla="*/ 0 w 10000"/>
                <a:gd name="connsiteY0" fmla="*/ 10000 h 1072446"/>
                <a:gd name="connsiteX1" fmla="*/ 10000 w 10000"/>
                <a:gd name="connsiteY1" fmla="*/ 0 h 1072446"/>
                <a:gd name="connsiteX0" fmla="*/ 0 w 11073"/>
                <a:gd name="connsiteY0" fmla="*/ 0 h 1070216"/>
                <a:gd name="connsiteX1" fmla="*/ 11073 w 11073"/>
                <a:gd name="connsiteY1" fmla="*/ 5001 h 1070216"/>
                <a:gd name="connsiteX0" fmla="*/ 0 w 9870"/>
                <a:gd name="connsiteY0" fmla="*/ 0 h 1078046"/>
                <a:gd name="connsiteX1" fmla="*/ 9870 w 9870"/>
                <a:gd name="connsiteY1" fmla="*/ 20002 h 1078046"/>
                <a:gd name="connsiteX0" fmla="*/ 0 w 10000"/>
                <a:gd name="connsiteY0" fmla="*/ 0 h 11683"/>
                <a:gd name="connsiteX1" fmla="*/ 10000 w 10000"/>
                <a:gd name="connsiteY1" fmla="*/ 186 h 11683"/>
                <a:gd name="connsiteX0" fmla="*/ 0 w 10000"/>
                <a:gd name="connsiteY0" fmla="*/ 0 h 11956"/>
                <a:gd name="connsiteX1" fmla="*/ 10000 w 10000"/>
                <a:gd name="connsiteY1" fmla="*/ 186 h 11956"/>
                <a:gd name="connsiteX0" fmla="*/ 0 w 10000"/>
                <a:gd name="connsiteY0" fmla="*/ 0 h 13365"/>
                <a:gd name="connsiteX1" fmla="*/ 10000 w 10000"/>
                <a:gd name="connsiteY1" fmla="*/ 186 h 13365"/>
                <a:gd name="connsiteX0" fmla="*/ 0 w 10000"/>
                <a:gd name="connsiteY0" fmla="*/ 0 h 21227"/>
                <a:gd name="connsiteX1" fmla="*/ 10000 w 10000"/>
                <a:gd name="connsiteY1" fmla="*/ 186 h 21227"/>
                <a:gd name="connsiteX0" fmla="*/ 0 w 10000"/>
                <a:gd name="connsiteY0" fmla="*/ 0 h 20290"/>
                <a:gd name="connsiteX1" fmla="*/ 10000 w 10000"/>
                <a:gd name="connsiteY1" fmla="*/ 186 h 20290"/>
                <a:gd name="connsiteX0" fmla="*/ 0 w 10000"/>
                <a:gd name="connsiteY0" fmla="*/ 0 h 11459"/>
                <a:gd name="connsiteX1" fmla="*/ 10000 w 10000"/>
                <a:gd name="connsiteY1" fmla="*/ 186 h 11459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582"/>
                <a:gd name="connsiteX1" fmla="*/ 10000 w 10000"/>
                <a:gd name="connsiteY1" fmla="*/ 186 h 10582"/>
                <a:gd name="connsiteX0" fmla="*/ 0 w 10000"/>
                <a:gd name="connsiteY0" fmla="*/ 0 h 10617"/>
                <a:gd name="connsiteX1" fmla="*/ 10000 w 10000"/>
                <a:gd name="connsiteY1" fmla="*/ 186 h 10617"/>
                <a:gd name="connsiteX0" fmla="*/ 0 w 10000"/>
                <a:gd name="connsiteY0" fmla="*/ 0 h 14019"/>
                <a:gd name="connsiteX1" fmla="*/ 10000 w 10000"/>
                <a:gd name="connsiteY1" fmla="*/ 186 h 14019"/>
                <a:gd name="connsiteX0" fmla="*/ 0 w 10000"/>
                <a:gd name="connsiteY0" fmla="*/ 0 h 14141"/>
                <a:gd name="connsiteX1" fmla="*/ 10000 w 10000"/>
                <a:gd name="connsiteY1" fmla="*/ 186 h 14141"/>
                <a:gd name="connsiteX0" fmla="*/ 0 w 10000"/>
                <a:gd name="connsiteY0" fmla="*/ 0 h 14448"/>
                <a:gd name="connsiteX1" fmla="*/ 10000 w 10000"/>
                <a:gd name="connsiteY1" fmla="*/ 186 h 14448"/>
                <a:gd name="connsiteX0" fmla="*/ 0 w 7899"/>
                <a:gd name="connsiteY0" fmla="*/ 0 h 14489"/>
                <a:gd name="connsiteX1" fmla="*/ 7899 w 7899"/>
                <a:gd name="connsiteY1" fmla="*/ 256 h 14489"/>
                <a:gd name="connsiteX0" fmla="*/ 0 w 10000"/>
                <a:gd name="connsiteY0" fmla="*/ 0 h 10129"/>
                <a:gd name="connsiteX1" fmla="*/ 10000 w 10000"/>
                <a:gd name="connsiteY1" fmla="*/ 177 h 10129"/>
                <a:gd name="connsiteX0" fmla="*/ 0 w 8342"/>
                <a:gd name="connsiteY0" fmla="*/ 0 h 10183"/>
                <a:gd name="connsiteX1" fmla="*/ 8342 w 8342"/>
                <a:gd name="connsiteY1" fmla="*/ 273 h 10183"/>
                <a:gd name="connsiteX0" fmla="*/ 0 w 10000"/>
                <a:gd name="connsiteY0" fmla="*/ 0 h 8301"/>
                <a:gd name="connsiteX1" fmla="*/ 10000 w 10000"/>
                <a:gd name="connsiteY1" fmla="*/ 268 h 8301"/>
                <a:gd name="connsiteX0" fmla="*/ 0 w 10000"/>
                <a:gd name="connsiteY0" fmla="*/ 0 h 9882"/>
                <a:gd name="connsiteX1" fmla="*/ 10000 w 10000"/>
                <a:gd name="connsiteY1" fmla="*/ 323 h 9882"/>
                <a:gd name="connsiteX0" fmla="*/ 0 w 10000"/>
                <a:gd name="connsiteY0" fmla="*/ 0 h 10033"/>
                <a:gd name="connsiteX1" fmla="*/ 10000 w 10000"/>
                <a:gd name="connsiteY1" fmla="*/ 327 h 10033"/>
                <a:gd name="connsiteX0" fmla="*/ 0 w 10000"/>
                <a:gd name="connsiteY0" fmla="*/ 0 h 10044"/>
                <a:gd name="connsiteX1" fmla="*/ 10000 w 10000"/>
                <a:gd name="connsiteY1" fmla="*/ 327 h 10044"/>
                <a:gd name="connsiteX0" fmla="*/ 0 w 10038"/>
                <a:gd name="connsiteY0" fmla="*/ 0 h 9941"/>
                <a:gd name="connsiteX1" fmla="*/ 10038 w 10038"/>
                <a:gd name="connsiteY1" fmla="*/ 126 h 9941"/>
                <a:gd name="connsiteX0" fmla="*/ 0 w 10000"/>
                <a:gd name="connsiteY0" fmla="*/ 0 h 9942"/>
                <a:gd name="connsiteX1" fmla="*/ 10000 w 10000"/>
                <a:gd name="connsiteY1" fmla="*/ 11 h 9942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10076"/>
                <a:gd name="connsiteX1" fmla="*/ 10000 w 10000"/>
                <a:gd name="connsiteY1" fmla="*/ 11 h 10076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9370"/>
                <a:gd name="connsiteX1" fmla="*/ 10000 w 10000"/>
                <a:gd name="connsiteY1" fmla="*/ 11 h 9370"/>
                <a:gd name="connsiteX0" fmla="*/ 0 w 10000"/>
                <a:gd name="connsiteY0" fmla="*/ 0 h 9194"/>
                <a:gd name="connsiteX1" fmla="*/ 10000 w 10000"/>
                <a:gd name="connsiteY1" fmla="*/ 12 h 9194"/>
                <a:gd name="connsiteX0" fmla="*/ 0 w 10000"/>
                <a:gd name="connsiteY0" fmla="*/ 0 h 10038"/>
                <a:gd name="connsiteX1" fmla="*/ 10000 w 10000"/>
                <a:gd name="connsiteY1" fmla="*/ 13 h 10038"/>
                <a:gd name="connsiteX0" fmla="*/ 0 w 10000"/>
                <a:gd name="connsiteY0" fmla="*/ 0 h 10025"/>
                <a:gd name="connsiteX1" fmla="*/ 10000 w 10000"/>
                <a:gd name="connsiteY1" fmla="*/ 13 h 10025"/>
                <a:gd name="connsiteX0" fmla="*/ 0 w 10000"/>
                <a:gd name="connsiteY0" fmla="*/ 0 h 10005"/>
                <a:gd name="connsiteX1" fmla="*/ 10000 w 10000"/>
                <a:gd name="connsiteY1" fmla="*/ 13 h 10005"/>
                <a:gd name="connsiteX0" fmla="*/ 0 w 10000"/>
                <a:gd name="connsiteY0" fmla="*/ 0 h 9944"/>
                <a:gd name="connsiteX1" fmla="*/ 10000 w 10000"/>
                <a:gd name="connsiteY1" fmla="*/ 13 h 9944"/>
                <a:gd name="connsiteX0" fmla="*/ 0 w 11354"/>
                <a:gd name="connsiteY0" fmla="*/ 0 h 14289"/>
                <a:gd name="connsiteX1" fmla="*/ 11354 w 11354"/>
                <a:gd name="connsiteY1" fmla="*/ 7216 h 14289"/>
                <a:gd name="connsiteX0" fmla="*/ 0 w 11354"/>
                <a:gd name="connsiteY0" fmla="*/ 0 h 8694"/>
                <a:gd name="connsiteX1" fmla="*/ 11354 w 11354"/>
                <a:gd name="connsiteY1" fmla="*/ 7216 h 8694"/>
                <a:gd name="connsiteX0" fmla="*/ 0 w 7448"/>
                <a:gd name="connsiteY0" fmla="*/ 0 h 11953"/>
                <a:gd name="connsiteX1" fmla="*/ 7448 w 7448"/>
                <a:gd name="connsiteY1" fmla="*/ 11416 h 11953"/>
                <a:gd name="connsiteX0" fmla="*/ 0 w 10000"/>
                <a:gd name="connsiteY0" fmla="*/ 0 h 10658"/>
                <a:gd name="connsiteX1" fmla="*/ 10000 w 10000"/>
                <a:gd name="connsiteY1" fmla="*/ 9551 h 10658"/>
                <a:gd name="connsiteX0" fmla="*/ 0 w 10112"/>
                <a:gd name="connsiteY0" fmla="*/ 0 h 14414"/>
                <a:gd name="connsiteX1" fmla="*/ 10112 w 10112"/>
                <a:gd name="connsiteY1" fmla="*/ 13994 h 14414"/>
                <a:gd name="connsiteX0" fmla="*/ 0 w 10112"/>
                <a:gd name="connsiteY0" fmla="*/ 0 h 14147"/>
                <a:gd name="connsiteX1" fmla="*/ 10112 w 10112"/>
                <a:gd name="connsiteY1" fmla="*/ 13994 h 14147"/>
                <a:gd name="connsiteX0" fmla="*/ 0 w 10112"/>
                <a:gd name="connsiteY0" fmla="*/ 0 h 14238"/>
                <a:gd name="connsiteX1" fmla="*/ 10112 w 10112"/>
                <a:gd name="connsiteY1" fmla="*/ 13994 h 14238"/>
                <a:gd name="connsiteX0" fmla="*/ 1 w 7841"/>
                <a:gd name="connsiteY0" fmla="*/ 0 h 25583"/>
                <a:gd name="connsiteX1" fmla="*/ 7841 w 7841"/>
                <a:gd name="connsiteY1" fmla="*/ 25546 h 2558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09"/>
                <a:gd name="connsiteX1" fmla="*/ 10094 w 10094"/>
                <a:gd name="connsiteY1" fmla="*/ 10009 h 10009"/>
                <a:gd name="connsiteX0" fmla="*/ 0 w 9904"/>
                <a:gd name="connsiteY0" fmla="*/ 0 h 7994"/>
                <a:gd name="connsiteX1" fmla="*/ 9904 w 9904"/>
                <a:gd name="connsiteY1" fmla="*/ 7994 h 7994"/>
                <a:gd name="connsiteX0" fmla="*/ 0 w 10090"/>
                <a:gd name="connsiteY0" fmla="*/ 0 h 10000"/>
                <a:gd name="connsiteX1" fmla="*/ 10090 w 10090"/>
                <a:gd name="connsiteY1" fmla="*/ 10000 h 10000"/>
                <a:gd name="connsiteX0" fmla="*/ 0 w 10090"/>
                <a:gd name="connsiteY0" fmla="*/ 0 h 11618"/>
                <a:gd name="connsiteX1" fmla="*/ 10090 w 10090"/>
                <a:gd name="connsiteY1" fmla="*/ 10000 h 1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0" h="11618">
                  <a:moveTo>
                    <a:pt x="0" y="0"/>
                  </a:moveTo>
                  <a:cubicBezTo>
                    <a:pt x="122" y="7114"/>
                    <a:pt x="5451" y="15109"/>
                    <a:pt x="10090" y="10000"/>
                  </a:cubicBez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" name="Straight Connector 37"/>
            <p:cNvCxnSpPr>
              <a:stCxn id="39" idx="0"/>
              <a:endCxn id="37" idx="1"/>
            </p:cNvCxnSpPr>
            <p:nvPr/>
          </p:nvCxnSpPr>
          <p:spPr>
            <a:xfrm flipH="1">
              <a:off x="2346256" y="1922393"/>
              <a:ext cx="635020" cy="619739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</p:cxnSp>
        <p:sp>
          <p:nvSpPr>
            <p:cNvPr id="39" name="Freeform 38"/>
            <p:cNvSpPr/>
            <p:nvPr/>
          </p:nvSpPr>
          <p:spPr>
            <a:xfrm>
              <a:off x="2981276" y="1006075"/>
              <a:ext cx="2705669" cy="2422186"/>
            </a:xfrm>
            <a:custGeom>
              <a:avLst/>
              <a:gdLst>
                <a:gd name="connsiteX0" fmla="*/ 0 w 1087655"/>
                <a:gd name="connsiteY0" fmla="*/ 38501 h 38501"/>
                <a:gd name="connsiteX1" fmla="*/ 1087655 w 1087655"/>
                <a:gd name="connsiteY1" fmla="*/ 0 h 38501"/>
                <a:gd name="connsiteX2" fmla="*/ 1087655 w 1087655"/>
                <a:gd name="connsiteY2" fmla="*/ 0 h 38501"/>
                <a:gd name="connsiteX0" fmla="*/ 167084 w 1254739"/>
                <a:gd name="connsiteY0" fmla="*/ 38501 h 302441"/>
                <a:gd name="connsiteX1" fmla="*/ 1254739 w 1254739"/>
                <a:gd name="connsiteY1" fmla="*/ 0 h 302441"/>
                <a:gd name="connsiteX2" fmla="*/ 1254739 w 1254739"/>
                <a:gd name="connsiteY2" fmla="*/ 0 h 302441"/>
                <a:gd name="connsiteX0" fmla="*/ 154031 w 1346635"/>
                <a:gd name="connsiteY0" fmla="*/ 49865 h 718331"/>
                <a:gd name="connsiteX1" fmla="*/ 1241686 w 1346635"/>
                <a:gd name="connsiteY1" fmla="*/ 11364 h 718331"/>
                <a:gd name="connsiteX2" fmla="*/ 1322119 w 1346635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0 w 1439021"/>
                <a:gd name="connsiteY0" fmla="*/ 0 h 668466"/>
                <a:gd name="connsiteX1" fmla="*/ 1439021 w 1439021"/>
                <a:gd name="connsiteY1" fmla="*/ 668466 h 668466"/>
                <a:gd name="connsiteX0" fmla="*/ 164400 w 1603421"/>
                <a:gd name="connsiteY0" fmla="*/ 0 h 668466"/>
                <a:gd name="connsiteX1" fmla="*/ 1603421 w 1603421"/>
                <a:gd name="connsiteY1" fmla="*/ 668466 h 668466"/>
                <a:gd name="connsiteX0" fmla="*/ 165041 w 1595595"/>
                <a:gd name="connsiteY0" fmla="*/ 0 h 693866"/>
                <a:gd name="connsiteX1" fmla="*/ 1595595 w 1595595"/>
                <a:gd name="connsiteY1" fmla="*/ 693866 h 693866"/>
                <a:gd name="connsiteX0" fmla="*/ 158649 w 1589203"/>
                <a:gd name="connsiteY0" fmla="*/ 0 h 824809"/>
                <a:gd name="connsiteX1" fmla="*/ 1589203 w 1589203"/>
                <a:gd name="connsiteY1" fmla="*/ 693866 h 824809"/>
                <a:gd name="connsiteX0" fmla="*/ 0 w 1430554"/>
                <a:gd name="connsiteY0" fmla="*/ 86920 h 832899"/>
                <a:gd name="connsiteX1" fmla="*/ 1430554 w 1430554"/>
                <a:gd name="connsiteY1" fmla="*/ 780786 h 832899"/>
                <a:gd name="connsiteX0" fmla="*/ 0 w 1430554"/>
                <a:gd name="connsiteY0" fmla="*/ 97296 h 842289"/>
                <a:gd name="connsiteX1" fmla="*/ 1430554 w 1430554"/>
                <a:gd name="connsiteY1" fmla="*/ 791162 h 842289"/>
                <a:gd name="connsiteX0" fmla="*/ 0 w 1430554"/>
                <a:gd name="connsiteY0" fmla="*/ 120278 h 863291"/>
                <a:gd name="connsiteX1" fmla="*/ 1430554 w 1430554"/>
                <a:gd name="connsiteY1" fmla="*/ 814144 h 863291"/>
                <a:gd name="connsiteX0" fmla="*/ 0 w 1862995"/>
                <a:gd name="connsiteY0" fmla="*/ 139497 h 624271"/>
                <a:gd name="connsiteX1" fmla="*/ 1862995 w 1862995"/>
                <a:gd name="connsiteY1" fmla="*/ 566493 h 624271"/>
                <a:gd name="connsiteX0" fmla="*/ 0 w 1862995"/>
                <a:gd name="connsiteY0" fmla="*/ 93443 h 888442"/>
                <a:gd name="connsiteX1" fmla="*/ 1862995 w 1862995"/>
                <a:gd name="connsiteY1" fmla="*/ 520439 h 888442"/>
                <a:gd name="connsiteX0" fmla="*/ 0 w 1862995"/>
                <a:gd name="connsiteY0" fmla="*/ 68724 h 874890"/>
                <a:gd name="connsiteX1" fmla="*/ 1862995 w 1862995"/>
                <a:gd name="connsiteY1" fmla="*/ 495720 h 874890"/>
                <a:gd name="connsiteX0" fmla="*/ 0 w 1862995"/>
                <a:gd name="connsiteY0" fmla="*/ 64620 h 872820"/>
                <a:gd name="connsiteX1" fmla="*/ 1862995 w 1862995"/>
                <a:gd name="connsiteY1" fmla="*/ 491616 h 872820"/>
                <a:gd name="connsiteX0" fmla="*/ 0 w 1862995"/>
                <a:gd name="connsiteY0" fmla="*/ 105850 h 895796"/>
                <a:gd name="connsiteX1" fmla="*/ 1862995 w 1862995"/>
                <a:gd name="connsiteY1" fmla="*/ 532846 h 895796"/>
                <a:gd name="connsiteX0" fmla="*/ 0 w 2390175"/>
                <a:gd name="connsiteY0" fmla="*/ 529288 h 539756"/>
                <a:gd name="connsiteX1" fmla="*/ 2390175 w 2390175"/>
                <a:gd name="connsiteY1" fmla="*/ 0 h 539756"/>
                <a:gd name="connsiteX0" fmla="*/ 0 w 2390175"/>
                <a:gd name="connsiteY0" fmla="*/ 529288 h 1399114"/>
                <a:gd name="connsiteX1" fmla="*/ 2390175 w 2390175"/>
                <a:gd name="connsiteY1" fmla="*/ 0 h 139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0175" h="1399114">
                  <a:moveTo>
                    <a:pt x="0" y="529288"/>
                  </a:moveTo>
                  <a:cubicBezTo>
                    <a:pt x="955438" y="-75535"/>
                    <a:pt x="1281774" y="3141019"/>
                    <a:pt x="2390175" y="0"/>
                  </a:cubicBez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 flipV="1">
            <a:off x="323179" y="1131411"/>
            <a:ext cx="512361" cy="2984722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2" name="Straight Arrow Connector 41"/>
          <p:cNvCxnSpPr/>
          <p:nvPr/>
        </p:nvCxnSpPr>
        <p:spPr>
          <a:xfrm>
            <a:off x="498138" y="4626665"/>
            <a:ext cx="972864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Straight Connector 42"/>
          <p:cNvCxnSpPr/>
          <p:nvPr/>
        </p:nvCxnSpPr>
        <p:spPr>
          <a:xfrm flipH="1" flipV="1">
            <a:off x="835540" y="3308810"/>
            <a:ext cx="1580922" cy="677549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4" name="Straight Arrow Connector 43"/>
          <p:cNvCxnSpPr/>
          <p:nvPr/>
        </p:nvCxnSpPr>
        <p:spPr>
          <a:xfrm>
            <a:off x="1471002" y="4639546"/>
            <a:ext cx="457780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Straight Connector 44"/>
          <p:cNvCxnSpPr/>
          <p:nvPr/>
        </p:nvCxnSpPr>
        <p:spPr>
          <a:xfrm flipH="1">
            <a:off x="1248751" y="3415373"/>
            <a:ext cx="1485221" cy="373344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6" name="Straight Arrow Connector 45"/>
          <p:cNvCxnSpPr/>
          <p:nvPr/>
        </p:nvCxnSpPr>
        <p:spPr>
          <a:xfrm flipH="1">
            <a:off x="1599535" y="4652427"/>
            <a:ext cx="321620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Oval 46"/>
          <p:cNvSpPr/>
          <p:nvPr/>
        </p:nvSpPr>
        <p:spPr>
          <a:xfrm>
            <a:off x="410421" y="4557160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418861" y="1923208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5424425" y="2490147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4499479" y="4635520"/>
            <a:ext cx="995347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4457616" y="4170779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866889" y="4635520"/>
            <a:ext cx="2627938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Oval 52"/>
          <p:cNvSpPr/>
          <p:nvPr/>
        </p:nvSpPr>
        <p:spPr>
          <a:xfrm>
            <a:off x="2763842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446816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412027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1872627" y="3540986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859554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2165407" y="2118841"/>
            <a:ext cx="1427571" cy="1494145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sp>
        <p:nvSpPr>
          <p:cNvPr id="59" name="Oval 58"/>
          <p:cNvSpPr>
            <a:spLocks noChangeAspect="1"/>
          </p:cNvSpPr>
          <p:nvPr/>
        </p:nvSpPr>
        <p:spPr>
          <a:xfrm>
            <a:off x="2773515" y="2830491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ular Callout 60"/>
          <p:cNvSpPr/>
          <p:nvPr/>
        </p:nvSpPr>
        <p:spPr>
          <a:xfrm>
            <a:off x="837576" y="1111624"/>
            <a:ext cx="2167206" cy="888802"/>
          </a:xfrm>
          <a:prstGeom prst="wedgeRectCallout">
            <a:avLst>
              <a:gd name="adj1" fmla="val -59320"/>
              <a:gd name="adj2" fmla="val 8332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prstClr val="black"/>
                </a:solidFill>
                <a:latin typeface="+mj-lt"/>
              </a:rPr>
              <a:t>Move opposite to the gradients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2" name="Rectangular Callout 61"/>
          <p:cNvSpPr/>
          <p:nvPr/>
        </p:nvSpPr>
        <p:spPr>
          <a:xfrm>
            <a:off x="2253948" y="5101786"/>
            <a:ext cx="2222277" cy="619614"/>
          </a:xfrm>
          <a:prstGeom prst="wedgeRectCallout">
            <a:avLst>
              <a:gd name="adj1" fmla="val 51139"/>
              <a:gd name="adj2" fmla="val -10278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Global minimum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3" name="Rectangular Callout 62"/>
          <p:cNvSpPr/>
          <p:nvPr/>
        </p:nvSpPr>
        <p:spPr>
          <a:xfrm>
            <a:off x="3097254" y="560439"/>
            <a:ext cx="3733118" cy="1442135"/>
          </a:xfrm>
          <a:prstGeom prst="wedgeRectCallout">
            <a:avLst>
              <a:gd name="adj1" fmla="val -55266"/>
              <a:gd name="adj2" fmla="val 9841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Choose step length carefully else </a:t>
            </a:r>
            <a:r>
              <a:rPr lang="en-US" sz="2400" kern="0" dirty="0">
                <a:solidFill>
                  <a:prstClr val="black"/>
                </a:solidFill>
                <a:latin typeface="+mj-lt"/>
              </a:rPr>
              <a:t>may overshoot the global </a:t>
            </a:r>
            <a:r>
              <a:rPr lang="en-US" sz="2400" kern="0" dirty="0" smtClean="0">
                <a:solidFill>
                  <a:prstClr val="black"/>
                </a:solidFill>
                <a:latin typeface="+mj-lt"/>
              </a:rPr>
              <a:t>minimum </a:t>
            </a: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even with great initialization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4" name="Rectangular Callout 63"/>
          <p:cNvSpPr/>
          <p:nvPr/>
        </p:nvSpPr>
        <p:spPr>
          <a:xfrm>
            <a:off x="2307026" y="2142262"/>
            <a:ext cx="2332935" cy="888802"/>
          </a:xfrm>
          <a:prstGeom prst="wedgeRectCallout">
            <a:avLst>
              <a:gd name="adj1" fmla="val 82530"/>
              <a:gd name="adj2" fmla="val -362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Also, initialization may affect result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363360" y="1882023"/>
            <a:ext cx="5177801" cy="3294964"/>
            <a:chOff x="4112244" y="1209983"/>
            <a:chExt cx="3319272" cy="2112264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4602773" y="1209983"/>
              <a:ext cx="0" cy="2112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112244" y="2956487"/>
              <a:ext cx="33192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6786705" y="1605291"/>
            <a:ext cx="4753573" cy="2738400"/>
            <a:chOff x="6997061" y="756284"/>
            <a:chExt cx="4753573" cy="2738400"/>
          </a:xfrm>
        </p:grpSpPr>
        <p:sp>
          <p:nvSpPr>
            <p:cNvPr id="69" name="Freeform 68"/>
            <p:cNvSpPr/>
            <p:nvPr/>
          </p:nvSpPr>
          <p:spPr>
            <a:xfrm>
              <a:off x="9102566" y="1965882"/>
              <a:ext cx="2415795" cy="1528802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1685671"/>
                <a:gd name="connsiteY0" fmla="*/ 1035050 h 1680806"/>
                <a:gd name="connsiteX1" fmla="*/ 1685671 w 1685671"/>
                <a:gd name="connsiteY1" fmla="*/ 0 h 1680806"/>
                <a:gd name="connsiteX2" fmla="*/ 1685671 w 1685671"/>
                <a:gd name="connsiteY2" fmla="*/ 0 h 1680806"/>
                <a:gd name="connsiteX0" fmla="*/ 0 w 1685671"/>
                <a:gd name="connsiteY0" fmla="*/ 1035050 h 1346253"/>
                <a:gd name="connsiteX1" fmla="*/ 1685671 w 1685671"/>
                <a:gd name="connsiteY1" fmla="*/ 0 h 1346253"/>
                <a:gd name="connsiteX2" fmla="*/ 1685671 w 1685671"/>
                <a:gd name="connsiteY2" fmla="*/ 0 h 1346253"/>
                <a:gd name="connsiteX0" fmla="*/ 0 w 1685671"/>
                <a:gd name="connsiteY0" fmla="*/ 1035050 h 1154564"/>
                <a:gd name="connsiteX1" fmla="*/ 1685671 w 1685671"/>
                <a:gd name="connsiteY1" fmla="*/ 0 h 1154564"/>
                <a:gd name="connsiteX2" fmla="*/ 1685671 w 1685671"/>
                <a:gd name="connsiteY2" fmla="*/ 0 h 1154564"/>
                <a:gd name="connsiteX0" fmla="*/ 0 w 1685671"/>
                <a:gd name="connsiteY0" fmla="*/ 1035050 h 1160045"/>
                <a:gd name="connsiteX1" fmla="*/ 1685671 w 1685671"/>
                <a:gd name="connsiteY1" fmla="*/ 0 h 1160045"/>
                <a:gd name="connsiteX2" fmla="*/ 1685671 w 1685671"/>
                <a:gd name="connsiteY2" fmla="*/ 0 h 1160045"/>
                <a:gd name="connsiteX0" fmla="*/ 0 w 1685671"/>
                <a:gd name="connsiteY0" fmla="*/ 1035050 h 1140892"/>
                <a:gd name="connsiteX1" fmla="*/ 1685671 w 1685671"/>
                <a:gd name="connsiteY1" fmla="*/ 0 h 1140892"/>
                <a:gd name="connsiteX2" fmla="*/ 1685671 w 1685671"/>
                <a:gd name="connsiteY2" fmla="*/ 0 h 1140892"/>
                <a:gd name="connsiteX0" fmla="*/ 0 w 1685671"/>
                <a:gd name="connsiteY0" fmla="*/ 1035050 h 1134754"/>
                <a:gd name="connsiteX1" fmla="*/ 1685671 w 1685671"/>
                <a:gd name="connsiteY1" fmla="*/ 0 h 1134754"/>
                <a:gd name="connsiteX2" fmla="*/ 1685671 w 1685671"/>
                <a:gd name="connsiteY2" fmla="*/ 0 h 1134754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2" fmla="*/ 1685671 w 1685671"/>
                <a:gd name="connsiteY2" fmla="*/ 0 h 1135436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2" fmla="*/ 1253871 w 1685671"/>
                <a:gd name="connsiteY2" fmla="*/ 175684 h 1135436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0" fmla="*/ 0 w 1493055"/>
                <a:gd name="connsiteY0" fmla="*/ 668867 h 938610"/>
                <a:gd name="connsiteX1" fmla="*/ 1493055 w 1493055"/>
                <a:gd name="connsiteY1" fmla="*/ 0 h 938610"/>
                <a:gd name="connsiteX0" fmla="*/ 0 w 1493055"/>
                <a:gd name="connsiteY0" fmla="*/ 668867 h 742217"/>
                <a:gd name="connsiteX1" fmla="*/ 1493055 w 1493055"/>
                <a:gd name="connsiteY1" fmla="*/ 0 h 742217"/>
                <a:gd name="connsiteX0" fmla="*/ 0 w 1493055"/>
                <a:gd name="connsiteY0" fmla="*/ 668867 h 731653"/>
                <a:gd name="connsiteX1" fmla="*/ 1493055 w 1493055"/>
                <a:gd name="connsiteY1" fmla="*/ 0 h 731653"/>
                <a:gd name="connsiteX0" fmla="*/ 0 w 1493055"/>
                <a:gd name="connsiteY0" fmla="*/ 668867 h 723383"/>
                <a:gd name="connsiteX1" fmla="*/ 1493055 w 1493055"/>
                <a:gd name="connsiteY1" fmla="*/ 0 h 723383"/>
                <a:gd name="connsiteX0" fmla="*/ 0 w 1493055"/>
                <a:gd name="connsiteY0" fmla="*/ 668867 h 714471"/>
                <a:gd name="connsiteX1" fmla="*/ 1493055 w 1493055"/>
                <a:gd name="connsiteY1" fmla="*/ 0 h 714471"/>
                <a:gd name="connsiteX0" fmla="*/ 0 w 1493055"/>
                <a:gd name="connsiteY0" fmla="*/ 668867 h 677640"/>
                <a:gd name="connsiteX1" fmla="*/ 1493055 w 1493055"/>
                <a:gd name="connsiteY1" fmla="*/ 0 h 677640"/>
                <a:gd name="connsiteX0" fmla="*/ 0 w 1493055"/>
                <a:gd name="connsiteY0" fmla="*/ 668867 h 747366"/>
                <a:gd name="connsiteX1" fmla="*/ 1493055 w 1493055"/>
                <a:gd name="connsiteY1" fmla="*/ 0 h 747366"/>
                <a:gd name="connsiteX0" fmla="*/ 0 w 1357588"/>
                <a:gd name="connsiteY0" fmla="*/ 757767 h 806049"/>
                <a:gd name="connsiteX1" fmla="*/ 1357588 w 1357588"/>
                <a:gd name="connsiteY1" fmla="*/ 0 h 806049"/>
                <a:gd name="connsiteX0" fmla="*/ 0 w 1357588"/>
                <a:gd name="connsiteY0" fmla="*/ 757767 h 802408"/>
                <a:gd name="connsiteX1" fmla="*/ 1357588 w 1357588"/>
                <a:gd name="connsiteY1" fmla="*/ 0 h 802408"/>
                <a:gd name="connsiteX0" fmla="*/ 0 w 1357588"/>
                <a:gd name="connsiteY0" fmla="*/ 757767 h 820527"/>
                <a:gd name="connsiteX1" fmla="*/ 1357588 w 1357588"/>
                <a:gd name="connsiteY1" fmla="*/ 0 h 820527"/>
                <a:gd name="connsiteX0" fmla="*/ 0 w 1357588"/>
                <a:gd name="connsiteY0" fmla="*/ 757767 h 839605"/>
                <a:gd name="connsiteX1" fmla="*/ 1357588 w 1357588"/>
                <a:gd name="connsiteY1" fmla="*/ 0 h 839605"/>
                <a:gd name="connsiteX0" fmla="*/ 0 w 1616668"/>
                <a:gd name="connsiteY0" fmla="*/ 773007 h 849272"/>
                <a:gd name="connsiteX1" fmla="*/ 1616668 w 1616668"/>
                <a:gd name="connsiteY1" fmla="*/ 0 h 849272"/>
                <a:gd name="connsiteX0" fmla="*/ 0 w 1616668"/>
                <a:gd name="connsiteY0" fmla="*/ 773007 h 849272"/>
                <a:gd name="connsiteX1" fmla="*/ 1616668 w 1616668"/>
                <a:gd name="connsiteY1" fmla="*/ 0 h 849272"/>
                <a:gd name="connsiteX0" fmla="*/ 0 w 1616668"/>
                <a:gd name="connsiteY0" fmla="*/ 773007 h 890087"/>
                <a:gd name="connsiteX1" fmla="*/ 1616668 w 1616668"/>
                <a:gd name="connsiteY1" fmla="*/ 0 h 890087"/>
                <a:gd name="connsiteX0" fmla="*/ 0 w 1616668"/>
                <a:gd name="connsiteY0" fmla="*/ 773007 h 880714"/>
                <a:gd name="connsiteX1" fmla="*/ 1616668 w 1616668"/>
                <a:gd name="connsiteY1" fmla="*/ 0 h 880714"/>
                <a:gd name="connsiteX0" fmla="*/ 0 w 1616668"/>
                <a:gd name="connsiteY0" fmla="*/ 773007 h 894316"/>
                <a:gd name="connsiteX1" fmla="*/ 1616668 w 1616668"/>
                <a:gd name="connsiteY1" fmla="*/ 0 h 894316"/>
                <a:gd name="connsiteX0" fmla="*/ 0 w 2054818"/>
                <a:gd name="connsiteY0" fmla="*/ 836507 h 932147"/>
                <a:gd name="connsiteX1" fmla="*/ 2054818 w 2054818"/>
                <a:gd name="connsiteY1" fmla="*/ 0 h 932147"/>
                <a:gd name="connsiteX0" fmla="*/ 0 w 2029418"/>
                <a:gd name="connsiteY0" fmla="*/ 919057 h 985711"/>
                <a:gd name="connsiteX1" fmla="*/ 2029418 w 2029418"/>
                <a:gd name="connsiteY1" fmla="*/ 0 h 985711"/>
                <a:gd name="connsiteX0" fmla="*/ 0 w 1899243"/>
                <a:gd name="connsiteY0" fmla="*/ 1023832 h 1061533"/>
                <a:gd name="connsiteX1" fmla="*/ 1899243 w 1899243"/>
                <a:gd name="connsiteY1" fmla="*/ 0 h 1061533"/>
                <a:gd name="connsiteX0" fmla="*/ 0 w 1991318"/>
                <a:gd name="connsiteY0" fmla="*/ 992082 h 1037587"/>
                <a:gd name="connsiteX1" fmla="*/ 1991318 w 1991318"/>
                <a:gd name="connsiteY1" fmla="*/ 0 h 1037587"/>
                <a:gd name="connsiteX0" fmla="*/ 0 w 2038943"/>
                <a:gd name="connsiteY0" fmla="*/ 979382 h 1028248"/>
                <a:gd name="connsiteX1" fmla="*/ 2038943 w 2038943"/>
                <a:gd name="connsiteY1" fmla="*/ 0 h 1028248"/>
                <a:gd name="connsiteX0" fmla="*/ 0 w 1994493"/>
                <a:gd name="connsiteY0" fmla="*/ 995257 h 1039943"/>
                <a:gd name="connsiteX1" fmla="*/ 1994493 w 1994493"/>
                <a:gd name="connsiteY1" fmla="*/ 0 h 1039943"/>
                <a:gd name="connsiteX0" fmla="*/ 0 w 1994493"/>
                <a:gd name="connsiteY0" fmla="*/ 995257 h 1032424"/>
                <a:gd name="connsiteX1" fmla="*/ 1994493 w 1994493"/>
                <a:gd name="connsiteY1" fmla="*/ 0 h 1032424"/>
                <a:gd name="connsiteX0" fmla="*/ 0 w 2045293"/>
                <a:gd name="connsiteY0" fmla="*/ 959697 h 1005710"/>
                <a:gd name="connsiteX1" fmla="*/ 2045293 w 2045293"/>
                <a:gd name="connsiteY1" fmla="*/ 0 h 1005710"/>
                <a:gd name="connsiteX0" fmla="*/ 0 w 2045293"/>
                <a:gd name="connsiteY0" fmla="*/ 959697 h 959697"/>
                <a:gd name="connsiteX1" fmla="*/ 2045293 w 2045293"/>
                <a:gd name="connsiteY1" fmla="*/ 0 h 959697"/>
                <a:gd name="connsiteX0" fmla="*/ 0 w 2045293"/>
                <a:gd name="connsiteY0" fmla="*/ 959697 h 959697"/>
                <a:gd name="connsiteX1" fmla="*/ 2045293 w 2045293"/>
                <a:gd name="connsiteY1" fmla="*/ 0 h 959697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8665" h="980051">
                  <a:moveTo>
                    <a:pt x="0" y="980051"/>
                  </a:moveTo>
                  <a:cubicBezTo>
                    <a:pt x="1230427" y="755494"/>
                    <a:pt x="1424151" y="505694"/>
                    <a:pt x="1548665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6997061" y="1028549"/>
              <a:ext cx="2105504" cy="246613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11513406" y="756284"/>
              <a:ext cx="237228" cy="122198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ular Callout 74"/>
          <p:cNvSpPr/>
          <p:nvPr/>
        </p:nvSpPr>
        <p:spPr>
          <a:xfrm>
            <a:off x="5024283" y="5101785"/>
            <a:ext cx="3407191" cy="1564485"/>
          </a:xfrm>
          <a:prstGeom prst="wedgeRectCallout">
            <a:avLst>
              <a:gd name="adj1" fmla="val 52747"/>
              <a:gd name="adj2" fmla="val -6956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With convex </a:t>
            </a:r>
            <a:r>
              <a:rPr lang="en-IN" sz="2400" kern="0" dirty="0" err="1" smtClean="0">
                <a:solidFill>
                  <a:prstClr val="black"/>
                </a:solidFill>
                <a:latin typeface="+mj-lt"/>
              </a:rPr>
              <a:t>fns</a:t>
            </a: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, all local minima are global minima and can afford to be less </a:t>
            </a:r>
            <a:r>
              <a:rPr lang="en-IN" sz="2400" kern="0" dirty="0" err="1" smtClean="0">
                <a:solidFill>
                  <a:prstClr val="black"/>
                </a:solidFill>
                <a:latin typeface="+mj-lt"/>
              </a:rPr>
              <a:t>carefull</a:t>
            </a: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 with initialization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10074237" y="3958626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7516701" y="4597328"/>
            <a:ext cx="2627938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Oval 77"/>
          <p:cNvSpPr/>
          <p:nvPr/>
        </p:nvSpPr>
        <p:spPr>
          <a:xfrm>
            <a:off x="10061839" y="4510983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ular Callout 78"/>
          <p:cNvSpPr/>
          <p:nvPr/>
        </p:nvSpPr>
        <p:spPr>
          <a:xfrm>
            <a:off x="8532766" y="5101785"/>
            <a:ext cx="3570634" cy="1283801"/>
          </a:xfrm>
          <a:prstGeom prst="wedgeRectCallout">
            <a:avLst>
              <a:gd name="adj1" fmla="val -47610"/>
              <a:gd name="adj2" fmla="val -7019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Still need to be careful with step lengths otherwise may overshoot global minima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2" name="5-Point Star 71"/>
          <p:cNvSpPr/>
          <p:nvPr/>
        </p:nvSpPr>
        <p:spPr>
          <a:xfrm>
            <a:off x="8799451" y="4510112"/>
            <a:ext cx="180741" cy="18074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4577601" y="4549175"/>
            <a:ext cx="180741" cy="180741"/>
          </a:xfrm>
          <a:prstGeom prst="star5">
            <a:avLst/>
          </a:prstGeom>
          <a:solidFill>
            <a:srgbClr val="FFFF00"/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ular Callout 72"/>
          <p:cNvSpPr/>
          <p:nvPr/>
        </p:nvSpPr>
        <p:spPr>
          <a:xfrm>
            <a:off x="2663766" y="3195754"/>
            <a:ext cx="4346634" cy="888802"/>
          </a:xfrm>
          <a:prstGeom prst="wedgeRectCallout">
            <a:avLst>
              <a:gd name="adj1" fmla="val -62904"/>
              <a:gd name="adj2" fmla="val -74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Our initialization was such that we converged to a local minimum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0" name="Rectangular Callout 79"/>
          <p:cNvSpPr/>
          <p:nvPr/>
        </p:nvSpPr>
        <p:spPr>
          <a:xfrm>
            <a:off x="5264462" y="3489646"/>
            <a:ext cx="2927966" cy="888802"/>
          </a:xfrm>
          <a:prstGeom prst="wedgeRectCallout">
            <a:avLst>
              <a:gd name="adj1" fmla="val -69292"/>
              <a:gd name="adj2" fmla="val 3465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This time initialization was really nice!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14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08021 -3.7037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7 C 0.00482 0.04074 0.00977 0.08102 0.0168 0.11088 C 0.0237 0.14051 0.03125 0.15903 0.0418 0.17894 C 0.05222 0.19884 0.08008 0.23032 0.08008 0.23056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21 -3.7037E-7 L 0.11771 -3.7037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08 0.23056 C 0.08659 0.23333 0.0931 0.23611 0.09935 0.23704 C 0.10547 0.23773 0.11133 0.23634 0.11732 0.23519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71 -3.7037E-7 L 0.09167 -3.7037E-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32 0.23519 C 0.11316 0.23681 0.10899 0.23843 0.10482 0.23843 C 0.10079 0.23866 0.09662 0.23727 0.09245 0.23565 " pathEditMode="relative" rAng="0" ptsTypes="A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5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4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5" dur="5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21549 2.59259E-6 " pathEditMode="relative" rAng="0" ptsTypes="AA">
                                      <p:cBhvr>
                                        <p:cTn id="2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0"/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278 L -0.10403 0.04514 L -0.21562 -0.18958 " pathEditMode="relative" rAng="0" ptsTypes="AAA">
                                      <p:cBhvr>
                                        <p:cTn id="26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7" grpId="2" animBg="1"/>
      <p:bldP spid="47" grpId="3" animBg="1"/>
      <p:bldP spid="47" grpId="4" animBg="1"/>
      <p:bldP spid="48" grpId="0" animBg="1"/>
      <p:bldP spid="48" grpId="1" animBg="1"/>
      <p:bldP spid="48" grpId="2" animBg="1"/>
      <p:bldP spid="48" grpId="3" animBg="1"/>
      <p:bldP spid="48" grpId="4" animBg="1"/>
      <p:bldP spid="49" grpId="0" animBg="1"/>
      <p:bldP spid="49" grpId="1" animBg="1"/>
      <p:bldP spid="49" grpId="2" animBg="1"/>
      <p:bldP spid="49" grpId="3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7" grpId="0" animBg="1"/>
      <p:bldP spid="59" grpId="0" animBg="1"/>
      <p:bldP spid="59" grpId="1" animBg="1"/>
      <p:bldP spid="61" grpId="0" animBg="1"/>
      <p:bldP spid="62" grpId="0" animBg="1"/>
      <p:bldP spid="63" grpId="0" animBg="1"/>
      <p:bldP spid="64" grpId="0" animBg="1"/>
      <p:bldP spid="75" grpId="0" animBg="1"/>
      <p:bldP spid="76" grpId="0" animBg="1"/>
      <p:bldP spid="76" grpId="1" animBg="1"/>
      <p:bldP spid="78" grpId="0" animBg="1"/>
      <p:bldP spid="78" grpId="1" animBg="1"/>
      <p:bldP spid="79" grpId="0" animBg="1"/>
      <p:bldP spid="72" grpId="0" animBg="1"/>
      <p:bldP spid="72" grpId="1" animBg="1"/>
      <p:bldP spid="40" grpId="0" animBg="1"/>
      <p:bldP spid="40" grpId="1" animBg="1"/>
      <p:bldP spid="73" grpId="0" animBg="1"/>
      <p:bldP spid="73" grpId="1" animBg="1"/>
      <p:bldP spid="80" grpId="0" animBg="1"/>
      <p:bldP spid="8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Behind the scenes in GD for SVM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IN" dirty="0" smtClean="0"/>
                  <a:t> (ignore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 for now)</a:t>
                </a: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Assume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for a moment for sake of understanding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b="0" dirty="0" smtClean="0"/>
                  <a:t>Small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IN" dirty="0" smtClean="0"/>
                  <a:t> is 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 smtClean="0"/>
                  <a:t> do not change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too much!</a:t>
                </a:r>
              </a:p>
              <a:p>
                <a:pPr lvl="2"/>
                <a:r>
                  <a:rPr lang="en-IN" dirty="0" smtClean="0"/>
                  <a:t>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 smtClean="0"/>
                  <a:t>: Feel free to change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b="1" i="0" dirty="0" smtClean="0"/>
                  <a:t> </a:t>
                </a:r>
                <a:r>
                  <a:rPr lang="en-IN" i="0" dirty="0" smtClean="0"/>
                  <a:t>as much as the gradient dictates</a:t>
                </a:r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 smtClean="0"/>
                  <a:t> does well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en-IN" dirty="0" smtClean="0">
                    <a:latin typeface="Cambria Math" panose="02040503050406030204" pitchFamily="18" charset="0"/>
                  </a:rPr>
                  <a:t>then</a:t>
                </a:r>
                <a:r>
                  <a:rPr lang="en-IN" b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does </a:t>
                </a:r>
                <a:r>
                  <a:rPr lang="en-IN" dirty="0" smtClean="0"/>
                  <a:t>badly </a:t>
                </a:r>
                <a:r>
                  <a:rPr lang="en-IN" dirty="0"/>
                  <a:t>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 smtClean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sz="2800" dirty="0" smtClean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8652387" y="3656444"/>
                <a:ext cx="3539612" cy="954885"/>
              </a:xfrm>
              <a:prstGeom prst="wedgeRectCallout">
                <a:avLst>
                  <a:gd name="adj1" fmla="val -44501"/>
                  <a:gd name="adj2" fmla="val 9829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IN" sz="2400" kern="0" dirty="0" smtClean="0">
                    <a:solidFill>
                      <a:schemeClr val="tx1"/>
                    </a:solidFill>
                    <a:latin typeface="+mj-lt"/>
                  </a:rPr>
                  <a:t>No change to </a:t>
                </a:r>
                <a14:m>
                  <m:oMath xmlns:m="http://schemas.openxmlformats.org/officeDocument/2006/math">
                    <m:r>
                      <a:rPr lang="en-IN" sz="24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 due to the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sz="2400" kern="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387" y="3656444"/>
                <a:ext cx="3539612" cy="954885"/>
              </a:xfrm>
              <a:prstGeom prst="wedgeRectCallout">
                <a:avLst>
                  <a:gd name="adj1" fmla="val -44501"/>
                  <a:gd name="adj2" fmla="val 98295"/>
                </a:avLst>
              </a:prstGeom>
              <a:blipFill>
                <a:blip r:embed="rId3"/>
                <a:stretch>
                  <a:fillRect l="-1022" r="-306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8578921" y="5209319"/>
                <a:ext cx="3613078" cy="954885"/>
              </a:xfrm>
              <a:prstGeom prst="wedgeRectCallout">
                <a:avLst>
                  <a:gd name="adj1" fmla="val -41958"/>
                  <a:gd name="adj2" fmla="val 9632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 may get much better margin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 than </a:t>
                </a:r>
                <a14:m>
                  <m:oMath xmlns:m="http://schemas.openxmlformats.org/officeDocument/2006/math">
                    <m:r>
                      <a:rPr lang="en-IN" sz="24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US" sz="2400" b="1" kern="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21" y="5209319"/>
                <a:ext cx="3613078" cy="954885"/>
              </a:xfrm>
              <a:prstGeom prst="wedgeRectCallout">
                <a:avLst>
                  <a:gd name="adj1" fmla="val -41958"/>
                  <a:gd name="adj2" fmla="val 96327"/>
                </a:avLst>
              </a:prstGeom>
              <a:blipFill>
                <a:blip r:embed="rId4"/>
                <a:stretch>
                  <a:fillRect r="-30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0611301" y="36191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4178635" y="211757"/>
            <a:ext cx="6377147" cy="1283954"/>
          </a:xfrm>
          <a:prstGeom prst="wedgeRectCallout">
            <a:avLst>
              <a:gd name="adj1" fmla="val 60688"/>
              <a:gd name="adj2" fmla="val 2523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So gradient descent, although a mathematical tool from calculus, actually tries very actively to make the model perform better on all data points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057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Stochastic Gradient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Calculating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 smtClean="0"/>
                  <a:t> time since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- total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At each time, choose a random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IN" dirty="0" smtClean="0"/>
                  <a:t> - only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 smtClean="0"/>
                  <a:t> time!!</a:t>
                </a:r>
              </a:p>
              <a:p>
                <a:r>
                  <a:rPr lang="en-IN" b="1" dirty="0" smtClean="0"/>
                  <a:t>Warning</a:t>
                </a:r>
                <a:r>
                  <a:rPr lang="en-IN" dirty="0" smtClean="0"/>
                  <a:t>: may have to perform several SGD steps than we had to do with GD but each SGD step is much cheaper than a GD step</a:t>
                </a:r>
              </a:p>
              <a:p>
                <a:r>
                  <a:rPr lang="en-IN" dirty="0" smtClean="0"/>
                  <a:t>We take a random data point to avoid being unlucky (also it is cheap)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1839" r="-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0331"/>
            <a:ext cx="1817669" cy="181766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683520" y="4981747"/>
            <a:ext cx="4593990" cy="868956"/>
          </a:xfrm>
          <a:prstGeom prst="wedgeRectCallout">
            <a:avLst>
              <a:gd name="adj1" fmla="val -60777"/>
              <a:gd name="adj2" fmla="val 6061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Do we really need to spend so much time on just one update?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683520" y="5948733"/>
            <a:ext cx="4593990" cy="868956"/>
          </a:xfrm>
          <a:prstGeom prst="wedgeRectCallout">
            <a:avLst>
              <a:gd name="adj1" fmla="val -61225"/>
              <a:gd name="adj2" fmla="val -2688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Especially in the beginning, when we are far away from the optimum!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11301" y="5578760"/>
            <a:ext cx="1468606" cy="1238929"/>
            <a:chOff x="12383748" y="1219011"/>
            <a:chExt cx="1862104" cy="1570887"/>
          </a:xfrm>
        </p:grpSpPr>
        <p:sp>
          <p:nvSpPr>
            <p:cNvPr id="9" name="Freeform 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6874299" y="5948733"/>
            <a:ext cx="3724623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No, SGD gives a cheaper way to perform gradient descent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400801" y="4981747"/>
            <a:ext cx="4198122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Initially, all we need is a general direction in which to move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9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Mini-batch SGD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If data is very diverse, the “stochastic” gradient may vary quite a lot depending on which random data point is chosen</a:t>
                </a:r>
              </a:p>
              <a:p>
                <a:r>
                  <a:rPr lang="en-IN" dirty="0" smtClean="0"/>
                  <a:t>This is called </a:t>
                </a:r>
                <a:r>
                  <a:rPr lang="en-IN" i="1" dirty="0" smtClean="0"/>
                  <a:t>variance</a:t>
                </a:r>
                <a:r>
                  <a:rPr lang="en-IN" dirty="0" smtClean="0"/>
                  <a:t> (more on this later) but this</a:t>
                </a:r>
                <a:br>
                  <a:rPr lang="en-IN" dirty="0" smtClean="0"/>
                </a:br>
                <a:r>
                  <a:rPr lang="en-IN" dirty="0" smtClean="0"/>
                  <a:t>can slow down the SGD process – make it jittery</a:t>
                </a:r>
              </a:p>
              <a:p>
                <a:r>
                  <a:rPr lang="en-IN" dirty="0" smtClean="0"/>
                  <a:t>One solution, choose more than one random point</a:t>
                </a:r>
              </a:p>
              <a:p>
                <a:r>
                  <a:rPr lang="en-IN" dirty="0" smtClean="0"/>
                  <a:t>At each step, choose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 smtClean="0"/>
                  <a:t> random data points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 smtClean="0"/>
                  <a:t> = </a:t>
                </a:r>
                <a:r>
                  <a:rPr lang="en-IN" i="1" dirty="0" smtClean="0"/>
                  <a:t>mini batch size) </a:t>
                </a:r>
                <a:r>
                  <a:rPr lang="en-IN" dirty="0" smtClean="0"/>
                  <a:t>without replacement, say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  <a:r>
                  <a:rPr lang="en-IN" i="1" dirty="0" smtClean="0"/>
                  <a:t> </a:t>
                </a:r>
                <a:r>
                  <a:rPr lang="en-IN" dirty="0" smtClean="0"/>
                  <a:t>and use</a:t>
                </a:r>
              </a:p>
              <a:p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endParaRPr lang="en-IN" i="1" dirty="0" smtClean="0"/>
              </a:p>
              <a:p>
                <a:r>
                  <a:rPr lang="en-IN" dirty="0" smtClean="0"/>
                  <a:t>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𝐵𝑑</m:t>
                        </m:r>
                      </m:e>
                    </m:d>
                  </m:oMath>
                </a14:m>
                <a:r>
                  <a:rPr lang="en-IN" dirty="0" smtClean="0"/>
                  <a:t> time to execute MBSGD – more expensive than SGD</a:t>
                </a:r>
              </a:p>
              <a:p>
                <a:r>
                  <a:rPr lang="en-IN" dirty="0" smtClean="0"/>
                  <a:t>Notice that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then MBSGD becomes plain GD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4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cxnSp>
        <p:nvCxnSpPr>
          <p:cNvPr id="5" name="Straight Arrow Connector 4"/>
          <p:cNvCxnSpPr>
            <a:stCxn id="6" idx="7"/>
          </p:cNvCxnSpPr>
          <p:nvPr/>
        </p:nvCxnSpPr>
        <p:spPr>
          <a:xfrm flipV="1">
            <a:off x="9504647" y="1677476"/>
            <a:ext cx="1344738" cy="127019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9363299" y="2923417"/>
            <a:ext cx="165600" cy="165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311" y="1990297"/>
            <a:ext cx="1324119" cy="44381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9446099" y="1677475"/>
            <a:ext cx="161399" cy="124594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7"/>
          </p:cNvCxnSpPr>
          <p:nvPr/>
        </p:nvCxnSpPr>
        <p:spPr>
          <a:xfrm flipV="1">
            <a:off x="9504647" y="1780358"/>
            <a:ext cx="586036" cy="116731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9528899" y="2411013"/>
            <a:ext cx="1118685" cy="59520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7"/>
          </p:cNvCxnSpPr>
          <p:nvPr/>
        </p:nvCxnSpPr>
        <p:spPr>
          <a:xfrm flipV="1">
            <a:off x="9504647" y="2059885"/>
            <a:ext cx="970117" cy="8877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</p:cNvCxnSpPr>
          <p:nvPr/>
        </p:nvCxnSpPr>
        <p:spPr>
          <a:xfrm flipV="1">
            <a:off x="9504647" y="2831577"/>
            <a:ext cx="1240664" cy="23318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</p:cNvCxnSpPr>
          <p:nvPr/>
        </p:nvCxnSpPr>
        <p:spPr>
          <a:xfrm>
            <a:off x="9446099" y="3089017"/>
            <a:ext cx="1299212" cy="1522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9080984" y="1780358"/>
            <a:ext cx="306567" cy="116731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247" y="2581914"/>
            <a:ext cx="334078" cy="4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Constrained Optimization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Recall that an optimization problem has an objective and constraints</a:t>
                </a:r>
              </a:p>
              <a:p>
                <a:pPr algn="r"/>
                <a:r>
                  <a:rPr lang="en-IN" dirty="0" smtClean="0"/>
                  <a:t> The set of points that satisfy </a:t>
                </a:r>
                <a:r>
                  <a:rPr lang="en-IN" i="1" dirty="0" smtClean="0"/>
                  <a:t>all</a:t>
                </a:r>
                <a:r>
                  <a:rPr lang="en-IN" dirty="0" smtClean="0"/>
                  <a:t> the</a:t>
                </a:r>
                <a:br>
                  <a:rPr lang="en-IN" dirty="0" smtClean="0"/>
                </a:br>
                <a:r>
                  <a:rPr lang="en-IN" dirty="0" smtClean="0"/>
                  <a:t>constraints is called the </a:t>
                </a:r>
                <a:r>
                  <a:rPr lang="en-IN" i="1" dirty="0" smtClean="0"/>
                  <a:t>feasible set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>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….}</m:t>
                    </m:r>
                  </m:oMath>
                </a14:m>
                <a:endParaRPr lang="en-IN" dirty="0" smtClean="0"/>
              </a:p>
              <a:p>
                <a:pPr algn="r"/>
                <a:r>
                  <a:rPr lang="en-IN" dirty="0" smtClean="0"/>
                  <a:t>Problems with constraints more challenging</a:t>
                </a:r>
              </a:p>
              <a:p>
                <a:r>
                  <a:rPr lang="en-IN" b="1" dirty="0" smtClean="0"/>
                  <a:t>Method</a:t>
                </a:r>
                <a:r>
                  <a:rPr lang="en-IN" dirty="0" smtClean="0"/>
                  <a:t> 1: Interior Point Methods</a:t>
                </a:r>
              </a:p>
              <a:p>
                <a:pPr lvl="2"/>
                <a:r>
                  <a:rPr lang="en-IN" dirty="0" smtClean="0"/>
                  <a:t>Find a way to initialize within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> and then take steps that never go out</a:t>
                </a:r>
              </a:p>
              <a:p>
                <a:pPr lvl="2"/>
                <a:r>
                  <a:rPr lang="en-IN" dirty="0" smtClean="0"/>
                  <a:t>A very powerful family of methods – also very involved</a:t>
                </a:r>
              </a:p>
              <a:p>
                <a:pPr lvl="2"/>
                <a:r>
                  <a:rPr lang="en-IN" dirty="0" smtClean="0"/>
                  <a:t>Not very popular in machine learning as they can be expensive</a:t>
                </a:r>
              </a:p>
              <a:p>
                <a:pPr lvl="2"/>
                <a:r>
                  <a:rPr lang="en-IN" dirty="0" smtClean="0"/>
                  <a:t>Beyond the scope of CS771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13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66656" y="1793393"/>
            <a:ext cx="885328" cy="4631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30393" y="2351718"/>
            <a:ext cx="3284061" cy="11023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0"/>
              <p:cNvSpPr txBox="1">
                <a:spLocks/>
              </p:cNvSpPr>
              <p:nvPr/>
            </p:nvSpPr>
            <p:spPr>
              <a:xfrm>
                <a:off x="428015" y="1681438"/>
                <a:ext cx="3624596" cy="1914517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>
                    <a:latin typeface="+mj-lt"/>
                  </a:rPr>
                  <a:t> etc.</a:t>
                </a:r>
              </a:p>
            </p:txBody>
          </p:sp>
        </mc:Choice>
        <mc:Fallback xmlns="">
          <p:sp>
            <p:nvSpPr>
              <p:cNvPr id="12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5" y="1681438"/>
                <a:ext cx="3624596" cy="1914517"/>
              </a:xfrm>
              <a:prstGeom prst="roundRect">
                <a:avLst>
                  <a:gd name="adj" fmla="val 8843"/>
                </a:avLst>
              </a:prstGeom>
              <a:blipFill>
                <a:blip r:embed="rId3"/>
                <a:stretch>
                  <a:fillRect b="-5956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ular Callout 18"/>
          <p:cNvSpPr/>
          <p:nvPr/>
        </p:nvSpPr>
        <p:spPr>
          <a:xfrm>
            <a:off x="2645004" y="1549955"/>
            <a:ext cx="1494938" cy="587062"/>
          </a:xfrm>
          <a:prstGeom prst="wedgeRectCallout">
            <a:avLst>
              <a:gd name="adj1" fmla="val -71612"/>
              <a:gd name="adj2" fmla="val 2924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Objective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4227272" y="1603447"/>
            <a:ext cx="1610030" cy="587062"/>
          </a:xfrm>
          <a:prstGeom prst="wedgeRectCallout">
            <a:avLst>
              <a:gd name="adj1" fmla="val -74228"/>
              <a:gd name="adj2" fmla="val 9924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Constraints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82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  <p:bldP spid="11" grpId="0" animBg="1"/>
      <p:bldP spid="12" grpId="0" uiExpand="1" build="p" animBg="1"/>
      <p:bldP spid="19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00465"/>
  <p:tag name="ORIGINALWIDTH" val="271.5139"/>
  <p:tag name="LATEXADDIN" val="\documentclass{article}&#10;\usepackage{amsmath,amssymb}&#10;\usepackage{olo}&#10;\pagestyle{empty}&#10;\begin{document}&#10;&#10;\[&#10;\nabla f(\vw^t)&#10;\]&#10;&#10;\end{document}"/>
  <p:tag name="IGUANATEXSIZE" val="32"/>
  <p:tag name="IGUANATEXCURSOR" val="1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.0128"/>
  <p:tag name="ORIGINALWIDTH" val="746.0383"/>
  <p:tag name="LATEXADDIN" val="\documentclass{article}&#10;\usepackage{amsmath,amssymb}&#10;\usepackage{olo}&#10;\pagestyle{empty}&#10;\begin{document}&#10;&#10;\[&#10;\hat\vx_i = \begin{cases} \vx_i &amp; \text{ if } \vx_i \geq 0\\ 0 &amp; \text{ if } \vx_i &lt; 0 \end{cases}&#10;\]&#10;&#10;\end{document}"/>
  <p:tag name="IGUANATEXSIZE" val="28"/>
  <p:tag name="IGUANATEXCURSOR" val="19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00449"/>
  <p:tag name="ORIGINALWIDTH" val="68.50354"/>
  <p:tag name="LATEXADDIN" val="\documentclass{article}&#10;\usepackage{amsmath,amssymb}&#10;\usepackage{olo}&#10;\pagestyle{empty}&#10;\begin{document}&#10;&#10;\[&#10;\vg^t&#10;\]&#10;&#10;\end{document}"/>
  <p:tag name="IGUANATEXSIZE" val="32"/>
  <p:tag name="IGUANATEXCURSOR" val="1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.50307"/>
  <p:tag name="ORIGINALWIDTH" val="43.5022"/>
  <p:tag name="LATEXADDIN" val="\documentclass{article}&#10;\usepackage{amsmath,amssymb}&#10;\pagestyle{empty}&#10;\begin{document}&#10;&#10;\[&#10;{\cal C}&#10;\]&#10;&#10;\end{document}"/>
  <p:tag name="IGUANATEXSIZE" val="60"/>
  <p:tag name="IGUANATEXCURSOR" val="1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.50299"/>
  <p:tag name="ORIGINALWIDTH" val="47.50244"/>
  <p:tag name="LATEXADDIN" val="\documentclass{article}&#10;\usepackage{amsmath,amssymb}&#10;\pagestyle{empty}&#10;\begin{document}&#10;&#10;\[&#10;\hat{\mathbf x}&#10;\]&#10;&#10;\end{document}"/>
  <p:tag name="IGUANATEXSIZE" val="36"/>
  <p:tag name="IGUANATEXCURSOR" val="10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00449"/>
  <p:tag name="ORIGINALWIDTH" val="677.5348"/>
  <p:tag name="LATEXADDIN" val="\documentclass{article}&#10;\usepackage{amsmath,amssymb}&#10;\usepackage{olo}&#10;\pagestyle{empty}&#10;\begin{document}&#10;&#10;\[&#10;\cC = \bc{\vx: \norm{\vx}_2 \leq 1}&#10;\]&#10;&#10;\end{document}"/>
  <p:tag name="IGUANATEXSIZE" val="32"/>
  <p:tag name="IGUANATEXCURSOR" val="1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585.0301"/>
  <p:tag name="LATEXADDIN" val="\documentclass{article}&#10;\usepackage{amsmath,amssymb}&#10;\usepackage{olo}&#10;\pagestyle{empty}&#10;\begin{document}&#10;&#10;\[&#10;\cC = \bc{\vx: \vx_i \geq 0}&#10;\]&#10;&#10;\end{document}"/>
  <p:tag name="IGUANATEXSIZE" val="32"/>
  <p:tag name="IGUANATEXCURSOR" val="1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372.0191"/>
  <p:tag name="LATEXADDIN" val="\documentclass{article}&#10;\usepackage{amsmath,amssymb}&#10;\usepackage{olo}&#10;\pagestyle{empty}&#10;\begin{document}&#10;&#10;\[&#10;\hat\vx = \Pi_{\cC}(\vx)&#10;\]&#10;&#10;\end{document}"/>
  <p:tag name="IGUANATEXSIZE" val="32"/>
  <p:tag name="IGUANATEXCURSOR" val="1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.5128"/>
  <p:tag name="ORIGINALWIDTH" val="903.5464"/>
  <p:tag name="LATEXADDIN" val="\documentclass{article}&#10;\usepackage{amsmath,amssymb}&#10;\usepackage{olo}&#10;\pagestyle{empty}&#10;\begin{document}&#10;&#10;\[&#10;\hat\vx = \begin{cases} \vx &amp; \text{ if } \norm{\vx}_2 \leq 1\\ \frac{\vx}{\norm{\vx}_2} &amp; \text{ if } \norm{\vx}_2 &gt; 1 \end{cases}&#10;\]&#10;&#10;\end{document}"/>
  <p:tag name="IGUANATEXSIZE" val="28"/>
  <p:tag name="IGUANATEXCURSOR" val="182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2095</TotalTime>
  <Words>4560</Words>
  <Application>Microsoft Office PowerPoint</Application>
  <PresentationFormat>Widescreen</PresentationFormat>
  <Paragraphs>245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Metropolitan</vt:lpstr>
      <vt:lpstr>Optimization Refresher</vt:lpstr>
      <vt:lpstr>Topics to be Covered</vt:lpstr>
      <vt:lpstr>From Calculus to Optimization</vt:lpstr>
      <vt:lpstr>From Calculus to Optimization</vt:lpstr>
      <vt:lpstr>Gradient Descent (GD)</vt:lpstr>
      <vt:lpstr>Behind the scenes in GD for SVM</vt:lpstr>
      <vt:lpstr>Stochastic Gradient Method</vt:lpstr>
      <vt:lpstr>Mini-batch SGD</vt:lpstr>
      <vt:lpstr>Constrained Optimization</vt:lpstr>
      <vt:lpstr>Constrained Optimization</vt:lpstr>
      <vt:lpstr>A few useful Projections</vt:lpstr>
      <vt:lpstr>Proximal Gradient Descent</vt:lpstr>
      <vt:lpstr>Proximal Gradient Descent</vt:lpstr>
      <vt:lpstr>Coordinate Descent</vt:lpstr>
      <vt:lpstr>Practical Issues with GD Variants</vt:lpstr>
      <vt:lpstr>How to Initialize?</vt:lpstr>
      <vt:lpstr>How to decide Convergence?</vt:lpstr>
      <vt:lpstr>How to detect convergence</vt:lpstr>
      <vt:lpstr>How to choose Step Length?</vt:lpstr>
      <vt:lpstr>How to choose Step Length?</vt:lpstr>
      <vt:lpstr>Adaptive Learning Rates</vt:lpstr>
      <vt:lpstr>Adaptive Learning Rates</vt:lpstr>
      <vt:lpstr>Adaptive Learning Rates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205</cp:revision>
  <dcterms:created xsi:type="dcterms:W3CDTF">2018-07-30T05:08:11Z</dcterms:created>
  <dcterms:modified xsi:type="dcterms:W3CDTF">2020-01-25T02:18:24Z</dcterms:modified>
</cp:coreProperties>
</file>