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1/23/2020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60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an SVM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Recall: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for every data point</a:t>
                </a:r>
              </a:p>
              <a:p>
                <a:r>
                  <a:rPr lang="en-IN" dirty="0" smtClean="0"/>
                  <a:t>After solving the dual problem, the data</a:t>
                </a:r>
                <a:br>
                  <a:rPr lang="en-IN" dirty="0" smtClean="0"/>
                </a:br>
                <a:r>
                  <a:rPr lang="en-IN" dirty="0" smtClean="0"/>
                  <a:t>points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 smtClean="0"/>
                  <a:t>: </a:t>
                </a:r>
                <a:r>
                  <a:rPr lang="en-IN" b="1" dirty="0"/>
                  <a:t>Support </a:t>
                </a:r>
                <a:r>
                  <a:rPr lang="en-IN" b="1" dirty="0" smtClean="0"/>
                  <a:t>Vectors</a:t>
                </a:r>
              </a:p>
              <a:p>
                <a:r>
                  <a:rPr lang="en-IN" dirty="0" smtClean="0"/>
                  <a:t>Usually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support vectors</a:t>
                </a:r>
              </a:p>
              <a:p>
                <a:r>
                  <a:rPr lang="en-IN" b="1" dirty="0" smtClean="0"/>
                  <a:t>Recall</a:t>
                </a:r>
                <a:r>
                  <a:rPr lang="en-IN" dirty="0" smtClean="0"/>
                  <a:t>: complementary slackness tells us that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i.e. only those data points</a:t>
                </a:r>
                <a:br>
                  <a:rPr lang="en-IN" dirty="0" smtClean="0"/>
                </a:br>
                <a:r>
                  <a:rPr lang="en-IN" dirty="0" smtClean="0"/>
                  <a:t>can become SVs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i.e. at margin</a:t>
                </a:r>
              </a:p>
              <a:p>
                <a:r>
                  <a:rPr lang="en-IN" dirty="0"/>
                  <a:t>The reason these are called </a:t>
                </a:r>
                <a:r>
                  <a:rPr lang="en-IN" i="1" dirty="0"/>
                  <a:t>support</a:t>
                </a:r>
                <a:r>
                  <a:rPr lang="en-IN" dirty="0"/>
                  <a:t> </a:t>
                </a:r>
                <a:r>
                  <a:rPr lang="en-IN" dirty="0" smtClean="0"/>
                  <a:t>vectors has to do with a mechanical interpretation of these objects – need to look at CSVM to understand that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  <a:blipFill>
                <a:blip r:embed="rId2"/>
                <a:stretch>
                  <a:fillRect l="-578" t="-2759" r="-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884086" y="1378823"/>
            <a:ext cx="4214199" cy="2105465"/>
            <a:chOff x="7748243" y="3817704"/>
            <a:chExt cx="4214199" cy="2105465"/>
          </a:xfrm>
        </p:grpSpPr>
        <p:sp>
          <p:nvSpPr>
            <p:cNvPr id="28" name="Oval 27"/>
            <p:cNvSpPr/>
            <p:nvPr/>
          </p:nvSpPr>
          <p:spPr>
            <a:xfrm>
              <a:off x="7748243" y="4263962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30067" y="3890424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483843" y="450121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800857" y="5117698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782714" y="519886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23906" y="405750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98788" y="561208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26872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992083" y="381770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737957" y="548269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651357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319120" y="435571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9115544" y="785234"/>
            <a:ext cx="1913798" cy="3314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523413" y="602671"/>
            <a:ext cx="1869546" cy="323814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51397" y="1092841"/>
            <a:ext cx="1885858" cy="326640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013446" y="1294240"/>
            <a:ext cx="528727" cy="3128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42034" y="2508525"/>
            <a:ext cx="496755" cy="3110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709870">
            <a:off x="7571440" y="444576"/>
            <a:ext cx="1574526" cy="297606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709870">
            <a:off x="10777282" y="1657825"/>
            <a:ext cx="1035994" cy="297606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ular Callout 46"/>
          <p:cNvSpPr/>
          <p:nvPr/>
        </p:nvSpPr>
        <p:spPr>
          <a:xfrm>
            <a:off x="6971294" y="314035"/>
            <a:ext cx="2368873" cy="707823"/>
          </a:xfrm>
          <a:prstGeom prst="wedgeRectCallout">
            <a:avLst>
              <a:gd name="adj1" fmla="val 123382"/>
              <a:gd name="adj2" fmla="val 9395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Support Vectors!!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0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Dual for CSVM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Similar calculations (see course notes for a derivation) </a:t>
                </a:r>
                <a:r>
                  <a:rPr lang="en-IN" dirty="0" smtClean="0"/>
                  <a:t>show that if we have a bias term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as well as slack </a:t>
                </a:r>
                <a:r>
                  <a:rPr lang="en-IN" dirty="0" smtClean="0"/>
                  <a:t>variables, </a:t>
                </a:r>
                <a:r>
                  <a:rPr lang="en-IN" dirty="0" smtClean="0"/>
                  <a:t>then the dual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b="1" dirty="0" smtClean="0"/>
                  <a:t>Reason for the name “SVM</a:t>
                </a:r>
                <a:r>
                  <a:rPr lang="en-IN" b="1" dirty="0" smtClean="0"/>
                  <a:t>”</a:t>
                </a:r>
                <a:r>
                  <a:rPr lang="en-IN" dirty="0"/>
                  <a:t>: imagine that </a:t>
                </a:r>
                <a:r>
                  <a:rPr lang="en-IN" dirty="0" smtClean="0"/>
                  <a:t>each data </a:t>
                </a:r>
                <a:r>
                  <a:rPr lang="en-IN" dirty="0"/>
                  <a:t>point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 is applying a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dirty="0" smtClean="0"/>
                  <a:t>on </a:t>
                </a:r>
                <a:r>
                  <a:rPr lang="en-IN" dirty="0" smtClean="0"/>
                  <a:t>the hyperplane </a:t>
                </a:r>
                <a:r>
                  <a:rPr lang="en-IN" dirty="0" smtClean="0"/>
                  <a:t>in the direction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Then </a:t>
                </a:r>
                <a:r>
                  <a:rPr lang="en-IN" dirty="0" smtClean="0"/>
                  <a:t>the total force on the hyperplane is equal to </a:t>
                </a:r>
                <a:r>
                  <a:rPr lang="en-IN" dirty="0" smtClean="0"/>
                  <a:t>zero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Also</a:t>
                </a:r>
                <a:r>
                  <a:rPr lang="en-IN" dirty="0" smtClean="0"/>
                  <a:t>, the condition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</a:t>
                </a:r>
                <a:r>
                  <a:rPr lang="en-IN" dirty="0" smtClean="0"/>
                  <a:t>can be interpreted to mean that the total torque </a:t>
                </a:r>
                <a:r>
                  <a:rPr lang="en-IN" dirty="0" smtClean="0"/>
                  <a:t>on the hyperplane </a:t>
                </a:r>
                <a:r>
                  <a:rPr lang="en-IN" dirty="0" smtClean="0"/>
                  <a:t>is zero </a:t>
                </a:r>
                <a:r>
                  <a:rPr lang="en-IN" dirty="0" smtClean="0"/>
                  <a:t>as </a:t>
                </a:r>
                <a:r>
                  <a:rPr lang="en-IN" dirty="0" smtClean="0"/>
                  <a:t>well</a:t>
                </a:r>
              </a:p>
              <a:p>
                <a:pPr lvl="2"/>
                <a:r>
                  <a:rPr lang="en-IN" dirty="0" smtClean="0"/>
                  <a:t>Thus</a:t>
                </a:r>
                <a:r>
                  <a:rPr lang="en-IN" dirty="0" smtClean="0"/>
                  <a:t>, </a:t>
                </a:r>
                <a:r>
                  <a:rPr lang="en-IN" dirty="0" smtClean="0"/>
                  <a:t>support </a:t>
                </a:r>
                <a:r>
                  <a:rPr lang="en-IN" dirty="0" smtClean="0"/>
                  <a:t>vectors </a:t>
                </a:r>
                <a:r>
                  <a:rPr lang="en-IN" i="1" dirty="0" smtClean="0"/>
                  <a:t>mechanically support</a:t>
                </a:r>
                <a:r>
                  <a:rPr lang="en-IN" dirty="0" smtClean="0"/>
                  <a:t> the </a:t>
                </a:r>
                <a:r>
                  <a:rPr lang="en-IN" dirty="0" smtClean="0"/>
                  <a:t>hyperplane (don’t let it shift or rotate around), </a:t>
                </a:r>
                <a:r>
                  <a:rPr lang="en-IN" dirty="0" smtClean="0"/>
                  <a:t>hence </a:t>
                </a:r>
                <a:r>
                  <a:rPr lang="en-IN" dirty="0" smtClean="0"/>
                  <a:t>their name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  <a:blipFill>
                <a:blip r:embed="rId2"/>
                <a:stretch>
                  <a:fillRect l="-562" t="-2691" r="-817" b="-1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CSVM Dual Problem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If we have a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, then the dual problem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The </a:t>
                </a:r>
                <a:r>
                  <a:rPr lang="en-IN" dirty="0" smtClean="0"/>
                  <a:t>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links </a:t>
                </a:r>
                <a:r>
                  <a:rPr lang="en-IN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together. Cannot </a:t>
                </a:r>
                <a:r>
                  <a:rPr lang="en-IN" dirty="0"/>
                  <a:t>update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without disturbing </a:t>
                </a:r>
                <a:r>
                  <a:rPr lang="en-IN" dirty="0"/>
                  <a:t>all the </a:t>
                </a:r>
                <a:r>
                  <a:rPr lang="en-IN" dirty="0"/>
                  <a:t>others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i="0" dirty="0" smtClean="0">
                    <a:sym typeface="Wingdings" panose="05000000000000000000" pitchFamily="2" charset="2"/>
                  </a:rPr>
                  <a:t>A</a:t>
                </a:r>
                <a:r>
                  <a:rPr lang="en-IN" dirty="0" smtClean="0"/>
                  <a:t> </a:t>
                </a:r>
                <a:r>
                  <a:rPr lang="en-IN" dirty="0"/>
                  <a:t>more involved algorithm Sequential Minimal Optimization (SMO) by John Platt </a:t>
                </a:r>
                <a:r>
                  <a:rPr lang="en-IN" dirty="0" smtClean="0"/>
                  <a:t>is needed to </a:t>
                </a:r>
                <a:r>
                  <a:rPr lang="en-IN" dirty="0"/>
                  <a:t>solve the version with a bias – </a:t>
                </a:r>
                <a:r>
                  <a:rPr lang="en-IN" dirty="0" smtClean="0"/>
                  <a:t>updates </a:t>
                </a:r>
                <a:r>
                  <a:rPr lang="en-IN" dirty="0"/>
                  <a:t>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at a time!</a:t>
                </a:r>
                <a:endParaRPr lang="en-IN" dirty="0" smtClean="0"/>
              </a:p>
              <a:p>
                <a:r>
                  <a:rPr lang="en-IN" dirty="0" smtClean="0"/>
                  <a:t>However, if </a:t>
                </a:r>
                <a:r>
                  <a:rPr lang="en-IN" dirty="0" smtClean="0"/>
                  <a:t>we omit bias </a:t>
                </a:r>
                <a:r>
                  <a:rPr lang="en-IN" dirty="0" smtClean="0"/>
                  <a:t>(hide </a:t>
                </a:r>
                <a:r>
                  <a:rPr lang="en-IN" dirty="0" smtClean="0"/>
                  <a:t>it inside the model </a:t>
                </a:r>
                <a:r>
                  <a:rPr lang="en-IN" dirty="0" smtClean="0"/>
                  <a:t>vector) the </a:t>
                </a:r>
                <a:r>
                  <a:rPr lang="en-IN" dirty="0" smtClean="0"/>
                  <a:t>dual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We will </a:t>
                </a:r>
                <a:r>
                  <a:rPr lang="en-IN" dirty="0" smtClean="0"/>
                  <a:t>see a method to solve this </a:t>
                </a:r>
                <a:r>
                  <a:rPr lang="en-IN" dirty="0" smtClean="0"/>
                  <a:t>simpler version of the problem</a:t>
                </a: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  <a:blipFill>
                <a:blip r:embed="rId2"/>
                <a:stretch>
                  <a:fillRect l="-578" t="-2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Solvers for the SVM problem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We can solve the SVM (no bias) by either solving the primal version</a:t>
                </a: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… or the dual version</a:t>
                </a:r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 smtClean="0"/>
                  <a:t> s.t</a:t>
                </a:r>
                <a:r>
                  <a:rPr lang="en-I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We may use gradient, coordinate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methods to solve either</a:t>
                </a:r>
              </a:p>
              <a:p>
                <a:pPr lvl="2"/>
                <a:r>
                  <a:rPr lang="en-IN" dirty="0" smtClean="0"/>
                  <a:t>For primal, we may use sub-gradient descent, coordinate descent,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For dual, we may use (projected) gradient ascent, coordinate ascent</a:t>
                </a:r>
              </a:p>
              <a:p>
                <a:pPr lvl="2"/>
                <a:r>
                  <a:rPr lang="en-IN" dirty="0" smtClean="0"/>
                  <a:t>We will actually see how to do coordinate maximization for dual</a:t>
                </a:r>
              </a:p>
              <a:p>
                <a:pPr lvl="2"/>
                <a:r>
                  <a:rPr lang="en-IN" dirty="0" smtClean="0"/>
                  <a:t>Since the optimization variable in the dual is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, we will need to take one coordinate at each time i.e. choose a different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at each time step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02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581804" y="138214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411896" y="274289"/>
            <a:ext cx="5038745" cy="868956"/>
          </a:xfrm>
          <a:prstGeom prst="wedgeRectCallout">
            <a:avLst>
              <a:gd name="adj1" fmla="val 58809"/>
              <a:gd name="adj2" fmla="val 576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Sub-gradient since the primal objective is convex but non-differentiable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960146" y="2168575"/>
            <a:ext cx="4621658" cy="868956"/>
          </a:xfrm>
          <a:prstGeom prst="wedgeRectCallout">
            <a:avLst>
              <a:gd name="adj1" fmla="val 63518"/>
              <a:gd name="adj2" fmla="val -1456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Projected since we have a constraint (albeit a simple one) in the dual 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331" y="4030788"/>
            <a:ext cx="1817669" cy="1817669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987814" y="4231201"/>
            <a:ext cx="4593990" cy="868956"/>
          </a:xfrm>
          <a:prstGeom prst="wedgeRectCallout">
            <a:avLst>
              <a:gd name="adj1" fmla="val 62287"/>
              <a:gd name="adj2" fmla="val 5269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Does this mean I need to choose one data point at each time step?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977916" y="1217036"/>
            <a:ext cx="8462299" cy="868956"/>
          </a:xfrm>
          <a:prstGeom prst="wedgeRectCallout">
            <a:avLst>
              <a:gd name="adj1" fmla="val 57395"/>
              <a:gd name="adj2" fmla="val -4398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Yes, coordinate ascent in the dual looks a lot like stochastic gradient descent in the primal! Both work with a single data point at a time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9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SDCM </a:t>
            </a:r>
            <a:r>
              <a:rPr lang="en-IN" dirty="0"/>
              <a:t>for the CSVM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Concentrating on just the terms that involve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Renaming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we get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Solution is very simple: find unrestricted minimum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, solution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elif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,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, else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10348" y="1560624"/>
            <a:ext cx="6355571" cy="3500283"/>
            <a:chOff x="2875731" y="1966452"/>
            <a:chExt cx="6355571" cy="3500283"/>
          </a:xfrm>
        </p:grpSpPr>
        <p:sp>
          <p:nvSpPr>
            <p:cNvPr id="8" name="Rectangle 7"/>
            <p:cNvSpPr/>
            <p:nvPr/>
          </p:nvSpPr>
          <p:spPr>
            <a:xfrm>
              <a:off x="2875731" y="1966452"/>
              <a:ext cx="6355571" cy="350028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b="25199"/>
            <a:stretch/>
          </p:blipFill>
          <p:spPr>
            <a:xfrm>
              <a:off x="3249113" y="2348515"/>
              <a:ext cx="5608806" cy="273615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3324920" y="358401"/>
            <a:ext cx="7146187" cy="944255"/>
          </a:xfrm>
          <a:prstGeom prst="wedgeRectCallout">
            <a:avLst>
              <a:gd name="adj1" fmla="val 61788"/>
              <a:gd name="adj2" fmla="val 592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Warning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: in general, finding an unconstrained solution and doing a projection step </a:t>
            </a:r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does not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give a true solution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579262" y="5592865"/>
            <a:ext cx="1468606" cy="1238929"/>
            <a:chOff x="12383748" y="1219011"/>
            <a:chExt cx="1862104" cy="1570887"/>
          </a:xfrm>
        </p:grpSpPr>
        <p:sp>
          <p:nvSpPr>
            <p:cNvPr id="14" name="Freeform 13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ular Callout 18"/>
          <p:cNvSpPr/>
          <p:nvPr/>
        </p:nvSpPr>
        <p:spPr>
          <a:xfrm>
            <a:off x="4549192" y="5506951"/>
            <a:ext cx="5788476" cy="1160220"/>
          </a:xfrm>
          <a:prstGeom prst="wedgeRectCallout">
            <a:avLst>
              <a:gd name="adj1" fmla="val 63447"/>
              <a:gd name="adj2" fmla="val 5738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Indeed! In this special case, our objective had a nice property called </a:t>
            </a:r>
            <a:r>
              <a:rPr lang="en-IN" sz="2400" i="1" dirty="0" err="1" smtClean="0">
                <a:solidFill>
                  <a:schemeClr val="tx1"/>
                </a:solidFill>
                <a:latin typeface="+mj-lt"/>
              </a:rPr>
              <a:t>unimodality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which is why this trick works – it won’t work in general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4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Speeding up </a:t>
            </a:r>
            <a:r>
              <a:rPr lang="en-IN" dirty="0" smtClean="0"/>
              <a:t>SDCM </a:t>
            </a:r>
            <a:r>
              <a:rPr lang="en-IN" dirty="0" smtClean="0"/>
              <a:t>computations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All that is left is to find how to 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b="0" dirty="0" smtClean="0"/>
                  <a:t> four our chosen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b="0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can be easily precomputed for all data points</a:t>
                </a:r>
              </a:p>
              <a:p>
                <a:r>
                  <a:rPr lang="en-IN" dirty="0" smtClean="0"/>
                  <a:t>However,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b="0" dirty="0" smtClean="0"/>
                  <a:t> needs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b="0" dirty="0" smtClean="0"/>
                  <a:t> time to compute </a:t>
                </a:r>
                <a:r>
                  <a:rPr lang="en-IN" b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… only if done naively. </a:t>
                </a:r>
                <a:r>
                  <a:rPr lang="en-IN" dirty="0" smtClean="0"/>
                  <a:t>Recall </a:t>
                </a:r>
                <a:r>
                  <a:rPr lang="en-IN" dirty="0"/>
                  <a:t>that we always have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for the CSVM (even if we have bias and slack variables)</a:t>
                </a:r>
              </a:p>
              <a:p>
                <a:r>
                  <a:rPr lang="en-IN" dirty="0"/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If we somehow had access to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, then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time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and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time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All </a:t>
                </a:r>
                <a:r>
                  <a:rPr lang="en-IN" dirty="0" smtClean="0">
                    <a:sym typeface="Wingdings" panose="05000000000000000000" pitchFamily="2" charset="2"/>
                  </a:rPr>
                  <a:t>we need to do is create (and update)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vector in addition to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 smtClean="0"/>
                  <a:t> vector and we would be able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in just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time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Which Method to Choose?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Gradient Methods</a:t>
                </a:r>
              </a:p>
              <a:p>
                <a:pPr lvl="2"/>
                <a:r>
                  <a:rPr lang="en-IN" dirty="0" smtClean="0"/>
                  <a:t>Primal Gradient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  <a:endParaRPr lang="en-IN" dirty="0" smtClean="0"/>
              </a:p>
              <a:p>
                <a:pPr lvl="2"/>
                <a:r>
                  <a:rPr lang="en-IN" dirty="0"/>
                  <a:t>D</a:t>
                </a:r>
                <a:r>
                  <a:rPr lang="en-IN" dirty="0" smtClean="0"/>
                  <a:t>ual Gradient Ascent: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  <a:endParaRPr lang="en-IN" dirty="0"/>
              </a:p>
              <a:p>
                <a:r>
                  <a:rPr lang="en-IN" dirty="0" smtClean="0"/>
                  <a:t>Stochastic Gradient Methods</a:t>
                </a:r>
              </a:p>
              <a:p>
                <a:pPr lvl="2"/>
                <a:r>
                  <a:rPr lang="en-IN" dirty="0"/>
                  <a:t>Stochastic Primal Gradient </a:t>
                </a:r>
                <a:r>
                  <a:rPr lang="en-IN" dirty="0"/>
                  <a:t>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</a:t>
                </a:r>
                <a:r>
                  <a:rPr lang="en-IN" dirty="0"/>
                  <a:t>update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Stochastic </a:t>
                </a:r>
                <a:r>
                  <a:rPr lang="en-IN" dirty="0"/>
                  <a:t>Dual Gradient Ascent: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</a:t>
                </a:r>
                <a:r>
                  <a:rPr lang="en-IN" dirty="0" smtClean="0"/>
                  <a:t>update</a:t>
                </a:r>
              </a:p>
              <a:p>
                <a:r>
                  <a:rPr lang="en-IN" dirty="0" smtClean="0"/>
                  <a:t>Coordinate Methods: (take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time per update </a:t>
                </a:r>
                <a:r>
                  <a:rPr lang="en-IN" dirty="0"/>
                  <a:t>if done </a:t>
                </a:r>
                <a:r>
                  <a:rPr lang="en-IN" dirty="0" smtClean="0"/>
                  <a:t>naively)</a:t>
                </a:r>
              </a:p>
              <a:p>
                <a:pPr lvl="2"/>
                <a:r>
                  <a:rPr lang="en-IN" dirty="0"/>
                  <a:t>Stochastic Primal Coordinate Descent: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  <a:endParaRPr lang="en-IN" dirty="0"/>
              </a:p>
              <a:p>
                <a:pPr lvl="2"/>
                <a:r>
                  <a:rPr lang="en-IN" dirty="0"/>
                  <a:t>Stochastic Dual Coordinate </a:t>
                </a:r>
                <a:r>
                  <a:rPr lang="en-IN" dirty="0"/>
                  <a:t>Maximization: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update</a:t>
                </a:r>
                <a:endParaRPr lang="en-IN" dirty="0"/>
              </a:p>
              <a:p>
                <a:r>
                  <a:rPr lang="en-IN" dirty="0" smtClean="0"/>
                  <a:t>Case 1: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: </a:t>
                </a:r>
                <a:r>
                  <a:rPr lang="en-IN" dirty="0" smtClean="0"/>
                  <a:t>use SDCM or SPGD</a:t>
                </a:r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per </a:t>
                </a:r>
                <a:r>
                  <a:rPr lang="en-IN" dirty="0" smtClean="0"/>
                  <a:t>update)</a:t>
                </a:r>
                <a:endParaRPr lang="en-IN" dirty="0"/>
              </a:p>
              <a:p>
                <a:r>
                  <a:rPr lang="en-IN" dirty="0" smtClean="0"/>
                  <a:t>Case 2: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: u</a:t>
                </a:r>
                <a:r>
                  <a:rPr lang="en-IN" dirty="0" smtClean="0"/>
                  <a:t>se SDGA or SPCD (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per </a:t>
                </a:r>
                <a:r>
                  <a:rPr lang="en-IN" dirty="0" smtClean="0"/>
                  <a:t>update)</a:t>
                </a: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2"/>
                <a:ext cx="11938646" cy="7107703"/>
              </a:xfrm>
              <a:blipFill>
                <a:blip r:embed="rId2"/>
                <a:stretch>
                  <a:fillRect l="-562" t="-2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466247" y="44226"/>
            <a:ext cx="1468606" cy="1238929"/>
            <a:chOff x="12383748" y="1219011"/>
            <a:chExt cx="1862104" cy="1570887"/>
          </a:xfrm>
        </p:grpSpPr>
        <p:sp>
          <p:nvSpPr>
            <p:cNvPr id="17" name="Freeform 1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ular Callout 21"/>
              <p:cNvSpPr/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59977"/>
                  <a:gd name="adj2" fmla="val 5959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Can you work out the details on how to implement stochastic primal coordinate descent in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time per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update?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47" y="198996"/>
                <a:ext cx="7697210" cy="929388"/>
              </a:xfrm>
              <a:prstGeom prst="wedgeRectCallout">
                <a:avLst>
                  <a:gd name="adj1" fmla="val 59977"/>
                  <a:gd name="adj2" fmla="val 59592"/>
                </a:avLst>
              </a:prstGeom>
              <a:blipFill>
                <a:blip r:embed="rId3"/>
                <a:stretch>
                  <a:fillRect l="-64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61" y="1490106"/>
            <a:ext cx="1720892" cy="1720892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1972637" y="1360122"/>
            <a:ext cx="8224473" cy="1637797"/>
          </a:xfrm>
          <a:prstGeom prst="wedgeRectCallout">
            <a:avLst>
              <a:gd name="adj1" fmla="val 61367"/>
              <a:gd name="adj2" fmla="val 334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Be carefu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 not to get confused with similar sounding terms. Coordinate Ascent takes a small step along one of the coordinates to increase the objective a bit. Coordinate Maximization instead tries to completely maximize the objective along a coordinate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0513" y="3417949"/>
            <a:ext cx="1787788" cy="1787788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4080005" y="3359641"/>
            <a:ext cx="6133956" cy="1585879"/>
          </a:xfrm>
          <a:prstGeom prst="wedgeRectCallout">
            <a:avLst>
              <a:gd name="adj1" fmla="val 62436"/>
              <a:gd name="adj2" fmla="val 3444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Also be careful that some books/papers may call a method as “Coordinate Ascent” even when it is really doing Coordinate Maximization. The terminology is unfortunately a bit non-standard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94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4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Topics to be Covered</a:t>
            </a:r>
            <a:endParaRPr lang="en-IN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3" y="1975389"/>
                <a:ext cx="11588495" cy="443705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Using </a:t>
                </a:r>
                <a:r>
                  <a:rPr lang="en-IN" dirty="0" err="1" smtClean="0"/>
                  <a:t>Lagrangian</a:t>
                </a:r>
                <a:r>
                  <a:rPr lang="en-IN" dirty="0" smtClean="0"/>
                  <a:t> duals to deal with </a:t>
                </a:r>
                <a:r>
                  <a:rPr lang="en-IN" dirty="0" smtClean="0"/>
                  <a:t>constraints</a:t>
                </a:r>
                <a:endParaRPr lang="en-IN" dirty="0" smtClean="0"/>
              </a:p>
              <a:p>
                <a:r>
                  <a:rPr lang="en-IN" dirty="0" smtClean="0"/>
                  <a:t>Deriving the SVM dual problem</a:t>
                </a:r>
              </a:p>
              <a:p>
                <a:r>
                  <a:rPr lang="en-IN" dirty="0" smtClean="0"/>
                  <a:t>Applying GD variants to solve primal and dual SVM problems</a:t>
                </a:r>
              </a:p>
              <a:p>
                <a:r>
                  <a:rPr lang="en-IN" dirty="0" smtClean="0"/>
                  <a:t>Recall we have objective </a:t>
                </a:r>
                <a:r>
                  <a:rPr lang="en-IN" dirty="0" err="1" smtClean="0"/>
                  <a:t>fn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and constraint set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s</m:t>
                    </m:r>
                    <m:r>
                      <m:rPr>
                        <m:nor/>
                      </m:rPr>
                      <a:rPr lang="en-IN"/>
                      <m:t>.</m:t>
                    </m:r>
                    <m:r>
                      <m:rPr>
                        <m:nor/>
                      </m:rPr>
                      <a:rPr lang="en-IN"/>
                      <m:t>t</m:t>
                    </m:r>
                    <m:r>
                      <m:rPr>
                        <m:nor/>
                      </m:rPr>
                      <a:rPr lang="en-IN"/>
                      <m:t>. 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r>
                  <a:rPr lang="en-IN" dirty="0" smtClean="0"/>
                  <a:t>We previously saw that interior point methods and projected GD were two nice ways to deal with constrained problems</a:t>
                </a:r>
                <a:endParaRPr lang="en-IN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3" y="1975389"/>
                <a:ext cx="11588495" cy="4437058"/>
              </a:xfrm>
              <a:blipFill>
                <a:blip r:embed="rId2"/>
                <a:stretch>
                  <a:fillRect l="-1157" t="-3297" b="-1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257448" y="1973308"/>
            <a:ext cx="678149" cy="418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2155624" y="2032188"/>
            <a:ext cx="781951" cy="352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375790" y="2531932"/>
            <a:ext cx="1593367" cy="359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 smtClean="0"/>
                  <a:t>Method 3</a:t>
                </a:r>
                <a:r>
                  <a:rPr lang="en-IN" dirty="0" smtClean="0"/>
                  <a:t>: Creating a Dual Problem</a:t>
                </a:r>
              </a:p>
              <a:p>
                <a:pPr lvl="2"/>
                <a:r>
                  <a:rPr lang="en-IN" dirty="0" smtClean="0"/>
                  <a:t>Suppose we wish to solve</a:t>
                </a:r>
                <a:br>
                  <a:rPr lang="en-IN" dirty="0" smtClean="0"/>
                </a:br>
                <a:r>
                  <a:rPr lang="en-IN" dirty="0" smtClean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b="0" dirty="0" smtClean="0"/>
                  <a:t> </a:t>
                </a:r>
                <a:br>
                  <a:rPr lang="en-IN" b="0" dirty="0" smtClean="0"/>
                </a:br>
                <a:r>
                  <a:rPr lang="en-IN" b="0" dirty="0" err="1" smtClean="0"/>
                  <a:t>s.t.</a:t>
                </a:r>
                <a:r>
                  <a:rPr lang="en-IN" b="0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Trick</a:t>
                </a:r>
                <a:r>
                  <a:rPr lang="en-IN" dirty="0" smtClean="0"/>
                  <a:t>: sneak this constraint into the objective</a:t>
                </a:r>
              </a:p>
              <a:p>
                <a:pPr lvl="2"/>
                <a:r>
                  <a:rPr lang="en-IN" dirty="0" smtClean="0"/>
                  <a:t>Construct a </a:t>
                </a:r>
                <a:r>
                  <a:rPr lang="en-IN" i="0" dirty="0" smtClean="0"/>
                  <a:t>barrier </a:t>
                </a:r>
                <a:r>
                  <a:rPr lang="en-IN" dirty="0" smtClean="0"/>
                  <a:t>(indicator) </a:t>
                </a:r>
                <a:r>
                  <a:rPr lang="en-IN" dirty="0" err="1" smtClean="0"/>
                  <a:t>fn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b="0" dirty="0" smtClean="0"/>
                  <a:t/>
                </a:r>
                <a:br>
                  <a:rPr lang="en-IN" b="0" dirty="0" smtClean="0"/>
                </a:b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 smtClean="0"/>
                  <a:t> otherwise, and simply solve</a:t>
                </a:r>
              </a:p>
              <a:p>
                <a:pPr lvl="2"/>
                <a:r>
                  <a:rPr lang="en-IN" dirty="0" smtClean="0"/>
                  <a:t>Easy to see that both problems have the same solution</a:t>
                </a:r>
              </a:p>
              <a:p>
                <a:pPr lvl="2"/>
                <a:r>
                  <a:rPr lang="en-IN" dirty="0" smtClean="0"/>
                  <a:t>One very elegant way to construct such a barrier is the following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Thus, we want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1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89225" y="3523815"/>
            <a:ext cx="240892" cy="683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5019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rgbClr val="CBF2DB"/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162395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212921" y="-1365963"/>
            <a:ext cx="1308100" cy="3657600"/>
          </a:xfrm>
          <a:custGeom>
            <a:avLst/>
            <a:gdLst>
              <a:gd name="connsiteX0" fmla="*/ 0 w 1308100"/>
              <a:gd name="connsiteY0" fmla="*/ 3352800 h 3657600"/>
              <a:gd name="connsiteX1" fmla="*/ 1308100 w 1308100"/>
              <a:gd name="connsiteY1" fmla="*/ 3657600 h 3657600"/>
              <a:gd name="connsiteX2" fmla="*/ 1308100 w 1308100"/>
              <a:gd name="connsiteY2" fmla="*/ 0 h 3657600"/>
              <a:gd name="connsiteX3" fmla="*/ 19050 w 1308100"/>
              <a:gd name="connsiteY3" fmla="*/ 0 h 3657600"/>
              <a:gd name="connsiteX4" fmla="*/ 0 w 1308100"/>
              <a:gd name="connsiteY4" fmla="*/ 33528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100" h="3657600">
                <a:moveTo>
                  <a:pt x="0" y="3352800"/>
                </a:moveTo>
                <a:lnTo>
                  <a:pt x="1308100" y="3657600"/>
                </a:lnTo>
                <a:lnTo>
                  <a:pt x="1308100" y="0"/>
                </a:lnTo>
                <a:lnTo>
                  <a:pt x="1905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521021" y="-1364318"/>
            <a:ext cx="1073150" cy="4514850"/>
          </a:xfrm>
          <a:custGeom>
            <a:avLst/>
            <a:gdLst>
              <a:gd name="connsiteX0" fmla="*/ 19050 w 1073150"/>
              <a:gd name="connsiteY0" fmla="*/ 3657600 h 4514850"/>
              <a:gd name="connsiteX1" fmla="*/ 1073150 w 1073150"/>
              <a:gd name="connsiteY1" fmla="*/ 4514850 h 4514850"/>
              <a:gd name="connsiteX2" fmla="*/ 1073150 w 1073150"/>
              <a:gd name="connsiteY2" fmla="*/ 0 h 4514850"/>
              <a:gd name="connsiteX3" fmla="*/ 0 w 1073150"/>
              <a:gd name="connsiteY3" fmla="*/ 0 h 4514850"/>
              <a:gd name="connsiteX4" fmla="*/ 19050 w 1073150"/>
              <a:gd name="connsiteY4" fmla="*/ 365760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3150" h="4514850">
                <a:moveTo>
                  <a:pt x="19050" y="3657600"/>
                </a:moveTo>
                <a:lnTo>
                  <a:pt x="1073150" y="4514850"/>
                </a:lnTo>
                <a:lnTo>
                  <a:pt x="1073150" y="0"/>
                </a:lnTo>
                <a:lnTo>
                  <a:pt x="0" y="0"/>
                </a:lnTo>
                <a:lnTo>
                  <a:pt x="19050" y="36576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58821" y="-1365963"/>
            <a:ext cx="1054100" cy="3917950"/>
          </a:xfrm>
          <a:custGeom>
            <a:avLst/>
            <a:gdLst>
              <a:gd name="connsiteX0" fmla="*/ 6350 w 1054100"/>
              <a:gd name="connsiteY0" fmla="*/ 3917950 h 3917950"/>
              <a:gd name="connsiteX1" fmla="*/ 1054100 w 1054100"/>
              <a:gd name="connsiteY1" fmla="*/ 3371850 h 3917950"/>
              <a:gd name="connsiteX2" fmla="*/ 1054100 w 1054100"/>
              <a:gd name="connsiteY2" fmla="*/ 0 h 3917950"/>
              <a:gd name="connsiteX3" fmla="*/ 0 w 1054100"/>
              <a:gd name="connsiteY3" fmla="*/ 6350 h 3917950"/>
              <a:gd name="connsiteX4" fmla="*/ 6350 w 1054100"/>
              <a:gd name="connsiteY4" fmla="*/ 3917950 h 391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00" h="3917950">
                <a:moveTo>
                  <a:pt x="6350" y="3917950"/>
                </a:moveTo>
                <a:lnTo>
                  <a:pt x="1054100" y="3371850"/>
                </a:lnTo>
                <a:lnTo>
                  <a:pt x="1054100" y="0"/>
                </a:lnTo>
                <a:lnTo>
                  <a:pt x="0" y="6350"/>
                </a:lnTo>
                <a:cubicBezTo>
                  <a:pt x="2117" y="1310217"/>
                  <a:pt x="4233" y="2614083"/>
                  <a:pt x="6350" y="3917950"/>
                </a:cubicBez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111571" y="-1365963"/>
            <a:ext cx="482600" cy="5080000"/>
          </a:xfrm>
          <a:custGeom>
            <a:avLst/>
            <a:gdLst>
              <a:gd name="connsiteX0" fmla="*/ 8466 w 482600"/>
              <a:gd name="connsiteY0" fmla="*/ 5080000 h 5080000"/>
              <a:gd name="connsiteX1" fmla="*/ 482600 w 482600"/>
              <a:gd name="connsiteY1" fmla="*/ 4529667 h 5080000"/>
              <a:gd name="connsiteX2" fmla="*/ 482600 w 482600"/>
              <a:gd name="connsiteY2" fmla="*/ 0 h 5080000"/>
              <a:gd name="connsiteX3" fmla="*/ 0 w 482600"/>
              <a:gd name="connsiteY3" fmla="*/ 0 h 5080000"/>
              <a:gd name="connsiteX4" fmla="*/ 8466 w 482600"/>
              <a:gd name="connsiteY4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5080000">
                <a:moveTo>
                  <a:pt x="8466" y="5080000"/>
                </a:moveTo>
                <a:lnTo>
                  <a:pt x="482600" y="4529667"/>
                </a:lnTo>
                <a:lnTo>
                  <a:pt x="482600" y="0"/>
                </a:lnTo>
                <a:lnTo>
                  <a:pt x="0" y="0"/>
                </a:lnTo>
                <a:lnTo>
                  <a:pt x="8466" y="50800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V="1">
            <a:off x="8162395" y="-1372399"/>
            <a:ext cx="13471" cy="3896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1103049" y="-1365963"/>
            <a:ext cx="785" cy="5017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16" idx="2"/>
          </p:cNvCxnSpPr>
          <p:nvPr/>
        </p:nvCxnSpPr>
        <p:spPr>
          <a:xfrm flipV="1">
            <a:off x="11571547" y="-1364318"/>
            <a:ext cx="22624" cy="4511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4" idx="1"/>
          </p:cNvCxnSpPr>
          <p:nvPr/>
        </p:nvCxnSpPr>
        <p:spPr>
          <a:xfrm flipH="1">
            <a:off x="9204132" y="-1365963"/>
            <a:ext cx="8789" cy="3339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4" idx="0"/>
          </p:cNvCxnSpPr>
          <p:nvPr/>
        </p:nvCxnSpPr>
        <p:spPr>
          <a:xfrm flipH="1">
            <a:off x="10517859" y="-1365963"/>
            <a:ext cx="3162" cy="3652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8128602" y="-1405105"/>
            <a:ext cx="2935705" cy="5024388"/>
          </a:xfrm>
          <a:custGeom>
            <a:avLst/>
            <a:gdLst>
              <a:gd name="connsiteX0" fmla="*/ 0 w 2935705"/>
              <a:gd name="connsiteY0" fmla="*/ 3907857 h 5024388"/>
              <a:gd name="connsiteX1" fmla="*/ 0 w 2935705"/>
              <a:gd name="connsiteY1" fmla="*/ 0 h 5024388"/>
              <a:gd name="connsiteX2" fmla="*/ 2935705 w 2935705"/>
              <a:gd name="connsiteY2" fmla="*/ 38501 h 5024388"/>
              <a:gd name="connsiteX3" fmla="*/ 2935705 w 2935705"/>
              <a:gd name="connsiteY3" fmla="*/ 5024388 h 5024388"/>
              <a:gd name="connsiteX4" fmla="*/ 0 w 2935705"/>
              <a:gd name="connsiteY4" fmla="*/ 3907857 h 50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5024388">
                <a:moveTo>
                  <a:pt x="0" y="3907857"/>
                </a:moveTo>
                <a:lnTo>
                  <a:pt x="0" y="0"/>
                </a:lnTo>
                <a:lnTo>
                  <a:pt x="2935705" y="38501"/>
                </a:lnTo>
                <a:lnTo>
                  <a:pt x="2935705" y="5024388"/>
                </a:lnTo>
                <a:lnTo>
                  <a:pt x="0" y="3907857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492716" y="2111988"/>
            <a:ext cx="4542305" cy="1825631"/>
            <a:chOff x="7492716" y="1660121"/>
            <a:chExt cx="4542305" cy="1825631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716" y="1932809"/>
              <a:ext cx="313655" cy="16002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108" y="2473740"/>
              <a:ext cx="313655" cy="16002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12" y="2819419"/>
              <a:ext cx="313655" cy="16002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871" y="3325724"/>
              <a:ext cx="313655" cy="16002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366" y="2162547"/>
              <a:ext cx="313655" cy="16002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193" y="3188804"/>
              <a:ext cx="313655" cy="16002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1184" y="1864102"/>
              <a:ext cx="151493" cy="24324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884" y="1660121"/>
              <a:ext cx="151493" cy="24324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850" y="2186276"/>
              <a:ext cx="151493" cy="24324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3537" y="2021186"/>
              <a:ext cx="151493" cy="24324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003" y="2491578"/>
              <a:ext cx="151493" cy="24324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500" y="2606775"/>
              <a:ext cx="151493" cy="24324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529258" y="790200"/>
            <a:ext cx="2547217" cy="2247813"/>
            <a:chOff x="5422347" y="3765550"/>
            <a:chExt cx="1283253" cy="1132417"/>
          </a:xfrm>
        </p:grpSpPr>
        <p:sp>
          <p:nvSpPr>
            <p:cNvPr id="42" name="Freeform 41"/>
            <p:cNvSpPr/>
            <p:nvPr/>
          </p:nvSpPr>
          <p:spPr>
            <a:xfrm>
              <a:off x="5427133" y="3894667"/>
              <a:ext cx="1278467" cy="1003300"/>
            </a:xfrm>
            <a:custGeom>
              <a:avLst/>
              <a:gdLst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8467" h="1003300">
                  <a:moveTo>
                    <a:pt x="0" y="4233"/>
                  </a:moveTo>
                  <a:cubicBezTo>
                    <a:pt x="88195" y="542219"/>
                    <a:pt x="421922" y="1004005"/>
                    <a:pt x="635000" y="1003300"/>
                  </a:cubicBezTo>
                  <a:cubicBezTo>
                    <a:pt x="848078" y="1002595"/>
                    <a:pt x="1143706" y="594431"/>
                    <a:pt x="1278467" y="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22347" y="3765550"/>
              <a:ext cx="1282700" cy="2598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937575" y="1937846"/>
            <a:ext cx="1277607" cy="49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37" y="510740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ular Callout 49"/>
              <p:cNvSpPr/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blipFill>
                <a:blip r:embed="rId18"/>
                <a:stretch>
                  <a:fillRect l="-1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2897703"/>
            <a:ext cx="1794551" cy="1794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ular Callout 51"/>
              <p:cNvSpPr/>
              <p:nvPr/>
            </p:nvSpPr>
            <p:spPr>
              <a:xfrm>
                <a:off x="6667928" y="3533650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Hmm … we still have a constraint here, but a very simple one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2" name="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28" y="3533650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blipFill>
                <a:blip r:embed="rId20"/>
                <a:stretch>
                  <a:fillRect l="-1664" t="-5851" b="-14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74336" y="3425486"/>
            <a:ext cx="1468606" cy="1238929"/>
            <a:chOff x="12383748" y="1219011"/>
            <a:chExt cx="1862104" cy="1570887"/>
          </a:xfrm>
        </p:grpSpPr>
        <p:sp>
          <p:nvSpPr>
            <p:cNvPr id="54" name="Freeform 53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9" name="Rectangular Callout 58"/>
          <p:cNvSpPr/>
          <p:nvPr/>
        </p:nvSpPr>
        <p:spPr>
          <a:xfrm>
            <a:off x="2000977" y="3574477"/>
            <a:ext cx="358692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Let us see how to handle multiple constraints and equality constraints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94641" y="2531931"/>
            <a:ext cx="2183944" cy="35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  <p:bldP spid="47" grpId="0" animBg="1"/>
      <p:bldP spid="3" grpId="0" uiExpand="1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45" grpId="0" animBg="1"/>
      <p:bldP spid="50" grpId="0" animBg="1"/>
      <p:bldP spid="52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</a:t>
            </a:r>
            <a:r>
              <a:rPr lang="en-IN" dirty="0" err="1" smtClean="0"/>
              <a:t>Cleanup</a:t>
            </a:r>
            <a:r>
              <a:rPr lang="en-IN" dirty="0" smtClean="0"/>
              <a:t> Steps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 smtClean="0"/>
                  <a:t>Step 1</a:t>
                </a:r>
                <a:r>
                  <a:rPr lang="en-IN" dirty="0" smtClean="0"/>
                  <a:t>: Convert your problem to a minimization problem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Step 2</a:t>
                </a:r>
                <a:r>
                  <a:rPr lang="en-IN" dirty="0" smtClean="0"/>
                  <a:t>: Convert all inequality constraints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 smtClean="0"/>
                  <a:t> constraints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≥0→−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Step 3</a:t>
                </a:r>
                <a:r>
                  <a:rPr lang="en-IN" dirty="0" smtClean="0"/>
                  <a:t>: Convert all equality constraints to two inequality constraints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Step 4</a:t>
                </a:r>
                <a:r>
                  <a:rPr lang="en-IN" dirty="0" smtClean="0"/>
                  <a:t>: For each constraint we now have, introduce a new variable e.g. if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inequality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 smtClean="0"/>
                  <a:t>, introduce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29076" y="4971303"/>
            <a:ext cx="1787788" cy="178778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191910" y="5173212"/>
            <a:ext cx="3123628" cy="1585879"/>
          </a:xfrm>
          <a:prstGeom prst="wedgeRectCallout">
            <a:avLst>
              <a:gd name="adj1" fmla="val 79185"/>
              <a:gd name="adj2" fmla="val 1565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These new variables are called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dual variables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or sometimes even called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Lagrange multipliers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17" y="5578760"/>
            <a:ext cx="1468606" cy="1238929"/>
            <a:chOff x="12383748" y="1219011"/>
            <a:chExt cx="1862104" cy="1570887"/>
          </a:xfrm>
        </p:grpSpPr>
        <p:sp>
          <p:nvSpPr>
            <p:cNvPr id="10" name="Freeform 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5231"/>
                  <a:gd name="adj2" fmla="val 4953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variables of the original optimization problem, e.g.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this case, are called the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primal variables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by comparison</a:t>
                </a:r>
                <a:endParaRPr lang="en-IN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5231"/>
                  <a:gd name="adj2" fmla="val 49531"/>
                </a:avLst>
              </a:prstGeom>
              <a:blipFill>
                <a:blip r:embed="rId4"/>
                <a:stretch>
                  <a:fillRect r="-481" b="-26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7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 called the </a:t>
                </a:r>
                <a:r>
                  <a:rPr lang="en-IN" i="1" dirty="0" err="1" smtClean="0"/>
                  <a:t>Lagrangian</a:t>
                </a:r>
                <a:r>
                  <a:rPr lang="en-IN" dirty="0" smtClean="0"/>
                  <a:t> of the problem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violates even one constraint, we have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IN" b="1" dirty="0" smtClean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satisfies every single constraint</a:t>
                </a:r>
                <a:r>
                  <a:rPr lang="en-IN" dirty="0"/>
                  <a:t>, we </a:t>
                </a:r>
                <a:r>
                  <a:rPr lang="en-IN" dirty="0" smtClean="0"/>
                  <a:t>have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  <a:blipFill>
                <a:blip r:embed="rId2"/>
                <a:stretch>
                  <a:fillRect l="-882" t="-3298" r="-2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Lagrangian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6656" y="1223578"/>
            <a:ext cx="885328" cy="463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0393" y="1781903"/>
            <a:ext cx="3284061" cy="2055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/>
              <p:cNvSpPr txBox="1">
                <a:spLocks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err="1" smtClean="0">
                    <a:latin typeface="+mj-lt"/>
                  </a:rPr>
                  <a:t>s.t.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>
                    <a:latin typeface="+mj-lt"/>
                  </a:rPr>
                  <a:t/>
                </a:r>
                <a:br>
                  <a:rPr lang="en-IN" dirty="0" smtClean="0"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r>
                  <a:rPr lang="en-IN" b="0" dirty="0" smtClean="0">
                    <a:latin typeface="+mj-lt"/>
                  </a:rPr>
                  <a:t/>
                </a:r>
                <a:br>
                  <a:rPr lang="en-IN" b="0" dirty="0" smtClean="0">
                    <a:latin typeface="+mj-lt"/>
                  </a:rPr>
                </a:br>
                <a:r>
                  <a:rPr lang="en-IN" b="0" dirty="0" smtClean="0"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blipFill>
                <a:blip r:embed="rId3"/>
                <a:stretch>
                  <a:fillRect l="-167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3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36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600" b="1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3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𝛂</m:t>
                                      </m:r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lim>
                              </m:limLow>
                              <m:r>
                                <a:rPr lang="en-IN" sz="3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36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IN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I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IN" sz="3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36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4079989"/>
            <a:ext cx="1720892" cy="1720892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183706" y="3971363"/>
            <a:ext cx="3741260" cy="921246"/>
          </a:xfrm>
          <a:prstGeom prst="wedgeRectCallout">
            <a:avLst>
              <a:gd name="adj1" fmla="val 82523"/>
              <a:gd name="adj2" fmla="val 7151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is just a nice way of rewriting the above problem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55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uiExpand="1" build="p" animBg="1"/>
      <p:bldP spid="10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Dual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The original optimization problem is also called the </a:t>
                </a:r>
                <a:r>
                  <a:rPr lang="en-IN" i="1" dirty="0" smtClean="0"/>
                  <a:t>primal problem</a:t>
                </a:r>
                <a:endParaRPr lang="en-IN" dirty="0" smtClean="0"/>
              </a:p>
              <a:p>
                <a:r>
                  <a:rPr lang="en-IN" dirty="0" smtClean="0"/>
                  <a:t>Recall: variables of the original problem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called </a:t>
                </a:r>
                <a:r>
                  <a:rPr lang="en-IN" i="1" dirty="0" smtClean="0"/>
                  <a:t>primal variables</a:t>
                </a:r>
              </a:p>
              <a:p>
                <a:r>
                  <a:rPr lang="en-IN" dirty="0" smtClean="0"/>
                  <a:t>Using the </a:t>
                </a:r>
                <a:r>
                  <a:rPr lang="en-IN" dirty="0" err="1" smtClean="0"/>
                  <a:t>Lagrangian</a:t>
                </a:r>
                <a:r>
                  <a:rPr lang="en-IN" dirty="0" smtClean="0"/>
                  <a:t>, we rewrote the primal problem as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smtClean="0"/>
                  <a:t>The dual problem is obtained by simply switching order of min/max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In some cases, the dual problem is easier to solve than the primal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Duality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IN" dirty="0" smtClean="0"/>
                  <a:t> be the solutions to the primal problem i.e.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 be </a:t>
                </a:r>
                <a:r>
                  <a:rPr lang="en-IN" dirty="0"/>
                  <a:t>the solutions to the </a:t>
                </a:r>
                <a:r>
                  <a:rPr lang="en-IN" dirty="0" smtClean="0"/>
                  <a:t>dual </a:t>
                </a:r>
                <a:r>
                  <a:rPr lang="en-IN" dirty="0"/>
                  <a:t>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Strong Duality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if the original problem is convex and “nice”</a:t>
                </a:r>
              </a:p>
              <a:p>
                <a:r>
                  <a:rPr lang="en-IN" b="1" dirty="0" smtClean="0"/>
                  <a:t>Complementary Slackness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for all constraints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not compl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IN" dirty="0" smtClean="0"/>
                  <a:t>mentary but compl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IN" dirty="0" smtClean="0"/>
                  <a:t>mentary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 SVM without </a:t>
            </a:r>
            <a:r>
              <a:rPr lang="en-IN" smtClean="0"/>
              <a:t>a bias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constraints so we need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dual variables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err="1" smtClean="0"/>
                  <a:t>Lagrangian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b="1" dirty="0" smtClean="0"/>
                  <a:t>Primal problem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Dual </a:t>
                </a:r>
                <a:r>
                  <a:rPr lang="en-IN" b="1" dirty="0"/>
                  <a:t>problem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The dual problem can be greatly simplified!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Simplifying the Dual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Note that the inner problem in the dual problem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Since this is an unconstrained problem with a convex and differentiable objective, we can apply first order optimality to solve it completely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If we set the gradient to zero, we will get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Substituting this back in the dual problem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This is actually the problem several solvers (e.g. </a:t>
                </a:r>
                <a:r>
                  <a:rPr lang="en-IN" dirty="0" err="1" smtClean="0"/>
                  <a:t>libsvm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sklearn</a:t>
                </a:r>
                <a:r>
                  <a:rPr lang="en-IN" dirty="0"/>
                  <a:t>)</a:t>
                </a:r>
                <a:r>
                  <a:rPr lang="en-IN" dirty="0" smtClean="0"/>
                  <a:t> solve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Once you get optimal values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use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get optimal value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blipFill>
                <a:blip r:embed="rId4"/>
                <a:stretch>
                  <a:fillRect l="-1019" b="-8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9597" y="1613043"/>
            <a:ext cx="1746606" cy="12637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107306" y="1613043"/>
            <a:ext cx="262725" cy="12637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9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2681</TotalTime>
  <Words>4010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Metropolitan</vt:lpstr>
      <vt:lpstr>Building an SVM Solver</vt:lpstr>
      <vt:lpstr>Topics to be Covered</vt:lpstr>
      <vt:lpstr>Constrained Optimization</vt:lpstr>
      <vt:lpstr>A few Cleanup Steps</vt:lpstr>
      <vt:lpstr>The Lagrangian</vt:lpstr>
      <vt:lpstr>The Dual Problem</vt:lpstr>
      <vt:lpstr>Duality</vt:lpstr>
      <vt:lpstr>Hard SVM without a bias</vt:lpstr>
      <vt:lpstr>Simplifying the Dual Problem</vt:lpstr>
      <vt:lpstr>Support Vectors</vt:lpstr>
      <vt:lpstr>Dual for CSVM</vt:lpstr>
      <vt:lpstr>CSVM Dual Problem</vt:lpstr>
      <vt:lpstr>Solvers for the SVM problem</vt:lpstr>
      <vt:lpstr>SDCM for the CSVM Problem</vt:lpstr>
      <vt:lpstr>Speeding up SDCM computations</vt:lpstr>
      <vt:lpstr>Which Method to Choose?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79</cp:revision>
  <dcterms:created xsi:type="dcterms:W3CDTF">2018-07-30T05:08:11Z</dcterms:created>
  <dcterms:modified xsi:type="dcterms:W3CDTF">2020-01-25T02:34:55Z</dcterms:modified>
</cp:coreProperties>
</file>