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90" r:id="rId4"/>
    <p:sldId id="291" r:id="rId5"/>
    <p:sldId id="292" r:id="rId6"/>
    <p:sldId id="308" r:id="rId7"/>
    <p:sldId id="309" r:id="rId8"/>
    <p:sldId id="310" r:id="rId9"/>
    <p:sldId id="311" r:id="rId10"/>
    <p:sldId id="312" r:id="rId11"/>
    <p:sldId id="313" r:id="rId12"/>
    <p:sldId id="314" r:id="rId13"/>
    <p:sldId id="315" r:id="rId14"/>
    <p:sldId id="259" r:id="rId15"/>
    <p:sldId id="260" r:id="rId16"/>
    <p:sldId id="261" r:id="rId17"/>
    <p:sldId id="263" r:id="rId18"/>
    <p:sldId id="265" r:id="rId19"/>
    <p:sldId id="266" r:id="rId20"/>
    <p:sldId id="267" r:id="rId21"/>
    <p:sldId id="268" r:id="rId22"/>
    <p:sldId id="269" r:id="rId23"/>
    <p:sldId id="316"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AA8DC45-DF35-4800-A6A7-77F5BF924295}" type="datetimeFigureOut">
              <a:rPr lang="en-IN" smtClean="0"/>
              <a:t>22-10-2022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A54EC154-9D71-4030-B64C-ED408BC341CB}" type="slidenum">
              <a:rPr lang="en-IN" smtClean="0"/>
              <a:t>‹#›</a:t>
            </a:fld>
            <a:endParaRPr lang="en-IN"/>
          </a:p>
        </p:txBody>
      </p:sp>
    </p:spTree>
    <p:extLst>
      <p:ext uri="{BB962C8B-B14F-4D97-AF65-F5344CB8AC3E}">
        <p14:creationId xmlns:p14="http://schemas.microsoft.com/office/powerpoint/2010/main" val="139135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92BA360-9028-CAFD-7CC9-7324784D2F72}"/>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rgbClr val="181818"/>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AA8DC45-DF35-4800-A6A7-77F5BF924295}" type="datetimeFigureOut">
              <a:rPr lang="en-IN" smtClean="0"/>
              <a:t>22-10-2022</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54EC154-9D71-4030-B64C-ED408BC341CB}" type="slidenum">
              <a:rPr lang="en-IN" smtClean="0"/>
              <a:t>‹#›</a:t>
            </a:fld>
            <a:endParaRPr lang="en-IN"/>
          </a:p>
        </p:txBody>
      </p:sp>
    </p:spTree>
    <p:extLst>
      <p:ext uri="{BB962C8B-B14F-4D97-AF65-F5344CB8AC3E}">
        <p14:creationId xmlns:p14="http://schemas.microsoft.com/office/powerpoint/2010/main" val="134694078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554426D-A57D-2872-1A9B-D0880F57D575}"/>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8DC45-DF35-4800-A6A7-77F5BF924295}"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4EC154-9D71-4030-B64C-ED408BC341CB}" type="slidenum">
              <a:rPr lang="en-IN" smtClean="0"/>
              <a:t>‹#›</a:t>
            </a:fld>
            <a:endParaRPr lang="en-IN"/>
          </a:p>
        </p:txBody>
      </p:sp>
    </p:spTree>
    <p:extLst>
      <p:ext uri="{BB962C8B-B14F-4D97-AF65-F5344CB8AC3E}">
        <p14:creationId xmlns:p14="http://schemas.microsoft.com/office/powerpoint/2010/main" val="3851941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067CA42-BE57-73B7-7104-58F79FB47D27}"/>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Vertical Title 1"/>
          <p:cNvSpPr>
            <a:spLocks noGrp="1"/>
          </p:cNvSpPr>
          <p:nvPr>
            <p:ph type="title" orient="vert"/>
          </p:nvPr>
        </p:nvSpPr>
        <p:spPr>
          <a:xfrm>
            <a:off x="8927602" y="695325"/>
            <a:ext cx="2926080" cy="5717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8DC45-DF35-4800-A6A7-77F5BF924295}"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4EC154-9D71-4030-B64C-ED408BC341CB}" type="slidenum">
              <a:rPr lang="en-IN" smtClean="0"/>
              <a:t>‹#›</a:t>
            </a:fld>
            <a:endParaRPr lang="en-IN"/>
          </a:p>
        </p:txBody>
      </p:sp>
    </p:spTree>
    <p:extLst>
      <p:ext uri="{BB962C8B-B14F-4D97-AF65-F5344CB8AC3E}">
        <p14:creationId xmlns:p14="http://schemas.microsoft.com/office/powerpoint/2010/main" val="245904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3008D5E-0784-C123-828D-9F77964573E8}"/>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8DC45-DF35-4800-A6A7-77F5BF924295}"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4EC154-9D71-4030-B64C-ED408BC341CB}" type="slidenum">
              <a:rPr lang="en-IN" smtClean="0"/>
              <a:t>‹#›</a:t>
            </a:fld>
            <a:endParaRPr lang="en-IN"/>
          </a:p>
        </p:txBody>
      </p:sp>
    </p:spTree>
    <p:extLst>
      <p:ext uri="{BB962C8B-B14F-4D97-AF65-F5344CB8AC3E}">
        <p14:creationId xmlns:p14="http://schemas.microsoft.com/office/powerpoint/2010/main" val="182617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7AA87C3-328D-727B-F67B-1E92C26B11D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chemeClr val="accent5"/>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603504" y="1975389"/>
            <a:ext cx="11250178" cy="4437058"/>
          </a:xfrm>
        </p:spPr>
        <p:txBody>
          <a:bodyPr anchor="t">
            <a:normAutofit/>
          </a:bodyPr>
          <a:lstStyle>
            <a:lvl1pPr marL="457200" indent="-457200">
              <a:buFont typeface="Wingdings" panose="05000000000000000000" pitchFamily="2" charset="2"/>
              <a:buChar char="q"/>
              <a:defRPr sz="3200">
                <a:solidFill>
                  <a:schemeClr val="bg1"/>
                </a:solidFill>
                <a:latin typeface="Calibri Light" panose="020F0302020204030204" pitchFamily="34" charset="0"/>
                <a:cs typeface="Calibri Light" panose="020F0302020204030204" pitchFamily="34" charset="0"/>
              </a:defRPr>
            </a:lvl1pPr>
            <a:lvl2pPr marL="742950" marR="0" indent="-285750" algn="l" defTabSz="914400" rtl="0" eaLnBrk="1" fontAlgn="auto" latinLnBrk="0" hangingPunct="1">
              <a:lnSpc>
                <a:spcPct val="85000"/>
              </a:lnSpc>
              <a:spcBef>
                <a:spcPts val="600"/>
              </a:spcBef>
              <a:spcAft>
                <a:spcPts val="0"/>
              </a:spcAft>
              <a:buClrTx/>
              <a:buSzTx/>
              <a:buFont typeface="Arial" panose="020B0604020202020204" pitchFamily="34" charset="0"/>
              <a:buChar char="•"/>
              <a:tabLst/>
              <a:defRPr sz="2800" i="0">
                <a:solidFill>
                  <a:schemeClr val="bg1"/>
                </a:solidFill>
              </a:defRPr>
            </a:lvl2pPr>
            <a:lvl3pPr marL="1257300" marR="0" indent="-342900" algn="l" defTabSz="914400" rtl="0" eaLnBrk="1" fontAlgn="auto" latinLnBrk="0" hangingPunct="1">
              <a:lnSpc>
                <a:spcPct val="85000"/>
              </a:lnSpc>
              <a:spcBef>
                <a:spcPts val="600"/>
              </a:spcBef>
              <a:spcAft>
                <a:spcPts val="0"/>
              </a:spcAft>
              <a:buClrTx/>
              <a:buSzTx/>
              <a:buFont typeface="Courier New" panose="02070309020205020404" pitchFamily="49" charset="0"/>
              <a:buChar char="o"/>
              <a:tabLst/>
              <a:defRPr sz="2400">
                <a:solidFill>
                  <a:schemeClr val="bg1"/>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a:p>
            <a:pPr lvl="1"/>
            <a:endParaRPr lang="en-US" dirty="0"/>
          </a:p>
          <a:p>
            <a:pPr lvl="2"/>
            <a:endParaRPr lang="en-US" dirty="0"/>
          </a:p>
        </p:txBody>
      </p:sp>
      <p:sp>
        <p:nvSpPr>
          <p:cNvPr id="4" name="Date Placeholder 3"/>
          <p:cNvSpPr>
            <a:spLocks noGrp="1"/>
          </p:cNvSpPr>
          <p:nvPr>
            <p:ph type="dt" sz="half" idx="10"/>
          </p:nvPr>
        </p:nvSpPr>
        <p:spPr/>
        <p:txBody>
          <a:bodyPr/>
          <a:lstStyle/>
          <a:p>
            <a:fld id="{0AA8DC45-DF35-4800-A6A7-77F5BF924295}" type="datetimeFigureOut">
              <a:rPr lang="en-IN" smtClean="0"/>
              <a:t>22-10-2022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4EC154-9D71-4030-B64C-ED408BC341CB}" type="slidenum">
              <a:rPr lang="en-IN" smtClean="0"/>
              <a:t>‹#›</a:t>
            </a:fld>
            <a:endParaRPr lang="en-IN"/>
          </a:p>
        </p:txBody>
      </p:sp>
      <p:sp>
        <p:nvSpPr>
          <p:cNvPr id="7" name="Rectangle 6"/>
          <p:cNvSpPr/>
          <p:nvPr/>
        </p:nvSpPr>
        <p:spPr>
          <a:xfrm>
            <a:off x="253353" y="466165"/>
            <a:ext cx="259977" cy="5946282"/>
          </a:xfrm>
          <a:prstGeom prst="rect">
            <a:avLst/>
          </a:prstGeom>
          <a:solidFill>
            <a:srgbClr val="138BEA"/>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4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F07FC2-A655-A2A7-54E6-0A7D9258F47B}"/>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Title 1"/>
          <p:cNvSpPr>
            <a:spLocks noGrp="1"/>
          </p:cNvSpPr>
          <p:nvPr>
            <p:ph type="title"/>
          </p:nvPr>
        </p:nvSpPr>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A8DC45-DF35-4800-A6A7-77F5BF924295}"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4EC154-9D71-4030-B64C-ED408BC341CB}" type="slidenum">
              <a:rPr lang="en-IN" smtClean="0"/>
              <a:t>‹#›</a:t>
            </a:fld>
            <a:endParaRPr lang="en-IN"/>
          </a:p>
        </p:txBody>
      </p:sp>
    </p:spTree>
    <p:extLst>
      <p:ext uri="{BB962C8B-B14F-4D97-AF65-F5344CB8AC3E}">
        <p14:creationId xmlns:p14="http://schemas.microsoft.com/office/powerpoint/2010/main" val="299800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0F4C456E-7040-95FE-B22F-C17CC21C8A6E}"/>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A8DC45-DF35-4800-A6A7-77F5BF924295}" type="datetimeFigureOut">
              <a:rPr lang="en-IN" smtClean="0"/>
              <a:t>22-10-2022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4EC154-9D71-4030-B64C-ED408BC341CB}" type="slidenum">
              <a:rPr lang="en-IN" smtClean="0"/>
              <a:t>‹#›</a:t>
            </a:fld>
            <a:endParaRPr lang="en-IN"/>
          </a:p>
        </p:txBody>
      </p:sp>
    </p:spTree>
    <p:extLst>
      <p:ext uri="{BB962C8B-B14F-4D97-AF65-F5344CB8AC3E}">
        <p14:creationId xmlns:p14="http://schemas.microsoft.com/office/powerpoint/2010/main" val="62014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Outro">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04850" y="4424515"/>
            <a:ext cx="10782300" cy="894735"/>
          </a:xfrm>
        </p:spPr>
        <p:txBody>
          <a:bodyPr anchor="b">
            <a:noAutofit/>
          </a:bodyPr>
          <a:lstStyle>
            <a:lvl1pPr algn="ctr">
              <a:lnSpc>
                <a:spcPct val="80000"/>
              </a:lnSpc>
              <a:defRPr sz="5400" spc="-120" baseline="0">
                <a:solidFill>
                  <a:schemeClr val="accent5"/>
                </a:solidFill>
                <a:latin typeface="+mj-lt"/>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704850" y="5319252"/>
            <a:ext cx="10782300" cy="533544"/>
          </a:xfrm>
        </p:spPr>
        <p:txBody>
          <a:bodyPr>
            <a:normAutofit/>
          </a:bodyPr>
          <a:lstStyle>
            <a:lvl1pPr marL="0" indent="0" algn="ctr">
              <a:buNone/>
              <a:defRPr sz="3200" i="1">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AA8DC45-DF35-4800-A6A7-77F5BF924295}" type="datetimeFigureOut">
              <a:rPr lang="en-IN" smtClean="0"/>
              <a:t>22-10-2022</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chemeClr val="bg1">
                    <a:lumMod val="50000"/>
                    <a:alpha val="25000"/>
                  </a:schemeClr>
                </a:solidFill>
                <a:latin typeface="Calibri Light" panose="020F0302020204030204" pitchFamily="34" charset="0"/>
                <a:cs typeface="Calibri Light" panose="020F0302020204030204" pitchFamily="34" charset="0"/>
              </a:defRPr>
            </a:lvl1pPr>
          </a:lstStyle>
          <a:p>
            <a:fld id="{A54EC154-9D71-4030-B64C-ED408BC341CB}" type="slidenum">
              <a:rPr lang="en-IN" smtClean="0"/>
              <a:t>‹#›</a:t>
            </a:fld>
            <a:endParaRPr lang="en-IN"/>
          </a:p>
        </p:txBody>
      </p:sp>
      <p:sp>
        <p:nvSpPr>
          <p:cNvPr id="10" name="Freeform: Shape 9">
            <a:extLst>
              <a:ext uri="{FF2B5EF4-FFF2-40B4-BE49-F238E27FC236}">
                <a16:creationId xmlns:a16="http://schemas.microsoft.com/office/drawing/2014/main" id="{0DE5A13E-6B39-5EB9-018F-9DA365B4DF33}"/>
              </a:ext>
            </a:extLst>
          </p:cNvPr>
          <p:cNvSpPr>
            <a:spLocks noChangeAspect="1"/>
          </p:cNvSpPr>
          <p:nvPr/>
        </p:nvSpPr>
        <p:spPr>
          <a:xfrm>
            <a:off x="5181601" y="1446182"/>
            <a:ext cx="1828799" cy="18288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002060"/>
              </a:solidFill>
            </a:endParaRPr>
          </a:p>
        </p:txBody>
      </p:sp>
      <p:sp>
        <p:nvSpPr>
          <p:cNvPr id="11" name="Rectangle 10">
            <a:extLst>
              <a:ext uri="{FF2B5EF4-FFF2-40B4-BE49-F238E27FC236}">
                <a16:creationId xmlns:a16="http://schemas.microsoft.com/office/drawing/2014/main" id="{03C8EEE6-8976-851D-F510-207FC6D4CF21}"/>
              </a:ext>
            </a:extLst>
          </p:cNvPr>
          <p:cNvSpPr>
            <a:spLocks noChangeAspect="1"/>
          </p:cNvSpPr>
          <p:nvPr/>
        </p:nvSpPr>
        <p:spPr>
          <a:xfrm>
            <a:off x="778573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D848510-2F64-4D88-22C1-3FF7F2533D22}"/>
              </a:ext>
            </a:extLst>
          </p:cNvPr>
          <p:cNvSpPr>
            <a:spLocks noChangeAspect="1"/>
          </p:cNvSpPr>
          <p:nvPr/>
        </p:nvSpPr>
        <p:spPr>
          <a:xfrm>
            <a:off x="1187581" y="1455326"/>
            <a:ext cx="3218688" cy="181051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3891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826F2899-BB1A-C8A9-12B0-A07F6B33176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A8DC45-DF35-4800-A6A7-77F5BF924295}" type="datetimeFigureOut">
              <a:rPr lang="en-IN" smtClean="0"/>
              <a:t>22-10-2022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4EC154-9D71-4030-B64C-ED408BC341CB}" type="slidenum">
              <a:rPr lang="en-IN" smtClean="0"/>
              <a:t>‹#›</a:t>
            </a:fld>
            <a:endParaRPr lang="en-IN"/>
          </a:p>
        </p:txBody>
      </p:sp>
    </p:spTree>
    <p:extLst>
      <p:ext uri="{BB962C8B-B14F-4D97-AF65-F5344CB8AC3E}">
        <p14:creationId xmlns:p14="http://schemas.microsoft.com/office/powerpoint/2010/main" val="291597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D07AB90-9728-28A7-0C31-273BFC645DFA}"/>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
        <p:nvSpPr>
          <p:cNvPr id="2" name="Date Placeholder 1"/>
          <p:cNvSpPr>
            <a:spLocks noGrp="1"/>
          </p:cNvSpPr>
          <p:nvPr>
            <p:ph type="dt" sz="half" idx="10"/>
          </p:nvPr>
        </p:nvSpPr>
        <p:spPr/>
        <p:txBody>
          <a:bodyPr/>
          <a:lstStyle/>
          <a:p>
            <a:fld id="{0AA8DC45-DF35-4800-A6A7-77F5BF924295}" type="datetimeFigureOut">
              <a:rPr lang="en-IN" smtClean="0"/>
              <a:t>22-10-2022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4EC154-9D71-4030-B64C-ED408BC341CB}" type="slidenum">
              <a:rPr lang="en-IN" smtClean="0"/>
              <a:t>‹#›</a:t>
            </a:fld>
            <a:endParaRPr lang="en-IN"/>
          </a:p>
        </p:txBody>
      </p:sp>
    </p:spTree>
    <p:extLst>
      <p:ext uri="{BB962C8B-B14F-4D97-AF65-F5344CB8AC3E}">
        <p14:creationId xmlns:p14="http://schemas.microsoft.com/office/powerpoint/2010/main" val="192156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AA8DC45-DF35-4800-A6A7-77F5BF924295}" type="datetimeFigureOut">
              <a:rPr lang="en-IN" smtClean="0"/>
              <a:t>22-10-2022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54EC154-9D71-4030-B64C-ED408BC341CB}" type="slidenum">
              <a:rPr lang="en-IN" smtClean="0"/>
              <a:t>‹#›</a:t>
            </a:fld>
            <a:endParaRPr lang="en-IN"/>
          </a:p>
        </p:txBody>
      </p:sp>
      <p:sp>
        <p:nvSpPr>
          <p:cNvPr id="10" name="Freeform: Shape 9">
            <a:extLst>
              <a:ext uri="{FF2B5EF4-FFF2-40B4-BE49-F238E27FC236}">
                <a16:creationId xmlns:a16="http://schemas.microsoft.com/office/drawing/2014/main" id="{0E906DB1-8C12-010E-62DB-3FD29C5810E0}"/>
              </a:ext>
            </a:extLst>
          </p:cNvPr>
          <p:cNvSpPr>
            <a:spLocks noChangeAspect="1"/>
          </p:cNvSpPr>
          <p:nvPr/>
        </p:nvSpPr>
        <p:spPr>
          <a:xfrm>
            <a:off x="11277599" y="5943600"/>
            <a:ext cx="914400" cy="914400"/>
          </a:xfrm>
          <a:custGeom>
            <a:avLst/>
            <a:gdLst/>
            <a:ahLst/>
            <a:cxnLst/>
            <a:rect l="l" t="t" r="r" b="b"/>
            <a:pathLst>
              <a:path w="6400799" h="6400800">
                <a:moveTo>
                  <a:pt x="4618019" y="5165230"/>
                </a:moveTo>
                <a:lnTo>
                  <a:pt x="4618017" y="5165232"/>
                </a:lnTo>
                <a:lnTo>
                  <a:pt x="4618015" y="5165233"/>
                </a:lnTo>
                <a:close/>
                <a:moveTo>
                  <a:pt x="1770381" y="5155624"/>
                </a:moveTo>
                <a:lnTo>
                  <a:pt x="1770052" y="5156145"/>
                </a:lnTo>
                <a:lnTo>
                  <a:pt x="1770053" y="5156145"/>
                </a:lnTo>
                <a:lnTo>
                  <a:pt x="1770381" y="5155628"/>
                </a:lnTo>
                <a:lnTo>
                  <a:pt x="1777025" y="5160947"/>
                </a:lnTo>
                <a:lnTo>
                  <a:pt x="1777058" y="5160968"/>
                </a:lnTo>
                <a:close/>
                <a:moveTo>
                  <a:pt x="2806398" y="4574096"/>
                </a:moveTo>
                <a:lnTo>
                  <a:pt x="2766254" y="4708190"/>
                </a:lnTo>
                <a:lnTo>
                  <a:pt x="2847309" y="4708190"/>
                </a:lnTo>
                <a:close/>
                <a:moveTo>
                  <a:pt x="3045103" y="4550925"/>
                </a:moveTo>
                <a:lnTo>
                  <a:pt x="3045103" y="4642622"/>
                </a:lnTo>
                <a:lnTo>
                  <a:pt x="3089471" y="4642622"/>
                </a:lnTo>
                <a:cubicBezTo>
                  <a:pt x="3116587" y="4642622"/>
                  <a:pt x="3133841" y="4641430"/>
                  <a:pt x="3141235" y="4639048"/>
                </a:cubicBezTo>
                <a:cubicBezTo>
                  <a:pt x="3148631" y="4636665"/>
                  <a:pt x="3154629" y="4631858"/>
                  <a:pt x="3159231" y="4624628"/>
                </a:cubicBezTo>
                <a:cubicBezTo>
                  <a:pt x="3163831" y="4617397"/>
                  <a:pt x="3166133" y="4607784"/>
                  <a:pt x="3166133" y="4595788"/>
                </a:cubicBezTo>
                <a:cubicBezTo>
                  <a:pt x="3166133" y="4584284"/>
                  <a:pt x="3163831" y="4575041"/>
                  <a:pt x="3159231" y="4568057"/>
                </a:cubicBezTo>
                <a:cubicBezTo>
                  <a:pt x="3154629" y="4561073"/>
                  <a:pt x="3148385" y="4556266"/>
                  <a:pt x="3140497" y="4553637"/>
                </a:cubicBezTo>
                <a:cubicBezTo>
                  <a:pt x="3134909" y="4551829"/>
                  <a:pt x="3118723" y="4550925"/>
                  <a:pt x="3091937" y="4550925"/>
                </a:cubicBezTo>
                <a:close/>
                <a:moveTo>
                  <a:pt x="2158254" y="4492752"/>
                </a:moveTo>
                <a:lnTo>
                  <a:pt x="2217906" y="4492752"/>
                </a:lnTo>
                <a:lnTo>
                  <a:pt x="2217906" y="4790027"/>
                </a:lnTo>
                <a:lnTo>
                  <a:pt x="2366790" y="4790027"/>
                </a:lnTo>
                <a:lnTo>
                  <a:pt x="2366790" y="4851158"/>
                </a:lnTo>
                <a:lnTo>
                  <a:pt x="2158254" y="4851158"/>
                </a:lnTo>
                <a:close/>
                <a:moveTo>
                  <a:pt x="3690793" y="4489794"/>
                </a:moveTo>
                <a:lnTo>
                  <a:pt x="3748967" y="4489794"/>
                </a:lnTo>
                <a:lnTo>
                  <a:pt x="3870243" y="4731114"/>
                </a:lnTo>
                <a:lnTo>
                  <a:pt x="3870243" y="4489794"/>
                </a:lnTo>
                <a:lnTo>
                  <a:pt x="3925951" y="4489794"/>
                </a:lnTo>
                <a:lnTo>
                  <a:pt x="3925951" y="4851158"/>
                </a:lnTo>
                <a:lnTo>
                  <a:pt x="3865805" y="4851158"/>
                </a:lnTo>
                <a:lnTo>
                  <a:pt x="3746501" y="4615507"/>
                </a:lnTo>
                <a:lnTo>
                  <a:pt x="3746501" y="4851158"/>
                </a:lnTo>
                <a:lnTo>
                  <a:pt x="3690793" y="4851158"/>
                </a:lnTo>
                <a:close/>
                <a:moveTo>
                  <a:pt x="3574029" y="4489794"/>
                </a:moveTo>
                <a:lnTo>
                  <a:pt x="3633681" y="4489794"/>
                </a:lnTo>
                <a:lnTo>
                  <a:pt x="3633681" y="4851158"/>
                </a:lnTo>
                <a:lnTo>
                  <a:pt x="3574029" y="4851158"/>
                </a:lnTo>
                <a:close/>
                <a:moveTo>
                  <a:pt x="3281219" y="4489794"/>
                </a:moveTo>
                <a:lnTo>
                  <a:pt x="3339391" y="4489794"/>
                </a:lnTo>
                <a:lnTo>
                  <a:pt x="3460667" y="4731114"/>
                </a:lnTo>
                <a:lnTo>
                  <a:pt x="3460667" y="4489794"/>
                </a:lnTo>
                <a:lnTo>
                  <a:pt x="3516375" y="4489794"/>
                </a:lnTo>
                <a:lnTo>
                  <a:pt x="3516375" y="4851158"/>
                </a:lnTo>
                <a:lnTo>
                  <a:pt x="3456231" y="4851158"/>
                </a:lnTo>
                <a:lnTo>
                  <a:pt x="3336927" y="4615507"/>
                </a:lnTo>
                <a:lnTo>
                  <a:pt x="3336927" y="4851158"/>
                </a:lnTo>
                <a:lnTo>
                  <a:pt x="3281219" y="4851158"/>
                </a:lnTo>
                <a:close/>
                <a:moveTo>
                  <a:pt x="2985451" y="4489794"/>
                </a:moveTo>
                <a:lnTo>
                  <a:pt x="3111409" y="4489794"/>
                </a:lnTo>
                <a:cubicBezTo>
                  <a:pt x="3143619" y="4489794"/>
                  <a:pt x="3166625" y="4493040"/>
                  <a:pt x="3180429" y="4499531"/>
                </a:cubicBezTo>
                <a:cubicBezTo>
                  <a:pt x="3194233" y="4506022"/>
                  <a:pt x="3205571" y="4517279"/>
                  <a:pt x="3214445" y="4533301"/>
                </a:cubicBezTo>
                <a:cubicBezTo>
                  <a:pt x="3223319" y="4549323"/>
                  <a:pt x="3227757" y="4568509"/>
                  <a:pt x="3227757" y="4590858"/>
                </a:cubicBezTo>
                <a:cubicBezTo>
                  <a:pt x="3227757" y="4619123"/>
                  <a:pt x="3220977" y="4641882"/>
                  <a:pt x="3207421" y="4659137"/>
                </a:cubicBezTo>
                <a:cubicBezTo>
                  <a:pt x="3193863" y="4676392"/>
                  <a:pt x="3174595" y="4687238"/>
                  <a:pt x="3149617" y="4691675"/>
                </a:cubicBezTo>
                <a:cubicBezTo>
                  <a:pt x="3162435" y="4700877"/>
                  <a:pt x="3173035" y="4710943"/>
                  <a:pt x="3181415" y="4721871"/>
                </a:cubicBezTo>
                <a:cubicBezTo>
                  <a:pt x="3189795" y="4732799"/>
                  <a:pt x="3201217" y="4752395"/>
                  <a:pt x="3215679" y="4780660"/>
                </a:cubicBezTo>
                <a:lnTo>
                  <a:pt x="3251667" y="4851158"/>
                </a:lnTo>
                <a:lnTo>
                  <a:pt x="3180295" y="4851158"/>
                </a:lnTo>
                <a:lnTo>
                  <a:pt x="3136999" y="4772526"/>
                </a:lnTo>
                <a:cubicBezTo>
                  <a:pt x="3121419" y="4744096"/>
                  <a:pt x="3110835" y="4726308"/>
                  <a:pt x="3105247" y="4719159"/>
                </a:cubicBezTo>
                <a:cubicBezTo>
                  <a:pt x="3099659" y="4712011"/>
                  <a:pt x="3093745" y="4707081"/>
                  <a:pt x="3087499" y="4704369"/>
                </a:cubicBezTo>
                <a:cubicBezTo>
                  <a:pt x="3081255" y="4701658"/>
                  <a:pt x="3071231" y="4700302"/>
                  <a:pt x="3057427" y="4700302"/>
                </a:cubicBezTo>
                <a:lnTo>
                  <a:pt x="3045103" y="4700302"/>
                </a:lnTo>
                <a:lnTo>
                  <a:pt x="3045103" y="4851158"/>
                </a:lnTo>
                <a:lnTo>
                  <a:pt x="2985451" y="4851158"/>
                </a:lnTo>
                <a:close/>
                <a:moveTo>
                  <a:pt x="2775243" y="4489794"/>
                </a:moveTo>
                <a:lnTo>
                  <a:pt x="2838605" y="4489794"/>
                </a:lnTo>
                <a:lnTo>
                  <a:pt x="2957377" y="4851158"/>
                </a:lnTo>
                <a:lnTo>
                  <a:pt x="2892522" y="4851158"/>
                </a:lnTo>
                <a:lnTo>
                  <a:pt x="2866570" y="4769321"/>
                </a:lnTo>
                <a:lnTo>
                  <a:pt x="2747952" y="4769321"/>
                </a:lnTo>
                <a:lnTo>
                  <a:pt x="2723452" y="4851158"/>
                </a:lnTo>
                <a:lnTo>
                  <a:pt x="2659856" y="4851158"/>
                </a:lnTo>
                <a:close/>
                <a:moveTo>
                  <a:pt x="2413950" y="4489794"/>
                </a:moveTo>
                <a:lnTo>
                  <a:pt x="2633825" y="4489794"/>
                </a:lnTo>
                <a:lnTo>
                  <a:pt x="2633825" y="4550925"/>
                </a:lnTo>
                <a:lnTo>
                  <a:pt x="2473602" y="4550925"/>
                </a:lnTo>
                <a:lnTo>
                  <a:pt x="2473602" y="4631037"/>
                </a:lnTo>
                <a:lnTo>
                  <a:pt x="2622486" y="4631037"/>
                </a:lnTo>
                <a:lnTo>
                  <a:pt x="2622486" y="4691921"/>
                </a:lnTo>
                <a:lnTo>
                  <a:pt x="2473602" y="4691921"/>
                </a:lnTo>
                <a:lnTo>
                  <a:pt x="2473602" y="4790027"/>
                </a:lnTo>
                <a:lnTo>
                  <a:pt x="2639248" y="4790027"/>
                </a:lnTo>
                <a:lnTo>
                  <a:pt x="2639248" y="4851158"/>
                </a:lnTo>
                <a:lnTo>
                  <a:pt x="2413950" y="4851158"/>
                </a:lnTo>
                <a:close/>
                <a:moveTo>
                  <a:pt x="4122381" y="4483632"/>
                </a:moveTo>
                <a:cubicBezTo>
                  <a:pt x="4157711" y="4483632"/>
                  <a:pt x="4186019" y="4492629"/>
                  <a:pt x="4207299" y="4510623"/>
                </a:cubicBezTo>
                <a:cubicBezTo>
                  <a:pt x="4228579" y="4528617"/>
                  <a:pt x="4242259" y="4555033"/>
                  <a:pt x="4248341" y="4589872"/>
                </a:cubicBezTo>
                <a:lnTo>
                  <a:pt x="4189181" y="4603429"/>
                </a:lnTo>
                <a:cubicBezTo>
                  <a:pt x="4184745" y="4584860"/>
                  <a:pt x="4176611" y="4570645"/>
                  <a:pt x="4164779" y="4560785"/>
                </a:cubicBezTo>
                <a:cubicBezTo>
                  <a:pt x="4152947" y="4550925"/>
                  <a:pt x="4138813" y="4545995"/>
                  <a:pt x="4122381" y="4545995"/>
                </a:cubicBezTo>
                <a:cubicBezTo>
                  <a:pt x="4096909" y="4545995"/>
                  <a:pt x="4076287" y="4555896"/>
                  <a:pt x="4060511" y="4575698"/>
                </a:cubicBezTo>
                <a:cubicBezTo>
                  <a:pt x="4044735" y="4595500"/>
                  <a:pt x="4036847" y="4625696"/>
                  <a:pt x="4036847" y="4666286"/>
                </a:cubicBezTo>
                <a:cubicBezTo>
                  <a:pt x="4036847" y="4709833"/>
                  <a:pt x="4045391" y="4742946"/>
                  <a:pt x="4062483" y="4765624"/>
                </a:cubicBezTo>
                <a:cubicBezTo>
                  <a:pt x="4077107" y="4785179"/>
                  <a:pt x="4096909" y="4794957"/>
                  <a:pt x="4121887" y="4794957"/>
                </a:cubicBezTo>
                <a:cubicBezTo>
                  <a:pt x="4133555" y="4794957"/>
                  <a:pt x="4145675" y="4792213"/>
                  <a:pt x="4158247" y="4786726"/>
                </a:cubicBezTo>
                <a:cubicBezTo>
                  <a:pt x="4170817" y="4781239"/>
                  <a:pt x="4182033" y="4773745"/>
                  <a:pt x="4191893" y="4764245"/>
                </a:cubicBezTo>
                <a:lnTo>
                  <a:pt x="4191893" y="4718543"/>
                </a:lnTo>
                <a:lnTo>
                  <a:pt x="4123367" y="4718543"/>
                </a:lnTo>
                <a:lnTo>
                  <a:pt x="4123367" y="4657412"/>
                </a:lnTo>
                <a:lnTo>
                  <a:pt x="4252285" y="4657412"/>
                </a:lnTo>
                <a:lnTo>
                  <a:pt x="4252285" y="4801366"/>
                </a:lnTo>
                <a:cubicBezTo>
                  <a:pt x="4239303" y="4816648"/>
                  <a:pt x="4220897" y="4829795"/>
                  <a:pt x="4197069" y="4840805"/>
                </a:cubicBezTo>
                <a:cubicBezTo>
                  <a:pt x="4173241" y="4851815"/>
                  <a:pt x="4149331" y="4857320"/>
                  <a:pt x="4125339" y="4857320"/>
                </a:cubicBezTo>
                <a:cubicBezTo>
                  <a:pt x="4096087" y="4857320"/>
                  <a:pt x="4070287" y="4850131"/>
                  <a:pt x="4047939" y="4835752"/>
                </a:cubicBezTo>
                <a:cubicBezTo>
                  <a:pt x="4025591" y="4821373"/>
                  <a:pt x="4007883" y="4799846"/>
                  <a:pt x="3994819" y="4771170"/>
                </a:cubicBezTo>
                <a:cubicBezTo>
                  <a:pt x="3981755" y="4742494"/>
                  <a:pt x="3975223" y="4708765"/>
                  <a:pt x="3975223" y="4669983"/>
                </a:cubicBezTo>
                <a:cubicBezTo>
                  <a:pt x="3975223" y="4630215"/>
                  <a:pt x="3981837" y="4596198"/>
                  <a:pt x="3995065" y="4567933"/>
                </a:cubicBezTo>
                <a:cubicBezTo>
                  <a:pt x="4008293" y="4539669"/>
                  <a:pt x="4025467" y="4518552"/>
                  <a:pt x="4046583" y="4504584"/>
                </a:cubicBezTo>
                <a:cubicBezTo>
                  <a:pt x="4067699" y="4490616"/>
                  <a:pt x="4092965" y="4483632"/>
                  <a:pt x="4122381" y="4483632"/>
                </a:cubicBezTo>
                <a:close/>
                <a:moveTo>
                  <a:pt x="5415569" y="4180914"/>
                </a:moveTo>
                <a:lnTo>
                  <a:pt x="5411861" y="4190407"/>
                </a:lnTo>
                <a:lnTo>
                  <a:pt x="5411867" y="4190394"/>
                </a:lnTo>
                <a:close/>
                <a:moveTo>
                  <a:pt x="5416445" y="4178669"/>
                </a:moveTo>
                <a:lnTo>
                  <a:pt x="5416443" y="4178671"/>
                </a:lnTo>
                <a:lnTo>
                  <a:pt x="5417353" y="4179147"/>
                </a:lnTo>
                <a:lnTo>
                  <a:pt x="5417353" y="4179146"/>
                </a:lnTo>
                <a:close/>
                <a:moveTo>
                  <a:pt x="3777949" y="3964496"/>
                </a:moveTo>
                <a:lnTo>
                  <a:pt x="3737803" y="4098590"/>
                </a:lnTo>
                <a:lnTo>
                  <a:pt x="3818859" y="4098590"/>
                </a:lnTo>
                <a:close/>
                <a:moveTo>
                  <a:pt x="1949727" y="3941325"/>
                </a:moveTo>
                <a:lnTo>
                  <a:pt x="1949727" y="4033022"/>
                </a:lnTo>
                <a:lnTo>
                  <a:pt x="1994097" y="4033022"/>
                </a:lnTo>
                <a:cubicBezTo>
                  <a:pt x="2021211" y="4033022"/>
                  <a:pt x="2038466" y="4031831"/>
                  <a:pt x="2045861" y="4029448"/>
                </a:cubicBezTo>
                <a:cubicBezTo>
                  <a:pt x="2053256" y="4027065"/>
                  <a:pt x="2059254" y="4022258"/>
                  <a:pt x="2063855" y="4015028"/>
                </a:cubicBezTo>
                <a:cubicBezTo>
                  <a:pt x="2068457" y="4007797"/>
                  <a:pt x="2070757" y="3998184"/>
                  <a:pt x="2070757" y="3986188"/>
                </a:cubicBezTo>
                <a:cubicBezTo>
                  <a:pt x="2070757" y="3974685"/>
                  <a:pt x="2068457" y="3965441"/>
                  <a:pt x="2063855" y="3958457"/>
                </a:cubicBezTo>
                <a:cubicBezTo>
                  <a:pt x="2059254" y="3951473"/>
                  <a:pt x="2053009" y="3946666"/>
                  <a:pt x="2045121" y="3944037"/>
                </a:cubicBezTo>
                <a:cubicBezTo>
                  <a:pt x="2039534" y="3942229"/>
                  <a:pt x="2023348" y="3941325"/>
                  <a:pt x="1996562" y="3941325"/>
                </a:cubicBezTo>
                <a:close/>
                <a:moveTo>
                  <a:pt x="3012427" y="3936395"/>
                </a:moveTo>
                <a:cubicBezTo>
                  <a:pt x="2988071" y="3936395"/>
                  <a:pt x="2968239" y="3946502"/>
                  <a:pt x="2952933" y="3966715"/>
                </a:cubicBezTo>
                <a:cubicBezTo>
                  <a:pt x="2937627" y="3986927"/>
                  <a:pt x="2929974" y="4018232"/>
                  <a:pt x="2929974" y="4060630"/>
                </a:cubicBezTo>
                <a:cubicBezTo>
                  <a:pt x="2929974" y="4102206"/>
                  <a:pt x="2937874" y="4133387"/>
                  <a:pt x="2953673" y="4154175"/>
                </a:cubicBezTo>
                <a:cubicBezTo>
                  <a:pt x="2969471" y="4174963"/>
                  <a:pt x="2989057" y="4185357"/>
                  <a:pt x="3012427" y="4185357"/>
                </a:cubicBezTo>
                <a:cubicBezTo>
                  <a:pt x="3035963" y="4185357"/>
                  <a:pt x="3055465" y="4175045"/>
                  <a:pt x="3070935" y="4154422"/>
                </a:cubicBezTo>
                <a:cubicBezTo>
                  <a:pt x="3086407" y="4133798"/>
                  <a:pt x="3094141" y="4102123"/>
                  <a:pt x="3094141" y="4059397"/>
                </a:cubicBezTo>
                <a:cubicBezTo>
                  <a:pt x="3094141" y="4017493"/>
                  <a:pt x="3086611" y="3986516"/>
                  <a:pt x="3071551" y="3966468"/>
                </a:cubicBezTo>
                <a:cubicBezTo>
                  <a:pt x="3056493" y="3946420"/>
                  <a:pt x="3036785" y="3936395"/>
                  <a:pt x="3012427" y="3936395"/>
                </a:cubicBezTo>
                <a:close/>
                <a:moveTo>
                  <a:pt x="2317103" y="3936395"/>
                </a:moveTo>
                <a:cubicBezTo>
                  <a:pt x="2292746" y="3936395"/>
                  <a:pt x="2272914" y="3946502"/>
                  <a:pt x="2257608" y="3966715"/>
                </a:cubicBezTo>
                <a:cubicBezTo>
                  <a:pt x="2242302" y="3986927"/>
                  <a:pt x="2234649" y="4018232"/>
                  <a:pt x="2234649" y="4060630"/>
                </a:cubicBezTo>
                <a:cubicBezTo>
                  <a:pt x="2234649" y="4102206"/>
                  <a:pt x="2242549" y="4133387"/>
                  <a:pt x="2258348" y="4154175"/>
                </a:cubicBezTo>
                <a:cubicBezTo>
                  <a:pt x="2274147" y="4174963"/>
                  <a:pt x="2293732" y="4185357"/>
                  <a:pt x="2317103" y="4185357"/>
                </a:cubicBezTo>
                <a:cubicBezTo>
                  <a:pt x="2340638" y="4185357"/>
                  <a:pt x="2360141" y="4175045"/>
                  <a:pt x="2375611" y="4154422"/>
                </a:cubicBezTo>
                <a:cubicBezTo>
                  <a:pt x="2391081" y="4133798"/>
                  <a:pt x="2398816" y="4102123"/>
                  <a:pt x="2398816" y="4059397"/>
                </a:cubicBezTo>
                <a:cubicBezTo>
                  <a:pt x="2398816" y="4017493"/>
                  <a:pt x="2391287" y="3986516"/>
                  <a:pt x="2376227" y="3966468"/>
                </a:cubicBezTo>
                <a:cubicBezTo>
                  <a:pt x="2361168" y="3946420"/>
                  <a:pt x="2341459" y="3936395"/>
                  <a:pt x="2317103" y="3936395"/>
                </a:cubicBezTo>
                <a:close/>
                <a:moveTo>
                  <a:pt x="4957125" y="3880194"/>
                </a:moveTo>
                <a:lnTo>
                  <a:pt x="5176999" y="3880194"/>
                </a:lnTo>
                <a:lnTo>
                  <a:pt x="5176999" y="3941325"/>
                </a:lnTo>
                <a:lnTo>
                  <a:pt x="5016777" y="3941325"/>
                </a:lnTo>
                <a:lnTo>
                  <a:pt x="5016777" y="4021437"/>
                </a:lnTo>
                <a:lnTo>
                  <a:pt x="5165661" y="4021437"/>
                </a:lnTo>
                <a:lnTo>
                  <a:pt x="5165661" y="4082321"/>
                </a:lnTo>
                <a:lnTo>
                  <a:pt x="5016777" y="4082321"/>
                </a:lnTo>
                <a:lnTo>
                  <a:pt x="5016777" y="4180427"/>
                </a:lnTo>
                <a:lnTo>
                  <a:pt x="5182423" y="4180427"/>
                </a:lnTo>
                <a:lnTo>
                  <a:pt x="5182423" y="4241558"/>
                </a:lnTo>
                <a:lnTo>
                  <a:pt x="4957125" y="4241558"/>
                </a:lnTo>
                <a:close/>
                <a:moveTo>
                  <a:pt x="4662343" y="3880194"/>
                </a:moveTo>
                <a:lnTo>
                  <a:pt x="4720517" y="3880194"/>
                </a:lnTo>
                <a:lnTo>
                  <a:pt x="4841793" y="4121514"/>
                </a:lnTo>
                <a:lnTo>
                  <a:pt x="4841793" y="3880194"/>
                </a:lnTo>
                <a:lnTo>
                  <a:pt x="4897501" y="3880194"/>
                </a:lnTo>
                <a:lnTo>
                  <a:pt x="4897501" y="4241558"/>
                </a:lnTo>
                <a:lnTo>
                  <a:pt x="4837355" y="4241558"/>
                </a:lnTo>
                <a:lnTo>
                  <a:pt x="4718051" y="4005907"/>
                </a:lnTo>
                <a:lnTo>
                  <a:pt x="4718051" y="4241558"/>
                </a:lnTo>
                <a:lnTo>
                  <a:pt x="4662343" y="4241558"/>
                </a:lnTo>
                <a:close/>
                <a:moveTo>
                  <a:pt x="4545579" y="3880194"/>
                </a:moveTo>
                <a:lnTo>
                  <a:pt x="4605231" y="3880194"/>
                </a:lnTo>
                <a:lnTo>
                  <a:pt x="4605231" y="4241558"/>
                </a:lnTo>
                <a:lnTo>
                  <a:pt x="4545579" y="4241558"/>
                </a:lnTo>
                <a:close/>
                <a:moveTo>
                  <a:pt x="4252275" y="3880194"/>
                </a:moveTo>
                <a:lnTo>
                  <a:pt x="4311927" y="3880194"/>
                </a:lnTo>
                <a:lnTo>
                  <a:pt x="4311927" y="4022423"/>
                </a:lnTo>
                <a:lnTo>
                  <a:pt x="4429507" y="4022423"/>
                </a:lnTo>
                <a:lnTo>
                  <a:pt x="4429507" y="3880194"/>
                </a:lnTo>
                <a:lnTo>
                  <a:pt x="4489159" y="3880194"/>
                </a:lnTo>
                <a:lnTo>
                  <a:pt x="4489159" y="4241558"/>
                </a:lnTo>
                <a:lnTo>
                  <a:pt x="4429507" y="4241558"/>
                </a:lnTo>
                <a:lnTo>
                  <a:pt x="4429507" y="4083554"/>
                </a:lnTo>
                <a:lnTo>
                  <a:pt x="4311927" y="4083554"/>
                </a:lnTo>
                <a:lnTo>
                  <a:pt x="4311927" y="4241558"/>
                </a:lnTo>
                <a:lnTo>
                  <a:pt x="4252275" y="4241558"/>
                </a:lnTo>
                <a:close/>
                <a:moveTo>
                  <a:pt x="3746793" y="3880194"/>
                </a:moveTo>
                <a:lnTo>
                  <a:pt x="3810155" y="3880194"/>
                </a:lnTo>
                <a:lnTo>
                  <a:pt x="3928927" y="4241558"/>
                </a:lnTo>
                <a:lnTo>
                  <a:pt x="3864071" y="4241558"/>
                </a:lnTo>
                <a:lnTo>
                  <a:pt x="3838121" y="4159721"/>
                </a:lnTo>
                <a:lnTo>
                  <a:pt x="3719501" y="4159721"/>
                </a:lnTo>
                <a:lnTo>
                  <a:pt x="3695003" y="4241558"/>
                </a:lnTo>
                <a:lnTo>
                  <a:pt x="3631407" y="4241558"/>
                </a:lnTo>
                <a:close/>
                <a:moveTo>
                  <a:pt x="3317839" y="3880194"/>
                </a:moveTo>
                <a:lnTo>
                  <a:pt x="3407303" y="3880194"/>
                </a:lnTo>
                <a:lnTo>
                  <a:pt x="3461177" y="4126937"/>
                </a:lnTo>
                <a:lnTo>
                  <a:pt x="3514627" y="3880194"/>
                </a:lnTo>
                <a:lnTo>
                  <a:pt x="3604515" y="3880194"/>
                </a:lnTo>
                <a:lnTo>
                  <a:pt x="3604515" y="4241558"/>
                </a:lnTo>
                <a:lnTo>
                  <a:pt x="3548807" y="4241558"/>
                </a:lnTo>
                <a:lnTo>
                  <a:pt x="3548807" y="3956855"/>
                </a:lnTo>
                <a:lnTo>
                  <a:pt x="3489735" y="4241558"/>
                </a:lnTo>
                <a:lnTo>
                  <a:pt x="3432179" y="4241558"/>
                </a:lnTo>
                <a:lnTo>
                  <a:pt x="3373547" y="3956855"/>
                </a:lnTo>
                <a:lnTo>
                  <a:pt x="3373547" y="4241558"/>
                </a:lnTo>
                <a:lnTo>
                  <a:pt x="3317839" y="4241558"/>
                </a:lnTo>
                <a:close/>
                <a:moveTo>
                  <a:pt x="2611580" y="3880194"/>
                </a:moveTo>
                <a:lnTo>
                  <a:pt x="2846984" y="3880194"/>
                </a:lnTo>
                <a:lnTo>
                  <a:pt x="2846984" y="3941325"/>
                </a:lnTo>
                <a:lnTo>
                  <a:pt x="2759231" y="3941325"/>
                </a:lnTo>
                <a:lnTo>
                  <a:pt x="2759231" y="4241558"/>
                </a:lnTo>
                <a:lnTo>
                  <a:pt x="2699579" y="4241558"/>
                </a:lnTo>
                <a:lnTo>
                  <a:pt x="2699579" y="3941325"/>
                </a:lnTo>
                <a:lnTo>
                  <a:pt x="2611580" y="3941325"/>
                </a:lnTo>
                <a:close/>
                <a:moveTo>
                  <a:pt x="1890075" y="3880194"/>
                </a:moveTo>
                <a:lnTo>
                  <a:pt x="2016035" y="3880194"/>
                </a:lnTo>
                <a:cubicBezTo>
                  <a:pt x="2048244" y="3880194"/>
                  <a:pt x="2071250" y="3883440"/>
                  <a:pt x="2085054" y="3889931"/>
                </a:cubicBezTo>
                <a:cubicBezTo>
                  <a:pt x="2098858" y="3896422"/>
                  <a:pt x="2110197" y="3907679"/>
                  <a:pt x="2119071" y="3923701"/>
                </a:cubicBezTo>
                <a:cubicBezTo>
                  <a:pt x="2127944" y="3939723"/>
                  <a:pt x="2132381" y="3958909"/>
                  <a:pt x="2132381" y="3981258"/>
                </a:cubicBezTo>
                <a:cubicBezTo>
                  <a:pt x="2132381" y="4009523"/>
                  <a:pt x="2125603" y="4032283"/>
                  <a:pt x="2112045" y="4049537"/>
                </a:cubicBezTo>
                <a:cubicBezTo>
                  <a:pt x="2098488" y="4066792"/>
                  <a:pt x="2079220" y="4077638"/>
                  <a:pt x="2054242" y="4082075"/>
                </a:cubicBezTo>
                <a:cubicBezTo>
                  <a:pt x="2067060" y="4091277"/>
                  <a:pt x="2077659" y="4101343"/>
                  <a:pt x="2086040" y="4112271"/>
                </a:cubicBezTo>
                <a:cubicBezTo>
                  <a:pt x="2094421" y="4123199"/>
                  <a:pt x="2105842" y="4142795"/>
                  <a:pt x="2120303" y="4171060"/>
                </a:cubicBezTo>
                <a:lnTo>
                  <a:pt x="2156291" y="4241558"/>
                </a:lnTo>
                <a:lnTo>
                  <a:pt x="2084919" y="4241558"/>
                </a:lnTo>
                <a:lnTo>
                  <a:pt x="2041624" y="4162926"/>
                </a:lnTo>
                <a:cubicBezTo>
                  <a:pt x="2026044" y="4134497"/>
                  <a:pt x="2015460" y="4116708"/>
                  <a:pt x="2009873" y="4109559"/>
                </a:cubicBezTo>
                <a:cubicBezTo>
                  <a:pt x="2004285" y="4102411"/>
                  <a:pt x="1998369" y="4097481"/>
                  <a:pt x="1992125" y="4094770"/>
                </a:cubicBezTo>
                <a:cubicBezTo>
                  <a:pt x="1985880" y="4092058"/>
                  <a:pt x="1975856" y="4090702"/>
                  <a:pt x="1962052" y="4090702"/>
                </a:cubicBezTo>
                <a:lnTo>
                  <a:pt x="1949727" y="4090702"/>
                </a:lnTo>
                <a:lnTo>
                  <a:pt x="1949727" y="4241558"/>
                </a:lnTo>
                <a:lnTo>
                  <a:pt x="1890075" y="4241558"/>
                </a:lnTo>
                <a:close/>
                <a:moveTo>
                  <a:pt x="1611455" y="3880194"/>
                </a:moveTo>
                <a:lnTo>
                  <a:pt x="1846859" y="3880194"/>
                </a:lnTo>
                <a:lnTo>
                  <a:pt x="1846859" y="3941325"/>
                </a:lnTo>
                <a:lnTo>
                  <a:pt x="1759106" y="3941325"/>
                </a:lnTo>
                <a:lnTo>
                  <a:pt x="1759106" y="4241558"/>
                </a:lnTo>
                <a:lnTo>
                  <a:pt x="1699454" y="4241558"/>
                </a:lnTo>
                <a:lnTo>
                  <a:pt x="1699454" y="3941325"/>
                </a:lnTo>
                <a:lnTo>
                  <a:pt x="1611455" y="3941325"/>
                </a:lnTo>
                <a:close/>
                <a:moveTo>
                  <a:pt x="1338118" y="3880194"/>
                </a:moveTo>
                <a:lnTo>
                  <a:pt x="1396291" y="3880194"/>
                </a:lnTo>
                <a:lnTo>
                  <a:pt x="1517568" y="4121514"/>
                </a:lnTo>
                <a:lnTo>
                  <a:pt x="1517568" y="3880194"/>
                </a:lnTo>
                <a:lnTo>
                  <a:pt x="1573276" y="3880194"/>
                </a:lnTo>
                <a:lnTo>
                  <a:pt x="1573276" y="4241558"/>
                </a:lnTo>
                <a:lnTo>
                  <a:pt x="1513131" y="4241558"/>
                </a:lnTo>
                <a:lnTo>
                  <a:pt x="1393826" y="4005907"/>
                </a:lnTo>
                <a:lnTo>
                  <a:pt x="1393826" y="4241558"/>
                </a:lnTo>
                <a:lnTo>
                  <a:pt x="1338118" y="4241558"/>
                </a:lnTo>
                <a:close/>
                <a:moveTo>
                  <a:pt x="1221353" y="3880194"/>
                </a:moveTo>
                <a:lnTo>
                  <a:pt x="1281005" y="3880194"/>
                </a:lnTo>
                <a:lnTo>
                  <a:pt x="1281005" y="4241558"/>
                </a:lnTo>
                <a:lnTo>
                  <a:pt x="1221353" y="4241558"/>
                </a:lnTo>
                <a:close/>
                <a:moveTo>
                  <a:pt x="4085559" y="3874032"/>
                </a:moveTo>
                <a:cubicBezTo>
                  <a:pt x="4118785" y="3874032"/>
                  <a:pt x="4146583" y="3885371"/>
                  <a:pt x="4168953" y="3908048"/>
                </a:cubicBezTo>
                <a:cubicBezTo>
                  <a:pt x="4184907" y="3924153"/>
                  <a:pt x="4196587" y="3948063"/>
                  <a:pt x="4203989" y="3979779"/>
                </a:cubicBezTo>
                <a:lnTo>
                  <a:pt x="4144831" y="3997034"/>
                </a:lnTo>
                <a:cubicBezTo>
                  <a:pt x="4141043" y="3977478"/>
                  <a:pt x="4133511" y="3962483"/>
                  <a:pt x="4122235" y="3952048"/>
                </a:cubicBezTo>
                <a:cubicBezTo>
                  <a:pt x="4110959" y="3941613"/>
                  <a:pt x="4097667" y="3936395"/>
                  <a:pt x="4082355" y="3936395"/>
                </a:cubicBezTo>
                <a:cubicBezTo>
                  <a:pt x="4060459" y="3936395"/>
                  <a:pt x="4042595" y="3945927"/>
                  <a:pt x="4028767" y="3964989"/>
                </a:cubicBezTo>
                <a:cubicBezTo>
                  <a:pt x="4014939" y="3984051"/>
                  <a:pt x="4008025" y="4015521"/>
                  <a:pt x="4008025" y="4059397"/>
                </a:cubicBezTo>
                <a:cubicBezTo>
                  <a:pt x="4008025" y="4104917"/>
                  <a:pt x="4014763" y="4137290"/>
                  <a:pt x="4028237" y="4156517"/>
                </a:cubicBezTo>
                <a:cubicBezTo>
                  <a:pt x="4041713" y="4175744"/>
                  <a:pt x="4059215" y="4185357"/>
                  <a:pt x="4080741" y="4185357"/>
                </a:cubicBezTo>
                <a:cubicBezTo>
                  <a:pt x="4096517" y="4185357"/>
                  <a:pt x="4110157" y="4179236"/>
                  <a:pt x="4121659" y="4166993"/>
                </a:cubicBezTo>
                <a:cubicBezTo>
                  <a:pt x="4133163" y="4154750"/>
                  <a:pt x="4141461" y="4135318"/>
                  <a:pt x="4146555" y="4108697"/>
                </a:cubicBezTo>
                <a:lnTo>
                  <a:pt x="4204483" y="4131128"/>
                </a:lnTo>
                <a:cubicBezTo>
                  <a:pt x="4195445" y="4171553"/>
                  <a:pt x="4180407" y="4201092"/>
                  <a:pt x="4159375" y="4219743"/>
                </a:cubicBezTo>
                <a:cubicBezTo>
                  <a:pt x="4138339" y="4238395"/>
                  <a:pt x="4112457" y="4247721"/>
                  <a:pt x="4081727" y="4247721"/>
                </a:cubicBezTo>
                <a:cubicBezTo>
                  <a:pt x="4043109" y="4247721"/>
                  <a:pt x="4011805" y="4232849"/>
                  <a:pt x="3987813" y="4203105"/>
                </a:cubicBezTo>
                <a:cubicBezTo>
                  <a:pt x="3960205" y="4168760"/>
                  <a:pt x="3946401" y="4122418"/>
                  <a:pt x="3946401" y="4064081"/>
                </a:cubicBezTo>
                <a:cubicBezTo>
                  <a:pt x="3946401" y="4002457"/>
                  <a:pt x="3960299" y="3954225"/>
                  <a:pt x="3988097" y="3919387"/>
                </a:cubicBezTo>
                <a:cubicBezTo>
                  <a:pt x="4012277" y="3889150"/>
                  <a:pt x="4044765" y="3874032"/>
                  <a:pt x="4085559" y="3874032"/>
                </a:cubicBezTo>
                <a:close/>
                <a:moveTo>
                  <a:pt x="3012057" y="3874032"/>
                </a:moveTo>
                <a:cubicBezTo>
                  <a:pt x="3054455" y="3874032"/>
                  <a:pt x="3089005" y="3890218"/>
                  <a:pt x="3115709" y="3922592"/>
                </a:cubicBezTo>
                <a:cubicBezTo>
                  <a:pt x="3142413" y="3954965"/>
                  <a:pt x="3155765" y="4001060"/>
                  <a:pt x="3155765" y="4060876"/>
                </a:cubicBezTo>
                <a:cubicBezTo>
                  <a:pt x="3155765" y="4121350"/>
                  <a:pt x="3141633" y="4168595"/>
                  <a:pt x="3113367" y="4202612"/>
                </a:cubicBezTo>
                <a:cubicBezTo>
                  <a:pt x="3088553" y="4232684"/>
                  <a:pt x="3054867" y="4247721"/>
                  <a:pt x="3012305" y="4247721"/>
                </a:cubicBezTo>
                <a:cubicBezTo>
                  <a:pt x="2969414" y="4247721"/>
                  <a:pt x="2935562" y="4232849"/>
                  <a:pt x="2910748" y="4203105"/>
                </a:cubicBezTo>
                <a:cubicBezTo>
                  <a:pt x="2882483" y="4169088"/>
                  <a:pt x="2868350" y="4122418"/>
                  <a:pt x="2868350" y="4063095"/>
                </a:cubicBezTo>
                <a:cubicBezTo>
                  <a:pt x="2868350" y="4020040"/>
                  <a:pt x="2874718" y="3984586"/>
                  <a:pt x="2887454" y="3956731"/>
                </a:cubicBezTo>
                <a:cubicBezTo>
                  <a:pt x="2900189" y="3928877"/>
                  <a:pt x="2916828" y="3908131"/>
                  <a:pt x="2937369" y="3894491"/>
                </a:cubicBezTo>
                <a:cubicBezTo>
                  <a:pt x="2957911" y="3880852"/>
                  <a:pt x="2982807" y="3874032"/>
                  <a:pt x="3012057" y="3874032"/>
                </a:cubicBezTo>
                <a:close/>
                <a:moveTo>
                  <a:pt x="2316733" y="3874032"/>
                </a:moveTo>
                <a:cubicBezTo>
                  <a:pt x="2359130" y="3874032"/>
                  <a:pt x="2393681" y="3890218"/>
                  <a:pt x="2420385" y="3922592"/>
                </a:cubicBezTo>
                <a:cubicBezTo>
                  <a:pt x="2447089" y="3954965"/>
                  <a:pt x="2460440" y="4001060"/>
                  <a:pt x="2460440" y="4060876"/>
                </a:cubicBezTo>
                <a:cubicBezTo>
                  <a:pt x="2460440" y="4121350"/>
                  <a:pt x="2446308" y="4168595"/>
                  <a:pt x="2418043" y="4202612"/>
                </a:cubicBezTo>
                <a:cubicBezTo>
                  <a:pt x="2393229" y="4232684"/>
                  <a:pt x="2359541" y="4247721"/>
                  <a:pt x="2316979" y="4247721"/>
                </a:cubicBezTo>
                <a:cubicBezTo>
                  <a:pt x="2274089" y="4247721"/>
                  <a:pt x="2240237" y="4232849"/>
                  <a:pt x="2215423" y="4203105"/>
                </a:cubicBezTo>
                <a:cubicBezTo>
                  <a:pt x="2187158" y="4169088"/>
                  <a:pt x="2173025" y="4122418"/>
                  <a:pt x="2173025" y="4063095"/>
                </a:cubicBezTo>
                <a:cubicBezTo>
                  <a:pt x="2173025" y="4020040"/>
                  <a:pt x="2179393" y="3984586"/>
                  <a:pt x="2192129" y="3956731"/>
                </a:cubicBezTo>
                <a:cubicBezTo>
                  <a:pt x="2204864" y="3928877"/>
                  <a:pt x="2221503" y="3908131"/>
                  <a:pt x="2242044" y="3894491"/>
                </a:cubicBezTo>
                <a:cubicBezTo>
                  <a:pt x="2262586" y="3880852"/>
                  <a:pt x="2287482" y="3874032"/>
                  <a:pt x="2316733" y="3874032"/>
                </a:cubicBezTo>
                <a:close/>
                <a:moveTo>
                  <a:pt x="3868781" y="2283478"/>
                </a:moveTo>
                <a:lnTo>
                  <a:pt x="4533707" y="2283478"/>
                </a:lnTo>
                <a:lnTo>
                  <a:pt x="4533707" y="2403285"/>
                </a:lnTo>
                <a:cubicBezTo>
                  <a:pt x="4434439" y="2532219"/>
                  <a:pt x="4347151" y="2700091"/>
                  <a:pt x="4271845" y="2906900"/>
                </a:cubicBezTo>
                <a:cubicBezTo>
                  <a:pt x="4196539" y="3113709"/>
                  <a:pt x="4153179" y="3318664"/>
                  <a:pt x="4141769" y="3521765"/>
                </a:cubicBezTo>
                <a:lnTo>
                  <a:pt x="4012549" y="3521765"/>
                </a:lnTo>
                <a:cubicBezTo>
                  <a:pt x="4014261" y="3416792"/>
                  <a:pt x="4030911" y="3294418"/>
                  <a:pt x="4062497" y="3154643"/>
                </a:cubicBezTo>
                <a:cubicBezTo>
                  <a:pt x="4094085" y="3014869"/>
                  <a:pt x="4137481" y="2881655"/>
                  <a:pt x="4192687" y="2755003"/>
                </a:cubicBezTo>
                <a:cubicBezTo>
                  <a:pt x="4247893" y="2628350"/>
                  <a:pt x="4307367" y="2520524"/>
                  <a:pt x="4371113" y="2431525"/>
                </a:cubicBezTo>
                <a:lnTo>
                  <a:pt x="3868781" y="2431525"/>
                </a:lnTo>
                <a:close/>
                <a:moveTo>
                  <a:pt x="3068681" y="2283478"/>
                </a:moveTo>
                <a:lnTo>
                  <a:pt x="3733607" y="2283478"/>
                </a:lnTo>
                <a:lnTo>
                  <a:pt x="3733607" y="2403285"/>
                </a:lnTo>
                <a:cubicBezTo>
                  <a:pt x="3634339" y="2532219"/>
                  <a:pt x="3547051" y="2700091"/>
                  <a:pt x="3471745" y="2906900"/>
                </a:cubicBezTo>
                <a:cubicBezTo>
                  <a:pt x="3396439" y="3113709"/>
                  <a:pt x="3353079" y="3318664"/>
                  <a:pt x="3341669" y="3521765"/>
                </a:cubicBezTo>
                <a:lnTo>
                  <a:pt x="3212449" y="3521765"/>
                </a:lnTo>
                <a:cubicBezTo>
                  <a:pt x="3214161" y="3416792"/>
                  <a:pt x="3230811" y="3294418"/>
                  <a:pt x="3262397" y="3154643"/>
                </a:cubicBezTo>
                <a:cubicBezTo>
                  <a:pt x="3293985" y="3014869"/>
                  <a:pt x="3337381" y="2881655"/>
                  <a:pt x="3392587" y="2755003"/>
                </a:cubicBezTo>
                <a:cubicBezTo>
                  <a:pt x="3447793" y="2628350"/>
                  <a:pt x="3507267" y="2520524"/>
                  <a:pt x="3571013" y="2431525"/>
                </a:cubicBezTo>
                <a:lnTo>
                  <a:pt x="3068681" y="2431525"/>
                </a:lnTo>
                <a:close/>
                <a:moveTo>
                  <a:pt x="5053975" y="2262084"/>
                </a:moveTo>
                <a:lnTo>
                  <a:pt x="5136127" y="2262084"/>
                </a:lnTo>
                <a:lnTo>
                  <a:pt x="5136127" y="3521765"/>
                </a:lnTo>
                <a:lnTo>
                  <a:pt x="5009475" y="3521765"/>
                </a:lnTo>
                <a:lnTo>
                  <a:pt x="5009475" y="2540207"/>
                </a:lnTo>
                <a:cubicBezTo>
                  <a:pt x="4980379" y="2574437"/>
                  <a:pt x="4941299" y="2609381"/>
                  <a:pt x="4892235" y="2645037"/>
                </a:cubicBezTo>
                <a:cubicBezTo>
                  <a:pt x="4843171" y="2680694"/>
                  <a:pt x="4798101" y="2707651"/>
                  <a:pt x="4757025" y="2725907"/>
                </a:cubicBezTo>
                <a:lnTo>
                  <a:pt x="4757025" y="2577004"/>
                </a:lnTo>
                <a:cubicBezTo>
                  <a:pt x="4826627" y="2537069"/>
                  <a:pt x="4888099" y="2488290"/>
                  <a:pt x="4941441" y="2430669"/>
                </a:cubicBezTo>
                <a:cubicBezTo>
                  <a:pt x="4994783" y="2373048"/>
                  <a:pt x="5032295" y="2316853"/>
                  <a:pt x="5053975" y="2262084"/>
                </a:cubicBezTo>
                <a:close/>
                <a:moveTo>
                  <a:pt x="2508864" y="2244969"/>
                </a:moveTo>
                <a:cubicBezTo>
                  <a:pt x="2585312" y="2244969"/>
                  <a:pt x="2652204" y="2260087"/>
                  <a:pt x="2709540" y="2290324"/>
                </a:cubicBezTo>
                <a:cubicBezTo>
                  <a:pt x="2766876" y="2320561"/>
                  <a:pt x="2811376" y="2363920"/>
                  <a:pt x="2843039" y="2420400"/>
                </a:cubicBezTo>
                <a:cubicBezTo>
                  <a:pt x="2874702" y="2476880"/>
                  <a:pt x="2891675" y="2543344"/>
                  <a:pt x="2893957" y="2619792"/>
                </a:cubicBezTo>
                <a:lnTo>
                  <a:pt x="2763025" y="2631773"/>
                </a:lnTo>
                <a:cubicBezTo>
                  <a:pt x="2756179" y="2550190"/>
                  <a:pt x="2731790" y="2489717"/>
                  <a:pt x="2689858" y="2450352"/>
                </a:cubicBezTo>
                <a:cubicBezTo>
                  <a:pt x="2647925" y="2410987"/>
                  <a:pt x="2589021" y="2391304"/>
                  <a:pt x="2513143" y="2391304"/>
                </a:cubicBezTo>
                <a:cubicBezTo>
                  <a:pt x="2436124" y="2391304"/>
                  <a:pt x="2377362" y="2408560"/>
                  <a:pt x="2336856" y="2443071"/>
                </a:cubicBezTo>
                <a:cubicBezTo>
                  <a:pt x="2296350" y="2477582"/>
                  <a:pt x="2276097" y="2522218"/>
                  <a:pt x="2276097" y="2576978"/>
                </a:cubicBezTo>
                <a:cubicBezTo>
                  <a:pt x="2276097" y="2627753"/>
                  <a:pt x="2290935" y="2667113"/>
                  <a:pt x="2320610" y="2695059"/>
                </a:cubicBezTo>
                <a:cubicBezTo>
                  <a:pt x="2350276" y="2723014"/>
                  <a:pt x="2417003" y="2751317"/>
                  <a:pt x="2520791" y="2779967"/>
                </a:cubicBezTo>
                <a:cubicBezTo>
                  <a:pt x="2622288" y="2808056"/>
                  <a:pt x="2693566" y="2832413"/>
                  <a:pt x="2734625" y="2853041"/>
                </a:cubicBezTo>
                <a:cubicBezTo>
                  <a:pt x="2797354" y="2885132"/>
                  <a:pt x="2844726" y="2927249"/>
                  <a:pt x="2876741" y="2979393"/>
                </a:cubicBezTo>
                <a:cubicBezTo>
                  <a:pt x="2908757" y="3031536"/>
                  <a:pt x="2924764" y="3093800"/>
                  <a:pt x="2924764" y="3166183"/>
                </a:cubicBezTo>
                <a:cubicBezTo>
                  <a:pt x="2924764" y="3237987"/>
                  <a:pt x="2907935" y="3303379"/>
                  <a:pt x="2874274" y="3362360"/>
                </a:cubicBezTo>
                <a:cubicBezTo>
                  <a:pt x="2840614" y="3421340"/>
                  <a:pt x="2794831" y="3466219"/>
                  <a:pt x="2736925" y="3496995"/>
                </a:cubicBezTo>
                <a:cubicBezTo>
                  <a:pt x="2679018" y="3527771"/>
                  <a:pt x="2609274" y="3543159"/>
                  <a:pt x="2527691" y="3543159"/>
                </a:cubicBezTo>
                <a:cubicBezTo>
                  <a:pt x="2400468" y="3543159"/>
                  <a:pt x="2299060" y="3504935"/>
                  <a:pt x="2223468" y="3428487"/>
                </a:cubicBezTo>
                <a:cubicBezTo>
                  <a:pt x="2147875" y="3352039"/>
                  <a:pt x="2108653" y="3248492"/>
                  <a:pt x="2105800" y="3117846"/>
                </a:cubicBezTo>
                <a:lnTo>
                  <a:pt x="2234165" y="3104153"/>
                </a:lnTo>
                <a:cubicBezTo>
                  <a:pt x="2241011" y="3173185"/>
                  <a:pt x="2256557" y="3226955"/>
                  <a:pt x="2280804" y="3265465"/>
                </a:cubicBezTo>
                <a:cubicBezTo>
                  <a:pt x="2305050" y="3303974"/>
                  <a:pt x="2339709" y="3334924"/>
                  <a:pt x="2384779" y="3358315"/>
                </a:cubicBezTo>
                <a:cubicBezTo>
                  <a:pt x="2429849" y="3381705"/>
                  <a:pt x="2480624" y="3393401"/>
                  <a:pt x="2537104" y="3393401"/>
                </a:cubicBezTo>
                <a:cubicBezTo>
                  <a:pt x="2618116" y="3393401"/>
                  <a:pt x="2681015" y="3373618"/>
                  <a:pt x="2725800" y="3334053"/>
                </a:cubicBezTo>
                <a:cubicBezTo>
                  <a:pt x="2770585" y="3294487"/>
                  <a:pt x="2792977" y="3243108"/>
                  <a:pt x="2792977" y="3179915"/>
                </a:cubicBezTo>
                <a:cubicBezTo>
                  <a:pt x="2792977" y="3142912"/>
                  <a:pt x="2784847" y="3110605"/>
                  <a:pt x="2768588" y="3082993"/>
                </a:cubicBezTo>
                <a:cubicBezTo>
                  <a:pt x="2752328" y="3055382"/>
                  <a:pt x="2727797" y="3032751"/>
                  <a:pt x="2694992" y="3015101"/>
                </a:cubicBezTo>
                <a:cubicBezTo>
                  <a:pt x="2662188" y="2997451"/>
                  <a:pt x="2591303" y="2972500"/>
                  <a:pt x="2482335" y="2940248"/>
                </a:cubicBezTo>
                <a:cubicBezTo>
                  <a:pt x="2385349" y="2911456"/>
                  <a:pt x="2316318" y="2882511"/>
                  <a:pt x="2275241" y="2853415"/>
                </a:cubicBezTo>
                <a:cubicBezTo>
                  <a:pt x="2234165" y="2824319"/>
                  <a:pt x="2202216" y="2787379"/>
                  <a:pt x="2179396" y="2742594"/>
                </a:cubicBezTo>
                <a:cubicBezTo>
                  <a:pt x="2156576" y="2697809"/>
                  <a:pt x="2145165" y="2647177"/>
                  <a:pt x="2145165" y="2590696"/>
                </a:cubicBezTo>
                <a:cubicBezTo>
                  <a:pt x="2145165" y="2489146"/>
                  <a:pt x="2177970" y="2406137"/>
                  <a:pt x="2243578" y="2341670"/>
                </a:cubicBezTo>
                <a:cubicBezTo>
                  <a:pt x="2309186" y="2277202"/>
                  <a:pt x="2397615" y="2244969"/>
                  <a:pt x="2508864" y="2244969"/>
                </a:cubicBezTo>
                <a:close/>
                <a:moveTo>
                  <a:pt x="1557539" y="2244969"/>
                </a:moveTo>
                <a:cubicBezTo>
                  <a:pt x="1656906" y="2244969"/>
                  <a:pt x="1742279" y="2275845"/>
                  <a:pt x="1813659" y="2337598"/>
                </a:cubicBezTo>
                <a:cubicBezTo>
                  <a:pt x="1885040" y="2399351"/>
                  <a:pt x="1935006" y="2489993"/>
                  <a:pt x="1963558" y="2609523"/>
                </a:cubicBezTo>
                <a:lnTo>
                  <a:pt x="1830059" y="2648033"/>
                </a:lnTo>
                <a:cubicBezTo>
                  <a:pt x="1784356" y="2474028"/>
                  <a:pt x="1692665" y="2387025"/>
                  <a:pt x="1554985" y="2387025"/>
                </a:cubicBezTo>
                <a:cubicBezTo>
                  <a:pt x="1486426" y="2387025"/>
                  <a:pt x="1427009" y="2404584"/>
                  <a:pt x="1376733" y="2439701"/>
                </a:cubicBezTo>
                <a:cubicBezTo>
                  <a:pt x="1326457" y="2474819"/>
                  <a:pt x="1286323" y="2529492"/>
                  <a:pt x="1256331" y="2603720"/>
                </a:cubicBezTo>
                <a:cubicBezTo>
                  <a:pt x="1226339" y="2677949"/>
                  <a:pt x="1211343" y="2771873"/>
                  <a:pt x="1211343" y="2885493"/>
                </a:cubicBezTo>
                <a:cubicBezTo>
                  <a:pt x="1211343" y="3057367"/>
                  <a:pt x="1241580" y="3186271"/>
                  <a:pt x="1302054" y="3272204"/>
                </a:cubicBezTo>
                <a:cubicBezTo>
                  <a:pt x="1362528" y="3358136"/>
                  <a:pt x="1442970" y="3401103"/>
                  <a:pt x="1543379" y="3401103"/>
                </a:cubicBezTo>
                <a:cubicBezTo>
                  <a:pt x="1617545" y="3401103"/>
                  <a:pt x="1681584" y="3374717"/>
                  <a:pt x="1735497" y="3321945"/>
                </a:cubicBezTo>
                <a:cubicBezTo>
                  <a:pt x="1789410" y="3269173"/>
                  <a:pt x="1825495" y="3189159"/>
                  <a:pt x="1843751" y="3081904"/>
                </a:cubicBezTo>
                <a:lnTo>
                  <a:pt x="1980673" y="3123836"/>
                </a:lnTo>
                <a:cubicBezTo>
                  <a:pt x="1950436" y="3264751"/>
                  <a:pt x="1897522" y="3369868"/>
                  <a:pt x="1821929" y="3439184"/>
                </a:cubicBezTo>
                <a:cubicBezTo>
                  <a:pt x="1746337" y="3508501"/>
                  <a:pt x="1654343" y="3543159"/>
                  <a:pt x="1545946" y="3543159"/>
                </a:cubicBezTo>
                <a:cubicBezTo>
                  <a:pt x="1450671" y="3543159"/>
                  <a:pt x="1369231" y="3519895"/>
                  <a:pt x="1301626" y="3473368"/>
                </a:cubicBezTo>
                <a:cubicBezTo>
                  <a:pt x="1234021" y="3426840"/>
                  <a:pt x="1178682" y="3352197"/>
                  <a:pt x="1135609" y="3249439"/>
                </a:cubicBezTo>
                <a:cubicBezTo>
                  <a:pt x="1092535" y="3146681"/>
                  <a:pt x="1070998" y="3025370"/>
                  <a:pt x="1070998" y="2885506"/>
                </a:cubicBezTo>
                <a:cubicBezTo>
                  <a:pt x="1070998" y="2747345"/>
                  <a:pt x="1092555" y="2630454"/>
                  <a:pt x="1135669" y="2534831"/>
                </a:cubicBezTo>
                <a:cubicBezTo>
                  <a:pt x="1178782" y="2439209"/>
                  <a:pt x="1237172" y="2366993"/>
                  <a:pt x="1310839" y="2318183"/>
                </a:cubicBezTo>
                <a:cubicBezTo>
                  <a:pt x="1384506" y="2269374"/>
                  <a:pt x="1466739" y="2244969"/>
                  <a:pt x="1557539" y="2244969"/>
                </a:cubicBezTo>
                <a:close/>
                <a:moveTo>
                  <a:pt x="1312413" y="1681317"/>
                </a:moveTo>
                <a:lnTo>
                  <a:pt x="1312413" y="1681318"/>
                </a:lnTo>
                <a:lnTo>
                  <a:pt x="1313057" y="1681913"/>
                </a:lnTo>
                <a:close/>
                <a:moveTo>
                  <a:pt x="3586641" y="1610668"/>
                </a:moveTo>
                <a:lnTo>
                  <a:pt x="3586641" y="1754454"/>
                </a:lnTo>
                <a:lnTo>
                  <a:pt x="3671979" y="1754454"/>
                </a:lnTo>
                <a:cubicBezTo>
                  <a:pt x="3698871" y="1754454"/>
                  <a:pt x="3718535" y="1748372"/>
                  <a:pt x="3730975" y="1736206"/>
                </a:cubicBezTo>
                <a:cubicBezTo>
                  <a:pt x="3743415" y="1724041"/>
                  <a:pt x="3749635" y="1705702"/>
                  <a:pt x="3749635" y="1681189"/>
                </a:cubicBezTo>
                <a:cubicBezTo>
                  <a:pt x="3749635" y="1665274"/>
                  <a:pt x="3746571" y="1651645"/>
                  <a:pt x="3740443" y="1640303"/>
                </a:cubicBezTo>
                <a:cubicBezTo>
                  <a:pt x="3734315" y="1628961"/>
                  <a:pt x="3726905" y="1621186"/>
                  <a:pt x="3718215" y="1616979"/>
                </a:cubicBezTo>
                <a:cubicBezTo>
                  <a:pt x="3709527" y="1612771"/>
                  <a:pt x="3693839" y="1610668"/>
                  <a:pt x="3671155" y="1610668"/>
                </a:cubicBezTo>
                <a:close/>
                <a:moveTo>
                  <a:pt x="4224815" y="1607649"/>
                </a:moveTo>
                <a:lnTo>
                  <a:pt x="4224815" y="1740734"/>
                </a:lnTo>
                <a:lnTo>
                  <a:pt x="4318661" y="1740734"/>
                </a:lnTo>
                <a:cubicBezTo>
                  <a:pt x="4339149" y="1740734"/>
                  <a:pt x="4354699" y="1738264"/>
                  <a:pt x="4365309" y="1733325"/>
                </a:cubicBezTo>
                <a:cubicBezTo>
                  <a:pt x="4375919" y="1728386"/>
                  <a:pt x="4384335" y="1720611"/>
                  <a:pt x="4390555" y="1710001"/>
                </a:cubicBezTo>
                <a:cubicBezTo>
                  <a:pt x="4396773" y="1699391"/>
                  <a:pt x="4399883" y="1687043"/>
                  <a:pt x="4399883" y="1672957"/>
                </a:cubicBezTo>
                <a:cubicBezTo>
                  <a:pt x="4399883" y="1652651"/>
                  <a:pt x="4393939" y="1636690"/>
                  <a:pt x="4382047" y="1625074"/>
                </a:cubicBezTo>
                <a:cubicBezTo>
                  <a:pt x="4370157" y="1613457"/>
                  <a:pt x="4352503" y="1607649"/>
                  <a:pt x="4329087" y="1607649"/>
                </a:cubicBezTo>
                <a:close/>
                <a:moveTo>
                  <a:pt x="3018301" y="1605454"/>
                </a:moveTo>
                <a:cubicBezTo>
                  <a:pt x="3014039" y="1631248"/>
                  <a:pt x="3008015" y="1656859"/>
                  <a:pt x="3000229" y="1682287"/>
                </a:cubicBezTo>
                <a:lnTo>
                  <a:pt x="2963531" y="1800279"/>
                </a:lnTo>
                <a:lnTo>
                  <a:pt x="3075899" y="1800279"/>
                </a:lnTo>
                <a:lnTo>
                  <a:pt x="3041615" y="1688872"/>
                </a:lnTo>
                <a:cubicBezTo>
                  <a:pt x="3031009" y="1654663"/>
                  <a:pt x="3023237" y="1626857"/>
                  <a:pt x="3018301" y="1605454"/>
                </a:cubicBezTo>
                <a:close/>
                <a:moveTo>
                  <a:pt x="4181185" y="1563196"/>
                </a:moveTo>
                <a:lnTo>
                  <a:pt x="4327441" y="1563196"/>
                </a:lnTo>
                <a:cubicBezTo>
                  <a:pt x="4357991" y="1563196"/>
                  <a:pt x="4380539" y="1566944"/>
                  <a:pt x="4395081" y="1574440"/>
                </a:cubicBezTo>
                <a:cubicBezTo>
                  <a:pt x="4409625" y="1581936"/>
                  <a:pt x="4421561" y="1594414"/>
                  <a:pt x="4430891" y="1611872"/>
                </a:cubicBezTo>
                <a:cubicBezTo>
                  <a:pt x="4440221" y="1629331"/>
                  <a:pt x="4444885" y="1649578"/>
                  <a:pt x="4444885" y="1672614"/>
                </a:cubicBezTo>
                <a:cubicBezTo>
                  <a:pt x="4444885" y="1702961"/>
                  <a:pt x="4436973" y="1727550"/>
                  <a:pt x="4421149" y="1746381"/>
                </a:cubicBezTo>
                <a:cubicBezTo>
                  <a:pt x="4405327" y="1765212"/>
                  <a:pt x="4382323" y="1777187"/>
                  <a:pt x="4352137" y="1782306"/>
                </a:cubicBezTo>
                <a:cubicBezTo>
                  <a:pt x="4364395" y="1789669"/>
                  <a:pt x="4373723" y="1797124"/>
                  <a:pt x="4380127" y="1804670"/>
                </a:cubicBezTo>
                <a:cubicBezTo>
                  <a:pt x="4393115" y="1820036"/>
                  <a:pt x="4404549" y="1837141"/>
                  <a:pt x="4414427" y="1855983"/>
                </a:cubicBezTo>
                <a:lnTo>
                  <a:pt x="4472051" y="1965469"/>
                </a:lnTo>
                <a:lnTo>
                  <a:pt x="4417171" y="1965469"/>
                </a:lnTo>
                <a:lnTo>
                  <a:pt x="4373181" y="1881824"/>
                </a:lnTo>
                <a:cubicBezTo>
                  <a:pt x="4356137" y="1849099"/>
                  <a:pt x="4343275" y="1827056"/>
                  <a:pt x="4334595" y="1815695"/>
                </a:cubicBezTo>
                <a:cubicBezTo>
                  <a:pt x="4325915" y="1804335"/>
                  <a:pt x="4317511" y="1796684"/>
                  <a:pt x="4309379" y="1792744"/>
                </a:cubicBezTo>
                <a:cubicBezTo>
                  <a:pt x="4301247" y="1788804"/>
                  <a:pt x="4289869" y="1786834"/>
                  <a:pt x="4275249" y="1786834"/>
                </a:cubicBezTo>
                <a:lnTo>
                  <a:pt x="4224815" y="1786834"/>
                </a:lnTo>
                <a:lnTo>
                  <a:pt x="4224815" y="1965469"/>
                </a:lnTo>
                <a:lnTo>
                  <a:pt x="4181185" y="1965469"/>
                </a:lnTo>
                <a:close/>
                <a:moveTo>
                  <a:pt x="3847811" y="1563196"/>
                </a:moveTo>
                <a:lnTo>
                  <a:pt x="3891441" y="1563196"/>
                </a:lnTo>
                <a:lnTo>
                  <a:pt x="3891441" y="1795340"/>
                </a:lnTo>
                <a:cubicBezTo>
                  <a:pt x="3891441" y="1831744"/>
                  <a:pt x="3894275" y="1858087"/>
                  <a:pt x="3899947" y="1874368"/>
                </a:cubicBezTo>
                <a:cubicBezTo>
                  <a:pt x="3905617" y="1890649"/>
                  <a:pt x="3914901" y="1903043"/>
                  <a:pt x="3927799" y="1911549"/>
                </a:cubicBezTo>
                <a:cubicBezTo>
                  <a:pt x="3940695" y="1920056"/>
                  <a:pt x="3956383" y="1924309"/>
                  <a:pt x="3974859" y="1924309"/>
                </a:cubicBezTo>
                <a:cubicBezTo>
                  <a:pt x="4005957" y="1924309"/>
                  <a:pt x="4028503" y="1915528"/>
                  <a:pt x="4042499" y="1897966"/>
                </a:cubicBezTo>
                <a:cubicBezTo>
                  <a:pt x="4056493" y="1880405"/>
                  <a:pt x="4063491" y="1846196"/>
                  <a:pt x="4063491" y="1795340"/>
                </a:cubicBezTo>
                <a:lnTo>
                  <a:pt x="4063491" y="1563196"/>
                </a:lnTo>
                <a:lnTo>
                  <a:pt x="4107119" y="1563196"/>
                </a:lnTo>
                <a:lnTo>
                  <a:pt x="4107119" y="1795614"/>
                </a:lnTo>
                <a:cubicBezTo>
                  <a:pt x="4107119" y="1834580"/>
                  <a:pt x="4103329" y="1866547"/>
                  <a:pt x="4095745" y="1891518"/>
                </a:cubicBezTo>
                <a:cubicBezTo>
                  <a:pt x="4088163" y="1916488"/>
                  <a:pt x="4074365" y="1936200"/>
                  <a:pt x="4054353" y="1950652"/>
                </a:cubicBezTo>
                <a:cubicBezTo>
                  <a:pt x="4034343" y="1965103"/>
                  <a:pt x="4008895" y="1972329"/>
                  <a:pt x="3978015" y="1972329"/>
                </a:cubicBezTo>
                <a:cubicBezTo>
                  <a:pt x="3934521" y="1972329"/>
                  <a:pt x="3901947" y="1959341"/>
                  <a:pt x="3880293" y="1933364"/>
                </a:cubicBezTo>
                <a:cubicBezTo>
                  <a:pt x="3858637" y="1907387"/>
                  <a:pt x="3847811" y="1861471"/>
                  <a:pt x="3847811" y="1795614"/>
                </a:cubicBezTo>
                <a:close/>
                <a:moveTo>
                  <a:pt x="3543011" y="1563196"/>
                </a:moveTo>
                <a:lnTo>
                  <a:pt x="3667315" y="1563196"/>
                </a:lnTo>
                <a:cubicBezTo>
                  <a:pt x="3696583" y="1563196"/>
                  <a:pt x="3718171" y="1565757"/>
                  <a:pt x="3732073" y="1570879"/>
                </a:cubicBezTo>
                <a:cubicBezTo>
                  <a:pt x="3751099" y="1577831"/>
                  <a:pt x="3766283" y="1590728"/>
                  <a:pt x="3777623" y="1609570"/>
                </a:cubicBezTo>
                <a:cubicBezTo>
                  <a:pt x="3788967" y="1628412"/>
                  <a:pt x="3794637" y="1651554"/>
                  <a:pt x="3794637" y="1678994"/>
                </a:cubicBezTo>
                <a:cubicBezTo>
                  <a:pt x="3794637" y="1715215"/>
                  <a:pt x="3785399" y="1744759"/>
                  <a:pt x="3766923" y="1767625"/>
                </a:cubicBezTo>
                <a:cubicBezTo>
                  <a:pt x="3748445" y="1790492"/>
                  <a:pt x="3716523" y="1801926"/>
                  <a:pt x="3671155" y="1801926"/>
                </a:cubicBezTo>
                <a:lnTo>
                  <a:pt x="3586641" y="1801926"/>
                </a:lnTo>
                <a:lnTo>
                  <a:pt x="3586641" y="1965469"/>
                </a:lnTo>
                <a:lnTo>
                  <a:pt x="3543011" y="1965469"/>
                </a:lnTo>
                <a:close/>
                <a:moveTo>
                  <a:pt x="3208537" y="1563196"/>
                </a:moveTo>
                <a:lnTo>
                  <a:pt x="3253265" y="1563196"/>
                </a:lnTo>
                <a:lnTo>
                  <a:pt x="3426687" y="1879659"/>
                </a:lnTo>
                <a:lnTo>
                  <a:pt x="3426687" y="1563196"/>
                </a:lnTo>
                <a:lnTo>
                  <a:pt x="3468397" y="1563196"/>
                </a:lnTo>
                <a:lnTo>
                  <a:pt x="3468397" y="1965469"/>
                </a:lnTo>
                <a:lnTo>
                  <a:pt x="3423669" y="1965469"/>
                </a:lnTo>
                <a:lnTo>
                  <a:pt x="3250521" y="1648947"/>
                </a:lnTo>
                <a:lnTo>
                  <a:pt x="3250521" y="1965469"/>
                </a:lnTo>
                <a:lnTo>
                  <a:pt x="3208537" y="1965469"/>
                </a:lnTo>
                <a:close/>
                <a:moveTo>
                  <a:pt x="2598663" y="1563196"/>
                </a:moveTo>
                <a:lnTo>
                  <a:pt x="2642293" y="1563196"/>
                </a:lnTo>
                <a:lnTo>
                  <a:pt x="2642293" y="1762686"/>
                </a:lnTo>
                <a:lnTo>
                  <a:pt x="2806184" y="1563196"/>
                </a:lnTo>
                <a:lnTo>
                  <a:pt x="2865382" y="1563196"/>
                </a:lnTo>
                <a:lnTo>
                  <a:pt x="2726912" y="1726362"/>
                </a:lnTo>
                <a:lnTo>
                  <a:pt x="2869758" y="1962721"/>
                </a:lnTo>
                <a:lnTo>
                  <a:pt x="2996109" y="1563196"/>
                </a:lnTo>
                <a:lnTo>
                  <a:pt x="3042773" y="1563196"/>
                </a:lnTo>
                <a:lnTo>
                  <a:pt x="3177865" y="1965469"/>
                </a:lnTo>
                <a:lnTo>
                  <a:pt x="3127919" y="1965469"/>
                </a:lnTo>
                <a:lnTo>
                  <a:pt x="3089551" y="1843635"/>
                </a:lnTo>
                <a:lnTo>
                  <a:pt x="2950772" y="1843635"/>
                </a:lnTo>
                <a:lnTo>
                  <a:pt x="2914915" y="1965469"/>
                </a:lnTo>
                <a:lnTo>
                  <a:pt x="2871419" y="1965469"/>
                </a:lnTo>
                <a:lnTo>
                  <a:pt x="2868889" y="1965469"/>
                </a:lnTo>
                <a:lnTo>
                  <a:pt x="2813794" y="1965469"/>
                </a:lnTo>
                <a:lnTo>
                  <a:pt x="2696621" y="1762047"/>
                </a:lnTo>
                <a:lnTo>
                  <a:pt x="2642293" y="1826073"/>
                </a:lnTo>
                <a:lnTo>
                  <a:pt x="2642293" y="1965469"/>
                </a:lnTo>
                <a:lnTo>
                  <a:pt x="2598663" y="1965469"/>
                </a:lnTo>
                <a:close/>
                <a:moveTo>
                  <a:pt x="2176112" y="1563196"/>
                </a:moveTo>
                <a:lnTo>
                  <a:pt x="2437617" y="1563196"/>
                </a:lnTo>
                <a:lnTo>
                  <a:pt x="2437617" y="1610668"/>
                </a:lnTo>
                <a:lnTo>
                  <a:pt x="2328405" y="1610668"/>
                </a:lnTo>
                <a:lnTo>
                  <a:pt x="2328405" y="1965469"/>
                </a:lnTo>
                <a:lnTo>
                  <a:pt x="2284775" y="1965469"/>
                </a:lnTo>
                <a:lnTo>
                  <a:pt x="2284775" y="1610668"/>
                </a:lnTo>
                <a:lnTo>
                  <a:pt x="2176112" y="1610668"/>
                </a:lnTo>
                <a:close/>
                <a:moveTo>
                  <a:pt x="2084667" y="1563196"/>
                </a:moveTo>
                <a:lnTo>
                  <a:pt x="2128297" y="1563196"/>
                </a:lnTo>
                <a:lnTo>
                  <a:pt x="2128297" y="1965469"/>
                </a:lnTo>
                <a:lnTo>
                  <a:pt x="2084667" y="1965469"/>
                </a:lnTo>
                <a:close/>
                <a:moveTo>
                  <a:pt x="1960842" y="1563196"/>
                </a:moveTo>
                <a:lnTo>
                  <a:pt x="2004472" y="1563196"/>
                </a:lnTo>
                <a:lnTo>
                  <a:pt x="2004472" y="1965469"/>
                </a:lnTo>
                <a:lnTo>
                  <a:pt x="1960842" y="1965469"/>
                </a:lnTo>
                <a:close/>
                <a:moveTo>
                  <a:pt x="3200397" y="320412"/>
                </a:moveTo>
                <a:lnTo>
                  <a:pt x="3129017" y="322217"/>
                </a:lnTo>
                <a:lnTo>
                  <a:pt x="3104419" y="371950"/>
                </a:lnTo>
                <a:cubicBezTo>
                  <a:pt x="3060563" y="474591"/>
                  <a:pt x="3033709" y="612560"/>
                  <a:pt x="3033709" y="764276"/>
                </a:cubicBezTo>
                <a:lnTo>
                  <a:pt x="3035211" y="785582"/>
                </a:lnTo>
                <a:lnTo>
                  <a:pt x="2952646" y="789751"/>
                </a:lnTo>
                <a:lnTo>
                  <a:pt x="2911961" y="795960"/>
                </a:lnTo>
                <a:lnTo>
                  <a:pt x="2867118" y="799965"/>
                </a:lnTo>
                <a:lnTo>
                  <a:pt x="2789750" y="814612"/>
                </a:lnTo>
                <a:lnTo>
                  <a:pt x="2734552" y="823036"/>
                </a:lnTo>
                <a:lnTo>
                  <a:pt x="2730889" y="804142"/>
                </a:lnTo>
                <a:cubicBezTo>
                  <a:pt x="2691622" y="657597"/>
                  <a:pt x="2629976" y="531279"/>
                  <a:pt x="2561048" y="443487"/>
                </a:cubicBezTo>
                <a:lnTo>
                  <a:pt x="2524415" y="401813"/>
                </a:lnTo>
                <a:lnTo>
                  <a:pt x="2455003" y="418544"/>
                </a:lnTo>
                <a:lnTo>
                  <a:pt x="2386522" y="438761"/>
                </a:lnTo>
                <a:lnTo>
                  <a:pt x="2375634" y="493169"/>
                </a:lnTo>
                <a:cubicBezTo>
                  <a:pt x="2359837" y="603662"/>
                  <a:pt x="2369608" y="743880"/>
                  <a:pt x="2408876" y="890428"/>
                </a:cubicBezTo>
                <a:lnTo>
                  <a:pt x="2415529" y="909715"/>
                </a:lnTo>
                <a:lnTo>
                  <a:pt x="2383243" y="921531"/>
                </a:lnTo>
                <a:lnTo>
                  <a:pt x="2371311" y="925383"/>
                </a:lnTo>
                <a:lnTo>
                  <a:pt x="2356039" y="931488"/>
                </a:lnTo>
                <a:lnTo>
                  <a:pt x="2257197" y="967665"/>
                </a:lnTo>
                <a:lnTo>
                  <a:pt x="2216504" y="987267"/>
                </a:lnTo>
                <a:lnTo>
                  <a:pt x="2202907" y="992702"/>
                </a:lnTo>
                <a:lnTo>
                  <a:pt x="2165987" y="1011603"/>
                </a:lnTo>
                <a:lnTo>
                  <a:pt x="2135850" y="1026120"/>
                </a:lnTo>
                <a:lnTo>
                  <a:pt x="2126688" y="1007313"/>
                </a:lnTo>
                <a:cubicBezTo>
                  <a:pt x="2050830" y="875923"/>
                  <a:pt x="1958590" y="769864"/>
                  <a:pt x="1869290" y="702904"/>
                </a:cubicBezTo>
                <a:lnTo>
                  <a:pt x="1823119" y="672131"/>
                </a:lnTo>
                <a:lnTo>
                  <a:pt x="1760401" y="706257"/>
                </a:lnTo>
                <a:lnTo>
                  <a:pt x="1699487" y="743510"/>
                </a:lnTo>
                <a:lnTo>
                  <a:pt x="1703051" y="798881"/>
                </a:lnTo>
                <a:cubicBezTo>
                  <a:pt x="1716391" y="909698"/>
                  <a:pt x="1762119" y="1042610"/>
                  <a:pt x="1837978" y="1174000"/>
                </a:cubicBezTo>
                <a:lnTo>
                  <a:pt x="1848369" y="1189388"/>
                </a:lnTo>
                <a:lnTo>
                  <a:pt x="1845588" y="1191078"/>
                </a:lnTo>
                <a:lnTo>
                  <a:pt x="1807264" y="1219737"/>
                </a:lnTo>
                <a:lnTo>
                  <a:pt x="1786584" y="1233110"/>
                </a:lnTo>
                <a:lnTo>
                  <a:pt x="1733593" y="1274827"/>
                </a:lnTo>
                <a:lnTo>
                  <a:pt x="1659045" y="1330572"/>
                </a:lnTo>
                <a:lnTo>
                  <a:pt x="1609370" y="1375720"/>
                </a:lnTo>
                <a:lnTo>
                  <a:pt x="1595663" y="1359937"/>
                </a:lnTo>
                <a:cubicBezTo>
                  <a:pt x="1488383" y="1252657"/>
                  <a:pt x="1371836" y="1174085"/>
                  <a:pt x="1268246" y="1132520"/>
                </a:cubicBezTo>
                <a:lnTo>
                  <a:pt x="1215685" y="1114746"/>
                </a:lnTo>
                <a:lnTo>
                  <a:pt x="1163939" y="1163942"/>
                </a:lnTo>
                <a:lnTo>
                  <a:pt x="1114741" y="1215690"/>
                </a:lnTo>
                <a:lnTo>
                  <a:pt x="1132515" y="1268252"/>
                </a:lnTo>
                <a:cubicBezTo>
                  <a:pt x="1174081" y="1371841"/>
                  <a:pt x="1252651" y="1488388"/>
                  <a:pt x="1359932" y="1595666"/>
                </a:cubicBezTo>
                <a:lnTo>
                  <a:pt x="1375717" y="1609374"/>
                </a:lnTo>
                <a:lnTo>
                  <a:pt x="1330572" y="1659046"/>
                </a:lnTo>
                <a:lnTo>
                  <a:pt x="1313318" y="1682120"/>
                </a:lnTo>
                <a:lnTo>
                  <a:pt x="1287770" y="1711798"/>
                </a:lnTo>
                <a:lnTo>
                  <a:pt x="1235248" y="1786522"/>
                </a:lnTo>
                <a:lnTo>
                  <a:pt x="1191078" y="1845589"/>
                </a:lnTo>
                <a:lnTo>
                  <a:pt x="1189386" y="1848374"/>
                </a:lnTo>
                <a:lnTo>
                  <a:pt x="1173994" y="1837982"/>
                </a:lnTo>
                <a:cubicBezTo>
                  <a:pt x="1042604" y="1762124"/>
                  <a:pt x="909693" y="1716393"/>
                  <a:pt x="798877" y="1703056"/>
                </a:cubicBezTo>
                <a:lnTo>
                  <a:pt x="743505" y="1699491"/>
                </a:lnTo>
                <a:lnTo>
                  <a:pt x="706252" y="1760404"/>
                </a:lnTo>
                <a:lnTo>
                  <a:pt x="672127" y="1823124"/>
                </a:lnTo>
                <a:lnTo>
                  <a:pt x="702898" y="1869294"/>
                </a:lnTo>
                <a:cubicBezTo>
                  <a:pt x="769858" y="1958595"/>
                  <a:pt x="875917" y="2050837"/>
                  <a:pt x="1007308" y="2126693"/>
                </a:cubicBezTo>
                <a:lnTo>
                  <a:pt x="1026117" y="2135856"/>
                </a:lnTo>
                <a:lnTo>
                  <a:pt x="1011662" y="2165862"/>
                </a:lnTo>
                <a:lnTo>
                  <a:pt x="1008355" y="2172324"/>
                </a:lnTo>
                <a:lnTo>
                  <a:pt x="1006377" y="2176834"/>
                </a:lnTo>
                <a:lnTo>
                  <a:pt x="967664" y="2257197"/>
                </a:lnTo>
                <a:lnTo>
                  <a:pt x="950127" y="2305114"/>
                </a:lnTo>
                <a:lnTo>
                  <a:pt x="941377" y="2325066"/>
                </a:lnTo>
                <a:lnTo>
                  <a:pt x="940596" y="2324822"/>
                </a:lnTo>
                <a:lnTo>
                  <a:pt x="940596" y="2324823"/>
                </a:lnTo>
                <a:lnTo>
                  <a:pt x="941677" y="2325160"/>
                </a:lnTo>
                <a:lnTo>
                  <a:pt x="936371" y="2337261"/>
                </a:lnTo>
                <a:lnTo>
                  <a:pt x="921503" y="2383319"/>
                </a:lnTo>
                <a:lnTo>
                  <a:pt x="909714" y="2415528"/>
                </a:lnTo>
                <a:lnTo>
                  <a:pt x="890423" y="2408875"/>
                </a:lnTo>
                <a:cubicBezTo>
                  <a:pt x="743877" y="2369609"/>
                  <a:pt x="603659" y="2359837"/>
                  <a:pt x="493165" y="2375635"/>
                </a:cubicBezTo>
                <a:lnTo>
                  <a:pt x="438759" y="2386521"/>
                </a:lnTo>
                <a:lnTo>
                  <a:pt x="418541" y="2455001"/>
                </a:lnTo>
                <a:lnTo>
                  <a:pt x="401810" y="2524417"/>
                </a:lnTo>
                <a:lnTo>
                  <a:pt x="443484" y="2561050"/>
                </a:lnTo>
                <a:cubicBezTo>
                  <a:pt x="531275" y="2629977"/>
                  <a:pt x="657593" y="2691623"/>
                  <a:pt x="804140" y="2730890"/>
                </a:cubicBezTo>
                <a:lnTo>
                  <a:pt x="823036" y="2734553"/>
                </a:lnTo>
                <a:lnTo>
                  <a:pt x="816780" y="2775543"/>
                </a:lnTo>
                <a:lnTo>
                  <a:pt x="808124" y="2815886"/>
                </a:lnTo>
                <a:lnTo>
                  <a:pt x="806669" y="2829020"/>
                </a:lnTo>
                <a:lnTo>
                  <a:pt x="806257" y="2828926"/>
                </a:lnTo>
                <a:lnTo>
                  <a:pt x="799966" y="2885717"/>
                </a:lnTo>
                <a:lnTo>
                  <a:pt x="789751" y="2952646"/>
                </a:lnTo>
                <a:lnTo>
                  <a:pt x="785581" y="3035214"/>
                </a:lnTo>
                <a:lnTo>
                  <a:pt x="764269" y="3033711"/>
                </a:lnTo>
                <a:cubicBezTo>
                  <a:pt x="612553" y="3033713"/>
                  <a:pt x="474583" y="3060564"/>
                  <a:pt x="371944" y="3104422"/>
                </a:cubicBezTo>
                <a:lnTo>
                  <a:pt x="322208" y="3129020"/>
                </a:lnTo>
                <a:lnTo>
                  <a:pt x="320404" y="3200397"/>
                </a:lnTo>
                <a:lnTo>
                  <a:pt x="322208" y="3271776"/>
                </a:lnTo>
                <a:lnTo>
                  <a:pt x="371944" y="3296374"/>
                </a:lnTo>
                <a:cubicBezTo>
                  <a:pt x="474584" y="3340232"/>
                  <a:pt x="612553" y="3367085"/>
                  <a:pt x="764269" y="3367085"/>
                </a:cubicBezTo>
                <a:lnTo>
                  <a:pt x="785581" y="3365583"/>
                </a:lnTo>
                <a:lnTo>
                  <a:pt x="789751" y="3448154"/>
                </a:lnTo>
                <a:lnTo>
                  <a:pt x="794867" y="3481680"/>
                </a:lnTo>
                <a:lnTo>
                  <a:pt x="799533" y="3533925"/>
                </a:lnTo>
                <a:lnTo>
                  <a:pt x="816591" y="3624019"/>
                </a:lnTo>
                <a:lnTo>
                  <a:pt x="816779" y="3625249"/>
                </a:lnTo>
                <a:lnTo>
                  <a:pt x="808124" y="3584912"/>
                </a:lnTo>
                <a:lnTo>
                  <a:pt x="807686" y="3580968"/>
                </a:lnTo>
                <a:lnTo>
                  <a:pt x="806669" y="3571779"/>
                </a:lnTo>
                <a:lnTo>
                  <a:pt x="804339" y="3572303"/>
                </a:lnTo>
                <a:lnTo>
                  <a:pt x="804339" y="3572304"/>
                </a:lnTo>
                <a:lnTo>
                  <a:pt x="806668" y="3571780"/>
                </a:lnTo>
                <a:lnTo>
                  <a:pt x="807686" y="3580968"/>
                </a:lnTo>
                <a:lnTo>
                  <a:pt x="808124" y="3584912"/>
                </a:lnTo>
                <a:lnTo>
                  <a:pt x="816779" y="3625252"/>
                </a:lnTo>
                <a:lnTo>
                  <a:pt x="816779" y="3625249"/>
                </a:lnTo>
                <a:lnTo>
                  <a:pt x="816780" y="3625256"/>
                </a:lnTo>
                <a:lnTo>
                  <a:pt x="823035" y="3666244"/>
                </a:lnTo>
                <a:lnTo>
                  <a:pt x="804139" y="3669907"/>
                </a:lnTo>
                <a:cubicBezTo>
                  <a:pt x="657593" y="3709174"/>
                  <a:pt x="531275" y="3770819"/>
                  <a:pt x="443483" y="3839749"/>
                </a:cubicBezTo>
                <a:lnTo>
                  <a:pt x="401809" y="3876381"/>
                </a:lnTo>
                <a:lnTo>
                  <a:pt x="418540" y="3945794"/>
                </a:lnTo>
                <a:lnTo>
                  <a:pt x="438759" y="4014275"/>
                </a:lnTo>
                <a:lnTo>
                  <a:pt x="493165" y="4025162"/>
                </a:lnTo>
                <a:cubicBezTo>
                  <a:pt x="603658" y="4040960"/>
                  <a:pt x="743876" y="4031189"/>
                  <a:pt x="890423" y="3991922"/>
                </a:cubicBezTo>
                <a:lnTo>
                  <a:pt x="909712" y="3985269"/>
                </a:lnTo>
                <a:lnTo>
                  <a:pt x="921506" y="4017492"/>
                </a:lnTo>
                <a:lnTo>
                  <a:pt x="927587" y="4036326"/>
                </a:lnTo>
                <a:lnTo>
                  <a:pt x="937224" y="4060436"/>
                </a:lnTo>
                <a:lnTo>
                  <a:pt x="967664" y="4143603"/>
                </a:lnTo>
                <a:lnTo>
                  <a:pt x="984148" y="4177822"/>
                </a:lnTo>
                <a:lnTo>
                  <a:pt x="990303" y="4193220"/>
                </a:lnTo>
                <a:lnTo>
                  <a:pt x="1011700" y="4235018"/>
                </a:lnTo>
                <a:lnTo>
                  <a:pt x="1026116" y="4264942"/>
                </a:lnTo>
                <a:lnTo>
                  <a:pt x="1007305" y="4274106"/>
                </a:lnTo>
                <a:cubicBezTo>
                  <a:pt x="875914" y="4349964"/>
                  <a:pt x="769856" y="4442203"/>
                  <a:pt x="702896" y="4531505"/>
                </a:cubicBezTo>
                <a:lnTo>
                  <a:pt x="672124" y="4577675"/>
                </a:lnTo>
                <a:lnTo>
                  <a:pt x="706250" y="4640393"/>
                </a:lnTo>
                <a:lnTo>
                  <a:pt x="743503" y="4701307"/>
                </a:lnTo>
                <a:lnTo>
                  <a:pt x="798874" y="4697742"/>
                </a:lnTo>
                <a:cubicBezTo>
                  <a:pt x="909691" y="4684402"/>
                  <a:pt x="1042602" y="4638674"/>
                  <a:pt x="1173992" y="4562816"/>
                </a:cubicBezTo>
                <a:lnTo>
                  <a:pt x="1189384" y="4552423"/>
                </a:lnTo>
                <a:lnTo>
                  <a:pt x="1191078" y="4555212"/>
                </a:lnTo>
                <a:lnTo>
                  <a:pt x="1219690" y="4593474"/>
                </a:lnTo>
                <a:lnTo>
                  <a:pt x="1236908" y="4620098"/>
                </a:lnTo>
                <a:lnTo>
                  <a:pt x="1245163" y="4630412"/>
                </a:lnTo>
                <a:lnTo>
                  <a:pt x="1245167" y="4630410"/>
                </a:lnTo>
                <a:lnTo>
                  <a:pt x="1236909" y="4620096"/>
                </a:lnTo>
                <a:lnTo>
                  <a:pt x="1235964" y="4618631"/>
                </a:lnTo>
                <a:lnTo>
                  <a:pt x="1286611" y="4682965"/>
                </a:lnTo>
                <a:lnTo>
                  <a:pt x="1330572" y="4741755"/>
                </a:lnTo>
                <a:lnTo>
                  <a:pt x="1375715" y="4791425"/>
                </a:lnTo>
                <a:lnTo>
                  <a:pt x="1359930" y="4805132"/>
                </a:lnTo>
                <a:cubicBezTo>
                  <a:pt x="1252652" y="4912412"/>
                  <a:pt x="1174080" y="5028958"/>
                  <a:pt x="1132515" y="5132547"/>
                </a:cubicBezTo>
                <a:lnTo>
                  <a:pt x="1114740" y="5185109"/>
                </a:lnTo>
                <a:lnTo>
                  <a:pt x="1163936" y="5236857"/>
                </a:lnTo>
                <a:lnTo>
                  <a:pt x="1215685" y="5286053"/>
                </a:lnTo>
                <a:lnTo>
                  <a:pt x="1268246" y="5268280"/>
                </a:lnTo>
                <a:cubicBezTo>
                  <a:pt x="1371835" y="5226714"/>
                  <a:pt x="1488382" y="5148143"/>
                  <a:pt x="1595662" y="5040862"/>
                </a:cubicBezTo>
                <a:lnTo>
                  <a:pt x="1609368" y="5025078"/>
                </a:lnTo>
                <a:lnTo>
                  <a:pt x="1659045" y="5070228"/>
                </a:lnTo>
                <a:lnTo>
                  <a:pt x="1667763" y="5076747"/>
                </a:lnTo>
                <a:lnTo>
                  <a:pt x="1671261" y="5079909"/>
                </a:lnTo>
                <a:lnTo>
                  <a:pt x="1681906" y="5087737"/>
                </a:lnTo>
                <a:lnTo>
                  <a:pt x="1681817" y="5087834"/>
                </a:lnTo>
                <a:lnTo>
                  <a:pt x="1711371" y="5113270"/>
                </a:lnTo>
                <a:lnTo>
                  <a:pt x="1798580" y="5174571"/>
                </a:lnTo>
                <a:lnTo>
                  <a:pt x="1807260" y="5181060"/>
                </a:lnTo>
                <a:lnTo>
                  <a:pt x="1790054" y="5169933"/>
                </a:lnTo>
                <a:lnTo>
                  <a:pt x="1790053" y="5169935"/>
                </a:lnTo>
                <a:lnTo>
                  <a:pt x="1807286" y="5181080"/>
                </a:lnTo>
                <a:lnTo>
                  <a:pt x="1845589" y="5209722"/>
                </a:lnTo>
                <a:lnTo>
                  <a:pt x="1848370" y="5211413"/>
                </a:lnTo>
                <a:lnTo>
                  <a:pt x="1837978" y="5226803"/>
                </a:lnTo>
                <a:cubicBezTo>
                  <a:pt x="1762121" y="5358193"/>
                  <a:pt x="1716390" y="5491103"/>
                  <a:pt x="1703053" y="5601920"/>
                </a:cubicBezTo>
                <a:lnTo>
                  <a:pt x="1699487" y="5657292"/>
                </a:lnTo>
                <a:lnTo>
                  <a:pt x="1760401" y="5694543"/>
                </a:lnTo>
                <a:lnTo>
                  <a:pt x="1823120" y="5728671"/>
                </a:lnTo>
                <a:lnTo>
                  <a:pt x="1869291" y="5697899"/>
                </a:lnTo>
                <a:cubicBezTo>
                  <a:pt x="1958591" y="5630938"/>
                  <a:pt x="2050831" y="5524880"/>
                  <a:pt x="2126689" y="5393490"/>
                </a:cubicBezTo>
                <a:lnTo>
                  <a:pt x="2135852" y="5374681"/>
                </a:lnTo>
                <a:lnTo>
                  <a:pt x="2165881" y="5389147"/>
                </a:lnTo>
                <a:lnTo>
                  <a:pt x="2209818" y="5411639"/>
                </a:lnTo>
                <a:lnTo>
                  <a:pt x="2222127" y="5416444"/>
                </a:lnTo>
                <a:lnTo>
                  <a:pt x="2222128" y="5416441"/>
                </a:lnTo>
                <a:lnTo>
                  <a:pt x="2209819" y="5411636"/>
                </a:lnTo>
                <a:lnTo>
                  <a:pt x="2178226" y="5395463"/>
                </a:lnTo>
                <a:lnTo>
                  <a:pt x="2186758" y="5399204"/>
                </a:lnTo>
                <a:lnTo>
                  <a:pt x="2257197" y="5433136"/>
                </a:lnTo>
                <a:lnTo>
                  <a:pt x="2299200" y="5448510"/>
                </a:lnTo>
                <a:lnTo>
                  <a:pt x="2324947" y="5459800"/>
                </a:lnTo>
                <a:lnTo>
                  <a:pt x="2325159" y="5459118"/>
                </a:lnTo>
                <a:lnTo>
                  <a:pt x="2337261" y="5464425"/>
                </a:lnTo>
                <a:lnTo>
                  <a:pt x="2337607" y="5464536"/>
                </a:lnTo>
                <a:lnTo>
                  <a:pt x="2338427" y="5464741"/>
                </a:lnTo>
                <a:lnTo>
                  <a:pt x="2338414" y="5464798"/>
                </a:lnTo>
                <a:lnTo>
                  <a:pt x="2383234" y="5479266"/>
                </a:lnTo>
                <a:lnTo>
                  <a:pt x="2415526" y="5491086"/>
                </a:lnTo>
                <a:lnTo>
                  <a:pt x="2408875" y="5510372"/>
                </a:lnTo>
                <a:cubicBezTo>
                  <a:pt x="2369609" y="5656919"/>
                  <a:pt x="2359837" y="5797137"/>
                  <a:pt x="2375635" y="5907630"/>
                </a:cubicBezTo>
                <a:lnTo>
                  <a:pt x="2386522" y="5962038"/>
                </a:lnTo>
                <a:lnTo>
                  <a:pt x="2455001" y="5982255"/>
                </a:lnTo>
                <a:lnTo>
                  <a:pt x="2524417" y="5998986"/>
                </a:lnTo>
                <a:lnTo>
                  <a:pt x="2561048" y="5957312"/>
                </a:lnTo>
                <a:cubicBezTo>
                  <a:pt x="2629976" y="5869521"/>
                  <a:pt x="2691623" y="5743203"/>
                  <a:pt x="2730891" y="5596656"/>
                </a:cubicBezTo>
                <a:lnTo>
                  <a:pt x="2734553" y="5577764"/>
                </a:lnTo>
                <a:lnTo>
                  <a:pt x="2775603" y="5584029"/>
                </a:lnTo>
                <a:lnTo>
                  <a:pt x="2815884" y="5592672"/>
                </a:lnTo>
                <a:lnTo>
                  <a:pt x="2829017" y="5594128"/>
                </a:lnTo>
                <a:lnTo>
                  <a:pt x="2828591" y="5596023"/>
                </a:lnTo>
                <a:lnTo>
                  <a:pt x="2828591" y="5596024"/>
                </a:lnTo>
                <a:lnTo>
                  <a:pt x="2828862" y="5594823"/>
                </a:lnTo>
                <a:lnTo>
                  <a:pt x="2892599" y="5601885"/>
                </a:lnTo>
                <a:lnTo>
                  <a:pt x="2952646" y="5611049"/>
                </a:lnTo>
                <a:lnTo>
                  <a:pt x="3035211" y="5615218"/>
                </a:lnTo>
                <a:lnTo>
                  <a:pt x="3033711" y="5636522"/>
                </a:lnTo>
                <a:cubicBezTo>
                  <a:pt x="3033709" y="5788239"/>
                  <a:pt x="3060563" y="5926208"/>
                  <a:pt x="3104419" y="6028847"/>
                </a:cubicBezTo>
                <a:lnTo>
                  <a:pt x="3129019" y="6078583"/>
                </a:lnTo>
                <a:lnTo>
                  <a:pt x="3200399" y="6080388"/>
                </a:lnTo>
                <a:lnTo>
                  <a:pt x="3271775" y="6078583"/>
                </a:lnTo>
                <a:lnTo>
                  <a:pt x="3296375" y="6028848"/>
                </a:lnTo>
                <a:cubicBezTo>
                  <a:pt x="3340233" y="5926207"/>
                  <a:pt x="3367085" y="5788240"/>
                  <a:pt x="3367085" y="5636523"/>
                </a:cubicBezTo>
                <a:lnTo>
                  <a:pt x="3365585" y="5615219"/>
                </a:lnTo>
                <a:lnTo>
                  <a:pt x="3448155" y="5611049"/>
                </a:lnTo>
                <a:lnTo>
                  <a:pt x="3478483" y="5606421"/>
                </a:lnTo>
                <a:lnTo>
                  <a:pt x="3533499" y="5601509"/>
                </a:lnTo>
                <a:lnTo>
                  <a:pt x="3571809" y="5594255"/>
                </a:lnTo>
                <a:lnTo>
                  <a:pt x="3571779" y="5594130"/>
                </a:lnTo>
                <a:lnTo>
                  <a:pt x="3584913" y="5592675"/>
                </a:lnTo>
                <a:lnTo>
                  <a:pt x="3625233" y="5584024"/>
                </a:lnTo>
                <a:lnTo>
                  <a:pt x="3666245" y="5577765"/>
                </a:lnTo>
                <a:lnTo>
                  <a:pt x="3669907" y="5596659"/>
                </a:lnTo>
                <a:cubicBezTo>
                  <a:pt x="3709175" y="5743205"/>
                  <a:pt x="3770821" y="5869522"/>
                  <a:pt x="3839749" y="5957315"/>
                </a:cubicBezTo>
                <a:lnTo>
                  <a:pt x="3876381" y="5998989"/>
                </a:lnTo>
                <a:lnTo>
                  <a:pt x="3945797" y="5982258"/>
                </a:lnTo>
                <a:lnTo>
                  <a:pt x="4014275" y="5962039"/>
                </a:lnTo>
                <a:lnTo>
                  <a:pt x="4025163" y="5907633"/>
                </a:lnTo>
                <a:cubicBezTo>
                  <a:pt x="4040961" y="5797140"/>
                  <a:pt x="4031189" y="5656922"/>
                  <a:pt x="3991923" y="5510374"/>
                </a:cubicBezTo>
                <a:lnTo>
                  <a:pt x="3985271" y="5491086"/>
                </a:lnTo>
                <a:lnTo>
                  <a:pt x="4017551" y="5479272"/>
                </a:lnTo>
                <a:lnTo>
                  <a:pt x="4051377" y="5468352"/>
                </a:lnTo>
                <a:lnTo>
                  <a:pt x="4051377" y="5468351"/>
                </a:lnTo>
                <a:lnTo>
                  <a:pt x="4037295" y="5472896"/>
                </a:lnTo>
                <a:lnTo>
                  <a:pt x="4062507" y="5462818"/>
                </a:lnTo>
                <a:lnTo>
                  <a:pt x="4143603" y="5433136"/>
                </a:lnTo>
                <a:lnTo>
                  <a:pt x="4176981" y="5417057"/>
                </a:lnTo>
                <a:lnTo>
                  <a:pt x="4192505" y="5410852"/>
                </a:lnTo>
                <a:lnTo>
                  <a:pt x="4190977" y="5411634"/>
                </a:lnTo>
                <a:lnTo>
                  <a:pt x="4178669" y="5416439"/>
                </a:lnTo>
                <a:lnTo>
                  <a:pt x="4178669" y="5416442"/>
                </a:lnTo>
                <a:lnTo>
                  <a:pt x="4190975" y="5411639"/>
                </a:lnTo>
                <a:lnTo>
                  <a:pt x="4234805" y="5389202"/>
                </a:lnTo>
                <a:lnTo>
                  <a:pt x="4264945" y="5374684"/>
                </a:lnTo>
                <a:lnTo>
                  <a:pt x="4274105" y="5393488"/>
                </a:lnTo>
                <a:cubicBezTo>
                  <a:pt x="4349963" y="5524879"/>
                  <a:pt x="4442203" y="5630938"/>
                  <a:pt x="4531505" y="5697898"/>
                </a:cubicBezTo>
                <a:lnTo>
                  <a:pt x="4577675" y="5728671"/>
                </a:lnTo>
                <a:lnTo>
                  <a:pt x="4640393" y="5694544"/>
                </a:lnTo>
                <a:lnTo>
                  <a:pt x="4701307" y="5657292"/>
                </a:lnTo>
                <a:lnTo>
                  <a:pt x="4697741" y="5601921"/>
                </a:lnTo>
                <a:cubicBezTo>
                  <a:pt x="4684403" y="5491102"/>
                  <a:pt x="4638673" y="5358192"/>
                  <a:pt x="4562815" y="5226803"/>
                </a:cubicBezTo>
                <a:lnTo>
                  <a:pt x="4552425" y="5211415"/>
                </a:lnTo>
                <a:lnTo>
                  <a:pt x="4555211" y="5209722"/>
                </a:lnTo>
                <a:lnTo>
                  <a:pt x="4593549" y="5181053"/>
                </a:lnTo>
                <a:lnTo>
                  <a:pt x="4618017" y="5165232"/>
                </a:lnTo>
                <a:lnTo>
                  <a:pt x="4618395" y="5164987"/>
                </a:lnTo>
                <a:lnTo>
                  <a:pt x="4620097" y="5163886"/>
                </a:lnTo>
                <a:lnTo>
                  <a:pt x="4630413" y="5155629"/>
                </a:lnTo>
                <a:lnTo>
                  <a:pt x="4620097" y="5163885"/>
                </a:lnTo>
                <a:lnTo>
                  <a:pt x="4618395" y="5164987"/>
                </a:lnTo>
                <a:lnTo>
                  <a:pt x="4618019" y="5165230"/>
                </a:lnTo>
                <a:lnTo>
                  <a:pt x="4680699" y="5115885"/>
                </a:lnTo>
                <a:lnTo>
                  <a:pt x="4741755" y="5070228"/>
                </a:lnTo>
                <a:lnTo>
                  <a:pt x="4791429" y="5025082"/>
                </a:lnTo>
                <a:lnTo>
                  <a:pt x="4805135" y="5040865"/>
                </a:lnTo>
                <a:cubicBezTo>
                  <a:pt x="4912415" y="5148144"/>
                  <a:pt x="5028961" y="5226715"/>
                  <a:pt x="5132549" y="5268282"/>
                </a:cubicBezTo>
                <a:lnTo>
                  <a:pt x="5185111" y="5286057"/>
                </a:lnTo>
                <a:lnTo>
                  <a:pt x="5236861" y="5236858"/>
                </a:lnTo>
                <a:lnTo>
                  <a:pt x="5286055" y="5185110"/>
                </a:lnTo>
                <a:lnTo>
                  <a:pt x="5268283" y="5132550"/>
                </a:lnTo>
                <a:cubicBezTo>
                  <a:pt x="5226717" y="5028960"/>
                  <a:pt x="5148145" y="4912414"/>
                  <a:pt x="5040867" y="4805134"/>
                </a:cubicBezTo>
                <a:lnTo>
                  <a:pt x="5025083" y="4791427"/>
                </a:lnTo>
                <a:lnTo>
                  <a:pt x="5070229" y="4741755"/>
                </a:lnTo>
                <a:lnTo>
                  <a:pt x="5076749" y="4733033"/>
                </a:lnTo>
                <a:lnTo>
                  <a:pt x="5076755" y="4733027"/>
                </a:lnTo>
                <a:lnTo>
                  <a:pt x="5076753" y="4733029"/>
                </a:lnTo>
                <a:lnTo>
                  <a:pt x="5077115" y="4732628"/>
                </a:lnTo>
                <a:lnTo>
                  <a:pt x="5079913" y="4729535"/>
                </a:lnTo>
                <a:lnTo>
                  <a:pt x="5087739" y="4718890"/>
                </a:lnTo>
                <a:lnTo>
                  <a:pt x="5088947" y="4720003"/>
                </a:lnTo>
                <a:lnTo>
                  <a:pt x="5088947" y="4720002"/>
                </a:lnTo>
                <a:lnTo>
                  <a:pt x="5087739" y="4718889"/>
                </a:lnTo>
                <a:lnTo>
                  <a:pt x="5079911" y="4729534"/>
                </a:lnTo>
                <a:lnTo>
                  <a:pt x="5077115" y="4732628"/>
                </a:lnTo>
                <a:lnTo>
                  <a:pt x="5076755" y="4733027"/>
                </a:lnTo>
                <a:lnTo>
                  <a:pt x="5084867" y="4722179"/>
                </a:lnTo>
                <a:lnTo>
                  <a:pt x="5112845" y="4689674"/>
                </a:lnTo>
                <a:lnTo>
                  <a:pt x="5170329" y="4607892"/>
                </a:lnTo>
                <a:lnTo>
                  <a:pt x="5181057" y="4593545"/>
                </a:lnTo>
                <a:lnTo>
                  <a:pt x="5163885" y="4620101"/>
                </a:lnTo>
                <a:lnTo>
                  <a:pt x="5155627" y="4630416"/>
                </a:lnTo>
                <a:lnTo>
                  <a:pt x="5155629" y="4630417"/>
                </a:lnTo>
                <a:lnTo>
                  <a:pt x="5163885" y="4620101"/>
                </a:lnTo>
                <a:lnTo>
                  <a:pt x="5181063" y="4593537"/>
                </a:lnTo>
                <a:lnTo>
                  <a:pt x="5209723" y="4555211"/>
                </a:lnTo>
                <a:lnTo>
                  <a:pt x="5211413" y="4552427"/>
                </a:lnTo>
                <a:lnTo>
                  <a:pt x="5226801" y="4562819"/>
                </a:lnTo>
                <a:cubicBezTo>
                  <a:pt x="5358193" y="4638677"/>
                  <a:pt x="5491103" y="4684405"/>
                  <a:pt x="5601921" y="4697745"/>
                </a:cubicBezTo>
                <a:lnTo>
                  <a:pt x="5657291" y="4701310"/>
                </a:lnTo>
                <a:lnTo>
                  <a:pt x="5694543" y="4640395"/>
                </a:lnTo>
                <a:lnTo>
                  <a:pt x="5728671" y="4577678"/>
                </a:lnTo>
                <a:lnTo>
                  <a:pt x="5697897" y="4531507"/>
                </a:lnTo>
                <a:cubicBezTo>
                  <a:pt x="5630939" y="4442206"/>
                  <a:pt x="5524879" y="4349967"/>
                  <a:pt x="5393489" y="4274108"/>
                </a:cubicBezTo>
                <a:lnTo>
                  <a:pt x="5374683" y="4264946"/>
                </a:lnTo>
                <a:lnTo>
                  <a:pt x="5389185" y="4234839"/>
                </a:lnTo>
                <a:lnTo>
                  <a:pt x="5396845" y="4219874"/>
                </a:lnTo>
                <a:lnTo>
                  <a:pt x="5410469" y="4193263"/>
                </a:lnTo>
                <a:lnTo>
                  <a:pt x="5410437" y="4193324"/>
                </a:lnTo>
                <a:lnTo>
                  <a:pt x="5396845" y="4219874"/>
                </a:lnTo>
                <a:lnTo>
                  <a:pt x="5393243" y="4226911"/>
                </a:lnTo>
                <a:lnTo>
                  <a:pt x="5395659" y="4221404"/>
                </a:lnTo>
                <a:lnTo>
                  <a:pt x="5433137" y="4143603"/>
                </a:lnTo>
                <a:lnTo>
                  <a:pt x="5450115" y="4097213"/>
                </a:lnTo>
                <a:lnTo>
                  <a:pt x="5459521" y="4075762"/>
                </a:lnTo>
                <a:lnTo>
                  <a:pt x="5459123" y="4075638"/>
                </a:lnTo>
                <a:lnTo>
                  <a:pt x="5464427" y="4063537"/>
                </a:lnTo>
                <a:lnTo>
                  <a:pt x="5479285" y="4017518"/>
                </a:lnTo>
                <a:lnTo>
                  <a:pt x="5491087" y="3985268"/>
                </a:lnTo>
                <a:lnTo>
                  <a:pt x="5510377" y="3991922"/>
                </a:lnTo>
                <a:cubicBezTo>
                  <a:pt x="5656923" y="4031189"/>
                  <a:pt x="5797141" y="4040959"/>
                  <a:pt x="5907635" y="4025162"/>
                </a:cubicBezTo>
                <a:lnTo>
                  <a:pt x="5962041" y="4014274"/>
                </a:lnTo>
                <a:lnTo>
                  <a:pt x="5982259" y="3945794"/>
                </a:lnTo>
                <a:lnTo>
                  <a:pt x="5998989" y="3876381"/>
                </a:lnTo>
                <a:lnTo>
                  <a:pt x="5957315" y="3839749"/>
                </a:lnTo>
                <a:cubicBezTo>
                  <a:pt x="5869525" y="3770820"/>
                  <a:pt x="5743205" y="3709174"/>
                  <a:pt x="5596659" y="3669907"/>
                </a:cubicBezTo>
                <a:lnTo>
                  <a:pt x="5577765" y="3666244"/>
                </a:lnTo>
                <a:lnTo>
                  <a:pt x="5584023" y="3625242"/>
                </a:lnTo>
                <a:lnTo>
                  <a:pt x="5592675" y="3584913"/>
                </a:lnTo>
                <a:lnTo>
                  <a:pt x="5594131" y="3571780"/>
                </a:lnTo>
                <a:lnTo>
                  <a:pt x="5595021" y="3571981"/>
                </a:lnTo>
                <a:lnTo>
                  <a:pt x="5595021" y="3571980"/>
                </a:lnTo>
                <a:lnTo>
                  <a:pt x="5594435" y="3571848"/>
                </a:lnTo>
                <a:lnTo>
                  <a:pt x="5600431" y="3517727"/>
                </a:lnTo>
                <a:lnTo>
                  <a:pt x="5611049" y="3448154"/>
                </a:lnTo>
                <a:lnTo>
                  <a:pt x="5615219" y="3365584"/>
                </a:lnTo>
                <a:lnTo>
                  <a:pt x="5636525" y="3367084"/>
                </a:lnTo>
                <a:cubicBezTo>
                  <a:pt x="5788239" y="3367084"/>
                  <a:pt x="5926209" y="3340231"/>
                  <a:pt x="6028849" y="3296374"/>
                </a:cubicBezTo>
                <a:lnTo>
                  <a:pt x="6078583" y="3271776"/>
                </a:lnTo>
                <a:lnTo>
                  <a:pt x="6080389" y="3200396"/>
                </a:lnTo>
                <a:lnTo>
                  <a:pt x="6078583" y="3129020"/>
                </a:lnTo>
                <a:lnTo>
                  <a:pt x="6028849" y="3104421"/>
                </a:lnTo>
                <a:cubicBezTo>
                  <a:pt x="5926209" y="3060564"/>
                  <a:pt x="5788241" y="3033712"/>
                  <a:pt x="5636525" y="3033712"/>
                </a:cubicBezTo>
                <a:lnTo>
                  <a:pt x="5615219" y="3035211"/>
                </a:lnTo>
                <a:lnTo>
                  <a:pt x="5611049" y="2952646"/>
                </a:lnTo>
                <a:lnTo>
                  <a:pt x="5605347" y="2915284"/>
                </a:lnTo>
                <a:lnTo>
                  <a:pt x="5601085" y="2867547"/>
                </a:lnTo>
                <a:lnTo>
                  <a:pt x="5585501" y="2785252"/>
                </a:lnTo>
                <a:lnTo>
                  <a:pt x="5584025" y="2775578"/>
                </a:lnTo>
                <a:lnTo>
                  <a:pt x="5592673" y="2815887"/>
                </a:lnTo>
                <a:lnTo>
                  <a:pt x="5592673" y="2815885"/>
                </a:lnTo>
                <a:lnTo>
                  <a:pt x="5584025" y="2775575"/>
                </a:lnTo>
                <a:lnTo>
                  <a:pt x="5577765" y="2734553"/>
                </a:lnTo>
                <a:lnTo>
                  <a:pt x="5596659" y="2730890"/>
                </a:lnTo>
                <a:cubicBezTo>
                  <a:pt x="5743205" y="2691623"/>
                  <a:pt x="5869523" y="2629977"/>
                  <a:pt x="5957315" y="2561050"/>
                </a:cubicBezTo>
                <a:lnTo>
                  <a:pt x="5998987" y="2524417"/>
                </a:lnTo>
                <a:lnTo>
                  <a:pt x="5982257" y="2455001"/>
                </a:lnTo>
                <a:lnTo>
                  <a:pt x="5962039" y="2386522"/>
                </a:lnTo>
                <a:lnTo>
                  <a:pt x="5907633" y="2375634"/>
                </a:lnTo>
                <a:cubicBezTo>
                  <a:pt x="5797139" y="2359837"/>
                  <a:pt x="5656921" y="2369608"/>
                  <a:pt x="5510375" y="2408875"/>
                </a:cubicBezTo>
                <a:lnTo>
                  <a:pt x="5491085" y="2415527"/>
                </a:lnTo>
                <a:lnTo>
                  <a:pt x="5479283" y="2383279"/>
                </a:lnTo>
                <a:lnTo>
                  <a:pt x="5475101" y="2370329"/>
                </a:lnTo>
                <a:lnTo>
                  <a:pt x="5468477" y="2353758"/>
                </a:lnTo>
                <a:lnTo>
                  <a:pt x="5433135" y="2257197"/>
                </a:lnTo>
                <a:lnTo>
                  <a:pt x="5413989" y="2217451"/>
                </a:lnTo>
                <a:lnTo>
                  <a:pt x="5408455" y="2203606"/>
                </a:lnTo>
                <a:lnTo>
                  <a:pt x="5389221" y="2166033"/>
                </a:lnTo>
                <a:lnTo>
                  <a:pt x="5374681" y="2135854"/>
                </a:lnTo>
                <a:lnTo>
                  <a:pt x="5393487" y="2126692"/>
                </a:lnTo>
                <a:cubicBezTo>
                  <a:pt x="5524877" y="2050835"/>
                  <a:pt x="5630935" y="1958594"/>
                  <a:pt x="5697897" y="1869292"/>
                </a:cubicBezTo>
                <a:lnTo>
                  <a:pt x="5728669" y="1823122"/>
                </a:lnTo>
                <a:lnTo>
                  <a:pt x="5694541" y="1760403"/>
                </a:lnTo>
                <a:lnTo>
                  <a:pt x="5657289" y="1699489"/>
                </a:lnTo>
                <a:lnTo>
                  <a:pt x="5601919" y="1703055"/>
                </a:lnTo>
                <a:cubicBezTo>
                  <a:pt x="5491101" y="1716392"/>
                  <a:pt x="5358189" y="1762123"/>
                  <a:pt x="5226801" y="1837981"/>
                </a:cubicBezTo>
                <a:lnTo>
                  <a:pt x="5211413" y="1848371"/>
                </a:lnTo>
                <a:lnTo>
                  <a:pt x="5209723" y="1845589"/>
                </a:lnTo>
                <a:lnTo>
                  <a:pt x="5181063" y="1807263"/>
                </a:lnTo>
                <a:lnTo>
                  <a:pt x="5168091" y="1787205"/>
                </a:lnTo>
                <a:lnTo>
                  <a:pt x="5127657" y="1735845"/>
                </a:lnTo>
                <a:lnTo>
                  <a:pt x="5070229" y="1659046"/>
                </a:lnTo>
                <a:lnTo>
                  <a:pt x="5025083" y="1609372"/>
                </a:lnTo>
                <a:lnTo>
                  <a:pt x="5040865" y="1595667"/>
                </a:lnTo>
                <a:cubicBezTo>
                  <a:pt x="5148145" y="1488388"/>
                  <a:pt x="5226715" y="1371840"/>
                  <a:pt x="5268281" y="1268253"/>
                </a:cubicBezTo>
                <a:lnTo>
                  <a:pt x="5286055" y="1215690"/>
                </a:lnTo>
                <a:lnTo>
                  <a:pt x="5236859" y="1163941"/>
                </a:lnTo>
                <a:lnTo>
                  <a:pt x="5185111" y="1114746"/>
                </a:lnTo>
                <a:lnTo>
                  <a:pt x="5132549" y="1132520"/>
                </a:lnTo>
                <a:cubicBezTo>
                  <a:pt x="5028959" y="1174084"/>
                  <a:pt x="4912413" y="1252657"/>
                  <a:pt x="4805135" y="1359937"/>
                </a:cubicBezTo>
                <a:lnTo>
                  <a:pt x="4791429" y="1375719"/>
                </a:lnTo>
                <a:lnTo>
                  <a:pt x="4741755" y="1330572"/>
                </a:lnTo>
                <a:lnTo>
                  <a:pt x="4716719" y="1311852"/>
                </a:lnTo>
                <a:lnTo>
                  <a:pt x="4689247" y="1288203"/>
                </a:lnTo>
                <a:lnTo>
                  <a:pt x="4620095" y="1239597"/>
                </a:lnTo>
                <a:lnTo>
                  <a:pt x="4555211" y="1191078"/>
                </a:lnTo>
                <a:lnTo>
                  <a:pt x="4552425" y="1189386"/>
                </a:lnTo>
                <a:lnTo>
                  <a:pt x="4562815" y="1173999"/>
                </a:lnTo>
                <a:cubicBezTo>
                  <a:pt x="4638675" y="1042610"/>
                  <a:pt x="4684403" y="909700"/>
                  <a:pt x="4697743" y="798881"/>
                </a:cubicBezTo>
                <a:lnTo>
                  <a:pt x="4701307" y="743509"/>
                </a:lnTo>
                <a:lnTo>
                  <a:pt x="4640393" y="706257"/>
                </a:lnTo>
                <a:lnTo>
                  <a:pt x="4577675" y="672131"/>
                </a:lnTo>
                <a:lnTo>
                  <a:pt x="4531505" y="702904"/>
                </a:lnTo>
                <a:cubicBezTo>
                  <a:pt x="4442203" y="769864"/>
                  <a:pt x="4349965" y="875922"/>
                  <a:pt x="4274105" y="1007313"/>
                </a:cubicBezTo>
                <a:lnTo>
                  <a:pt x="4264945" y="1026118"/>
                </a:lnTo>
                <a:lnTo>
                  <a:pt x="4234731" y="1011563"/>
                </a:lnTo>
                <a:lnTo>
                  <a:pt x="4232817" y="1010583"/>
                </a:lnTo>
                <a:lnTo>
                  <a:pt x="4231481" y="1009997"/>
                </a:lnTo>
                <a:lnTo>
                  <a:pt x="4143603" y="967664"/>
                </a:lnTo>
                <a:lnTo>
                  <a:pt x="4091227" y="948495"/>
                </a:lnTo>
                <a:lnTo>
                  <a:pt x="4075645" y="941661"/>
                </a:lnTo>
                <a:lnTo>
                  <a:pt x="4075639" y="941681"/>
                </a:lnTo>
                <a:lnTo>
                  <a:pt x="4063537" y="936376"/>
                </a:lnTo>
                <a:lnTo>
                  <a:pt x="4017593" y="921545"/>
                </a:lnTo>
                <a:lnTo>
                  <a:pt x="3985271" y="909714"/>
                </a:lnTo>
                <a:lnTo>
                  <a:pt x="3991923" y="890428"/>
                </a:lnTo>
                <a:cubicBezTo>
                  <a:pt x="4031189" y="743880"/>
                  <a:pt x="4040961" y="603661"/>
                  <a:pt x="4025163" y="493169"/>
                </a:cubicBezTo>
                <a:lnTo>
                  <a:pt x="4014275" y="438762"/>
                </a:lnTo>
                <a:lnTo>
                  <a:pt x="3945795" y="418544"/>
                </a:lnTo>
                <a:lnTo>
                  <a:pt x="3876381" y="401812"/>
                </a:lnTo>
                <a:lnTo>
                  <a:pt x="3839749" y="443487"/>
                </a:lnTo>
                <a:cubicBezTo>
                  <a:pt x="3770821" y="531278"/>
                  <a:pt x="3709175" y="657597"/>
                  <a:pt x="3669907" y="804142"/>
                </a:cubicBezTo>
                <a:lnTo>
                  <a:pt x="3666245" y="823035"/>
                </a:lnTo>
                <a:lnTo>
                  <a:pt x="3625205" y="816772"/>
                </a:lnTo>
                <a:lnTo>
                  <a:pt x="3584913" y="808128"/>
                </a:lnTo>
                <a:lnTo>
                  <a:pt x="3571781" y="806671"/>
                </a:lnTo>
                <a:lnTo>
                  <a:pt x="3572001" y="805688"/>
                </a:lnTo>
                <a:lnTo>
                  <a:pt x="3572001" y="805687"/>
                </a:lnTo>
                <a:lnTo>
                  <a:pt x="3571785" y="806651"/>
                </a:lnTo>
                <a:lnTo>
                  <a:pt x="3524735" y="801438"/>
                </a:lnTo>
                <a:lnTo>
                  <a:pt x="3448155" y="789751"/>
                </a:lnTo>
                <a:lnTo>
                  <a:pt x="3365583" y="785581"/>
                </a:lnTo>
                <a:lnTo>
                  <a:pt x="3367083" y="764276"/>
                </a:lnTo>
                <a:cubicBezTo>
                  <a:pt x="3367083" y="612560"/>
                  <a:pt x="3340231" y="474591"/>
                  <a:pt x="3296373" y="371951"/>
                </a:cubicBezTo>
                <a:lnTo>
                  <a:pt x="3271775" y="322217"/>
                </a:lnTo>
                <a:close/>
                <a:moveTo>
                  <a:pt x="3200397" y="228971"/>
                </a:moveTo>
                <a:lnTo>
                  <a:pt x="3296615" y="231404"/>
                </a:lnTo>
                <a:lnTo>
                  <a:pt x="3296615" y="231404"/>
                </a:lnTo>
                <a:lnTo>
                  <a:pt x="3297743" y="231433"/>
                </a:lnTo>
                <a:lnTo>
                  <a:pt x="3299555" y="233404"/>
                </a:lnTo>
                <a:lnTo>
                  <a:pt x="3302355" y="235310"/>
                </a:lnTo>
                <a:lnTo>
                  <a:pt x="3313633" y="248727"/>
                </a:lnTo>
                <a:lnTo>
                  <a:pt x="3336221" y="273308"/>
                </a:lnTo>
                <a:lnTo>
                  <a:pt x="3340357" y="280516"/>
                </a:lnTo>
                <a:lnTo>
                  <a:pt x="3346849" y="288241"/>
                </a:lnTo>
                <a:lnTo>
                  <a:pt x="3367507" y="325595"/>
                </a:lnTo>
                <a:lnTo>
                  <a:pt x="3366165" y="325492"/>
                </a:lnTo>
                <a:lnTo>
                  <a:pt x="3387823" y="363240"/>
                </a:lnTo>
                <a:cubicBezTo>
                  <a:pt x="3422399" y="440849"/>
                  <a:pt x="3447023" y="539850"/>
                  <a:pt x="3457175" y="650333"/>
                </a:cubicBezTo>
                <a:lnTo>
                  <a:pt x="3459527" y="702320"/>
                </a:lnTo>
                <a:lnTo>
                  <a:pt x="3597523" y="717608"/>
                </a:lnTo>
                <a:lnTo>
                  <a:pt x="3596685" y="720251"/>
                </a:lnTo>
                <a:lnTo>
                  <a:pt x="3596687" y="720250"/>
                </a:lnTo>
                <a:lnTo>
                  <a:pt x="3612377" y="670765"/>
                </a:lnTo>
                <a:cubicBezTo>
                  <a:pt x="3650777" y="566673"/>
                  <a:pt x="3700185" y="477419"/>
                  <a:pt x="3753669" y="411403"/>
                </a:cubicBezTo>
                <a:lnTo>
                  <a:pt x="3784359" y="380548"/>
                </a:lnTo>
                <a:lnTo>
                  <a:pt x="3783037" y="380299"/>
                </a:lnTo>
                <a:lnTo>
                  <a:pt x="3812659" y="349565"/>
                </a:lnTo>
                <a:lnTo>
                  <a:pt x="3820931" y="343784"/>
                </a:lnTo>
                <a:lnTo>
                  <a:pt x="3826791" y="337892"/>
                </a:lnTo>
                <a:lnTo>
                  <a:pt x="3854971" y="319994"/>
                </a:lnTo>
                <a:lnTo>
                  <a:pt x="3869337" y="309954"/>
                </a:lnTo>
                <a:lnTo>
                  <a:pt x="3872533" y="308839"/>
                </a:lnTo>
                <a:lnTo>
                  <a:pt x="3874795" y="307402"/>
                </a:lnTo>
                <a:lnTo>
                  <a:pt x="3875891" y="307668"/>
                </a:lnTo>
                <a:lnTo>
                  <a:pt x="3875891" y="307666"/>
                </a:lnTo>
                <a:lnTo>
                  <a:pt x="3969459" y="330220"/>
                </a:lnTo>
                <a:lnTo>
                  <a:pt x="3969461" y="330220"/>
                </a:lnTo>
                <a:lnTo>
                  <a:pt x="3974989" y="331852"/>
                </a:lnTo>
                <a:lnTo>
                  <a:pt x="4061769" y="357471"/>
                </a:lnTo>
                <a:lnTo>
                  <a:pt x="4062853" y="357793"/>
                </a:lnTo>
                <a:lnTo>
                  <a:pt x="4064095" y="360170"/>
                </a:lnTo>
                <a:lnTo>
                  <a:pt x="4066305" y="362731"/>
                </a:lnTo>
                <a:lnTo>
                  <a:pt x="4073713" y="378584"/>
                </a:lnTo>
                <a:lnTo>
                  <a:pt x="4089183" y="408199"/>
                </a:lnTo>
                <a:lnTo>
                  <a:pt x="4091315" y="416243"/>
                </a:lnTo>
                <a:lnTo>
                  <a:pt x="4095581" y="425373"/>
                </a:lnTo>
                <a:lnTo>
                  <a:pt x="4105867" y="466802"/>
                </a:lnTo>
                <a:lnTo>
                  <a:pt x="4104599" y="466358"/>
                </a:lnTo>
                <a:lnTo>
                  <a:pt x="4115751" y="508423"/>
                </a:lnTo>
                <a:cubicBezTo>
                  <a:pt x="4129063" y="592336"/>
                  <a:pt x="4127225" y="694336"/>
                  <a:pt x="4108435" y="803682"/>
                </a:cubicBezTo>
                <a:lnTo>
                  <a:pt x="4097495" y="853399"/>
                </a:lnTo>
                <a:lnTo>
                  <a:pt x="4097497" y="853399"/>
                </a:lnTo>
                <a:lnTo>
                  <a:pt x="4097875" y="851677"/>
                </a:lnTo>
                <a:lnTo>
                  <a:pt x="4225025" y="907433"/>
                </a:lnTo>
                <a:lnTo>
                  <a:pt x="4253057" y="863589"/>
                </a:lnTo>
                <a:cubicBezTo>
                  <a:pt x="4317089" y="772983"/>
                  <a:pt x="4387915" y="699558"/>
                  <a:pt x="4456663" y="649635"/>
                </a:cubicBezTo>
                <a:lnTo>
                  <a:pt x="4494293" y="627775"/>
                </a:lnTo>
                <a:lnTo>
                  <a:pt x="4493079" y="627192"/>
                </a:lnTo>
                <a:lnTo>
                  <a:pt x="4529647" y="605169"/>
                </a:lnTo>
                <a:lnTo>
                  <a:pt x="4539133" y="601727"/>
                </a:lnTo>
                <a:lnTo>
                  <a:pt x="4546319" y="597552"/>
                </a:lnTo>
                <a:lnTo>
                  <a:pt x="4578169" y="587557"/>
                </a:lnTo>
                <a:lnTo>
                  <a:pt x="4594645" y="581578"/>
                </a:lnTo>
                <a:lnTo>
                  <a:pt x="4598023" y="581329"/>
                </a:lnTo>
                <a:lnTo>
                  <a:pt x="4600577" y="580527"/>
                </a:lnTo>
                <a:lnTo>
                  <a:pt x="4601569" y="581066"/>
                </a:lnTo>
                <a:lnTo>
                  <a:pt x="4601569" y="581066"/>
                </a:lnTo>
                <a:lnTo>
                  <a:pt x="4686113" y="627068"/>
                </a:lnTo>
                <a:lnTo>
                  <a:pt x="4686113" y="627067"/>
                </a:lnTo>
                <a:lnTo>
                  <a:pt x="4691029" y="630074"/>
                </a:lnTo>
                <a:lnTo>
                  <a:pt x="4768221" y="677282"/>
                </a:lnTo>
                <a:lnTo>
                  <a:pt x="4769187" y="677873"/>
                </a:lnTo>
                <a:lnTo>
                  <a:pt x="4769771" y="680491"/>
                </a:lnTo>
                <a:lnTo>
                  <a:pt x="4771241" y="683537"/>
                </a:lnTo>
                <a:lnTo>
                  <a:pt x="4774295" y="700768"/>
                </a:lnTo>
                <a:lnTo>
                  <a:pt x="4781571" y="733377"/>
                </a:lnTo>
                <a:lnTo>
                  <a:pt x="4781551" y="741699"/>
                </a:lnTo>
                <a:lnTo>
                  <a:pt x="4783309" y="751623"/>
                </a:lnTo>
                <a:lnTo>
                  <a:pt x="4782521" y="794301"/>
                </a:lnTo>
                <a:lnTo>
                  <a:pt x="4781409" y="793541"/>
                </a:lnTo>
                <a:lnTo>
                  <a:pt x="4781295" y="837061"/>
                </a:lnTo>
                <a:cubicBezTo>
                  <a:pt x="4772433" y="921561"/>
                  <a:pt x="4744259" y="1019611"/>
                  <a:pt x="4697809" y="1120368"/>
                </a:cubicBezTo>
                <a:lnTo>
                  <a:pt x="4674175" y="1165946"/>
                </a:lnTo>
                <a:lnTo>
                  <a:pt x="4745433" y="1216032"/>
                </a:lnTo>
                <a:lnTo>
                  <a:pt x="4784643" y="1249784"/>
                </a:lnTo>
                <a:lnTo>
                  <a:pt x="4822001" y="1215662"/>
                </a:lnTo>
                <a:cubicBezTo>
                  <a:pt x="4907303" y="1144717"/>
                  <a:pt x="4994717" y="1092124"/>
                  <a:pt x="5074045" y="1061696"/>
                </a:cubicBezTo>
                <a:lnTo>
                  <a:pt x="5116051" y="1050319"/>
                </a:lnTo>
                <a:lnTo>
                  <a:pt x="5115029" y="1049442"/>
                </a:lnTo>
                <a:lnTo>
                  <a:pt x="5156051" y="1037636"/>
                </a:lnTo>
                <a:lnTo>
                  <a:pt x="5166103" y="1036764"/>
                </a:lnTo>
                <a:lnTo>
                  <a:pt x="5174123" y="1034593"/>
                </a:lnTo>
                <a:lnTo>
                  <a:pt x="5207479" y="1033182"/>
                </a:lnTo>
                <a:lnTo>
                  <a:pt x="5224939" y="1031671"/>
                </a:lnTo>
                <a:lnTo>
                  <a:pt x="5228267" y="1032303"/>
                </a:lnTo>
                <a:lnTo>
                  <a:pt x="5230943" y="1032189"/>
                </a:lnTo>
                <a:lnTo>
                  <a:pt x="5231759" y="1032968"/>
                </a:lnTo>
                <a:lnTo>
                  <a:pt x="5231761" y="1032968"/>
                </a:lnTo>
                <a:lnTo>
                  <a:pt x="5301517" y="1099283"/>
                </a:lnTo>
                <a:lnTo>
                  <a:pt x="5301517" y="1099284"/>
                </a:lnTo>
                <a:lnTo>
                  <a:pt x="5305489" y="1103461"/>
                </a:lnTo>
                <a:lnTo>
                  <a:pt x="5367831" y="1169039"/>
                </a:lnTo>
                <a:lnTo>
                  <a:pt x="5368611" y="1169859"/>
                </a:lnTo>
                <a:lnTo>
                  <a:pt x="5368495" y="1172537"/>
                </a:lnTo>
                <a:lnTo>
                  <a:pt x="5369129" y="1175861"/>
                </a:lnTo>
                <a:lnTo>
                  <a:pt x="5367619" y="1193294"/>
                </a:lnTo>
                <a:lnTo>
                  <a:pt x="5366209" y="1226676"/>
                </a:lnTo>
                <a:lnTo>
                  <a:pt x="5364033" y="1234708"/>
                </a:lnTo>
                <a:lnTo>
                  <a:pt x="5363165" y="1244749"/>
                </a:lnTo>
                <a:lnTo>
                  <a:pt x="5351357" y="1285770"/>
                </a:lnTo>
                <a:lnTo>
                  <a:pt x="5350481" y="1284749"/>
                </a:lnTo>
                <a:lnTo>
                  <a:pt x="5339105" y="1326757"/>
                </a:lnTo>
                <a:cubicBezTo>
                  <a:pt x="5308677" y="1406083"/>
                  <a:pt x="5256085" y="1493499"/>
                  <a:pt x="5185139" y="1578800"/>
                </a:cubicBezTo>
                <a:lnTo>
                  <a:pt x="5147869" y="1619605"/>
                </a:lnTo>
                <a:lnTo>
                  <a:pt x="5147871" y="1619606"/>
                </a:lnTo>
                <a:lnTo>
                  <a:pt x="5150301" y="1616944"/>
                </a:lnTo>
                <a:lnTo>
                  <a:pt x="5236127" y="1725962"/>
                </a:lnTo>
                <a:lnTo>
                  <a:pt x="5280433" y="1702988"/>
                </a:lnTo>
                <a:cubicBezTo>
                  <a:pt x="5381191" y="1656541"/>
                  <a:pt x="5479239" y="1628367"/>
                  <a:pt x="5563739" y="1619506"/>
                </a:cubicBezTo>
                <a:lnTo>
                  <a:pt x="5607257" y="1619389"/>
                </a:lnTo>
                <a:lnTo>
                  <a:pt x="5606497" y="1618277"/>
                </a:lnTo>
                <a:lnTo>
                  <a:pt x="5649177" y="1617491"/>
                </a:lnTo>
                <a:lnTo>
                  <a:pt x="5659113" y="1619251"/>
                </a:lnTo>
                <a:lnTo>
                  <a:pt x="5667423" y="1619229"/>
                </a:lnTo>
                <a:lnTo>
                  <a:pt x="5700005" y="1626499"/>
                </a:lnTo>
                <a:lnTo>
                  <a:pt x="5717263" y="1629559"/>
                </a:lnTo>
                <a:lnTo>
                  <a:pt x="5720313" y="1631030"/>
                </a:lnTo>
                <a:lnTo>
                  <a:pt x="5722927" y="1631614"/>
                </a:lnTo>
                <a:lnTo>
                  <a:pt x="5723515" y="1632577"/>
                </a:lnTo>
                <a:lnTo>
                  <a:pt x="5723517" y="1632578"/>
                </a:lnTo>
                <a:lnTo>
                  <a:pt x="5773731" y="1714682"/>
                </a:lnTo>
                <a:lnTo>
                  <a:pt x="5776487" y="1719745"/>
                </a:lnTo>
                <a:lnTo>
                  <a:pt x="5819733" y="1799225"/>
                </a:lnTo>
                <a:lnTo>
                  <a:pt x="5820273" y="1800218"/>
                </a:lnTo>
                <a:lnTo>
                  <a:pt x="5819469" y="1802777"/>
                </a:lnTo>
                <a:lnTo>
                  <a:pt x="5819221" y="1806150"/>
                </a:lnTo>
                <a:lnTo>
                  <a:pt x="5813251" y="1822599"/>
                </a:lnTo>
                <a:lnTo>
                  <a:pt x="5803247" y="1854480"/>
                </a:lnTo>
                <a:lnTo>
                  <a:pt x="5799067" y="1861675"/>
                </a:lnTo>
                <a:lnTo>
                  <a:pt x="5795629" y="1871148"/>
                </a:lnTo>
                <a:lnTo>
                  <a:pt x="5773607" y="1907716"/>
                </a:lnTo>
                <a:lnTo>
                  <a:pt x="5773025" y="1906503"/>
                </a:lnTo>
                <a:lnTo>
                  <a:pt x="5751165" y="1944134"/>
                </a:lnTo>
                <a:cubicBezTo>
                  <a:pt x="5701241" y="2012882"/>
                  <a:pt x="5627817" y="2083709"/>
                  <a:pt x="5537211" y="2147741"/>
                </a:cubicBezTo>
                <a:lnTo>
                  <a:pt x="5495221" y="2174587"/>
                </a:lnTo>
                <a:lnTo>
                  <a:pt x="5546733" y="2303448"/>
                </a:lnTo>
                <a:lnTo>
                  <a:pt x="5544407" y="2303960"/>
                </a:lnTo>
                <a:lnTo>
                  <a:pt x="5544407" y="2303961"/>
                </a:lnTo>
                <a:lnTo>
                  <a:pt x="5597119" y="2292365"/>
                </a:lnTo>
                <a:cubicBezTo>
                  <a:pt x="5706465" y="2273574"/>
                  <a:pt x="5808465" y="2271736"/>
                  <a:pt x="5892379" y="2285047"/>
                </a:cubicBezTo>
                <a:lnTo>
                  <a:pt x="5934445" y="2296199"/>
                </a:lnTo>
                <a:lnTo>
                  <a:pt x="5933997" y="2294927"/>
                </a:lnTo>
                <a:lnTo>
                  <a:pt x="5975427" y="2305213"/>
                </a:lnTo>
                <a:lnTo>
                  <a:pt x="5984569" y="2309486"/>
                </a:lnTo>
                <a:lnTo>
                  <a:pt x="5992601" y="2311615"/>
                </a:lnTo>
                <a:lnTo>
                  <a:pt x="6022191" y="2327070"/>
                </a:lnTo>
                <a:lnTo>
                  <a:pt x="6038069" y="2334492"/>
                </a:lnTo>
                <a:lnTo>
                  <a:pt x="6040635" y="2336703"/>
                </a:lnTo>
                <a:lnTo>
                  <a:pt x="6043009" y="2337943"/>
                </a:lnTo>
                <a:lnTo>
                  <a:pt x="6043327" y="2339025"/>
                </a:lnTo>
                <a:lnTo>
                  <a:pt x="6043329" y="2339026"/>
                </a:lnTo>
                <a:lnTo>
                  <a:pt x="6070581" y="2431334"/>
                </a:lnTo>
                <a:lnTo>
                  <a:pt x="6070581" y="2431335"/>
                </a:lnTo>
                <a:lnTo>
                  <a:pt x="6071931" y="2436939"/>
                </a:lnTo>
                <a:lnTo>
                  <a:pt x="6093133" y="2524902"/>
                </a:lnTo>
                <a:lnTo>
                  <a:pt x="6093399" y="2526003"/>
                </a:lnTo>
                <a:lnTo>
                  <a:pt x="6091961" y="2528267"/>
                </a:lnTo>
                <a:lnTo>
                  <a:pt x="6090847" y="2531460"/>
                </a:lnTo>
                <a:lnTo>
                  <a:pt x="6080823" y="2545803"/>
                </a:lnTo>
                <a:lnTo>
                  <a:pt x="6062909" y="2574008"/>
                </a:lnTo>
                <a:lnTo>
                  <a:pt x="6057009" y="2579877"/>
                </a:lnTo>
                <a:lnTo>
                  <a:pt x="6051237" y="2588136"/>
                </a:lnTo>
                <a:lnTo>
                  <a:pt x="6020499" y="2617759"/>
                </a:lnTo>
                <a:lnTo>
                  <a:pt x="6020253" y="2616437"/>
                </a:lnTo>
                <a:lnTo>
                  <a:pt x="5989397" y="2647128"/>
                </a:lnTo>
                <a:cubicBezTo>
                  <a:pt x="5923381" y="2700615"/>
                  <a:pt x="5834129" y="2750020"/>
                  <a:pt x="5730037" y="2788422"/>
                </a:cubicBezTo>
                <a:lnTo>
                  <a:pt x="5681963" y="2803664"/>
                </a:lnTo>
                <a:lnTo>
                  <a:pt x="5691679" y="2854976"/>
                </a:lnTo>
                <a:lnTo>
                  <a:pt x="5699389" y="2941307"/>
                </a:lnTo>
                <a:lnTo>
                  <a:pt x="5750467" y="2943620"/>
                </a:lnTo>
                <a:cubicBezTo>
                  <a:pt x="5860951" y="2953770"/>
                  <a:pt x="5959951" y="2978395"/>
                  <a:pt x="6037561" y="3012972"/>
                </a:cubicBezTo>
                <a:lnTo>
                  <a:pt x="6075307" y="3034630"/>
                </a:lnTo>
                <a:lnTo>
                  <a:pt x="6075205" y="3033288"/>
                </a:lnTo>
                <a:lnTo>
                  <a:pt x="6112559" y="3053946"/>
                </a:lnTo>
                <a:lnTo>
                  <a:pt x="6120285" y="3060437"/>
                </a:lnTo>
                <a:lnTo>
                  <a:pt x="6127491" y="3064575"/>
                </a:lnTo>
                <a:lnTo>
                  <a:pt x="6152075" y="3087161"/>
                </a:lnTo>
                <a:lnTo>
                  <a:pt x="6165491" y="3098440"/>
                </a:lnTo>
                <a:lnTo>
                  <a:pt x="6167395" y="3101240"/>
                </a:lnTo>
                <a:lnTo>
                  <a:pt x="6169367" y="3103052"/>
                </a:lnTo>
                <a:lnTo>
                  <a:pt x="6169395" y="3104178"/>
                </a:lnTo>
                <a:lnTo>
                  <a:pt x="6169397" y="3104180"/>
                </a:lnTo>
                <a:lnTo>
                  <a:pt x="6171829" y="3200396"/>
                </a:lnTo>
                <a:lnTo>
                  <a:pt x="6171829" y="3200396"/>
                </a:lnTo>
                <a:lnTo>
                  <a:pt x="6171683" y="3206158"/>
                </a:lnTo>
                <a:lnTo>
                  <a:pt x="6169397" y="3296612"/>
                </a:lnTo>
                <a:lnTo>
                  <a:pt x="6169367" y="3297743"/>
                </a:lnTo>
                <a:lnTo>
                  <a:pt x="6167391" y="3299556"/>
                </a:lnTo>
                <a:lnTo>
                  <a:pt x="6165489" y="3302354"/>
                </a:lnTo>
                <a:lnTo>
                  <a:pt x="6152095" y="3313614"/>
                </a:lnTo>
                <a:lnTo>
                  <a:pt x="6127493" y="3336221"/>
                </a:lnTo>
                <a:lnTo>
                  <a:pt x="6120273" y="3340362"/>
                </a:lnTo>
                <a:lnTo>
                  <a:pt x="6112561" y="3346847"/>
                </a:lnTo>
                <a:lnTo>
                  <a:pt x="6075205" y="3367504"/>
                </a:lnTo>
                <a:lnTo>
                  <a:pt x="6075307" y="3366164"/>
                </a:lnTo>
                <a:lnTo>
                  <a:pt x="6037561" y="3387823"/>
                </a:lnTo>
                <a:cubicBezTo>
                  <a:pt x="5959951" y="3422399"/>
                  <a:pt x="5860951" y="3447023"/>
                  <a:pt x="5750469" y="3457174"/>
                </a:cubicBezTo>
                <a:lnTo>
                  <a:pt x="5698777" y="3459515"/>
                </a:lnTo>
                <a:lnTo>
                  <a:pt x="5683477" y="3597613"/>
                </a:lnTo>
                <a:lnTo>
                  <a:pt x="5681017" y="3596833"/>
                </a:lnTo>
                <a:lnTo>
                  <a:pt x="5681017" y="3596834"/>
                </a:lnTo>
                <a:lnTo>
                  <a:pt x="5730037" y="3612377"/>
                </a:lnTo>
                <a:cubicBezTo>
                  <a:pt x="5834129" y="3650778"/>
                  <a:pt x="5923383" y="3700186"/>
                  <a:pt x="5989399" y="3753670"/>
                </a:cubicBezTo>
                <a:lnTo>
                  <a:pt x="6020253" y="3784360"/>
                </a:lnTo>
                <a:lnTo>
                  <a:pt x="6020503" y="3783037"/>
                </a:lnTo>
                <a:lnTo>
                  <a:pt x="6051237" y="3812659"/>
                </a:lnTo>
                <a:lnTo>
                  <a:pt x="6057019" y="3820930"/>
                </a:lnTo>
                <a:lnTo>
                  <a:pt x="6062911" y="3826791"/>
                </a:lnTo>
                <a:lnTo>
                  <a:pt x="6080809" y="3854970"/>
                </a:lnTo>
                <a:lnTo>
                  <a:pt x="6090849" y="3869336"/>
                </a:lnTo>
                <a:lnTo>
                  <a:pt x="6091965" y="3872534"/>
                </a:lnTo>
                <a:lnTo>
                  <a:pt x="6093399" y="3874795"/>
                </a:lnTo>
                <a:lnTo>
                  <a:pt x="6093135" y="3875891"/>
                </a:lnTo>
                <a:lnTo>
                  <a:pt x="6093135" y="3875893"/>
                </a:lnTo>
                <a:lnTo>
                  <a:pt x="6070583" y="3969461"/>
                </a:lnTo>
                <a:lnTo>
                  <a:pt x="6070583" y="3969462"/>
                </a:lnTo>
                <a:lnTo>
                  <a:pt x="6068951" y="3974988"/>
                </a:lnTo>
                <a:lnTo>
                  <a:pt x="6043331" y="4061768"/>
                </a:lnTo>
                <a:lnTo>
                  <a:pt x="6043009" y="4062853"/>
                </a:lnTo>
                <a:lnTo>
                  <a:pt x="6040633" y="4064094"/>
                </a:lnTo>
                <a:lnTo>
                  <a:pt x="6038071" y="4066304"/>
                </a:lnTo>
                <a:lnTo>
                  <a:pt x="6022219" y="4073713"/>
                </a:lnTo>
                <a:lnTo>
                  <a:pt x="5992603" y="4089182"/>
                </a:lnTo>
                <a:lnTo>
                  <a:pt x="5984559" y="4091315"/>
                </a:lnTo>
                <a:lnTo>
                  <a:pt x="5975429" y="4095581"/>
                </a:lnTo>
                <a:lnTo>
                  <a:pt x="5934001" y="4105868"/>
                </a:lnTo>
                <a:lnTo>
                  <a:pt x="5934445" y="4104598"/>
                </a:lnTo>
                <a:lnTo>
                  <a:pt x="5892379" y="4115750"/>
                </a:lnTo>
                <a:cubicBezTo>
                  <a:pt x="5808467" y="4129062"/>
                  <a:pt x="5706467" y="4127223"/>
                  <a:pt x="5597119" y="4108433"/>
                </a:cubicBezTo>
                <a:lnTo>
                  <a:pt x="5549519" y="4097961"/>
                </a:lnTo>
                <a:lnTo>
                  <a:pt x="5493707" y="4225243"/>
                </a:lnTo>
                <a:lnTo>
                  <a:pt x="5537213" y="4253058"/>
                </a:lnTo>
                <a:cubicBezTo>
                  <a:pt x="5627819" y="4317092"/>
                  <a:pt x="5701243" y="4387918"/>
                  <a:pt x="5751167" y="4456665"/>
                </a:cubicBezTo>
                <a:lnTo>
                  <a:pt x="5773027" y="4494295"/>
                </a:lnTo>
                <a:lnTo>
                  <a:pt x="5773611" y="4493081"/>
                </a:lnTo>
                <a:lnTo>
                  <a:pt x="5795633" y="4529649"/>
                </a:lnTo>
                <a:lnTo>
                  <a:pt x="5799075" y="4539135"/>
                </a:lnTo>
                <a:lnTo>
                  <a:pt x="5803249" y="4546320"/>
                </a:lnTo>
                <a:lnTo>
                  <a:pt x="5813243" y="4578172"/>
                </a:lnTo>
                <a:lnTo>
                  <a:pt x="5819223" y="4594647"/>
                </a:lnTo>
                <a:lnTo>
                  <a:pt x="5819473" y="4598025"/>
                </a:lnTo>
                <a:lnTo>
                  <a:pt x="5820275" y="4600580"/>
                </a:lnTo>
                <a:lnTo>
                  <a:pt x="5819735" y="4601570"/>
                </a:lnTo>
                <a:lnTo>
                  <a:pt x="5819735" y="4601571"/>
                </a:lnTo>
                <a:lnTo>
                  <a:pt x="5773735" y="4686115"/>
                </a:lnTo>
                <a:lnTo>
                  <a:pt x="5773733" y="4686115"/>
                </a:lnTo>
                <a:lnTo>
                  <a:pt x="5770727" y="4691032"/>
                </a:lnTo>
                <a:lnTo>
                  <a:pt x="5723519" y="4768224"/>
                </a:lnTo>
                <a:lnTo>
                  <a:pt x="5722929" y="4769190"/>
                </a:lnTo>
                <a:lnTo>
                  <a:pt x="5720311" y="4769773"/>
                </a:lnTo>
                <a:lnTo>
                  <a:pt x="5717265" y="4771244"/>
                </a:lnTo>
                <a:lnTo>
                  <a:pt x="5700035" y="4774297"/>
                </a:lnTo>
                <a:lnTo>
                  <a:pt x="5667423" y="4781575"/>
                </a:lnTo>
                <a:lnTo>
                  <a:pt x="5659103" y="4781552"/>
                </a:lnTo>
                <a:lnTo>
                  <a:pt x="5649181" y="4783311"/>
                </a:lnTo>
                <a:lnTo>
                  <a:pt x="5606501" y="4782524"/>
                </a:lnTo>
                <a:lnTo>
                  <a:pt x="5607259" y="4781414"/>
                </a:lnTo>
                <a:lnTo>
                  <a:pt x="5563741" y="4781297"/>
                </a:lnTo>
                <a:cubicBezTo>
                  <a:pt x="5479241" y="4772436"/>
                  <a:pt x="5381193" y="4744261"/>
                  <a:pt x="5280435" y="4697811"/>
                </a:cubicBezTo>
                <a:lnTo>
                  <a:pt x="5235255" y="4674385"/>
                </a:lnTo>
                <a:lnTo>
                  <a:pt x="5185017" y="4745859"/>
                </a:lnTo>
                <a:lnTo>
                  <a:pt x="5151335" y="4784989"/>
                </a:lnTo>
                <a:lnTo>
                  <a:pt x="5185141" y="4822001"/>
                </a:lnTo>
                <a:cubicBezTo>
                  <a:pt x="5256085" y="4907303"/>
                  <a:pt x="5308677" y="4994718"/>
                  <a:pt x="5339107" y="5074045"/>
                </a:cubicBezTo>
                <a:lnTo>
                  <a:pt x="5350483" y="5116051"/>
                </a:lnTo>
                <a:lnTo>
                  <a:pt x="5351361" y="5115029"/>
                </a:lnTo>
                <a:lnTo>
                  <a:pt x="5363167" y="5156050"/>
                </a:lnTo>
                <a:lnTo>
                  <a:pt x="5364037" y="5166103"/>
                </a:lnTo>
                <a:lnTo>
                  <a:pt x="5366209" y="5174124"/>
                </a:lnTo>
                <a:lnTo>
                  <a:pt x="5367619" y="5207477"/>
                </a:lnTo>
                <a:lnTo>
                  <a:pt x="5369131" y="5224939"/>
                </a:lnTo>
                <a:lnTo>
                  <a:pt x="5368499" y="5228267"/>
                </a:lnTo>
                <a:lnTo>
                  <a:pt x="5368611" y="5230941"/>
                </a:lnTo>
                <a:lnTo>
                  <a:pt x="5367833" y="5231759"/>
                </a:lnTo>
                <a:lnTo>
                  <a:pt x="5367835" y="5231761"/>
                </a:lnTo>
                <a:lnTo>
                  <a:pt x="5301519" y="5301516"/>
                </a:lnTo>
                <a:lnTo>
                  <a:pt x="5301519" y="5301518"/>
                </a:lnTo>
                <a:lnTo>
                  <a:pt x="5297341" y="5305489"/>
                </a:lnTo>
                <a:lnTo>
                  <a:pt x="5231763" y="5367830"/>
                </a:lnTo>
                <a:lnTo>
                  <a:pt x="5230943" y="5368610"/>
                </a:lnTo>
                <a:lnTo>
                  <a:pt x="5228263" y="5368496"/>
                </a:lnTo>
                <a:lnTo>
                  <a:pt x="5224943" y="5369130"/>
                </a:lnTo>
                <a:lnTo>
                  <a:pt x="5207509" y="5367620"/>
                </a:lnTo>
                <a:lnTo>
                  <a:pt x="5174125" y="5366208"/>
                </a:lnTo>
                <a:lnTo>
                  <a:pt x="5166091" y="5364033"/>
                </a:lnTo>
                <a:lnTo>
                  <a:pt x="5156053" y="5363162"/>
                </a:lnTo>
                <a:lnTo>
                  <a:pt x="5115033" y="5351357"/>
                </a:lnTo>
                <a:lnTo>
                  <a:pt x="5116051" y="5350480"/>
                </a:lnTo>
                <a:lnTo>
                  <a:pt x="5074047" y="5339105"/>
                </a:lnTo>
                <a:cubicBezTo>
                  <a:pt x="4994719" y="5308676"/>
                  <a:pt x="4907303" y="5256086"/>
                  <a:pt x="4822003" y="5185139"/>
                </a:cubicBezTo>
                <a:lnTo>
                  <a:pt x="4784223" y="5150634"/>
                </a:lnTo>
                <a:lnTo>
                  <a:pt x="4675063" y="5236566"/>
                </a:lnTo>
                <a:lnTo>
                  <a:pt x="4674179" y="5234861"/>
                </a:lnTo>
                <a:lnTo>
                  <a:pt x="4674177" y="5234862"/>
                </a:lnTo>
                <a:lnTo>
                  <a:pt x="4697809" y="5280436"/>
                </a:lnTo>
                <a:cubicBezTo>
                  <a:pt x="4744259" y="5381192"/>
                  <a:pt x="4772433" y="5479241"/>
                  <a:pt x="4781295" y="5563740"/>
                </a:cubicBezTo>
                <a:lnTo>
                  <a:pt x="4781411" y="5607259"/>
                </a:lnTo>
                <a:lnTo>
                  <a:pt x="4782523" y="5606500"/>
                </a:lnTo>
                <a:lnTo>
                  <a:pt x="4783309" y="5649179"/>
                </a:lnTo>
                <a:lnTo>
                  <a:pt x="4781549" y="5659114"/>
                </a:lnTo>
                <a:lnTo>
                  <a:pt x="4781571" y="5667425"/>
                </a:lnTo>
                <a:lnTo>
                  <a:pt x="4774301" y="5700007"/>
                </a:lnTo>
                <a:lnTo>
                  <a:pt x="4771243" y="5717265"/>
                </a:lnTo>
                <a:lnTo>
                  <a:pt x="4769769" y="5720314"/>
                </a:lnTo>
                <a:lnTo>
                  <a:pt x="4769187" y="5722928"/>
                </a:lnTo>
                <a:lnTo>
                  <a:pt x="4768223" y="5723516"/>
                </a:lnTo>
                <a:lnTo>
                  <a:pt x="4768223" y="5723517"/>
                </a:lnTo>
                <a:lnTo>
                  <a:pt x="4686113" y="5773733"/>
                </a:lnTo>
                <a:lnTo>
                  <a:pt x="4686113" y="5773734"/>
                </a:lnTo>
                <a:lnTo>
                  <a:pt x="4681051" y="5776488"/>
                </a:lnTo>
                <a:lnTo>
                  <a:pt x="4601571" y="5819734"/>
                </a:lnTo>
                <a:lnTo>
                  <a:pt x="4600577" y="5820274"/>
                </a:lnTo>
                <a:lnTo>
                  <a:pt x="4598019" y="5819471"/>
                </a:lnTo>
                <a:lnTo>
                  <a:pt x="4594645" y="5819222"/>
                </a:lnTo>
                <a:lnTo>
                  <a:pt x="4578195" y="5813252"/>
                </a:lnTo>
                <a:lnTo>
                  <a:pt x="4546317" y="5803248"/>
                </a:lnTo>
                <a:lnTo>
                  <a:pt x="4539121" y="5799068"/>
                </a:lnTo>
                <a:lnTo>
                  <a:pt x="4529649" y="5795630"/>
                </a:lnTo>
                <a:lnTo>
                  <a:pt x="4493081" y="5773609"/>
                </a:lnTo>
                <a:lnTo>
                  <a:pt x="4494293" y="5773027"/>
                </a:lnTo>
                <a:lnTo>
                  <a:pt x="4456663" y="5751166"/>
                </a:lnTo>
                <a:cubicBezTo>
                  <a:pt x="4387915" y="5701244"/>
                  <a:pt x="4317089" y="5627819"/>
                  <a:pt x="4253055" y="5537213"/>
                </a:cubicBezTo>
                <a:lnTo>
                  <a:pt x="4226477" y="5495640"/>
                </a:lnTo>
                <a:lnTo>
                  <a:pt x="4097457" y="5547215"/>
                </a:lnTo>
                <a:lnTo>
                  <a:pt x="4097119" y="5545678"/>
                </a:lnTo>
                <a:lnTo>
                  <a:pt x="4097117" y="5545679"/>
                </a:lnTo>
                <a:lnTo>
                  <a:pt x="4108433" y="5597120"/>
                </a:lnTo>
                <a:cubicBezTo>
                  <a:pt x="4127223" y="5706466"/>
                  <a:pt x="4129061" y="5808466"/>
                  <a:pt x="4115751" y="5892379"/>
                </a:cubicBezTo>
                <a:lnTo>
                  <a:pt x="4104599" y="5934445"/>
                </a:lnTo>
                <a:lnTo>
                  <a:pt x="4105871" y="5933999"/>
                </a:lnTo>
                <a:lnTo>
                  <a:pt x="4095585" y="5975428"/>
                </a:lnTo>
                <a:lnTo>
                  <a:pt x="4091313" y="5984569"/>
                </a:lnTo>
                <a:lnTo>
                  <a:pt x="4089183" y="5992602"/>
                </a:lnTo>
                <a:lnTo>
                  <a:pt x="4073727" y="6022192"/>
                </a:lnTo>
                <a:lnTo>
                  <a:pt x="4066305" y="6038070"/>
                </a:lnTo>
                <a:lnTo>
                  <a:pt x="4064095" y="6040635"/>
                </a:lnTo>
                <a:lnTo>
                  <a:pt x="4062855" y="6043009"/>
                </a:lnTo>
                <a:lnTo>
                  <a:pt x="4061773" y="6043328"/>
                </a:lnTo>
                <a:lnTo>
                  <a:pt x="4061771" y="6043329"/>
                </a:lnTo>
                <a:lnTo>
                  <a:pt x="3969463" y="6070582"/>
                </a:lnTo>
                <a:lnTo>
                  <a:pt x="3969461" y="6070581"/>
                </a:lnTo>
                <a:lnTo>
                  <a:pt x="3963859" y="6071931"/>
                </a:lnTo>
                <a:lnTo>
                  <a:pt x="3875895" y="6093133"/>
                </a:lnTo>
                <a:lnTo>
                  <a:pt x="3874795" y="6093399"/>
                </a:lnTo>
                <a:lnTo>
                  <a:pt x="3872533" y="6091961"/>
                </a:lnTo>
                <a:lnTo>
                  <a:pt x="3869339" y="6090847"/>
                </a:lnTo>
                <a:lnTo>
                  <a:pt x="3854995" y="6080823"/>
                </a:lnTo>
                <a:lnTo>
                  <a:pt x="3826791" y="6062909"/>
                </a:lnTo>
                <a:lnTo>
                  <a:pt x="3820921" y="6057010"/>
                </a:lnTo>
                <a:lnTo>
                  <a:pt x="3812661" y="6051236"/>
                </a:lnTo>
                <a:lnTo>
                  <a:pt x="3783039" y="6020501"/>
                </a:lnTo>
                <a:lnTo>
                  <a:pt x="3784361" y="6020252"/>
                </a:lnTo>
                <a:lnTo>
                  <a:pt x="3753671" y="5989398"/>
                </a:lnTo>
                <a:cubicBezTo>
                  <a:pt x="3700185" y="5923382"/>
                  <a:pt x="3650777" y="5834128"/>
                  <a:pt x="3612377" y="5730038"/>
                </a:cubicBezTo>
                <a:lnTo>
                  <a:pt x="3597275" y="5682410"/>
                </a:lnTo>
                <a:lnTo>
                  <a:pt x="3546071" y="5692103"/>
                </a:lnTo>
                <a:lnTo>
                  <a:pt x="3459467" y="5699838"/>
                </a:lnTo>
                <a:lnTo>
                  <a:pt x="3457175" y="5750466"/>
                </a:lnTo>
                <a:cubicBezTo>
                  <a:pt x="3447023" y="5860950"/>
                  <a:pt x="3422401" y="5959950"/>
                  <a:pt x="3387825" y="6037559"/>
                </a:cubicBezTo>
                <a:lnTo>
                  <a:pt x="3366165" y="6075306"/>
                </a:lnTo>
                <a:lnTo>
                  <a:pt x="3367509" y="6075204"/>
                </a:lnTo>
                <a:lnTo>
                  <a:pt x="3346851" y="6112559"/>
                </a:lnTo>
                <a:lnTo>
                  <a:pt x="3340357" y="6120283"/>
                </a:lnTo>
                <a:lnTo>
                  <a:pt x="3336221" y="6127491"/>
                </a:lnTo>
                <a:lnTo>
                  <a:pt x="3313635" y="6152072"/>
                </a:lnTo>
                <a:lnTo>
                  <a:pt x="3302357" y="6165489"/>
                </a:lnTo>
                <a:lnTo>
                  <a:pt x="3299557" y="6167394"/>
                </a:lnTo>
                <a:lnTo>
                  <a:pt x="3297745" y="6169365"/>
                </a:lnTo>
                <a:lnTo>
                  <a:pt x="3296617" y="6169393"/>
                </a:lnTo>
                <a:lnTo>
                  <a:pt x="3296615" y="6169395"/>
                </a:lnTo>
                <a:lnTo>
                  <a:pt x="3200399" y="6171828"/>
                </a:lnTo>
                <a:lnTo>
                  <a:pt x="3200397" y="6171828"/>
                </a:lnTo>
                <a:lnTo>
                  <a:pt x="3194637" y="6171682"/>
                </a:lnTo>
                <a:lnTo>
                  <a:pt x="3104183" y="6169395"/>
                </a:lnTo>
                <a:lnTo>
                  <a:pt x="3103051" y="6169366"/>
                </a:lnTo>
                <a:lnTo>
                  <a:pt x="3101237" y="6167391"/>
                </a:lnTo>
                <a:lnTo>
                  <a:pt x="3098441" y="6165489"/>
                </a:lnTo>
                <a:lnTo>
                  <a:pt x="3087181" y="6152094"/>
                </a:lnTo>
                <a:lnTo>
                  <a:pt x="3064573" y="6127492"/>
                </a:lnTo>
                <a:lnTo>
                  <a:pt x="3060431" y="6120273"/>
                </a:lnTo>
                <a:lnTo>
                  <a:pt x="3053947" y="6112558"/>
                </a:lnTo>
                <a:lnTo>
                  <a:pt x="3033289" y="6075203"/>
                </a:lnTo>
                <a:lnTo>
                  <a:pt x="3034631" y="6075305"/>
                </a:lnTo>
                <a:lnTo>
                  <a:pt x="3012971" y="6037558"/>
                </a:lnTo>
                <a:cubicBezTo>
                  <a:pt x="2978395" y="5959951"/>
                  <a:pt x="2953771" y="5860950"/>
                  <a:pt x="2943619" y="5750466"/>
                </a:cubicBezTo>
                <a:lnTo>
                  <a:pt x="2941297" y="5699177"/>
                </a:lnTo>
                <a:lnTo>
                  <a:pt x="2803061" y="5683860"/>
                </a:lnTo>
                <a:lnTo>
                  <a:pt x="2788420" y="5730035"/>
                </a:lnTo>
                <a:cubicBezTo>
                  <a:pt x="2750019" y="5834127"/>
                  <a:pt x="2700611" y="5923380"/>
                  <a:pt x="2647126" y="5989394"/>
                </a:cubicBezTo>
                <a:lnTo>
                  <a:pt x="2616436" y="6020250"/>
                </a:lnTo>
                <a:lnTo>
                  <a:pt x="2617757" y="6020499"/>
                </a:lnTo>
                <a:lnTo>
                  <a:pt x="2588135" y="6051234"/>
                </a:lnTo>
                <a:lnTo>
                  <a:pt x="2579875" y="6057007"/>
                </a:lnTo>
                <a:lnTo>
                  <a:pt x="2574006" y="6062908"/>
                </a:lnTo>
                <a:lnTo>
                  <a:pt x="2545803" y="6080821"/>
                </a:lnTo>
                <a:lnTo>
                  <a:pt x="2531459" y="6090845"/>
                </a:lnTo>
                <a:lnTo>
                  <a:pt x="2528265" y="6091959"/>
                </a:lnTo>
                <a:lnTo>
                  <a:pt x="2526001" y="6093397"/>
                </a:lnTo>
                <a:lnTo>
                  <a:pt x="2524902" y="6093132"/>
                </a:lnTo>
                <a:lnTo>
                  <a:pt x="2436939" y="6071930"/>
                </a:lnTo>
                <a:lnTo>
                  <a:pt x="2431336" y="6070580"/>
                </a:lnTo>
                <a:lnTo>
                  <a:pt x="2431334" y="6070580"/>
                </a:lnTo>
                <a:lnTo>
                  <a:pt x="2339027" y="6043327"/>
                </a:lnTo>
                <a:lnTo>
                  <a:pt x="2339026" y="6043325"/>
                </a:lnTo>
                <a:lnTo>
                  <a:pt x="2337943" y="6043007"/>
                </a:lnTo>
                <a:lnTo>
                  <a:pt x="2336704" y="6040633"/>
                </a:lnTo>
                <a:lnTo>
                  <a:pt x="2334492" y="6038067"/>
                </a:lnTo>
                <a:lnTo>
                  <a:pt x="2327071" y="6022189"/>
                </a:lnTo>
                <a:lnTo>
                  <a:pt x="2311615" y="5992600"/>
                </a:lnTo>
                <a:lnTo>
                  <a:pt x="2309485" y="5984567"/>
                </a:lnTo>
                <a:lnTo>
                  <a:pt x="2305212" y="5975426"/>
                </a:lnTo>
                <a:lnTo>
                  <a:pt x="2294927" y="5933997"/>
                </a:lnTo>
                <a:lnTo>
                  <a:pt x="2296198" y="5934443"/>
                </a:lnTo>
                <a:lnTo>
                  <a:pt x="2285047" y="5892376"/>
                </a:lnTo>
                <a:cubicBezTo>
                  <a:pt x="2271736" y="5808463"/>
                  <a:pt x="2273574" y="5706462"/>
                  <a:pt x="2292363" y="5597117"/>
                </a:cubicBezTo>
                <a:lnTo>
                  <a:pt x="2302771" y="5549808"/>
                </a:lnTo>
                <a:lnTo>
                  <a:pt x="2175397" y="5493953"/>
                </a:lnTo>
                <a:lnTo>
                  <a:pt x="2147739" y="5537213"/>
                </a:lnTo>
                <a:cubicBezTo>
                  <a:pt x="2083706" y="5627819"/>
                  <a:pt x="2012879" y="5701243"/>
                  <a:pt x="1944131" y="5751166"/>
                </a:cubicBezTo>
                <a:lnTo>
                  <a:pt x="1906501" y="5773027"/>
                </a:lnTo>
                <a:lnTo>
                  <a:pt x="1907713" y="5773608"/>
                </a:lnTo>
                <a:lnTo>
                  <a:pt x="1871145" y="5795631"/>
                </a:lnTo>
                <a:lnTo>
                  <a:pt x="1861673" y="5799069"/>
                </a:lnTo>
                <a:lnTo>
                  <a:pt x="1854477" y="5803249"/>
                </a:lnTo>
                <a:lnTo>
                  <a:pt x="1822598" y="5813253"/>
                </a:lnTo>
                <a:lnTo>
                  <a:pt x="1806147" y="5819223"/>
                </a:lnTo>
                <a:lnTo>
                  <a:pt x="1802776" y="5819471"/>
                </a:lnTo>
                <a:lnTo>
                  <a:pt x="1800217" y="5820275"/>
                </a:lnTo>
                <a:lnTo>
                  <a:pt x="1799222" y="5819734"/>
                </a:lnTo>
                <a:lnTo>
                  <a:pt x="1719744" y="5776487"/>
                </a:lnTo>
                <a:lnTo>
                  <a:pt x="1714682" y="5773734"/>
                </a:lnTo>
                <a:lnTo>
                  <a:pt x="1714681" y="5773734"/>
                </a:lnTo>
                <a:lnTo>
                  <a:pt x="1632570" y="5723517"/>
                </a:lnTo>
                <a:lnTo>
                  <a:pt x="1632570" y="5723516"/>
                </a:lnTo>
                <a:lnTo>
                  <a:pt x="1631607" y="5722928"/>
                </a:lnTo>
                <a:lnTo>
                  <a:pt x="1631024" y="5720315"/>
                </a:lnTo>
                <a:lnTo>
                  <a:pt x="1629552" y="5717265"/>
                </a:lnTo>
                <a:lnTo>
                  <a:pt x="1626493" y="5700007"/>
                </a:lnTo>
                <a:lnTo>
                  <a:pt x="1619223" y="5667425"/>
                </a:lnTo>
                <a:lnTo>
                  <a:pt x="1619245" y="5659115"/>
                </a:lnTo>
                <a:lnTo>
                  <a:pt x="1617483" y="5649179"/>
                </a:lnTo>
                <a:lnTo>
                  <a:pt x="1618271" y="5606500"/>
                </a:lnTo>
                <a:lnTo>
                  <a:pt x="1619383" y="5607259"/>
                </a:lnTo>
                <a:lnTo>
                  <a:pt x="1619500" y="5563740"/>
                </a:lnTo>
                <a:cubicBezTo>
                  <a:pt x="1628360" y="5479240"/>
                  <a:pt x="1656535" y="5381192"/>
                  <a:pt x="1702985" y="5280435"/>
                </a:cubicBezTo>
                <a:lnTo>
                  <a:pt x="1727726" y="5232722"/>
                </a:lnTo>
                <a:lnTo>
                  <a:pt x="1727724" y="5232721"/>
                </a:lnTo>
                <a:lnTo>
                  <a:pt x="1726315" y="5235439"/>
                </a:lnTo>
                <a:lnTo>
                  <a:pt x="1655184" y="5185442"/>
                </a:lnTo>
                <a:lnTo>
                  <a:pt x="1615685" y="5151443"/>
                </a:lnTo>
                <a:lnTo>
                  <a:pt x="1578794" y="5185138"/>
                </a:lnTo>
                <a:cubicBezTo>
                  <a:pt x="1493494" y="5256083"/>
                  <a:pt x="1406077" y="5308675"/>
                  <a:pt x="1326751" y="5339104"/>
                </a:cubicBezTo>
                <a:lnTo>
                  <a:pt x="1284744" y="5350479"/>
                </a:lnTo>
                <a:lnTo>
                  <a:pt x="1285764" y="5351355"/>
                </a:lnTo>
                <a:lnTo>
                  <a:pt x="1244743" y="5363161"/>
                </a:lnTo>
                <a:lnTo>
                  <a:pt x="1234705" y="5364032"/>
                </a:lnTo>
                <a:lnTo>
                  <a:pt x="1226672" y="5366207"/>
                </a:lnTo>
                <a:lnTo>
                  <a:pt x="1193289" y="5367618"/>
                </a:lnTo>
                <a:lnTo>
                  <a:pt x="1175855" y="5369128"/>
                </a:lnTo>
                <a:lnTo>
                  <a:pt x="1172533" y="5368495"/>
                </a:lnTo>
                <a:lnTo>
                  <a:pt x="1169855" y="5368609"/>
                </a:lnTo>
                <a:lnTo>
                  <a:pt x="1169033" y="5367830"/>
                </a:lnTo>
                <a:lnTo>
                  <a:pt x="1103456" y="5305485"/>
                </a:lnTo>
                <a:lnTo>
                  <a:pt x="1099279" y="5301516"/>
                </a:lnTo>
                <a:lnTo>
                  <a:pt x="1099278" y="5301515"/>
                </a:lnTo>
                <a:lnTo>
                  <a:pt x="1032963" y="5231759"/>
                </a:lnTo>
                <a:lnTo>
                  <a:pt x="1032963" y="5231757"/>
                </a:lnTo>
                <a:lnTo>
                  <a:pt x="1032184" y="5230940"/>
                </a:lnTo>
                <a:lnTo>
                  <a:pt x="1032298" y="5228264"/>
                </a:lnTo>
                <a:lnTo>
                  <a:pt x="1031665" y="5224937"/>
                </a:lnTo>
                <a:lnTo>
                  <a:pt x="1033176" y="5207476"/>
                </a:lnTo>
                <a:lnTo>
                  <a:pt x="1034588" y="5174123"/>
                </a:lnTo>
                <a:lnTo>
                  <a:pt x="1036760" y="5166100"/>
                </a:lnTo>
                <a:lnTo>
                  <a:pt x="1037630" y="5156049"/>
                </a:lnTo>
                <a:lnTo>
                  <a:pt x="1049437" y="5115027"/>
                </a:lnTo>
                <a:lnTo>
                  <a:pt x="1050315" y="5116048"/>
                </a:lnTo>
                <a:lnTo>
                  <a:pt x="1061690" y="5074042"/>
                </a:lnTo>
                <a:cubicBezTo>
                  <a:pt x="1092119" y="4994716"/>
                  <a:pt x="1144711" y="4907300"/>
                  <a:pt x="1215656" y="4821998"/>
                </a:cubicBezTo>
                <a:lnTo>
                  <a:pt x="1252061" y="4782141"/>
                </a:lnTo>
                <a:lnTo>
                  <a:pt x="1252059" y="4782138"/>
                </a:lnTo>
                <a:lnTo>
                  <a:pt x="1250113" y="4784269"/>
                </a:lnTo>
                <a:lnTo>
                  <a:pt x="1164166" y="4675093"/>
                </a:lnTo>
                <a:lnTo>
                  <a:pt x="1120359" y="4697808"/>
                </a:lnTo>
                <a:cubicBezTo>
                  <a:pt x="1019602" y="4744259"/>
                  <a:pt x="921552" y="4772434"/>
                  <a:pt x="837054" y="4781294"/>
                </a:cubicBezTo>
                <a:lnTo>
                  <a:pt x="793535" y="4781410"/>
                </a:lnTo>
                <a:lnTo>
                  <a:pt x="794293" y="4782521"/>
                </a:lnTo>
                <a:lnTo>
                  <a:pt x="751614" y="4783308"/>
                </a:lnTo>
                <a:lnTo>
                  <a:pt x="741691" y="4781550"/>
                </a:lnTo>
                <a:lnTo>
                  <a:pt x="733369" y="4781572"/>
                </a:lnTo>
                <a:lnTo>
                  <a:pt x="700759" y="4774295"/>
                </a:lnTo>
                <a:lnTo>
                  <a:pt x="683529" y="4771240"/>
                </a:lnTo>
                <a:lnTo>
                  <a:pt x="680483" y="4769769"/>
                </a:lnTo>
                <a:lnTo>
                  <a:pt x="677866" y="4769186"/>
                </a:lnTo>
                <a:lnTo>
                  <a:pt x="677275" y="4768221"/>
                </a:lnTo>
                <a:lnTo>
                  <a:pt x="630067" y="4691029"/>
                </a:lnTo>
                <a:lnTo>
                  <a:pt x="627060" y="4686113"/>
                </a:lnTo>
                <a:lnTo>
                  <a:pt x="581058" y="4601569"/>
                </a:lnTo>
                <a:lnTo>
                  <a:pt x="581059" y="4601568"/>
                </a:lnTo>
                <a:lnTo>
                  <a:pt x="580519" y="4600577"/>
                </a:lnTo>
                <a:lnTo>
                  <a:pt x="581321" y="4598022"/>
                </a:lnTo>
                <a:lnTo>
                  <a:pt x="581571" y="4594644"/>
                </a:lnTo>
                <a:lnTo>
                  <a:pt x="587550" y="4578170"/>
                </a:lnTo>
                <a:lnTo>
                  <a:pt x="597545" y="4546318"/>
                </a:lnTo>
                <a:lnTo>
                  <a:pt x="601720" y="4539132"/>
                </a:lnTo>
                <a:lnTo>
                  <a:pt x="605163" y="4529647"/>
                </a:lnTo>
                <a:lnTo>
                  <a:pt x="627184" y="4493079"/>
                </a:lnTo>
                <a:lnTo>
                  <a:pt x="627768" y="4494293"/>
                </a:lnTo>
                <a:lnTo>
                  <a:pt x="649628" y="4456663"/>
                </a:lnTo>
                <a:cubicBezTo>
                  <a:pt x="699551" y="4387915"/>
                  <a:pt x="772975" y="4317090"/>
                  <a:pt x="863580" y="4253058"/>
                </a:cubicBezTo>
                <a:lnTo>
                  <a:pt x="906970" y="4225317"/>
                </a:lnTo>
                <a:lnTo>
                  <a:pt x="906969" y="4225315"/>
                </a:lnTo>
                <a:lnTo>
                  <a:pt x="905215" y="4226436"/>
                </a:lnTo>
                <a:lnTo>
                  <a:pt x="853649" y="4097440"/>
                </a:lnTo>
                <a:lnTo>
                  <a:pt x="803678" y="4108433"/>
                </a:lnTo>
                <a:cubicBezTo>
                  <a:pt x="694332" y="4127224"/>
                  <a:pt x="592331" y="4129061"/>
                  <a:pt x="508418" y="4115749"/>
                </a:cubicBezTo>
                <a:lnTo>
                  <a:pt x="466352" y="4104598"/>
                </a:lnTo>
                <a:lnTo>
                  <a:pt x="466798" y="4105867"/>
                </a:lnTo>
                <a:lnTo>
                  <a:pt x="425369" y="4095581"/>
                </a:lnTo>
                <a:lnTo>
                  <a:pt x="416239" y="4091314"/>
                </a:lnTo>
                <a:lnTo>
                  <a:pt x="408196" y="4089182"/>
                </a:lnTo>
                <a:lnTo>
                  <a:pt x="378580" y="4073712"/>
                </a:lnTo>
                <a:lnTo>
                  <a:pt x="362728" y="4066303"/>
                </a:lnTo>
                <a:lnTo>
                  <a:pt x="360166" y="4064094"/>
                </a:lnTo>
                <a:lnTo>
                  <a:pt x="357789" y="4062853"/>
                </a:lnTo>
                <a:lnTo>
                  <a:pt x="357467" y="4061768"/>
                </a:lnTo>
                <a:lnTo>
                  <a:pt x="331848" y="3974989"/>
                </a:lnTo>
                <a:lnTo>
                  <a:pt x="330216" y="3969462"/>
                </a:lnTo>
                <a:lnTo>
                  <a:pt x="330215" y="3969461"/>
                </a:lnTo>
                <a:lnTo>
                  <a:pt x="307662" y="3875892"/>
                </a:lnTo>
                <a:lnTo>
                  <a:pt x="307664" y="3875891"/>
                </a:lnTo>
                <a:lnTo>
                  <a:pt x="307399" y="3874794"/>
                </a:lnTo>
                <a:lnTo>
                  <a:pt x="308834" y="3872533"/>
                </a:lnTo>
                <a:lnTo>
                  <a:pt x="309950" y="3869336"/>
                </a:lnTo>
                <a:lnTo>
                  <a:pt x="319990" y="3854970"/>
                </a:lnTo>
                <a:lnTo>
                  <a:pt x="337887" y="3826790"/>
                </a:lnTo>
                <a:lnTo>
                  <a:pt x="343779" y="3820930"/>
                </a:lnTo>
                <a:lnTo>
                  <a:pt x="349560" y="3812659"/>
                </a:lnTo>
                <a:lnTo>
                  <a:pt x="380296" y="3783037"/>
                </a:lnTo>
                <a:lnTo>
                  <a:pt x="380545" y="3784360"/>
                </a:lnTo>
                <a:lnTo>
                  <a:pt x="411399" y="3753669"/>
                </a:lnTo>
                <a:cubicBezTo>
                  <a:pt x="477415" y="3700185"/>
                  <a:pt x="566669" y="3650777"/>
                  <a:pt x="670761" y="3612377"/>
                </a:cubicBezTo>
                <a:lnTo>
                  <a:pt x="721313" y="3596348"/>
                </a:lnTo>
                <a:lnTo>
                  <a:pt x="721313" y="3596347"/>
                </a:lnTo>
                <a:lnTo>
                  <a:pt x="718542" y="3597226"/>
                </a:lnTo>
                <a:lnTo>
                  <a:pt x="708938" y="3546498"/>
                </a:lnTo>
                <a:lnTo>
                  <a:pt x="701166" y="3459477"/>
                </a:lnTo>
                <a:lnTo>
                  <a:pt x="650325" y="3457175"/>
                </a:lnTo>
                <a:cubicBezTo>
                  <a:pt x="539842" y="3447024"/>
                  <a:pt x="440842" y="3422400"/>
                  <a:pt x="363233" y="3387823"/>
                </a:cubicBezTo>
                <a:lnTo>
                  <a:pt x="325485" y="3366165"/>
                </a:lnTo>
                <a:lnTo>
                  <a:pt x="325588" y="3367506"/>
                </a:lnTo>
                <a:lnTo>
                  <a:pt x="288233" y="3346847"/>
                </a:lnTo>
                <a:lnTo>
                  <a:pt x="280519" y="3340364"/>
                </a:lnTo>
                <a:lnTo>
                  <a:pt x="273301" y="3336221"/>
                </a:lnTo>
                <a:lnTo>
                  <a:pt x="248698" y="3313614"/>
                </a:lnTo>
                <a:lnTo>
                  <a:pt x="235303" y="3302355"/>
                </a:lnTo>
                <a:lnTo>
                  <a:pt x="233401" y="3299558"/>
                </a:lnTo>
                <a:lnTo>
                  <a:pt x="231426" y="3297743"/>
                </a:lnTo>
                <a:lnTo>
                  <a:pt x="231397" y="3296613"/>
                </a:lnTo>
                <a:lnTo>
                  <a:pt x="229110" y="3206159"/>
                </a:lnTo>
                <a:lnTo>
                  <a:pt x="228964" y="3200398"/>
                </a:lnTo>
                <a:lnTo>
                  <a:pt x="228964" y="3200396"/>
                </a:lnTo>
                <a:lnTo>
                  <a:pt x="231396" y="3104181"/>
                </a:lnTo>
                <a:lnTo>
                  <a:pt x="231398" y="3104181"/>
                </a:lnTo>
                <a:lnTo>
                  <a:pt x="231426" y="3103053"/>
                </a:lnTo>
                <a:lnTo>
                  <a:pt x="233398" y="3101240"/>
                </a:lnTo>
                <a:lnTo>
                  <a:pt x="235303" y="3098441"/>
                </a:lnTo>
                <a:lnTo>
                  <a:pt x="248719" y="3087163"/>
                </a:lnTo>
                <a:lnTo>
                  <a:pt x="273301" y="3064575"/>
                </a:lnTo>
                <a:lnTo>
                  <a:pt x="280509" y="3060438"/>
                </a:lnTo>
                <a:lnTo>
                  <a:pt x="288233" y="3053946"/>
                </a:lnTo>
                <a:lnTo>
                  <a:pt x="325588" y="3033287"/>
                </a:lnTo>
                <a:lnTo>
                  <a:pt x="325485" y="3034632"/>
                </a:lnTo>
                <a:lnTo>
                  <a:pt x="363232" y="3012971"/>
                </a:lnTo>
                <a:cubicBezTo>
                  <a:pt x="440842" y="2978395"/>
                  <a:pt x="539842" y="2953772"/>
                  <a:pt x="650325" y="2943620"/>
                </a:cubicBezTo>
                <a:lnTo>
                  <a:pt x="704711" y="2941158"/>
                </a:lnTo>
                <a:lnTo>
                  <a:pt x="704711" y="2941156"/>
                </a:lnTo>
                <a:lnTo>
                  <a:pt x="701912" y="2941284"/>
                </a:lnTo>
                <a:lnTo>
                  <a:pt x="717216" y="2803150"/>
                </a:lnTo>
                <a:lnTo>
                  <a:pt x="670761" y="2788420"/>
                </a:lnTo>
                <a:cubicBezTo>
                  <a:pt x="566670" y="2750020"/>
                  <a:pt x="477416" y="2700614"/>
                  <a:pt x="411401" y="2647128"/>
                </a:cubicBezTo>
                <a:lnTo>
                  <a:pt x="380545" y="2616436"/>
                </a:lnTo>
                <a:lnTo>
                  <a:pt x="380298" y="2617759"/>
                </a:lnTo>
                <a:lnTo>
                  <a:pt x="349562" y="2588137"/>
                </a:lnTo>
                <a:lnTo>
                  <a:pt x="343789" y="2579877"/>
                </a:lnTo>
                <a:lnTo>
                  <a:pt x="337889" y="2574008"/>
                </a:lnTo>
                <a:lnTo>
                  <a:pt x="319976" y="2545803"/>
                </a:lnTo>
                <a:lnTo>
                  <a:pt x="309951" y="2531460"/>
                </a:lnTo>
                <a:lnTo>
                  <a:pt x="308838" y="2528265"/>
                </a:lnTo>
                <a:lnTo>
                  <a:pt x="307400" y="2526003"/>
                </a:lnTo>
                <a:lnTo>
                  <a:pt x="307665" y="2524902"/>
                </a:lnTo>
                <a:lnTo>
                  <a:pt x="328867" y="2436938"/>
                </a:lnTo>
                <a:lnTo>
                  <a:pt x="330216" y="2431335"/>
                </a:lnTo>
                <a:lnTo>
                  <a:pt x="330216" y="2431334"/>
                </a:lnTo>
                <a:lnTo>
                  <a:pt x="357470" y="2339025"/>
                </a:lnTo>
                <a:lnTo>
                  <a:pt x="357472" y="2339025"/>
                </a:lnTo>
                <a:lnTo>
                  <a:pt x="357790" y="2337943"/>
                </a:lnTo>
                <a:lnTo>
                  <a:pt x="360164" y="2336704"/>
                </a:lnTo>
                <a:lnTo>
                  <a:pt x="362729" y="2334493"/>
                </a:lnTo>
                <a:lnTo>
                  <a:pt x="378605" y="2327071"/>
                </a:lnTo>
                <a:lnTo>
                  <a:pt x="408197" y="2311617"/>
                </a:lnTo>
                <a:lnTo>
                  <a:pt x="416230" y="2309487"/>
                </a:lnTo>
                <a:lnTo>
                  <a:pt x="425371" y="2305213"/>
                </a:lnTo>
                <a:lnTo>
                  <a:pt x="466800" y="2294929"/>
                </a:lnTo>
                <a:lnTo>
                  <a:pt x="466354" y="2296199"/>
                </a:lnTo>
                <a:lnTo>
                  <a:pt x="508420" y="2285047"/>
                </a:lnTo>
                <a:cubicBezTo>
                  <a:pt x="536391" y="2280611"/>
                  <a:pt x="566372" y="2277857"/>
                  <a:pt x="597964" y="2276853"/>
                </a:cubicBezTo>
                <a:cubicBezTo>
                  <a:pt x="645354" y="2275347"/>
                  <a:pt x="696369" y="2277780"/>
                  <a:pt x="749668" y="2284375"/>
                </a:cubicBezTo>
                <a:lnTo>
                  <a:pt x="853477" y="2304770"/>
                </a:lnTo>
                <a:lnTo>
                  <a:pt x="854056" y="2303446"/>
                </a:lnTo>
                <a:lnTo>
                  <a:pt x="851382" y="2302859"/>
                </a:lnTo>
                <a:lnTo>
                  <a:pt x="907178" y="2175616"/>
                </a:lnTo>
                <a:lnTo>
                  <a:pt x="909170" y="2176889"/>
                </a:lnTo>
                <a:lnTo>
                  <a:pt x="909169" y="2176888"/>
                </a:lnTo>
                <a:lnTo>
                  <a:pt x="907179" y="2175615"/>
                </a:lnTo>
                <a:lnTo>
                  <a:pt x="907178" y="2175616"/>
                </a:lnTo>
                <a:lnTo>
                  <a:pt x="863583" y="2147743"/>
                </a:lnTo>
                <a:cubicBezTo>
                  <a:pt x="772978" y="2083710"/>
                  <a:pt x="699553" y="2012883"/>
                  <a:pt x="649630" y="1944135"/>
                </a:cubicBezTo>
                <a:lnTo>
                  <a:pt x="627770" y="1906504"/>
                </a:lnTo>
                <a:lnTo>
                  <a:pt x="627187" y="1907718"/>
                </a:lnTo>
                <a:lnTo>
                  <a:pt x="605166" y="1871149"/>
                </a:lnTo>
                <a:lnTo>
                  <a:pt x="601728" y="1861678"/>
                </a:lnTo>
                <a:lnTo>
                  <a:pt x="597548" y="1854482"/>
                </a:lnTo>
                <a:lnTo>
                  <a:pt x="587543" y="1822602"/>
                </a:lnTo>
                <a:lnTo>
                  <a:pt x="581574" y="1806152"/>
                </a:lnTo>
                <a:lnTo>
                  <a:pt x="581325" y="1802780"/>
                </a:lnTo>
                <a:lnTo>
                  <a:pt x="580522" y="1800220"/>
                </a:lnTo>
                <a:lnTo>
                  <a:pt x="581062" y="1799226"/>
                </a:lnTo>
                <a:lnTo>
                  <a:pt x="624309" y="1719746"/>
                </a:lnTo>
                <a:lnTo>
                  <a:pt x="627063" y="1714684"/>
                </a:lnTo>
                <a:lnTo>
                  <a:pt x="677279" y="1632579"/>
                </a:lnTo>
                <a:lnTo>
                  <a:pt x="677867" y="1631616"/>
                </a:lnTo>
                <a:lnTo>
                  <a:pt x="680482" y="1631032"/>
                </a:lnTo>
                <a:lnTo>
                  <a:pt x="683532" y="1629561"/>
                </a:lnTo>
                <a:lnTo>
                  <a:pt x="700789" y="1626500"/>
                </a:lnTo>
                <a:lnTo>
                  <a:pt x="733371" y="1619231"/>
                </a:lnTo>
                <a:lnTo>
                  <a:pt x="741682" y="1619253"/>
                </a:lnTo>
                <a:lnTo>
                  <a:pt x="751617" y="1617492"/>
                </a:lnTo>
                <a:lnTo>
                  <a:pt x="794297" y="1618280"/>
                </a:lnTo>
                <a:lnTo>
                  <a:pt x="793537" y="1619391"/>
                </a:lnTo>
                <a:lnTo>
                  <a:pt x="837057" y="1619507"/>
                </a:lnTo>
                <a:cubicBezTo>
                  <a:pt x="921556" y="1628368"/>
                  <a:pt x="1019605" y="1656543"/>
                  <a:pt x="1120361" y="1702990"/>
                </a:cubicBezTo>
                <a:lnTo>
                  <a:pt x="1168154" y="1727771"/>
                </a:lnTo>
                <a:lnTo>
                  <a:pt x="1168155" y="1727770"/>
                </a:lnTo>
                <a:lnTo>
                  <a:pt x="1165754" y="1726526"/>
                </a:lnTo>
                <a:lnTo>
                  <a:pt x="1215599" y="1655615"/>
                </a:lnTo>
                <a:lnTo>
                  <a:pt x="1249667" y="1616037"/>
                </a:lnTo>
                <a:lnTo>
                  <a:pt x="1215657" y="1578801"/>
                </a:lnTo>
                <a:cubicBezTo>
                  <a:pt x="1144712" y="1493498"/>
                  <a:pt x="1092119" y="1406084"/>
                  <a:pt x="1061692" y="1326757"/>
                </a:cubicBezTo>
                <a:lnTo>
                  <a:pt x="1050316" y="1284750"/>
                </a:lnTo>
                <a:lnTo>
                  <a:pt x="1049440" y="1285770"/>
                </a:lnTo>
                <a:lnTo>
                  <a:pt x="1037633" y="1244749"/>
                </a:lnTo>
                <a:lnTo>
                  <a:pt x="1036763" y="1234708"/>
                </a:lnTo>
                <a:lnTo>
                  <a:pt x="1034588" y="1226678"/>
                </a:lnTo>
                <a:lnTo>
                  <a:pt x="1033176" y="1193295"/>
                </a:lnTo>
                <a:lnTo>
                  <a:pt x="1031667" y="1175861"/>
                </a:lnTo>
                <a:lnTo>
                  <a:pt x="1032300" y="1172539"/>
                </a:lnTo>
                <a:lnTo>
                  <a:pt x="1032186" y="1169859"/>
                </a:lnTo>
                <a:lnTo>
                  <a:pt x="1032965" y="1169038"/>
                </a:lnTo>
                <a:lnTo>
                  <a:pt x="1095309" y="1103461"/>
                </a:lnTo>
                <a:lnTo>
                  <a:pt x="1099279" y="1099285"/>
                </a:lnTo>
                <a:lnTo>
                  <a:pt x="1099280" y="1099284"/>
                </a:lnTo>
                <a:lnTo>
                  <a:pt x="1169035" y="1032968"/>
                </a:lnTo>
                <a:lnTo>
                  <a:pt x="1169036" y="1032968"/>
                </a:lnTo>
                <a:lnTo>
                  <a:pt x="1169854" y="1032191"/>
                </a:lnTo>
                <a:lnTo>
                  <a:pt x="1172530" y="1032304"/>
                </a:lnTo>
                <a:lnTo>
                  <a:pt x="1175858" y="1031671"/>
                </a:lnTo>
                <a:lnTo>
                  <a:pt x="1193319" y="1033181"/>
                </a:lnTo>
                <a:lnTo>
                  <a:pt x="1226672" y="1034592"/>
                </a:lnTo>
                <a:lnTo>
                  <a:pt x="1234693" y="1036766"/>
                </a:lnTo>
                <a:lnTo>
                  <a:pt x="1244746" y="1037636"/>
                </a:lnTo>
                <a:lnTo>
                  <a:pt x="1285768" y="1049443"/>
                </a:lnTo>
                <a:lnTo>
                  <a:pt x="1284746" y="1050320"/>
                </a:lnTo>
                <a:lnTo>
                  <a:pt x="1326752" y="1061696"/>
                </a:lnTo>
                <a:cubicBezTo>
                  <a:pt x="1406079" y="1092125"/>
                  <a:pt x="1493494" y="1144716"/>
                  <a:pt x="1578795" y="1215662"/>
                </a:cubicBezTo>
                <a:lnTo>
                  <a:pt x="1618430" y="1251864"/>
                </a:lnTo>
                <a:lnTo>
                  <a:pt x="1618432" y="1251863"/>
                </a:lnTo>
                <a:lnTo>
                  <a:pt x="1616888" y="1250452"/>
                </a:lnTo>
                <a:lnTo>
                  <a:pt x="1725926" y="1164613"/>
                </a:lnTo>
                <a:lnTo>
                  <a:pt x="1702985" y="1120367"/>
                </a:lnTo>
                <a:cubicBezTo>
                  <a:pt x="1656534" y="1019611"/>
                  <a:pt x="1628360" y="921561"/>
                  <a:pt x="1619500" y="837061"/>
                </a:cubicBezTo>
                <a:lnTo>
                  <a:pt x="1619383" y="793542"/>
                </a:lnTo>
                <a:lnTo>
                  <a:pt x="1618273" y="794301"/>
                </a:lnTo>
                <a:lnTo>
                  <a:pt x="1617485" y="751622"/>
                </a:lnTo>
                <a:lnTo>
                  <a:pt x="1619244" y="741699"/>
                </a:lnTo>
                <a:lnTo>
                  <a:pt x="1619222" y="733377"/>
                </a:lnTo>
                <a:lnTo>
                  <a:pt x="1626499" y="700766"/>
                </a:lnTo>
                <a:lnTo>
                  <a:pt x="1629552" y="683536"/>
                </a:lnTo>
                <a:lnTo>
                  <a:pt x="1631023" y="680491"/>
                </a:lnTo>
                <a:lnTo>
                  <a:pt x="1631608" y="677873"/>
                </a:lnTo>
                <a:lnTo>
                  <a:pt x="1632572" y="677283"/>
                </a:lnTo>
                <a:lnTo>
                  <a:pt x="1709764" y="630074"/>
                </a:lnTo>
                <a:lnTo>
                  <a:pt x="1714680" y="627068"/>
                </a:lnTo>
                <a:lnTo>
                  <a:pt x="1714681" y="627068"/>
                </a:lnTo>
                <a:lnTo>
                  <a:pt x="1799224" y="581066"/>
                </a:lnTo>
                <a:lnTo>
                  <a:pt x="1799225" y="581065"/>
                </a:lnTo>
                <a:lnTo>
                  <a:pt x="1800217" y="580526"/>
                </a:lnTo>
                <a:lnTo>
                  <a:pt x="1802772" y="581328"/>
                </a:lnTo>
                <a:lnTo>
                  <a:pt x="1806149" y="581578"/>
                </a:lnTo>
                <a:lnTo>
                  <a:pt x="1822623" y="587557"/>
                </a:lnTo>
                <a:lnTo>
                  <a:pt x="1854475" y="597553"/>
                </a:lnTo>
                <a:lnTo>
                  <a:pt x="1861661" y="601727"/>
                </a:lnTo>
                <a:lnTo>
                  <a:pt x="1871146" y="605170"/>
                </a:lnTo>
                <a:lnTo>
                  <a:pt x="1907715" y="627192"/>
                </a:lnTo>
                <a:lnTo>
                  <a:pt x="1906500" y="627775"/>
                </a:lnTo>
                <a:lnTo>
                  <a:pt x="1944132" y="649635"/>
                </a:lnTo>
                <a:cubicBezTo>
                  <a:pt x="2012880" y="699559"/>
                  <a:pt x="2083704" y="772983"/>
                  <a:pt x="2147738" y="863588"/>
                </a:cubicBezTo>
                <a:lnTo>
                  <a:pt x="2174623" y="905640"/>
                </a:lnTo>
                <a:lnTo>
                  <a:pt x="2303462" y="854137"/>
                </a:lnTo>
                <a:lnTo>
                  <a:pt x="2303958" y="856392"/>
                </a:lnTo>
                <a:lnTo>
                  <a:pt x="2303959" y="856392"/>
                </a:lnTo>
                <a:lnTo>
                  <a:pt x="2292363" y="803681"/>
                </a:lnTo>
                <a:cubicBezTo>
                  <a:pt x="2273573" y="694337"/>
                  <a:pt x="2271735" y="592336"/>
                  <a:pt x="2285047" y="508422"/>
                </a:cubicBezTo>
                <a:lnTo>
                  <a:pt x="2296199" y="466357"/>
                </a:lnTo>
                <a:lnTo>
                  <a:pt x="2294930" y="466802"/>
                </a:lnTo>
                <a:lnTo>
                  <a:pt x="2305216" y="425374"/>
                </a:lnTo>
                <a:lnTo>
                  <a:pt x="2309481" y="416244"/>
                </a:lnTo>
                <a:lnTo>
                  <a:pt x="2311614" y="408200"/>
                </a:lnTo>
                <a:lnTo>
                  <a:pt x="2327083" y="378584"/>
                </a:lnTo>
                <a:lnTo>
                  <a:pt x="2334493" y="362732"/>
                </a:lnTo>
                <a:lnTo>
                  <a:pt x="2336702" y="360170"/>
                </a:lnTo>
                <a:lnTo>
                  <a:pt x="2337943" y="357792"/>
                </a:lnTo>
                <a:lnTo>
                  <a:pt x="2339028" y="357471"/>
                </a:lnTo>
                <a:lnTo>
                  <a:pt x="2425809" y="331851"/>
                </a:lnTo>
                <a:lnTo>
                  <a:pt x="2431336" y="330220"/>
                </a:lnTo>
                <a:lnTo>
                  <a:pt x="2431336" y="330220"/>
                </a:lnTo>
                <a:lnTo>
                  <a:pt x="2524905" y="307667"/>
                </a:lnTo>
                <a:lnTo>
                  <a:pt x="2524905" y="307668"/>
                </a:lnTo>
                <a:lnTo>
                  <a:pt x="2526002" y="307403"/>
                </a:lnTo>
                <a:lnTo>
                  <a:pt x="2528263" y="308839"/>
                </a:lnTo>
                <a:lnTo>
                  <a:pt x="2531461" y="309953"/>
                </a:lnTo>
                <a:lnTo>
                  <a:pt x="2545826" y="319994"/>
                </a:lnTo>
                <a:lnTo>
                  <a:pt x="2574006" y="337892"/>
                </a:lnTo>
                <a:lnTo>
                  <a:pt x="2579866" y="343783"/>
                </a:lnTo>
                <a:lnTo>
                  <a:pt x="2588139" y="349565"/>
                </a:lnTo>
                <a:lnTo>
                  <a:pt x="2617761" y="380300"/>
                </a:lnTo>
                <a:lnTo>
                  <a:pt x="2616436" y="380549"/>
                </a:lnTo>
                <a:lnTo>
                  <a:pt x="2647128" y="411403"/>
                </a:lnTo>
                <a:cubicBezTo>
                  <a:pt x="2700611" y="477419"/>
                  <a:pt x="2750020" y="566673"/>
                  <a:pt x="2788419" y="670766"/>
                </a:cubicBezTo>
                <a:lnTo>
                  <a:pt x="2803712" y="718994"/>
                </a:lnTo>
                <a:lnTo>
                  <a:pt x="2854545" y="709369"/>
                </a:lnTo>
                <a:lnTo>
                  <a:pt x="2941297" y="701623"/>
                </a:lnTo>
                <a:lnTo>
                  <a:pt x="2943618" y="650333"/>
                </a:lnTo>
                <a:cubicBezTo>
                  <a:pt x="2953770" y="539849"/>
                  <a:pt x="2978395" y="440849"/>
                  <a:pt x="3012971" y="363240"/>
                </a:cubicBezTo>
                <a:lnTo>
                  <a:pt x="3034629" y="325493"/>
                </a:lnTo>
                <a:lnTo>
                  <a:pt x="3033289" y="325594"/>
                </a:lnTo>
                <a:lnTo>
                  <a:pt x="3053947" y="288241"/>
                </a:lnTo>
                <a:lnTo>
                  <a:pt x="3060431" y="280526"/>
                </a:lnTo>
                <a:lnTo>
                  <a:pt x="3064573" y="273308"/>
                </a:lnTo>
                <a:lnTo>
                  <a:pt x="3087179" y="248704"/>
                </a:lnTo>
                <a:lnTo>
                  <a:pt x="3098439" y="235310"/>
                </a:lnTo>
                <a:lnTo>
                  <a:pt x="3101237" y="233408"/>
                </a:lnTo>
                <a:lnTo>
                  <a:pt x="3103051" y="231434"/>
                </a:lnTo>
                <a:lnTo>
                  <a:pt x="3104181" y="231403"/>
                </a:lnTo>
                <a:lnTo>
                  <a:pt x="3194635" y="229118"/>
                </a:lnTo>
                <a:lnTo>
                  <a:pt x="3200395" y="228972"/>
                </a:lnTo>
                <a:close/>
                <a:moveTo>
                  <a:pt x="3200399" y="91440"/>
                </a:moveTo>
                <a:cubicBezTo>
                  <a:pt x="1483369" y="91440"/>
                  <a:pt x="91440" y="1483369"/>
                  <a:pt x="91440" y="3200400"/>
                </a:cubicBezTo>
                <a:cubicBezTo>
                  <a:pt x="91440" y="4917431"/>
                  <a:pt x="1483369" y="6309360"/>
                  <a:pt x="3200399" y="6309360"/>
                </a:cubicBezTo>
                <a:cubicBezTo>
                  <a:pt x="4917431" y="6309360"/>
                  <a:pt x="6309359" y="4917431"/>
                  <a:pt x="6309359" y="3200400"/>
                </a:cubicBezTo>
                <a:cubicBezTo>
                  <a:pt x="6309359" y="1483369"/>
                  <a:pt x="4917431" y="91440"/>
                  <a:pt x="3200399" y="91440"/>
                </a:cubicBezTo>
                <a:close/>
                <a:moveTo>
                  <a:pt x="3200399" y="0"/>
                </a:moveTo>
                <a:cubicBezTo>
                  <a:pt x="4967931" y="0"/>
                  <a:pt x="6400799" y="1432868"/>
                  <a:pt x="6400799" y="3200400"/>
                </a:cubicBezTo>
                <a:cubicBezTo>
                  <a:pt x="6400799" y="4967932"/>
                  <a:pt x="4967931" y="6400800"/>
                  <a:pt x="3200399" y="6400800"/>
                </a:cubicBezTo>
                <a:cubicBezTo>
                  <a:pt x="1432868" y="6400800"/>
                  <a:pt x="0" y="4967932"/>
                  <a:pt x="0" y="3200400"/>
                </a:cubicBezTo>
                <a:cubicBezTo>
                  <a:pt x="0" y="1432868"/>
                  <a:pt x="1432868" y="0"/>
                  <a:pt x="3200399" y="0"/>
                </a:cubicBezTo>
                <a:close/>
              </a:path>
            </a:pathLst>
          </a:cu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solidFill>
                <a:srgbClr val="002060"/>
              </a:solidFill>
            </a:endParaRPr>
          </a:p>
        </p:txBody>
      </p:sp>
    </p:spTree>
    <p:extLst>
      <p:ext uri="{BB962C8B-B14F-4D97-AF65-F5344CB8AC3E}">
        <p14:creationId xmlns:p14="http://schemas.microsoft.com/office/powerpoint/2010/main" val="183613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53353" y="6412447"/>
            <a:ext cx="10217797" cy="370850"/>
          </a:xfrm>
          <a:prstGeom prst="rect">
            <a:avLst/>
          </a:prstGeom>
        </p:spPr>
        <p:txBody>
          <a:bodyPr vert="horz" lIns="91440" tIns="45720" rIns="91440" bIns="45720" rtlCol="0" anchor="ctr"/>
          <a:lstStyle>
            <a:lvl1pPr algn="l">
              <a:defRPr sz="1400" cap="none" baseline="0">
                <a:solidFill>
                  <a:schemeClr val="bg1"/>
                </a:solidFill>
              </a:defRPr>
            </a:lvl1pPr>
          </a:lstStyle>
          <a:p>
            <a:endParaRPr lang="en-IN"/>
          </a:p>
        </p:txBody>
      </p:sp>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71150" y="6412447"/>
            <a:ext cx="1382532" cy="370850"/>
          </a:xfrm>
          <a:prstGeom prst="rect">
            <a:avLst/>
          </a:prstGeom>
        </p:spPr>
        <p:txBody>
          <a:bodyPr vert="horz" lIns="91440" tIns="45720" rIns="91440" bIns="45720" rtlCol="0" anchor="ctr"/>
          <a:lstStyle>
            <a:lvl1pPr algn="r">
              <a:defRPr sz="1400">
                <a:solidFill>
                  <a:schemeClr val="bg1"/>
                </a:solidFill>
              </a:defRPr>
            </a:lvl1pPr>
          </a:lstStyle>
          <a:p>
            <a:fld id="{0AA8DC45-DF35-4800-A6A7-77F5BF924295}" type="datetimeFigureOut">
              <a:rPr lang="en-IN" smtClean="0"/>
              <a:t>22-10-2022</a:t>
            </a:fld>
            <a:endParaRPr lang="en-IN"/>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chemeClr val="bg1">
                    <a:lumMod val="50000"/>
                  </a:schemeClr>
                </a:solidFill>
                <a:latin typeface="Calibri Light" panose="020F0302020204030204" pitchFamily="34" charset="0"/>
                <a:cs typeface="Calibri Light" panose="020F0302020204030204" pitchFamily="34" charset="0"/>
              </a:defRPr>
            </a:lvl1pPr>
          </a:lstStyle>
          <a:p>
            <a:fld id="{A54EC154-9D71-4030-B64C-ED408BC341CB}" type="slidenum">
              <a:rPr lang="en-IN" smtClean="0"/>
              <a:t>‹#›</a:t>
            </a:fld>
            <a:endParaRPr lang="en-IN"/>
          </a:p>
        </p:txBody>
      </p:sp>
    </p:spTree>
    <p:extLst>
      <p:ext uri="{BB962C8B-B14F-4D97-AF65-F5344CB8AC3E}">
        <p14:creationId xmlns:p14="http://schemas.microsoft.com/office/powerpoint/2010/main" val="3105443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5"/>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bg1"/>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bg1"/>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bg1"/>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xml"/><Relationship Id="rId7" Type="http://schemas.openxmlformats.org/officeDocument/2006/relationships/image" Target="../media/image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0.xml"/><Relationship Id="rId7" Type="http://schemas.openxmlformats.org/officeDocument/2006/relationships/image" Target="../media/image11.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3.xml"/><Relationship Id="rId7" Type="http://schemas.openxmlformats.org/officeDocument/2006/relationships/image" Target="../media/image1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2.xml"/><Relationship Id="rId7" Type="http://schemas.openxmlformats.org/officeDocument/2006/relationships/image" Target="../media/image25.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0.png"/><Relationship Id="rId4" Type="http://schemas.openxmlformats.org/officeDocument/2006/relationships/image" Target="../media/image22.jpe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7457-D1A7-1882-54E7-D50A0956B512}"/>
              </a:ext>
            </a:extLst>
          </p:cNvPr>
          <p:cNvSpPr>
            <a:spLocks noGrp="1"/>
          </p:cNvSpPr>
          <p:nvPr>
            <p:ph type="ctrTitle"/>
          </p:nvPr>
        </p:nvSpPr>
        <p:spPr/>
        <p:txBody>
          <a:bodyPr/>
          <a:lstStyle/>
          <a:p>
            <a:r>
              <a:rPr lang="en-US" dirty="0"/>
              <a:t>Generative Classification</a:t>
            </a:r>
            <a:endParaRPr lang="en-IN" dirty="0"/>
          </a:p>
        </p:txBody>
      </p:sp>
      <p:sp>
        <p:nvSpPr>
          <p:cNvPr id="3" name="Subtitle 2">
            <a:extLst>
              <a:ext uri="{FF2B5EF4-FFF2-40B4-BE49-F238E27FC236}">
                <a16:creationId xmlns:a16="http://schemas.microsoft.com/office/drawing/2014/main" id="{7873376C-7777-C1A8-286D-76011CEDC21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6537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Special Cases – III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Let us fix </a:t>
                </a: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=0.5</m:t>
                    </m:r>
                  </m:oMath>
                </a14:m>
                <a:r>
                  <a:rPr lang="en-IN" dirty="0"/>
                  <a:t> as well as fix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𝑑</m:t>
                        </m:r>
                      </m:sub>
                    </m:sSub>
                  </m:oMath>
                </a14:m>
                <a:endParaRPr lang="en-IN" dirty="0"/>
              </a:p>
              <a:p>
                <a:r>
                  <a:rPr lang="en-IN" dirty="0"/>
                  <a:t>In that case we predict </a:t>
                </a:r>
                <a14:m>
                  <m:oMath xmlns:m="http://schemas.openxmlformats.org/officeDocument/2006/math">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dirty="0">
                            <a:latin typeface="Cambria Math" panose="02040503050406030204" pitchFamily="18" charset="0"/>
                          </a:rPr>
                          <m:t>𝑡</m:t>
                        </m:r>
                      </m:sup>
                    </m:sSup>
                    <m:r>
                      <a:rPr lang="en-IN" i="1" dirty="0">
                        <a:latin typeface="Cambria Math" panose="02040503050406030204" pitchFamily="18" charset="0"/>
                      </a:rPr>
                      <m:t>=1</m:t>
                    </m:r>
                  </m:oMath>
                </a14:m>
                <a:r>
                  <a:rPr lang="en-IN" dirty="0"/>
                  <a:t> only if </a:t>
                </a:r>
                <a14:m>
                  <m:oMath xmlns:m="http://schemas.openxmlformats.org/officeDocument/2006/math">
                    <m:sSubSup>
                      <m:sSubSupPr>
                        <m:ctrlPr>
                          <a:rPr lang="en-IN" b="0" i="1" smtClean="0">
                            <a:latin typeface="Cambria Math" panose="02040503050406030204" pitchFamily="18" charset="0"/>
                          </a:rPr>
                        </m:ctrlPr>
                      </m:sSubSupPr>
                      <m:e>
                        <m:d>
                          <m:dPr>
                            <m:begChr m:val="‖"/>
                            <m:endChr m:val="‖"/>
                            <m:ctrlPr>
                              <a:rPr lang="en-IN" i="1" smtClean="0">
                                <a:latin typeface="Cambria Math" panose="02040503050406030204" pitchFamily="18" charset="0"/>
                              </a:rPr>
                            </m:ctrlPr>
                          </m:dPr>
                          <m:e>
                            <m:sSup>
                              <m:sSupPr>
                                <m:ctrlPr>
                                  <a:rPr lang="en-IN" i="1">
                                    <a:latin typeface="Cambria Math" panose="02040503050406030204" pitchFamily="18" charset="0"/>
                                  </a:rPr>
                                </m:ctrlPr>
                              </m:sSupPr>
                              <m:e>
                                <m:r>
                                  <a:rPr lang="en-IN" b="1" i="0">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i="1">
                            <a:latin typeface="Cambria Math" panose="02040503050406030204" pitchFamily="18" charset="0"/>
                          </a:rPr>
                        </m:ctrlPr>
                      </m:sSubSup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𝑡</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rPr>
                          <m:t>2</m:t>
                        </m:r>
                      </m:sub>
                      <m:sup>
                        <m:r>
                          <a:rPr lang="en-IN" i="1">
                            <a:latin typeface="Cambria Math" panose="02040503050406030204" pitchFamily="18" charset="0"/>
                          </a:rPr>
                          <m:t>2</m:t>
                        </m:r>
                      </m:sup>
                    </m:sSubSup>
                  </m:oMath>
                </a14:m>
                <a:endParaRPr lang="en-IN" dirty="0"/>
              </a:p>
              <a:p>
                <a:r>
                  <a:rPr lang="en-IN" dirty="0"/>
                  <a:t>Note that this is exactly </a:t>
                </a:r>
                <a:r>
                  <a:rPr lang="en-IN" dirty="0" err="1"/>
                  <a:t>LwP</a:t>
                </a:r>
                <a:r>
                  <a:rPr lang="en-IN" dirty="0">
                    <a:sym typeface="Wingdings" panose="05000000000000000000" pitchFamily="2" charset="2"/>
                  </a:rPr>
                  <a:t> since even </a:t>
                </a:r>
                <a:r>
                  <a:rPr lang="en-IN" dirty="0" err="1">
                    <a:sym typeface="Wingdings" panose="05000000000000000000" pitchFamily="2" charset="2"/>
                  </a:rPr>
                  <a:t>LwP</a:t>
                </a:r>
                <a:r>
                  <a:rPr lang="en-IN" dirty="0">
                    <a:sym typeface="Wingdings" panose="05000000000000000000" pitchFamily="2" charset="2"/>
                  </a:rPr>
                  <a:t> learnt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oMath>
                </a14:m>
                <a:r>
                  <a:rPr lang="en-IN" dirty="0">
                    <a:sym typeface="Wingdings" panose="05000000000000000000" pitchFamily="2" charset="2"/>
                  </a:rPr>
                  <a:t> using averages of the data points with those labels </a:t>
                </a:r>
              </a:p>
              <a:p>
                <a:r>
                  <a:rPr lang="en-IN" dirty="0">
                    <a:sym typeface="Wingdings" panose="05000000000000000000" pitchFamily="2" charset="2"/>
                  </a:rPr>
                  <a:t>If we fix </a:t>
                </a:r>
                <a14:m>
                  <m:oMath xmlns:m="http://schemas.openxmlformats.org/officeDocument/2006/math">
                    <m:r>
                      <a:rPr lang="en-IN" i="1">
                        <a:latin typeface="Cambria Math" panose="02040503050406030204" pitchFamily="18" charset="0"/>
                      </a:rPr>
                      <m:t>𝑝</m:t>
                    </m:r>
                    <m:r>
                      <a:rPr lang="en-IN" i="1">
                        <a:latin typeface="Cambria Math" panose="02040503050406030204" pitchFamily="18" charset="0"/>
                      </a:rPr>
                      <m:t>=0.5</m:t>
                    </m:r>
                  </m:oMath>
                </a14:m>
                <a:r>
                  <a:rPr lang="en-IN" dirty="0">
                    <a:sym typeface="Wingdings" panose="05000000000000000000" pitchFamily="2" charset="2"/>
                  </a:rPr>
                  <a:t> as well as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r>
                      <m:rPr>
                        <m:sty m:val="p"/>
                      </m:rPr>
                      <a:rPr lang="en-IN">
                        <a:latin typeface="Cambria Math" panose="02040503050406030204" pitchFamily="18" charset="0"/>
                      </a:rPr>
                      <m:t>Σ</m:t>
                    </m:r>
                  </m:oMath>
                </a14:m>
                <a:r>
                  <a:rPr lang="en-IN" dirty="0"/>
                  <a:t> but not necessarily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𝑑</m:t>
                        </m:r>
                      </m:sub>
                    </m:sSub>
                  </m:oMath>
                </a14:m>
                <a:r>
                  <a:rPr lang="en-IN" dirty="0"/>
                  <a:t>, then also we get </a:t>
                </a:r>
                <a:r>
                  <a:rPr lang="en-IN" dirty="0" err="1"/>
                  <a:t>LwP</a:t>
                </a:r>
                <a:r>
                  <a:rPr lang="en-IN" dirty="0"/>
                  <a:t> but with a </a:t>
                </a:r>
                <a:r>
                  <a:rPr lang="en-IN" dirty="0" err="1"/>
                  <a:t>Mahalanobis</a:t>
                </a:r>
                <a:r>
                  <a:rPr lang="en-IN" dirty="0"/>
                  <a:t> distance instead!</a:t>
                </a:r>
              </a:p>
              <a:p>
                <a:r>
                  <a:rPr lang="en-IN" dirty="0"/>
                  <a:t>If we had modelled class conditional distributions using a mixture of Gaussians, we would have obtained a classifier that looks similar to what we got </a:t>
                </a:r>
                <a:r>
                  <a:rPr lang="en-IN" dirty="0" err="1"/>
                  <a:t>LwP</a:t>
                </a:r>
                <a:r>
                  <a:rPr lang="en-IN" dirty="0"/>
                  <a:t> with multiple prototypes per class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84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spTree>
    <p:extLst>
      <p:ext uri="{BB962C8B-B14F-4D97-AF65-F5344CB8AC3E}">
        <p14:creationId xmlns:p14="http://schemas.microsoft.com/office/powerpoint/2010/main" val="119368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General Case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a:t>In the most general case where each class gets its own separate Gaussian (not necessarily standard or spherical), the decision boundary is a quadratic function</a:t>
                </a:r>
              </a:p>
              <a:p>
                <a:r>
                  <a:rPr lang="en-IN" dirty="0"/>
                  <a:t>Let </a:t>
                </a:r>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Λ</m:t>
                            </m:r>
                          </m:e>
                        </m:acc>
                      </m:e>
                      <m:sup>
                        <m:r>
                          <a:rPr lang="en-IN" b="0" i="1" smtClean="0">
                            <a:latin typeface="Cambria Math" panose="02040503050406030204" pitchFamily="18" charset="0"/>
                          </a:rPr>
                          <m:t>+</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Σ</m:t>
                                    </m:r>
                                  </m:e>
                                </m:acc>
                              </m:e>
                              <m:sup>
                                <m:r>
                                  <a:rPr lang="en-IN" b="0" i="1" smtClean="0">
                                    <a:latin typeface="Cambria Math" panose="02040503050406030204" pitchFamily="18" charset="0"/>
                                  </a:rPr>
                                  <m:t>+</m:t>
                                </m:r>
                              </m:sup>
                            </m:sSup>
                          </m:e>
                        </m:d>
                      </m:e>
                      <m:sup>
                        <m:r>
                          <a:rPr lang="en-IN" b="0" i="1" smtClean="0">
                            <a:latin typeface="Cambria Math" panose="02040503050406030204" pitchFamily="18" charset="0"/>
                          </a:rPr>
                          <m:t>−1</m:t>
                        </m:r>
                      </m:sup>
                    </m:sSup>
                  </m:oMath>
                </a14:m>
                <a:r>
                  <a:rPr lang="en-IN" dirty="0"/>
                  <a:t> and </a:t>
                </a:r>
                <a14:m>
                  <m:oMath xmlns:m="http://schemas.openxmlformats.org/officeDocument/2006/math">
                    <m:sSup>
                      <m:sSupPr>
                        <m:ctrlPr>
                          <a:rPr lang="en-IN" i="1">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a:latin typeface="Cambria Math" panose="02040503050406030204" pitchFamily="18" charset="0"/>
                              </a:rPr>
                              <m:t>Λ</m:t>
                            </m:r>
                          </m:e>
                        </m:acc>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b="0" i="1" smtClean="0">
                                        <a:latin typeface="Cambria Math" panose="02040503050406030204" pitchFamily="18" charset="0"/>
                                      </a:rPr>
                                    </m:ctrlPr>
                                  </m:accPr>
                                  <m:e>
                                    <m:r>
                                      <m:rPr>
                                        <m:sty m:val="p"/>
                                      </m:rPr>
                                      <a:rPr lang="en-IN">
                                        <a:latin typeface="Cambria Math" panose="02040503050406030204" pitchFamily="18" charset="0"/>
                                      </a:rPr>
                                      <m:t>Σ</m:t>
                                    </m:r>
                                  </m:e>
                                </m:acc>
                              </m:e>
                              <m:sup>
                                <m:r>
                                  <a:rPr lang="en-IN" b="0" i="1" smtClean="0">
                                    <a:latin typeface="Cambria Math" panose="02040503050406030204" pitchFamily="18" charset="0"/>
                                  </a:rPr>
                                  <m:t>−</m:t>
                                </m:r>
                              </m:sup>
                            </m:sSup>
                          </m:e>
                        </m:d>
                      </m:e>
                      <m:sup>
                        <m:r>
                          <a:rPr lang="en-IN" i="1">
                            <a:latin typeface="Cambria Math" panose="02040503050406030204" pitchFamily="18" charset="0"/>
                          </a:rPr>
                          <m:t>−1</m:t>
                        </m:r>
                      </m:sup>
                    </m:sSup>
                  </m:oMath>
                </a14:m>
                <a:r>
                  <a:rPr lang="en-IN" dirty="0"/>
                  <a:t> for notational simplicity</a:t>
                </a:r>
              </a:p>
              <a:p>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m:t>
                        </m:r>
                      </m:sup>
                    </m:sSup>
                    <m:r>
                      <a:rPr lang="en-IN" b="0" i="1" smtClean="0">
                        <a:latin typeface="Cambria Math" panose="02040503050406030204" pitchFamily="18" charset="0"/>
                      </a:rPr>
                      <m:t>𝐴</m:t>
                    </m:r>
                    <m:r>
                      <a:rPr lang="en-IN" b="1" i="0" smtClean="0">
                        <a:latin typeface="Cambria Math" panose="02040503050406030204" pitchFamily="18" charset="0"/>
                      </a:rPr>
                      <m:t>𝐱</m:t>
                    </m:r>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m:t>
                        </m:r>
                      </m:sup>
                    </m:sSup>
                    <m:r>
                      <a:rPr lang="en-IN" b="1" i="0" smtClean="0">
                        <a:latin typeface="Cambria Math" panose="02040503050406030204" pitchFamily="18" charset="0"/>
                      </a:rPr>
                      <m:t>𝐛</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≥0</m:t>
                    </m:r>
                  </m:oMath>
                </a14:m>
                <a:r>
                  <a:rPr lang="en-IN" dirty="0"/>
                  <a:t> where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r>
                      <a:rPr lang="en-IN" b="0" i="1" smtClean="0">
                        <a:latin typeface="Cambria Math" panose="02040503050406030204" pitchFamily="18" charset="0"/>
                      </a:rPr>
                      <m:t>,</m:t>
                    </m:r>
                    <m:r>
                      <a:rPr lang="en-IN" b="1" i="0" smtClean="0">
                        <a:latin typeface="Cambria Math" panose="02040503050406030204" pitchFamily="18" charset="0"/>
                      </a:rPr>
                      <m:t>𝐛</m:t>
                    </m:r>
                    <m:r>
                      <a:rPr lang="en-IN" b="0" i="1" smtClean="0">
                        <a:latin typeface="Cambria Math" panose="02040503050406030204" pitchFamily="18" charset="0"/>
                      </a:rPr>
                      <m:t>=</m:t>
                    </m:r>
                    <m:r>
                      <a:rPr lang="en-IN" i="1">
                        <a:latin typeface="Cambria Math" panose="02040503050406030204" pitchFamily="18" charset="0"/>
                      </a:rPr>
                      <m:t>2</m:t>
                    </m:r>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a:latin typeface="Cambria Math" panose="02040503050406030204" pitchFamily="18" charset="0"/>
                                  </a:rPr>
                                  <m:t>𝛍</m:t>
                                </m:r>
                              </m:e>
                            </m:acc>
                          </m:e>
                          <m:sup>
                            <m:r>
                              <a:rPr lang="en-IN" i="1">
                                <a:latin typeface="Cambria Math" panose="02040503050406030204" pitchFamily="18" charset="0"/>
                              </a:rPr>
                              <m:t>−</m:t>
                            </m:r>
                          </m:sup>
                        </m:sSup>
                      </m:e>
                    </m:d>
                  </m:oMath>
                </a14:m>
                <a:r>
                  <a:rPr lang="en-IN" dirty="0"/>
                  <a:t> and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e>
                        </m:d>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r>
                      <a:rPr lang="en-IN" b="0" i="0" smtClean="0">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e>
                        </m:d>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b="1" i="0">
                                <a:latin typeface="Cambria Math" panose="02040503050406030204" pitchFamily="18" charset="0"/>
                              </a:rPr>
                              <m:t>𝛍</m:t>
                            </m:r>
                          </m:e>
                        </m:acc>
                      </m:e>
                      <m:sup>
                        <m:r>
                          <a:rPr lang="en-IN" i="1">
                            <a:latin typeface="Cambria Math" panose="02040503050406030204" pitchFamily="18" charset="0"/>
                          </a:rPr>
                          <m:t>+</m:t>
                        </m:r>
                      </m:sup>
                    </m:sSup>
                    <m:r>
                      <a:rPr lang="en-IN" b="0" i="1"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2</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f>
                              <m:fPr>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num>
                              <m:den>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den>
                            </m:f>
                          </m:e>
                        </m:d>
                      </m:e>
                    </m:func>
                    <m:r>
                      <a:rPr lang="en-IN" b="0" i="1" smtClean="0">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ln</m:t>
                        </m:r>
                      </m:fName>
                      <m:e>
                        <m:f>
                          <m:fPr>
                            <m:ctrlPr>
                              <a:rPr lang="en-IN" b="0" i="1" smtClean="0">
                                <a:latin typeface="Cambria Math" panose="02040503050406030204" pitchFamily="18" charset="0"/>
                                <a:ea typeface="Cambria Math" panose="02040503050406030204" pitchFamily="18" charset="0"/>
                              </a:rPr>
                            </m:ctrlPr>
                          </m:fPr>
                          <m:num>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i="1">
                                        <a:latin typeface="Cambria Math" panose="02040503050406030204" pitchFamily="18" charset="0"/>
                                      </a:rPr>
                                      <m:t>+</m:t>
                                    </m:r>
                                  </m:sup>
                                </m:sSup>
                              </m:e>
                            </m:d>
                          </m:num>
                          <m:den>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a:latin typeface="Cambria Math" panose="02040503050406030204" pitchFamily="18" charset="0"/>
                                          </a:rPr>
                                          <m:t>Λ</m:t>
                                        </m:r>
                                      </m:e>
                                    </m:acc>
                                  </m:e>
                                  <m:sup>
                                    <m:r>
                                      <a:rPr lang="en-IN" b="0" i="1" smtClean="0">
                                        <a:latin typeface="Cambria Math" panose="02040503050406030204" pitchFamily="18" charset="0"/>
                                      </a:rPr>
                                      <m:t>−</m:t>
                                    </m:r>
                                  </m:sup>
                                </m:sSup>
                              </m:e>
                            </m:d>
                          </m:den>
                        </m:f>
                      </m:e>
                    </m:func>
                    <m:r>
                      <a:rPr lang="en-IN" b="0" i="1" smtClean="0">
                        <a:latin typeface="Cambria Math" panose="02040503050406030204" pitchFamily="18" charset="0"/>
                        <a:ea typeface="Cambria Math" panose="02040503050406030204" pitchFamily="18" charset="0"/>
                      </a:rPr>
                      <m:t>≥0</m:t>
                    </m:r>
                  </m:oMath>
                </a14:m>
                <a:endParaRPr lang="en-IN" dirty="0"/>
              </a:p>
              <a:p>
                <a:r>
                  <a:rPr lang="en-IN" b="1" dirty="0"/>
                  <a:t>Historical note</a:t>
                </a:r>
                <a:r>
                  <a:rPr lang="en-IN" dirty="0"/>
                  <a:t>: although Fisher’s linear discriminant is the name given to a special case (that assumes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r>
                      <m:rPr>
                        <m:sty m:val="p"/>
                      </m:rPr>
                      <a:rPr lang="en-IN">
                        <a:latin typeface="Cambria Math" panose="02040503050406030204" pitchFamily="18" charset="0"/>
                      </a:rPr>
                      <m:t>Σ</m:t>
                    </m:r>
                  </m:oMath>
                </a14:m>
                <a:r>
                  <a:rPr lang="en-IN" dirty="0"/>
                  <a:t>), Fisher’s original article (1936) did consider the general case (ref. Wikipedia)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63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spTree>
    <p:extLst>
      <p:ext uri="{BB962C8B-B14F-4D97-AF65-F5344CB8AC3E}">
        <p14:creationId xmlns:p14="http://schemas.microsoft.com/office/powerpoint/2010/main" val="368547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Generative </a:t>
            </a:r>
            <a:r>
              <a:rPr lang="en-IN"/>
              <a:t>Learning for </a:t>
            </a:r>
            <a:r>
              <a:rPr lang="en-IN" dirty="0"/>
              <a:t>Missing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106458" cy="5746376"/>
              </a:xfrm>
            </p:spPr>
            <p:txBody>
              <a:bodyPr>
                <a:normAutofit/>
              </a:bodyPr>
              <a:lstStyle/>
              <a:p>
                <a:r>
                  <a:rPr lang="en-IN" dirty="0"/>
                  <a:t>Suppose a test data point comes that has certain features missing</a:t>
                </a:r>
              </a:p>
              <a:p>
                <a:pPr lvl="2"/>
                <a:r>
                  <a:rPr lang="en-IN" dirty="0"/>
                  <a:t>Assume for sake of simplicity that only the last </a:t>
                </a:r>
                <a14:m>
                  <m:oMath xmlns:m="http://schemas.openxmlformats.org/officeDocument/2006/math">
                    <m:r>
                      <a:rPr lang="en-IN" b="0" i="1" smtClean="0">
                        <a:latin typeface="Cambria Math" panose="02040503050406030204" pitchFamily="18" charset="0"/>
                      </a:rPr>
                      <m:t>𝑘</m:t>
                    </m:r>
                  </m:oMath>
                </a14:m>
                <a:r>
                  <a:rPr lang="en-IN" dirty="0"/>
                  <a:t> coordinates go missing i.e.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1" i="0" smtClean="0">
                                <a:latin typeface="Cambria Math" panose="02040503050406030204" pitchFamily="18" charset="0"/>
                              </a:rPr>
                              <m:t>𝐱</m:t>
                            </m:r>
                          </m:e>
                          <m:sub>
                            <m:r>
                              <a:rPr lang="en-IN" b="0" i="1" smtClean="0">
                                <a:latin typeface="Cambria Math" panose="02040503050406030204" pitchFamily="18" charset="0"/>
                              </a:rPr>
                              <m:t>𝑜</m:t>
                            </m:r>
                          </m:sub>
                          <m:sup>
                            <m:r>
                              <a:rPr lang="en-IN" b="0" i="1" smtClean="0">
                                <a:latin typeface="Cambria Math" panose="02040503050406030204" pitchFamily="18" charset="0"/>
                              </a:rPr>
                              <m:t>𝑡</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1" i="0" smtClean="0">
                                <a:latin typeface="Cambria Math" panose="02040503050406030204" pitchFamily="18" charset="0"/>
                              </a:rPr>
                              <m:t>𝐱</m:t>
                            </m:r>
                          </m:e>
                          <m:sub>
                            <m:r>
                              <a:rPr lang="en-IN" b="0" i="1" smtClean="0">
                                <a:latin typeface="Cambria Math" panose="02040503050406030204" pitchFamily="18" charset="0"/>
                              </a:rPr>
                              <m:t>𝑚</m:t>
                            </m:r>
                          </m:sub>
                          <m:sup>
                            <m:r>
                              <a:rPr lang="en-IN" b="0" i="1" smtClean="0">
                                <a:latin typeface="Cambria Math" panose="02040503050406030204" pitchFamily="18" charset="0"/>
                              </a:rPr>
                              <m:t>𝑡</m:t>
                            </m:r>
                          </m:sup>
                        </m:sSubSup>
                      </m:e>
                    </m:d>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r>
                          <a:rPr lang="en-IN" b="1" i="0">
                            <a:latin typeface="Cambria Math" panose="02040503050406030204" pitchFamily="18" charset="0"/>
                          </a:rPr>
                          <m:t>𝐱</m:t>
                        </m:r>
                      </m:e>
                      <m:sub>
                        <m:r>
                          <a:rPr lang="en-IN" b="0" i="1" smtClean="0">
                            <a:latin typeface="Cambria Math" panose="02040503050406030204" pitchFamily="18" charset="0"/>
                          </a:rPr>
                          <m:t>𝑜</m:t>
                        </m:r>
                      </m:sub>
                      <m:sup>
                        <m:r>
                          <a:rPr lang="en-IN">
                            <a:latin typeface="Cambria Math" panose="02040503050406030204" pitchFamily="18" charset="0"/>
                          </a:rPr>
                          <m:t>𝑡</m:t>
                        </m:r>
                      </m:sup>
                    </m:sSub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𝑘</m:t>
                        </m:r>
                      </m:sup>
                    </m:sSup>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r>
                          <a:rPr lang="en-IN" b="1" i="0">
                            <a:latin typeface="Cambria Math" panose="02040503050406030204" pitchFamily="18" charset="0"/>
                          </a:rPr>
                          <m:t>𝐱</m:t>
                        </m:r>
                      </m:e>
                      <m:sub>
                        <m:r>
                          <a:rPr lang="en-IN">
                            <a:latin typeface="Cambria Math" panose="02040503050406030204" pitchFamily="18" charset="0"/>
                          </a:rPr>
                          <m:t>𝑚</m:t>
                        </m:r>
                      </m:sub>
                      <m:sup>
                        <m:r>
                          <a:rPr lang="en-IN">
                            <a:latin typeface="Cambria Math" panose="02040503050406030204" pitchFamily="18" charset="0"/>
                          </a:rPr>
                          <m:t>𝑡</m:t>
                        </m:r>
                      </m:sup>
                    </m:sSubSup>
                    <m:r>
                      <a:rPr lang="en-IN">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𝑘</m:t>
                        </m:r>
                      </m:sup>
                    </m:sSup>
                  </m:oMath>
                </a14:m>
                <a:r>
                  <a:rPr lang="en-IN" dirty="0"/>
                  <a:t> (o = observed, m = missing)</a:t>
                </a:r>
              </a:p>
              <a:p>
                <a:r>
                  <a:rPr lang="en-IN" dirty="0"/>
                  <a:t>In such cases, generative models can help reconstruct the data point as well as classify it correctly – just use marginal probability!!</a:t>
                </a:r>
              </a:p>
              <a:p>
                <a:pPr lvl="2"/>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Sup>
                          <m:sSubSupPr>
                            <m:ctrlPr>
                              <a:rPr lang="en-IN" i="1">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𝑐</m:t>
                        </m:r>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b="1">
                        <a:latin typeface="Cambria Math" panose="02040503050406030204" pitchFamily="18" charset="0"/>
                        <a:ea typeface="Cambria Math" panose="02040503050406030204" pitchFamily="18" charset="0"/>
                      </a:rPr>
                      <m:t>=</m:t>
                    </m:r>
                    <m:nary>
                      <m:naryPr>
                        <m:supHide m:val="on"/>
                        <m:ctrlPr>
                          <a:rPr lang="en-IN" b="1" i="1">
                            <a:latin typeface="Cambria Math" panose="02040503050406030204" pitchFamily="18" charset="0"/>
                            <a:ea typeface="Cambria Math" panose="02040503050406030204" pitchFamily="18" charset="0"/>
                          </a:rPr>
                        </m:ctrlPr>
                      </m:naryPr>
                      <m:sub>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𝑘</m:t>
                            </m:r>
                          </m:sup>
                        </m:sSup>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bSup>
                              <m:sSubSupPr>
                                <m:ctrlPr>
                                  <a:rPr lang="en-IN" i="1">
                                    <a:latin typeface="Cambria Math" panose="02040503050406030204" pitchFamily="18" charset="0"/>
                                    <a:ea typeface="Cambria Math" panose="02040503050406030204" pitchFamily="18" charset="0"/>
                                  </a:rPr>
                                </m:ctrlPr>
                              </m:sSubSupPr>
                              <m:e>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a:latin typeface="Cambria Math" panose="02040503050406030204" pitchFamily="18" charset="0"/>
                                <a:ea typeface="Cambria Math" panose="02040503050406030204" pitchFamily="18" charset="0"/>
                              </a:rPr>
                              <m:t>,</m:t>
                            </m:r>
                            <m:r>
                              <a:rPr lang="en-IN" b="1" i="0">
                                <a:latin typeface="Cambria Math" panose="02040503050406030204" pitchFamily="18" charset="0"/>
                                <a:ea typeface="Cambria Math" panose="02040503050406030204" pitchFamily="18" charset="0"/>
                              </a:rPr>
                              <m:t>𝐯</m:t>
                            </m:r>
                            <m:r>
                              <a:rPr lang="en-IN">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𝑐</m:t>
                            </m:r>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e>
                    </m:nary>
                    <m:r>
                      <a:rPr lang="en-IN">
                        <a:latin typeface="Cambria Math" panose="02040503050406030204" pitchFamily="18" charset="0"/>
                        <a:ea typeface="Cambria Math" panose="02040503050406030204" pitchFamily="18" charset="0"/>
                      </a:rPr>
                      <m:t>𝑑</m:t>
                    </m:r>
                    <m:r>
                      <a:rPr lang="en-IN" b="1" i="0">
                        <a:latin typeface="Cambria Math" panose="02040503050406030204" pitchFamily="18" charset="0"/>
                        <a:ea typeface="Cambria Math" panose="02040503050406030204" pitchFamily="18" charset="0"/>
                      </a:rPr>
                      <m:t>𝐯</m:t>
                    </m:r>
                  </m:oMath>
                </a14:m>
                <a:r>
                  <a:rPr lang="en-IN" dirty="0"/>
                  <a:t> (law of total probability)</a:t>
                </a:r>
              </a:p>
              <a:p>
                <a:pPr lvl="2"/>
                <a:r>
                  <a:rPr lang="en-IN" dirty="0"/>
                  <a:t>All </a:t>
                </a:r>
                <a:r>
                  <a:rPr lang="en-IN" dirty="0" err="1"/>
                  <a:t>marginals</a:t>
                </a:r>
                <a:r>
                  <a:rPr lang="en-IN" dirty="0"/>
                  <a:t> of Gaussians are Gaussian. If </a:t>
                </a:r>
                <a14:m>
                  <m:oMath xmlns:m="http://schemas.openxmlformats.org/officeDocument/2006/math">
                    <m:r>
                      <a:rPr lang="en-IN" b="1" i="0" smtClean="0">
                        <a:latin typeface="Cambria Math" panose="02040503050406030204" pitchFamily="18" charset="0"/>
                      </a:rPr>
                      <m:t>𝐱</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𝛍</m:t>
                        </m:r>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Σ</m:t>
                        </m:r>
                      </m:e>
                    </m:d>
                  </m:oMath>
                </a14:m>
                <a:r>
                  <a:rPr lang="en-IN" dirty="0"/>
                  <a:t> then </a:t>
                </a:r>
                <a14:m>
                  <m:oMath xmlns:m="http://schemas.openxmlformats.org/officeDocument/2006/math">
                    <m:sSub>
                      <m:sSubPr>
                        <m:ctrlPr>
                          <a:rPr lang="en-IN" b="1" i="1" smtClean="0">
                            <a:latin typeface="Cambria Math" panose="02040503050406030204" pitchFamily="18" charset="0"/>
                          </a:rPr>
                        </m:ctrlPr>
                      </m:sSubPr>
                      <m:e>
                        <m:r>
                          <a:rPr lang="en-IN" b="1" i="0">
                            <a:latin typeface="Cambria Math" panose="02040503050406030204" pitchFamily="18" charset="0"/>
                          </a:rPr>
                          <m:t>𝐱</m:t>
                        </m:r>
                      </m:e>
                      <m:sub>
                        <m:r>
                          <a:rPr lang="en-IN" b="0" i="1" smtClean="0">
                            <a:latin typeface="Cambria Math" panose="02040503050406030204" pitchFamily="18" charset="0"/>
                          </a:rPr>
                          <m:t>𝑜</m:t>
                        </m:r>
                      </m:sub>
                    </m:sSub>
                    <m:r>
                      <a:rPr lang="en-IN">
                        <a:latin typeface="Cambria Math" panose="02040503050406030204" pitchFamily="18" charset="0"/>
                      </a:rPr>
                      <m:t>∼</m:t>
                    </m:r>
                    <m:r>
                      <a:rPr lang="en-IN">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1" i="0">
                                <a:latin typeface="Cambria Math" panose="02040503050406030204" pitchFamily="18" charset="0"/>
                                <a:ea typeface="Cambria Math" panose="02040503050406030204" pitchFamily="18" charset="0"/>
                              </a:rPr>
                              <m:t>𝛍</m:t>
                            </m:r>
                          </m:e>
                          <m:sub>
                            <m:r>
                              <a:rPr lang="en-IN" b="0" i="1" smtClean="0">
                                <a:latin typeface="Cambria Math" panose="02040503050406030204" pitchFamily="18" charset="0"/>
                                <a:ea typeface="Cambria Math" panose="02040503050406030204" pitchFamily="18" charset="0"/>
                              </a:rPr>
                              <m:t>𝑜</m:t>
                            </m:r>
                          </m:sub>
                        </m:sSub>
                        <m:r>
                          <a:rPr lang="en-IN">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m:rPr>
                                <m:sty m:val="p"/>
                              </m:rPr>
                              <a:rPr lang="en-IN" i="0">
                                <a:latin typeface="Cambria Math" panose="02040503050406030204" pitchFamily="18" charset="0"/>
                                <a:ea typeface="Cambria Math" panose="02040503050406030204" pitchFamily="18" charset="0"/>
                              </a:rPr>
                              <m:t>Σ</m:t>
                            </m:r>
                          </m:e>
                          <m:sub>
                            <m:r>
                              <a:rPr lang="en-IN" b="0" i="1" smtClean="0">
                                <a:latin typeface="Cambria Math" panose="02040503050406030204" pitchFamily="18" charset="0"/>
                                <a:ea typeface="Cambria Math" panose="02040503050406030204" pitchFamily="18" charset="0"/>
                              </a:rPr>
                              <m:t>𝑜𝑜</m:t>
                            </m:r>
                          </m:sub>
                        </m:sSub>
                      </m:e>
                    </m:d>
                  </m:oMath>
                </a14:m>
                <a:endParaRPr lang="en-IN" dirty="0"/>
              </a:p>
              <a:p>
                <a:pPr lvl="2"/>
                <a:r>
                  <a:rPr lang="en-IN" dirty="0"/>
                  <a:t>Can use this to classify </a:t>
                </a:r>
                <a14:m>
                  <m:oMath xmlns:m="http://schemas.openxmlformats.org/officeDocument/2006/math">
                    <m:sSubSup>
                      <m:sSubSupPr>
                        <m:ctrlPr>
                          <a:rPr lang="en-IN" i="1">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oMath>
                </a14:m>
                <a:r>
                  <a:rPr lang="en-IN" dirty="0"/>
                  <a:t> into some class, say </a:t>
                </a:r>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dirty="0" smtClean="0">
                            <a:latin typeface="Cambria Math" panose="02040503050406030204" pitchFamily="18" charset="0"/>
                          </a:rPr>
                          <m:t>𝑡</m:t>
                        </m:r>
                      </m:sup>
                    </m:sSup>
                  </m:oMath>
                </a14:m>
                <a:endParaRPr lang="en-IN" dirty="0"/>
              </a:p>
              <a:p>
                <a:pPr lvl="2"/>
                <a:r>
                  <a:rPr lang="en-IN" dirty="0"/>
                  <a:t>Afterward, using the predicted class </a:t>
                </a:r>
                <a14:m>
                  <m:oMath xmlns:m="http://schemas.openxmlformats.org/officeDocument/2006/math">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a:rPr lang="en-IN">
                                <a:latin typeface="Cambria Math" panose="02040503050406030204" pitchFamily="18" charset="0"/>
                              </a:rPr>
                              <m:t>𝑦</m:t>
                            </m:r>
                          </m:e>
                        </m:acc>
                      </m:e>
                      <m:sup>
                        <m:r>
                          <a:rPr lang="en-IN" dirty="0">
                            <a:latin typeface="Cambria Math" panose="02040503050406030204" pitchFamily="18" charset="0"/>
                          </a:rPr>
                          <m:t>𝑡</m:t>
                        </m:r>
                      </m:sup>
                    </m:sSup>
                  </m:oMath>
                </a14:m>
                <a:r>
                  <a:rPr lang="en-IN" dirty="0"/>
                  <a:t>, we can even fill in missing features</a:t>
                </a:r>
              </a:p>
              <a:p>
                <a:pPr lvl="2"/>
                <a:r>
                  <a:rPr lang="en-IN" dirty="0"/>
                  <a:t>This step is called </a:t>
                </a:r>
                <a:r>
                  <a:rPr lang="en-IN" b="1" i="0" dirty="0"/>
                  <a:t>feature imputation</a:t>
                </a:r>
                <a:r>
                  <a:rPr lang="en-IN" dirty="0"/>
                  <a:t> in machine learning</a:t>
                </a:r>
              </a:p>
              <a:p>
                <a:pPr lvl="2"/>
                <a14:m>
                  <m:oMath xmlns:m="http://schemas.openxmlformats.org/officeDocument/2006/math">
                    <m:sSubSup>
                      <m:sSubSupPr>
                        <m:ctrlPr>
                          <a:rPr lang="en-IN" b="0" i="1" dirty="0" smtClean="0">
                            <a:latin typeface="Cambria Math" panose="02040503050406030204" pitchFamily="18" charset="0"/>
                          </a:rPr>
                        </m:ctrlPr>
                      </m:sSubSup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𝐱</m:t>
                            </m:r>
                          </m:e>
                        </m:acc>
                      </m:e>
                      <m:sub>
                        <m:r>
                          <a:rPr lang="en-IN" b="0" i="1" dirty="0" smtClean="0">
                            <a:latin typeface="Cambria Math" panose="02040503050406030204" pitchFamily="18" charset="0"/>
                          </a:rPr>
                          <m:t>𝑚</m:t>
                        </m:r>
                      </m:sub>
                      <m:sup>
                        <m:r>
                          <a:rPr lang="en-IN" b="0" i="1" dirty="0" smtClean="0">
                            <a:latin typeface="Cambria Math" panose="02040503050406030204" pitchFamily="18" charset="0"/>
                          </a:rPr>
                          <m:t>𝑡</m:t>
                        </m:r>
                      </m:sup>
                    </m:sSubSup>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1" i="0" dirty="0" smtClean="0">
                                    <a:latin typeface="Cambria Math" panose="02040503050406030204" pitchFamily="18" charset="0"/>
                                  </a:rPr>
                                  <m:t>𝐯</m:t>
                                </m:r>
                              </m:lim>
                            </m:limLow>
                          </m:fName>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𝐯</m:t>
                                </m:r>
                                <m:r>
                                  <a:rPr lang="en-IN">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 </m:t>
                                </m:r>
                                <m:sSubSup>
                                  <m:sSubSupPr>
                                    <m:ctrlPr>
                                      <a:rPr lang="en-IN" i="1">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b="0" i="1" smtClean="0">
                                            <a:latin typeface="Cambria Math" panose="02040503050406030204" pitchFamily="18" charset="0"/>
                                            <a:ea typeface="Cambria Math" panose="02040503050406030204" pitchFamily="18" charset="0"/>
                                          </a:rPr>
                                        </m:ctrlPr>
                                      </m:accPr>
                                      <m:e>
                                        <m:r>
                                          <a:rPr lang="en-IN">
                                            <a:latin typeface="Cambria Math" panose="02040503050406030204" pitchFamily="18" charset="0"/>
                                            <a:ea typeface="Cambria Math" panose="02040503050406030204" pitchFamily="18" charset="0"/>
                                          </a:rPr>
                                          <m:t>𝑦</m:t>
                                        </m:r>
                                      </m:e>
                                    </m:acc>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e>
                        </m:func>
                      </m:e>
                    </m:func>
                    <m:r>
                      <a:rPr lang="en-IN" b="0" i="1" dirty="0" smtClean="0">
                        <a:latin typeface="Cambria Math" panose="02040503050406030204" pitchFamily="18" charset="0"/>
                      </a:rPr>
                      <m:t>=</m:t>
                    </m:r>
                    <m:sSubSup>
                      <m:sSubSupPr>
                        <m:ctrlPr>
                          <a:rPr lang="en-IN" b="0" i="1" dirty="0" smtClean="0">
                            <a:latin typeface="Cambria Math" panose="02040503050406030204" pitchFamily="18" charset="0"/>
                          </a:rPr>
                        </m:ctrlPr>
                      </m:sSubSupPr>
                      <m:e>
                        <m:r>
                          <a:rPr lang="en-IN" b="1" i="0" dirty="0" smtClean="0">
                            <a:latin typeface="Cambria Math" panose="02040503050406030204" pitchFamily="18" charset="0"/>
                          </a:rPr>
                          <m:t>𝛍</m:t>
                        </m:r>
                      </m:e>
                      <m:sub>
                        <m:r>
                          <a:rPr lang="en-IN" b="0" i="1" dirty="0" smtClean="0">
                            <a:latin typeface="Cambria Math" panose="02040503050406030204" pitchFamily="18" charset="0"/>
                          </a:rPr>
                          <m:t>𝑚</m:t>
                        </m:r>
                      </m:sub>
                      <m:sup>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sup>
                    </m:sSubSup>
                    <m:r>
                      <a:rPr lang="en-IN" b="0" i="1" dirty="0" smtClean="0">
                        <a:latin typeface="Cambria Math" panose="02040503050406030204" pitchFamily="18" charset="0"/>
                      </a:rPr>
                      <m:t>+</m:t>
                    </m:r>
                    <m:sSubSup>
                      <m:sSubSupPr>
                        <m:ctrlPr>
                          <a:rPr lang="en-IN" b="0" i="1" dirty="0" smtClean="0">
                            <a:latin typeface="Cambria Math" panose="02040503050406030204" pitchFamily="18" charset="0"/>
                          </a:rPr>
                        </m:ctrlPr>
                      </m:sSubSupPr>
                      <m:e>
                        <m:r>
                          <m:rPr>
                            <m:sty m:val="p"/>
                          </m:rPr>
                          <a:rPr lang="en-IN" b="0" i="0" dirty="0" smtClean="0">
                            <a:latin typeface="Cambria Math" panose="02040503050406030204" pitchFamily="18" charset="0"/>
                          </a:rPr>
                          <m:t>Σ</m:t>
                        </m:r>
                      </m:e>
                      <m:sub>
                        <m:r>
                          <a:rPr lang="en-IN" b="0" i="1" dirty="0" smtClean="0">
                            <a:latin typeface="Cambria Math" panose="02040503050406030204" pitchFamily="18" charset="0"/>
                          </a:rPr>
                          <m:t>𝑚𝑜</m:t>
                        </m:r>
                      </m:sub>
                      <m:sup>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sup>
                    </m:sSubSup>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bSup>
                              <m:sSubSupPr>
                                <m:ctrlPr>
                                  <a:rPr lang="en-IN" b="0" i="1" dirty="0" smtClean="0">
                                    <a:latin typeface="Cambria Math" panose="02040503050406030204" pitchFamily="18" charset="0"/>
                                  </a:rPr>
                                </m:ctrlPr>
                              </m:sSubSupPr>
                              <m:e>
                                <m:r>
                                  <m:rPr>
                                    <m:sty m:val="p"/>
                                  </m:rPr>
                                  <a:rPr lang="en-IN" b="0" i="0" dirty="0" smtClean="0">
                                    <a:latin typeface="Cambria Math" panose="02040503050406030204" pitchFamily="18" charset="0"/>
                                  </a:rPr>
                                  <m:t>Σ</m:t>
                                </m:r>
                              </m:e>
                              <m:sub>
                                <m:r>
                                  <a:rPr lang="en-IN" b="0" i="1" dirty="0" smtClean="0">
                                    <a:latin typeface="Cambria Math" panose="02040503050406030204" pitchFamily="18" charset="0"/>
                                  </a:rPr>
                                  <m:t>𝑜𝑜</m:t>
                                </m:r>
                              </m:sub>
                              <m:sup>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sup>
                            </m:sSubSup>
                          </m:e>
                        </m:d>
                      </m:e>
                      <m:sup>
                        <m:r>
                          <a:rPr lang="en-IN" b="0" i="1" dirty="0" smtClean="0">
                            <a:latin typeface="Cambria Math" panose="02040503050406030204" pitchFamily="18" charset="0"/>
                          </a:rPr>
                          <m:t>−1</m:t>
                        </m:r>
                      </m:sup>
                    </m:sSup>
                    <m:d>
                      <m:dPr>
                        <m:ctrlPr>
                          <a:rPr lang="en-IN" b="0" i="1" dirty="0" smtClean="0">
                            <a:latin typeface="Cambria Math" panose="02040503050406030204" pitchFamily="18" charset="0"/>
                          </a:rPr>
                        </m:ctrlPr>
                      </m:dPr>
                      <m:e>
                        <m:sSubSup>
                          <m:sSubSupPr>
                            <m:ctrlPr>
                              <a:rPr lang="en-IN" i="1">
                                <a:latin typeface="Cambria Math" panose="02040503050406030204" pitchFamily="18" charset="0"/>
                                <a:ea typeface="Cambria Math" panose="02040503050406030204" pitchFamily="18" charset="0"/>
                              </a:rPr>
                            </m:ctrlPr>
                          </m:sSubSupPr>
                          <m:e>
                            <m:r>
                              <a:rPr lang="en-IN" b="1">
                                <a:latin typeface="Cambria Math" panose="02040503050406030204" pitchFamily="18" charset="0"/>
                                <a:ea typeface="Cambria Math" panose="02040503050406030204" pitchFamily="18" charset="0"/>
                              </a:rPr>
                              <m:t>𝐱</m:t>
                            </m:r>
                          </m:e>
                          <m:sub>
                            <m:r>
                              <a:rPr lang="en-IN">
                                <a:latin typeface="Cambria Math" panose="02040503050406030204" pitchFamily="18" charset="0"/>
                                <a:ea typeface="Cambria Math" panose="02040503050406030204" pitchFamily="18" charset="0"/>
                              </a:rPr>
                              <m:t>𝑜</m:t>
                            </m:r>
                          </m:sub>
                          <m:sup>
                            <m:r>
                              <a:rPr lang="en-IN">
                                <a:latin typeface="Cambria Math" panose="02040503050406030204" pitchFamily="18" charset="0"/>
                                <a:ea typeface="Cambria Math" panose="02040503050406030204" pitchFamily="18" charset="0"/>
                              </a:rPr>
                              <m:t>𝑡</m:t>
                            </m:r>
                          </m:sup>
                        </m:sSubSup>
                        <m:r>
                          <a:rPr lang="en-IN" b="0" i="1" smtClean="0">
                            <a:latin typeface="Cambria Math" panose="02040503050406030204" pitchFamily="18" charset="0"/>
                            <a:ea typeface="Cambria Math" panose="02040503050406030204" pitchFamily="18" charset="0"/>
                          </a:rPr>
                          <m:t>−</m:t>
                        </m:r>
                        <m:sSubSup>
                          <m:sSubSupPr>
                            <m:ctrlPr>
                              <a:rPr lang="en-IN" i="1" dirty="0">
                                <a:latin typeface="Cambria Math" panose="02040503050406030204" pitchFamily="18" charset="0"/>
                              </a:rPr>
                            </m:ctrlPr>
                          </m:sSubSupPr>
                          <m:e>
                            <m:r>
                              <a:rPr lang="en-IN" b="1" i="0" dirty="0">
                                <a:latin typeface="Cambria Math" panose="02040503050406030204" pitchFamily="18" charset="0"/>
                              </a:rPr>
                              <m:t>𝛍</m:t>
                            </m:r>
                          </m:e>
                          <m:sub>
                            <m:r>
                              <a:rPr lang="en-IN" b="0" i="1" dirty="0" smtClean="0">
                                <a:latin typeface="Cambria Math" panose="02040503050406030204" pitchFamily="18" charset="0"/>
                              </a:rPr>
                              <m:t>𝑜</m:t>
                            </m:r>
                          </m:sub>
                          <m:sup>
                            <m:sSup>
                              <m:sSupPr>
                                <m:ctrlPr>
                                  <a:rPr lang="en-IN" i="1" dirty="0">
                                    <a:latin typeface="Cambria Math" panose="02040503050406030204" pitchFamily="18" charset="0"/>
                                  </a:rPr>
                                </m:ctrlPr>
                              </m:sSupPr>
                              <m:e>
                                <m:acc>
                                  <m:accPr>
                                    <m:chr m:val="̂"/>
                                    <m:ctrlPr>
                                      <a:rPr lang="en-IN" i="1" dirty="0">
                                        <a:latin typeface="Cambria Math" panose="02040503050406030204" pitchFamily="18" charset="0"/>
                                      </a:rPr>
                                    </m:ctrlPr>
                                  </m:accPr>
                                  <m:e>
                                    <m:r>
                                      <a:rPr lang="en-IN" dirty="0">
                                        <a:latin typeface="Cambria Math" panose="02040503050406030204" pitchFamily="18" charset="0"/>
                                      </a:rPr>
                                      <m:t>𝑦</m:t>
                                    </m:r>
                                  </m:e>
                                </m:acc>
                              </m:e>
                              <m:sup>
                                <m:r>
                                  <a:rPr lang="en-IN" dirty="0">
                                    <a:latin typeface="Cambria Math" panose="02040503050406030204" pitchFamily="18" charset="0"/>
                                  </a:rPr>
                                  <m:t>𝑡</m:t>
                                </m:r>
                              </m:sup>
                            </m:sSup>
                          </m:sup>
                        </m:sSubSup>
                      </m:e>
                    </m:d>
                  </m:oMath>
                </a14:m>
                <a:endParaRPr lang="en-IN" dirty="0"/>
              </a:p>
              <a:p>
                <a:pPr lvl="2"/>
                <a:r>
                  <a:rPr lang="en-IN" dirty="0"/>
                  <a:t>Turns out, conditionals of Gaussian are Gaussian too </a:t>
                </a:r>
                <a:r>
                  <a:rPr lang="en-IN" i="0" dirty="0">
                    <a:sym typeface="Wingdings" panose="05000000000000000000" pitchFamily="2" charset="2"/>
                  </a:rPr>
                  <a:t></a:t>
                </a:r>
                <a:endParaRPr lang="en-IN" i="0"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106458" cy="5746376"/>
              </a:xfrm>
              <a:blipFill>
                <a:blip r:embed="rId2"/>
                <a:stretch>
                  <a:fillRect l="-554" t="-2545" r="-101" b="-23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4212" y="1111623"/>
            <a:ext cx="1864034" cy="1864034"/>
          </a:xfrm>
          <a:prstGeom prst="rect">
            <a:avLst/>
          </a:prstGeom>
        </p:spPr>
      </p:pic>
      <p:sp>
        <p:nvSpPr>
          <p:cNvPr id="6" name="Rectangular Callout 5"/>
          <p:cNvSpPr/>
          <p:nvPr/>
        </p:nvSpPr>
        <p:spPr>
          <a:xfrm>
            <a:off x="1129560" y="1056327"/>
            <a:ext cx="9467923" cy="1230460"/>
          </a:xfrm>
          <a:prstGeom prst="wedgeRectCallout">
            <a:avLst>
              <a:gd name="adj1" fmla="val 56079"/>
              <a:gd name="adj2" fmla="val 5242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What if I don’t know which coordinates are missing (e.g. a pixel in an image is white – is it because it was supposed to be white or is it because the </a:t>
            </a:r>
            <a:r>
              <a:rPr lang="en-IN" sz="2400" dirty="0" err="1">
                <a:solidFill>
                  <a:schemeClr val="bg1"/>
                </a:solidFill>
                <a:latin typeface="+mj-lt"/>
              </a:rPr>
              <a:t>color</a:t>
            </a:r>
            <a:r>
              <a:rPr lang="en-IN" sz="2400" dirty="0">
                <a:solidFill>
                  <a:schemeClr val="bg1"/>
                </a:solidFill>
                <a:latin typeface="+mj-lt"/>
              </a:rPr>
              <a:t> information for that pixel is missing). What can we do then?</a:t>
            </a: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82759" y="4690092"/>
            <a:ext cx="1846937" cy="1846937"/>
          </a:xfrm>
          <a:prstGeom prst="rect">
            <a:avLst/>
          </a:prstGeom>
        </p:spPr>
      </p:pic>
      <p:sp>
        <p:nvSpPr>
          <p:cNvPr id="15" name="Rectangular Callout 14"/>
          <p:cNvSpPr/>
          <p:nvPr/>
        </p:nvSpPr>
        <p:spPr>
          <a:xfrm>
            <a:off x="1129559" y="4600420"/>
            <a:ext cx="9467923" cy="1230460"/>
          </a:xfrm>
          <a:prstGeom prst="wedgeRectCallout">
            <a:avLst>
              <a:gd name="adj1" fmla="val 56079"/>
              <a:gd name="adj2" fmla="val 5242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What if my training data is itself incomplete, e.g. has missing features or even completely wrong labels. What if these corruptions are adversarial i.e. the result of mischief designed to make the ML </a:t>
            </a:r>
            <a:r>
              <a:rPr lang="en-IN" sz="2400" dirty="0" err="1">
                <a:solidFill>
                  <a:schemeClr val="bg1"/>
                </a:solidFill>
                <a:latin typeface="+mj-lt"/>
              </a:rPr>
              <a:t>algo</a:t>
            </a:r>
            <a:r>
              <a:rPr lang="en-IN" sz="2400" dirty="0">
                <a:solidFill>
                  <a:schemeClr val="bg1"/>
                </a:solidFill>
                <a:latin typeface="+mj-lt"/>
              </a:rPr>
              <a:t> fail?</a:t>
            </a:r>
          </a:p>
        </p:txBody>
      </p:sp>
      <p:grpSp>
        <p:nvGrpSpPr>
          <p:cNvPr id="16" name="Group 15">
            <a:extLst>
              <a:ext uri="{FF2B5EF4-FFF2-40B4-BE49-F238E27FC236}">
                <a16:creationId xmlns:a16="http://schemas.microsoft.com/office/drawing/2014/main" id="{630477C3-F95C-8010-2CF8-4874FAEFCC7B}"/>
              </a:ext>
            </a:extLst>
          </p:cNvPr>
          <p:cNvGrpSpPr/>
          <p:nvPr/>
        </p:nvGrpSpPr>
        <p:grpSpPr>
          <a:xfrm>
            <a:off x="10657933" y="3237428"/>
            <a:ext cx="1143000" cy="1143000"/>
            <a:chOff x="2379643" y="355681"/>
            <a:chExt cx="1143000" cy="1143000"/>
          </a:xfrm>
        </p:grpSpPr>
        <p:sp>
          <p:nvSpPr>
            <p:cNvPr id="17" name="Oval 16">
              <a:extLst>
                <a:ext uri="{FF2B5EF4-FFF2-40B4-BE49-F238E27FC236}">
                  <a16:creationId xmlns:a16="http://schemas.microsoft.com/office/drawing/2014/main" id="{9337DBF6-0377-7E74-6D2D-45151F754F2B}"/>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EB89B129-3585-08CF-8F61-A7A23AD2713E}"/>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213349AC-FFE7-981B-013A-D822325845B3}"/>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5A6F69CB-4ADD-1A4B-BF44-DA666494CDAF}"/>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7FC6C9B0-4A21-E6F0-58E5-CB9F9C501CC8}"/>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3" name="Rectangular Callout 12"/>
          <p:cNvSpPr/>
          <p:nvPr/>
        </p:nvSpPr>
        <p:spPr>
          <a:xfrm>
            <a:off x="2722652" y="3130192"/>
            <a:ext cx="7703521" cy="1242053"/>
          </a:xfrm>
          <a:prstGeom prst="wedgeRectCallout">
            <a:avLst>
              <a:gd name="adj1" fmla="val 59167"/>
              <a:gd name="adj2" fmla="val 4401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All these questions can be dealt with (to some extent) but require more sophisticated methods. Entire sub-areas of ML e.g. adversarial learning, robust learning are devoted to these</a:t>
            </a:r>
          </a:p>
        </p:txBody>
      </p:sp>
    </p:spTree>
    <p:extLst>
      <p:ext uri="{BB962C8B-B14F-4D97-AF65-F5344CB8AC3E}">
        <p14:creationId xmlns:p14="http://schemas.microsoft.com/office/powerpoint/2010/main" val="205755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right)">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par>
                          <p:cTn id="66" fill="hold">
                            <p:stCondLst>
                              <p:cond delay="500"/>
                            </p:stCondLst>
                            <p:childTnLst>
                              <p:par>
                                <p:cTn id="67" presetID="22" presetClass="entr" presetSubtype="2"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right)">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5"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with Kernels</a:t>
            </a:r>
          </a:p>
        </p:txBody>
      </p:sp>
      <p:sp>
        <p:nvSpPr>
          <p:cNvPr id="3" name="Subtitle 2"/>
          <p:cNvSpPr>
            <a:spLocks noGrp="1"/>
          </p:cNvSpPr>
          <p:nvPr>
            <p:ph type="subTitle" idx="1"/>
          </p:nvPr>
        </p:nvSpPr>
        <p:spPr>
          <a:xfrm>
            <a:off x="667512" y="4206876"/>
            <a:ext cx="10718292" cy="1645920"/>
          </a:xfrm>
        </p:spPr>
        <p:txBody>
          <a:bodyPr>
            <a:normAutofit/>
          </a:bodyPr>
          <a:lstStyle/>
          <a:p>
            <a:r>
              <a:rPr lang="en-IN" dirty="0"/>
              <a:t>These are learning techniques that involve non-linear models e.g. classifiers with non-linear decision boundaries, regressors that predicts the label using non-linear functions</a:t>
            </a:r>
          </a:p>
          <a:p>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Tree>
    <p:extLst>
      <p:ext uri="{BB962C8B-B14F-4D97-AF65-F5344CB8AC3E}">
        <p14:creationId xmlns:p14="http://schemas.microsoft.com/office/powerpoint/2010/main" val="278327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should I use kernels?</a:t>
            </a:r>
          </a:p>
        </p:txBody>
      </p:sp>
      <p:sp>
        <p:nvSpPr>
          <p:cNvPr id="3" name="Content Placeholder 2"/>
          <p:cNvSpPr>
            <a:spLocks noGrp="1"/>
          </p:cNvSpPr>
          <p:nvPr>
            <p:ph idx="1"/>
          </p:nvPr>
        </p:nvSpPr>
        <p:spPr/>
        <p:txBody>
          <a:bodyPr/>
          <a:lstStyle/>
          <a:p>
            <a:r>
              <a:rPr lang="en-IN" dirty="0"/>
              <a:t>Kernel methods are a good option to try whenever linear models do a poor job on our data</a:t>
            </a:r>
          </a:p>
        </p:txBody>
      </p:sp>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
        <p:nvSpPr>
          <p:cNvPr id="5" name="Oval 4"/>
          <p:cNvSpPr/>
          <p:nvPr/>
        </p:nvSpPr>
        <p:spPr>
          <a:xfrm>
            <a:off x="8464254" y="2323172"/>
            <a:ext cx="3068838" cy="30688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068546" y="2927464"/>
            <a:ext cx="1860253" cy="18602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11986" y="2877305"/>
            <a:ext cx="4214199" cy="2105465"/>
            <a:chOff x="7748243" y="3817704"/>
            <a:chExt cx="4214199" cy="2105465"/>
          </a:xfrm>
        </p:grpSpPr>
        <p:sp>
          <p:nvSpPr>
            <p:cNvPr id="8" name="Oval 7"/>
            <p:cNvSpPr/>
            <p:nvPr/>
          </p:nvSpPr>
          <p:spPr>
            <a:xfrm>
              <a:off x="7748243" y="4263962"/>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330067" y="3890424"/>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483843" y="4501216"/>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00857" y="5117698"/>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782714" y="5198866"/>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423906" y="4057509"/>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998788" y="5612084"/>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426872" y="4809033"/>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0992083" y="3817704"/>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737957" y="5482698"/>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1651357" y="4809033"/>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319120" y="4355715"/>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flipH="1">
            <a:off x="2043444" y="2283716"/>
            <a:ext cx="1913798" cy="331479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451313" y="2101153"/>
            <a:ext cx="1869546" cy="3238148"/>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579297" y="2591323"/>
            <a:ext cx="1885858" cy="3266403"/>
          </a:xfrm>
          <a:prstGeom prst="line">
            <a:avLst/>
          </a:prstGeom>
          <a:ln w="1905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941346" y="2792722"/>
            <a:ext cx="528727" cy="31284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969934" y="4007007"/>
            <a:ext cx="496755" cy="31108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386715" y="2477803"/>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334982" y="4138568"/>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ular Callout 26"/>
          <p:cNvSpPr/>
          <p:nvPr/>
        </p:nvSpPr>
        <p:spPr>
          <a:xfrm>
            <a:off x="4334225" y="4813491"/>
            <a:ext cx="2508190" cy="785022"/>
          </a:xfrm>
          <a:prstGeom prst="wedgeRectCallout">
            <a:avLst>
              <a:gd name="adj1" fmla="val -74826"/>
              <a:gd name="adj2" fmla="val -11182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Linear classifier fits excellently!</a:t>
            </a:r>
            <a:endParaRPr lang="en-US" sz="2400" dirty="0">
              <a:solidFill>
                <a:schemeClr val="bg1"/>
              </a:solidFill>
              <a:latin typeface="+mj-lt"/>
            </a:endParaRPr>
          </a:p>
        </p:txBody>
      </p:sp>
      <p:sp>
        <p:nvSpPr>
          <p:cNvPr id="28" name="Rectangular Callout 27"/>
          <p:cNvSpPr/>
          <p:nvPr/>
        </p:nvSpPr>
        <p:spPr>
          <a:xfrm>
            <a:off x="2579297" y="5869269"/>
            <a:ext cx="4047183" cy="768158"/>
          </a:xfrm>
          <a:prstGeom prst="wedgeRectCallout">
            <a:avLst>
              <a:gd name="adj1" fmla="val -53167"/>
              <a:gd name="adj2" fmla="val -110382"/>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Even with a few outliers, a linear classifier still fits decently</a:t>
            </a:r>
            <a:endParaRPr lang="en-US" sz="2400" dirty="0">
              <a:solidFill>
                <a:schemeClr val="bg1"/>
              </a:solidFill>
              <a:latin typeface="+mj-lt"/>
            </a:endParaRPr>
          </a:p>
        </p:txBody>
      </p:sp>
      <p:grpSp>
        <p:nvGrpSpPr>
          <p:cNvPr id="29" name="Group 28"/>
          <p:cNvGrpSpPr/>
          <p:nvPr/>
        </p:nvGrpSpPr>
        <p:grpSpPr>
          <a:xfrm>
            <a:off x="8299773" y="2167628"/>
            <a:ext cx="3382207" cy="3370986"/>
            <a:chOff x="7841161" y="1946739"/>
            <a:chExt cx="3382207" cy="3370986"/>
          </a:xfrm>
        </p:grpSpPr>
        <p:sp>
          <p:nvSpPr>
            <p:cNvPr id="30" name="Oval 29"/>
            <p:cNvSpPr/>
            <p:nvPr/>
          </p:nvSpPr>
          <p:spPr>
            <a:xfrm>
              <a:off x="9384517" y="1946739"/>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384517" y="5006640"/>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841161" y="3518089"/>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912283" y="3518089"/>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0461248" y="2417170"/>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0461248" y="4556771"/>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256037" y="4556771"/>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256037" y="2417170"/>
              <a:ext cx="311085" cy="3110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8979089" y="2879497"/>
            <a:ext cx="2024154" cy="1946495"/>
            <a:chOff x="8520477" y="2658608"/>
            <a:chExt cx="2024154" cy="1946495"/>
          </a:xfrm>
        </p:grpSpPr>
        <p:sp>
          <p:nvSpPr>
            <p:cNvPr id="39" name="Oval 38"/>
            <p:cNvSpPr/>
            <p:nvPr/>
          </p:nvSpPr>
          <p:spPr>
            <a:xfrm>
              <a:off x="9731122" y="2658608"/>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970880" y="2658608"/>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970880" y="4294018"/>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821872" y="4294018"/>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233546" y="3786117"/>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0233546" y="3118019"/>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535490" y="3118019"/>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520477" y="3786117"/>
              <a:ext cx="311085" cy="311085"/>
            </a:xfrm>
            <a:prstGeom prst="ellipse">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ular Callout 46"/>
          <p:cNvSpPr/>
          <p:nvPr/>
        </p:nvSpPr>
        <p:spPr>
          <a:xfrm>
            <a:off x="6831842" y="5717610"/>
            <a:ext cx="3050827" cy="785022"/>
          </a:xfrm>
          <a:prstGeom prst="wedgeRectCallout">
            <a:avLst>
              <a:gd name="adj1" fmla="val 44891"/>
              <a:gd name="adj2" fmla="val -9754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All linear classifiers would do horribly!</a:t>
            </a:r>
            <a:endParaRPr lang="en-US" sz="2400" dirty="0">
              <a:solidFill>
                <a:schemeClr val="bg1"/>
              </a:solidFill>
              <a:latin typeface="+mj-lt"/>
            </a:endParaRPr>
          </a:p>
        </p:txBody>
      </p:sp>
      <p:sp>
        <p:nvSpPr>
          <p:cNvPr id="48" name="Oval 47"/>
          <p:cNvSpPr/>
          <p:nvPr/>
        </p:nvSpPr>
        <p:spPr>
          <a:xfrm>
            <a:off x="8789854" y="2648772"/>
            <a:ext cx="2417639" cy="2417639"/>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ular Callout 48"/>
          <p:cNvSpPr/>
          <p:nvPr/>
        </p:nvSpPr>
        <p:spPr>
          <a:xfrm>
            <a:off x="5579081" y="1794546"/>
            <a:ext cx="2642247" cy="785022"/>
          </a:xfrm>
          <a:prstGeom prst="wedgeRectCallout">
            <a:avLst>
              <a:gd name="adj1" fmla="val 68944"/>
              <a:gd name="adj2" fmla="val 114355"/>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A non-linear classifier is needed</a:t>
            </a:r>
            <a:endParaRPr lang="en-US" sz="2400" dirty="0">
              <a:solidFill>
                <a:schemeClr val="bg1"/>
              </a:solidFill>
              <a:latin typeface="+mj-lt"/>
            </a:endParaRPr>
          </a:p>
        </p:txBody>
      </p:sp>
      <p:cxnSp>
        <p:nvCxnSpPr>
          <p:cNvPr id="50" name="Straight Connector 49"/>
          <p:cNvCxnSpPr/>
          <p:nvPr/>
        </p:nvCxnSpPr>
        <p:spPr>
          <a:xfrm flipH="1">
            <a:off x="8905144" y="2081144"/>
            <a:ext cx="1575881" cy="349592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585034" y="2299232"/>
            <a:ext cx="1487196" cy="309277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8298785" y="3415316"/>
            <a:ext cx="3453336" cy="144700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56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par>
                                <p:cTn id="17" presetID="22" presetClass="entr" presetSubtype="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1500"/>
                            </p:stCondLst>
                            <p:childTnLst>
                              <p:par>
                                <p:cTn id="28" presetID="22" presetClass="entr" presetSubtype="2"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right)">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par>
                          <p:cTn id="40" fill="hold">
                            <p:stCondLst>
                              <p:cond delay="1000"/>
                            </p:stCondLst>
                            <p:childTnLst>
                              <p:par>
                                <p:cTn id="41" presetID="22" presetClass="entr" presetSubtype="2"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right)">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up)">
                                      <p:cBhvr>
                                        <p:cTn id="57" dur="500"/>
                                        <p:tgtEl>
                                          <p:spTgt spid="50"/>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up)">
                                      <p:cBhvr>
                                        <p:cTn id="61" dur="500"/>
                                        <p:tgtEl>
                                          <p:spTgt spid="51"/>
                                        </p:tgtEl>
                                      </p:cBhvr>
                                    </p:animEffect>
                                  </p:childTnLst>
                                </p:cTn>
                              </p:par>
                            </p:childTnLst>
                          </p:cTn>
                        </p:par>
                        <p:par>
                          <p:cTn id="62" fill="hold">
                            <p:stCondLst>
                              <p:cond delay="1000"/>
                            </p:stCondLst>
                            <p:childTnLst>
                              <p:par>
                                <p:cTn id="63" presetID="22" presetClass="entr" presetSubtype="1" fill="hold" nodeType="after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up)">
                                      <p:cBhvr>
                                        <p:cTn id="65" dur="500"/>
                                        <p:tgtEl>
                                          <p:spTgt spid="52"/>
                                        </p:tgtEl>
                                      </p:cBhvr>
                                    </p:animEffect>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left)">
                                      <p:cBhvr>
                                        <p:cTn id="69" dur="500"/>
                                        <p:tgtEl>
                                          <p:spTgt spid="4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50"/>
                                        </p:tgtEl>
                                      </p:cBhvr>
                                    </p:animEffect>
                                    <p:set>
                                      <p:cBhvr>
                                        <p:cTn id="74" dur="1" fill="hold">
                                          <p:stCondLst>
                                            <p:cond delay="499"/>
                                          </p:stCondLst>
                                        </p:cTn>
                                        <p:tgtEl>
                                          <p:spTgt spid="50"/>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51"/>
                                        </p:tgtEl>
                                      </p:cBhvr>
                                    </p:animEffect>
                                    <p:set>
                                      <p:cBhvr>
                                        <p:cTn id="77" dur="1" fill="hold">
                                          <p:stCondLst>
                                            <p:cond delay="499"/>
                                          </p:stCondLst>
                                        </p:cTn>
                                        <p:tgtEl>
                                          <p:spTgt spid="51"/>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52"/>
                                        </p:tgtEl>
                                      </p:cBhvr>
                                    </p:animEffect>
                                    <p:set>
                                      <p:cBhvr>
                                        <p:cTn id="80" dur="1" fill="hold">
                                          <p:stCondLst>
                                            <p:cond delay="499"/>
                                          </p:stCondLst>
                                        </p:cTn>
                                        <p:tgtEl>
                                          <p:spTgt spid="5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wipe(left)">
                                      <p:cBhvr>
                                        <p:cTn id="85" dur="500"/>
                                        <p:tgtEl>
                                          <p:spTgt spid="49"/>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wipe(up)">
                                      <p:cBhvr>
                                        <p:cTn id="8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47" grpId="0" animBg="1"/>
      <p:bldP spid="48" grpId="0" animBg="1"/>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should I use kernels?</a:t>
            </a:r>
          </a:p>
        </p:txBody>
      </p:sp>
      <p:sp>
        <p:nvSpPr>
          <p:cNvPr id="3" name="Content Placeholder 2"/>
          <p:cNvSpPr>
            <a:spLocks noGrp="1"/>
          </p:cNvSpPr>
          <p:nvPr>
            <p:ph idx="1"/>
          </p:nvPr>
        </p:nvSpPr>
        <p:spPr/>
        <p:txBody>
          <a:bodyPr/>
          <a:lstStyle/>
          <a:p>
            <a:r>
              <a:rPr lang="en-IN" dirty="0"/>
              <a:t>Kernel methods are a good option to try whenever linear models do a poor job on our data</a:t>
            </a:r>
          </a:p>
        </p:txBody>
      </p:sp>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grpSp>
        <p:nvGrpSpPr>
          <p:cNvPr id="95" name="Group 94" descr=" 53"/>
          <p:cNvGrpSpPr/>
          <p:nvPr/>
        </p:nvGrpSpPr>
        <p:grpSpPr>
          <a:xfrm>
            <a:off x="440199" y="2039112"/>
            <a:ext cx="5295730" cy="3464568"/>
            <a:chOff x="309904" y="2354962"/>
            <a:chExt cx="5295730" cy="3464568"/>
          </a:xfrm>
        </p:grpSpPr>
        <p:cxnSp>
          <p:nvCxnSpPr>
            <p:cNvPr id="96" name="Straight Arrow Connector 95"/>
            <p:cNvCxnSpPr/>
            <p:nvPr/>
          </p:nvCxnSpPr>
          <p:spPr>
            <a:xfrm flipV="1">
              <a:off x="755860" y="2354962"/>
              <a:ext cx="0" cy="3464568"/>
            </a:xfrm>
            <a:prstGeom prst="straightConnector1">
              <a:avLst/>
            </a:prstGeom>
            <a:noFill/>
            <a:ln w="38100" cap="flat" cmpd="sng" algn="ctr">
              <a:solidFill>
                <a:schemeClr val="bg1"/>
              </a:solidFill>
              <a:prstDash val="solid"/>
              <a:miter lim="800000"/>
              <a:headEnd type="none" w="med" len="med"/>
              <a:tailEnd type="arrow" w="med" len="med"/>
            </a:ln>
            <a:effectLst/>
          </p:spPr>
        </p:cxnSp>
        <p:cxnSp>
          <p:nvCxnSpPr>
            <p:cNvPr id="97" name="Straight Arrow Connector 96"/>
            <p:cNvCxnSpPr/>
            <p:nvPr/>
          </p:nvCxnSpPr>
          <p:spPr>
            <a:xfrm>
              <a:off x="313900" y="5454003"/>
              <a:ext cx="5291734" cy="0"/>
            </a:xfrm>
            <a:prstGeom prst="straightConnector1">
              <a:avLst/>
            </a:prstGeom>
            <a:noFill/>
            <a:ln w="38100" cap="flat" cmpd="sng" algn="ctr">
              <a:solidFill>
                <a:schemeClr val="bg1"/>
              </a:solidFill>
              <a:prstDash val="solid"/>
              <a:miter lim="800000"/>
              <a:headEnd type="none" w="med" len="med"/>
              <a:tailEnd type="arrow" w="med" len="med"/>
            </a:ln>
            <a:effectLst/>
          </p:spPr>
        </p:cxnSp>
        <p:pic>
          <p:nvPicPr>
            <p:cNvPr id="98" name="Picture 97"/>
            <p:cNvPicPr>
              <a:picLocks noChangeAspect="1"/>
            </p:cNvPicPr>
            <p:nvPr>
              <p:custDataLst>
                <p:tags r:id="rId3"/>
              </p:custDataLst>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224111" y="5619258"/>
              <a:ext cx="260627" cy="200271"/>
            </a:xfrm>
            <a:prstGeom prst="rect">
              <a:avLst/>
            </a:prstGeom>
            <a:ln>
              <a:noFill/>
            </a:ln>
          </p:spPr>
        </p:pic>
        <p:pic>
          <p:nvPicPr>
            <p:cNvPr id="99" name="Picture 98"/>
            <p:cNvPicPr>
              <a:picLocks noChangeAspect="1"/>
            </p:cNvPicPr>
            <p:nvPr>
              <p:custDataLst>
                <p:tags r:id="rId4"/>
              </p:custDataLst>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09904" y="2409845"/>
              <a:ext cx="211245" cy="293548"/>
            </a:xfrm>
            <a:prstGeom prst="rect">
              <a:avLst/>
            </a:prstGeom>
            <a:ln>
              <a:noFill/>
            </a:ln>
          </p:spPr>
        </p:pic>
      </p:grpSp>
      <p:sp>
        <p:nvSpPr>
          <p:cNvPr id="100" name="Oval 99" descr=" 68"/>
          <p:cNvSpPr/>
          <p:nvPr/>
        </p:nvSpPr>
        <p:spPr>
          <a:xfrm>
            <a:off x="1112942" y="479876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1" name="Oval 100" descr=" 69"/>
          <p:cNvSpPr/>
          <p:nvPr/>
        </p:nvSpPr>
        <p:spPr>
          <a:xfrm>
            <a:off x="1507014" y="4576499"/>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2" name="Oval 101" descr=" 70"/>
          <p:cNvSpPr/>
          <p:nvPr/>
        </p:nvSpPr>
        <p:spPr>
          <a:xfrm>
            <a:off x="1893129" y="4376520"/>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3" name="Oval 102" descr=" 71"/>
          <p:cNvSpPr/>
          <p:nvPr/>
        </p:nvSpPr>
        <p:spPr>
          <a:xfrm>
            <a:off x="2279245" y="4149452"/>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4" name="Oval 103" descr=" 72"/>
          <p:cNvSpPr/>
          <p:nvPr/>
        </p:nvSpPr>
        <p:spPr>
          <a:xfrm>
            <a:off x="2665242" y="3957039"/>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5" name="Oval 104" descr=" 73"/>
          <p:cNvSpPr/>
          <p:nvPr/>
        </p:nvSpPr>
        <p:spPr>
          <a:xfrm>
            <a:off x="3051356" y="3738314"/>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Oval 105" descr=" 74"/>
          <p:cNvSpPr/>
          <p:nvPr/>
        </p:nvSpPr>
        <p:spPr>
          <a:xfrm>
            <a:off x="3437472" y="3500205"/>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Oval 106" descr=" 75"/>
          <p:cNvSpPr/>
          <p:nvPr/>
        </p:nvSpPr>
        <p:spPr>
          <a:xfrm>
            <a:off x="3823709" y="3309689"/>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8" name="Oval 107" descr=" 76"/>
          <p:cNvSpPr/>
          <p:nvPr/>
        </p:nvSpPr>
        <p:spPr>
          <a:xfrm>
            <a:off x="4209828" y="3081112"/>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9" name="Oval 108" descr=" 77"/>
          <p:cNvSpPr/>
          <p:nvPr/>
        </p:nvSpPr>
        <p:spPr>
          <a:xfrm>
            <a:off x="4591352" y="2871532"/>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0" name="Oval 109" descr=" 78"/>
          <p:cNvSpPr/>
          <p:nvPr/>
        </p:nvSpPr>
        <p:spPr>
          <a:xfrm>
            <a:off x="4972878" y="268101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1" name="Oval 110" descr=" 79"/>
          <p:cNvSpPr/>
          <p:nvPr/>
        </p:nvSpPr>
        <p:spPr>
          <a:xfrm>
            <a:off x="5354406" y="2471505"/>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12" name="Group 111" descr=" 53"/>
          <p:cNvGrpSpPr/>
          <p:nvPr/>
        </p:nvGrpSpPr>
        <p:grpSpPr>
          <a:xfrm>
            <a:off x="6537682" y="2039112"/>
            <a:ext cx="5295730" cy="3464568"/>
            <a:chOff x="309904" y="2354962"/>
            <a:chExt cx="5295730" cy="3464568"/>
          </a:xfrm>
        </p:grpSpPr>
        <p:cxnSp>
          <p:nvCxnSpPr>
            <p:cNvPr id="113" name="Straight Arrow Connector 112"/>
            <p:cNvCxnSpPr/>
            <p:nvPr/>
          </p:nvCxnSpPr>
          <p:spPr>
            <a:xfrm flipV="1">
              <a:off x="755860" y="2354962"/>
              <a:ext cx="0" cy="3464568"/>
            </a:xfrm>
            <a:prstGeom prst="straightConnector1">
              <a:avLst/>
            </a:prstGeom>
            <a:noFill/>
            <a:ln w="38100" cap="flat" cmpd="sng" algn="ctr">
              <a:solidFill>
                <a:schemeClr val="bg1"/>
              </a:solidFill>
              <a:prstDash val="solid"/>
              <a:miter lim="800000"/>
              <a:headEnd type="none" w="med" len="med"/>
              <a:tailEnd type="arrow" w="med" len="med"/>
            </a:ln>
            <a:effectLst/>
          </p:spPr>
        </p:cxnSp>
        <p:cxnSp>
          <p:nvCxnSpPr>
            <p:cNvPr id="114" name="Straight Arrow Connector 113"/>
            <p:cNvCxnSpPr/>
            <p:nvPr/>
          </p:nvCxnSpPr>
          <p:spPr>
            <a:xfrm>
              <a:off x="313900" y="5454003"/>
              <a:ext cx="5291734" cy="0"/>
            </a:xfrm>
            <a:prstGeom prst="straightConnector1">
              <a:avLst/>
            </a:prstGeom>
            <a:noFill/>
            <a:ln w="38100" cap="flat" cmpd="sng" algn="ctr">
              <a:solidFill>
                <a:schemeClr val="bg1"/>
              </a:solidFill>
              <a:prstDash val="solid"/>
              <a:miter lim="800000"/>
              <a:headEnd type="none" w="med" len="med"/>
              <a:tailEnd type="arrow" w="med" len="med"/>
            </a:ln>
            <a:effectLst/>
          </p:spPr>
        </p:cxnSp>
        <p:pic>
          <p:nvPicPr>
            <p:cNvPr id="115" name="Picture 114"/>
            <p:cNvPicPr>
              <a:picLocks noChangeAspect="1"/>
            </p:cNvPicPr>
            <p:nvPr>
              <p:custDataLst>
                <p:tags r:id="rId1"/>
              </p:custDataLst>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224111" y="5619258"/>
              <a:ext cx="260627" cy="200271"/>
            </a:xfrm>
            <a:prstGeom prst="rect">
              <a:avLst/>
            </a:prstGeom>
            <a:ln>
              <a:noFill/>
            </a:ln>
          </p:spPr>
        </p:pic>
        <p:pic>
          <p:nvPicPr>
            <p:cNvPr id="116" name="Picture 115"/>
            <p:cNvPicPr>
              <a:picLocks noChangeAspect="1"/>
            </p:cNvPicPr>
            <p:nvPr>
              <p:custDataLst>
                <p:tags r:id="rId2"/>
              </p:custDataLst>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309904" y="2409845"/>
              <a:ext cx="211245" cy="293548"/>
            </a:xfrm>
            <a:prstGeom prst="rect">
              <a:avLst/>
            </a:prstGeom>
            <a:ln>
              <a:noFill/>
            </a:ln>
          </p:spPr>
        </p:pic>
      </p:grpSp>
      <p:sp>
        <p:nvSpPr>
          <p:cNvPr id="117" name="Oval 116" descr=" 68"/>
          <p:cNvSpPr/>
          <p:nvPr/>
        </p:nvSpPr>
        <p:spPr>
          <a:xfrm>
            <a:off x="7210425" y="5439820"/>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8" name="Oval 117" descr=" 69"/>
          <p:cNvSpPr/>
          <p:nvPr/>
        </p:nvSpPr>
        <p:spPr>
          <a:xfrm>
            <a:off x="7685903" y="5721439"/>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9" name="Oval 118" descr=" 70"/>
          <p:cNvSpPr/>
          <p:nvPr/>
        </p:nvSpPr>
        <p:spPr>
          <a:xfrm>
            <a:off x="8231348" y="5832652"/>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Oval 119" descr=" 72"/>
          <p:cNvSpPr/>
          <p:nvPr/>
        </p:nvSpPr>
        <p:spPr>
          <a:xfrm>
            <a:off x="8714199" y="577945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Oval 120" descr=" 73"/>
          <p:cNvSpPr/>
          <p:nvPr/>
        </p:nvSpPr>
        <p:spPr>
          <a:xfrm>
            <a:off x="9148839" y="5628052"/>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Oval 121" descr=" 74"/>
          <p:cNvSpPr/>
          <p:nvPr/>
        </p:nvSpPr>
        <p:spPr>
          <a:xfrm>
            <a:off x="9534955" y="5385372"/>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Oval 122" descr=" 75"/>
          <p:cNvSpPr/>
          <p:nvPr/>
        </p:nvSpPr>
        <p:spPr>
          <a:xfrm>
            <a:off x="9921192" y="510157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4" name="Oval 123" descr=" 76"/>
          <p:cNvSpPr/>
          <p:nvPr/>
        </p:nvSpPr>
        <p:spPr>
          <a:xfrm>
            <a:off x="10307311" y="4701955"/>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5" name="Oval 124" descr=" 77"/>
          <p:cNvSpPr/>
          <p:nvPr/>
        </p:nvSpPr>
        <p:spPr>
          <a:xfrm>
            <a:off x="10688835" y="4198210"/>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6" name="Oval 125" descr=" 78"/>
          <p:cNvSpPr/>
          <p:nvPr/>
        </p:nvSpPr>
        <p:spPr>
          <a:xfrm>
            <a:off x="11070361" y="364816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7" name="Oval 126" descr=" 79"/>
          <p:cNvSpPr/>
          <p:nvPr/>
        </p:nvSpPr>
        <p:spPr>
          <a:xfrm>
            <a:off x="11451889" y="2877247"/>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8" name="Rectangular Callout 127"/>
          <p:cNvSpPr/>
          <p:nvPr/>
        </p:nvSpPr>
        <p:spPr>
          <a:xfrm>
            <a:off x="4388458" y="4173902"/>
            <a:ext cx="2252678" cy="785022"/>
          </a:xfrm>
          <a:prstGeom prst="wedgeRectCallout">
            <a:avLst>
              <a:gd name="adj1" fmla="val -63661"/>
              <a:gd name="adj2" fmla="val -74717"/>
            </a:avLst>
          </a:prstGeom>
          <a:solidFill>
            <a:schemeClr val="tx1"/>
          </a:solidFill>
          <a:ln w="381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bg1"/>
                </a:solidFill>
                <a:effectLst/>
                <a:uLnTx/>
                <a:uFillTx/>
                <a:latin typeface="+mj-lt"/>
                <a:ea typeface="+mn-ea"/>
                <a:cs typeface="+mn-cs"/>
              </a:rPr>
              <a:t>Linear </a:t>
            </a:r>
            <a:r>
              <a:rPr kumimoji="0" lang="en-IN" sz="2400" b="0" i="0" u="none" strike="noStrike" kern="0" cap="none" spc="0" normalizeH="0" baseline="0" noProof="0" dirty="0" err="1">
                <a:ln>
                  <a:noFill/>
                </a:ln>
                <a:solidFill>
                  <a:schemeClr val="bg1"/>
                </a:solidFill>
                <a:effectLst/>
                <a:uLnTx/>
                <a:uFillTx/>
                <a:latin typeface="+mj-lt"/>
                <a:ea typeface="+mn-ea"/>
                <a:cs typeface="+mn-cs"/>
              </a:rPr>
              <a:t>regressor</a:t>
            </a:r>
            <a:r>
              <a:rPr kumimoji="0" lang="en-IN" sz="2400" b="0" i="0" u="none" strike="noStrike" kern="0" cap="none" spc="0" normalizeH="0" baseline="0" noProof="0" dirty="0">
                <a:ln>
                  <a:noFill/>
                </a:ln>
                <a:solidFill>
                  <a:schemeClr val="bg1"/>
                </a:solidFill>
                <a:effectLst/>
                <a:uLnTx/>
                <a:uFillTx/>
                <a:latin typeface="+mj-lt"/>
                <a:ea typeface="+mn-ea"/>
                <a:cs typeface="+mn-cs"/>
              </a:rPr>
              <a:t> fits excellently!</a:t>
            </a:r>
            <a:endParaRPr kumimoji="0" lang="en-US" sz="2400" b="0" i="0" u="none" strike="noStrike" kern="0" cap="none" spc="0" normalizeH="0" baseline="0" noProof="0" dirty="0">
              <a:ln>
                <a:noFill/>
              </a:ln>
              <a:solidFill>
                <a:schemeClr val="bg1"/>
              </a:solidFill>
              <a:effectLst/>
              <a:uLnTx/>
              <a:uFillTx/>
              <a:latin typeface="+mj-lt"/>
              <a:ea typeface="+mn-ea"/>
              <a:cs typeface="+mn-cs"/>
            </a:endParaRPr>
          </a:p>
        </p:txBody>
      </p:sp>
      <p:sp>
        <p:nvSpPr>
          <p:cNvPr id="129" name="Rectangular Callout 128"/>
          <p:cNvSpPr/>
          <p:nvPr/>
        </p:nvSpPr>
        <p:spPr>
          <a:xfrm>
            <a:off x="2542996" y="5444578"/>
            <a:ext cx="3704840" cy="945652"/>
          </a:xfrm>
          <a:prstGeom prst="wedgeRectCallout">
            <a:avLst>
              <a:gd name="adj1" fmla="val -68748"/>
              <a:gd name="adj2" fmla="val -68005"/>
            </a:avLst>
          </a:prstGeom>
          <a:solidFill>
            <a:schemeClr val="tx1"/>
          </a:solidFill>
          <a:ln w="381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bg1"/>
                </a:solidFill>
                <a:effectLst/>
                <a:uLnTx/>
                <a:uFillTx/>
                <a:latin typeface="+mj-lt"/>
                <a:ea typeface="+mn-ea"/>
                <a:cs typeface="+mn-cs"/>
              </a:rPr>
              <a:t>Even with</a:t>
            </a:r>
            <a:r>
              <a:rPr kumimoji="0" lang="en-IN" sz="2400" b="0" i="0" u="none" strike="noStrike" kern="0" cap="none" spc="0" normalizeH="0" noProof="0" dirty="0">
                <a:ln>
                  <a:noFill/>
                </a:ln>
                <a:solidFill>
                  <a:schemeClr val="bg1"/>
                </a:solidFill>
                <a:effectLst/>
                <a:uLnTx/>
                <a:uFillTx/>
                <a:latin typeface="+mj-lt"/>
                <a:ea typeface="+mn-ea"/>
                <a:cs typeface="+mn-cs"/>
              </a:rPr>
              <a:t> some noise, l</a:t>
            </a:r>
            <a:r>
              <a:rPr kumimoji="0" lang="en-IN" sz="2400" b="0" i="0" u="none" strike="noStrike" kern="0" cap="none" spc="0" normalizeH="0" baseline="0" noProof="0" dirty="0">
                <a:ln>
                  <a:noFill/>
                </a:ln>
                <a:solidFill>
                  <a:schemeClr val="bg1"/>
                </a:solidFill>
                <a:effectLst/>
                <a:uLnTx/>
                <a:uFillTx/>
                <a:latin typeface="+mj-lt"/>
                <a:ea typeface="+mn-ea"/>
                <a:cs typeface="+mn-cs"/>
              </a:rPr>
              <a:t>inear </a:t>
            </a:r>
            <a:r>
              <a:rPr kumimoji="0" lang="en-IN" sz="2400" b="0" i="0" u="none" strike="noStrike" kern="0" cap="none" spc="0" normalizeH="0" baseline="0" noProof="0" dirty="0" err="1">
                <a:ln>
                  <a:noFill/>
                </a:ln>
                <a:solidFill>
                  <a:schemeClr val="bg1"/>
                </a:solidFill>
                <a:effectLst/>
                <a:uLnTx/>
                <a:uFillTx/>
                <a:latin typeface="+mj-lt"/>
                <a:ea typeface="+mn-ea"/>
                <a:cs typeface="+mn-cs"/>
              </a:rPr>
              <a:t>regressor</a:t>
            </a:r>
            <a:r>
              <a:rPr kumimoji="0" lang="en-IN" sz="2400" b="0" i="0" u="none" strike="noStrike" kern="0" cap="none" spc="0" normalizeH="0" baseline="0" noProof="0" dirty="0">
                <a:ln>
                  <a:noFill/>
                </a:ln>
                <a:solidFill>
                  <a:schemeClr val="bg1"/>
                </a:solidFill>
                <a:effectLst/>
                <a:uLnTx/>
                <a:uFillTx/>
                <a:latin typeface="+mj-lt"/>
                <a:ea typeface="+mn-ea"/>
                <a:cs typeface="+mn-cs"/>
              </a:rPr>
              <a:t> still fits very well!</a:t>
            </a:r>
            <a:endParaRPr kumimoji="0" lang="en-US" sz="2400" b="0" i="0" u="none" strike="noStrike" kern="0" cap="none" spc="0" normalizeH="0" baseline="0" noProof="0" dirty="0">
              <a:ln>
                <a:noFill/>
              </a:ln>
              <a:solidFill>
                <a:schemeClr val="bg1"/>
              </a:solidFill>
              <a:effectLst/>
              <a:uLnTx/>
              <a:uFillTx/>
              <a:latin typeface="+mj-lt"/>
              <a:ea typeface="+mn-ea"/>
              <a:cs typeface="+mn-cs"/>
            </a:endParaRPr>
          </a:p>
        </p:txBody>
      </p:sp>
      <p:sp>
        <p:nvSpPr>
          <p:cNvPr id="130" name="Rectangular Callout 129"/>
          <p:cNvSpPr/>
          <p:nvPr/>
        </p:nvSpPr>
        <p:spPr>
          <a:xfrm>
            <a:off x="7859729" y="1677348"/>
            <a:ext cx="2613449" cy="785022"/>
          </a:xfrm>
          <a:prstGeom prst="wedgeRectCallout">
            <a:avLst>
              <a:gd name="adj1" fmla="val 55400"/>
              <a:gd name="adj2" fmla="val 84983"/>
            </a:avLst>
          </a:prstGeom>
          <a:solidFill>
            <a:schemeClr val="tx1"/>
          </a:solidFill>
          <a:ln w="381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bg1"/>
                </a:solidFill>
                <a:effectLst/>
                <a:uLnTx/>
                <a:uFillTx/>
                <a:latin typeface="+mj-lt"/>
                <a:ea typeface="+mn-ea"/>
                <a:cs typeface="+mn-cs"/>
              </a:rPr>
              <a:t>All linear </a:t>
            </a:r>
            <a:r>
              <a:rPr kumimoji="0" lang="en-IN" sz="2400" b="0" i="0" u="none" strike="noStrike" kern="0" cap="none" spc="0" normalizeH="0" baseline="0" noProof="0" dirty="0" err="1">
                <a:ln>
                  <a:noFill/>
                </a:ln>
                <a:solidFill>
                  <a:schemeClr val="bg1"/>
                </a:solidFill>
                <a:effectLst/>
                <a:uLnTx/>
                <a:uFillTx/>
                <a:latin typeface="+mj-lt"/>
                <a:ea typeface="+mn-ea"/>
                <a:cs typeface="+mn-cs"/>
              </a:rPr>
              <a:t>regressors</a:t>
            </a:r>
            <a:r>
              <a:rPr kumimoji="0" lang="en-IN" sz="2400" b="0" i="0" u="none" strike="noStrike" kern="0" cap="none" spc="0" normalizeH="0" baseline="0" noProof="0" dirty="0">
                <a:ln>
                  <a:noFill/>
                </a:ln>
                <a:solidFill>
                  <a:schemeClr val="bg1"/>
                </a:solidFill>
                <a:effectLst/>
                <a:uLnTx/>
                <a:uFillTx/>
                <a:latin typeface="+mj-lt"/>
                <a:ea typeface="+mn-ea"/>
                <a:cs typeface="+mn-cs"/>
              </a:rPr>
              <a:t> would do horribly!</a:t>
            </a:r>
            <a:endParaRPr kumimoji="0" lang="en-US" sz="2400" b="0" i="0" u="none" strike="noStrike" kern="0" cap="none" spc="0" normalizeH="0" baseline="0" noProof="0" dirty="0">
              <a:ln>
                <a:noFill/>
              </a:ln>
              <a:solidFill>
                <a:schemeClr val="bg1"/>
              </a:solidFill>
              <a:effectLst/>
              <a:uLnTx/>
              <a:uFillTx/>
              <a:latin typeface="+mj-lt"/>
              <a:ea typeface="+mn-ea"/>
              <a:cs typeface="+mn-cs"/>
            </a:endParaRPr>
          </a:p>
        </p:txBody>
      </p:sp>
      <p:sp>
        <p:nvSpPr>
          <p:cNvPr id="131" name="Rectangular Callout 130"/>
          <p:cNvSpPr/>
          <p:nvPr/>
        </p:nvSpPr>
        <p:spPr>
          <a:xfrm>
            <a:off x="6334148" y="2620692"/>
            <a:ext cx="2646736" cy="785022"/>
          </a:xfrm>
          <a:prstGeom prst="wedgeRectCallout">
            <a:avLst>
              <a:gd name="adj1" fmla="val 106047"/>
              <a:gd name="adj2" fmla="val 87049"/>
            </a:avLst>
          </a:prstGeom>
          <a:solidFill>
            <a:schemeClr val="tx1"/>
          </a:solidFill>
          <a:ln w="381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bg1"/>
                </a:solidFill>
                <a:effectLst/>
                <a:uLnTx/>
                <a:uFillTx/>
                <a:latin typeface="+mj-lt"/>
                <a:ea typeface="+mn-ea"/>
                <a:cs typeface="+mn-cs"/>
              </a:rPr>
              <a:t>A non-linear </a:t>
            </a:r>
            <a:r>
              <a:rPr kumimoji="0" lang="en-IN" sz="2400" b="0" i="0" u="none" strike="noStrike" kern="0" cap="none" spc="0" normalizeH="0" baseline="0" noProof="0" dirty="0" err="1">
                <a:ln>
                  <a:noFill/>
                </a:ln>
                <a:solidFill>
                  <a:schemeClr val="bg1"/>
                </a:solidFill>
                <a:effectLst/>
                <a:uLnTx/>
                <a:uFillTx/>
                <a:latin typeface="+mj-lt"/>
                <a:ea typeface="+mn-ea"/>
                <a:cs typeface="+mn-cs"/>
              </a:rPr>
              <a:t>regressor</a:t>
            </a:r>
            <a:r>
              <a:rPr kumimoji="0" lang="en-IN" sz="2400" b="0" i="0" u="none" strike="noStrike" kern="0" cap="none" spc="0" normalizeH="0" baseline="0" noProof="0" dirty="0">
                <a:ln>
                  <a:noFill/>
                </a:ln>
                <a:solidFill>
                  <a:schemeClr val="bg1"/>
                </a:solidFill>
                <a:effectLst/>
                <a:uLnTx/>
                <a:uFillTx/>
                <a:latin typeface="+mj-lt"/>
                <a:ea typeface="+mn-ea"/>
                <a:cs typeface="+mn-cs"/>
              </a:rPr>
              <a:t> is needed</a:t>
            </a:r>
            <a:endParaRPr kumimoji="0" lang="en-US" sz="2400" b="0" i="0" u="none" strike="noStrike" kern="0" cap="none" spc="0" normalizeH="0" baseline="0" noProof="0" dirty="0">
              <a:ln>
                <a:noFill/>
              </a:ln>
              <a:solidFill>
                <a:schemeClr val="bg1"/>
              </a:solidFill>
              <a:effectLst/>
              <a:uLnTx/>
              <a:uFillTx/>
              <a:latin typeface="+mj-lt"/>
              <a:ea typeface="+mn-ea"/>
              <a:cs typeface="+mn-cs"/>
            </a:endParaRPr>
          </a:p>
        </p:txBody>
      </p:sp>
      <p:sp>
        <p:nvSpPr>
          <p:cNvPr id="132" name="Freeform 131"/>
          <p:cNvSpPr/>
          <p:nvPr/>
        </p:nvSpPr>
        <p:spPr>
          <a:xfrm>
            <a:off x="6773860" y="2480658"/>
            <a:ext cx="5052767" cy="3496283"/>
          </a:xfrm>
          <a:custGeom>
            <a:avLst/>
            <a:gdLst>
              <a:gd name="connsiteX0" fmla="*/ 0 w 5052767"/>
              <a:gd name="connsiteY0" fmla="*/ 2234153 h 2234153"/>
              <a:gd name="connsiteX1" fmla="*/ 5052767 w 5052767"/>
              <a:gd name="connsiteY1" fmla="*/ 0 h 2234153"/>
              <a:gd name="connsiteX0" fmla="*/ 0 w 5052767"/>
              <a:gd name="connsiteY0" fmla="*/ 2234153 h 2863085"/>
              <a:gd name="connsiteX1" fmla="*/ 5052767 w 5052767"/>
              <a:gd name="connsiteY1" fmla="*/ 0 h 2863085"/>
              <a:gd name="connsiteX0" fmla="*/ 0 w 5052767"/>
              <a:gd name="connsiteY0" fmla="*/ 2234153 h 3171427"/>
              <a:gd name="connsiteX1" fmla="*/ 5052767 w 5052767"/>
              <a:gd name="connsiteY1" fmla="*/ 0 h 3171427"/>
              <a:gd name="connsiteX0" fmla="*/ 0 w 5052767"/>
              <a:gd name="connsiteY0" fmla="*/ 2234153 h 3496283"/>
              <a:gd name="connsiteX1" fmla="*/ 5052767 w 5052767"/>
              <a:gd name="connsiteY1" fmla="*/ 0 h 3496283"/>
            </a:gdLst>
            <a:ahLst/>
            <a:cxnLst>
              <a:cxn ang="0">
                <a:pos x="connsiteX0" y="connsiteY0"/>
              </a:cxn>
              <a:cxn ang="0">
                <a:pos x="connsiteX1" y="connsiteY1"/>
              </a:cxn>
            </a:cxnLst>
            <a:rect l="l" t="t" r="r" b="b"/>
            <a:pathLst>
              <a:path w="5052767" h="3496283">
                <a:moveTo>
                  <a:pt x="0" y="2234153"/>
                </a:moveTo>
                <a:cubicBezTo>
                  <a:pt x="760430" y="4279769"/>
                  <a:pt x="3491059" y="4044098"/>
                  <a:pt x="5052767" y="0"/>
                </a:cubicBez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descr=" 6"/>
          <p:cNvCxnSpPr/>
          <p:nvPr/>
        </p:nvCxnSpPr>
        <p:spPr>
          <a:xfrm flipV="1">
            <a:off x="638536" y="2480658"/>
            <a:ext cx="5097393" cy="2796572"/>
          </a:xfrm>
          <a:prstGeom prst="line">
            <a:avLst/>
          </a:prstGeom>
          <a:noFill/>
          <a:ln w="38100" cap="flat" cmpd="sng" algn="ctr">
            <a:solidFill>
              <a:schemeClr val="bg1"/>
            </a:solidFill>
            <a:prstDash val="solid"/>
            <a:miter lim="800000"/>
          </a:ln>
          <a:effectLst/>
        </p:spPr>
      </p:cxnSp>
      <p:cxnSp>
        <p:nvCxnSpPr>
          <p:cNvPr id="134" name="Straight Connector 133" descr=" 6"/>
          <p:cNvCxnSpPr/>
          <p:nvPr/>
        </p:nvCxnSpPr>
        <p:spPr>
          <a:xfrm flipV="1">
            <a:off x="6691056" y="3874617"/>
            <a:ext cx="5097393" cy="2796572"/>
          </a:xfrm>
          <a:prstGeom prst="line">
            <a:avLst/>
          </a:prstGeom>
          <a:noFill/>
          <a:ln w="38100" cap="flat" cmpd="sng" algn="ctr">
            <a:solidFill>
              <a:schemeClr val="bg1"/>
            </a:solidFill>
            <a:prstDash val="solid"/>
            <a:miter lim="800000"/>
          </a:ln>
          <a:effectLst/>
        </p:spPr>
      </p:cxnSp>
      <p:cxnSp>
        <p:nvCxnSpPr>
          <p:cNvPr id="135" name="Straight Connector 134" descr=" 6"/>
          <p:cNvCxnSpPr/>
          <p:nvPr/>
        </p:nvCxnSpPr>
        <p:spPr>
          <a:xfrm flipV="1">
            <a:off x="9047173" y="2469287"/>
            <a:ext cx="2779454" cy="4261350"/>
          </a:xfrm>
          <a:prstGeom prst="line">
            <a:avLst/>
          </a:prstGeom>
          <a:noFill/>
          <a:ln w="38100" cap="flat" cmpd="sng" algn="ctr">
            <a:solidFill>
              <a:schemeClr val="bg1"/>
            </a:solidFill>
            <a:prstDash val="solid"/>
            <a:miter lim="800000"/>
          </a:ln>
          <a:effectLst/>
        </p:spPr>
      </p:cxnSp>
      <p:cxnSp>
        <p:nvCxnSpPr>
          <p:cNvPr id="136" name="Straight Connector 135" descr=" 6"/>
          <p:cNvCxnSpPr/>
          <p:nvPr/>
        </p:nvCxnSpPr>
        <p:spPr>
          <a:xfrm>
            <a:off x="6207856" y="5503680"/>
            <a:ext cx="5349793" cy="567877"/>
          </a:xfrm>
          <a:prstGeom prst="line">
            <a:avLst/>
          </a:prstGeom>
          <a:noFill/>
          <a:ln w="38100" cap="flat" cmpd="sng" algn="ctr">
            <a:solidFill>
              <a:schemeClr val="bg1"/>
            </a:solidFill>
            <a:prstDash val="solid"/>
            <a:miter lim="800000"/>
          </a:ln>
          <a:effectLst/>
        </p:spPr>
      </p:cxnSp>
    </p:spTree>
    <p:extLst>
      <p:ext uri="{BB962C8B-B14F-4D97-AF65-F5344CB8AC3E}">
        <p14:creationId xmlns:p14="http://schemas.microsoft.com/office/powerpoint/2010/main" val="290616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500"/>
                                        <p:tgtEl>
                                          <p:spTgt spid="10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fade">
                                      <p:cBhvr>
                                        <p:cTn id="14" dur="500"/>
                                        <p:tgtEl>
                                          <p:spTgt spid="10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fade">
                                      <p:cBhvr>
                                        <p:cTn id="17" dur="500"/>
                                        <p:tgtEl>
                                          <p:spTgt spid="10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4"/>
                                        </p:tgtEl>
                                        <p:attrNameLst>
                                          <p:attrName>style.visibility</p:attrName>
                                        </p:attrNameLst>
                                      </p:cBhvr>
                                      <p:to>
                                        <p:strVal val="visible"/>
                                      </p:to>
                                    </p:set>
                                    <p:animEffect transition="in" filter="fade">
                                      <p:cBhvr>
                                        <p:cTn id="20" dur="500"/>
                                        <p:tgtEl>
                                          <p:spTgt spid="10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500"/>
                                        <p:tgtEl>
                                          <p:spTgt spid="10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fade">
                                      <p:cBhvr>
                                        <p:cTn id="29" dur="500"/>
                                        <p:tgtEl>
                                          <p:spTgt spid="10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fade">
                                      <p:cBhvr>
                                        <p:cTn id="32" dur="500"/>
                                        <p:tgtEl>
                                          <p:spTgt spid="10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9"/>
                                        </p:tgtEl>
                                        <p:attrNameLst>
                                          <p:attrName>style.visibility</p:attrName>
                                        </p:attrNameLst>
                                      </p:cBhvr>
                                      <p:to>
                                        <p:strVal val="visible"/>
                                      </p:to>
                                    </p:set>
                                    <p:animEffect transition="in" filter="fade">
                                      <p:cBhvr>
                                        <p:cTn id="35" dur="500"/>
                                        <p:tgtEl>
                                          <p:spTgt spid="10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0"/>
                                        </p:tgtEl>
                                        <p:attrNameLst>
                                          <p:attrName>style.visibility</p:attrName>
                                        </p:attrNameLst>
                                      </p:cBhvr>
                                      <p:to>
                                        <p:strVal val="visible"/>
                                      </p:to>
                                    </p:set>
                                    <p:animEffect transition="in" filter="fade">
                                      <p:cBhvr>
                                        <p:cTn id="38" dur="500"/>
                                        <p:tgtEl>
                                          <p:spTgt spid="1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fade">
                                      <p:cBhvr>
                                        <p:cTn id="41" dur="500"/>
                                        <p:tgtEl>
                                          <p:spTgt spid="1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wipe(left)">
                                      <p:cBhvr>
                                        <p:cTn id="49" dur="500"/>
                                        <p:tgtEl>
                                          <p:spTgt spid="133"/>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wipe(right)">
                                      <p:cBhvr>
                                        <p:cTn id="53" dur="500"/>
                                        <p:tgtEl>
                                          <p:spTgt spid="128"/>
                                        </p:tgtEl>
                                      </p:cBhvr>
                                    </p:animEffect>
                                  </p:childTnLst>
                                </p:cTn>
                              </p:par>
                            </p:childTnLst>
                          </p:cTn>
                        </p:par>
                      </p:childTnLst>
                    </p:cTn>
                  </p:par>
                  <p:par>
                    <p:cTn id="54" fill="hold">
                      <p:stCondLst>
                        <p:cond delay="indefinite"/>
                      </p:stCondLst>
                      <p:childTnLst>
                        <p:par>
                          <p:cTn id="55" fill="hold">
                            <p:stCondLst>
                              <p:cond delay="0"/>
                            </p:stCondLst>
                            <p:childTnLst>
                              <p:par>
                                <p:cTn id="56" presetID="64" presetClass="path" presetSubtype="0" accel="50000" decel="50000" fill="hold" grpId="1" nodeType="clickEffect">
                                  <p:stCondLst>
                                    <p:cond delay="0"/>
                                  </p:stCondLst>
                                  <p:childTnLst>
                                    <p:animMotion origin="layout" path="M -1.04167E-6 -3.33333E-6 L -1.04167E-6 -0.07777 " pathEditMode="relative" rAng="0" ptsTypes="AA">
                                      <p:cBhvr>
                                        <p:cTn id="57" dur="1000" fill="hold"/>
                                        <p:tgtEl>
                                          <p:spTgt spid="101"/>
                                        </p:tgtEl>
                                        <p:attrNameLst>
                                          <p:attrName>ppt_x</p:attrName>
                                          <p:attrName>ppt_y</p:attrName>
                                        </p:attrNameLst>
                                      </p:cBhvr>
                                      <p:rCtr x="0" y="-3889"/>
                                    </p:animMotion>
                                  </p:childTnLst>
                                </p:cTn>
                              </p:par>
                              <p:par>
                                <p:cTn id="58" presetID="64" presetClass="path" presetSubtype="0" accel="50000" decel="50000" fill="hold" grpId="1" nodeType="withEffect">
                                  <p:stCondLst>
                                    <p:cond delay="0"/>
                                  </p:stCondLst>
                                  <p:childTnLst>
                                    <p:animMotion origin="layout" path="M -1.66667E-6 3.33333E-6 L -1.66667E-6 0.08379 " pathEditMode="relative" rAng="0" ptsTypes="AA">
                                      <p:cBhvr>
                                        <p:cTn id="59" dur="1000" fill="hold"/>
                                        <p:tgtEl>
                                          <p:spTgt spid="102"/>
                                        </p:tgtEl>
                                        <p:attrNameLst>
                                          <p:attrName>ppt_x</p:attrName>
                                          <p:attrName>ppt_y</p:attrName>
                                        </p:attrNameLst>
                                      </p:cBhvr>
                                      <p:rCtr x="0" y="4190"/>
                                    </p:animMotion>
                                  </p:childTnLst>
                                </p:cTn>
                              </p:par>
                              <p:par>
                                <p:cTn id="60" presetID="64" presetClass="path" presetSubtype="0" accel="50000" decel="50000" fill="hold" grpId="1" nodeType="withEffect">
                                  <p:stCondLst>
                                    <p:cond delay="0"/>
                                  </p:stCondLst>
                                  <p:childTnLst>
                                    <p:animMotion origin="layout" path="M -2.29167E-6 -4.81481E-6 L -2.29167E-6 0.06389 " pathEditMode="relative" rAng="0" ptsTypes="AA">
                                      <p:cBhvr>
                                        <p:cTn id="61" dur="1000" fill="hold"/>
                                        <p:tgtEl>
                                          <p:spTgt spid="103"/>
                                        </p:tgtEl>
                                        <p:attrNameLst>
                                          <p:attrName>ppt_x</p:attrName>
                                          <p:attrName>ppt_y</p:attrName>
                                        </p:attrNameLst>
                                      </p:cBhvr>
                                      <p:rCtr x="0" y="3194"/>
                                    </p:animMotion>
                                  </p:childTnLst>
                                </p:cTn>
                              </p:par>
                              <p:par>
                                <p:cTn id="62" presetID="64" presetClass="path" presetSubtype="0" accel="50000" decel="50000" fill="hold" grpId="1" nodeType="withEffect">
                                  <p:stCondLst>
                                    <p:cond delay="0"/>
                                  </p:stCondLst>
                                  <p:childTnLst>
                                    <p:animMotion origin="layout" path="M -2.91667E-6 3.33333E-6 L -2.91667E-6 -0.05255 " pathEditMode="relative" rAng="0" ptsTypes="AA">
                                      <p:cBhvr>
                                        <p:cTn id="63" dur="1000" fill="hold"/>
                                        <p:tgtEl>
                                          <p:spTgt spid="104"/>
                                        </p:tgtEl>
                                        <p:attrNameLst>
                                          <p:attrName>ppt_x</p:attrName>
                                          <p:attrName>ppt_y</p:attrName>
                                        </p:attrNameLst>
                                      </p:cBhvr>
                                      <p:rCtr x="0" y="-2639"/>
                                    </p:animMotion>
                                  </p:childTnLst>
                                </p:cTn>
                              </p:par>
                              <p:par>
                                <p:cTn id="64" presetID="64" presetClass="path" presetSubtype="0" accel="50000" decel="50000" fill="hold" grpId="1" nodeType="withEffect">
                                  <p:stCondLst>
                                    <p:cond delay="0"/>
                                  </p:stCondLst>
                                  <p:childTnLst>
                                    <p:animMotion origin="layout" path="M -3.75E-6 -1.11111E-6 L -3.75E-6 0.05278 " pathEditMode="relative" rAng="0" ptsTypes="AA">
                                      <p:cBhvr>
                                        <p:cTn id="65" dur="1000" fill="hold"/>
                                        <p:tgtEl>
                                          <p:spTgt spid="105"/>
                                        </p:tgtEl>
                                        <p:attrNameLst>
                                          <p:attrName>ppt_x</p:attrName>
                                          <p:attrName>ppt_y</p:attrName>
                                        </p:attrNameLst>
                                      </p:cBhvr>
                                      <p:rCtr x="0" y="2639"/>
                                    </p:animMotion>
                                  </p:childTnLst>
                                </p:cTn>
                              </p:par>
                              <p:par>
                                <p:cTn id="66" presetID="64" presetClass="path" presetSubtype="0" accel="50000" decel="50000" fill="hold" grpId="1" nodeType="withEffect">
                                  <p:stCondLst>
                                    <p:cond delay="0"/>
                                  </p:stCondLst>
                                  <p:childTnLst>
                                    <p:animMotion origin="layout" path="M -4.375E-6 1.11111E-6 L -4.375E-6 -0.06945 " pathEditMode="relative" rAng="0" ptsTypes="AA">
                                      <p:cBhvr>
                                        <p:cTn id="67" dur="1000" fill="hold"/>
                                        <p:tgtEl>
                                          <p:spTgt spid="106"/>
                                        </p:tgtEl>
                                        <p:attrNameLst>
                                          <p:attrName>ppt_x</p:attrName>
                                          <p:attrName>ppt_y</p:attrName>
                                        </p:attrNameLst>
                                      </p:cBhvr>
                                      <p:rCtr x="0" y="-3472"/>
                                    </p:animMotion>
                                  </p:childTnLst>
                                </p:cTn>
                              </p:par>
                              <p:par>
                                <p:cTn id="68" presetID="64" presetClass="path" presetSubtype="0" accel="50000" decel="50000" fill="hold" grpId="1" nodeType="withEffect">
                                  <p:stCondLst>
                                    <p:cond delay="0"/>
                                  </p:stCondLst>
                                  <p:childTnLst>
                                    <p:animMotion origin="layout" path="M 5E-6 -1.11111E-6 L 5E-6 -0.05393 " pathEditMode="relative" rAng="0" ptsTypes="AA">
                                      <p:cBhvr>
                                        <p:cTn id="69" dur="1000" fill="hold"/>
                                        <p:tgtEl>
                                          <p:spTgt spid="107"/>
                                        </p:tgtEl>
                                        <p:attrNameLst>
                                          <p:attrName>ppt_x</p:attrName>
                                          <p:attrName>ppt_y</p:attrName>
                                        </p:attrNameLst>
                                      </p:cBhvr>
                                      <p:rCtr x="0" y="-2708"/>
                                    </p:animMotion>
                                  </p:childTnLst>
                                </p:cTn>
                              </p:par>
                              <p:par>
                                <p:cTn id="70" presetID="64" presetClass="path" presetSubtype="0" accel="50000" decel="50000" fill="hold" grpId="1" nodeType="withEffect">
                                  <p:stCondLst>
                                    <p:cond delay="0"/>
                                  </p:stCondLst>
                                  <p:childTnLst>
                                    <p:animMotion origin="layout" path="M 4.375E-6 2.22222E-6 L 4.375E-6 0.05555 " pathEditMode="relative" rAng="0" ptsTypes="AA">
                                      <p:cBhvr>
                                        <p:cTn id="71" dur="1000" fill="hold"/>
                                        <p:tgtEl>
                                          <p:spTgt spid="108"/>
                                        </p:tgtEl>
                                        <p:attrNameLst>
                                          <p:attrName>ppt_x</p:attrName>
                                          <p:attrName>ppt_y</p:attrName>
                                        </p:attrNameLst>
                                      </p:cBhvr>
                                      <p:rCtr x="0" y="2778"/>
                                    </p:animMotion>
                                  </p:childTnLst>
                                </p:cTn>
                              </p:par>
                              <p:par>
                                <p:cTn id="72" presetID="64" presetClass="path" presetSubtype="0" accel="50000" decel="50000" fill="hold" grpId="1" nodeType="withEffect">
                                  <p:stCondLst>
                                    <p:cond delay="0"/>
                                  </p:stCondLst>
                                  <p:childTnLst>
                                    <p:animMotion origin="layout" path="M 4.16667E-6 -2.22222E-6 L 4.16667E-6 0.05278 " pathEditMode="relative" rAng="0" ptsTypes="AA">
                                      <p:cBhvr>
                                        <p:cTn id="73" dur="1000" fill="hold"/>
                                        <p:tgtEl>
                                          <p:spTgt spid="109"/>
                                        </p:tgtEl>
                                        <p:attrNameLst>
                                          <p:attrName>ppt_x</p:attrName>
                                          <p:attrName>ppt_y</p:attrName>
                                        </p:attrNameLst>
                                      </p:cBhvr>
                                      <p:rCtr x="0" y="2639"/>
                                    </p:animMotion>
                                  </p:childTnLst>
                                </p:cTn>
                              </p:par>
                              <p:par>
                                <p:cTn id="74" presetID="64" presetClass="path" presetSubtype="0" accel="50000" decel="50000" fill="hold" grpId="1" nodeType="withEffect">
                                  <p:stCondLst>
                                    <p:cond delay="0"/>
                                  </p:stCondLst>
                                  <p:childTnLst>
                                    <p:animMotion origin="layout" path="M 4.16667E-6 -4.44444E-6 L 4.16667E-6 -0.05254 " pathEditMode="relative" rAng="0" ptsTypes="AA">
                                      <p:cBhvr>
                                        <p:cTn id="75" dur="1000" fill="hold"/>
                                        <p:tgtEl>
                                          <p:spTgt spid="110"/>
                                        </p:tgtEl>
                                        <p:attrNameLst>
                                          <p:attrName>ppt_x</p:attrName>
                                          <p:attrName>ppt_y</p:attrName>
                                        </p:attrNameLst>
                                      </p:cBhvr>
                                      <p:rCtr x="0" y="-2639"/>
                                    </p:animMotion>
                                  </p:childTnLst>
                                </p:cTn>
                              </p:par>
                              <p:par>
                                <p:cTn id="76" presetID="64" presetClass="path" presetSubtype="0" accel="50000" decel="50000" fill="hold" grpId="1" nodeType="withEffect">
                                  <p:stCondLst>
                                    <p:cond delay="0"/>
                                  </p:stCondLst>
                                  <p:childTnLst>
                                    <p:animMotion origin="layout" path="M 4.16667E-6 1.11111E-6 L 4.16667E-6 -0.07801 " pathEditMode="relative" rAng="0" ptsTypes="AA">
                                      <p:cBhvr>
                                        <p:cTn id="77" dur="1000" fill="hold"/>
                                        <p:tgtEl>
                                          <p:spTgt spid="111"/>
                                        </p:tgtEl>
                                        <p:attrNameLst>
                                          <p:attrName>ppt_x</p:attrName>
                                          <p:attrName>ppt_y</p:attrName>
                                        </p:attrNameLst>
                                      </p:cBhvr>
                                      <p:rCtr x="0" y="-3912"/>
                                    </p:animMotion>
                                  </p:childTnLst>
                                </p:cTn>
                              </p:par>
                              <p:par>
                                <p:cTn id="78" presetID="64" presetClass="path" presetSubtype="0" accel="50000" decel="50000" fill="hold" grpId="1" nodeType="withEffect">
                                  <p:stCondLst>
                                    <p:cond delay="0"/>
                                  </p:stCondLst>
                                  <p:childTnLst>
                                    <p:animMotion origin="layout" path="M 6.25E-7 -7.40741E-7 L 6.25E-7 -0.04583 " pathEditMode="relative" rAng="0" ptsTypes="AA">
                                      <p:cBhvr>
                                        <p:cTn id="79" dur="1000" fill="hold"/>
                                        <p:tgtEl>
                                          <p:spTgt spid="100"/>
                                        </p:tgtEl>
                                        <p:attrNameLst>
                                          <p:attrName>ppt_x</p:attrName>
                                          <p:attrName>ppt_y</p:attrName>
                                        </p:attrNameLst>
                                      </p:cBhvr>
                                      <p:rCtr x="0" y="-2292"/>
                                    </p:animMotion>
                                  </p:childTnLst>
                                </p:cTn>
                              </p:par>
                            </p:childTnLst>
                          </p:cTn>
                        </p:par>
                        <p:par>
                          <p:cTn id="80" fill="hold">
                            <p:stCondLst>
                              <p:cond delay="1000"/>
                            </p:stCondLst>
                            <p:childTnLst>
                              <p:par>
                                <p:cTn id="81" presetID="22" presetClass="entr" presetSubtype="2" fill="hold" grpId="0" nodeType="afterEffect">
                                  <p:stCondLst>
                                    <p:cond delay="0"/>
                                  </p:stCondLst>
                                  <p:childTnLst>
                                    <p:set>
                                      <p:cBhvr>
                                        <p:cTn id="82" dur="1" fill="hold">
                                          <p:stCondLst>
                                            <p:cond delay="0"/>
                                          </p:stCondLst>
                                        </p:cTn>
                                        <p:tgtEl>
                                          <p:spTgt spid="129"/>
                                        </p:tgtEl>
                                        <p:attrNameLst>
                                          <p:attrName>style.visibility</p:attrName>
                                        </p:attrNameLst>
                                      </p:cBhvr>
                                      <p:to>
                                        <p:strVal val="visible"/>
                                      </p:to>
                                    </p:set>
                                    <p:animEffect transition="in" filter="wipe(right)">
                                      <p:cBhvr>
                                        <p:cTn id="83" dur="500"/>
                                        <p:tgtEl>
                                          <p:spTgt spid="129"/>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1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1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1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20"/>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2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22"/>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23"/>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25"/>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26"/>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27"/>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1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34"/>
                                        </p:tgtEl>
                                        <p:attrNameLst>
                                          <p:attrName>style.visibility</p:attrName>
                                        </p:attrNameLst>
                                      </p:cBhvr>
                                      <p:to>
                                        <p:strVal val="visible"/>
                                      </p:to>
                                    </p:set>
                                    <p:animEffect transition="in" filter="wipe(left)">
                                      <p:cBhvr>
                                        <p:cTn id="116" dur="500"/>
                                        <p:tgtEl>
                                          <p:spTgt spid="134"/>
                                        </p:tgtEl>
                                      </p:cBhvr>
                                    </p:animEffect>
                                  </p:childTnLst>
                                </p:cTn>
                              </p:par>
                            </p:childTnLst>
                          </p:cTn>
                        </p:par>
                        <p:par>
                          <p:cTn id="117" fill="hold">
                            <p:stCondLst>
                              <p:cond delay="500"/>
                            </p:stCondLst>
                            <p:childTnLst>
                              <p:par>
                                <p:cTn id="118" presetID="22" presetClass="entr" presetSubtype="4" fill="hold" nodeType="afterEffect">
                                  <p:stCondLst>
                                    <p:cond delay="0"/>
                                  </p:stCondLst>
                                  <p:childTnLst>
                                    <p:set>
                                      <p:cBhvr>
                                        <p:cTn id="119" dur="1" fill="hold">
                                          <p:stCondLst>
                                            <p:cond delay="0"/>
                                          </p:stCondLst>
                                        </p:cTn>
                                        <p:tgtEl>
                                          <p:spTgt spid="135"/>
                                        </p:tgtEl>
                                        <p:attrNameLst>
                                          <p:attrName>style.visibility</p:attrName>
                                        </p:attrNameLst>
                                      </p:cBhvr>
                                      <p:to>
                                        <p:strVal val="visible"/>
                                      </p:to>
                                    </p:set>
                                    <p:animEffect transition="in" filter="wipe(down)">
                                      <p:cBhvr>
                                        <p:cTn id="120" dur="500"/>
                                        <p:tgtEl>
                                          <p:spTgt spid="135"/>
                                        </p:tgtEl>
                                      </p:cBhvr>
                                    </p:animEffect>
                                  </p:childTnLst>
                                </p:cTn>
                              </p:par>
                            </p:childTnLst>
                          </p:cTn>
                        </p:par>
                        <p:par>
                          <p:cTn id="121" fill="hold">
                            <p:stCondLst>
                              <p:cond delay="1000"/>
                            </p:stCondLst>
                            <p:childTnLst>
                              <p:par>
                                <p:cTn id="122" presetID="22" presetClass="entr" presetSubtype="8" fill="hold" nodeType="afterEffect">
                                  <p:stCondLst>
                                    <p:cond delay="0"/>
                                  </p:stCondLst>
                                  <p:childTnLst>
                                    <p:set>
                                      <p:cBhvr>
                                        <p:cTn id="123" dur="1" fill="hold">
                                          <p:stCondLst>
                                            <p:cond delay="0"/>
                                          </p:stCondLst>
                                        </p:cTn>
                                        <p:tgtEl>
                                          <p:spTgt spid="136"/>
                                        </p:tgtEl>
                                        <p:attrNameLst>
                                          <p:attrName>style.visibility</p:attrName>
                                        </p:attrNameLst>
                                      </p:cBhvr>
                                      <p:to>
                                        <p:strVal val="visible"/>
                                      </p:to>
                                    </p:set>
                                    <p:animEffect transition="in" filter="wipe(left)">
                                      <p:cBhvr>
                                        <p:cTn id="124" dur="500"/>
                                        <p:tgtEl>
                                          <p:spTgt spid="136"/>
                                        </p:tgtEl>
                                      </p:cBhvr>
                                    </p:animEffect>
                                  </p:childTnLst>
                                </p:cTn>
                              </p:par>
                            </p:childTnLst>
                          </p:cTn>
                        </p:par>
                        <p:par>
                          <p:cTn id="125" fill="hold">
                            <p:stCondLst>
                              <p:cond delay="1500"/>
                            </p:stCondLst>
                            <p:childTnLst>
                              <p:par>
                                <p:cTn id="126" presetID="22" presetClass="entr" presetSubtype="8" fill="hold" grpId="0" nodeType="afterEffect">
                                  <p:stCondLst>
                                    <p:cond delay="0"/>
                                  </p:stCondLst>
                                  <p:childTnLst>
                                    <p:set>
                                      <p:cBhvr>
                                        <p:cTn id="127" dur="1" fill="hold">
                                          <p:stCondLst>
                                            <p:cond delay="0"/>
                                          </p:stCondLst>
                                        </p:cTn>
                                        <p:tgtEl>
                                          <p:spTgt spid="130"/>
                                        </p:tgtEl>
                                        <p:attrNameLst>
                                          <p:attrName>style.visibility</p:attrName>
                                        </p:attrNameLst>
                                      </p:cBhvr>
                                      <p:to>
                                        <p:strVal val="visible"/>
                                      </p:to>
                                    </p:set>
                                    <p:animEffect transition="in" filter="wipe(left)">
                                      <p:cBhvr>
                                        <p:cTn id="128" dur="500"/>
                                        <p:tgtEl>
                                          <p:spTgt spid="130"/>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xit" presetSubtype="0" fill="hold" nodeType="clickEffect">
                                  <p:stCondLst>
                                    <p:cond delay="0"/>
                                  </p:stCondLst>
                                  <p:childTnLst>
                                    <p:animEffect transition="out" filter="fade">
                                      <p:cBhvr>
                                        <p:cTn id="132" dur="500"/>
                                        <p:tgtEl>
                                          <p:spTgt spid="134"/>
                                        </p:tgtEl>
                                      </p:cBhvr>
                                    </p:animEffect>
                                    <p:set>
                                      <p:cBhvr>
                                        <p:cTn id="133" dur="1" fill="hold">
                                          <p:stCondLst>
                                            <p:cond delay="499"/>
                                          </p:stCondLst>
                                        </p:cTn>
                                        <p:tgtEl>
                                          <p:spTgt spid="134"/>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135"/>
                                        </p:tgtEl>
                                      </p:cBhvr>
                                    </p:animEffect>
                                    <p:set>
                                      <p:cBhvr>
                                        <p:cTn id="136" dur="1" fill="hold">
                                          <p:stCondLst>
                                            <p:cond delay="499"/>
                                          </p:stCondLst>
                                        </p:cTn>
                                        <p:tgtEl>
                                          <p:spTgt spid="135"/>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136"/>
                                        </p:tgtEl>
                                      </p:cBhvr>
                                    </p:animEffect>
                                    <p:set>
                                      <p:cBhvr>
                                        <p:cTn id="139" dur="1" fill="hold">
                                          <p:stCondLst>
                                            <p:cond delay="499"/>
                                          </p:stCondLst>
                                        </p:cTn>
                                        <p:tgtEl>
                                          <p:spTgt spid="136"/>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31"/>
                                        </p:tgtEl>
                                        <p:attrNameLst>
                                          <p:attrName>style.visibility</p:attrName>
                                        </p:attrNameLst>
                                      </p:cBhvr>
                                      <p:to>
                                        <p:strVal val="visible"/>
                                      </p:to>
                                    </p:set>
                                    <p:animEffect transition="in" filter="wipe(left)">
                                      <p:cBhvr>
                                        <p:cTn id="144" dur="500"/>
                                        <p:tgtEl>
                                          <p:spTgt spid="131"/>
                                        </p:tgtEl>
                                      </p:cBhvr>
                                    </p:animEffect>
                                  </p:childTnLst>
                                </p:cTn>
                              </p:par>
                            </p:childTnLst>
                          </p:cTn>
                        </p:par>
                        <p:par>
                          <p:cTn id="145" fill="hold">
                            <p:stCondLst>
                              <p:cond delay="500"/>
                            </p:stCondLst>
                            <p:childTnLst>
                              <p:par>
                                <p:cTn id="146" presetID="22" presetClass="entr" presetSubtype="8" fill="hold" grpId="0" nodeType="afterEffect">
                                  <p:stCondLst>
                                    <p:cond delay="0"/>
                                  </p:stCondLst>
                                  <p:childTnLst>
                                    <p:set>
                                      <p:cBhvr>
                                        <p:cTn id="147" dur="1" fill="hold">
                                          <p:stCondLst>
                                            <p:cond delay="0"/>
                                          </p:stCondLst>
                                        </p:cTn>
                                        <p:tgtEl>
                                          <p:spTgt spid="132"/>
                                        </p:tgtEl>
                                        <p:attrNameLst>
                                          <p:attrName>style.visibility</p:attrName>
                                        </p:attrNameLst>
                                      </p:cBhvr>
                                      <p:to>
                                        <p:strVal val="visible"/>
                                      </p:to>
                                    </p:set>
                                    <p:animEffect transition="in" filter="wipe(left)">
                                      <p:cBhvr>
                                        <p:cTn id="148"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should I use kernels?</a:t>
            </a:r>
          </a:p>
        </p:txBody>
      </p:sp>
      <p:sp>
        <p:nvSpPr>
          <p:cNvPr id="3" name="Content Placeholder 2"/>
          <p:cNvSpPr>
            <a:spLocks noGrp="1"/>
          </p:cNvSpPr>
          <p:nvPr>
            <p:ph idx="1"/>
          </p:nvPr>
        </p:nvSpPr>
        <p:spPr/>
        <p:txBody>
          <a:bodyPr/>
          <a:lstStyle/>
          <a:p>
            <a:r>
              <a:rPr lang="en-IN" dirty="0"/>
              <a:t>Kernel methods are a good option to try whenever linear models do a poor job on our data</a:t>
            </a:r>
          </a:p>
        </p:txBody>
      </p:sp>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sp>
        <p:nvSpPr>
          <p:cNvPr id="141" name="Oval 140"/>
          <p:cNvSpPr/>
          <p:nvPr/>
        </p:nvSpPr>
        <p:spPr>
          <a:xfrm>
            <a:off x="2548597" y="2569449"/>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2" name="Oval 141"/>
          <p:cNvSpPr/>
          <p:nvPr/>
        </p:nvSpPr>
        <p:spPr>
          <a:xfrm>
            <a:off x="2945041" y="2389265"/>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3" name="Oval 142"/>
          <p:cNvSpPr/>
          <p:nvPr/>
        </p:nvSpPr>
        <p:spPr>
          <a:xfrm>
            <a:off x="2720047" y="2192127"/>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4" name="Oval 143"/>
          <p:cNvSpPr/>
          <p:nvPr/>
        </p:nvSpPr>
        <p:spPr>
          <a:xfrm>
            <a:off x="1887676" y="4288573"/>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5" name="Oval 144"/>
          <p:cNvSpPr/>
          <p:nvPr/>
        </p:nvSpPr>
        <p:spPr>
          <a:xfrm>
            <a:off x="2720047" y="3077349"/>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6" name="Oval 145"/>
          <p:cNvSpPr/>
          <p:nvPr/>
        </p:nvSpPr>
        <p:spPr>
          <a:xfrm>
            <a:off x="2179931" y="4648125"/>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7" name="Oval 146"/>
          <p:cNvSpPr/>
          <p:nvPr/>
        </p:nvSpPr>
        <p:spPr>
          <a:xfrm>
            <a:off x="2259660" y="2404575"/>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8" name="Oval 147"/>
          <p:cNvSpPr/>
          <p:nvPr/>
        </p:nvSpPr>
        <p:spPr>
          <a:xfrm>
            <a:off x="2259660" y="4379144"/>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9" name="Oval 148"/>
          <p:cNvSpPr/>
          <p:nvPr/>
        </p:nvSpPr>
        <p:spPr>
          <a:xfrm>
            <a:off x="1686929" y="4719149"/>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0" name="Oval 149"/>
          <p:cNvSpPr/>
          <p:nvPr/>
        </p:nvSpPr>
        <p:spPr>
          <a:xfrm>
            <a:off x="2008481" y="5047328"/>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1" name="Oval 150"/>
          <p:cNvSpPr/>
          <p:nvPr/>
        </p:nvSpPr>
        <p:spPr>
          <a:xfrm>
            <a:off x="3911089" y="3451812"/>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2" name="Oval 151"/>
          <p:cNvSpPr/>
          <p:nvPr/>
        </p:nvSpPr>
        <p:spPr>
          <a:xfrm>
            <a:off x="4286895" y="3974997"/>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3" name="Oval 152"/>
          <p:cNvSpPr/>
          <p:nvPr/>
        </p:nvSpPr>
        <p:spPr>
          <a:xfrm>
            <a:off x="3801032" y="3974997"/>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4" name="Oval 153"/>
          <p:cNvSpPr/>
          <p:nvPr/>
        </p:nvSpPr>
        <p:spPr>
          <a:xfrm>
            <a:off x="4082539" y="4187101"/>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5" name="Oval 154"/>
          <p:cNvSpPr/>
          <p:nvPr/>
        </p:nvSpPr>
        <p:spPr>
          <a:xfrm>
            <a:off x="3739639" y="4312428"/>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6" name="Oval 155"/>
          <p:cNvSpPr/>
          <p:nvPr/>
        </p:nvSpPr>
        <p:spPr>
          <a:xfrm>
            <a:off x="3409674" y="4101376"/>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7" name="Oval 156"/>
          <p:cNvSpPr/>
          <p:nvPr/>
        </p:nvSpPr>
        <p:spPr>
          <a:xfrm>
            <a:off x="4082539" y="4679917"/>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8" name="Oval 157"/>
          <p:cNvSpPr/>
          <p:nvPr/>
        </p:nvSpPr>
        <p:spPr>
          <a:xfrm>
            <a:off x="2598576" y="2482448"/>
            <a:ext cx="291398" cy="291398"/>
          </a:xfrm>
          <a:prstGeom prst="ellipse">
            <a:avLst/>
          </a:prstGeom>
          <a:solidFill>
            <a:srgbClr val="FF0000"/>
          </a:solidFill>
          <a:ln w="762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9" name="Oval 158"/>
          <p:cNvSpPr/>
          <p:nvPr/>
        </p:nvSpPr>
        <p:spPr>
          <a:xfrm>
            <a:off x="3895537" y="3978629"/>
            <a:ext cx="291398" cy="291398"/>
          </a:xfrm>
          <a:prstGeom prst="ellipse">
            <a:avLst/>
          </a:prstGeom>
          <a:solidFill>
            <a:srgbClr val="00B0F0"/>
          </a:solidFill>
          <a:ln w="762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Oval 159"/>
          <p:cNvSpPr/>
          <p:nvPr/>
        </p:nvSpPr>
        <p:spPr>
          <a:xfrm>
            <a:off x="1912090" y="4483749"/>
            <a:ext cx="291398" cy="291398"/>
          </a:xfrm>
          <a:prstGeom prst="ellipse">
            <a:avLst/>
          </a:prstGeom>
          <a:solidFill>
            <a:srgbClr val="2ECC71"/>
          </a:solidFill>
          <a:ln w="762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61" name="Straight Connector 160"/>
          <p:cNvCxnSpPr/>
          <p:nvPr/>
        </p:nvCxnSpPr>
        <p:spPr>
          <a:xfrm>
            <a:off x="536931" y="3077349"/>
            <a:ext cx="2408110" cy="741287"/>
          </a:xfrm>
          <a:prstGeom prst="line">
            <a:avLst/>
          </a:prstGeom>
          <a:noFill/>
          <a:ln w="38100" cap="flat" cmpd="sng" algn="ctr">
            <a:solidFill>
              <a:schemeClr val="bg1"/>
            </a:solidFill>
            <a:prstDash val="solid"/>
            <a:miter lim="800000"/>
          </a:ln>
          <a:effectLst/>
        </p:spPr>
      </p:cxnSp>
      <p:cxnSp>
        <p:nvCxnSpPr>
          <p:cNvPr id="162" name="Straight Connector 161"/>
          <p:cNvCxnSpPr/>
          <p:nvPr/>
        </p:nvCxnSpPr>
        <p:spPr>
          <a:xfrm flipV="1">
            <a:off x="2945536" y="1828993"/>
            <a:ext cx="2122396" cy="1992858"/>
          </a:xfrm>
          <a:prstGeom prst="line">
            <a:avLst/>
          </a:prstGeom>
          <a:noFill/>
          <a:ln w="38100" cap="flat" cmpd="sng" algn="ctr">
            <a:solidFill>
              <a:schemeClr val="bg1"/>
            </a:solidFill>
            <a:prstDash val="solid"/>
            <a:miter lim="800000"/>
          </a:ln>
          <a:effectLst/>
        </p:spPr>
      </p:cxnSp>
      <p:cxnSp>
        <p:nvCxnSpPr>
          <p:cNvPr id="163" name="Straight Connector 162"/>
          <p:cNvCxnSpPr/>
          <p:nvPr/>
        </p:nvCxnSpPr>
        <p:spPr>
          <a:xfrm flipH="1" flipV="1">
            <a:off x="2943357" y="3813078"/>
            <a:ext cx="637767" cy="2777205"/>
          </a:xfrm>
          <a:prstGeom prst="line">
            <a:avLst/>
          </a:prstGeom>
          <a:noFill/>
          <a:ln w="38100" cap="flat" cmpd="sng" algn="ctr">
            <a:solidFill>
              <a:schemeClr val="bg1"/>
            </a:solidFill>
            <a:prstDash val="solid"/>
            <a:miter lim="800000"/>
          </a:ln>
          <a:effectLst/>
        </p:spPr>
      </p:cxnSp>
      <p:sp>
        <p:nvSpPr>
          <p:cNvPr id="164" name="Oval 163"/>
          <p:cNvSpPr/>
          <p:nvPr/>
        </p:nvSpPr>
        <p:spPr>
          <a:xfrm>
            <a:off x="9384074" y="2147948"/>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65" name="Oval 164"/>
          <p:cNvSpPr/>
          <p:nvPr/>
        </p:nvSpPr>
        <p:spPr>
          <a:xfrm>
            <a:off x="9050747" y="2422041"/>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66" name="Oval 165"/>
          <p:cNvSpPr/>
          <p:nvPr/>
        </p:nvSpPr>
        <p:spPr>
          <a:xfrm>
            <a:off x="8772617" y="2810168"/>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67" name="Oval 166"/>
          <p:cNvSpPr/>
          <p:nvPr/>
        </p:nvSpPr>
        <p:spPr>
          <a:xfrm>
            <a:off x="9995533" y="2810168"/>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68" name="Oval 167"/>
          <p:cNvSpPr/>
          <p:nvPr/>
        </p:nvSpPr>
        <p:spPr>
          <a:xfrm>
            <a:off x="8601167" y="3248799"/>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69" name="Oval 168"/>
          <p:cNvSpPr/>
          <p:nvPr/>
        </p:nvSpPr>
        <p:spPr>
          <a:xfrm>
            <a:off x="10166983" y="3248799"/>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0" name="Oval 169"/>
          <p:cNvSpPr/>
          <p:nvPr/>
        </p:nvSpPr>
        <p:spPr>
          <a:xfrm>
            <a:off x="9720332" y="2389265"/>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1" name="Oval 170"/>
          <p:cNvSpPr/>
          <p:nvPr/>
        </p:nvSpPr>
        <p:spPr>
          <a:xfrm>
            <a:off x="8601167" y="3687430"/>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2" name="Oval 171"/>
          <p:cNvSpPr/>
          <p:nvPr/>
        </p:nvSpPr>
        <p:spPr>
          <a:xfrm>
            <a:off x="10166983" y="3687430"/>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3" name="Oval 172"/>
          <p:cNvSpPr/>
          <p:nvPr/>
        </p:nvSpPr>
        <p:spPr>
          <a:xfrm>
            <a:off x="8601167" y="4123005"/>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4" name="Oval 173"/>
          <p:cNvSpPr/>
          <p:nvPr/>
        </p:nvSpPr>
        <p:spPr>
          <a:xfrm>
            <a:off x="10166983" y="4123005"/>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5" name="Oval 174"/>
          <p:cNvSpPr/>
          <p:nvPr/>
        </p:nvSpPr>
        <p:spPr>
          <a:xfrm flipV="1">
            <a:off x="10180268" y="5474762"/>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6" name="Oval 175"/>
          <p:cNvSpPr/>
          <p:nvPr/>
        </p:nvSpPr>
        <p:spPr>
          <a:xfrm flipV="1">
            <a:off x="9846941" y="5200669"/>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7" name="Oval 176"/>
          <p:cNvSpPr/>
          <p:nvPr/>
        </p:nvSpPr>
        <p:spPr>
          <a:xfrm flipV="1">
            <a:off x="9568811" y="4812542"/>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8" name="Oval 177"/>
          <p:cNvSpPr/>
          <p:nvPr/>
        </p:nvSpPr>
        <p:spPr>
          <a:xfrm flipV="1">
            <a:off x="10791727" y="4812542"/>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9" name="Oval 178"/>
          <p:cNvSpPr/>
          <p:nvPr/>
        </p:nvSpPr>
        <p:spPr>
          <a:xfrm flipV="1">
            <a:off x="9397361" y="4373911"/>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0" name="Oval 179"/>
          <p:cNvSpPr/>
          <p:nvPr/>
        </p:nvSpPr>
        <p:spPr>
          <a:xfrm flipV="1">
            <a:off x="10963177" y="4373911"/>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1" name="Oval 180"/>
          <p:cNvSpPr/>
          <p:nvPr/>
        </p:nvSpPr>
        <p:spPr>
          <a:xfrm flipV="1">
            <a:off x="10516526" y="5233445"/>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2" name="Oval 181"/>
          <p:cNvSpPr/>
          <p:nvPr/>
        </p:nvSpPr>
        <p:spPr>
          <a:xfrm flipV="1">
            <a:off x="9397361" y="3935280"/>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3" name="Oval 182"/>
          <p:cNvSpPr/>
          <p:nvPr/>
        </p:nvSpPr>
        <p:spPr>
          <a:xfrm flipV="1">
            <a:off x="10963177" y="3935280"/>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4" name="Oval 183"/>
          <p:cNvSpPr/>
          <p:nvPr/>
        </p:nvSpPr>
        <p:spPr>
          <a:xfrm flipV="1">
            <a:off x="9397361" y="3499705"/>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5" name="Oval 184"/>
          <p:cNvSpPr/>
          <p:nvPr/>
        </p:nvSpPr>
        <p:spPr>
          <a:xfrm flipV="1">
            <a:off x="10963177" y="3499705"/>
            <a:ext cx="171450" cy="171450"/>
          </a:xfrm>
          <a:prstGeom prst="ellipse">
            <a:avLst/>
          </a:prstGeom>
          <a:solidFill>
            <a:schemeClr val="tx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6" name="Rectangular Callout 185"/>
          <p:cNvSpPr/>
          <p:nvPr/>
        </p:nvSpPr>
        <p:spPr>
          <a:xfrm>
            <a:off x="2839827" y="5420692"/>
            <a:ext cx="2797095" cy="785022"/>
          </a:xfrm>
          <a:prstGeom prst="wedgeRectCallout">
            <a:avLst>
              <a:gd name="adj1" fmla="val -60895"/>
              <a:gd name="adj2" fmla="val -100271"/>
            </a:avLst>
          </a:prstGeom>
          <a:solidFill>
            <a:schemeClr val="tx1"/>
          </a:solidFill>
          <a:ln w="381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bg1"/>
                </a:solidFill>
                <a:effectLst/>
                <a:uLnTx/>
                <a:uFillTx/>
                <a:latin typeface="+mj-lt"/>
                <a:ea typeface="+mn-ea"/>
                <a:cs typeface="+mn-cs"/>
              </a:rPr>
              <a:t>K-means clusters data very well</a:t>
            </a:r>
            <a:endParaRPr kumimoji="0" lang="en-US" sz="2400" b="0" i="0" u="none" strike="noStrike" kern="0" cap="none" spc="0" normalizeH="0" baseline="0" noProof="0" dirty="0">
              <a:ln>
                <a:noFill/>
              </a:ln>
              <a:solidFill>
                <a:schemeClr val="bg1"/>
              </a:solidFill>
              <a:effectLst/>
              <a:uLnTx/>
              <a:uFillTx/>
              <a:latin typeface="+mj-lt"/>
              <a:ea typeface="+mn-ea"/>
              <a:cs typeface="+mn-cs"/>
            </a:endParaRPr>
          </a:p>
        </p:txBody>
      </p:sp>
      <p:sp>
        <p:nvSpPr>
          <p:cNvPr id="187" name="Rectangular Callout 186"/>
          <p:cNvSpPr/>
          <p:nvPr/>
        </p:nvSpPr>
        <p:spPr>
          <a:xfrm>
            <a:off x="4458345" y="1630802"/>
            <a:ext cx="3357358" cy="1074554"/>
          </a:xfrm>
          <a:prstGeom prst="wedgeRectCallout">
            <a:avLst>
              <a:gd name="adj1" fmla="val -59053"/>
              <a:gd name="adj2" fmla="val 108615"/>
            </a:avLst>
          </a:prstGeom>
          <a:solidFill>
            <a:schemeClr val="tx1"/>
          </a:solidFill>
          <a:ln w="381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bg1"/>
                </a:solidFill>
                <a:effectLst/>
                <a:uLnTx/>
                <a:uFillTx/>
                <a:latin typeface="+mj-lt"/>
                <a:ea typeface="+mn-ea"/>
                <a:cs typeface="+mn-cs"/>
              </a:rPr>
              <a:t>However, k-means always</a:t>
            </a:r>
            <a:r>
              <a:rPr kumimoji="0" lang="en-IN" sz="2400" b="0" i="0" u="none" strike="noStrike" kern="0" cap="none" spc="0" normalizeH="0" noProof="0" dirty="0">
                <a:ln>
                  <a:noFill/>
                </a:ln>
                <a:solidFill>
                  <a:schemeClr val="bg1"/>
                </a:solidFill>
                <a:effectLst/>
                <a:uLnTx/>
                <a:uFillTx/>
                <a:latin typeface="+mj-lt"/>
                <a:ea typeface="+mn-ea"/>
                <a:cs typeface="+mn-cs"/>
              </a:rPr>
              <a:t> produces linear </a:t>
            </a:r>
            <a:r>
              <a:rPr kumimoji="0" lang="en-IN" sz="2400" b="0" i="0" u="none" strike="noStrike" kern="0" cap="none" spc="0" normalizeH="0" baseline="0" noProof="0" dirty="0">
                <a:ln>
                  <a:noFill/>
                </a:ln>
                <a:solidFill>
                  <a:schemeClr val="bg1"/>
                </a:solidFill>
                <a:effectLst/>
                <a:uLnTx/>
                <a:uFillTx/>
                <a:latin typeface="+mj-lt"/>
                <a:ea typeface="+mn-ea"/>
                <a:cs typeface="+mn-cs"/>
              </a:rPr>
              <a:t>cluster assignment boundaries</a:t>
            </a:r>
            <a:endParaRPr kumimoji="0" lang="en-US" sz="2400" b="0" i="0" u="none" strike="noStrike" kern="0" cap="none" spc="0" normalizeH="0" baseline="0" noProof="0" dirty="0">
              <a:ln>
                <a:noFill/>
              </a:ln>
              <a:solidFill>
                <a:schemeClr val="bg1"/>
              </a:solidFill>
              <a:effectLst/>
              <a:uLnTx/>
              <a:uFillTx/>
              <a:latin typeface="+mj-lt"/>
              <a:ea typeface="+mn-ea"/>
              <a:cs typeface="+mn-cs"/>
            </a:endParaRPr>
          </a:p>
        </p:txBody>
      </p:sp>
      <p:sp>
        <p:nvSpPr>
          <p:cNvPr id="188" name="Rectangular Callout 187"/>
          <p:cNvSpPr/>
          <p:nvPr/>
        </p:nvSpPr>
        <p:spPr>
          <a:xfrm>
            <a:off x="5132268" y="3590548"/>
            <a:ext cx="2587902" cy="1074554"/>
          </a:xfrm>
          <a:prstGeom prst="wedgeRectCallout">
            <a:avLst>
              <a:gd name="adj1" fmla="val 86469"/>
              <a:gd name="adj2" fmla="val 32508"/>
            </a:avLst>
          </a:prstGeom>
          <a:solidFill>
            <a:schemeClr val="tx1"/>
          </a:solidFill>
          <a:ln w="381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bg1"/>
                </a:solidFill>
                <a:effectLst/>
                <a:uLnTx/>
                <a:uFillTx/>
                <a:latin typeface="+mj-lt"/>
                <a:ea typeface="+mn-ea"/>
                <a:cs typeface="+mn-cs"/>
              </a:rPr>
              <a:t>Non-linear cluster assignment boundaries needed</a:t>
            </a:r>
            <a:endParaRPr kumimoji="0" lang="en-US" sz="2400" b="0" i="0" u="none" strike="noStrike" kern="0" cap="none" spc="0" normalizeH="0" baseline="0" noProof="0" dirty="0">
              <a:ln>
                <a:noFill/>
              </a:ln>
              <a:solidFill>
                <a:schemeClr val="bg1"/>
              </a:solidFill>
              <a:effectLst/>
              <a:uLnTx/>
              <a:uFillTx/>
              <a:latin typeface="+mj-lt"/>
              <a:ea typeface="+mn-ea"/>
              <a:cs typeface="+mn-cs"/>
            </a:endParaRPr>
          </a:p>
        </p:txBody>
      </p:sp>
      <p:sp>
        <p:nvSpPr>
          <p:cNvPr id="189" name="Rectangular Callout 188"/>
          <p:cNvSpPr/>
          <p:nvPr/>
        </p:nvSpPr>
        <p:spPr>
          <a:xfrm>
            <a:off x="7073531" y="5286394"/>
            <a:ext cx="2101877" cy="785022"/>
          </a:xfrm>
          <a:prstGeom prst="wedgeRectCallout">
            <a:avLst>
              <a:gd name="adj1" fmla="val 52904"/>
              <a:gd name="adj2" fmla="val -120227"/>
            </a:avLst>
          </a:prstGeom>
          <a:solidFill>
            <a:schemeClr val="tx1"/>
          </a:solidFill>
          <a:ln w="381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bg1"/>
                </a:solidFill>
                <a:effectLst/>
                <a:uLnTx/>
                <a:uFillTx/>
                <a:latin typeface="+mj-lt"/>
                <a:ea typeface="+mn-ea"/>
                <a:cs typeface="+mn-cs"/>
              </a:rPr>
              <a:t>K-means would do very badly</a:t>
            </a:r>
            <a:endParaRPr kumimoji="0" lang="en-US" sz="2400" b="0" i="0" u="none" strike="noStrike" kern="0" cap="none" spc="0" normalizeH="0" baseline="0" noProof="0" dirty="0">
              <a:ln>
                <a:noFill/>
              </a:ln>
              <a:solidFill>
                <a:schemeClr val="bg1"/>
              </a:solidFill>
              <a:effectLst/>
              <a:uLnTx/>
              <a:uFillTx/>
              <a:latin typeface="+mj-lt"/>
              <a:ea typeface="+mn-ea"/>
              <a:cs typeface="+mn-cs"/>
            </a:endParaRPr>
          </a:p>
        </p:txBody>
      </p:sp>
      <p:sp>
        <p:nvSpPr>
          <p:cNvPr id="190" name="Oval 189"/>
          <p:cNvSpPr/>
          <p:nvPr/>
        </p:nvSpPr>
        <p:spPr>
          <a:xfrm>
            <a:off x="9293272" y="2930535"/>
            <a:ext cx="291398" cy="291398"/>
          </a:xfrm>
          <a:prstGeom prst="ellipse">
            <a:avLst/>
          </a:prstGeom>
          <a:solidFill>
            <a:srgbClr val="FF0000"/>
          </a:solidFill>
          <a:ln w="762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1" name="Oval 190"/>
          <p:cNvSpPr/>
          <p:nvPr/>
        </p:nvSpPr>
        <p:spPr>
          <a:xfrm>
            <a:off x="10120295" y="4692594"/>
            <a:ext cx="291398" cy="291398"/>
          </a:xfrm>
          <a:prstGeom prst="ellipse">
            <a:avLst/>
          </a:prstGeom>
          <a:solidFill>
            <a:srgbClr val="2ECC71"/>
          </a:solidFill>
          <a:ln w="76200" cap="flat" cmpd="sng" algn="ctr">
            <a:solidFill>
              <a:srgbClr val="FFFF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92" name="Straight Connector 191"/>
          <p:cNvCxnSpPr/>
          <p:nvPr/>
        </p:nvCxnSpPr>
        <p:spPr>
          <a:xfrm>
            <a:off x="7791588" y="3887225"/>
            <a:ext cx="3897346" cy="0"/>
          </a:xfrm>
          <a:prstGeom prst="line">
            <a:avLst/>
          </a:prstGeom>
          <a:noFill/>
          <a:ln w="38100" cap="flat" cmpd="sng" algn="ctr">
            <a:solidFill>
              <a:schemeClr val="bg1"/>
            </a:solidFill>
            <a:prstDash val="solid"/>
            <a:miter lim="800000"/>
          </a:ln>
          <a:effectLst/>
        </p:spPr>
      </p:cxnSp>
      <p:sp>
        <p:nvSpPr>
          <p:cNvPr id="5" name="Freeform 4"/>
          <p:cNvSpPr/>
          <p:nvPr/>
        </p:nvSpPr>
        <p:spPr>
          <a:xfrm>
            <a:off x="8907339" y="2743199"/>
            <a:ext cx="1839951" cy="2362057"/>
          </a:xfrm>
          <a:custGeom>
            <a:avLst/>
            <a:gdLst>
              <a:gd name="connsiteX0" fmla="*/ 0 w 1756881"/>
              <a:gd name="connsiteY0" fmla="*/ 2137738 h 2333103"/>
              <a:gd name="connsiteX1" fmla="*/ 400692 w 1756881"/>
              <a:gd name="connsiteY1" fmla="*/ 714 h 2333103"/>
              <a:gd name="connsiteX2" fmla="*/ 1150705 w 1756881"/>
              <a:gd name="connsiteY2" fmla="*/ 2332947 h 2333103"/>
              <a:gd name="connsiteX3" fmla="*/ 1756881 w 1756881"/>
              <a:gd name="connsiteY3" fmla="*/ 93181 h 2333103"/>
              <a:gd name="connsiteX0" fmla="*/ 4578 w 1761459"/>
              <a:gd name="connsiteY0" fmla="*/ 2137746 h 2333111"/>
              <a:gd name="connsiteX1" fmla="*/ 405270 w 1761459"/>
              <a:gd name="connsiteY1" fmla="*/ 722 h 2333111"/>
              <a:gd name="connsiteX2" fmla="*/ 1155283 w 1761459"/>
              <a:gd name="connsiteY2" fmla="*/ 2332955 h 2333111"/>
              <a:gd name="connsiteX3" fmla="*/ 1761459 w 1761459"/>
              <a:gd name="connsiteY3" fmla="*/ 93189 h 2333111"/>
              <a:gd name="connsiteX0" fmla="*/ 26850 w 1783731"/>
              <a:gd name="connsiteY0" fmla="*/ 2138012 h 2333377"/>
              <a:gd name="connsiteX1" fmla="*/ 427542 w 1783731"/>
              <a:gd name="connsiteY1" fmla="*/ 988 h 2333377"/>
              <a:gd name="connsiteX2" fmla="*/ 1177555 w 1783731"/>
              <a:gd name="connsiteY2" fmla="*/ 2333221 h 2333377"/>
              <a:gd name="connsiteX3" fmla="*/ 1783731 w 1783731"/>
              <a:gd name="connsiteY3" fmla="*/ 93455 h 2333377"/>
              <a:gd name="connsiteX0" fmla="*/ 10766 w 1767647"/>
              <a:gd name="connsiteY0" fmla="*/ 2163403 h 2358864"/>
              <a:gd name="connsiteX1" fmla="*/ 532108 w 1767647"/>
              <a:gd name="connsiteY1" fmla="*/ 979 h 2358864"/>
              <a:gd name="connsiteX2" fmla="*/ 1161471 w 1767647"/>
              <a:gd name="connsiteY2" fmla="*/ 2358612 h 2358864"/>
              <a:gd name="connsiteX3" fmla="*/ 1767647 w 1767647"/>
              <a:gd name="connsiteY3" fmla="*/ 118846 h 2358864"/>
              <a:gd name="connsiteX0" fmla="*/ 13998 w 1770879"/>
              <a:gd name="connsiteY0" fmla="*/ 2169751 h 2365239"/>
              <a:gd name="connsiteX1" fmla="*/ 497240 w 1770879"/>
              <a:gd name="connsiteY1" fmla="*/ 977 h 2365239"/>
              <a:gd name="connsiteX2" fmla="*/ 1164703 w 1770879"/>
              <a:gd name="connsiteY2" fmla="*/ 2364960 h 2365239"/>
              <a:gd name="connsiteX3" fmla="*/ 1770879 w 1770879"/>
              <a:gd name="connsiteY3" fmla="*/ 125194 h 2365239"/>
              <a:gd name="connsiteX0" fmla="*/ 15949 w 1772830"/>
              <a:gd name="connsiteY0" fmla="*/ 2168965 h 2364453"/>
              <a:gd name="connsiteX1" fmla="*/ 499191 w 1772830"/>
              <a:gd name="connsiteY1" fmla="*/ 191 h 2364453"/>
              <a:gd name="connsiteX2" fmla="*/ 1166654 w 1772830"/>
              <a:gd name="connsiteY2" fmla="*/ 2364174 h 2364453"/>
              <a:gd name="connsiteX3" fmla="*/ 1772830 w 1772830"/>
              <a:gd name="connsiteY3" fmla="*/ 124408 h 2364453"/>
              <a:gd name="connsiteX0" fmla="*/ 0 w 1756881"/>
              <a:gd name="connsiteY0" fmla="*/ 2168965 h 2364453"/>
              <a:gd name="connsiteX1" fmla="*/ 483242 w 1756881"/>
              <a:gd name="connsiteY1" fmla="*/ 191 h 2364453"/>
              <a:gd name="connsiteX2" fmla="*/ 1150705 w 1756881"/>
              <a:gd name="connsiteY2" fmla="*/ 2364174 h 2364453"/>
              <a:gd name="connsiteX3" fmla="*/ 1756881 w 1756881"/>
              <a:gd name="connsiteY3" fmla="*/ 124408 h 2364453"/>
              <a:gd name="connsiteX0" fmla="*/ 0 w 1756881"/>
              <a:gd name="connsiteY0" fmla="*/ 2172070 h 2608810"/>
              <a:gd name="connsiteX1" fmla="*/ 483242 w 1756881"/>
              <a:gd name="connsiteY1" fmla="*/ 3296 h 2608810"/>
              <a:gd name="connsiteX2" fmla="*/ 1258655 w 1756881"/>
              <a:gd name="connsiteY2" fmla="*/ 2608579 h 2608810"/>
              <a:gd name="connsiteX3" fmla="*/ 1756881 w 1756881"/>
              <a:gd name="connsiteY3" fmla="*/ 127513 h 2608810"/>
              <a:gd name="connsiteX0" fmla="*/ 0 w 1756881"/>
              <a:gd name="connsiteY0" fmla="*/ 2172070 h 2608667"/>
              <a:gd name="connsiteX1" fmla="*/ 483242 w 1756881"/>
              <a:gd name="connsiteY1" fmla="*/ 3296 h 2608667"/>
              <a:gd name="connsiteX2" fmla="*/ 1258655 w 1756881"/>
              <a:gd name="connsiteY2" fmla="*/ 2608579 h 2608667"/>
              <a:gd name="connsiteX3" fmla="*/ 1756881 w 1756881"/>
              <a:gd name="connsiteY3" fmla="*/ 127513 h 2608667"/>
              <a:gd name="connsiteX0" fmla="*/ 0 w 1758085"/>
              <a:gd name="connsiteY0" fmla="*/ 2172070 h 2608667"/>
              <a:gd name="connsiteX1" fmla="*/ 483242 w 1758085"/>
              <a:gd name="connsiteY1" fmla="*/ 3296 h 2608667"/>
              <a:gd name="connsiteX2" fmla="*/ 1258655 w 1758085"/>
              <a:gd name="connsiteY2" fmla="*/ 2608579 h 2608667"/>
              <a:gd name="connsiteX3" fmla="*/ 1756881 w 1758085"/>
              <a:gd name="connsiteY3" fmla="*/ 127513 h 2608667"/>
              <a:gd name="connsiteX0" fmla="*/ 0 w 1758085"/>
              <a:gd name="connsiteY0" fmla="*/ 2169121 h 2605715"/>
              <a:gd name="connsiteX1" fmla="*/ 483242 w 1758085"/>
              <a:gd name="connsiteY1" fmla="*/ 347 h 2605715"/>
              <a:gd name="connsiteX2" fmla="*/ 1258655 w 1758085"/>
              <a:gd name="connsiteY2" fmla="*/ 2605630 h 2605715"/>
              <a:gd name="connsiteX3" fmla="*/ 1756881 w 1758085"/>
              <a:gd name="connsiteY3" fmla="*/ 124564 h 2605715"/>
              <a:gd name="connsiteX0" fmla="*/ 0 w 1758085"/>
              <a:gd name="connsiteY0" fmla="*/ 2168833 h 2605428"/>
              <a:gd name="connsiteX1" fmla="*/ 483242 w 1758085"/>
              <a:gd name="connsiteY1" fmla="*/ 59 h 2605428"/>
              <a:gd name="connsiteX2" fmla="*/ 1258655 w 1758085"/>
              <a:gd name="connsiteY2" fmla="*/ 2605342 h 2605428"/>
              <a:gd name="connsiteX3" fmla="*/ 1756881 w 1758085"/>
              <a:gd name="connsiteY3" fmla="*/ 124276 h 2605428"/>
              <a:gd name="connsiteX0" fmla="*/ 0 w 1760553"/>
              <a:gd name="connsiteY0" fmla="*/ 2168833 h 2605502"/>
              <a:gd name="connsiteX1" fmla="*/ 483242 w 1760553"/>
              <a:gd name="connsiteY1" fmla="*/ 59 h 2605502"/>
              <a:gd name="connsiteX2" fmla="*/ 1258655 w 1760553"/>
              <a:gd name="connsiteY2" fmla="*/ 2605342 h 2605502"/>
              <a:gd name="connsiteX3" fmla="*/ 1756881 w 1760553"/>
              <a:gd name="connsiteY3" fmla="*/ 124276 h 2605502"/>
              <a:gd name="connsiteX0" fmla="*/ 0 w 1757305"/>
              <a:gd name="connsiteY0" fmla="*/ 2044557 h 2482143"/>
              <a:gd name="connsiteX1" fmla="*/ 451492 w 1757305"/>
              <a:gd name="connsiteY1" fmla="*/ 339333 h 2482143"/>
              <a:gd name="connsiteX2" fmla="*/ 1258655 w 1757305"/>
              <a:gd name="connsiteY2" fmla="*/ 2481066 h 2482143"/>
              <a:gd name="connsiteX3" fmla="*/ 1756881 w 1757305"/>
              <a:gd name="connsiteY3" fmla="*/ 0 h 2482143"/>
              <a:gd name="connsiteX0" fmla="*/ 0 w 1757324"/>
              <a:gd name="connsiteY0" fmla="*/ 2044557 h 2120404"/>
              <a:gd name="connsiteX1" fmla="*/ 451492 w 1757324"/>
              <a:gd name="connsiteY1" fmla="*/ 339333 h 2120404"/>
              <a:gd name="connsiteX2" fmla="*/ 1271355 w 1757324"/>
              <a:gd name="connsiteY2" fmla="*/ 2119116 h 2120404"/>
              <a:gd name="connsiteX3" fmla="*/ 1756881 w 1757324"/>
              <a:gd name="connsiteY3" fmla="*/ 0 h 2120404"/>
              <a:gd name="connsiteX0" fmla="*/ 0 w 1757576"/>
              <a:gd name="connsiteY0" fmla="*/ 2044557 h 2119289"/>
              <a:gd name="connsiteX1" fmla="*/ 451492 w 1757576"/>
              <a:gd name="connsiteY1" fmla="*/ 339333 h 2119289"/>
              <a:gd name="connsiteX2" fmla="*/ 1271355 w 1757576"/>
              <a:gd name="connsiteY2" fmla="*/ 2119116 h 2119289"/>
              <a:gd name="connsiteX3" fmla="*/ 1756881 w 1757576"/>
              <a:gd name="connsiteY3" fmla="*/ 0 h 2119289"/>
              <a:gd name="connsiteX0" fmla="*/ 0 w 1757576"/>
              <a:gd name="connsiteY0" fmla="*/ 2044557 h 2119289"/>
              <a:gd name="connsiteX1" fmla="*/ 451492 w 1757576"/>
              <a:gd name="connsiteY1" fmla="*/ 339333 h 2119289"/>
              <a:gd name="connsiteX2" fmla="*/ 1271355 w 1757576"/>
              <a:gd name="connsiteY2" fmla="*/ 2119116 h 2119289"/>
              <a:gd name="connsiteX3" fmla="*/ 1756881 w 1757576"/>
              <a:gd name="connsiteY3" fmla="*/ 0 h 2119289"/>
              <a:gd name="connsiteX0" fmla="*/ 0 w 1827426"/>
              <a:gd name="connsiteY0" fmla="*/ 2152507 h 2152507"/>
              <a:gd name="connsiteX1" fmla="*/ 521342 w 1827426"/>
              <a:gd name="connsiteY1" fmla="*/ 339333 h 2152507"/>
              <a:gd name="connsiteX2" fmla="*/ 1341205 w 1827426"/>
              <a:gd name="connsiteY2" fmla="*/ 2119116 h 2152507"/>
              <a:gd name="connsiteX3" fmla="*/ 1826731 w 1827426"/>
              <a:gd name="connsiteY3" fmla="*/ 0 h 2152507"/>
              <a:gd name="connsiteX0" fmla="*/ 0 w 1827426"/>
              <a:gd name="connsiteY0" fmla="*/ 2152507 h 2152507"/>
              <a:gd name="connsiteX1" fmla="*/ 521342 w 1827426"/>
              <a:gd name="connsiteY1" fmla="*/ 339333 h 2152507"/>
              <a:gd name="connsiteX2" fmla="*/ 1341205 w 1827426"/>
              <a:gd name="connsiteY2" fmla="*/ 2119116 h 2152507"/>
              <a:gd name="connsiteX3" fmla="*/ 1826731 w 1827426"/>
              <a:gd name="connsiteY3" fmla="*/ 0 h 2152507"/>
              <a:gd name="connsiteX0" fmla="*/ 0 w 1827426"/>
              <a:gd name="connsiteY0" fmla="*/ 2152507 h 2152507"/>
              <a:gd name="connsiteX1" fmla="*/ 521342 w 1827426"/>
              <a:gd name="connsiteY1" fmla="*/ 339333 h 2152507"/>
              <a:gd name="connsiteX2" fmla="*/ 1341205 w 1827426"/>
              <a:gd name="connsiteY2" fmla="*/ 2119116 h 2152507"/>
              <a:gd name="connsiteX3" fmla="*/ 1826731 w 1827426"/>
              <a:gd name="connsiteY3" fmla="*/ 0 h 2152507"/>
              <a:gd name="connsiteX0" fmla="*/ 0 w 1827426"/>
              <a:gd name="connsiteY0" fmla="*/ 2152507 h 2152507"/>
              <a:gd name="connsiteX1" fmla="*/ 521342 w 1827426"/>
              <a:gd name="connsiteY1" fmla="*/ 339333 h 2152507"/>
              <a:gd name="connsiteX2" fmla="*/ 1341205 w 1827426"/>
              <a:gd name="connsiteY2" fmla="*/ 2119116 h 2152507"/>
              <a:gd name="connsiteX3" fmla="*/ 1826731 w 1827426"/>
              <a:gd name="connsiteY3" fmla="*/ 0 h 2152507"/>
              <a:gd name="connsiteX0" fmla="*/ 0 w 1827426"/>
              <a:gd name="connsiteY0" fmla="*/ 2152507 h 2152507"/>
              <a:gd name="connsiteX1" fmla="*/ 521342 w 1827426"/>
              <a:gd name="connsiteY1" fmla="*/ 339333 h 2152507"/>
              <a:gd name="connsiteX2" fmla="*/ 1341205 w 1827426"/>
              <a:gd name="connsiteY2" fmla="*/ 2119116 h 2152507"/>
              <a:gd name="connsiteX3" fmla="*/ 1826731 w 1827426"/>
              <a:gd name="connsiteY3" fmla="*/ 0 h 2152507"/>
              <a:gd name="connsiteX0" fmla="*/ 0 w 1827426"/>
              <a:gd name="connsiteY0" fmla="*/ 2152507 h 2152507"/>
              <a:gd name="connsiteX1" fmla="*/ 521342 w 1827426"/>
              <a:gd name="connsiteY1" fmla="*/ 339333 h 2152507"/>
              <a:gd name="connsiteX2" fmla="*/ 1341205 w 1827426"/>
              <a:gd name="connsiteY2" fmla="*/ 2119116 h 2152507"/>
              <a:gd name="connsiteX3" fmla="*/ 1826731 w 1827426"/>
              <a:gd name="connsiteY3" fmla="*/ 0 h 2152507"/>
              <a:gd name="connsiteX0" fmla="*/ 0 w 1827426"/>
              <a:gd name="connsiteY0" fmla="*/ 2152507 h 2152507"/>
              <a:gd name="connsiteX1" fmla="*/ 521342 w 1827426"/>
              <a:gd name="connsiteY1" fmla="*/ 339333 h 2152507"/>
              <a:gd name="connsiteX2" fmla="*/ 1341205 w 1827426"/>
              <a:gd name="connsiteY2" fmla="*/ 2119116 h 2152507"/>
              <a:gd name="connsiteX3" fmla="*/ 1826731 w 1827426"/>
              <a:gd name="connsiteY3" fmla="*/ 0 h 2152507"/>
              <a:gd name="connsiteX0" fmla="*/ 0 w 1827426"/>
              <a:gd name="connsiteY0" fmla="*/ 2152507 h 2152507"/>
              <a:gd name="connsiteX1" fmla="*/ 521342 w 1827426"/>
              <a:gd name="connsiteY1" fmla="*/ 339333 h 2152507"/>
              <a:gd name="connsiteX2" fmla="*/ 1341205 w 1827426"/>
              <a:gd name="connsiteY2" fmla="*/ 2119116 h 2152507"/>
              <a:gd name="connsiteX3" fmla="*/ 1826731 w 1827426"/>
              <a:gd name="connsiteY3" fmla="*/ 0 h 2152507"/>
              <a:gd name="connsiteX0" fmla="*/ 0 w 1829273"/>
              <a:gd name="connsiteY0" fmla="*/ 2152507 h 2152507"/>
              <a:gd name="connsiteX1" fmla="*/ 521342 w 1829273"/>
              <a:gd name="connsiteY1" fmla="*/ 339333 h 2152507"/>
              <a:gd name="connsiteX2" fmla="*/ 1341205 w 1829273"/>
              <a:gd name="connsiteY2" fmla="*/ 2119116 h 2152507"/>
              <a:gd name="connsiteX3" fmla="*/ 1826731 w 1829273"/>
              <a:gd name="connsiteY3" fmla="*/ 0 h 2152507"/>
              <a:gd name="connsiteX0" fmla="*/ 0 w 1829273"/>
              <a:gd name="connsiteY0" fmla="*/ 2152507 h 2152507"/>
              <a:gd name="connsiteX1" fmla="*/ 521342 w 1829273"/>
              <a:gd name="connsiteY1" fmla="*/ 339333 h 2152507"/>
              <a:gd name="connsiteX2" fmla="*/ 1341205 w 1829273"/>
              <a:gd name="connsiteY2" fmla="*/ 2119116 h 2152507"/>
              <a:gd name="connsiteX3" fmla="*/ 1826731 w 1829273"/>
              <a:gd name="connsiteY3" fmla="*/ 0 h 2152507"/>
              <a:gd name="connsiteX0" fmla="*/ 0 w 1829237"/>
              <a:gd name="connsiteY0" fmla="*/ 2152507 h 2152507"/>
              <a:gd name="connsiteX1" fmla="*/ 521342 w 1829237"/>
              <a:gd name="connsiteY1" fmla="*/ 339333 h 2152507"/>
              <a:gd name="connsiteX2" fmla="*/ 1341205 w 1829237"/>
              <a:gd name="connsiteY2" fmla="*/ 2119116 h 2152507"/>
              <a:gd name="connsiteX3" fmla="*/ 1826731 w 1829237"/>
              <a:gd name="connsiteY3" fmla="*/ 0 h 2152507"/>
              <a:gd name="connsiteX0" fmla="*/ 0 w 1829258"/>
              <a:gd name="connsiteY0" fmla="*/ 2152507 h 2152507"/>
              <a:gd name="connsiteX1" fmla="*/ 521342 w 1829258"/>
              <a:gd name="connsiteY1" fmla="*/ 339333 h 2152507"/>
              <a:gd name="connsiteX2" fmla="*/ 1341205 w 1829258"/>
              <a:gd name="connsiteY2" fmla="*/ 2119116 h 2152507"/>
              <a:gd name="connsiteX3" fmla="*/ 1826731 w 1829258"/>
              <a:gd name="connsiteY3" fmla="*/ 0 h 2152507"/>
              <a:gd name="connsiteX0" fmla="*/ 0 w 1827251"/>
              <a:gd name="connsiteY0" fmla="*/ 2152507 h 2152507"/>
              <a:gd name="connsiteX1" fmla="*/ 521342 w 1827251"/>
              <a:gd name="connsiteY1" fmla="*/ 339333 h 2152507"/>
              <a:gd name="connsiteX2" fmla="*/ 1341205 w 1827251"/>
              <a:gd name="connsiteY2" fmla="*/ 2119116 h 2152507"/>
              <a:gd name="connsiteX3" fmla="*/ 1826731 w 1827251"/>
              <a:gd name="connsiteY3" fmla="*/ 0 h 2152507"/>
              <a:gd name="connsiteX0" fmla="*/ 0 w 1839951"/>
              <a:gd name="connsiteY0" fmla="*/ 2362057 h 2362057"/>
              <a:gd name="connsiteX1" fmla="*/ 534042 w 1839951"/>
              <a:gd name="connsiteY1" fmla="*/ 339333 h 2362057"/>
              <a:gd name="connsiteX2" fmla="*/ 1353905 w 1839951"/>
              <a:gd name="connsiteY2" fmla="*/ 2119116 h 2362057"/>
              <a:gd name="connsiteX3" fmla="*/ 1839431 w 1839951"/>
              <a:gd name="connsiteY3" fmla="*/ 0 h 2362057"/>
              <a:gd name="connsiteX0" fmla="*/ 0 w 1839951"/>
              <a:gd name="connsiteY0" fmla="*/ 2362057 h 2362057"/>
              <a:gd name="connsiteX1" fmla="*/ 534042 w 1839951"/>
              <a:gd name="connsiteY1" fmla="*/ 339333 h 2362057"/>
              <a:gd name="connsiteX2" fmla="*/ 1353905 w 1839951"/>
              <a:gd name="connsiteY2" fmla="*/ 2119116 h 2362057"/>
              <a:gd name="connsiteX3" fmla="*/ 1839431 w 1839951"/>
              <a:gd name="connsiteY3" fmla="*/ 0 h 2362057"/>
              <a:gd name="connsiteX0" fmla="*/ 0 w 1839951"/>
              <a:gd name="connsiteY0" fmla="*/ 2362057 h 2362057"/>
              <a:gd name="connsiteX1" fmla="*/ 534042 w 1839951"/>
              <a:gd name="connsiteY1" fmla="*/ 339333 h 2362057"/>
              <a:gd name="connsiteX2" fmla="*/ 1353905 w 1839951"/>
              <a:gd name="connsiteY2" fmla="*/ 2119116 h 2362057"/>
              <a:gd name="connsiteX3" fmla="*/ 1839431 w 1839951"/>
              <a:gd name="connsiteY3" fmla="*/ 0 h 2362057"/>
              <a:gd name="connsiteX0" fmla="*/ 0 w 1839951"/>
              <a:gd name="connsiteY0" fmla="*/ 2362057 h 2362057"/>
              <a:gd name="connsiteX1" fmla="*/ 534042 w 1839951"/>
              <a:gd name="connsiteY1" fmla="*/ 339333 h 2362057"/>
              <a:gd name="connsiteX2" fmla="*/ 1353905 w 1839951"/>
              <a:gd name="connsiteY2" fmla="*/ 2119116 h 2362057"/>
              <a:gd name="connsiteX3" fmla="*/ 1839431 w 1839951"/>
              <a:gd name="connsiteY3" fmla="*/ 0 h 2362057"/>
              <a:gd name="connsiteX0" fmla="*/ 0 w 1839951"/>
              <a:gd name="connsiteY0" fmla="*/ 2362057 h 2362057"/>
              <a:gd name="connsiteX1" fmla="*/ 534042 w 1839951"/>
              <a:gd name="connsiteY1" fmla="*/ 339333 h 2362057"/>
              <a:gd name="connsiteX2" fmla="*/ 1353905 w 1839951"/>
              <a:gd name="connsiteY2" fmla="*/ 2119116 h 2362057"/>
              <a:gd name="connsiteX3" fmla="*/ 1839431 w 1839951"/>
              <a:gd name="connsiteY3" fmla="*/ 0 h 2362057"/>
              <a:gd name="connsiteX0" fmla="*/ 0 w 1839951"/>
              <a:gd name="connsiteY0" fmla="*/ 2362057 h 2362057"/>
              <a:gd name="connsiteX1" fmla="*/ 534042 w 1839951"/>
              <a:gd name="connsiteY1" fmla="*/ 339333 h 2362057"/>
              <a:gd name="connsiteX2" fmla="*/ 1353905 w 1839951"/>
              <a:gd name="connsiteY2" fmla="*/ 2119116 h 2362057"/>
              <a:gd name="connsiteX3" fmla="*/ 1839431 w 1839951"/>
              <a:gd name="connsiteY3" fmla="*/ 0 h 2362057"/>
            </a:gdLst>
            <a:ahLst/>
            <a:cxnLst>
              <a:cxn ang="0">
                <a:pos x="connsiteX0" y="connsiteY0"/>
              </a:cxn>
              <a:cxn ang="0">
                <a:pos x="connsiteX1" y="connsiteY1"/>
              </a:cxn>
              <a:cxn ang="0">
                <a:pos x="connsiteX2" y="connsiteY2"/>
              </a:cxn>
              <a:cxn ang="0">
                <a:pos x="connsiteX3" y="connsiteY3"/>
              </a:cxn>
            </a:cxnLst>
            <a:rect l="l" t="t" r="r" b="b"/>
            <a:pathLst>
              <a:path w="1839951" h="2362057">
                <a:moveTo>
                  <a:pt x="0" y="2362057"/>
                </a:moveTo>
                <a:cubicBezTo>
                  <a:pt x="129854" y="1258227"/>
                  <a:pt x="175078" y="346029"/>
                  <a:pt x="534042" y="339333"/>
                </a:cubicBezTo>
                <a:cubicBezTo>
                  <a:pt x="1118839" y="328424"/>
                  <a:pt x="786632" y="2109349"/>
                  <a:pt x="1353905" y="2119116"/>
                </a:cubicBezTo>
                <a:cubicBezTo>
                  <a:pt x="1615498" y="2123620"/>
                  <a:pt x="1852558" y="1381588"/>
                  <a:pt x="1839431" y="0"/>
                </a:cubicBez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4156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fade">
                                      <p:cBhvr>
                                        <p:cTn id="10" dur="500"/>
                                        <p:tgtEl>
                                          <p:spTgt spid="1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3"/>
                                        </p:tgtEl>
                                        <p:attrNameLst>
                                          <p:attrName>style.visibility</p:attrName>
                                        </p:attrNameLst>
                                      </p:cBhvr>
                                      <p:to>
                                        <p:strVal val="visible"/>
                                      </p:to>
                                    </p:set>
                                    <p:animEffect transition="in" filter="fade">
                                      <p:cBhvr>
                                        <p:cTn id="13" dur="500"/>
                                        <p:tgtEl>
                                          <p:spTgt spid="1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5"/>
                                        </p:tgtEl>
                                        <p:attrNameLst>
                                          <p:attrName>style.visibility</p:attrName>
                                        </p:attrNameLst>
                                      </p:cBhvr>
                                      <p:to>
                                        <p:strVal val="visible"/>
                                      </p:to>
                                    </p:set>
                                    <p:animEffect transition="in" filter="fade">
                                      <p:cBhvr>
                                        <p:cTn id="16" dur="500"/>
                                        <p:tgtEl>
                                          <p:spTgt spid="14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
                                        </p:tgtEl>
                                        <p:attrNameLst>
                                          <p:attrName>style.visibility</p:attrName>
                                        </p:attrNameLst>
                                      </p:cBhvr>
                                      <p:to>
                                        <p:strVal val="visible"/>
                                      </p:to>
                                    </p:set>
                                    <p:animEffect transition="in" filter="fade">
                                      <p:cBhvr>
                                        <p:cTn id="19" dur="500"/>
                                        <p:tgtEl>
                                          <p:spTgt spid="14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51"/>
                                        </p:tgtEl>
                                        <p:attrNameLst>
                                          <p:attrName>style.visibility</p:attrName>
                                        </p:attrNameLst>
                                      </p:cBhvr>
                                      <p:to>
                                        <p:strVal val="visible"/>
                                      </p:to>
                                    </p:set>
                                    <p:animEffect transition="in" filter="fade">
                                      <p:cBhvr>
                                        <p:cTn id="23" dur="500"/>
                                        <p:tgtEl>
                                          <p:spTgt spid="15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2"/>
                                        </p:tgtEl>
                                        <p:attrNameLst>
                                          <p:attrName>style.visibility</p:attrName>
                                        </p:attrNameLst>
                                      </p:cBhvr>
                                      <p:to>
                                        <p:strVal val="visible"/>
                                      </p:to>
                                    </p:set>
                                    <p:animEffect transition="in" filter="fade">
                                      <p:cBhvr>
                                        <p:cTn id="26" dur="500"/>
                                        <p:tgtEl>
                                          <p:spTgt spid="15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3"/>
                                        </p:tgtEl>
                                        <p:attrNameLst>
                                          <p:attrName>style.visibility</p:attrName>
                                        </p:attrNameLst>
                                      </p:cBhvr>
                                      <p:to>
                                        <p:strVal val="visible"/>
                                      </p:to>
                                    </p:set>
                                    <p:animEffect transition="in" filter="fade">
                                      <p:cBhvr>
                                        <p:cTn id="29" dur="500"/>
                                        <p:tgtEl>
                                          <p:spTgt spid="15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4"/>
                                        </p:tgtEl>
                                        <p:attrNameLst>
                                          <p:attrName>style.visibility</p:attrName>
                                        </p:attrNameLst>
                                      </p:cBhvr>
                                      <p:to>
                                        <p:strVal val="visible"/>
                                      </p:to>
                                    </p:set>
                                    <p:animEffect transition="in" filter="fade">
                                      <p:cBhvr>
                                        <p:cTn id="32" dur="500"/>
                                        <p:tgtEl>
                                          <p:spTgt spid="15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5"/>
                                        </p:tgtEl>
                                        <p:attrNameLst>
                                          <p:attrName>style.visibility</p:attrName>
                                        </p:attrNameLst>
                                      </p:cBhvr>
                                      <p:to>
                                        <p:strVal val="visible"/>
                                      </p:to>
                                    </p:set>
                                    <p:animEffect transition="in" filter="fade">
                                      <p:cBhvr>
                                        <p:cTn id="35" dur="500"/>
                                        <p:tgtEl>
                                          <p:spTgt spid="15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6"/>
                                        </p:tgtEl>
                                        <p:attrNameLst>
                                          <p:attrName>style.visibility</p:attrName>
                                        </p:attrNameLst>
                                      </p:cBhvr>
                                      <p:to>
                                        <p:strVal val="visible"/>
                                      </p:to>
                                    </p:set>
                                    <p:animEffect transition="in" filter="fade">
                                      <p:cBhvr>
                                        <p:cTn id="38" dur="500"/>
                                        <p:tgtEl>
                                          <p:spTgt spid="15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7"/>
                                        </p:tgtEl>
                                        <p:attrNameLst>
                                          <p:attrName>style.visibility</p:attrName>
                                        </p:attrNameLst>
                                      </p:cBhvr>
                                      <p:to>
                                        <p:strVal val="visible"/>
                                      </p:to>
                                    </p:set>
                                    <p:animEffect transition="in" filter="fade">
                                      <p:cBhvr>
                                        <p:cTn id="41" dur="500"/>
                                        <p:tgtEl>
                                          <p:spTgt spid="157"/>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44"/>
                                        </p:tgtEl>
                                        <p:attrNameLst>
                                          <p:attrName>style.visibility</p:attrName>
                                        </p:attrNameLst>
                                      </p:cBhvr>
                                      <p:to>
                                        <p:strVal val="visible"/>
                                      </p:to>
                                    </p:set>
                                    <p:animEffect transition="in" filter="fade">
                                      <p:cBhvr>
                                        <p:cTn id="45" dur="500"/>
                                        <p:tgtEl>
                                          <p:spTgt spid="1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6"/>
                                        </p:tgtEl>
                                        <p:attrNameLst>
                                          <p:attrName>style.visibility</p:attrName>
                                        </p:attrNameLst>
                                      </p:cBhvr>
                                      <p:to>
                                        <p:strVal val="visible"/>
                                      </p:to>
                                    </p:set>
                                    <p:animEffect transition="in" filter="fade">
                                      <p:cBhvr>
                                        <p:cTn id="48" dur="500"/>
                                        <p:tgtEl>
                                          <p:spTgt spid="14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fade">
                                      <p:cBhvr>
                                        <p:cTn id="51" dur="500"/>
                                        <p:tgtEl>
                                          <p:spTgt spid="14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9"/>
                                        </p:tgtEl>
                                        <p:attrNameLst>
                                          <p:attrName>style.visibility</p:attrName>
                                        </p:attrNameLst>
                                      </p:cBhvr>
                                      <p:to>
                                        <p:strVal val="visible"/>
                                      </p:to>
                                    </p:set>
                                    <p:animEffect transition="in" filter="fade">
                                      <p:cBhvr>
                                        <p:cTn id="54" dur="500"/>
                                        <p:tgtEl>
                                          <p:spTgt spid="14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0"/>
                                        </p:tgtEl>
                                        <p:attrNameLst>
                                          <p:attrName>style.visibility</p:attrName>
                                        </p:attrNameLst>
                                      </p:cBhvr>
                                      <p:to>
                                        <p:strVal val="visible"/>
                                      </p:to>
                                    </p:set>
                                    <p:animEffect transition="in" filter="fade">
                                      <p:cBhvr>
                                        <p:cTn id="57" dur="500"/>
                                        <p:tgtEl>
                                          <p:spTgt spid="1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8"/>
                                        </p:tgtEl>
                                        <p:attrNameLst>
                                          <p:attrName>style.visibility</p:attrName>
                                        </p:attrNameLst>
                                      </p:cBhvr>
                                      <p:to>
                                        <p:strVal val="visible"/>
                                      </p:to>
                                    </p:set>
                                    <p:animEffect transition="in" filter="fade">
                                      <p:cBhvr>
                                        <p:cTn id="62" dur="500"/>
                                        <p:tgtEl>
                                          <p:spTgt spid="158"/>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159"/>
                                        </p:tgtEl>
                                        <p:attrNameLst>
                                          <p:attrName>style.visibility</p:attrName>
                                        </p:attrNameLst>
                                      </p:cBhvr>
                                      <p:to>
                                        <p:strVal val="visible"/>
                                      </p:to>
                                    </p:set>
                                    <p:animEffect transition="in" filter="fade">
                                      <p:cBhvr>
                                        <p:cTn id="66" dur="500"/>
                                        <p:tgtEl>
                                          <p:spTgt spid="159"/>
                                        </p:tgtEl>
                                      </p:cBhvr>
                                    </p:animEffect>
                                  </p:childTnLst>
                                </p:cTn>
                              </p:par>
                            </p:childTnLst>
                          </p:cTn>
                        </p:par>
                        <p:par>
                          <p:cTn id="67" fill="hold">
                            <p:stCondLst>
                              <p:cond delay="1000"/>
                            </p:stCondLst>
                            <p:childTnLst>
                              <p:par>
                                <p:cTn id="68" presetID="10" presetClass="entr" presetSubtype="0" fill="hold" grpId="0" nodeType="afterEffect">
                                  <p:stCondLst>
                                    <p:cond delay="0"/>
                                  </p:stCondLst>
                                  <p:childTnLst>
                                    <p:set>
                                      <p:cBhvr>
                                        <p:cTn id="69" dur="1" fill="hold">
                                          <p:stCondLst>
                                            <p:cond delay="0"/>
                                          </p:stCondLst>
                                        </p:cTn>
                                        <p:tgtEl>
                                          <p:spTgt spid="160"/>
                                        </p:tgtEl>
                                        <p:attrNameLst>
                                          <p:attrName>style.visibility</p:attrName>
                                        </p:attrNameLst>
                                      </p:cBhvr>
                                      <p:to>
                                        <p:strVal val="visible"/>
                                      </p:to>
                                    </p:set>
                                    <p:animEffect transition="in" filter="fade">
                                      <p:cBhvr>
                                        <p:cTn id="70" dur="500"/>
                                        <p:tgtEl>
                                          <p:spTgt spid="160"/>
                                        </p:tgtEl>
                                      </p:cBhvr>
                                    </p:animEffect>
                                  </p:childTnLst>
                                </p:cTn>
                              </p:par>
                            </p:childTnLst>
                          </p:cTn>
                        </p:par>
                        <p:par>
                          <p:cTn id="71" fill="hold">
                            <p:stCondLst>
                              <p:cond delay="1500"/>
                            </p:stCondLst>
                            <p:childTnLst>
                              <p:par>
                                <p:cTn id="72" presetID="19" presetClass="emph" presetSubtype="0" fill="hold" grpId="1" nodeType="afterEffect">
                                  <p:stCondLst>
                                    <p:cond delay="0"/>
                                  </p:stCondLst>
                                  <p:childTnLst>
                                    <p:animClr clrSpc="rgb" dir="cw">
                                      <p:cBhvr override="childStyle">
                                        <p:cTn id="73" dur="500" fill="hold"/>
                                        <p:tgtEl>
                                          <p:spTgt spid="141"/>
                                        </p:tgtEl>
                                        <p:attrNameLst>
                                          <p:attrName>style.color</p:attrName>
                                        </p:attrNameLst>
                                      </p:cBhvr>
                                      <p:to>
                                        <a:srgbClr val="FF0000"/>
                                      </p:to>
                                    </p:animClr>
                                    <p:animClr clrSpc="rgb" dir="cw">
                                      <p:cBhvr>
                                        <p:cTn id="74" dur="500" fill="hold"/>
                                        <p:tgtEl>
                                          <p:spTgt spid="141"/>
                                        </p:tgtEl>
                                        <p:attrNameLst>
                                          <p:attrName>fillcolor</p:attrName>
                                        </p:attrNameLst>
                                      </p:cBhvr>
                                      <p:to>
                                        <a:srgbClr val="FF0000"/>
                                      </p:to>
                                    </p:animClr>
                                    <p:set>
                                      <p:cBhvr>
                                        <p:cTn id="75" dur="500" fill="hold"/>
                                        <p:tgtEl>
                                          <p:spTgt spid="141"/>
                                        </p:tgtEl>
                                        <p:attrNameLst>
                                          <p:attrName>fill.type</p:attrName>
                                        </p:attrNameLst>
                                      </p:cBhvr>
                                      <p:to>
                                        <p:strVal val="solid"/>
                                      </p:to>
                                    </p:set>
                                    <p:set>
                                      <p:cBhvr>
                                        <p:cTn id="76" dur="500" fill="hold"/>
                                        <p:tgtEl>
                                          <p:spTgt spid="141"/>
                                        </p:tgtEl>
                                        <p:attrNameLst>
                                          <p:attrName>fill.on</p:attrName>
                                        </p:attrNameLst>
                                      </p:cBhvr>
                                      <p:to>
                                        <p:strVal val="true"/>
                                      </p:to>
                                    </p:set>
                                  </p:childTnLst>
                                </p:cTn>
                              </p:par>
                              <p:par>
                                <p:cTn id="77" presetID="19" presetClass="emph" presetSubtype="0" fill="hold" grpId="1" nodeType="withEffect">
                                  <p:stCondLst>
                                    <p:cond delay="0"/>
                                  </p:stCondLst>
                                  <p:childTnLst>
                                    <p:animClr clrSpc="rgb" dir="cw">
                                      <p:cBhvr override="childStyle">
                                        <p:cTn id="78" dur="500" fill="hold"/>
                                        <p:tgtEl>
                                          <p:spTgt spid="142"/>
                                        </p:tgtEl>
                                        <p:attrNameLst>
                                          <p:attrName>style.color</p:attrName>
                                        </p:attrNameLst>
                                      </p:cBhvr>
                                      <p:to>
                                        <a:srgbClr val="FF0000"/>
                                      </p:to>
                                    </p:animClr>
                                    <p:animClr clrSpc="rgb" dir="cw">
                                      <p:cBhvr>
                                        <p:cTn id="79" dur="500" fill="hold"/>
                                        <p:tgtEl>
                                          <p:spTgt spid="142"/>
                                        </p:tgtEl>
                                        <p:attrNameLst>
                                          <p:attrName>fillcolor</p:attrName>
                                        </p:attrNameLst>
                                      </p:cBhvr>
                                      <p:to>
                                        <a:srgbClr val="FF0000"/>
                                      </p:to>
                                    </p:animClr>
                                    <p:set>
                                      <p:cBhvr>
                                        <p:cTn id="80" dur="500" fill="hold"/>
                                        <p:tgtEl>
                                          <p:spTgt spid="142"/>
                                        </p:tgtEl>
                                        <p:attrNameLst>
                                          <p:attrName>fill.type</p:attrName>
                                        </p:attrNameLst>
                                      </p:cBhvr>
                                      <p:to>
                                        <p:strVal val="solid"/>
                                      </p:to>
                                    </p:set>
                                    <p:set>
                                      <p:cBhvr>
                                        <p:cTn id="81" dur="500" fill="hold"/>
                                        <p:tgtEl>
                                          <p:spTgt spid="142"/>
                                        </p:tgtEl>
                                        <p:attrNameLst>
                                          <p:attrName>fill.on</p:attrName>
                                        </p:attrNameLst>
                                      </p:cBhvr>
                                      <p:to>
                                        <p:strVal val="true"/>
                                      </p:to>
                                    </p:set>
                                  </p:childTnLst>
                                </p:cTn>
                              </p:par>
                              <p:par>
                                <p:cTn id="82" presetID="19" presetClass="emph" presetSubtype="0" fill="hold" grpId="1" nodeType="withEffect">
                                  <p:stCondLst>
                                    <p:cond delay="0"/>
                                  </p:stCondLst>
                                  <p:childTnLst>
                                    <p:animClr clrSpc="rgb" dir="cw">
                                      <p:cBhvr override="childStyle">
                                        <p:cTn id="83" dur="500" fill="hold"/>
                                        <p:tgtEl>
                                          <p:spTgt spid="143"/>
                                        </p:tgtEl>
                                        <p:attrNameLst>
                                          <p:attrName>style.color</p:attrName>
                                        </p:attrNameLst>
                                      </p:cBhvr>
                                      <p:to>
                                        <a:srgbClr val="FF0000"/>
                                      </p:to>
                                    </p:animClr>
                                    <p:animClr clrSpc="rgb" dir="cw">
                                      <p:cBhvr>
                                        <p:cTn id="84" dur="500" fill="hold"/>
                                        <p:tgtEl>
                                          <p:spTgt spid="143"/>
                                        </p:tgtEl>
                                        <p:attrNameLst>
                                          <p:attrName>fillcolor</p:attrName>
                                        </p:attrNameLst>
                                      </p:cBhvr>
                                      <p:to>
                                        <a:srgbClr val="FF0000"/>
                                      </p:to>
                                    </p:animClr>
                                    <p:set>
                                      <p:cBhvr>
                                        <p:cTn id="85" dur="500" fill="hold"/>
                                        <p:tgtEl>
                                          <p:spTgt spid="143"/>
                                        </p:tgtEl>
                                        <p:attrNameLst>
                                          <p:attrName>fill.type</p:attrName>
                                        </p:attrNameLst>
                                      </p:cBhvr>
                                      <p:to>
                                        <p:strVal val="solid"/>
                                      </p:to>
                                    </p:set>
                                    <p:set>
                                      <p:cBhvr>
                                        <p:cTn id="86" dur="500" fill="hold"/>
                                        <p:tgtEl>
                                          <p:spTgt spid="143"/>
                                        </p:tgtEl>
                                        <p:attrNameLst>
                                          <p:attrName>fill.on</p:attrName>
                                        </p:attrNameLst>
                                      </p:cBhvr>
                                      <p:to>
                                        <p:strVal val="true"/>
                                      </p:to>
                                    </p:set>
                                  </p:childTnLst>
                                </p:cTn>
                              </p:par>
                              <p:par>
                                <p:cTn id="87" presetID="19" presetClass="emph" presetSubtype="0" fill="hold" grpId="1" nodeType="withEffect">
                                  <p:stCondLst>
                                    <p:cond delay="0"/>
                                  </p:stCondLst>
                                  <p:childTnLst>
                                    <p:animClr clrSpc="rgb" dir="cw">
                                      <p:cBhvr override="childStyle">
                                        <p:cTn id="88" dur="500" fill="hold"/>
                                        <p:tgtEl>
                                          <p:spTgt spid="145"/>
                                        </p:tgtEl>
                                        <p:attrNameLst>
                                          <p:attrName>style.color</p:attrName>
                                        </p:attrNameLst>
                                      </p:cBhvr>
                                      <p:to>
                                        <a:srgbClr val="FF0000"/>
                                      </p:to>
                                    </p:animClr>
                                    <p:animClr clrSpc="rgb" dir="cw">
                                      <p:cBhvr>
                                        <p:cTn id="89" dur="500" fill="hold"/>
                                        <p:tgtEl>
                                          <p:spTgt spid="145"/>
                                        </p:tgtEl>
                                        <p:attrNameLst>
                                          <p:attrName>fillcolor</p:attrName>
                                        </p:attrNameLst>
                                      </p:cBhvr>
                                      <p:to>
                                        <a:srgbClr val="FF0000"/>
                                      </p:to>
                                    </p:animClr>
                                    <p:set>
                                      <p:cBhvr>
                                        <p:cTn id="90" dur="500" fill="hold"/>
                                        <p:tgtEl>
                                          <p:spTgt spid="145"/>
                                        </p:tgtEl>
                                        <p:attrNameLst>
                                          <p:attrName>fill.type</p:attrName>
                                        </p:attrNameLst>
                                      </p:cBhvr>
                                      <p:to>
                                        <p:strVal val="solid"/>
                                      </p:to>
                                    </p:set>
                                    <p:set>
                                      <p:cBhvr>
                                        <p:cTn id="91" dur="500" fill="hold"/>
                                        <p:tgtEl>
                                          <p:spTgt spid="145"/>
                                        </p:tgtEl>
                                        <p:attrNameLst>
                                          <p:attrName>fill.on</p:attrName>
                                        </p:attrNameLst>
                                      </p:cBhvr>
                                      <p:to>
                                        <p:strVal val="true"/>
                                      </p:to>
                                    </p:set>
                                  </p:childTnLst>
                                </p:cTn>
                              </p:par>
                              <p:par>
                                <p:cTn id="92" presetID="19" presetClass="emph" presetSubtype="0" fill="hold" grpId="1" nodeType="withEffect">
                                  <p:stCondLst>
                                    <p:cond delay="0"/>
                                  </p:stCondLst>
                                  <p:childTnLst>
                                    <p:animClr clrSpc="rgb" dir="cw">
                                      <p:cBhvr override="childStyle">
                                        <p:cTn id="93" dur="500" fill="hold"/>
                                        <p:tgtEl>
                                          <p:spTgt spid="147"/>
                                        </p:tgtEl>
                                        <p:attrNameLst>
                                          <p:attrName>style.color</p:attrName>
                                        </p:attrNameLst>
                                      </p:cBhvr>
                                      <p:to>
                                        <a:srgbClr val="FF0000"/>
                                      </p:to>
                                    </p:animClr>
                                    <p:animClr clrSpc="rgb" dir="cw">
                                      <p:cBhvr>
                                        <p:cTn id="94" dur="500" fill="hold"/>
                                        <p:tgtEl>
                                          <p:spTgt spid="147"/>
                                        </p:tgtEl>
                                        <p:attrNameLst>
                                          <p:attrName>fillcolor</p:attrName>
                                        </p:attrNameLst>
                                      </p:cBhvr>
                                      <p:to>
                                        <a:srgbClr val="FF0000"/>
                                      </p:to>
                                    </p:animClr>
                                    <p:set>
                                      <p:cBhvr>
                                        <p:cTn id="95" dur="500" fill="hold"/>
                                        <p:tgtEl>
                                          <p:spTgt spid="147"/>
                                        </p:tgtEl>
                                        <p:attrNameLst>
                                          <p:attrName>fill.type</p:attrName>
                                        </p:attrNameLst>
                                      </p:cBhvr>
                                      <p:to>
                                        <p:strVal val="solid"/>
                                      </p:to>
                                    </p:set>
                                    <p:set>
                                      <p:cBhvr>
                                        <p:cTn id="96" dur="500" fill="hold"/>
                                        <p:tgtEl>
                                          <p:spTgt spid="147"/>
                                        </p:tgtEl>
                                        <p:attrNameLst>
                                          <p:attrName>fill.on</p:attrName>
                                        </p:attrNameLst>
                                      </p:cBhvr>
                                      <p:to>
                                        <p:strVal val="true"/>
                                      </p:to>
                                    </p:set>
                                  </p:childTnLst>
                                </p:cTn>
                              </p:par>
                            </p:childTnLst>
                          </p:cTn>
                        </p:par>
                        <p:par>
                          <p:cTn id="97" fill="hold">
                            <p:stCondLst>
                              <p:cond delay="2000"/>
                            </p:stCondLst>
                            <p:childTnLst>
                              <p:par>
                                <p:cTn id="98" presetID="19" presetClass="emph" presetSubtype="0" fill="hold" grpId="1" nodeType="afterEffect">
                                  <p:stCondLst>
                                    <p:cond delay="0"/>
                                  </p:stCondLst>
                                  <p:childTnLst>
                                    <p:animClr clrSpc="rgb" dir="cw">
                                      <p:cBhvr override="childStyle">
                                        <p:cTn id="99" dur="500" fill="hold"/>
                                        <p:tgtEl>
                                          <p:spTgt spid="151"/>
                                        </p:tgtEl>
                                        <p:attrNameLst>
                                          <p:attrName>style.color</p:attrName>
                                        </p:attrNameLst>
                                      </p:cBhvr>
                                      <p:to>
                                        <a:srgbClr val="00B0F0"/>
                                      </p:to>
                                    </p:animClr>
                                    <p:animClr clrSpc="rgb" dir="cw">
                                      <p:cBhvr>
                                        <p:cTn id="100" dur="500" fill="hold"/>
                                        <p:tgtEl>
                                          <p:spTgt spid="151"/>
                                        </p:tgtEl>
                                        <p:attrNameLst>
                                          <p:attrName>fillcolor</p:attrName>
                                        </p:attrNameLst>
                                      </p:cBhvr>
                                      <p:to>
                                        <a:srgbClr val="00B0F0"/>
                                      </p:to>
                                    </p:animClr>
                                    <p:set>
                                      <p:cBhvr>
                                        <p:cTn id="101" dur="500" fill="hold"/>
                                        <p:tgtEl>
                                          <p:spTgt spid="151"/>
                                        </p:tgtEl>
                                        <p:attrNameLst>
                                          <p:attrName>fill.type</p:attrName>
                                        </p:attrNameLst>
                                      </p:cBhvr>
                                      <p:to>
                                        <p:strVal val="solid"/>
                                      </p:to>
                                    </p:set>
                                    <p:set>
                                      <p:cBhvr>
                                        <p:cTn id="102" dur="500" fill="hold"/>
                                        <p:tgtEl>
                                          <p:spTgt spid="151"/>
                                        </p:tgtEl>
                                        <p:attrNameLst>
                                          <p:attrName>fill.on</p:attrName>
                                        </p:attrNameLst>
                                      </p:cBhvr>
                                      <p:to>
                                        <p:strVal val="true"/>
                                      </p:to>
                                    </p:set>
                                  </p:childTnLst>
                                </p:cTn>
                              </p:par>
                              <p:par>
                                <p:cTn id="103" presetID="19" presetClass="emph" presetSubtype="0" fill="hold" grpId="1" nodeType="withEffect">
                                  <p:stCondLst>
                                    <p:cond delay="0"/>
                                  </p:stCondLst>
                                  <p:childTnLst>
                                    <p:animClr clrSpc="rgb" dir="cw">
                                      <p:cBhvr override="childStyle">
                                        <p:cTn id="104" dur="500" fill="hold"/>
                                        <p:tgtEl>
                                          <p:spTgt spid="152"/>
                                        </p:tgtEl>
                                        <p:attrNameLst>
                                          <p:attrName>style.color</p:attrName>
                                        </p:attrNameLst>
                                      </p:cBhvr>
                                      <p:to>
                                        <a:srgbClr val="00B0F0"/>
                                      </p:to>
                                    </p:animClr>
                                    <p:animClr clrSpc="rgb" dir="cw">
                                      <p:cBhvr>
                                        <p:cTn id="105" dur="500" fill="hold"/>
                                        <p:tgtEl>
                                          <p:spTgt spid="152"/>
                                        </p:tgtEl>
                                        <p:attrNameLst>
                                          <p:attrName>fillcolor</p:attrName>
                                        </p:attrNameLst>
                                      </p:cBhvr>
                                      <p:to>
                                        <a:srgbClr val="00B0F0"/>
                                      </p:to>
                                    </p:animClr>
                                    <p:set>
                                      <p:cBhvr>
                                        <p:cTn id="106" dur="500" fill="hold"/>
                                        <p:tgtEl>
                                          <p:spTgt spid="152"/>
                                        </p:tgtEl>
                                        <p:attrNameLst>
                                          <p:attrName>fill.type</p:attrName>
                                        </p:attrNameLst>
                                      </p:cBhvr>
                                      <p:to>
                                        <p:strVal val="solid"/>
                                      </p:to>
                                    </p:set>
                                    <p:set>
                                      <p:cBhvr>
                                        <p:cTn id="107" dur="500" fill="hold"/>
                                        <p:tgtEl>
                                          <p:spTgt spid="152"/>
                                        </p:tgtEl>
                                        <p:attrNameLst>
                                          <p:attrName>fill.on</p:attrName>
                                        </p:attrNameLst>
                                      </p:cBhvr>
                                      <p:to>
                                        <p:strVal val="true"/>
                                      </p:to>
                                    </p:set>
                                  </p:childTnLst>
                                </p:cTn>
                              </p:par>
                              <p:par>
                                <p:cTn id="108" presetID="19" presetClass="emph" presetSubtype="0" fill="hold" grpId="1" nodeType="withEffect">
                                  <p:stCondLst>
                                    <p:cond delay="0"/>
                                  </p:stCondLst>
                                  <p:childTnLst>
                                    <p:animClr clrSpc="rgb" dir="cw">
                                      <p:cBhvr override="childStyle">
                                        <p:cTn id="109" dur="500" fill="hold"/>
                                        <p:tgtEl>
                                          <p:spTgt spid="153"/>
                                        </p:tgtEl>
                                        <p:attrNameLst>
                                          <p:attrName>style.color</p:attrName>
                                        </p:attrNameLst>
                                      </p:cBhvr>
                                      <p:to>
                                        <a:srgbClr val="00B0F0"/>
                                      </p:to>
                                    </p:animClr>
                                    <p:animClr clrSpc="rgb" dir="cw">
                                      <p:cBhvr>
                                        <p:cTn id="110" dur="500" fill="hold"/>
                                        <p:tgtEl>
                                          <p:spTgt spid="153"/>
                                        </p:tgtEl>
                                        <p:attrNameLst>
                                          <p:attrName>fillcolor</p:attrName>
                                        </p:attrNameLst>
                                      </p:cBhvr>
                                      <p:to>
                                        <a:srgbClr val="00B0F0"/>
                                      </p:to>
                                    </p:animClr>
                                    <p:set>
                                      <p:cBhvr>
                                        <p:cTn id="111" dur="500" fill="hold"/>
                                        <p:tgtEl>
                                          <p:spTgt spid="153"/>
                                        </p:tgtEl>
                                        <p:attrNameLst>
                                          <p:attrName>fill.type</p:attrName>
                                        </p:attrNameLst>
                                      </p:cBhvr>
                                      <p:to>
                                        <p:strVal val="solid"/>
                                      </p:to>
                                    </p:set>
                                    <p:set>
                                      <p:cBhvr>
                                        <p:cTn id="112" dur="500" fill="hold"/>
                                        <p:tgtEl>
                                          <p:spTgt spid="153"/>
                                        </p:tgtEl>
                                        <p:attrNameLst>
                                          <p:attrName>fill.on</p:attrName>
                                        </p:attrNameLst>
                                      </p:cBhvr>
                                      <p:to>
                                        <p:strVal val="true"/>
                                      </p:to>
                                    </p:set>
                                  </p:childTnLst>
                                </p:cTn>
                              </p:par>
                              <p:par>
                                <p:cTn id="113" presetID="19" presetClass="emph" presetSubtype="0" fill="hold" grpId="1" nodeType="withEffect">
                                  <p:stCondLst>
                                    <p:cond delay="0"/>
                                  </p:stCondLst>
                                  <p:childTnLst>
                                    <p:animClr clrSpc="rgb" dir="cw">
                                      <p:cBhvr override="childStyle">
                                        <p:cTn id="114" dur="500" fill="hold"/>
                                        <p:tgtEl>
                                          <p:spTgt spid="154"/>
                                        </p:tgtEl>
                                        <p:attrNameLst>
                                          <p:attrName>style.color</p:attrName>
                                        </p:attrNameLst>
                                      </p:cBhvr>
                                      <p:to>
                                        <a:srgbClr val="00B0F0"/>
                                      </p:to>
                                    </p:animClr>
                                    <p:animClr clrSpc="rgb" dir="cw">
                                      <p:cBhvr>
                                        <p:cTn id="115" dur="500" fill="hold"/>
                                        <p:tgtEl>
                                          <p:spTgt spid="154"/>
                                        </p:tgtEl>
                                        <p:attrNameLst>
                                          <p:attrName>fillcolor</p:attrName>
                                        </p:attrNameLst>
                                      </p:cBhvr>
                                      <p:to>
                                        <a:srgbClr val="00B0F0"/>
                                      </p:to>
                                    </p:animClr>
                                    <p:set>
                                      <p:cBhvr>
                                        <p:cTn id="116" dur="500" fill="hold"/>
                                        <p:tgtEl>
                                          <p:spTgt spid="154"/>
                                        </p:tgtEl>
                                        <p:attrNameLst>
                                          <p:attrName>fill.type</p:attrName>
                                        </p:attrNameLst>
                                      </p:cBhvr>
                                      <p:to>
                                        <p:strVal val="solid"/>
                                      </p:to>
                                    </p:set>
                                    <p:set>
                                      <p:cBhvr>
                                        <p:cTn id="117" dur="500" fill="hold"/>
                                        <p:tgtEl>
                                          <p:spTgt spid="154"/>
                                        </p:tgtEl>
                                        <p:attrNameLst>
                                          <p:attrName>fill.on</p:attrName>
                                        </p:attrNameLst>
                                      </p:cBhvr>
                                      <p:to>
                                        <p:strVal val="true"/>
                                      </p:to>
                                    </p:set>
                                  </p:childTnLst>
                                </p:cTn>
                              </p:par>
                              <p:par>
                                <p:cTn id="118" presetID="19" presetClass="emph" presetSubtype="0" fill="hold" grpId="1" nodeType="withEffect">
                                  <p:stCondLst>
                                    <p:cond delay="0"/>
                                  </p:stCondLst>
                                  <p:childTnLst>
                                    <p:animClr clrSpc="rgb" dir="cw">
                                      <p:cBhvr override="childStyle">
                                        <p:cTn id="119" dur="500" fill="hold"/>
                                        <p:tgtEl>
                                          <p:spTgt spid="155"/>
                                        </p:tgtEl>
                                        <p:attrNameLst>
                                          <p:attrName>style.color</p:attrName>
                                        </p:attrNameLst>
                                      </p:cBhvr>
                                      <p:to>
                                        <a:srgbClr val="00B0F0"/>
                                      </p:to>
                                    </p:animClr>
                                    <p:animClr clrSpc="rgb" dir="cw">
                                      <p:cBhvr>
                                        <p:cTn id="120" dur="500" fill="hold"/>
                                        <p:tgtEl>
                                          <p:spTgt spid="155"/>
                                        </p:tgtEl>
                                        <p:attrNameLst>
                                          <p:attrName>fillcolor</p:attrName>
                                        </p:attrNameLst>
                                      </p:cBhvr>
                                      <p:to>
                                        <a:srgbClr val="00B0F0"/>
                                      </p:to>
                                    </p:animClr>
                                    <p:set>
                                      <p:cBhvr>
                                        <p:cTn id="121" dur="500" fill="hold"/>
                                        <p:tgtEl>
                                          <p:spTgt spid="155"/>
                                        </p:tgtEl>
                                        <p:attrNameLst>
                                          <p:attrName>fill.type</p:attrName>
                                        </p:attrNameLst>
                                      </p:cBhvr>
                                      <p:to>
                                        <p:strVal val="solid"/>
                                      </p:to>
                                    </p:set>
                                    <p:set>
                                      <p:cBhvr>
                                        <p:cTn id="122" dur="500" fill="hold"/>
                                        <p:tgtEl>
                                          <p:spTgt spid="155"/>
                                        </p:tgtEl>
                                        <p:attrNameLst>
                                          <p:attrName>fill.on</p:attrName>
                                        </p:attrNameLst>
                                      </p:cBhvr>
                                      <p:to>
                                        <p:strVal val="true"/>
                                      </p:to>
                                    </p:set>
                                  </p:childTnLst>
                                </p:cTn>
                              </p:par>
                              <p:par>
                                <p:cTn id="123" presetID="19" presetClass="emph" presetSubtype="0" fill="hold" grpId="1" nodeType="withEffect">
                                  <p:stCondLst>
                                    <p:cond delay="0"/>
                                  </p:stCondLst>
                                  <p:childTnLst>
                                    <p:animClr clrSpc="rgb" dir="cw">
                                      <p:cBhvr override="childStyle">
                                        <p:cTn id="124" dur="500" fill="hold"/>
                                        <p:tgtEl>
                                          <p:spTgt spid="156"/>
                                        </p:tgtEl>
                                        <p:attrNameLst>
                                          <p:attrName>style.color</p:attrName>
                                        </p:attrNameLst>
                                      </p:cBhvr>
                                      <p:to>
                                        <a:srgbClr val="00B0F0"/>
                                      </p:to>
                                    </p:animClr>
                                    <p:animClr clrSpc="rgb" dir="cw">
                                      <p:cBhvr>
                                        <p:cTn id="125" dur="500" fill="hold"/>
                                        <p:tgtEl>
                                          <p:spTgt spid="156"/>
                                        </p:tgtEl>
                                        <p:attrNameLst>
                                          <p:attrName>fillcolor</p:attrName>
                                        </p:attrNameLst>
                                      </p:cBhvr>
                                      <p:to>
                                        <a:srgbClr val="00B0F0"/>
                                      </p:to>
                                    </p:animClr>
                                    <p:set>
                                      <p:cBhvr>
                                        <p:cTn id="126" dur="500" fill="hold"/>
                                        <p:tgtEl>
                                          <p:spTgt spid="156"/>
                                        </p:tgtEl>
                                        <p:attrNameLst>
                                          <p:attrName>fill.type</p:attrName>
                                        </p:attrNameLst>
                                      </p:cBhvr>
                                      <p:to>
                                        <p:strVal val="solid"/>
                                      </p:to>
                                    </p:set>
                                    <p:set>
                                      <p:cBhvr>
                                        <p:cTn id="127" dur="500" fill="hold"/>
                                        <p:tgtEl>
                                          <p:spTgt spid="156"/>
                                        </p:tgtEl>
                                        <p:attrNameLst>
                                          <p:attrName>fill.on</p:attrName>
                                        </p:attrNameLst>
                                      </p:cBhvr>
                                      <p:to>
                                        <p:strVal val="true"/>
                                      </p:to>
                                    </p:set>
                                  </p:childTnLst>
                                </p:cTn>
                              </p:par>
                              <p:par>
                                <p:cTn id="128" presetID="19" presetClass="emph" presetSubtype="0" fill="hold" grpId="1" nodeType="withEffect">
                                  <p:stCondLst>
                                    <p:cond delay="0"/>
                                  </p:stCondLst>
                                  <p:childTnLst>
                                    <p:animClr clrSpc="rgb" dir="cw">
                                      <p:cBhvr override="childStyle">
                                        <p:cTn id="129" dur="500" fill="hold"/>
                                        <p:tgtEl>
                                          <p:spTgt spid="157"/>
                                        </p:tgtEl>
                                        <p:attrNameLst>
                                          <p:attrName>style.color</p:attrName>
                                        </p:attrNameLst>
                                      </p:cBhvr>
                                      <p:to>
                                        <a:srgbClr val="00B0F0"/>
                                      </p:to>
                                    </p:animClr>
                                    <p:animClr clrSpc="rgb" dir="cw">
                                      <p:cBhvr>
                                        <p:cTn id="130" dur="500" fill="hold"/>
                                        <p:tgtEl>
                                          <p:spTgt spid="157"/>
                                        </p:tgtEl>
                                        <p:attrNameLst>
                                          <p:attrName>fillcolor</p:attrName>
                                        </p:attrNameLst>
                                      </p:cBhvr>
                                      <p:to>
                                        <a:srgbClr val="00B0F0"/>
                                      </p:to>
                                    </p:animClr>
                                    <p:set>
                                      <p:cBhvr>
                                        <p:cTn id="131" dur="500" fill="hold"/>
                                        <p:tgtEl>
                                          <p:spTgt spid="157"/>
                                        </p:tgtEl>
                                        <p:attrNameLst>
                                          <p:attrName>fill.type</p:attrName>
                                        </p:attrNameLst>
                                      </p:cBhvr>
                                      <p:to>
                                        <p:strVal val="solid"/>
                                      </p:to>
                                    </p:set>
                                    <p:set>
                                      <p:cBhvr>
                                        <p:cTn id="132" dur="500" fill="hold"/>
                                        <p:tgtEl>
                                          <p:spTgt spid="157"/>
                                        </p:tgtEl>
                                        <p:attrNameLst>
                                          <p:attrName>fill.on</p:attrName>
                                        </p:attrNameLst>
                                      </p:cBhvr>
                                      <p:to>
                                        <p:strVal val="true"/>
                                      </p:to>
                                    </p:set>
                                  </p:childTnLst>
                                </p:cTn>
                              </p:par>
                            </p:childTnLst>
                          </p:cTn>
                        </p:par>
                        <p:par>
                          <p:cTn id="133" fill="hold">
                            <p:stCondLst>
                              <p:cond delay="2500"/>
                            </p:stCondLst>
                            <p:childTnLst>
                              <p:par>
                                <p:cTn id="134" presetID="19" presetClass="emph" presetSubtype="0" fill="hold" grpId="1" nodeType="afterEffect">
                                  <p:stCondLst>
                                    <p:cond delay="0"/>
                                  </p:stCondLst>
                                  <p:childTnLst>
                                    <p:animClr clrSpc="rgb" dir="cw">
                                      <p:cBhvr override="childStyle">
                                        <p:cTn id="135" dur="500" fill="hold"/>
                                        <p:tgtEl>
                                          <p:spTgt spid="144"/>
                                        </p:tgtEl>
                                        <p:attrNameLst>
                                          <p:attrName>style.color</p:attrName>
                                        </p:attrNameLst>
                                      </p:cBhvr>
                                      <p:to>
                                        <a:srgbClr val="2ECC71"/>
                                      </p:to>
                                    </p:animClr>
                                    <p:animClr clrSpc="rgb" dir="cw">
                                      <p:cBhvr>
                                        <p:cTn id="136" dur="500" fill="hold"/>
                                        <p:tgtEl>
                                          <p:spTgt spid="144"/>
                                        </p:tgtEl>
                                        <p:attrNameLst>
                                          <p:attrName>fillcolor</p:attrName>
                                        </p:attrNameLst>
                                      </p:cBhvr>
                                      <p:to>
                                        <a:srgbClr val="2ECC71"/>
                                      </p:to>
                                    </p:animClr>
                                    <p:set>
                                      <p:cBhvr>
                                        <p:cTn id="137" dur="500" fill="hold"/>
                                        <p:tgtEl>
                                          <p:spTgt spid="144"/>
                                        </p:tgtEl>
                                        <p:attrNameLst>
                                          <p:attrName>fill.type</p:attrName>
                                        </p:attrNameLst>
                                      </p:cBhvr>
                                      <p:to>
                                        <p:strVal val="solid"/>
                                      </p:to>
                                    </p:set>
                                    <p:set>
                                      <p:cBhvr>
                                        <p:cTn id="138" dur="500" fill="hold"/>
                                        <p:tgtEl>
                                          <p:spTgt spid="144"/>
                                        </p:tgtEl>
                                        <p:attrNameLst>
                                          <p:attrName>fill.on</p:attrName>
                                        </p:attrNameLst>
                                      </p:cBhvr>
                                      <p:to>
                                        <p:strVal val="true"/>
                                      </p:to>
                                    </p:set>
                                  </p:childTnLst>
                                </p:cTn>
                              </p:par>
                              <p:par>
                                <p:cTn id="139" presetID="19" presetClass="emph" presetSubtype="0" fill="hold" grpId="1" nodeType="withEffect">
                                  <p:stCondLst>
                                    <p:cond delay="0"/>
                                  </p:stCondLst>
                                  <p:childTnLst>
                                    <p:animClr clrSpc="rgb" dir="cw">
                                      <p:cBhvr override="childStyle">
                                        <p:cTn id="140" dur="500" fill="hold"/>
                                        <p:tgtEl>
                                          <p:spTgt spid="146"/>
                                        </p:tgtEl>
                                        <p:attrNameLst>
                                          <p:attrName>style.color</p:attrName>
                                        </p:attrNameLst>
                                      </p:cBhvr>
                                      <p:to>
                                        <a:srgbClr val="2ECC71"/>
                                      </p:to>
                                    </p:animClr>
                                    <p:animClr clrSpc="rgb" dir="cw">
                                      <p:cBhvr>
                                        <p:cTn id="141" dur="500" fill="hold"/>
                                        <p:tgtEl>
                                          <p:spTgt spid="146"/>
                                        </p:tgtEl>
                                        <p:attrNameLst>
                                          <p:attrName>fillcolor</p:attrName>
                                        </p:attrNameLst>
                                      </p:cBhvr>
                                      <p:to>
                                        <a:srgbClr val="2ECC71"/>
                                      </p:to>
                                    </p:animClr>
                                    <p:set>
                                      <p:cBhvr>
                                        <p:cTn id="142" dur="500" fill="hold"/>
                                        <p:tgtEl>
                                          <p:spTgt spid="146"/>
                                        </p:tgtEl>
                                        <p:attrNameLst>
                                          <p:attrName>fill.type</p:attrName>
                                        </p:attrNameLst>
                                      </p:cBhvr>
                                      <p:to>
                                        <p:strVal val="solid"/>
                                      </p:to>
                                    </p:set>
                                    <p:set>
                                      <p:cBhvr>
                                        <p:cTn id="143" dur="500" fill="hold"/>
                                        <p:tgtEl>
                                          <p:spTgt spid="146"/>
                                        </p:tgtEl>
                                        <p:attrNameLst>
                                          <p:attrName>fill.on</p:attrName>
                                        </p:attrNameLst>
                                      </p:cBhvr>
                                      <p:to>
                                        <p:strVal val="true"/>
                                      </p:to>
                                    </p:set>
                                  </p:childTnLst>
                                </p:cTn>
                              </p:par>
                              <p:par>
                                <p:cTn id="144" presetID="19" presetClass="emph" presetSubtype="0" fill="hold" grpId="1" nodeType="withEffect">
                                  <p:stCondLst>
                                    <p:cond delay="0"/>
                                  </p:stCondLst>
                                  <p:childTnLst>
                                    <p:animClr clrSpc="rgb" dir="cw">
                                      <p:cBhvr override="childStyle">
                                        <p:cTn id="145" dur="500" fill="hold"/>
                                        <p:tgtEl>
                                          <p:spTgt spid="148"/>
                                        </p:tgtEl>
                                        <p:attrNameLst>
                                          <p:attrName>style.color</p:attrName>
                                        </p:attrNameLst>
                                      </p:cBhvr>
                                      <p:to>
                                        <a:srgbClr val="2ECC71"/>
                                      </p:to>
                                    </p:animClr>
                                    <p:animClr clrSpc="rgb" dir="cw">
                                      <p:cBhvr>
                                        <p:cTn id="146" dur="500" fill="hold"/>
                                        <p:tgtEl>
                                          <p:spTgt spid="148"/>
                                        </p:tgtEl>
                                        <p:attrNameLst>
                                          <p:attrName>fillcolor</p:attrName>
                                        </p:attrNameLst>
                                      </p:cBhvr>
                                      <p:to>
                                        <a:srgbClr val="2ECC71"/>
                                      </p:to>
                                    </p:animClr>
                                    <p:set>
                                      <p:cBhvr>
                                        <p:cTn id="147" dur="500" fill="hold"/>
                                        <p:tgtEl>
                                          <p:spTgt spid="148"/>
                                        </p:tgtEl>
                                        <p:attrNameLst>
                                          <p:attrName>fill.type</p:attrName>
                                        </p:attrNameLst>
                                      </p:cBhvr>
                                      <p:to>
                                        <p:strVal val="solid"/>
                                      </p:to>
                                    </p:set>
                                    <p:set>
                                      <p:cBhvr>
                                        <p:cTn id="148" dur="500" fill="hold"/>
                                        <p:tgtEl>
                                          <p:spTgt spid="148"/>
                                        </p:tgtEl>
                                        <p:attrNameLst>
                                          <p:attrName>fill.on</p:attrName>
                                        </p:attrNameLst>
                                      </p:cBhvr>
                                      <p:to>
                                        <p:strVal val="true"/>
                                      </p:to>
                                    </p:set>
                                  </p:childTnLst>
                                </p:cTn>
                              </p:par>
                              <p:par>
                                <p:cTn id="149" presetID="19" presetClass="emph" presetSubtype="0" fill="hold" grpId="1" nodeType="withEffect">
                                  <p:stCondLst>
                                    <p:cond delay="0"/>
                                  </p:stCondLst>
                                  <p:childTnLst>
                                    <p:animClr clrSpc="rgb" dir="cw">
                                      <p:cBhvr override="childStyle">
                                        <p:cTn id="150" dur="500" fill="hold"/>
                                        <p:tgtEl>
                                          <p:spTgt spid="149"/>
                                        </p:tgtEl>
                                        <p:attrNameLst>
                                          <p:attrName>style.color</p:attrName>
                                        </p:attrNameLst>
                                      </p:cBhvr>
                                      <p:to>
                                        <a:srgbClr val="2ECC71"/>
                                      </p:to>
                                    </p:animClr>
                                    <p:animClr clrSpc="rgb" dir="cw">
                                      <p:cBhvr>
                                        <p:cTn id="151" dur="500" fill="hold"/>
                                        <p:tgtEl>
                                          <p:spTgt spid="149"/>
                                        </p:tgtEl>
                                        <p:attrNameLst>
                                          <p:attrName>fillcolor</p:attrName>
                                        </p:attrNameLst>
                                      </p:cBhvr>
                                      <p:to>
                                        <a:srgbClr val="2ECC71"/>
                                      </p:to>
                                    </p:animClr>
                                    <p:set>
                                      <p:cBhvr>
                                        <p:cTn id="152" dur="500" fill="hold"/>
                                        <p:tgtEl>
                                          <p:spTgt spid="149"/>
                                        </p:tgtEl>
                                        <p:attrNameLst>
                                          <p:attrName>fill.type</p:attrName>
                                        </p:attrNameLst>
                                      </p:cBhvr>
                                      <p:to>
                                        <p:strVal val="solid"/>
                                      </p:to>
                                    </p:set>
                                    <p:set>
                                      <p:cBhvr>
                                        <p:cTn id="153" dur="500" fill="hold"/>
                                        <p:tgtEl>
                                          <p:spTgt spid="149"/>
                                        </p:tgtEl>
                                        <p:attrNameLst>
                                          <p:attrName>fill.on</p:attrName>
                                        </p:attrNameLst>
                                      </p:cBhvr>
                                      <p:to>
                                        <p:strVal val="true"/>
                                      </p:to>
                                    </p:set>
                                  </p:childTnLst>
                                </p:cTn>
                              </p:par>
                              <p:par>
                                <p:cTn id="154" presetID="19" presetClass="emph" presetSubtype="0" fill="hold" grpId="1" nodeType="withEffect">
                                  <p:stCondLst>
                                    <p:cond delay="0"/>
                                  </p:stCondLst>
                                  <p:childTnLst>
                                    <p:animClr clrSpc="rgb" dir="cw">
                                      <p:cBhvr override="childStyle">
                                        <p:cTn id="155" dur="500" fill="hold"/>
                                        <p:tgtEl>
                                          <p:spTgt spid="150"/>
                                        </p:tgtEl>
                                        <p:attrNameLst>
                                          <p:attrName>style.color</p:attrName>
                                        </p:attrNameLst>
                                      </p:cBhvr>
                                      <p:to>
                                        <a:srgbClr val="2ECC71"/>
                                      </p:to>
                                    </p:animClr>
                                    <p:animClr clrSpc="rgb" dir="cw">
                                      <p:cBhvr>
                                        <p:cTn id="156" dur="500" fill="hold"/>
                                        <p:tgtEl>
                                          <p:spTgt spid="150"/>
                                        </p:tgtEl>
                                        <p:attrNameLst>
                                          <p:attrName>fillcolor</p:attrName>
                                        </p:attrNameLst>
                                      </p:cBhvr>
                                      <p:to>
                                        <a:srgbClr val="2ECC71"/>
                                      </p:to>
                                    </p:animClr>
                                    <p:set>
                                      <p:cBhvr>
                                        <p:cTn id="157" dur="500" fill="hold"/>
                                        <p:tgtEl>
                                          <p:spTgt spid="150"/>
                                        </p:tgtEl>
                                        <p:attrNameLst>
                                          <p:attrName>fill.type</p:attrName>
                                        </p:attrNameLst>
                                      </p:cBhvr>
                                      <p:to>
                                        <p:strVal val="solid"/>
                                      </p:to>
                                    </p:set>
                                    <p:set>
                                      <p:cBhvr>
                                        <p:cTn id="158" dur="500" fill="hold"/>
                                        <p:tgtEl>
                                          <p:spTgt spid="150"/>
                                        </p:tgtEl>
                                        <p:attrNameLst>
                                          <p:attrName>fill.on</p:attrName>
                                        </p:attrNameLst>
                                      </p:cBhvr>
                                      <p:to>
                                        <p:strVal val="true"/>
                                      </p:to>
                                    </p:set>
                                  </p:childTnLst>
                                </p:cTn>
                              </p:par>
                            </p:childTnLst>
                          </p:cTn>
                        </p:par>
                        <p:par>
                          <p:cTn id="159" fill="hold">
                            <p:stCondLst>
                              <p:cond delay="3000"/>
                            </p:stCondLst>
                            <p:childTnLst>
                              <p:par>
                                <p:cTn id="160" presetID="22" presetClass="entr" presetSubtype="2" fill="hold" nodeType="afterEffect">
                                  <p:stCondLst>
                                    <p:cond delay="0"/>
                                  </p:stCondLst>
                                  <p:childTnLst>
                                    <p:set>
                                      <p:cBhvr>
                                        <p:cTn id="161" dur="1" fill="hold">
                                          <p:stCondLst>
                                            <p:cond delay="0"/>
                                          </p:stCondLst>
                                        </p:cTn>
                                        <p:tgtEl>
                                          <p:spTgt spid="161"/>
                                        </p:tgtEl>
                                        <p:attrNameLst>
                                          <p:attrName>style.visibility</p:attrName>
                                        </p:attrNameLst>
                                      </p:cBhvr>
                                      <p:to>
                                        <p:strVal val="visible"/>
                                      </p:to>
                                    </p:set>
                                    <p:animEffect transition="in" filter="wipe(right)">
                                      <p:cBhvr>
                                        <p:cTn id="162" dur="500"/>
                                        <p:tgtEl>
                                          <p:spTgt spid="161"/>
                                        </p:tgtEl>
                                      </p:cBhvr>
                                    </p:animEffect>
                                  </p:childTnLst>
                                </p:cTn>
                              </p:par>
                              <p:par>
                                <p:cTn id="163" presetID="22" presetClass="entr" presetSubtype="8" fill="hold" nodeType="withEffect">
                                  <p:stCondLst>
                                    <p:cond delay="0"/>
                                  </p:stCondLst>
                                  <p:childTnLst>
                                    <p:set>
                                      <p:cBhvr>
                                        <p:cTn id="164" dur="1" fill="hold">
                                          <p:stCondLst>
                                            <p:cond delay="0"/>
                                          </p:stCondLst>
                                        </p:cTn>
                                        <p:tgtEl>
                                          <p:spTgt spid="162"/>
                                        </p:tgtEl>
                                        <p:attrNameLst>
                                          <p:attrName>style.visibility</p:attrName>
                                        </p:attrNameLst>
                                      </p:cBhvr>
                                      <p:to>
                                        <p:strVal val="visible"/>
                                      </p:to>
                                    </p:set>
                                    <p:animEffect transition="in" filter="wipe(left)">
                                      <p:cBhvr>
                                        <p:cTn id="165" dur="500"/>
                                        <p:tgtEl>
                                          <p:spTgt spid="162"/>
                                        </p:tgtEl>
                                      </p:cBhvr>
                                    </p:animEffect>
                                  </p:childTnLst>
                                </p:cTn>
                              </p:par>
                              <p:par>
                                <p:cTn id="166" presetID="22" presetClass="entr" presetSubtype="1" fill="hold" nodeType="withEffect">
                                  <p:stCondLst>
                                    <p:cond delay="0"/>
                                  </p:stCondLst>
                                  <p:childTnLst>
                                    <p:set>
                                      <p:cBhvr>
                                        <p:cTn id="167" dur="1" fill="hold">
                                          <p:stCondLst>
                                            <p:cond delay="0"/>
                                          </p:stCondLst>
                                        </p:cTn>
                                        <p:tgtEl>
                                          <p:spTgt spid="163"/>
                                        </p:tgtEl>
                                        <p:attrNameLst>
                                          <p:attrName>style.visibility</p:attrName>
                                        </p:attrNameLst>
                                      </p:cBhvr>
                                      <p:to>
                                        <p:strVal val="visible"/>
                                      </p:to>
                                    </p:set>
                                    <p:animEffect transition="in" filter="wipe(up)">
                                      <p:cBhvr>
                                        <p:cTn id="168" dur="500"/>
                                        <p:tgtEl>
                                          <p:spTgt spid="163"/>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2" fill="hold" grpId="0" nodeType="clickEffect">
                                  <p:stCondLst>
                                    <p:cond delay="0"/>
                                  </p:stCondLst>
                                  <p:childTnLst>
                                    <p:set>
                                      <p:cBhvr>
                                        <p:cTn id="172" dur="1" fill="hold">
                                          <p:stCondLst>
                                            <p:cond delay="0"/>
                                          </p:stCondLst>
                                        </p:cTn>
                                        <p:tgtEl>
                                          <p:spTgt spid="186"/>
                                        </p:tgtEl>
                                        <p:attrNameLst>
                                          <p:attrName>style.visibility</p:attrName>
                                        </p:attrNameLst>
                                      </p:cBhvr>
                                      <p:to>
                                        <p:strVal val="visible"/>
                                      </p:to>
                                    </p:set>
                                    <p:animEffect transition="in" filter="wipe(right)">
                                      <p:cBhvr>
                                        <p:cTn id="173" dur="500"/>
                                        <p:tgtEl>
                                          <p:spTgt spid="186"/>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2" fill="hold" grpId="0" nodeType="clickEffect">
                                  <p:stCondLst>
                                    <p:cond delay="0"/>
                                  </p:stCondLst>
                                  <p:childTnLst>
                                    <p:set>
                                      <p:cBhvr>
                                        <p:cTn id="177" dur="1" fill="hold">
                                          <p:stCondLst>
                                            <p:cond delay="0"/>
                                          </p:stCondLst>
                                        </p:cTn>
                                        <p:tgtEl>
                                          <p:spTgt spid="187"/>
                                        </p:tgtEl>
                                        <p:attrNameLst>
                                          <p:attrName>style.visibility</p:attrName>
                                        </p:attrNameLst>
                                      </p:cBhvr>
                                      <p:to>
                                        <p:strVal val="visible"/>
                                      </p:to>
                                    </p:set>
                                    <p:animEffect transition="in" filter="wipe(right)">
                                      <p:cBhvr>
                                        <p:cTn id="178" dur="500"/>
                                        <p:tgtEl>
                                          <p:spTgt spid="187"/>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173"/>
                                        </p:tgtEl>
                                        <p:attrNameLst>
                                          <p:attrName>style.visibility</p:attrName>
                                        </p:attrNameLst>
                                      </p:cBhvr>
                                      <p:to>
                                        <p:strVal val="visible"/>
                                      </p:to>
                                    </p:set>
                                    <p:animEffect transition="in" filter="fade">
                                      <p:cBhvr>
                                        <p:cTn id="183" dur="500"/>
                                        <p:tgtEl>
                                          <p:spTgt spid="173"/>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71"/>
                                        </p:tgtEl>
                                        <p:attrNameLst>
                                          <p:attrName>style.visibility</p:attrName>
                                        </p:attrNameLst>
                                      </p:cBhvr>
                                      <p:to>
                                        <p:strVal val="visible"/>
                                      </p:to>
                                    </p:set>
                                    <p:animEffect transition="in" filter="fade">
                                      <p:cBhvr>
                                        <p:cTn id="186" dur="500"/>
                                        <p:tgtEl>
                                          <p:spTgt spid="171"/>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68"/>
                                        </p:tgtEl>
                                        <p:attrNameLst>
                                          <p:attrName>style.visibility</p:attrName>
                                        </p:attrNameLst>
                                      </p:cBhvr>
                                      <p:to>
                                        <p:strVal val="visible"/>
                                      </p:to>
                                    </p:set>
                                    <p:animEffect transition="in" filter="fade">
                                      <p:cBhvr>
                                        <p:cTn id="189" dur="500"/>
                                        <p:tgtEl>
                                          <p:spTgt spid="168"/>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66"/>
                                        </p:tgtEl>
                                        <p:attrNameLst>
                                          <p:attrName>style.visibility</p:attrName>
                                        </p:attrNameLst>
                                      </p:cBhvr>
                                      <p:to>
                                        <p:strVal val="visible"/>
                                      </p:to>
                                    </p:set>
                                    <p:animEffect transition="in" filter="fade">
                                      <p:cBhvr>
                                        <p:cTn id="192" dur="500"/>
                                        <p:tgtEl>
                                          <p:spTgt spid="166"/>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65"/>
                                        </p:tgtEl>
                                        <p:attrNameLst>
                                          <p:attrName>style.visibility</p:attrName>
                                        </p:attrNameLst>
                                      </p:cBhvr>
                                      <p:to>
                                        <p:strVal val="visible"/>
                                      </p:to>
                                    </p:set>
                                    <p:animEffect transition="in" filter="fade">
                                      <p:cBhvr>
                                        <p:cTn id="195" dur="500"/>
                                        <p:tgtEl>
                                          <p:spTgt spid="165"/>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fade">
                                      <p:cBhvr>
                                        <p:cTn id="198" dur="500"/>
                                        <p:tgtEl>
                                          <p:spTgt spid="164"/>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70"/>
                                        </p:tgtEl>
                                        <p:attrNameLst>
                                          <p:attrName>style.visibility</p:attrName>
                                        </p:attrNameLst>
                                      </p:cBhvr>
                                      <p:to>
                                        <p:strVal val="visible"/>
                                      </p:to>
                                    </p:set>
                                    <p:animEffect transition="in" filter="fade">
                                      <p:cBhvr>
                                        <p:cTn id="201" dur="500"/>
                                        <p:tgtEl>
                                          <p:spTgt spid="170"/>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fade">
                                      <p:cBhvr>
                                        <p:cTn id="204" dur="500"/>
                                        <p:tgtEl>
                                          <p:spTgt spid="167"/>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69"/>
                                        </p:tgtEl>
                                        <p:attrNameLst>
                                          <p:attrName>style.visibility</p:attrName>
                                        </p:attrNameLst>
                                      </p:cBhvr>
                                      <p:to>
                                        <p:strVal val="visible"/>
                                      </p:to>
                                    </p:set>
                                    <p:animEffect transition="in" filter="fade">
                                      <p:cBhvr>
                                        <p:cTn id="207" dur="500"/>
                                        <p:tgtEl>
                                          <p:spTgt spid="169"/>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72"/>
                                        </p:tgtEl>
                                        <p:attrNameLst>
                                          <p:attrName>style.visibility</p:attrName>
                                        </p:attrNameLst>
                                      </p:cBhvr>
                                      <p:to>
                                        <p:strVal val="visible"/>
                                      </p:to>
                                    </p:set>
                                    <p:animEffect transition="in" filter="fade">
                                      <p:cBhvr>
                                        <p:cTn id="210" dur="500"/>
                                        <p:tgtEl>
                                          <p:spTgt spid="172"/>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74"/>
                                        </p:tgtEl>
                                        <p:attrNameLst>
                                          <p:attrName>style.visibility</p:attrName>
                                        </p:attrNameLst>
                                      </p:cBhvr>
                                      <p:to>
                                        <p:strVal val="visible"/>
                                      </p:to>
                                    </p:set>
                                    <p:animEffect transition="in" filter="fade">
                                      <p:cBhvr>
                                        <p:cTn id="213" dur="500"/>
                                        <p:tgtEl>
                                          <p:spTgt spid="174"/>
                                        </p:tgtEl>
                                      </p:cBhvr>
                                    </p:animEffect>
                                  </p:childTnLst>
                                </p:cTn>
                              </p:par>
                            </p:childTnLst>
                          </p:cTn>
                        </p:par>
                        <p:par>
                          <p:cTn id="214" fill="hold">
                            <p:stCondLst>
                              <p:cond delay="500"/>
                            </p:stCondLst>
                            <p:childTnLst>
                              <p:par>
                                <p:cTn id="215" presetID="10" presetClass="entr" presetSubtype="0" fill="hold" grpId="0" nodeType="afterEffect">
                                  <p:stCondLst>
                                    <p:cond delay="0"/>
                                  </p:stCondLst>
                                  <p:childTnLst>
                                    <p:set>
                                      <p:cBhvr>
                                        <p:cTn id="216" dur="1" fill="hold">
                                          <p:stCondLst>
                                            <p:cond delay="0"/>
                                          </p:stCondLst>
                                        </p:cTn>
                                        <p:tgtEl>
                                          <p:spTgt spid="184"/>
                                        </p:tgtEl>
                                        <p:attrNameLst>
                                          <p:attrName>style.visibility</p:attrName>
                                        </p:attrNameLst>
                                      </p:cBhvr>
                                      <p:to>
                                        <p:strVal val="visible"/>
                                      </p:to>
                                    </p:set>
                                    <p:animEffect transition="in" filter="fade">
                                      <p:cBhvr>
                                        <p:cTn id="217" dur="500"/>
                                        <p:tgtEl>
                                          <p:spTgt spid="184"/>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82"/>
                                        </p:tgtEl>
                                        <p:attrNameLst>
                                          <p:attrName>style.visibility</p:attrName>
                                        </p:attrNameLst>
                                      </p:cBhvr>
                                      <p:to>
                                        <p:strVal val="visible"/>
                                      </p:to>
                                    </p:set>
                                    <p:animEffect transition="in" filter="fade">
                                      <p:cBhvr>
                                        <p:cTn id="220" dur="500"/>
                                        <p:tgtEl>
                                          <p:spTgt spid="182"/>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79"/>
                                        </p:tgtEl>
                                        <p:attrNameLst>
                                          <p:attrName>style.visibility</p:attrName>
                                        </p:attrNameLst>
                                      </p:cBhvr>
                                      <p:to>
                                        <p:strVal val="visible"/>
                                      </p:to>
                                    </p:set>
                                    <p:animEffect transition="in" filter="fade">
                                      <p:cBhvr>
                                        <p:cTn id="223" dur="500"/>
                                        <p:tgtEl>
                                          <p:spTgt spid="179"/>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77"/>
                                        </p:tgtEl>
                                        <p:attrNameLst>
                                          <p:attrName>style.visibility</p:attrName>
                                        </p:attrNameLst>
                                      </p:cBhvr>
                                      <p:to>
                                        <p:strVal val="visible"/>
                                      </p:to>
                                    </p:set>
                                    <p:animEffect transition="in" filter="fade">
                                      <p:cBhvr>
                                        <p:cTn id="226" dur="500"/>
                                        <p:tgtEl>
                                          <p:spTgt spid="177"/>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76"/>
                                        </p:tgtEl>
                                        <p:attrNameLst>
                                          <p:attrName>style.visibility</p:attrName>
                                        </p:attrNameLst>
                                      </p:cBhvr>
                                      <p:to>
                                        <p:strVal val="visible"/>
                                      </p:to>
                                    </p:set>
                                    <p:animEffect transition="in" filter="fade">
                                      <p:cBhvr>
                                        <p:cTn id="229" dur="500"/>
                                        <p:tgtEl>
                                          <p:spTgt spid="176"/>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75"/>
                                        </p:tgtEl>
                                        <p:attrNameLst>
                                          <p:attrName>style.visibility</p:attrName>
                                        </p:attrNameLst>
                                      </p:cBhvr>
                                      <p:to>
                                        <p:strVal val="visible"/>
                                      </p:to>
                                    </p:set>
                                    <p:animEffect transition="in" filter="fade">
                                      <p:cBhvr>
                                        <p:cTn id="232" dur="500"/>
                                        <p:tgtEl>
                                          <p:spTgt spid="175"/>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81"/>
                                        </p:tgtEl>
                                        <p:attrNameLst>
                                          <p:attrName>style.visibility</p:attrName>
                                        </p:attrNameLst>
                                      </p:cBhvr>
                                      <p:to>
                                        <p:strVal val="visible"/>
                                      </p:to>
                                    </p:set>
                                    <p:animEffect transition="in" filter="fade">
                                      <p:cBhvr>
                                        <p:cTn id="235" dur="500"/>
                                        <p:tgtEl>
                                          <p:spTgt spid="181"/>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78"/>
                                        </p:tgtEl>
                                        <p:attrNameLst>
                                          <p:attrName>style.visibility</p:attrName>
                                        </p:attrNameLst>
                                      </p:cBhvr>
                                      <p:to>
                                        <p:strVal val="visible"/>
                                      </p:to>
                                    </p:set>
                                    <p:animEffect transition="in" filter="fade">
                                      <p:cBhvr>
                                        <p:cTn id="238" dur="500"/>
                                        <p:tgtEl>
                                          <p:spTgt spid="178"/>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80"/>
                                        </p:tgtEl>
                                        <p:attrNameLst>
                                          <p:attrName>style.visibility</p:attrName>
                                        </p:attrNameLst>
                                      </p:cBhvr>
                                      <p:to>
                                        <p:strVal val="visible"/>
                                      </p:to>
                                    </p:set>
                                    <p:animEffect transition="in" filter="fade">
                                      <p:cBhvr>
                                        <p:cTn id="241" dur="500"/>
                                        <p:tgtEl>
                                          <p:spTgt spid="180"/>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83"/>
                                        </p:tgtEl>
                                        <p:attrNameLst>
                                          <p:attrName>style.visibility</p:attrName>
                                        </p:attrNameLst>
                                      </p:cBhvr>
                                      <p:to>
                                        <p:strVal val="visible"/>
                                      </p:to>
                                    </p:set>
                                    <p:animEffect transition="in" filter="fade">
                                      <p:cBhvr>
                                        <p:cTn id="244" dur="500"/>
                                        <p:tgtEl>
                                          <p:spTgt spid="183"/>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85"/>
                                        </p:tgtEl>
                                        <p:attrNameLst>
                                          <p:attrName>style.visibility</p:attrName>
                                        </p:attrNameLst>
                                      </p:cBhvr>
                                      <p:to>
                                        <p:strVal val="visible"/>
                                      </p:to>
                                    </p:set>
                                    <p:animEffect transition="in" filter="fade">
                                      <p:cBhvr>
                                        <p:cTn id="247" dur="500"/>
                                        <p:tgtEl>
                                          <p:spTgt spid="185"/>
                                        </p:tgtEl>
                                      </p:cBhvr>
                                    </p:animEffec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0" nodeType="clickEffect">
                                  <p:stCondLst>
                                    <p:cond delay="0"/>
                                  </p:stCondLst>
                                  <p:childTnLst>
                                    <p:set>
                                      <p:cBhvr>
                                        <p:cTn id="251" dur="1" fill="hold">
                                          <p:stCondLst>
                                            <p:cond delay="0"/>
                                          </p:stCondLst>
                                        </p:cTn>
                                        <p:tgtEl>
                                          <p:spTgt spid="190"/>
                                        </p:tgtEl>
                                        <p:attrNameLst>
                                          <p:attrName>style.visibility</p:attrName>
                                        </p:attrNameLst>
                                      </p:cBhvr>
                                      <p:to>
                                        <p:strVal val="visible"/>
                                      </p:to>
                                    </p:set>
                                    <p:animEffect transition="in" filter="fade">
                                      <p:cBhvr>
                                        <p:cTn id="252" dur="500"/>
                                        <p:tgtEl>
                                          <p:spTgt spid="190"/>
                                        </p:tgtEl>
                                      </p:cBhvr>
                                    </p:animEffect>
                                  </p:childTnLst>
                                </p:cTn>
                              </p:par>
                            </p:childTnLst>
                          </p:cTn>
                        </p:par>
                        <p:par>
                          <p:cTn id="253" fill="hold">
                            <p:stCondLst>
                              <p:cond delay="500"/>
                            </p:stCondLst>
                            <p:childTnLst>
                              <p:par>
                                <p:cTn id="254" presetID="10" presetClass="entr" presetSubtype="0" fill="hold" grpId="0" nodeType="afterEffect">
                                  <p:stCondLst>
                                    <p:cond delay="0"/>
                                  </p:stCondLst>
                                  <p:childTnLst>
                                    <p:set>
                                      <p:cBhvr>
                                        <p:cTn id="255" dur="1" fill="hold">
                                          <p:stCondLst>
                                            <p:cond delay="0"/>
                                          </p:stCondLst>
                                        </p:cTn>
                                        <p:tgtEl>
                                          <p:spTgt spid="191"/>
                                        </p:tgtEl>
                                        <p:attrNameLst>
                                          <p:attrName>style.visibility</p:attrName>
                                        </p:attrNameLst>
                                      </p:cBhvr>
                                      <p:to>
                                        <p:strVal val="visible"/>
                                      </p:to>
                                    </p:set>
                                    <p:animEffect transition="in" filter="fade">
                                      <p:cBhvr>
                                        <p:cTn id="256" dur="500"/>
                                        <p:tgtEl>
                                          <p:spTgt spid="191"/>
                                        </p:tgtEl>
                                      </p:cBhvr>
                                    </p:animEffect>
                                  </p:childTnLst>
                                </p:cTn>
                              </p:par>
                            </p:childTnLst>
                          </p:cTn>
                        </p:par>
                        <p:par>
                          <p:cTn id="257" fill="hold">
                            <p:stCondLst>
                              <p:cond delay="1000"/>
                            </p:stCondLst>
                            <p:childTnLst>
                              <p:par>
                                <p:cTn id="258" presetID="22" presetClass="entr" presetSubtype="8" fill="hold" nodeType="afterEffect">
                                  <p:stCondLst>
                                    <p:cond delay="0"/>
                                  </p:stCondLst>
                                  <p:childTnLst>
                                    <p:set>
                                      <p:cBhvr>
                                        <p:cTn id="259" dur="1" fill="hold">
                                          <p:stCondLst>
                                            <p:cond delay="0"/>
                                          </p:stCondLst>
                                        </p:cTn>
                                        <p:tgtEl>
                                          <p:spTgt spid="192"/>
                                        </p:tgtEl>
                                        <p:attrNameLst>
                                          <p:attrName>style.visibility</p:attrName>
                                        </p:attrNameLst>
                                      </p:cBhvr>
                                      <p:to>
                                        <p:strVal val="visible"/>
                                      </p:to>
                                    </p:set>
                                    <p:animEffect transition="in" filter="wipe(left)">
                                      <p:cBhvr>
                                        <p:cTn id="260" dur="500"/>
                                        <p:tgtEl>
                                          <p:spTgt spid="192"/>
                                        </p:tgtEl>
                                      </p:cBhvr>
                                    </p:animEffect>
                                  </p:childTnLst>
                                </p:cTn>
                              </p:par>
                            </p:childTnLst>
                          </p:cTn>
                        </p:par>
                        <p:par>
                          <p:cTn id="261" fill="hold">
                            <p:stCondLst>
                              <p:cond delay="1500"/>
                            </p:stCondLst>
                            <p:childTnLst>
                              <p:par>
                                <p:cTn id="262" presetID="19" presetClass="emph" presetSubtype="0" fill="hold" grpId="1" nodeType="afterEffect">
                                  <p:stCondLst>
                                    <p:cond delay="0"/>
                                  </p:stCondLst>
                                  <p:childTnLst>
                                    <p:animClr clrSpc="rgb" dir="cw">
                                      <p:cBhvr override="childStyle">
                                        <p:cTn id="263" dur="500" fill="hold"/>
                                        <p:tgtEl>
                                          <p:spTgt spid="171"/>
                                        </p:tgtEl>
                                        <p:attrNameLst>
                                          <p:attrName>style.color</p:attrName>
                                        </p:attrNameLst>
                                      </p:cBhvr>
                                      <p:to>
                                        <a:srgbClr val="FF0000"/>
                                      </p:to>
                                    </p:animClr>
                                    <p:animClr clrSpc="rgb" dir="cw">
                                      <p:cBhvr>
                                        <p:cTn id="264" dur="500" fill="hold"/>
                                        <p:tgtEl>
                                          <p:spTgt spid="171"/>
                                        </p:tgtEl>
                                        <p:attrNameLst>
                                          <p:attrName>fillcolor</p:attrName>
                                        </p:attrNameLst>
                                      </p:cBhvr>
                                      <p:to>
                                        <a:srgbClr val="FF0000"/>
                                      </p:to>
                                    </p:animClr>
                                    <p:set>
                                      <p:cBhvr>
                                        <p:cTn id="265" dur="500" fill="hold"/>
                                        <p:tgtEl>
                                          <p:spTgt spid="171"/>
                                        </p:tgtEl>
                                        <p:attrNameLst>
                                          <p:attrName>fill.type</p:attrName>
                                        </p:attrNameLst>
                                      </p:cBhvr>
                                      <p:to>
                                        <p:strVal val="solid"/>
                                      </p:to>
                                    </p:set>
                                    <p:set>
                                      <p:cBhvr>
                                        <p:cTn id="266" dur="500" fill="hold"/>
                                        <p:tgtEl>
                                          <p:spTgt spid="171"/>
                                        </p:tgtEl>
                                        <p:attrNameLst>
                                          <p:attrName>fill.on</p:attrName>
                                        </p:attrNameLst>
                                      </p:cBhvr>
                                      <p:to>
                                        <p:strVal val="true"/>
                                      </p:to>
                                    </p:set>
                                  </p:childTnLst>
                                </p:cTn>
                              </p:par>
                              <p:par>
                                <p:cTn id="267" presetID="19" presetClass="emph" presetSubtype="0" fill="hold" grpId="1" nodeType="withEffect">
                                  <p:stCondLst>
                                    <p:cond delay="0"/>
                                  </p:stCondLst>
                                  <p:childTnLst>
                                    <p:animClr clrSpc="rgb" dir="cw">
                                      <p:cBhvr override="childStyle">
                                        <p:cTn id="268" dur="500" fill="hold"/>
                                        <p:tgtEl>
                                          <p:spTgt spid="168"/>
                                        </p:tgtEl>
                                        <p:attrNameLst>
                                          <p:attrName>style.color</p:attrName>
                                        </p:attrNameLst>
                                      </p:cBhvr>
                                      <p:to>
                                        <a:srgbClr val="FF0000"/>
                                      </p:to>
                                    </p:animClr>
                                    <p:animClr clrSpc="rgb" dir="cw">
                                      <p:cBhvr>
                                        <p:cTn id="269" dur="500" fill="hold"/>
                                        <p:tgtEl>
                                          <p:spTgt spid="168"/>
                                        </p:tgtEl>
                                        <p:attrNameLst>
                                          <p:attrName>fillcolor</p:attrName>
                                        </p:attrNameLst>
                                      </p:cBhvr>
                                      <p:to>
                                        <a:srgbClr val="FF0000"/>
                                      </p:to>
                                    </p:animClr>
                                    <p:set>
                                      <p:cBhvr>
                                        <p:cTn id="270" dur="500" fill="hold"/>
                                        <p:tgtEl>
                                          <p:spTgt spid="168"/>
                                        </p:tgtEl>
                                        <p:attrNameLst>
                                          <p:attrName>fill.type</p:attrName>
                                        </p:attrNameLst>
                                      </p:cBhvr>
                                      <p:to>
                                        <p:strVal val="solid"/>
                                      </p:to>
                                    </p:set>
                                    <p:set>
                                      <p:cBhvr>
                                        <p:cTn id="271" dur="500" fill="hold"/>
                                        <p:tgtEl>
                                          <p:spTgt spid="168"/>
                                        </p:tgtEl>
                                        <p:attrNameLst>
                                          <p:attrName>fill.on</p:attrName>
                                        </p:attrNameLst>
                                      </p:cBhvr>
                                      <p:to>
                                        <p:strVal val="true"/>
                                      </p:to>
                                    </p:set>
                                  </p:childTnLst>
                                </p:cTn>
                              </p:par>
                              <p:par>
                                <p:cTn id="272" presetID="19" presetClass="emph" presetSubtype="0" fill="hold" grpId="1" nodeType="withEffect">
                                  <p:stCondLst>
                                    <p:cond delay="0"/>
                                  </p:stCondLst>
                                  <p:childTnLst>
                                    <p:animClr clrSpc="rgb" dir="cw">
                                      <p:cBhvr override="childStyle">
                                        <p:cTn id="273" dur="500" fill="hold"/>
                                        <p:tgtEl>
                                          <p:spTgt spid="166"/>
                                        </p:tgtEl>
                                        <p:attrNameLst>
                                          <p:attrName>style.color</p:attrName>
                                        </p:attrNameLst>
                                      </p:cBhvr>
                                      <p:to>
                                        <a:srgbClr val="FF0000"/>
                                      </p:to>
                                    </p:animClr>
                                    <p:animClr clrSpc="rgb" dir="cw">
                                      <p:cBhvr>
                                        <p:cTn id="274" dur="500" fill="hold"/>
                                        <p:tgtEl>
                                          <p:spTgt spid="166"/>
                                        </p:tgtEl>
                                        <p:attrNameLst>
                                          <p:attrName>fillcolor</p:attrName>
                                        </p:attrNameLst>
                                      </p:cBhvr>
                                      <p:to>
                                        <a:srgbClr val="FF0000"/>
                                      </p:to>
                                    </p:animClr>
                                    <p:set>
                                      <p:cBhvr>
                                        <p:cTn id="275" dur="500" fill="hold"/>
                                        <p:tgtEl>
                                          <p:spTgt spid="166"/>
                                        </p:tgtEl>
                                        <p:attrNameLst>
                                          <p:attrName>fill.type</p:attrName>
                                        </p:attrNameLst>
                                      </p:cBhvr>
                                      <p:to>
                                        <p:strVal val="solid"/>
                                      </p:to>
                                    </p:set>
                                    <p:set>
                                      <p:cBhvr>
                                        <p:cTn id="276" dur="500" fill="hold"/>
                                        <p:tgtEl>
                                          <p:spTgt spid="166"/>
                                        </p:tgtEl>
                                        <p:attrNameLst>
                                          <p:attrName>fill.on</p:attrName>
                                        </p:attrNameLst>
                                      </p:cBhvr>
                                      <p:to>
                                        <p:strVal val="true"/>
                                      </p:to>
                                    </p:set>
                                  </p:childTnLst>
                                </p:cTn>
                              </p:par>
                              <p:par>
                                <p:cTn id="277" presetID="19" presetClass="emph" presetSubtype="0" fill="hold" grpId="1" nodeType="withEffect">
                                  <p:stCondLst>
                                    <p:cond delay="0"/>
                                  </p:stCondLst>
                                  <p:childTnLst>
                                    <p:animClr clrSpc="rgb" dir="cw">
                                      <p:cBhvr override="childStyle">
                                        <p:cTn id="278" dur="500" fill="hold"/>
                                        <p:tgtEl>
                                          <p:spTgt spid="165"/>
                                        </p:tgtEl>
                                        <p:attrNameLst>
                                          <p:attrName>style.color</p:attrName>
                                        </p:attrNameLst>
                                      </p:cBhvr>
                                      <p:to>
                                        <a:srgbClr val="FF0000"/>
                                      </p:to>
                                    </p:animClr>
                                    <p:animClr clrSpc="rgb" dir="cw">
                                      <p:cBhvr>
                                        <p:cTn id="279" dur="500" fill="hold"/>
                                        <p:tgtEl>
                                          <p:spTgt spid="165"/>
                                        </p:tgtEl>
                                        <p:attrNameLst>
                                          <p:attrName>fillcolor</p:attrName>
                                        </p:attrNameLst>
                                      </p:cBhvr>
                                      <p:to>
                                        <a:srgbClr val="FF0000"/>
                                      </p:to>
                                    </p:animClr>
                                    <p:set>
                                      <p:cBhvr>
                                        <p:cTn id="280" dur="500" fill="hold"/>
                                        <p:tgtEl>
                                          <p:spTgt spid="165"/>
                                        </p:tgtEl>
                                        <p:attrNameLst>
                                          <p:attrName>fill.type</p:attrName>
                                        </p:attrNameLst>
                                      </p:cBhvr>
                                      <p:to>
                                        <p:strVal val="solid"/>
                                      </p:to>
                                    </p:set>
                                    <p:set>
                                      <p:cBhvr>
                                        <p:cTn id="281" dur="500" fill="hold"/>
                                        <p:tgtEl>
                                          <p:spTgt spid="165"/>
                                        </p:tgtEl>
                                        <p:attrNameLst>
                                          <p:attrName>fill.on</p:attrName>
                                        </p:attrNameLst>
                                      </p:cBhvr>
                                      <p:to>
                                        <p:strVal val="true"/>
                                      </p:to>
                                    </p:set>
                                  </p:childTnLst>
                                </p:cTn>
                              </p:par>
                              <p:par>
                                <p:cTn id="282" presetID="19" presetClass="emph" presetSubtype="0" fill="hold" grpId="1" nodeType="withEffect">
                                  <p:stCondLst>
                                    <p:cond delay="0"/>
                                  </p:stCondLst>
                                  <p:childTnLst>
                                    <p:animClr clrSpc="rgb" dir="cw">
                                      <p:cBhvr override="childStyle">
                                        <p:cTn id="283" dur="500" fill="hold"/>
                                        <p:tgtEl>
                                          <p:spTgt spid="164"/>
                                        </p:tgtEl>
                                        <p:attrNameLst>
                                          <p:attrName>style.color</p:attrName>
                                        </p:attrNameLst>
                                      </p:cBhvr>
                                      <p:to>
                                        <a:srgbClr val="FF0000"/>
                                      </p:to>
                                    </p:animClr>
                                    <p:animClr clrSpc="rgb" dir="cw">
                                      <p:cBhvr>
                                        <p:cTn id="284" dur="500" fill="hold"/>
                                        <p:tgtEl>
                                          <p:spTgt spid="164"/>
                                        </p:tgtEl>
                                        <p:attrNameLst>
                                          <p:attrName>fillcolor</p:attrName>
                                        </p:attrNameLst>
                                      </p:cBhvr>
                                      <p:to>
                                        <a:srgbClr val="FF0000"/>
                                      </p:to>
                                    </p:animClr>
                                    <p:set>
                                      <p:cBhvr>
                                        <p:cTn id="285" dur="500" fill="hold"/>
                                        <p:tgtEl>
                                          <p:spTgt spid="164"/>
                                        </p:tgtEl>
                                        <p:attrNameLst>
                                          <p:attrName>fill.type</p:attrName>
                                        </p:attrNameLst>
                                      </p:cBhvr>
                                      <p:to>
                                        <p:strVal val="solid"/>
                                      </p:to>
                                    </p:set>
                                    <p:set>
                                      <p:cBhvr>
                                        <p:cTn id="286" dur="500" fill="hold"/>
                                        <p:tgtEl>
                                          <p:spTgt spid="164"/>
                                        </p:tgtEl>
                                        <p:attrNameLst>
                                          <p:attrName>fill.on</p:attrName>
                                        </p:attrNameLst>
                                      </p:cBhvr>
                                      <p:to>
                                        <p:strVal val="true"/>
                                      </p:to>
                                    </p:set>
                                  </p:childTnLst>
                                </p:cTn>
                              </p:par>
                              <p:par>
                                <p:cTn id="287" presetID="19" presetClass="emph" presetSubtype="0" fill="hold" grpId="1" nodeType="withEffect">
                                  <p:stCondLst>
                                    <p:cond delay="0"/>
                                  </p:stCondLst>
                                  <p:childTnLst>
                                    <p:animClr clrSpc="rgb" dir="cw">
                                      <p:cBhvr override="childStyle">
                                        <p:cTn id="288" dur="500" fill="hold"/>
                                        <p:tgtEl>
                                          <p:spTgt spid="170"/>
                                        </p:tgtEl>
                                        <p:attrNameLst>
                                          <p:attrName>style.color</p:attrName>
                                        </p:attrNameLst>
                                      </p:cBhvr>
                                      <p:to>
                                        <a:srgbClr val="FF0000"/>
                                      </p:to>
                                    </p:animClr>
                                    <p:animClr clrSpc="rgb" dir="cw">
                                      <p:cBhvr>
                                        <p:cTn id="289" dur="500" fill="hold"/>
                                        <p:tgtEl>
                                          <p:spTgt spid="170"/>
                                        </p:tgtEl>
                                        <p:attrNameLst>
                                          <p:attrName>fillcolor</p:attrName>
                                        </p:attrNameLst>
                                      </p:cBhvr>
                                      <p:to>
                                        <a:srgbClr val="FF0000"/>
                                      </p:to>
                                    </p:animClr>
                                    <p:set>
                                      <p:cBhvr>
                                        <p:cTn id="290" dur="500" fill="hold"/>
                                        <p:tgtEl>
                                          <p:spTgt spid="170"/>
                                        </p:tgtEl>
                                        <p:attrNameLst>
                                          <p:attrName>fill.type</p:attrName>
                                        </p:attrNameLst>
                                      </p:cBhvr>
                                      <p:to>
                                        <p:strVal val="solid"/>
                                      </p:to>
                                    </p:set>
                                    <p:set>
                                      <p:cBhvr>
                                        <p:cTn id="291" dur="500" fill="hold"/>
                                        <p:tgtEl>
                                          <p:spTgt spid="170"/>
                                        </p:tgtEl>
                                        <p:attrNameLst>
                                          <p:attrName>fill.on</p:attrName>
                                        </p:attrNameLst>
                                      </p:cBhvr>
                                      <p:to>
                                        <p:strVal val="true"/>
                                      </p:to>
                                    </p:set>
                                  </p:childTnLst>
                                </p:cTn>
                              </p:par>
                              <p:par>
                                <p:cTn id="292" presetID="19" presetClass="emph" presetSubtype="0" fill="hold" grpId="1" nodeType="withEffect">
                                  <p:stCondLst>
                                    <p:cond delay="0"/>
                                  </p:stCondLst>
                                  <p:childTnLst>
                                    <p:animClr clrSpc="rgb" dir="cw">
                                      <p:cBhvr override="childStyle">
                                        <p:cTn id="293" dur="500" fill="hold"/>
                                        <p:tgtEl>
                                          <p:spTgt spid="167"/>
                                        </p:tgtEl>
                                        <p:attrNameLst>
                                          <p:attrName>style.color</p:attrName>
                                        </p:attrNameLst>
                                      </p:cBhvr>
                                      <p:to>
                                        <a:srgbClr val="FF0000"/>
                                      </p:to>
                                    </p:animClr>
                                    <p:animClr clrSpc="rgb" dir="cw">
                                      <p:cBhvr>
                                        <p:cTn id="294" dur="500" fill="hold"/>
                                        <p:tgtEl>
                                          <p:spTgt spid="167"/>
                                        </p:tgtEl>
                                        <p:attrNameLst>
                                          <p:attrName>fillcolor</p:attrName>
                                        </p:attrNameLst>
                                      </p:cBhvr>
                                      <p:to>
                                        <a:srgbClr val="FF0000"/>
                                      </p:to>
                                    </p:animClr>
                                    <p:set>
                                      <p:cBhvr>
                                        <p:cTn id="295" dur="500" fill="hold"/>
                                        <p:tgtEl>
                                          <p:spTgt spid="167"/>
                                        </p:tgtEl>
                                        <p:attrNameLst>
                                          <p:attrName>fill.type</p:attrName>
                                        </p:attrNameLst>
                                      </p:cBhvr>
                                      <p:to>
                                        <p:strVal val="solid"/>
                                      </p:to>
                                    </p:set>
                                    <p:set>
                                      <p:cBhvr>
                                        <p:cTn id="296" dur="500" fill="hold"/>
                                        <p:tgtEl>
                                          <p:spTgt spid="167"/>
                                        </p:tgtEl>
                                        <p:attrNameLst>
                                          <p:attrName>fill.on</p:attrName>
                                        </p:attrNameLst>
                                      </p:cBhvr>
                                      <p:to>
                                        <p:strVal val="true"/>
                                      </p:to>
                                    </p:set>
                                  </p:childTnLst>
                                </p:cTn>
                              </p:par>
                              <p:par>
                                <p:cTn id="297" presetID="19" presetClass="emph" presetSubtype="0" fill="hold" grpId="1" nodeType="withEffect">
                                  <p:stCondLst>
                                    <p:cond delay="0"/>
                                  </p:stCondLst>
                                  <p:childTnLst>
                                    <p:animClr clrSpc="rgb" dir="cw">
                                      <p:cBhvr override="childStyle">
                                        <p:cTn id="298" dur="500" fill="hold"/>
                                        <p:tgtEl>
                                          <p:spTgt spid="169"/>
                                        </p:tgtEl>
                                        <p:attrNameLst>
                                          <p:attrName>style.color</p:attrName>
                                        </p:attrNameLst>
                                      </p:cBhvr>
                                      <p:to>
                                        <a:srgbClr val="FF0000"/>
                                      </p:to>
                                    </p:animClr>
                                    <p:animClr clrSpc="rgb" dir="cw">
                                      <p:cBhvr>
                                        <p:cTn id="299" dur="500" fill="hold"/>
                                        <p:tgtEl>
                                          <p:spTgt spid="169"/>
                                        </p:tgtEl>
                                        <p:attrNameLst>
                                          <p:attrName>fillcolor</p:attrName>
                                        </p:attrNameLst>
                                      </p:cBhvr>
                                      <p:to>
                                        <a:srgbClr val="FF0000"/>
                                      </p:to>
                                    </p:animClr>
                                    <p:set>
                                      <p:cBhvr>
                                        <p:cTn id="300" dur="500" fill="hold"/>
                                        <p:tgtEl>
                                          <p:spTgt spid="169"/>
                                        </p:tgtEl>
                                        <p:attrNameLst>
                                          <p:attrName>fill.type</p:attrName>
                                        </p:attrNameLst>
                                      </p:cBhvr>
                                      <p:to>
                                        <p:strVal val="solid"/>
                                      </p:to>
                                    </p:set>
                                    <p:set>
                                      <p:cBhvr>
                                        <p:cTn id="301" dur="500" fill="hold"/>
                                        <p:tgtEl>
                                          <p:spTgt spid="169"/>
                                        </p:tgtEl>
                                        <p:attrNameLst>
                                          <p:attrName>fill.on</p:attrName>
                                        </p:attrNameLst>
                                      </p:cBhvr>
                                      <p:to>
                                        <p:strVal val="true"/>
                                      </p:to>
                                    </p:set>
                                  </p:childTnLst>
                                </p:cTn>
                              </p:par>
                              <p:par>
                                <p:cTn id="302" presetID="19" presetClass="emph" presetSubtype="0" fill="hold" grpId="1" nodeType="withEffect">
                                  <p:stCondLst>
                                    <p:cond delay="0"/>
                                  </p:stCondLst>
                                  <p:childTnLst>
                                    <p:animClr clrSpc="rgb" dir="cw">
                                      <p:cBhvr override="childStyle">
                                        <p:cTn id="303" dur="500" fill="hold"/>
                                        <p:tgtEl>
                                          <p:spTgt spid="172"/>
                                        </p:tgtEl>
                                        <p:attrNameLst>
                                          <p:attrName>style.color</p:attrName>
                                        </p:attrNameLst>
                                      </p:cBhvr>
                                      <p:to>
                                        <a:srgbClr val="FF0000"/>
                                      </p:to>
                                    </p:animClr>
                                    <p:animClr clrSpc="rgb" dir="cw">
                                      <p:cBhvr>
                                        <p:cTn id="304" dur="500" fill="hold"/>
                                        <p:tgtEl>
                                          <p:spTgt spid="172"/>
                                        </p:tgtEl>
                                        <p:attrNameLst>
                                          <p:attrName>fillcolor</p:attrName>
                                        </p:attrNameLst>
                                      </p:cBhvr>
                                      <p:to>
                                        <a:srgbClr val="FF0000"/>
                                      </p:to>
                                    </p:animClr>
                                    <p:set>
                                      <p:cBhvr>
                                        <p:cTn id="305" dur="500" fill="hold"/>
                                        <p:tgtEl>
                                          <p:spTgt spid="172"/>
                                        </p:tgtEl>
                                        <p:attrNameLst>
                                          <p:attrName>fill.type</p:attrName>
                                        </p:attrNameLst>
                                      </p:cBhvr>
                                      <p:to>
                                        <p:strVal val="solid"/>
                                      </p:to>
                                    </p:set>
                                    <p:set>
                                      <p:cBhvr>
                                        <p:cTn id="306" dur="500" fill="hold"/>
                                        <p:tgtEl>
                                          <p:spTgt spid="172"/>
                                        </p:tgtEl>
                                        <p:attrNameLst>
                                          <p:attrName>fill.on</p:attrName>
                                        </p:attrNameLst>
                                      </p:cBhvr>
                                      <p:to>
                                        <p:strVal val="true"/>
                                      </p:to>
                                    </p:set>
                                  </p:childTnLst>
                                </p:cTn>
                              </p:par>
                              <p:par>
                                <p:cTn id="307" presetID="19" presetClass="emph" presetSubtype="0" fill="hold" grpId="1" nodeType="withEffect">
                                  <p:stCondLst>
                                    <p:cond delay="0"/>
                                  </p:stCondLst>
                                  <p:childTnLst>
                                    <p:animClr clrSpc="rgb" dir="cw">
                                      <p:cBhvr override="childStyle">
                                        <p:cTn id="308" dur="500" fill="hold"/>
                                        <p:tgtEl>
                                          <p:spTgt spid="184"/>
                                        </p:tgtEl>
                                        <p:attrNameLst>
                                          <p:attrName>style.color</p:attrName>
                                        </p:attrNameLst>
                                      </p:cBhvr>
                                      <p:to>
                                        <a:srgbClr val="FF0000"/>
                                      </p:to>
                                    </p:animClr>
                                    <p:animClr clrSpc="rgb" dir="cw">
                                      <p:cBhvr>
                                        <p:cTn id="309" dur="500" fill="hold"/>
                                        <p:tgtEl>
                                          <p:spTgt spid="184"/>
                                        </p:tgtEl>
                                        <p:attrNameLst>
                                          <p:attrName>fillcolor</p:attrName>
                                        </p:attrNameLst>
                                      </p:cBhvr>
                                      <p:to>
                                        <a:srgbClr val="FF0000"/>
                                      </p:to>
                                    </p:animClr>
                                    <p:set>
                                      <p:cBhvr>
                                        <p:cTn id="310" dur="500" fill="hold"/>
                                        <p:tgtEl>
                                          <p:spTgt spid="184"/>
                                        </p:tgtEl>
                                        <p:attrNameLst>
                                          <p:attrName>fill.type</p:attrName>
                                        </p:attrNameLst>
                                      </p:cBhvr>
                                      <p:to>
                                        <p:strVal val="solid"/>
                                      </p:to>
                                    </p:set>
                                    <p:set>
                                      <p:cBhvr>
                                        <p:cTn id="311" dur="500" fill="hold"/>
                                        <p:tgtEl>
                                          <p:spTgt spid="184"/>
                                        </p:tgtEl>
                                        <p:attrNameLst>
                                          <p:attrName>fill.on</p:attrName>
                                        </p:attrNameLst>
                                      </p:cBhvr>
                                      <p:to>
                                        <p:strVal val="true"/>
                                      </p:to>
                                    </p:set>
                                  </p:childTnLst>
                                </p:cTn>
                              </p:par>
                              <p:par>
                                <p:cTn id="312" presetID="19" presetClass="emph" presetSubtype="0" fill="hold" grpId="1" nodeType="withEffect">
                                  <p:stCondLst>
                                    <p:cond delay="0"/>
                                  </p:stCondLst>
                                  <p:childTnLst>
                                    <p:animClr clrSpc="rgb" dir="cw">
                                      <p:cBhvr override="childStyle">
                                        <p:cTn id="313" dur="500" fill="hold"/>
                                        <p:tgtEl>
                                          <p:spTgt spid="185"/>
                                        </p:tgtEl>
                                        <p:attrNameLst>
                                          <p:attrName>style.color</p:attrName>
                                        </p:attrNameLst>
                                      </p:cBhvr>
                                      <p:to>
                                        <a:srgbClr val="FF0000"/>
                                      </p:to>
                                    </p:animClr>
                                    <p:animClr clrSpc="rgb" dir="cw">
                                      <p:cBhvr>
                                        <p:cTn id="314" dur="500" fill="hold"/>
                                        <p:tgtEl>
                                          <p:spTgt spid="185"/>
                                        </p:tgtEl>
                                        <p:attrNameLst>
                                          <p:attrName>fillcolor</p:attrName>
                                        </p:attrNameLst>
                                      </p:cBhvr>
                                      <p:to>
                                        <a:srgbClr val="FF0000"/>
                                      </p:to>
                                    </p:animClr>
                                    <p:set>
                                      <p:cBhvr>
                                        <p:cTn id="315" dur="500" fill="hold"/>
                                        <p:tgtEl>
                                          <p:spTgt spid="185"/>
                                        </p:tgtEl>
                                        <p:attrNameLst>
                                          <p:attrName>fill.type</p:attrName>
                                        </p:attrNameLst>
                                      </p:cBhvr>
                                      <p:to>
                                        <p:strVal val="solid"/>
                                      </p:to>
                                    </p:set>
                                    <p:set>
                                      <p:cBhvr>
                                        <p:cTn id="316" dur="500" fill="hold"/>
                                        <p:tgtEl>
                                          <p:spTgt spid="185"/>
                                        </p:tgtEl>
                                        <p:attrNameLst>
                                          <p:attrName>fill.on</p:attrName>
                                        </p:attrNameLst>
                                      </p:cBhvr>
                                      <p:to>
                                        <p:strVal val="true"/>
                                      </p:to>
                                    </p:set>
                                  </p:childTnLst>
                                </p:cTn>
                              </p:par>
                            </p:childTnLst>
                          </p:cTn>
                        </p:par>
                        <p:par>
                          <p:cTn id="317" fill="hold">
                            <p:stCondLst>
                              <p:cond delay="2000"/>
                            </p:stCondLst>
                            <p:childTnLst>
                              <p:par>
                                <p:cTn id="318" presetID="19" presetClass="emph" presetSubtype="0" fill="hold" grpId="1" nodeType="afterEffect">
                                  <p:stCondLst>
                                    <p:cond delay="0"/>
                                  </p:stCondLst>
                                  <p:childTnLst>
                                    <p:animClr clrSpc="rgb" dir="cw">
                                      <p:cBhvr override="childStyle">
                                        <p:cTn id="319" dur="500" fill="hold"/>
                                        <p:tgtEl>
                                          <p:spTgt spid="173"/>
                                        </p:tgtEl>
                                        <p:attrNameLst>
                                          <p:attrName>style.color</p:attrName>
                                        </p:attrNameLst>
                                      </p:cBhvr>
                                      <p:to>
                                        <a:srgbClr val="2ECC71"/>
                                      </p:to>
                                    </p:animClr>
                                    <p:animClr clrSpc="rgb" dir="cw">
                                      <p:cBhvr>
                                        <p:cTn id="320" dur="500" fill="hold"/>
                                        <p:tgtEl>
                                          <p:spTgt spid="173"/>
                                        </p:tgtEl>
                                        <p:attrNameLst>
                                          <p:attrName>fillcolor</p:attrName>
                                        </p:attrNameLst>
                                      </p:cBhvr>
                                      <p:to>
                                        <a:srgbClr val="2ECC71"/>
                                      </p:to>
                                    </p:animClr>
                                    <p:set>
                                      <p:cBhvr>
                                        <p:cTn id="321" dur="500" fill="hold"/>
                                        <p:tgtEl>
                                          <p:spTgt spid="173"/>
                                        </p:tgtEl>
                                        <p:attrNameLst>
                                          <p:attrName>fill.type</p:attrName>
                                        </p:attrNameLst>
                                      </p:cBhvr>
                                      <p:to>
                                        <p:strVal val="solid"/>
                                      </p:to>
                                    </p:set>
                                    <p:set>
                                      <p:cBhvr>
                                        <p:cTn id="322" dur="500" fill="hold"/>
                                        <p:tgtEl>
                                          <p:spTgt spid="173"/>
                                        </p:tgtEl>
                                        <p:attrNameLst>
                                          <p:attrName>fill.on</p:attrName>
                                        </p:attrNameLst>
                                      </p:cBhvr>
                                      <p:to>
                                        <p:strVal val="true"/>
                                      </p:to>
                                    </p:set>
                                  </p:childTnLst>
                                </p:cTn>
                              </p:par>
                              <p:par>
                                <p:cTn id="323" presetID="19" presetClass="emph" presetSubtype="0" fill="hold" grpId="1" nodeType="withEffect">
                                  <p:stCondLst>
                                    <p:cond delay="0"/>
                                  </p:stCondLst>
                                  <p:childTnLst>
                                    <p:animClr clrSpc="rgb" dir="cw">
                                      <p:cBhvr override="childStyle">
                                        <p:cTn id="324" dur="500" fill="hold"/>
                                        <p:tgtEl>
                                          <p:spTgt spid="174"/>
                                        </p:tgtEl>
                                        <p:attrNameLst>
                                          <p:attrName>style.color</p:attrName>
                                        </p:attrNameLst>
                                      </p:cBhvr>
                                      <p:to>
                                        <a:srgbClr val="2ECC71"/>
                                      </p:to>
                                    </p:animClr>
                                    <p:animClr clrSpc="rgb" dir="cw">
                                      <p:cBhvr>
                                        <p:cTn id="325" dur="500" fill="hold"/>
                                        <p:tgtEl>
                                          <p:spTgt spid="174"/>
                                        </p:tgtEl>
                                        <p:attrNameLst>
                                          <p:attrName>fillcolor</p:attrName>
                                        </p:attrNameLst>
                                      </p:cBhvr>
                                      <p:to>
                                        <a:srgbClr val="2ECC71"/>
                                      </p:to>
                                    </p:animClr>
                                    <p:set>
                                      <p:cBhvr>
                                        <p:cTn id="326" dur="500" fill="hold"/>
                                        <p:tgtEl>
                                          <p:spTgt spid="174"/>
                                        </p:tgtEl>
                                        <p:attrNameLst>
                                          <p:attrName>fill.type</p:attrName>
                                        </p:attrNameLst>
                                      </p:cBhvr>
                                      <p:to>
                                        <p:strVal val="solid"/>
                                      </p:to>
                                    </p:set>
                                    <p:set>
                                      <p:cBhvr>
                                        <p:cTn id="327" dur="500" fill="hold"/>
                                        <p:tgtEl>
                                          <p:spTgt spid="174"/>
                                        </p:tgtEl>
                                        <p:attrNameLst>
                                          <p:attrName>fill.on</p:attrName>
                                        </p:attrNameLst>
                                      </p:cBhvr>
                                      <p:to>
                                        <p:strVal val="true"/>
                                      </p:to>
                                    </p:set>
                                  </p:childTnLst>
                                </p:cTn>
                              </p:par>
                              <p:par>
                                <p:cTn id="328" presetID="19" presetClass="emph" presetSubtype="0" fill="hold" grpId="1" nodeType="withEffect">
                                  <p:stCondLst>
                                    <p:cond delay="0"/>
                                  </p:stCondLst>
                                  <p:childTnLst>
                                    <p:animClr clrSpc="rgb" dir="cw">
                                      <p:cBhvr override="childStyle">
                                        <p:cTn id="329" dur="500" fill="hold"/>
                                        <p:tgtEl>
                                          <p:spTgt spid="182"/>
                                        </p:tgtEl>
                                        <p:attrNameLst>
                                          <p:attrName>style.color</p:attrName>
                                        </p:attrNameLst>
                                      </p:cBhvr>
                                      <p:to>
                                        <a:srgbClr val="2ECC71"/>
                                      </p:to>
                                    </p:animClr>
                                    <p:animClr clrSpc="rgb" dir="cw">
                                      <p:cBhvr>
                                        <p:cTn id="330" dur="500" fill="hold"/>
                                        <p:tgtEl>
                                          <p:spTgt spid="182"/>
                                        </p:tgtEl>
                                        <p:attrNameLst>
                                          <p:attrName>fillcolor</p:attrName>
                                        </p:attrNameLst>
                                      </p:cBhvr>
                                      <p:to>
                                        <a:srgbClr val="2ECC71"/>
                                      </p:to>
                                    </p:animClr>
                                    <p:set>
                                      <p:cBhvr>
                                        <p:cTn id="331" dur="500" fill="hold"/>
                                        <p:tgtEl>
                                          <p:spTgt spid="182"/>
                                        </p:tgtEl>
                                        <p:attrNameLst>
                                          <p:attrName>fill.type</p:attrName>
                                        </p:attrNameLst>
                                      </p:cBhvr>
                                      <p:to>
                                        <p:strVal val="solid"/>
                                      </p:to>
                                    </p:set>
                                    <p:set>
                                      <p:cBhvr>
                                        <p:cTn id="332" dur="500" fill="hold"/>
                                        <p:tgtEl>
                                          <p:spTgt spid="182"/>
                                        </p:tgtEl>
                                        <p:attrNameLst>
                                          <p:attrName>fill.on</p:attrName>
                                        </p:attrNameLst>
                                      </p:cBhvr>
                                      <p:to>
                                        <p:strVal val="true"/>
                                      </p:to>
                                    </p:set>
                                  </p:childTnLst>
                                </p:cTn>
                              </p:par>
                              <p:par>
                                <p:cTn id="333" presetID="19" presetClass="emph" presetSubtype="0" fill="hold" grpId="1" nodeType="withEffect">
                                  <p:stCondLst>
                                    <p:cond delay="0"/>
                                  </p:stCondLst>
                                  <p:childTnLst>
                                    <p:animClr clrSpc="rgb" dir="cw">
                                      <p:cBhvr override="childStyle">
                                        <p:cTn id="334" dur="500" fill="hold"/>
                                        <p:tgtEl>
                                          <p:spTgt spid="179"/>
                                        </p:tgtEl>
                                        <p:attrNameLst>
                                          <p:attrName>style.color</p:attrName>
                                        </p:attrNameLst>
                                      </p:cBhvr>
                                      <p:to>
                                        <a:srgbClr val="2ECC71"/>
                                      </p:to>
                                    </p:animClr>
                                    <p:animClr clrSpc="rgb" dir="cw">
                                      <p:cBhvr>
                                        <p:cTn id="335" dur="500" fill="hold"/>
                                        <p:tgtEl>
                                          <p:spTgt spid="179"/>
                                        </p:tgtEl>
                                        <p:attrNameLst>
                                          <p:attrName>fillcolor</p:attrName>
                                        </p:attrNameLst>
                                      </p:cBhvr>
                                      <p:to>
                                        <a:srgbClr val="2ECC71"/>
                                      </p:to>
                                    </p:animClr>
                                    <p:set>
                                      <p:cBhvr>
                                        <p:cTn id="336" dur="500" fill="hold"/>
                                        <p:tgtEl>
                                          <p:spTgt spid="179"/>
                                        </p:tgtEl>
                                        <p:attrNameLst>
                                          <p:attrName>fill.type</p:attrName>
                                        </p:attrNameLst>
                                      </p:cBhvr>
                                      <p:to>
                                        <p:strVal val="solid"/>
                                      </p:to>
                                    </p:set>
                                    <p:set>
                                      <p:cBhvr>
                                        <p:cTn id="337" dur="500" fill="hold"/>
                                        <p:tgtEl>
                                          <p:spTgt spid="179"/>
                                        </p:tgtEl>
                                        <p:attrNameLst>
                                          <p:attrName>fill.on</p:attrName>
                                        </p:attrNameLst>
                                      </p:cBhvr>
                                      <p:to>
                                        <p:strVal val="true"/>
                                      </p:to>
                                    </p:set>
                                  </p:childTnLst>
                                </p:cTn>
                              </p:par>
                              <p:par>
                                <p:cTn id="338" presetID="19" presetClass="emph" presetSubtype="0" fill="hold" grpId="1" nodeType="withEffect">
                                  <p:stCondLst>
                                    <p:cond delay="0"/>
                                  </p:stCondLst>
                                  <p:childTnLst>
                                    <p:animClr clrSpc="rgb" dir="cw">
                                      <p:cBhvr override="childStyle">
                                        <p:cTn id="339" dur="500" fill="hold"/>
                                        <p:tgtEl>
                                          <p:spTgt spid="177"/>
                                        </p:tgtEl>
                                        <p:attrNameLst>
                                          <p:attrName>style.color</p:attrName>
                                        </p:attrNameLst>
                                      </p:cBhvr>
                                      <p:to>
                                        <a:srgbClr val="2ECC71"/>
                                      </p:to>
                                    </p:animClr>
                                    <p:animClr clrSpc="rgb" dir="cw">
                                      <p:cBhvr>
                                        <p:cTn id="340" dur="500" fill="hold"/>
                                        <p:tgtEl>
                                          <p:spTgt spid="177"/>
                                        </p:tgtEl>
                                        <p:attrNameLst>
                                          <p:attrName>fillcolor</p:attrName>
                                        </p:attrNameLst>
                                      </p:cBhvr>
                                      <p:to>
                                        <a:srgbClr val="2ECC71"/>
                                      </p:to>
                                    </p:animClr>
                                    <p:set>
                                      <p:cBhvr>
                                        <p:cTn id="341" dur="500" fill="hold"/>
                                        <p:tgtEl>
                                          <p:spTgt spid="177"/>
                                        </p:tgtEl>
                                        <p:attrNameLst>
                                          <p:attrName>fill.type</p:attrName>
                                        </p:attrNameLst>
                                      </p:cBhvr>
                                      <p:to>
                                        <p:strVal val="solid"/>
                                      </p:to>
                                    </p:set>
                                    <p:set>
                                      <p:cBhvr>
                                        <p:cTn id="342" dur="500" fill="hold"/>
                                        <p:tgtEl>
                                          <p:spTgt spid="177"/>
                                        </p:tgtEl>
                                        <p:attrNameLst>
                                          <p:attrName>fill.on</p:attrName>
                                        </p:attrNameLst>
                                      </p:cBhvr>
                                      <p:to>
                                        <p:strVal val="true"/>
                                      </p:to>
                                    </p:set>
                                  </p:childTnLst>
                                </p:cTn>
                              </p:par>
                              <p:par>
                                <p:cTn id="343" presetID="19" presetClass="emph" presetSubtype="0" fill="hold" grpId="1" nodeType="withEffect">
                                  <p:stCondLst>
                                    <p:cond delay="0"/>
                                  </p:stCondLst>
                                  <p:childTnLst>
                                    <p:animClr clrSpc="rgb" dir="cw">
                                      <p:cBhvr override="childStyle">
                                        <p:cTn id="344" dur="500" fill="hold"/>
                                        <p:tgtEl>
                                          <p:spTgt spid="176"/>
                                        </p:tgtEl>
                                        <p:attrNameLst>
                                          <p:attrName>style.color</p:attrName>
                                        </p:attrNameLst>
                                      </p:cBhvr>
                                      <p:to>
                                        <a:srgbClr val="2ECC71"/>
                                      </p:to>
                                    </p:animClr>
                                    <p:animClr clrSpc="rgb" dir="cw">
                                      <p:cBhvr>
                                        <p:cTn id="345" dur="500" fill="hold"/>
                                        <p:tgtEl>
                                          <p:spTgt spid="176"/>
                                        </p:tgtEl>
                                        <p:attrNameLst>
                                          <p:attrName>fillcolor</p:attrName>
                                        </p:attrNameLst>
                                      </p:cBhvr>
                                      <p:to>
                                        <a:srgbClr val="2ECC71"/>
                                      </p:to>
                                    </p:animClr>
                                    <p:set>
                                      <p:cBhvr>
                                        <p:cTn id="346" dur="500" fill="hold"/>
                                        <p:tgtEl>
                                          <p:spTgt spid="176"/>
                                        </p:tgtEl>
                                        <p:attrNameLst>
                                          <p:attrName>fill.type</p:attrName>
                                        </p:attrNameLst>
                                      </p:cBhvr>
                                      <p:to>
                                        <p:strVal val="solid"/>
                                      </p:to>
                                    </p:set>
                                    <p:set>
                                      <p:cBhvr>
                                        <p:cTn id="347" dur="500" fill="hold"/>
                                        <p:tgtEl>
                                          <p:spTgt spid="176"/>
                                        </p:tgtEl>
                                        <p:attrNameLst>
                                          <p:attrName>fill.on</p:attrName>
                                        </p:attrNameLst>
                                      </p:cBhvr>
                                      <p:to>
                                        <p:strVal val="true"/>
                                      </p:to>
                                    </p:set>
                                  </p:childTnLst>
                                </p:cTn>
                              </p:par>
                              <p:par>
                                <p:cTn id="348" presetID="19" presetClass="emph" presetSubtype="0" fill="hold" grpId="1" nodeType="withEffect">
                                  <p:stCondLst>
                                    <p:cond delay="0"/>
                                  </p:stCondLst>
                                  <p:childTnLst>
                                    <p:animClr clrSpc="rgb" dir="cw">
                                      <p:cBhvr override="childStyle">
                                        <p:cTn id="349" dur="500" fill="hold"/>
                                        <p:tgtEl>
                                          <p:spTgt spid="175"/>
                                        </p:tgtEl>
                                        <p:attrNameLst>
                                          <p:attrName>style.color</p:attrName>
                                        </p:attrNameLst>
                                      </p:cBhvr>
                                      <p:to>
                                        <a:srgbClr val="2ECC71"/>
                                      </p:to>
                                    </p:animClr>
                                    <p:animClr clrSpc="rgb" dir="cw">
                                      <p:cBhvr>
                                        <p:cTn id="350" dur="500" fill="hold"/>
                                        <p:tgtEl>
                                          <p:spTgt spid="175"/>
                                        </p:tgtEl>
                                        <p:attrNameLst>
                                          <p:attrName>fillcolor</p:attrName>
                                        </p:attrNameLst>
                                      </p:cBhvr>
                                      <p:to>
                                        <a:srgbClr val="2ECC71"/>
                                      </p:to>
                                    </p:animClr>
                                    <p:set>
                                      <p:cBhvr>
                                        <p:cTn id="351" dur="500" fill="hold"/>
                                        <p:tgtEl>
                                          <p:spTgt spid="175"/>
                                        </p:tgtEl>
                                        <p:attrNameLst>
                                          <p:attrName>fill.type</p:attrName>
                                        </p:attrNameLst>
                                      </p:cBhvr>
                                      <p:to>
                                        <p:strVal val="solid"/>
                                      </p:to>
                                    </p:set>
                                    <p:set>
                                      <p:cBhvr>
                                        <p:cTn id="352" dur="500" fill="hold"/>
                                        <p:tgtEl>
                                          <p:spTgt spid="175"/>
                                        </p:tgtEl>
                                        <p:attrNameLst>
                                          <p:attrName>fill.on</p:attrName>
                                        </p:attrNameLst>
                                      </p:cBhvr>
                                      <p:to>
                                        <p:strVal val="true"/>
                                      </p:to>
                                    </p:set>
                                  </p:childTnLst>
                                </p:cTn>
                              </p:par>
                              <p:par>
                                <p:cTn id="353" presetID="19" presetClass="emph" presetSubtype="0" fill="hold" grpId="1" nodeType="withEffect">
                                  <p:stCondLst>
                                    <p:cond delay="0"/>
                                  </p:stCondLst>
                                  <p:childTnLst>
                                    <p:animClr clrSpc="rgb" dir="cw">
                                      <p:cBhvr override="childStyle">
                                        <p:cTn id="354" dur="500" fill="hold"/>
                                        <p:tgtEl>
                                          <p:spTgt spid="181"/>
                                        </p:tgtEl>
                                        <p:attrNameLst>
                                          <p:attrName>style.color</p:attrName>
                                        </p:attrNameLst>
                                      </p:cBhvr>
                                      <p:to>
                                        <a:srgbClr val="2ECC71"/>
                                      </p:to>
                                    </p:animClr>
                                    <p:animClr clrSpc="rgb" dir="cw">
                                      <p:cBhvr>
                                        <p:cTn id="355" dur="500" fill="hold"/>
                                        <p:tgtEl>
                                          <p:spTgt spid="181"/>
                                        </p:tgtEl>
                                        <p:attrNameLst>
                                          <p:attrName>fillcolor</p:attrName>
                                        </p:attrNameLst>
                                      </p:cBhvr>
                                      <p:to>
                                        <a:srgbClr val="2ECC71"/>
                                      </p:to>
                                    </p:animClr>
                                    <p:set>
                                      <p:cBhvr>
                                        <p:cTn id="356" dur="500" fill="hold"/>
                                        <p:tgtEl>
                                          <p:spTgt spid="181"/>
                                        </p:tgtEl>
                                        <p:attrNameLst>
                                          <p:attrName>fill.type</p:attrName>
                                        </p:attrNameLst>
                                      </p:cBhvr>
                                      <p:to>
                                        <p:strVal val="solid"/>
                                      </p:to>
                                    </p:set>
                                    <p:set>
                                      <p:cBhvr>
                                        <p:cTn id="357" dur="500" fill="hold"/>
                                        <p:tgtEl>
                                          <p:spTgt spid="181"/>
                                        </p:tgtEl>
                                        <p:attrNameLst>
                                          <p:attrName>fill.on</p:attrName>
                                        </p:attrNameLst>
                                      </p:cBhvr>
                                      <p:to>
                                        <p:strVal val="true"/>
                                      </p:to>
                                    </p:set>
                                  </p:childTnLst>
                                </p:cTn>
                              </p:par>
                              <p:par>
                                <p:cTn id="358" presetID="19" presetClass="emph" presetSubtype="0" fill="hold" grpId="1" nodeType="withEffect">
                                  <p:stCondLst>
                                    <p:cond delay="0"/>
                                  </p:stCondLst>
                                  <p:childTnLst>
                                    <p:animClr clrSpc="rgb" dir="cw">
                                      <p:cBhvr override="childStyle">
                                        <p:cTn id="359" dur="500" fill="hold"/>
                                        <p:tgtEl>
                                          <p:spTgt spid="178"/>
                                        </p:tgtEl>
                                        <p:attrNameLst>
                                          <p:attrName>style.color</p:attrName>
                                        </p:attrNameLst>
                                      </p:cBhvr>
                                      <p:to>
                                        <a:srgbClr val="2ECC71"/>
                                      </p:to>
                                    </p:animClr>
                                    <p:animClr clrSpc="rgb" dir="cw">
                                      <p:cBhvr>
                                        <p:cTn id="360" dur="500" fill="hold"/>
                                        <p:tgtEl>
                                          <p:spTgt spid="178"/>
                                        </p:tgtEl>
                                        <p:attrNameLst>
                                          <p:attrName>fillcolor</p:attrName>
                                        </p:attrNameLst>
                                      </p:cBhvr>
                                      <p:to>
                                        <a:srgbClr val="2ECC71"/>
                                      </p:to>
                                    </p:animClr>
                                    <p:set>
                                      <p:cBhvr>
                                        <p:cTn id="361" dur="500" fill="hold"/>
                                        <p:tgtEl>
                                          <p:spTgt spid="178"/>
                                        </p:tgtEl>
                                        <p:attrNameLst>
                                          <p:attrName>fill.type</p:attrName>
                                        </p:attrNameLst>
                                      </p:cBhvr>
                                      <p:to>
                                        <p:strVal val="solid"/>
                                      </p:to>
                                    </p:set>
                                    <p:set>
                                      <p:cBhvr>
                                        <p:cTn id="362" dur="500" fill="hold"/>
                                        <p:tgtEl>
                                          <p:spTgt spid="178"/>
                                        </p:tgtEl>
                                        <p:attrNameLst>
                                          <p:attrName>fill.on</p:attrName>
                                        </p:attrNameLst>
                                      </p:cBhvr>
                                      <p:to>
                                        <p:strVal val="true"/>
                                      </p:to>
                                    </p:set>
                                  </p:childTnLst>
                                </p:cTn>
                              </p:par>
                              <p:par>
                                <p:cTn id="363" presetID="19" presetClass="emph" presetSubtype="0" fill="hold" grpId="1" nodeType="withEffect">
                                  <p:stCondLst>
                                    <p:cond delay="0"/>
                                  </p:stCondLst>
                                  <p:childTnLst>
                                    <p:animClr clrSpc="rgb" dir="cw">
                                      <p:cBhvr override="childStyle">
                                        <p:cTn id="364" dur="500" fill="hold"/>
                                        <p:tgtEl>
                                          <p:spTgt spid="180"/>
                                        </p:tgtEl>
                                        <p:attrNameLst>
                                          <p:attrName>style.color</p:attrName>
                                        </p:attrNameLst>
                                      </p:cBhvr>
                                      <p:to>
                                        <a:srgbClr val="2ECC71"/>
                                      </p:to>
                                    </p:animClr>
                                    <p:animClr clrSpc="rgb" dir="cw">
                                      <p:cBhvr>
                                        <p:cTn id="365" dur="500" fill="hold"/>
                                        <p:tgtEl>
                                          <p:spTgt spid="180"/>
                                        </p:tgtEl>
                                        <p:attrNameLst>
                                          <p:attrName>fillcolor</p:attrName>
                                        </p:attrNameLst>
                                      </p:cBhvr>
                                      <p:to>
                                        <a:srgbClr val="2ECC71"/>
                                      </p:to>
                                    </p:animClr>
                                    <p:set>
                                      <p:cBhvr>
                                        <p:cTn id="366" dur="500" fill="hold"/>
                                        <p:tgtEl>
                                          <p:spTgt spid="180"/>
                                        </p:tgtEl>
                                        <p:attrNameLst>
                                          <p:attrName>fill.type</p:attrName>
                                        </p:attrNameLst>
                                      </p:cBhvr>
                                      <p:to>
                                        <p:strVal val="solid"/>
                                      </p:to>
                                    </p:set>
                                    <p:set>
                                      <p:cBhvr>
                                        <p:cTn id="367" dur="500" fill="hold"/>
                                        <p:tgtEl>
                                          <p:spTgt spid="180"/>
                                        </p:tgtEl>
                                        <p:attrNameLst>
                                          <p:attrName>fill.on</p:attrName>
                                        </p:attrNameLst>
                                      </p:cBhvr>
                                      <p:to>
                                        <p:strVal val="true"/>
                                      </p:to>
                                    </p:set>
                                  </p:childTnLst>
                                </p:cTn>
                              </p:par>
                              <p:par>
                                <p:cTn id="368" presetID="19" presetClass="emph" presetSubtype="0" fill="hold" grpId="1" nodeType="withEffect">
                                  <p:stCondLst>
                                    <p:cond delay="0"/>
                                  </p:stCondLst>
                                  <p:childTnLst>
                                    <p:animClr clrSpc="rgb" dir="cw">
                                      <p:cBhvr override="childStyle">
                                        <p:cTn id="369" dur="500" fill="hold"/>
                                        <p:tgtEl>
                                          <p:spTgt spid="183"/>
                                        </p:tgtEl>
                                        <p:attrNameLst>
                                          <p:attrName>style.color</p:attrName>
                                        </p:attrNameLst>
                                      </p:cBhvr>
                                      <p:to>
                                        <a:srgbClr val="2ECC71"/>
                                      </p:to>
                                    </p:animClr>
                                    <p:animClr clrSpc="rgb" dir="cw">
                                      <p:cBhvr>
                                        <p:cTn id="370" dur="500" fill="hold"/>
                                        <p:tgtEl>
                                          <p:spTgt spid="183"/>
                                        </p:tgtEl>
                                        <p:attrNameLst>
                                          <p:attrName>fillcolor</p:attrName>
                                        </p:attrNameLst>
                                      </p:cBhvr>
                                      <p:to>
                                        <a:srgbClr val="2ECC71"/>
                                      </p:to>
                                    </p:animClr>
                                    <p:set>
                                      <p:cBhvr>
                                        <p:cTn id="371" dur="500" fill="hold"/>
                                        <p:tgtEl>
                                          <p:spTgt spid="183"/>
                                        </p:tgtEl>
                                        <p:attrNameLst>
                                          <p:attrName>fill.type</p:attrName>
                                        </p:attrNameLst>
                                      </p:cBhvr>
                                      <p:to>
                                        <p:strVal val="solid"/>
                                      </p:to>
                                    </p:set>
                                    <p:set>
                                      <p:cBhvr>
                                        <p:cTn id="372" dur="500" fill="hold"/>
                                        <p:tgtEl>
                                          <p:spTgt spid="183"/>
                                        </p:tgtEl>
                                        <p:attrNameLst>
                                          <p:attrName>fill.on</p:attrName>
                                        </p:attrNameLst>
                                      </p:cBhvr>
                                      <p:to>
                                        <p:strVal val="true"/>
                                      </p:to>
                                    </p:set>
                                  </p:childTnLst>
                                </p:cTn>
                              </p:par>
                            </p:childTnLst>
                          </p:cTn>
                        </p:par>
                        <p:par>
                          <p:cTn id="373" fill="hold">
                            <p:stCondLst>
                              <p:cond delay="2500"/>
                            </p:stCondLst>
                            <p:childTnLst>
                              <p:par>
                                <p:cTn id="374" presetID="22" presetClass="entr" presetSubtype="8" fill="hold" grpId="0" nodeType="afterEffect">
                                  <p:stCondLst>
                                    <p:cond delay="0"/>
                                  </p:stCondLst>
                                  <p:childTnLst>
                                    <p:set>
                                      <p:cBhvr>
                                        <p:cTn id="375" dur="1" fill="hold">
                                          <p:stCondLst>
                                            <p:cond delay="0"/>
                                          </p:stCondLst>
                                        </p:cTn>
                                        <p:tgtEl>
                                          <p:spTgt spid="189"/>
                                        </p:tgtEl>
                                        <p:attrNameLst>
                                          <p:attrName>style.visibility</p:attrName>
                                        </p:attrNameLst>
                                      </p:cBhvr>
                                      <p:to>
                                        <p:strVal val="visible"/>
                                      </p:to>
                                    </p:set>
                                    <p:animEffect transition="in" filter="wipe(left)">
                                      <p:cBhvr>
                                        <p:cTn id="376" dur="500"/>
                                        <p:tgtEl>
                                          <p:spTgt spid="189"/>
                                        </p:tgtEl>
                                      </p:cBhvr>
                                    </p:animEffect>
                                  </p:childTnLst>
                                </p:cTn>
                              </p:par>
                            </p:childTnLst>
                          </p:cTn>
                        </p:par>
                      </p:childTnLst>
                    </p:cTn>
                  </p:par>
                  <p:par>
                    <p:cTn id="377" fill="hold">
                      <p:stCondLst>
                        <p:cond delay="indefinite"/>
                      </p:stCondLst>
                      <p:childTnLst>
                        <p:par>
                          <p:cTn id="378" fill="hold">
                            <p:stCondLst>
                              <p:cond delay="0"/>
                            </p:stCondLst>
                            <p:childTnLst>
                              <p:par>
                                <p:cTn id="379" presetID="22" presetClass="entr" presetSubtype="8" fill="hold" grpId="0" nodeType="clickEffect">
                                  <p:stCondLst>
                                    <p:cond delay="0"/>
                                  </p:stCondLst>
                                  <p:childTnLst>
                                    <p:set>
                                      <p:cBhvr>
                                        <p:cTn id="380" dur="1" fill="hold">
                                          <p:stCondLst>
                                            <p:cond delay="0"/>
                                          </p:stCondLst>
                                        </p:cTn>
                                        <p:tgtEl>
                                          <p:spTgt spid="188"/>
                                        </p:tgtEl>
                                        <p:attrNameLst>
                                          <p:attrName>style.visibility</p:attrName>
                                        </p:attrNameLst>
                                      </p:cBhvr>
                                      <p:to>
                                        <p:strVal val="visible"/>
                                      </p:to>
                                    </p:set>
                                    <p:animEffect transition="in" filter="wipe(left)">
                                      <p:cBhvr>
                                        <p:cTn id="381" dur="500"/>
                                        <p:tgtEl>
                                          <p:spTgt spid="188"/>
                                        </p:tgtEl>
                                      </p:cBhvr>
                                    </p:animEffect>
                                  </p:childTnLst>
                                </p:cTn>
                              </p:par>
                            </p:childTnLst>
                          </p:cTn>
                        </p:par>
                      </p:childTnLst>
                    </p:cTn>
                  </p:par>
                  <p:par>
                    <p:cTn id="382" fill="hold">
                      <p:stCondLst>
                        <p:cond delay="indefinite"/>
                      </p:stCondLst>
                      <p:childTnLst>
                        <p:par>
                          <p:cTn id="383" fill="hold">
                            <p:stCondLst>
                              <p:cond delay="0"/>
                            </p:stCondLst>
                            <p:childTnLst>
                              <p:par>
                                <p:cTn id="384" presetID="10" presetClass="exit" presetSubtype="0" fill="hold" grpId="1" nodeType="clickEffect">
                                  <p:stCondLst>
                                    <p:cond delay="0"/>
                                  </p:stCondLst>
                                  <p:childTnLst>
                                    <p:animEffect transition="out" filter="fade">
                                      <p:cBhvr>
                                        <p:cTn id="385" dur="500"/>
                                        <p:tgtEl>
                                          <p:spTgt spid="190"/>
                                        </p:tgtEl>
                                      </p:cBhvr>
                                    </p:animEffect>
                                    <p:set>
                                      <p:cBhvr>
                                        <p:cTn id="386" dur="1" fill="hold">
                                          <p:stCondLst>
                                            <p:cond delay="499"/>
                                          </p:stCondLst>
                                        </p:cTn>
                                        <p:tgtEl>
                                          <p:spTgt spid="190"/>
                                        </p:tgtEl>
                                        <p:attrNameLst>
                                          <p:attrName>style.visibility</p:attrName>
                                        </p:attrNameLst>
                                      </p:cBhvr>
                                      <p:to>
                                        <p:strVal val="hidden"/>
                                      </p:to>
                                    </p:set>
                                  </p:childTnLst>
                                </p:cTn>
                              </p:par>
                              <p:par>
                                <p:cTn id="387" presetID="10" presetClass="exit" presetSubtype="0" fill="hold" grpId="1" nodeType="withEffect">
                                  <p:stCondLst>
                                    <p:cond delay="0"/>
                                  </p:stCondLst>
                                  <p:childTnLst>
                                    <p:animEffect transition="out" filter="fade">
                                      <p:cBhvr>
                                        <p:cTn id="388" dur="500"/>
                                        <p:tgtEl>
                                          <p:spTgt spid="191"/>
                                        </p:tgtEl>
                                      </p:cBhvr>
                                    </p:animEffect>
                                    <p:set>
                                      <p:cBhvr>
                                        <p:cTn id="389" dur="1" fill="hold">
                                          <p:stCondLst>
                                            <p:cond delay="499"/>
                                          </p:stCondLst>
                                        </p:cTn>
                                        <p:tgtEl>
                                          <p:spTgt spid="191"/>
                                        </p:tgtEl>
                                        <p:attrNameLst>
                                          <p:attrName>style.visibility</p:attrName>
                                        </p:attrNameLst>
                                      </p:cBhvr>
                                      <p:to>
                                        <p:strVal val="hidden"/>
                                      </p:to>
                                    </p:set>
                                  </p:childTnLst>
                                </p:cTn>
                              </p:par>
                              <p:par>
                                <p:cTn id="390" presetID="10" presetClass="exit" presetSubtype="0" fill="hold" nodeType="withEffect">
                                  <p:stCondLst>
                                    <p:cond delay="0"/>
                                  </p:stCondLst>
                                  <p:childTnLst>
                                    <p:animEffect transition="out" filter="fade">
                                      <p:cBhvr>
                                        <p:cTn id="391" dur="500"/>
                                        <p:tgtEl>
                                          <p:spTgt spid="192"/>
                                        </p:tgtEl>
                                      </p:cBhvr>
                                    </p:animEffect>
                                    <p:set>
                                      <p:cBhvr>
                                        <p:cTn id="392" dur="1" fill="hold">
                                          <p:stCondLst>
                                            <p:cond delay="499"/>
                                          </p:stCondLst>
                                        </p:cTn>
                                        <p:tgtEl>
                                          <p:spTgt spid="192"/>
                                        </p:tgtEl>
                                        <p:attrNameLst>
                                          <p:attrName>style.visibility</p:attrName>
                                        </p:attrNameLst>
                                      </p:cBhvr>
                                      <p:to>
                                        <p:strVal val="hidden"/>
                                      </p:to>
                                    </p:set>
                                  </p:childTnLst>
                                </p:cTn>
                              </p:par>
                              <p:par>
                                <p:cTn id="393" presetID="19" presetClass="emph" presetSubtype="0" fill="hold" grpId="2" nodeType="withEffect">
                                  <p:stCondLst>
                                    <p:cond delay="0"/>
                                  </p:stCondLst>
                                  <p:childTnLst>
                                    <p:animClr clrSpc="rgb" dir="cw">
                                      <p:cBhvr override="childStyle">
                                        <p:cTn id="394" dur="500" fill="hold"/>
                                        <p:tgtEl>
                                          <p:spTgt spid="173"/>
                                        </p:tgtEl>
                                        <p:attrNameLst>
                                          <p:attrName>style.color</p:attrName>
                                        </p:attrNameLst>
                                      </p:cBhvr>
                                      <p:to>
                                        <a:srgbClr val="FFFFFF"/>
                                      </p:to>
                                    </p:animClr>
                                    <p:animClr clrSpc="rgb" dir="cw">
                                      <p:cBhvr>
                                        <p:cTn id="395" dur="500" fill="hold"/>
                                        <p:tgtEl>
                                          <p:spTgt spid="173"/>
                                        </p:tgtEl>
                                        <p:attrNameLst>
                                          <p:attrName>fillcolor</p:attrName>
                                        </p:attrNameLst>
                                      </p:cBhvr>
                                      <p:to>
                                        <a:srgbClr val="FFFFFF"/>
                                      </p:to>
                                    </p:animClr>
                                    <p:set>
                                      <p:cBhvr>
                                        <p:cTn id="396" dur="500" fill="hold"/>
                                        <p:tgtEl>
                                          <p:spTgt spid="173"/>
                                        </p:tgtEl>
                                        <p:attrNameLst>
                                          <p:attrName>fill.type</p:attrName>
                                        </p:attrNameLst>
                                      </p:cBhvr>
                                      <p:to>
                                        <p:strVal val="solid"/>
                                      </p:to>
                                    </p:set>
                                    <p:set>
                                      <p:cBhvr>
                                        <p:cTn id="397" dur="500" fill="hold"/>
                                        <p:tgtEl>
                                          <p:spTgt spid="173"/>
                                        </p:tgtEl>
                                        <p:attrNameLst>
                                          <p:attrName>fill.on</p:attrName>
                                        </p:attrNameLst>
                                      </p:cBhvr>
                                      <p:to>
                                        <p:strVal val="true"/>
                                      </p:to>
                                    </p:set>
                                  </p:childTnLst>
                                </p:cTn>
                              </p:par>
                              <p:par>
                                <p:cTn id="398" presetID="19" presetClass="emph" presetSubtype="0" fill="hold" grpId="2" nodeType="withEffect">
                                  <p:stCondLst>
                                    <p:cond delay="0"/>
                                  </p:stCondLst>
                                  <p:childTnLst>
                                    <p:animClr clrSpc="rgb" dir="cw">
                                      <p:cBhvr override="childStyle">
                                        <p:cTn id="399" dur="500" fill="hold"/>
                                        <p:tgtEl>
                                          <p:spTgt spid="171"/>
                                        </p:tgtEl>
                                        <p:attrNameLst>
                                          <p:attrName>style.color</p:attrName>
                                        </p:attrNameLst>
                                      </p:cBhvr>
                                      <p:to>
                                        <a:srgbClr val="FFFFFF"/>
                                      </p:to>
                                    </p:animClr>
                                    <p:animClr clrSpc="rgb" dir="cw">
                                      <p:cBhvr>
                                        <p:cTn id="400" dur="500" fill="hold"/>
                                        <p:tgtEl>
                                          <p:spTgt spid="171"/>
                                        </p:tgtEl>
                                        <p:attrNameLst>
                                          <p:attrName>fillcolor</p:attrName>
                                        </p:attrNameLst>
                                      </p:cBhvr>
                                      <p:to>
                                        <a:srgbClr val="FFFFFF"/>
                                      </p:to>
                                    </p:animClr>
                                    <p:set>
                                      <p:cBhvr>
                                        <p:cTn id="401" dur="500" fill="hold"/>
                                        <p:tgtEl>
                                          <p:spTgt spid="171"/>
                                        </p:tgtEl>
                                        <p:attrNameLst>
                                          <p:attrName>fill.type</p:attrName>
                                        </p:attrNameLst>
                                      </p:cBhvr>
                                      <p:to>
                                        <p:strVal val="solid"/>
                                      </p:to>
                                    </p:set>
                                    <p:set>
                                      <p:cBhvr>
                                        <p:cTn id="402" dur="500" fill="hold"/>
                                        <p:tgtEl>
                                          <p:spTgt spid="171"/>
                                        </p:tgtEl>
                                        <p:attrNameLst>
                                          <p:attrName>fill.on</p:attrName>
                                        </p:attrNameLst>
                                      </p:cBhvr>
                                      <p:to>
                                        <p:strVal val="true"/>
                                      </p:to>
                                    </p:set>
                                  </p:childTnLst>
                                </p:cTn>
                              </p:par>
                              <p:par>
                                <p:cTn id="403" presetID="19" presetClass="emph" presetSubtype="0" fill="hold" grpId="2" nodeType="withEffect">
                                  <p:stCondLst>
                                    <p:cond delay="0"/>
                                  </p:stCondLst>
                                  <p:childTnLst>
                                    <p:animClr clrSpc="rgb" dir="cw">
                                      <p:cBhvr override="childStyle">
                                        <p:cTn id="404" dur="500" fill="hold"/>
                                        <p:tgtEl>
                                          <p:spTgt spid="168"/>
                                        </p:tgtEl>
                                        <p:attrNameLst>
                                          <p:attrName>style.color</p:attrName>
                                        </p:attrNameLst>
                                      </p:cBhvr>
                                      <p:to>
                                        <a:srgbClr val="FFFFFF"/>
                                      </p:to>
                                    </p:animClr>
                                    <p:animClr clrSpc="rgb" dir="cw">
                                      <p:cBhvr>
                                        <p:cTn id="405" dur="500" fill="hold"/>
                                        <p:tgtEl>
                                          <p:spTgt spid="168"/>
                                        </p:tgtEl>
                                        <p:attrNameLst>
                                          <p:attrName>fillcolor</p:attrName>
                                        </p:attrNameLst>
                                      </p:cBhvr>
                                      <p:to>
                                        <a:srgbClr val="FFFFFF"/>
                                      </p:to>
                                    </p:animClr>
                                    <p:set>
                                      <p:cBhvr>
                                        <p:cTn id="406" dur="500" fill="hold"/>
                                        <p:tgtEl>
                                          <p:spTgt spid="168"/>
                                        </p:tgtEl>
                                        <p:attrNameLst>
                                          <p:attrName>fill.type</p:attrName>
                                        </p:attrNameLst>
                                      </p:cBhvr>
                                      <p:to>
                                        <p:strVal val="solid"/>
                                      </p:to>
                                    </p:set>
                                    <p:set>
                                      <p:cBhvr>
                                        <p:cTn id="407" dur="500" fill="hold"/>
                                        <p:tgtEl>
                                          <p:spTgt spid="168"/>
                                        </p:tgtEl>
                                        <p:attrNameLst>
                                          <p:attrName>fill.on</p:attrName>
                                        </p:attrNameLst>
                                      </p:cBhvr>
                                      <p:to>
                                        <p:strVal val="true"/>
                                      </p:to>
                                    </p:set>
                                  </p:childTnLst>
                                </p:cTn>
                              </p:par>
                              <p:par>
                                <p:cTn id="408" presetID="19" presetClass="emph" presetSubtype="0" fill="hold" grpId="2" nodeType="withEffect">
                                  <p:stCondLst>
                                    <p:cond delay="0"/>
                                  </p:stCondLst>
                                  <p:childTnLst>
                                    <p:animClr clrSpc="rgb" dir="cw">
                                      <p:cBhvr override="childStyle">
                                        <p:cTn id="409" dur="500" fill="hold"/>
                                        <p:tgtEl>
                                          <p:spTgt spid="166"/>
                                        </p:tgtEl>
                                        <p:attrNameLst>
                                          <p:attrName>style.color</p:attrName>
                                        </p:attrNameLst>
                                      </p:cBhvr>
                                      <p:to>
                                        <a:srgbClr val="FFFFFF"/>
                                      </p:to>
                                    </p:animClr>
                                    <p:animClr clrSpc="rgb" dir="cw">
                                      <p:cBhvr>
                                        <p:cTn id="410" dur="500" fill="hold"/>
                                        <p:tgtEl>
                                          <p:spTgt spid="166"/>
                                        </p:tgtEl>
                                        <p:attrNameLst>
                                          <p:attrName>fillcolor</p:attrName>
                                        </p:attrNameLst>
                                      </p:cBhvr>
                                      <p:to>
                                        <a:srgbClr val="FFFFFF"/>
                                      </p:to>
                                    </p:animClr>
                                    <p:set>
                                      <p:cBhvr>
                                        <p:cTn id="411" dur="500" fill="hold"/>
                                        <p:tgtEl>
                                          <p:spTgt spid="166"/>
                                        </p:tgtEl>
                                        <p:attrNameLst>
                                          <p:attrName>fill.type</p:attrName>
                                        </p:attrNameLst>
                                      </p:cBhvr>
                                      <p:to>
                                        <p:strVal val="solid"/>
                                      </p:to>
                                    </p:set>
                                    <p:set>
                                      <p:cBhvr>
                                        <p:cTn id="412" dur="500" fill="hold"/>
                                        <p:tgtEl>
                                          <p:spTgt spid="166"/>
                                        </p:tgtEl>
                                        <p:attrNameLst>
                                          <p:attrName>fill.on</p:attrName>
                                        </p:attrNameLst>
                                      </p:cBhvr>
                                      <p:to>
                                        <p:strVal val="true"/>
                                      </p:to>
                                    </p:set>
                                  </p:childTnLst>
                                </p:cTn>
                              </p:par>
                              <p:par>
                                <p:cTn id="413" presetID="19" presetClass="emph" presetSubtype="0" fill="hold" grpId="2" nodeType="withEffect">
                                  <p:stCondLst>
                                    <p:cond delay="0"/>
                                  </p:stCondLst>
                                  <p:childTnLst>
                                    <p:animClr clrSpc="rgb" dir="cw">
                                      <p:cBhvr override="childStyle">
                                        <p:cTn id="414" dur="500" fill="hold"/>
                                        <p:tgtEl>
                                          <p:spTgt spid="165"/>
                                        </p:tgtEl>
                                        <p:attrNameLst>
                                          <p:attrName>style.color</p:attrName>
                                        </p:attrNameLst>
                                      </p:cBhvr>
                                      <p:to>
                                        <a:srgbClr val="FFFFFF"/>
                                      </p:to>
                                    </p:animClr>
                                    <p:animClr clrSpc="rgb" dir="cw">
                                      <p:cBhvr>
                                        <p:cTn id="415" dur="500" fill="hold"/>
                                        <p:tgtEl>
                                          <p:spTgt spid="165"/>
                                        </p:tgtEl>
                                        <p:attrNameLst>
                                          <p:attrName>fillcolor</p:attrName>
                                        </p:attrNameLst>
                                      </p:cBhvr>
                                      <p:to>
                                        <a:srgbClr val="FFFFFF"/>
                                      </p:to>
                                    </p:animClr>
                                    <p:set>
                                      <p:cBhvr>
                                        <p:cTn id="416" dur="500" fill="hold"/>
                                        <p:tgtEl>
                                          <p:spTgt spid="165"/>
                                        </p:tgtEl>
                                        <p:attrNameLst>
                                          <p:attrName>fill.type</p:attrName>
                                        </p:attrNameLst>
                                      </p:cBhvr>
                                      <p:to>
                                        <p:strVal val="solid"/>
                                      </p:to>
                                    </p:set>
                                    <p:set>
                                      <p:cBhvr>
                                        <p:cTn id="417" dur="500" fill="hold"/>
                                        <p:tgtEl>
                                          <p:spTgt spid="165"/>
                                        </p:tgtEl>
                                        <p:attrNameLst>
                                          <p:attrName>fill.on</p:attrName>
                                        </p:attrNameLst>
                                      </p:cBhvr>
                                      <p:to>
                                        <p:strVal val="true"/>
                                      </p:to>
                                    </p:set>
                                  </p:childTnLst>
                                </p:cTn>
                              </p:par>
                              <p:par>
                                <p:cTn id="418" presetID="19" presetClass="emph" presetSubtype="0" fill="hold" grpId="2" nodeType="withEffect">
                                  <p:stCondLst>
                                    <p:cond delay="0"/>
                                  </p:stCondLst>
                                  <p:childTnLst>
                                    <p:animClr clrSpc="rgb" dir="cw">
                                      <p:cBhvr override="childStyle">
                                        <p:cTn id="419" dur="500" fill="hold"/>
                                        <p:tgtEl>
                                          <p:spTgt spid="164"/>
                                        </p:tgtEl>
                                        <p:attrNameLst>
                                          <p:attrName>style.color</p:attrName>
                                        </p:attrNameLst>
                                      </p:cBhvr>
                                      <p:to>
                                        <a:srgbClr val="FFFFFF"/>
                                      </p:to>
                                    </p:animClr>
                                    <p:animClr clrSpc="rgb" dir="cw">
                                      <p:cBhvr>
                                        <p:cTn id="420" dur="500" fill="hold"/>
                                        <p:tgtEl>
                                          <p:spTgt spid="164"/>
                                        </p:tgtEl>
                                        <p:attrNameLst>
                                          <p:attrName>fillcolor</p:attrName>
                                        </p:attrNameLst>
                                      </p:cBhvr>
                                      <p:to>
                                        <a:srgbClr val="FFFFFF"/>
                                      </p:to>
                                    </p:animClr>
                                    <p:set>
                                      <p:cBhvr>
                                        <p:cTn id="421" dur="500" fill="hold"/>
                                        <p:tgtEl>
                                          <p:spTgt spid="164"/>
                                        </p:tgtEl>
                                        <p:attrNameLst>
                                          <p:attrName>fill.type</p:attrName>
                                        </p:attrNameLst>
                                      </p:cBhvr>
                                      <p:to>
                                        <p:strVal val="solid"/>
                                      </p:to>
                                    </p:set>
                                    <p:set>
                                      <p:cBhvr>
                                        <p:cTn id="422" dur="500" fill="hold"/>
                                        <p:tgtEl>
                                          <p:spTgt spid="164"/>
                                        </p:tgtEl>
                                        <p:attrNameLst>
                                          <p:attrName>fill.on</p:attrName>
                                        </p:attrNameLst>
                                      </p:cBhvr>
                                      <p:to>
                                        <p:strVal val="true"/>
                                      </p:to>
                                    </p:set>
                                  </p:childTnLst>
                                </p:cTn>
                              </p:par>
                              <p:par>
                                <p:cTn id="423" presetID="19" presetClass="emph" presetSubtype="0" fill="hold" grpId="2" nodeType="withEffect">
                                  <p:stCondLst>
                                    <p:cond delay="0"/>
                                  </p:stCondLst>
                                  <p:childTnLst>
                                    <p:animClr clrSpc="rgb" dir="cw">
                                      <p:cBhvr override="childStyle">
                                        <p:cTn id="424" dur="500" fill="hold"/>
                                        <p:tgtEl>
                                          <p:spTgt spid="170"/>
                                        </p:tgtEl>
                                        <p:attrNameLst>
                                          <p:attrName>style.color</p:attrName>
                                        </p:attrNameLst>
                                      </p:cBhvr>
                                      <p:to>
                                        <a:srgbClr val="FFFFFF"/>
                                      </p:to>
                                    </p:animClr>
                                    <p:animClr clrSpc="rgb" dir="cw">
                                      <p:cBhvr>
                                        <p:cTn id="425" dur="500" fill="hold"/>
                                        <p:tgtEl>
                                          <p:spTgt spid="170"/>
                                        </p:tgtEl>
                                        <p:attrNameLst>
                                          <p:attrName>fillcolor</p:attrName>
                                        </p:attrNameLst>
                                      </p:cBhvr>
                                      <p:to>
                                        <a:srgbClr val="FFFFFF"/>
                                      </p:to>
                                    </p:animClr>
                                    <p:set>
                                      <p:cBhvr>
                                        <p:cTn id="426" dur="500" fill="hold"/>
                                        <p:tgtEl>
                                          <p:spTgt spid="170"/>
                                        </p:tgtEl>
                                        <p:attrNameLst>
                                          <p:attrName>fill.type</p:attrName>
                                        </p:attrNameLst>
                                      </p:cBhvr>
                                      <p:to>
                                        <p:strVal val="solid"/>
                                      </p:to>
                                    </p:set>
                                    <p:set>
                                      <p:cBhvr>
                                        <p:cTn id="427" dur="500" fill="hold"/>
                                        <p:tgtEl>
                                          <p:spTgt spid="170"/>
                                        </p:tgtEl>
                                        <p:attrNameLst>
                                          <p:attrName>fill.on</p:attrName>
                                        </p:attrNameLst>
                                      </p:cBhvr>
                                      <p:to>
                                        <p:strVal val="true"/>
                                      </p:to>
                                    </p:set>
                                  </p:childTnLst>
                                </p:cTn>
                              </p:par>
                              <p:par>
                                <p:cTn id="428" presetID="19" presetClass="emph" presetSubtype="0" fill="hold" grpId="2" nodeType="withEffect">
                                  <p:stCondLst>
                                    <p:cond delay="0"/>
                                  </p:stCondLst>
                                  <p:childTnLst>
                                    <p:animClr clrSpc="rgb" dir="cw">
                                      <p:cBhvr override="childStyle">
                                        <p:cTn id="429" dur="500" fill="hold"/>
                                        <p:tgtEl>
                                          <p:spTgt spid="167"/>
                                        </p:tgtEl>
                                        <p:attrNameLst>
                                          <p:attrName>style.color</p:attrName>
                                        </p:attrNameLst>
                                      </p:cBhvr>
                                      <p:to>
                                        <a:srgbClr val="FFFFFF"/>
                                      </p:to>
                                    </p:animClr>
                                    <p:animClr clrSpc="rgb" dir="cw">
                                      <p:cBhvr>
                                        <p:cTn id="430" dur="500" fill="hold"/>
                                        <p:tgtEl>
                                          <p:spTgt spid="167"/>
                                        </p:tgtEl>
                                        <p:attrNameLst>
                                          <p:attrName>fillcolor</p:attrName>
                                        </p:attrNameLst>
                                      </p:cBhvr>
                                      <p:to>
                                        <a:srgbClr val="FFFFFF"/>
                                      </p:to>
                                    </p:animClr>
                                    <p:set>
                                      <p:cBhvr>
                                        <p:cTn id="431" dur="500" fill="hold"/>
                                        <p:tgtEl>
                                          <p:spTgt spid="167"/>
                                        </p:tgtEl>
                                        <p:attrNameLst>
                                          <p:attrName>fill.type</p:attrName>
                                        </p:attrNameLst>
                                      </p:cBhvr>
                                      <p:to>
                                        <p:strVal val="solid"/>
                                      </p:to>
                                    </p:set>
                                    <p:set>
                                      <p:cBhvr>
                                        <p:cTn id="432" dur="500" fill="hold"/>
                                        <p:tgtEl>
                                          <p:spTgt spid="167"/>
                                        </p:tgtEl>
                                        <p:attrNameLst>
                                          <p:attrName>fill.on</p:attrName>
                                        </p:attrNameLst>
                                      </p:cBhvr>
                                      <p:to>
                                        <p:strVal val="true"/>
                                      </p:to>
                                    </p:set>
                                  </p:childTnLst>
                                </p:cTn>
                              </p:par>
                              <p:par>
                                <p:cTn id="433" presetID="19" presetClass="emph" presetSubtype="0" fill="hold" grpId="2" nodeType="withEffect">
                                  <p:stCondLst>
                                    <p:cond delay="0"/>
                                  </p:stCondLst>
                                  <p:childTnLst>
                                    <p:animClr clrSpc="rgb" dir="cw">
                                      <p:cBhvr override="childStyle">
                                        <p:cTn id="434" dur="500" fill="hold"/>
                                        <p:tgtEl>
                                          <p:spTgt spid="169"/>
                                        </p:tgtEl>
                                        <p:attrNameLst>
                                          <p:attrName>style.color</p:attrName>
                                        </p:attrNameLst>
                                      </p:cBhvr>
                                      <p:to>
                                        <a:srgbClr val="FFFFFF"/>
                                      </p:to>
                                    </p:animClr>
                                    <p:animClr clrSpc="rgb" dir="cw">
                                      <p:cBhvr>
                                        <p:cTn id="435" dur="500" fill="hold"/>
                                        <p:tgtEl>
                                          <p:spTgt spid="169"/>
                                        </p:tgtEl>
                                        <p:attrNameLst>
                                          <p:attrName>fillcolor</p:attrName>
                                        </p:attrNameLst>
                                      </p:cBhvr>
                                      <p:to>
                                        <a:srgbClr val="FFFFFF"/>
                                      </p:to>
                                    </p:animClr>
                                    <p:set>
                                      <p:cBhvr>
                                        <p:cTn id="436" dur="500" fill="hold"/>
                                        <p:tgtEl>
                                          <p:spTgt spid="169"/>
                                        </p:tgtEl>
                                        <p:attrNameLst>
                                          <p:attrName>fill.type</p:attrName>
                                        </p:attrNameLst>
                                      </p:cBhvr>
                                      <p:to>
                                        <p:strVal val="solid"/>
                                      </p:to>
                                    </p:set>
                                    <p:set>
                                      <p:cBhvr>
                                        <p:cTn id="437" dur="500" fill="hold"/>
                                        <p:tgtEl>
                                          <p:spTgt spid="169"/>
                                        </p:tgtEl>
                                        <p:attrNameLst>
                                          <p:attrName>fill.on</p:attrName>
                                        </p:attrNameLst>
                                      </p:cBhvr>
                                      <p:to>
                                        <p:strVal val="true"/>
                                      </p:to>
                                    </p:set>
                                  </p:childTnLst>
                                </p:cTn>
                              </p:par>
                              <p:par>
                                <p:cTn id="438" presetID="19" presetClass="emph" presetSubtype="0" fill="hold" grpId="2" nodeType="withEffect">
                                  <p:stCondLst>
                                    <p:cond delay="0"/>
                                  </p:stCondLst>
                                  <p:childTnLst>
                                    <p:animClr clrSpc="rgb" dir="cw">
                                      <p:cBhvr override="childStyle">
                                        <p:cTn id="439" dur="500" fill="hold"/>
                                        <p:tgtEl>
                                          <p:spTgt spid="172"/>
                                        </p:tgtEl>
                                        <p:attrNameLst>
                                          <p:attrName>style.color</p:attrName>
                                        </p:attrNameLst>
                                      </p:cBhvr>
                                      <p:to>
                                        <a:srgbClr val="FFFFFF"/>
                                      </p:to>
                                    </p:animClr>
                                    <p:animClr clrSpc="rgb" dir="cw">
                                      <p:cBhvr>
                                        <p:cTn id="440" dur="500" fill="hold"/>
                                        <p:tgtEl>
                                          <p:spTgt spid="172"/>
                                        </p:tgtEl>
                                        <p:attrNameLst>
                                          <p:attrName>fillcolor</p:attrName>
                                        </p:attrNameLst>
                                      </p:cBhvr>
                                      <p:to>
                                        <a:srgbClr val="FFFFFF"/>
                                      </p:to>
                                    </p:animClr>
                                    <p:set>
                                      <p:cBhvr>
                                        <p:cTn id="441" dur="500" fill="hold"/>
                                        <p:tgtEl>
                                          <p:spTgt spid="172"/>
                                        </p:tgtEl>
                                        <p:attrNameLst>
                                          <p:attrName>fill.type</p:attrName>
                                        </p:attrNameLst>
                                      </p:cBhvr>
                                      <p:to>
                                        <p:strVal val="solid"/>
                                      </p:to>
                                    </p:set>
                                    <p:set>
                                      <p:cBhvr>
                                        <p:cTn id="442" dur="500" fill="hold"/>
                                        <p:tgtEl>
                                          <p:spTgt spid="172"/>
                                        </p:tgtEl>
                                        <p:attrNameLst>
                                          <p:attrName>fill.on</p:attrName>
                                        </p:attrNameLst>
                                      </p:cBhvr>
                                      <p:to>
                                        <p:strVal val="true"/>
                                      </p:to>
                                    </p:set>
                                  </p:childTnLst>
                                </p:cTn>
                              </p:par>
                              <p:par>
                                <p:cTn id="443" presetID="19" presetClass="emph" presetSubtype="0" fill="hold" grpId="2" nodeType="withEffect">
                                  <p:stCondLst>
                                    <p:cond delay="0"/>
                                  </p:stCondLst>
                                  <p:childTnLst>
                                    <p:animClr clrSpc="rgb" dir="cw">
                                      <p:cBhvr override="childStyle">
                                        <p:cTn id="444" dur="500" fill="hold"/>
                                        <p:tgtEl>
                                          <p:spTgt spid="174"/>
                                        </p:tgtEl>
                                        <p:attrNameLst>
                                          <p:attrName>style.color</p:attrName>
                                        </p:attrNameLst>
                                      </p:cBhvr>
                                      <p:to>
                                        <a:srgbClr val="FFFFFF"/>
                                      </p:to>
                                    </p:animClr>
                                    <p:animClr clrSpc="rgb" dir="cw">
                                      <p:cBhvr>
                                        <p:cTn id="445" dur="500" fill="hold"/>
                                        <p:tgtEl>
                                          <p:spTgt spid="174"/>
                                        </p:tgtEl>
                                        <p:attrNameLst>
                                          <p:attrName>fillcolor</p:attrName>
                                        </p:attrNameLst>
                                      </p:cBhvr>
                                      <p:to>
                                        <a:srgbClr val="FFFFFF"/>
                                      </p:to>
                                    </p:animClr>
                                    <p:set>
                                      <p:cBhvr>
                                        <p:cTn id="446" dur="500" fill="hold"/>
                                        <p:tgtEl>
                                          <p:spTgt spid="174"/>
                                        </p:tgtEl>
                                        <p:attrNameLst>
                                          <p:attrName>fill.type</p:attrName>
                                        </p:attrNameLst>
                                      </p:cBhvr>
                                      <p:to>
                                        <p:strVal val="solid"/>
                                      </p:to>
                                    </p:set>
                                    <p:set>
                                      <p:cBhvr>
                                        <p:cTn id="447" dur="500" fill="hold"/>
                                        <p:tgtEl>
                                          <p:spTgt spid="174"/>
                                        </p:tgtEl>
                                        <p:attrNameLst>
                                          <p:attrName>fill.on</p:attrName>
                                        </p:attrNameLst>
                                      </p:cBhvr>
                                      <p:to>
                                        <p:strVal val="true"/>
                                      </p:to>
                                    </p:set>
                                  </p:childTnLst>
                                </p:cTn>
                              </p:par>
                              <p:par>
                                <p:cTn id="448" presetID="19" presetClass="emph" presetSubtype="0" fill="hold" grpId="2" nodeType="withEffect">
                                  <p:stCondLst>
                                    <p:cond delay="0"/>
                                  </p:stCondLst>
                                  <p:childTnLst>
                                    <p:animClr clrSpc="rgb" dir="cw">
                                      <p:cBhvr override="childStyle">
                                        <p:cTn id="449" dur="500" fill="hold"/>
                                        <p:tgtEl>
                                          <p:spTgt spid="184"/>
                                        </p:tgtEl>
                                        <p:attrNameLst>
                                          <p:attrName>style.color</p:attrName>
                                        </p:attrNameLst>
                                      </p:cBhvr>
                                      <p:to>
                                        <a:srgbClr val="FFFFFF"/>
                                      </p:to>
                                    </p:animClr>
                                    <p:animClr clrSpc="rgb" dir="cw">
                                      <p:cBhvr>
                                        <p:cTn id="450" dur="500" fill="hold"/>
                                        <p:tgtEl>
                                          <p:spTgt spid="184"/>
                                        </p:tgtEl>
                                        <p:attrNameLst>
                                          <p:attrName>fillcolor</p:attrName>
                                        </p:attrNameLst>
                                      </p:cBhvr>
                                      <p:to>
                                        <a:srgbClr val="FFFFFF"/>
                                      </p:to>
                                    </p:animClr>
                                    <p:set>
                                      <p:cBhvr>
                                        <p:cTn id="451" dur="500" fill="hold"/>
                                        <p:tgtEl>
                                          <p:spTgt spid="184"/>
                                        </p:tgtEl>
                                        <p:attrNameLst>
                                          <p:attrName>fill.type</p:attrName>
                                        </p:attrNameLst>
                                      </p:cBhvr>
                                      <p:to>
                                        <p:strVal val="solid"/>
                                      </p:to>
                                    </p:set>
                                    <p:set>
                                      <p:cBhvr>
                                        <p:cTn id="452" dur="500" fill="hold"/>
                                        <p:tgtEl>
                                          <p:spTgt spid="184"/>
                                        </p:tgtEl>
                                        <p:attrNameLst>
                                          <p:attrName>fill.on</p:attrName>
                                        </p:attrNameLst>
                                      </p:cBhvr>
                                      <p:to>
                                        <p:strVal val="true"/>
                                      </p:to>
                                    </p:set>
                                  </p:childTnLst>
                                </p:cTn>
                              </p:par>
                              <p:par>
                                <p:cTn id="453" presetID="19" presetClass="emph" presetSubtype="0" fill="hold" grpId="2" nodeType="withEffect">
                                  <p:stCondLst>
                                    <p:cond delay="0"/>
                                  </p:stCondLst>
                                  <p:childTnLst>
                                    <p:animClr clrSpc="rgb" dir="cw">
                                      <p:cBhvr override="childStyle">
                                        <p:cTn id="454" dur="500" fill="hold"/>
                                        <p:tgtEl>
                                          <p:spTgt spid="182"/>
                                        </p:tgtEl>
                                        <p:attrNameLst>
                                          <p:attrName>style.color</p:attrName>
                                        </p:attrNameLst>
                                      </p:cBhvr>
                                      <p:to>
                                        <a:srgbClr val="FFFFFF"/>
                                      </p:to>
                                    </p:animClr>
                                    <p:animClr clrSpc="rgb" dir="cw">
                                      <p:cBhvr>
                                        <p:cTn id="455" dur="500" fill="hold"/>
                                        <p:tgtEl>
                                          <p:spTgt spid="182"/>
                                        </p:tgtEl>
                                        <p:attrNameLst>
                                          <p:attrName>fillcolor</p:attrName>
                                        </p:attrNameLst>
                                      </p:cBhvr>
                                      <p:to>
                                        <a:srgbClr val="FFFFFF"/>
                                      </p:to>
                                    </p:animClr>
                                    <p:set>
                                      <p:cBhvr>
                                        <p:cTn id="456" dur="500" fill="hold"/>
                                        <p:tgtEl>
                                          <p:spTgt spid="182"/>
                                        </p:tgtEl>
                                        <p:attrNameLst>
                                          <p:attrName>fill.type</p:attrName>
                                        </p:attrNameLst>
                                      </p:cBhvr>
                                      <p:to>
                                        <p:strVal val="solid"/>
                                      </p:to>
                                    </p:set>
                                    <p:set>
                                      <p:cBhvr>
                                        <p:cTn id="457" dur="500" fill="hold"/>
                                        <p:tgtEl>
                                          <p:spTgt spid="182"/>
                                        </p:tgtEl>
                                        <p:attrNameLst>
                                          <p:attrName>fill.on</p:attrName>
                                        </p:attrNameLst>
                                      </p:cBhvr>
                                      <p:to>
                                        <p:strVal val="true"/>
                                      </p:to>
                                    </p:set>
                                  </p:childTnLst>
                                </p:cTn>
                              </p:par>
                              <p:par>
                                <p:cTn id="458" presetID="19" presetClass="emph" presetSubtype="0" fill="hold" grpId="2" nodeType="withEffect">
                                  <p:stCondLst>
                                    <p:cond delay="0"/>
                                  </p:stCondLst>
                                  <p:childTnLst>
                                    <p:animClr clrSpc="rgb" dir="cw">
                                      <p:cBhvr override="childStyle">
                                        <p:cTn id="459" dur="500" fill="hold"/>
                                        <p:tgtEl>
                                          <p:spTgt spid="179"/>
                                        </p:tgtEl>
                                        <p:attrNameLst>
                                          <p:attrName>style.color</p:attrName>
                                        </p:attrNameLst>
                                      </p:cBhvr>
                                      <p:to>
                                        <a:srgbClr val="FFFFFF"/>
                                      </p:to>
                                    </p:animClr>
                                    <p:animClr clrSpc="rgb" dir="cw">
                                      <p:cBhvr>
                                        <p:cTn id="460" dur="500" fill="hold"/>
                                        <p:tgtEl>
                                          <p:spTgt spid="179"/>
                                        </p:tgtEl>
                                        <p:attrNameLst>
                                          <p:attrName>fillcolor</p:attrName>
                                        </p:attrNameLst>
                                      </p:cBhvr>
                                      <p:to>
                                        <a:srgbClr val="FFFFFF"/>
                                      </p:to>
                                    </p:animClr>
                                    <p:set>
                                      <p:cBhvr>
                                        <p:cTn id="461" dur="500" fill="hold"/>
                                        <p:tgtEl>
                                          <p:spTgt spid="179"/>
                                        </p:tgtEl>
                                        <p:attrNameLst>
                                          <p:attrName>fill.type</p:attrName>
                                        </p:attrNameLst>
                                      </p:cBhvr>
                                      <p:to>
                                        <p:strVal val="solid"/>
                                      </p:to>
                                    </p:set>
                                    <p:set>
                                      <p:cBhvr>
                                        <p:cTn id="462" dur="500" fill="hold"/>
                                        <p:tgtEl>
                                          <p:spTgt spid="179"/>
                                        </p:tgtEl>
                                        <p:attrNameLst>
                                          <p:attrName>fill.on</p:attrName>
                                        </p:attrNameLst>
                                      </p:cBhvr>
                                      <p:to>
                                        <p:strVal val="true"/>
                                      </p:to>
                                    </p:set>
                                  </p:childTnLst>
                                </p:cTn>
                              </p:par>
                              <p:par>
                                <p:cTn id="463" presetID="19" presetClass="emph" presetSubtype="0" fill="hold" grpId="2" nodeType="withEffect">
                                  <p:stCondLst>
                                    <p:cond delay="0"/>
                                  </p:stCondLst>
                                  <p:childTnLst>
                                    <p:animClr clrSpc="rgb" dir="cw">
                                      <p:cBhvr override="childStyle">
                                        <p:cTn id="464" dur="500" fill="hold"/>
                                        <p:tgtEl>
                                          <p:spTgt spid="177"/>
                                        </p:tgtEl>
                                        <p:attrNameLst>
                                          <p:attrName>style.color</p:attrName>
                                        </p:attrNameLst>
                                      </p:cBhvr>
                                      <p:to>
                                        <a:srgbClr val="FFFFFF"/>
                                      </p:to>
                                    </p:animClr>
                                    <p:animClr clrSpc="rgb" dir="cw">
                                      <p:cBhvr>
                                        <p:cTn id="465" dur="500" fill="hold"/>
                                        <p:tgtEl>
                                          <p:spTgt spid="177"/>
                                        </p:tgtEl>
                                        <p:attrNameLst>
                                          <p:attrName>fillcolor</p:attrName>
                                        </p:attrNameLst>
                                      </p:cBhvr>
                                      <p:to>
                                        <a:srgbClr val="FFFFFF"/>
                                      </p:to>
                                    </p:animClr>
                                    <p:set>
                                      <p:cBhvr>
                                        <p:cTn id="466" dur="500" fill="hold"/>
                                        <p:tgtEl>
                                          <p:spTgt spid="177"/>
                                        </p:tgtEl>
                                        <p:attrNameLst>
                                          <p:attrName>fill.type</p:attrName>
                                        </p:attrNameLst>
                                      </p:cBhvr>
                                      <p:to>
                                        <p:strVal val="solid"/>
                                      </p:to>
                                    </p:set>
                                    <p:set>
                                      <p:cBhvr>
                                        <p:cTn id="467" dur="500" fill="hold"/>
                                        <p:tgtEl>
                                          <p:spTgt spid="177"/>
                                        </p:tgtEl>
                                        <p:attrNameLst>
                                          <p:attrName>fill.on</p:attrName>
                                        </p:attrNameLst>
                                      </p:cBhvr>
                                      <p:to>
                                        <p:strVal val="true"/>
                                      </p:to>
                                    </p:set>
                                  </p:childTnLst>
                                </p:cTn>
                              </p:par>
                              <p:par>
                                <p:cTn id="468" presetID="19" presetClass="emph" presetSubtype="0" fill="hold" grpId="2" nodeType="withEffect">
                                  <p:stCondLst>
                                    <p:cond delay="0"/>
                                  </p:stCondLst>
                                  <p:childTnLst>
                                    <p:animClr clrSpc="rgb" dir="cw">
                                      <p:cBhvr override="childStyle">
                                        <p:cTn id="469" dur="500" fill="hold"/>
                                        <p:tgtEl>
                                          <p:spTgt spid="176"/>
                                        </p:tgtEl>
                                        <p:attrNameLst>
                                          <p:attrName>style.color</p:attrName>
                                        </p:attrNameLst>
                                      </p:cBhvr>
                                      <p:to>
                                        <a:srgbClr val="FFFFFF"/>
                                      </p:to>
                                    </p:animClr>
                                    <p:animClr clrSpc="rgb" dir="cw">
                                      <p:cBhvr>
                                        <p:cTn id="470" dur="500" fill="hold"/>
                                        <p:tgtEl>
                                          <p:spTgt spid="176"/>
                                        </p:tgtEl>
                                        <p:attrNameLst>
                                          <p:attrName>fillcolor</p:attrName>
                                        </p:attrNameLst>
                                      </p:cBhvr>
                                      <p:to>
                                        <a:srgbClr val="FFFFFF"/>
                                      </p:to>
                                    </p:animClr>
                                    <p:set>
                                      <p:cBhvr>
                                        <p:cTn id="471" dur="500" fill="hold"/>
                                        <p:tgtEl>
                                          <p:spTgt spid="176"/>
                                        </p:tgtEl>
                                        <p:attrNameLst>
                                          <p:attrName>fill.type</p:attrName>
                                        </p:attrNameLst>
                                      </p:cBhvr>
                                      <p:to>
                                        <p:strVal val="solid"/>
                                      </p:to>
                                    </p:set>
                                    <p:set>
                                      <p:cBhvr>
                                        <p:cTn id="472" dur="500" fill="hold"/>
                                        <p:tgtEl>
                                          <p:spTgt spid="176"/>
                                        </p:tgtEl>
                                        <p:attrNameLst>
                                          <p:attrName>fill.on</p:attrName>
                                        </p:attrNameLst>
                                      </p:cBhvr>
                                      <p:to>
                                        <p:strVal val="true"/>
                                      </p:to>
                                    </p:set>
                                  </p:childTnLst>
                                </p:cTn>
                              </p:par>
                              <p:par>
                                <p:cTn id="473" presetID="19" presetClass="emph" presetSubtype="0" fill="hold" grpId="2" nodeType="withEffect">
                                  <p:stCondLst>
                                    <p:cond delay="0"/>
                                  </p:stCondLst>
                                  <p:childTnLst>
                                    <p:animClr clrSpc="rgb" dir="cw">
                                      <p:cBhvr override="childStyle">
                                        <p:cTn id="474" dur="500" fill="hold"/>
                                        <p:tgtEl>
                                          <p:spTgt spid="175"/>
                                        </p:tgtEl>
                                        <p:attrNameLst>
                                          <p:attrName>style.color</p:attrName>
                                        </p:attrNameLst>
                                      </p:cBhvr>
                                      <p:to>
                                        <a:srgbClr val="FFFFFF"/>
                                      </p:to>
                                    </p:animClr>
                                    <p:animClr clrSpc="rgb" dir="cw">
                                      <p:cBhvr>
                                        <p:cTn id="475" dur="500" fill="hold"/>
                                        <p:tgtEl>
                                          <p:spTgt spid="175"/>
                                        </p:tgtEl>
                                        <p:attrNameLst>
                                          <p:attrName>fillcolor</p:attrName>
                                        </p:attrNameLst>
                                      </p:cBhvr>
                                      <p:to>
                                        <a:srgbClr val="FFFFFF"/>
                                      </p:to>
                                    </p:animClr>
                                    <p:set>
                                      <p:cBhvr>
                                        <p:cTn id="476" dur="500" fill="hold"/>
                                        <p:tgtEl>
                                          <p:spTgt spid="175"/>
                                        </p:tgtEl>
                                        <p:attrNameLst>
                                          <p:attrName>fill.type</p:attrName>
                                        </p:attrNameLst>
                                      </p:cBhvr>
                                      <p:to>
                                        <p:strVal val="solid"/>
                                      </p:to>
                                    </p:set>
                                    <p:set>
                                      <p:cBhvr>
                                        <p:cTn id="477" dur="500" fill="hold"/>
                                        <p:tgtEl>
                                          <p:spTgt spid="175"/>
                                        </p:tgtEl>
                                        <p:attrNameLst>
                                          <p:attrName>fill.on</p:attrName>
                                        </p:attrNameLst>
                                      </p:cBhvr>
                                      <p:to>
                                        <p:strVal val="true"/>
                                      </p:to>
                                    </p:set>
                                  </p:childTnLst>
                                </p:cTn>
                              </p:par>
                              <p:par>
                                <p:cTn id="478" presetID="19" presetClass="emph" presetSubtype="0" fill="hold" grpId="2" nodeType="withEffect">
                                  <p:stCondLst>
                                    <p:cond delay="0"/>
                                  </p:stCondLst>
                                  <p:childTnLst>
                                    <p:animClr clrSpc="rgb" dir="cw">
                                      <p:cBhvr override="childStyle">
                                        <p:cTn id="479" dur="500" fill="hold"/>
                                        <p:tgtEl>
                                          <p:spTgt spid="181"/>
                                        </p:tgtEl>
                                        <p:attrNameLst>
                                          <p:attrName>style.color</p:attrName>
                                        </p:attrNameLst>
                                      </p:cBhvr>
                                      <p:to>
                                        <a:srgbClr val="FFFFFF"/>
                                      </p:to>
                                    </p:animClr>
                                    <p:animClr clrSpc="rgb" dir="cw">
                                      <p:cBhvr>
                                        <p:cTn id="480" dur="500" fill="hold"/>
                                        <p:tgtEl>
                                          <p:spTgt spid="181"/>
                                        </p:tgtEl>
                                        <p:attrNameLst>
                                          <p:attrName>fillcolor</p:attrName>
                                        </p:attrNameLst>
                                      </p:cBhvr>
                                      <p:to>
                                        <a:srgbClr val="FFFFFF"/>
                                      </p:to>
                                    </p:animClr>
                                    <p:set>
                                      <p:cBhvr>
                                        <p:cTn id="481" dur="500" fill="hold"/>
                                        <p:tgtEl>
                                          <p:spTgt spid="181"/>
                                        </p:tgtEl>
                                        <p:attrNameLst>
                                          <p:attrName>fill.type</p:attrName>
                                        </p:attrNameLst>
                                      </p:cBhvr>
                                      <p:to>
                                        <p:strVal val="solid"/>
                                      </p:to>
                                    </p:set>
                                    <p:set>
                                      <p:cBhvr>
                                        <p:cTn id="482" dur="500" fill="hold"/>
                                        <p:tgtEl>
                                          <p:spTgt spid="181"/>
                                        </p:tgtEl>
                                        <p:attrNameLst>
                                          <p:attrName>fill.on</p:attrName>
                                        </p:attrNameLst>
                                      </p:cBhvr>
                                      <p:to>
                                        <p:strVal val="true"/>
                                      </p:to>
                                    </p:set>
                                  </p:childTnLst>
                                </p:cTn>
                              </p:par>
                              <p:par>
                                <p:cTn id="483" presetID="19" presetClass="emph" presetSubtype="0" fill="hold" grpId="2" nodeType="withEffect">
                                  <p:stCondLst>
                                    <p:cond delay="0"/>
                                  </p:stCondLst>
                                  <p:childTnLst>
                                    <p:animClr clrSpc="rgb" dir="cw">
                                      <p:cBhvr override="childStyle">
                                        <p:cTn id="484" dur="500" fill="hold"/>
                                        <p:tgtEl>
                                          <p:spTgt spid="178"/>
                                        </p:tgtEl>
                                        <p:attrNameLst>
                                          <p:attrName>style.color</p:attrName>
                                        </p:attrNameLst>
                                      </p:cBhvr>
                                      <p:to>
                                        <a:srgbClr val="FFFFFF"/>
                                      </p:to>
                                    </p:animClr>
                                    <p:animClr clrSpc="rgb" dir="cw">
                                      <p:cBhvr>
                                        <p:cTn id="485" dur="500" fill="hold"/>
                                        <p:tgtEl>
                                          <p:spTgt spid="178"/>
                                        </p:tgtEl>
                                        <p:attrNameLst>
                                          <p:attrName>fillcolor</p:attrName>
                                        </p:attrNameLst>
                                      </p:cBhvr>
                                      <p:to>
                                        <a:srgbClr val="FFFFFF"/>
                                      </p:to>
                                    </p:animClr>
                                    <p:set>
                                      <p:cBhvr>
                                        <p:cTn id="486" dur="500" fill="hold"/>
                                        <p:tgtEl>
                                          <p:spTgt spid="178"/>
                                        </p:tgtEl>
                                        <p:attrNameLst>
                                          <p:attrName>fill.type</p:attrName>
                                        </p:attrNameLst>
                                      </p:cBhvr>
                                      <p:to>
                                        <p:strVal val="solid"/>
                                      </p:to>
                                    </p:set>
                                    <p:set>
                                      <p:cBhvr>
                                        <p:cTn id="487" dur="500" fill="hold"/>
                                        <p:tgtEl>
                                          <p:spTgt spid="178"/>
                                        </p:tgtEl>
                                        <p:attrNameLst>
                                          <p:attrName>fill.on</p:attrName>
                                        </p:attrNameLst>
                                      </p:cBhvr>
                                      <p:to>
                                        <p:strVal val="true"/>
                                      </p:to>
                                    </p:set>
                                  </p:childTnLst>
                                </p:cTn>
                              </p:par>
                              <p:par>
                                <p:cTn id="488" presetID="19" presetClass="emph" presetSubtype="0" fill="hold" grpId="2" nodeType="withEffect">
                                  <p:stCondLst>
                                    <p:cond delay="0"/>
                                  </p:stCondLst>
                                  <p:childTnLst>
                                    <p:animClr clrSpc="rgb" dir="cw">
                                      <p:cBhvr override="childStyle">
                                        <p:cTn id="489" dur="500" fill="hold"/>
                                        <p:tgtEl>
                                          <p:spTgt spid="180"/>
                                        </p:tgtEl>
                                        <p:attrNameLst>
                                          <p:attrName>style.color</p:attrName>
                                        </p:attrNameLst>
                                      </p:cBhvr>
                                      <p:to>
                                        <a:srgbClr val="FFFFFF"/>
                                      </p:to>
                                    </p:animClr>
                                    <p:animClr clrSpc="rgb" dir="cw">
                                      <p:cBhvr>
                                        <p:cTn id="490" dur="500" fill="hold"/>
                                        <p:tgtEl>
                                          <p:spTgt spid="180"/>
                                        </p:tgtEl>
                                        <p:attrNameLst>
                                          <p:attrName>fillcolor</p:attrName>
                                        </p:attrNameLst>
                                      </p:cBhvr>
                                      <p:to>
                                        <a:srgbClr val="FFFFFF"/>
                                      </p:to>
                                    </p:animClr>
                                    <p:set>
                                      <p:cBhvr>
                                        <p:cTn id="491" dur="500" fill="hold"/>
                                        <p:tgtEl>
                                          <p:spTgt spid="180"/>
                                        </p:tgtEl>
                                        <p:attrNameLst>
                                          <p:attrName>fill.type</p:attrName>
                                        </p:attrNameLst>
                                      </p:cBhvr>
                                      <p:to>
                                        <p:strVal val="solid"/>
                                      </p:to>
                                    </p:set>
                                    <p:set>
                                      <p:cBhvr>
                                        <p:cTn id="492" dur="500" fill="hold"/>
                                        <p:tgtEl>
                                          <p:spTgt spid="180"/>
                                        </p:tgtEl>
                                        <p:attrNameLst>
                                          <p:attrName>fill.on</p:attrName>
                                        </p:attrNameLst>
                                      </p:cBhvr>
                                      <p:to>
                                        <p:strVal val="true"/>
                                      </p:to>
                                    </p:set>
                                  </p:childTnLst>
                                </p:cTn>
                              </p:par>
                              <p:par>
                                <p:cTn id="493" presetID="19" presetClass="emph" presetSubtype="0" fill="hold" grpId="2" nodeType="withEffect">
                                  <p:stCondLst>
                                    <p:cond delay="0"/>
                                  </p:stCondLst>
                                  <p:childTnLst>
                                    <p:animClr clrSpc="rgb" dir="cw">
                                      <p:cBhvr override="childStyle">
                                        <p:cTn id="494" dur="500" fill="hold"/>
                                        <p:tgtEl>
                                          <p:spTgt spid="183"/>
                                        </p:tgtEl>
                                        <p:attrNameLst>
                                          <p:attrName>style.color</p:attrName>
                                        </p:attrNameLst>
                                      </p:cBhvr>
                                      <p:to>
                                        <a:srgbClr val="FFFFFF"/>
                                      </p:to>
                                    </p:animClr>
                                    <p:animClr clrSpc="rgb" dir="cw">
                                      <p:cBhvr>
                                        <p:cTn id="495" dur="500" fill="hold"/>
                                        <p:tgtEl>
                                          <p:spTgt spid="183"/>
                                        </p:tgtEl>
                                        <p:attrNameLst>
                                          <p:attrName>fillcolor</p:attrName>
                                        </p:attrNameLst>
                                      </p:cBhvr>
                                      <p:to>
                                        <a:srgbClr val="FFFFFF"/>
                                      </p:to>
                                    </p:animClr>
                                    <p:set>
                                      <p:cBhvr>
                                        <p:cTn id="496" dur="500" fill="hold"/>
                                        <p:tgtEl>
                                          <p:spTgt spid="183"/>
                                        </p:tgtEl>
                                        <p:attrNameLst>
                                          <p:attrName>fill.type</p:attrName>
                                        </p:attrNameLst>
                                      </p:cBhvr>
                                      <p:to>
                                        <p:strVal val="solid"/>
                                      </p:to>
                                    </p:set>
                                    <p:set>
                                      <p:cBhvr>
                                        <p:cTn id="497" dur="500" fill="hold"/>
                                        <p:tgtEl>
                                          <p:spTgt spid="183"/>
                                        </p:tgtEl>
                                        <p:attrNameLst>
                                          <p:attrName>fill.on</p:attrName>
                                        </p:attrNameLst>
                                      </p:cBhvr>
                                      <p:to>
                                        <p:strVal val="true"/>
                                      </p:to>
                                    </p:set>
                                  </p:childTnLst>
                                </p:cTn>
                              </p:par>
                              <p:par>
                                <p:cTn id="498" presetID="19" presetClass="emph" presetSubtype="0" fill="hold" grpId="2" nodeType="withEffect">
                                  <p:stCondLst>
                                    <p:cond delay="0"/>
                                  </p:stCondLst>
                                  <p:childTnLst>
                                    <p:animClr clrSpc="rgb" dir="cw">
                                      <p:cBhvr override="childStyle">
                                        <p:cTn id="499" dur="500" fill="hold"/>
                                        <p:tgtEl>
                                          <p:spTgt spid="185"/>
                                        </p:tgtEl>
                                        <p:attrNameLst>
                                          <p:attrName>style.color</p:attrName>
                                        </p:attrNameLst>
                                      </p:cBhvr>
                                      <p:to>
                                        <a:srgbClr val="FFFFFF"/>
                                      </p:to>
                                    </p:animClr>
                                    <p:animClr clrSpc="rgb" dir="cw">
                                      <p:cBhvr>
                                        <p:cTn id="500" dur="500" fill="hold"/>
                                        <p:tgtEl>
                                          <p:spTgt spid="185"/>
                                        </p:tgtEl>
                                        <p:attrNameLst>
                                          <p:attrName>fillcolor</p:attrName>
                                        </p:attrNameLst>
                                      </p:cBhvr>
                                      <p:to>
                                        <a:srgbClr val="FFFFFF"/>
                                      </p:to>
                                    </p:animClr>
                                    <p:set>
                                      <p:cBhvr>
                                        <p:cTn id="501" dur="500" fill="hold"/>
                                        <p:tgtEl>
                                          <p:spTgt spid="185"/>
                                        </p:tgtEl>
                                        <p:attrNameLst>
                                          <p:attrName>fill.type</p:attrName>
                                        </p:attrNameLst>
                                      </p:cBhvr>
                                      <p:to>
                                        <p:strVal val="solid"/>
                                      </p:to>
                                    </p:set>
                                    <p:set>
                                      <p:cBhvr>
                                        <p:cTn id="502" dur="500" fill="hold"/>
                                        <p:tgtEl>
                                          <p:spTgt spid="185"/>
                                        </p:tgtEl>
                                        <p:attrNameLst>
                                          <p:attrName>fill.on</p:attrName>
                                        </p:attrNameLst>
                                      </p:cBhvr>
                                      <p:to>
                                        <p:strVal val="true"/>
                                      </p:to>
                                    </p:set>
                                  </p:childTnLst>
                                </p:cTn>
                              </p:par>
                            </p:childTnLst>
                          </p:cTn>
                        </p:par>
                        <p:par>
                          <p:cTn id="503" fill="hold">
                            <p:stCondLst>
                              <p:cond delay="500"/>
                            </p:stCondLst>
                            <p:childTnLst>
                              <p:par>
                                <p:cTn id="504" presetID="19" presetClass="emph" presetSubtype="0" fill="hold" grpId="3" nodeType="afterEffect">
                                  <p:stCondLst>
                                    <p:cond delay="0"/>
                                  </p:stCondLst>
                                  <p:childTnLst>
                                    <p:animClr clrSpc="rgb" dir="cw">
                                      <p:cBhvr override="childStyle">
                                        <p:cTn id="505" dur="500" fill="hold"/>
                                        <p:tgtEl>
                                          <p:spTgt spid="173"/>
                                        </p:tgtEl>
                                        <p:attrNameLst>
                                          <p:attrName>style.color</p:attrName>
                                        </p:attrNameLst>
                                      </p:cBhvr>
                                      <p:to>
                                        <a:srgbClr val="FF0000"/>
                                      </p:to>
                                    </p:animClr>
                                    <p:animClr clrSpc="rgb" dir="cw">
                                      <p:cBhvr>
                                        <p:cTn id="506" dur="500" fill="hold"/>
                                        <p:tgtEl>
                                          <p:spTgt spid="173"/>
                                        </p:tgtEl>
                                        <p:attrNameLst>
                                          <p:attrName>fillcolor</p:attrName>
                                        </p:attrNameLst>
                                      </p:cBhvr>
                                      <p:to>
                                        <a:srgbClr val="FF0000"/>
                                      </p:to>
                                    </p:animClr>
                                    <p:set>
                                      <p:cBhvr>
                                        <p:cTn id="507" dur="500" fill="hold"/>
                                        <p:tgtEl>
                                          <p:spTgt spid="173"/>
                                        </p:tgtEl>
                                        <p:attrNameLst>
                                          <p:attrName>fill.type</p:attrName>
                                        </p:attrNameLst>
                                      </p:cBhvr>
                                      <p:to>
                                        <p:strVal val="solid"/>
                                      </p:to>
                                    </p:set>
                                    <p:set>
                                      <p:cBhvr>
                                        <p:cTn id="508" dur="500" fill="hold"/>
                                        <p:tgtEl>
                                          <p:spTgt spid="173"/>
                                        </p:tgtEl>
                                        <p:attrNameLst>
                                          <p:attrName>fill.on</p:attrName>
                                        </p:attrNameLst>
                                      </p:cBhvr>
                                      <p:to>
                                        <p:strVal val="true"/>
                                      </p:to>
                                    </p:set>
                                  </p:childTnLst>
                                </p:cTn>
                              </p:par>
                              <p:par>
                                <p:cTn id="509" presetID="19" presetClass="emph" presetSubtype="0" fill="hold" grpId="3" nodeType="withEffect">
                                  <p:stCondLst>
                                    <p:cond delay="0"/>
                                  </p:stCondLst>
                                  <p:childTnLst>
                                    <p:animClr clrSpc="rgb" dir="cw">
                                      <p:cBhvr override="childStyle">
                                        <p:cTn id="510" dur="500" fill="hold"/>
                                        <p:tgtEl>
                                          <p:spTgt spid="171"/>
                                        </p:tgtEl>
                                        <p:attrNameLst>
                                          <p:attrName>style.color</p:attrName>
                                        </p:attrNameLst>
                                      </p:cBhvr>
                                      <p:to>
                                        <a:srgbClr val="FF0000"/>
                                      </p:to>
                                    </p:animClr>
                                    <p:animClr clrSpc="rgb" dir="cw">
                                      <p:cBhvr>
                                        <p:cTn id="511" dur="500" fill="hold"/>
                                        <p:tgtEl>
                                          <p:spTgt spid="171"/>
                                        </p:tgtEl>
                                        <p:attrNameLst>
                                          <p:attrName>fillcolor</p:attrName>
                                        </p:attrNameLst>
                                      </p:cBhvr>
                                      <p:to>
                                        <a:srgbClr val="FF0000"/>
                                      </p:to>
                                    </p:animClr>
                                    <p:set>
                                      <p:cBhvr>
                                        <p:cTn id="512" dur="500" fill="hold"/>
                                        <p:tgtEl>
                                          <p:spTgt spid="171"/>
                                        </p:tgtEl>
                                        <p:attrNameLst>
                                          <p:attrName>fill.type</p:attrName>
                                        </p:attrNameLst>
                                      </p:cBhvr>
                                      <p:to>
                                        <p:strVal val="solid"/>
                                      </p:to>
                                    </p:set>
                                    <p:set>
                                      <p:cBhvr>
                                        <p:cTn id="513" dur="500" fill="hold"/>
                                        <p:tgtEl>
                                          <p:spTgt spid="171"/>
                                        </p:tgtEl>
                                        <p:attrNameLst>
                                          <p:attrName>fill.on</p:attrName>
                                        </p:attrNameLst>
                                      </p:cBhvr>
                                      <p:to>
                                        <p:strVal val="true"/>
                                      </p:to>
                                    </p:set>
                                  </p:childTnLst>
                                </p:cTn>
                              </p:par>
                              <p:par>
                                <p:cTn id="514" presetID="19" presetClass="emph" presetSubtype="0" fill="hold" grpId="3" nodeType="withEffect">
                                  <p:stCondLst>
                                    <p:cond delay="0"/>
                                  </p:stCondLst>
                                  <p:childTnLst>
                                    <p:animClr clrSpc="rgb" dir="cw">
                                      <p:cBhvr override="childStyle">
                                        <p:cTn id="515" dur="500" fill="hold"/>
                                        <p:tgtEl>
                                          <p:spTgt spid="168"/>
                                        </p:tgtEl>
                                        <p:attrNameLst>
                                          <p:attrName>style.color</p:attrName>
                                        </p:attrNameLst>
                                      </p:cBhvr>
                                      <p:to>
                                        <a:srgbClr val="FF0000"/>
                                      </p:to>
                                    </p:animClr>
                                    <p:animClr clrSpc="rgb" dir="cw">
                                      <p:cBhvr>
                                        <p:cTn id="516" dur="500" fill="hold"/>
                                        <p:tgtEl>
                                          <p:spTgt spid="168"/>
                                        </p:tgtEl>
                                        <p:attrNameLst>
                                          <p:attrName>fillcolor</p:attrName>
                                        </p:attrNameLst>
                                      </p:cBhvr>
                                      <p:to>
                                        <a:srgbClr val="FF0000"/>
                                      </p:to>
                                    </p:animClr>
                                    <p:set>
                                      <p:cBhvr>
                                        <p:cTn id="517" dur="500" fill="hold"/>
                                        <p:tgtEl>
                                          <p:spTgt spid="168"/>
                                        </p:tgtEl>
                                        <p:attrNameLst>
                                          <p:attrName>fill.type</p:attrName>
                                        </p:attrNameLst>
                                      </p:cBhvr>
                                      <p:to>
                                        <p:strVal val="solid"/>
                                      </p:to>
                                    </p:set>
                                    <p:set>
                                      <p:cBhvr>
                                        <p:cTn id="518" dur="500" fill="hold"/>
                                        <p:tgtEl>
                                          <p:spTgt spid="168"/>
                                        </p:tgtEl>
                                        <p:attrNameLst>
                                          <p:attrName>fill.on</p:attrName>
                                        </p:attrNameLst>
                                      </p:cBhvr>
                                      <p:to>
                                        <p:strVal val="true"/>
                                      </p:to>
                                    </p:set>
                                  </p:childTnLst>
                                </p:cTn>
                              </p:par>
                              <p:par>
                                <p:cTn id="519" presetID="19" presetClass="emph" presetSubtype="0" fill="hold" grpId="3" nodeType="withEffect">
                                  <p:stCondLst>
                                    <p:cond delay="0"/>
                                  </p:stCondLst>
                                  <p:childTnLst>
                                    <p:animClr clrSpc="rgb" dir="cw">
                                      <p:cBhvr override="childStyle">
                                        <p:cTn id="520" dur="500" fill="hold"/>
                                        <p:tgtEl>
                                          <p:spTgt spid="166"/>
                                        </p:tgtEl>
                                        <p:attrNameLst>
                                          <p:attrName>style.color</p:attrName>
                                        </p:attrNameLst>
                                      </p:cBhvr>
                                      <p:to>
                                        <a:srgbClr val="FF0000"/>
                                      </p:to>
                                    </p:animClr>
                                    <p:animClr clrSpc="rgb" dir="cw">
                                      <p:cBhvr>
                                        <p:cTn id="521" dur="500" fill="hold"/>
                                        <p:tgtEl>
                                          <p:spTgt spid="166"/>
                                        </p:tgtEl>
                                        <p:attrNameLst>
                                          <p:attrName>fillcolor</p:attrName>
                                        </p:attrNameLst>
                                      </p:cBhvr>
                                      <p:to>
                                        <a:srgbClr val="FF0000"/>
                                      </p:to>
                                    </p:animClr>
                                    <p:set>
                                      <p:cBhvr>
                                        <p:cTn id="522" dur="500" fill="hold"/>
                                        <p:tgtEl>
                                          <p:spTgt spid="166"/>
                                        </p:tgtEl>
                                        <p:attrNameLst>
                                          <p:attrName>fill.type</p:attrName>
                                        </p:attrNameLst>
                                      </p:cBhvr>
                                      <p:to>
                                        <p:strVal val="solid"/>
                                      </p:to>
                                    </p:set>
                                    <p:set>
                                      <p:cBhvr>
                                        <p:cTn id="523" dur="500" fill="hold"/>
                                        <p:tgtEl>
                                          <p:spTgt spid="166"/>
                                        </p:tgtEl>
                                        <p:attrNameLst>
                                          <p:attrName>fill.on</p:attrName>
                                        </p:attrNameLst>
                                      </p:cBhvr>
                                      <p:to>
                                        <p:strVal val="true"/>
                                      </p:to>
                                    </p:set>
                                  </p:childTnLst>
                                </p:cTn>
                              </p:par>
                              <p:par>
                                <p:cTn id="524" presetID="19" presetClass="emph" presetSubtype="0" fill="hold" grpId="3" nodeType="withEffect">
                                  <p:stCondLst>
                                    <p:cond delay="0"/>
                                  </p:stCondLst>
                                  <p:childTnLst>
                                    <p:animClr clrSpc="rgb" dir="cw">
                                      <p:cBhvr override="childStyle">
                                        <p:cTn id="525" dur="500" fill="hold"/>
                                        <p:tgtEl>
                                          <p:spTgt spid="165"/>
                                        </p:tgtEl>
                                        <p:attrNameLst>
                                          <p:attrName>style.color</p:attrName>
                                        </p:attrNameLst>
                                      </p:cBhvr>
                                      <p:to>
                                        <a:srgbClr val="FF0000"/>
                                      </p:to>
                                    </p:animClr>
                                    <p:animClr clrSpc="rgb" dir="cw">
                                      <p:cBhvr>
                                        <p:cTn id="526" dur="500" fill="hold"/>
                                        <p:tgtEl>
                                          <p:spTgt spid="165"/>
                                        </p:tgtEl>
                                        <p:attrNameLst>
                                          <p:attrName>fillcolor</p:attrName>
                                        </p:attrNameLst>
                                      </p:cBhvr>
                                      <p:to>
                                        <a:srgbClr val="FF0000"/>
                                      </p:to>
                                    </p:animClr>
                                    <p:set>
                                      <p:cBhvr>
                                        <p:cTn id="527" dur="500" fill="hold"/>
                                        <p:tgtEl>
                                          <p:spTgt spid="165"/>
                                        </p:tgtEl>
                                        <p:attrNameLst>
                                          <p:attrName>fill.type</p:attrName>
                                        </p:attrNameLst>
                                      </p:cBhvr>
                                      <p:to>
                                        <p:strVal val="solid"/>
                                      </p:to>
                                    </p:set>
                                    <p:set>
                                      <p:cBhvr>
                                        <p:cTn id="528" dur="500" fill="hold"/>
                                        <p:tgtEl>
                                          <p:spTgt spid="165"/>
                                        </p:tgtEl>
                                        <p:attrNameLst>
                                          <p:attrName>fill.on</p:attrName>
                                        </p:attrNameLst>
                                      </p:cBhvr>
                                      <p:to>
                                        <p:strVal val="true"/>
                                      </p:to>
                                    </p:set>
                                  </p:childTnLst>
                                </p:cTn>
                              </p:par>
                              <p:par>
                                <p:cTn id="529" presetID="19" presetClass="emph" presetSubtype="0" fill="hold" grpId="3" nodeType="withEffect">
                                  <p:stCondLst>
                                    <p:cond delay="0"/>
                                  </p:stCondLst>
                                  <p:childTnLst>
                                    <p:animClr clrSpc="rgb" dir="cw">
                                      <p:cBhvr override="childStyle">
                                        <p:cTn id="530" dur="500" fill="hold"/>
                                        <p:tgtEl>
                                          <p:spTgt spid="164"/>
                                        </p:tgtEl>
                                        <p:attrNameLst>
                                          <p:attrName>style.color</p:attrName>
                                        </p:attrNameLst>
                                      </p:cBhvr>
                                      <p:to>
                                        <a:srgbClr val="FF0000"/>
                                      </p:to>
                                    </p:animClr>
                                    <p:animClr clrSpc="rgb" dir="cw">
                                      <p:cBhvr>
                                        <p:cTn id="531" dur="500" fill="hold"/>
                                        <p:tgtEl>
                                          <p:spTgt spid="164"/>
                                        </p:tgtEl>
                                        <p:attrNameLst>
                                          <p:attrName>fillcolor</p:attrName>
                                        </p:attrNameLst>
                                      </p:cBhvr>
                                      <p:to>
                                        <a:srgbClr val="FF0000"/>
                                      </p:to>
                                    </p:animClr>
                                    <p:set>
                                      <p:cBhvr>
                                        <p:cTn id="532" dur="500" fill="hold"/>
                                        <p:tgtEl>
                                          <p:spTgt spid="164"/>
                                        </p:tgtEl>
                                        <p:attrNameLst>
                                          <p:attrName>fill.type</p:attrName>
                                        </p:attrNameLst>
                                      </p:cBhvr>
                                      <p:to>
                                        <p:strVal val="solid"/>
                                      </p:to>
                                    </p:set>
                                    <p:set>
                                      <p:cBhvr>
                                        <p:cTn id="533" dur="500" fill="hold"/>
                                        <p:tgtEl>
                                          <p:spTgt spid="164"/>
                                        </p:tgtEl>
                                        <p:attrNameLst>
                                          <p:attrName>fill.on</p:attrName>
                                        </p:attrNameLst>
                                      </p:cBhvr>
                                      <p:to>
                                        <p:strVal val="true"/>
                                      </p:to>
                                    </p:set>
                                  </p:childTnLst>
                                </p:cTn>
                              </p:par>
                              <p:par>
                                <p:cTn id="534" presetID="19" presetClass="emph" presetSubtype="0" fill="hold" grpId="3" nodeType="withEffect">
                                  <p:stCondLst>
                                    <p:cond delay="0"/>
                                  </p:stCondLst>
                                  <p:childTnLst>
                                    <p:animClr clrSpc="rgb" dir="cw">
                                      <p:cBhvr override="childStyle">
                                        <p:cTn id="535" dur="500" fill="hold"/>
                                        <p:tgtEl>
                                          <p:spTgt spid="170"/>
                                        </p:tgtEl>
                                        <p:attrNameLst>
                                          <p:attrName>style.color</p:attrName>
                                        </p:attrNameLst>
                                      </p:cBhvr>
                                      <p:to>
                                        <a:srgbClr val="FF0000"/>
                                      </p:to>
                                    </p:animClr>
                                    <p:animClr clrSpc="rgb" dir="cw">
                                      <p:cBhvr>
                                        <p:cTn id="536" dur="500" fill="hold"/>
                                        <p:tgtEl>
                                          <p:spTgt spid="170"/>
                                        </p:tgtEl>
                                        <p:attrNameLst>
                                          <p:attrName>fillcolor</p:attrName>
                                        </p:attrNameLst>
                                      </p:cBhvr>
                                      <p:to>
                                        <a:srgbClr val="FF0000"/>
                                      </p:to>
                                    </p:animClr>
                                    <p:set>
                                      <p:cBhvr>
                                        <p:cTn id="537" dur="500" fill="hold"/>
                                        <p:tgtEl>
                                          <p:spTgt spid="170"/>
                                        </p:tgtEl>
                                        <p:attrNameLst>
                                          <p:attrName>fill.type</p:attrName>
                                        </p:attrNameLst>
                                      </p:cBhvr>
                                      <p:to>
                                        <p:strVal val="solid"/>
                                      </p:to>
                                    </p:set>
                                    <p:set>
                                      <p:cBhvr>
                                        <p:cTn id="538" dur="500" fill="hold"/>
                                        <p:tgtEl>
                                          <p:spTgt spid="170"/>
                                        </p:tgtEl>
                                        <p:attrNameLst>
                                          <p:attrName>fill.on</p:attrName>
                                        </p:attrNameLst>
                                      </p:cBhvr>
                                      <p:to>
                                        <p:strVal val="true"/>
                                      </p:to>
                                    </p:set>
                                  </p:childTnLst>
                                </p:cTn>
                              </p:par>
                              <p:par>
                                <p:cTn id="539" presetID="19" presetClass="emph" presetSubtype="0" fill="hold" grpId="3" nodeType="withEffect">
                                  <p:stCondLst>
                                    <p:cond delay="0"/>
                                  </p:stCondLst>
                                  <p:childTnLst>
                                    <p:animClr clrSpc="rgb" dir="cw">
                                      <p:cBhvr override="childStyle">
                                        <p:cTn id="540" dur="500" fill="hold"/>
                                        <p:tgtEl>
                                          <p:spTgt spid="167"/>
                                        </p:tgtEl>
                                        <p:attrNameLst>
                                          <p:attrName>style.color</p:attrName>
                                        </p:attrNameLst>
                                      </p:cBhvr>
                                      <p:to>
                                        <a:srgbClr val="FF0000"/>
                                      </p:to>
                                    </p:animClr>
                                    <p:animClr clrSpc="rgb" dir="cw">
                                      <p:cBhvr>
                                        <p:cTn id="541" dur="500" fill="hold"/>
                                        <p:tgtEl>
                                          <p:spTgt spid="167"/>
                                        </p:tgtEl>
                                        <p:attrNameLst>
                                          <p:attrName>fillcolor</p:attrName>
                                        </p:attrNameLst>
                                      </p:cBhvr>
                                      <p:to>
                                        <a:srgbClr val="FF0000"/>
                                      </p:to>
                                    </p:animClr>
                                    <p:set>
                                      <p:cBhvr>
                                        <p:cTn id="542" dur="500" fill="hold"/>
                                        <p:tgtEl>
                                          <p:spTgt spid="167"/>
                                        </p:tgtEl>
                                        <p:attrNameLst>
                                          <p:attrName>fill.type</p:attrName>
                                        </p:attrNameLst>
                                      </p:cBhvr>
                                      <p:to>
                                        <p:strVal val="solid"/>
                                      </p:to>
                                    </p:set>
                                    <p:set>
                                      <p:cBhvr>
                                        <p:cTn id="543" dur="500" fill="hold"/>
                                        <p:tgtEl>
                                          <p:spTgt spid="167"/>
                                        </p:tgtEl>
                                        <p:attrNameLst>
                                          <p:attrName>fill.on</p:attrName>
                                        </p:attrNameLst>
                                      </p:cBhvr>
                                      <p:to>
                                        <p:strVal val="true"/>
                                      </p:to>
                                    </p:set>
                                  </p:childTnLst>
                                </p:cTn>
                              </p:par>
                              <p:par>
                                <p:cTn id="544" presetID="19" presetClass="emph" presetSubtype="0" fill="hold" grpId="3" nodeType="withEffect">
                                  <p:stCondLst>
                                    <p:cond delay="0"/>
                                  </p:stCondLst>
                                  <p:childTnLst>
                                    <p:animClr clrSpc="rgb" dir="cw">
                                      <p:cBhvr override="childStyle">
                                        <p:cTn id="545" dur="500" fill="hold"/>
                                        <p:tgtEl>
                                          <p:spTgt spid="169"/>
                                        </p:tgtEl>
                                        <p:attrNameLst>
                                          <p:attrName>style.color</p:attrName>
                                        </p:attrNameLst>
                                      </p:cBhvr>
                                      <p:to>
                                        <a:srgbClr val="FF0000"/>
                                      </p:to>
                                    </p:animClr>
                                    <p:animClr clrSpc="rgb" dir="cw">
                                      <p:cBhvr>
                                        <p:cTn id="546" dur="500" fill="hold"/>
                                        <p:tgtEl>
                                          <p:spTgt spid="169"/>
                                        </p:tgtEl>
                                        <p:attrNameLst>
                                          <p:attrName>fillcolor</p:attrName>
                                        </p:attrNameLst>
                                      </p:cBhvr>
                                      <p:to>
                                        <a:srgbClr val="FF0000"/>
                                      </p:to>
                                    </p:animClr>
                                    <p:set>
                                      <p:cBhvr>
                                        <p:cTn id="547" dur="500" fill="hold"/>
                                        <p:tgtEl>
                                          <p:spTgt spid="169"/>
                                        </p:tgtEl>
                                        <p:attrNameLst>
                                          <p:attrName>fill.type</p:attrName>
                                        </p:attrNameLst>
                                      </p:cBhvr>
                                      <p:to>
                                        <p:strVal val="solid"/>
                                      </p:to>
                                    </p:set>
                                    <p:set>
                                      <p:cBhvr>
                                        <p:cTn id="548" dur="500" fill="hold"/>
                                        <p:tgtEl>
                                          <p:spTgt spid="169"/>
                                        </p:tgtEl>
                                        <p:attrNameLst>
                                          <p:attrName>fill.on</p:attrName>
                                        </p:attrNameLst>
                                      </p:cBhvr>
                                      <p:to>
                                        <p:strVal val="true"/>
                                      </p:to>
                                    </p:set>
                                  </p:childTnLst>
                                </p:cTn>
                              </p:par>
                              <p:par>
                                <p:cTn id="549" presetID="19" presetClass="emph" presetSubtype="0" fill="hold" grpId="3" nodeType="withEffect">
                                  <p:stCondLst>
                                    <p:cond delay="0"/>
                                  </p:stCondLst>
                                  <p:childTnLst>
                                    <p:animClr clrSpc="rgb" dir="cw">
                                      <p:cBhvr override="childStyle">
                                        <p:cTn id="550" dur="500" fill="hold"/>
                                        <p:tgtEl>
                                          <p:spTgt spid="172"/>
                                        </p:tgtEl>
                                        <p:attrNameLst>
                                          <p:attrName>style.color</p:attrName>
                                        </p:attrNameLst>
                                      </p:cBhvr>
                                      <p:to>
                                        <a:srgbClr val="FF0000"/>
                                      </p:to>
                                    </p:animClr>
                                    <p:animClr clrSpc="rgb" dir="cw">
                                      <p:cBhvr>
                                        <p:cTn id="551" dur="500" fill="hold"/>
                                        <p:tgtEl>
                                          <p:spTgt spid="172"/>
                                        </p:tgtEl>
                                        <p:attrNameLst>
                                          <p:attrName>fillcolor</p:attrName>
                                        </p:attrNameLst>
                                      </p:cBhvr>
                                      <p:to>
                                        <a:srgbClr val="FF0000"/>
                                      </p:to>
                                    </p:animClr>
                                    <p:set>
                                      <p:cBhvr>
                                        <p:cTn id="552" dur="500" fill="hold"/>
                                        <p:tgtEl>
                                          <p:spTgt spid="172"/>
                                        </p:tgtEl>
                                        <p:attrNameLst>
                                          <p:attrName>fill.type</p:attrName>
                                        </p:attrNameLst>
                                      </p:cBhvr>
                                      <p:to>
                                        <p:strVal val="solid"/>
                                      </p:to>
                                    </p:set>
                                    <p:set>
                                      <p:cBhvr>
                                        <p:cTn id="553" dur="500" fill="hold"/>
                                        <p:tgtEl>
                                          <p:spTgt spid="172"/>
                                        </p:tgtEl>
                                        <p:attrNameLst>
                                          <p:attrName>fill.on</p:attrName>
                                        </p:attrNameLst>
                                      </p:cBhvr>
                                      <p:to>
                                        <p:strVal val="true"/>
                                      </p:to>
                                    </p:set>
                                  </p:childTnLst>
                                </p:cTn>
                              </p:par>
                              <p:par>
                                <p:cTn id="554" presetID="19" presetClass="emph" presetSubtype="0" fill="hold" grpId="3" nodeType="withEffect">
                                  <p:stCondLst>
                                    <p:cond delay="0"/>
                                  </p:stCondLst>
                                  <p:childTnLst>
                                    <p:animClr clrSpc="rgb" dir="cw">
                                      <p:cBhvr override="childStyle">
                                        <p:cTn id="555" dur="500" fill="hold"/>
                                        <p:tgtEl>
                                          <p:spTgt spid="174"/>
                                        </p:tgtEl>
                                        <p:attrNameLst>
                                          <p:attrName>style.color</p:attrName>
                                        </p:attrNameLst>
                                      </p:cBhvr>
                                      <p:to>
                                        <a:srgbClr val="FF0000"/>
                                      </p:to>
                                    </p:animClr>
                                    <p:animClr clrSpc="rgb" dir="cw">
                                      <p:cBhvr>
                                        <p:cTn id="556" dur="500" fill="hold"/>
                                        <p:tgtEl>
                                          <p:spTgt spid="174"/>
                                        </p:tgtEl>
                                        <p:attrNameLst>
                                          <p:attrName>fillcolor</p:attrName>
                                        </p:attrNameLst>
                                      </p:cBhvr>
                                      <p:to>
                                        <a:srgbClr val="FF0000"/>
                                      </p:to>
                                    </p:animClr>
                                    <p:set>
                                      <p:cBhvr>
                                        <p:cTn id="557" dur="500" fill="hold"/>
                                        <p:tgtEl>
                                          <p:spTgt spid="174"/>
                                        </p:tgtEl>
                                        <p:attrNameLst>
                                          <p:attrName>fill.type</p:attrName>
                                        </p:attrNameLst>
                                      </p:cBhvr>
                                      <p:to>
                                        <p:strVal val="solid"/>
                                      </p:to>
                                    </p:set>
                                    <p:set>
                                      <p:cBhvr>
                                        <p:cTn id="558" dur="500" fill="hold"/>
                                        <p:tgtEl>
                                          <p:spTgt spid="174"/>
                                        </p:tgtEl>
                                        <p:attrNameLst>
                                          <p:attrName>fill.on</p:attrName>
                                        </p:attrNameLst>
                                      </p:cBhvr>
                                      <p:to>
                                        <p:strVal val="true"/>
                                      </p:to>
                                    </p:set>
                                  </p:childTnLst>
                                </p:cTn>
                              </p:par>
                            </p:childTnLst>
                          </p:cTn>
                        </p:par>
                        <p:par>
                          <p:cTn id="559" fill="hold">
                            <p:stCondLst>
                              <p:cond delay="1000"/>
                            </p:stCondLst>
                            <p:childTnLst>
                              <p:par>
                                <p:cTn id="560" presetID="19" presetClass="emph" presetSubtype="0" fill="hold" grpId="3" nodeType="afterEffect">
                                  <p:stCondLst>
                                    <p:cond delay="0"/>
                                  </p:stCondLst>
                                  <p:childTnLst>
                                    <p:animClr clrSpc="rgb" dir="cw">
                                      <p:cBhvr override="childStyle">
                                        <p:cTn id="561" dur="500" fill="hold"/>
                                        <p:tgtEl>
                                          <p:spTgt spid="184"/>
                                        </p:tgtEl>
                                        <p:attrNameLst>
                                          <p:attrName>style.color</p:attrName>
                                        </p:attrNameLst>
                                      </p:cBhvr>
                                      <p:to>
                                        <a:srgbClr val="2ECC71"/>
                                      </p:to>
                                    </p:animClr>
                                    <p:animClr clrSpc="rgb" dir="cw">
                                      <p:cBhvr>
                                        <p:cTn id="562" dur="500" fill="hold"/>
                                        <p:tgtEl>
                                          <p:spTgt spid="184"/>
                                        </p:tgtEl>
                                        <p:attrNameLst>
                                          <p:attrName>fillcolor</p:attrName>
                                        </p:attrNameLst>
                                      </p:cBhvr>
                                      <p:to>
                                        <a:srgbClr val="2ECC71"/>
                                      </p:to>
                                    </p:animClr>
                                    <p:set>
                                      <p:cBhvr>
                                        <p:cTn id="563" dur="500" fill="hold"/>
                                        <p:tgtEl>
                                          <p:spTgt spid="184"/>
                                        </p:tgtEl>
                                        <p:attrNameLst>
                                          <p:attrName>fill.type</p:attrName>
                                        </p:attrNameLst>
                                      </p:cBhvr>
                                      <p:to>
                                        <p:strVal val="solid"/>
                                      </p:to>
                                    </p:set>
                                    <p:set>
                                      <p:cBhvr>
                                        <p:cTn id="564" dur="500" fill="hold"/>
                                        <p:tgtEl>
                                          <p:spTgt spid="184"/>
                                        </p:tgtEl>
                                        <p:attrNameLst>
                                          <p:attrName>fill.on</p:attrName>
                                        </p:attrNameLst>
                                      </p:cBhvr>
                                      <p:to>
                                        <p:strVal val="true"/>
                                      </p:to>
                                    </p:set>
                                  </p:childTnLst>
                                </p:cTn>
                              </p:par>
                              <p:par>
                                <p:cTn id="565" presetID="19" presetClass="emph" presetSubtype="0" fill="hold" grpId="3" nodeType="withEffect">
                                  <p:stCondLst>
                                    <p:cond delay="0"/>
                                  </p:stCondLst>
                                  <p:childTnLst>
                                    <p:animClr clrSpc="rgb" dir="cw">
                                      <p:cBhvr override="childStyle">
                                        <p:cTn id="566" dur="500" fill="hold"/>
                                        <p:tgtEl>
                                          <p:spTgt spid="182"/>
                                        </p:tgtEl>
                                        <p:attrNameLst>
                                          <p:attrName>style.color</p:attrName>
                                        </p:attrNameLst>
                                      </p:cBhvr>
                                      <p:to>
                                        <a:srgbClr val="2ECC71"/>
                                      </p:to>
                                    </p:animClr>
                                    <p:animClr clrSpc="rgb" dir="cw">
                                      <p:cBhvr>
                                        <p:cTn id="567" dur="500" fill="hold"/>
                                        <p:tgtEl>
                                          <p:spTgt spid="182"/>
                                        </p:tgtEl>
                                        <p:attrNameLst>
                                          <p:attrName>fillcolor</p:attrName>
                                        </p:attrNameLst>
                                      </p:cBhvr>
                                      <p:to>
                                        <a:srgbClr val="2ECC71"/>
                                      </p:to>
                                    </p:animClr>
                                    <p:set>
                                      <p:cBhvr>
                                        <p:cTn id="568" dur="500" fill="hold"/>
                                        <p:tgtEl>
                                          <p:spTgt spid="182"/>
                                        </p:tgtEl>
                                        <p:attrNameLst>
                                          <p:attrName>fill.type</p:attrName>
                                        </p:attrNameLst>
                                      </p:cBhvr>
                                      <p:to>
                                        <p:strVal val="solid"/>
                                      </p:to>
                                    </p:set>
                                    <p:set>
                                      <p:cBhvr>
                                        <p:cTn id="569" dur="500" fill="hold"/>
                                        <p:tgtEl>
                                          <p:spTgt spid="182"/>
                                        </p:tgtEl>
                                        <p:attrNameLst>
                                          <p:attrName>fill.on</p:attrName>
                                        </p:attrNameLst>
                                      </p:cBhvr>
                                      <p:to>
                                        <p:strVal val="true"/>
                                      </p:to>
                                    </p:set>
                                  </p:childTnLst>
                                </p:cTn>
                              </p:par>
                              <p:par>
                                <p:cTn id="570" presetID="19" presetClass="emph" presetSubtype="0" fill="hold" grpId="3" nodeType="withEffect">
                                  <p:stCondLst>
                                    <p:cond delay="0"/>
                                  </p:stCondLst>
                                  <p:childTnLst>
                                    <p:animClr clrSpc="rgb" dir="cw">
                                      <p:cBhvr override="childStyle">
                                        <p:cTn id="571" dur="500" fill="hold"/>
                                        <p:tgtEl>
                                          <p:spTgt spid="179"/>
                                        </p:tgtEl>
                                        <p:attrNameLst>
                                          <p:attrName>style.color</p:attrName>
                                        </p:attrNameLst>
                                      </p:cBhvr>
                                      <p:to>
                                        <a:srgbClr val="2ECC71"/>
                                      </p:to>
                                    </p:animClr>
                                    <p:animClr clrSpc="rgb" dir="cw">
                                      <p:cBhvr>
                                        <p:cTn id="572" dur="500" fill="hold"/>
                                        <p:tgtEl>
                                          <p:spTgt spid="179"/>
                                        </p:tgtEl>
                                        <p:attrNameLst>
                                          <p:attrName>fillcolor</p:attrName>
                                        </p:attrNameLst>
                                      </p:cBhvr>
                                      <p:to>
                                        <a:srgbClr val="2ECC71"/>
                                      </p:to>
                                    </p:animClr>
                                    <p:set>
                                      <p:cBhvr>
                                        <p:cTn id="573" dur="500" fill="hold"/>
                                        <p:tgtEl>
                                          <p:spTgt spid="179"/>
                                        </p:tgtEl>
                                        <p:attrNameLst>
                                          <p:attrName>fill.type</p:attrName>
                                        </p:attrNameLst>
                                      </p:cBhvr>
                                      <p:to>
                                        <p:strVal val="solid"/>
                                      </p:to>
                                    </p:set>
                                    <p:set>
                                      <p:cBhvr>
                                        <p:cTn id="574" dur="500" fill="hold"/>
                                        <p:tgtEl>
                                          <p:spTgt spid="179"/>
                                        </p:tgtEl>
                                        <p:attrNameLst>
                                          <p:attrName>fill.on</p:attrName>
                                        </p:attrNameLst>
                                      </p:cBhvr>
                                      <p:to>
                                        <p:strVal val="true"/>
                                      </p:to>
                                    </p:set>
                                  </p:childTnLst>
                                </p:cTn>
                              </p:par>
                              <p:par>
                                <p:cTn id="575" presetID="19" presetClass="emph" presetSubtype="0" fill="hold" grpId="3" nodeType="withEffect">
                                  <p:stCondLst>
                                    <p:cond delay="0"/>
                                  </p:stCondLst>
                                  <p:childTnLst>
                                    <p:animClr clrSpc="rgb" dir="cw">
                                      <p:cBhvr override="childStyle">
                                        <p:cTn id="576" dur="500" fill="hold"/>
                                        <p:tgtEl>
                                          <p:spTgt spid="177"/>
                                        </p:tgtEl>
                                        <p:attrNameLst>
                                          <p:attrName>style.color</p:attrName>
                                        </p:attrNameLst>
                                      </p:cBhvr>
                                      <p:to>
                                        <a:srgbClr val="2ECC71"/>
                                      </p:to>
                                    </p:animClr>
                                    <p:animClr clrSpc="rgb" dir="cw">
                                      <p:cBhvr>
                                        <p:cTn id="577" dur="500" fill="hold"/>
                                        <p:tgtEl>
                                          <p:spTgt spid="177"/>
                                        </p:tgtEl>
                                        <p:attrNameLst>
                                          <p:attrName>fillcolor</p:attrName>
                                        </p:attrNameLst>
                                      </p:cBhvr>
                                      <p:to>
                                        <a:srgbClr val="2ECC71"/>
                                      </p:to>
                                    </p:animClr>
                                    <p:set>
                                      <p:cBhvr>
                                        <p:cTn id="578" dur="500" fill="hold"/>
                                        <p:tgtEl>
                                          <p:spTgt spid="177"/>
                                        </p:tgtEl>
                                        <p:attrNameLst>
                                          <p:attrName>fill.type</p:attrName>
                                        </p:attrNameLst>
                                      </p:cBhvr>
                                      <p:to>
                                        <p:strVal val="solid"/>
                                      </p:to>
                                    </p:set>
                                    <p:set>
                                      <p:cBhvr>
                                        <p:cTn id="579" dur="500" fill="hold"/>
                                        <p:tgtEl>
                                          <p:spTgt spid="177"/>
                                        </p:tgtEl>
                                        <p:attrNameLst>
                                          <p:attrName>fill.on</p:attrName>
                                        </p:attrNameLst>
                                      </p:cBhvr>
                                      <p:to>
                                        <p:strVal val="true"/>
                                      </p:to>
                                    </p:set>
                                  </p:childTnLst>
                                </p:cTn>
                              </p:par>
                              <p:par>
                                <p:cTn id="580" presetID="19" presetClass="emph" presetSubtype="0" fill="hold" grpId="3" nodeType="withEffect">
                                  <p:stCondLst>
                                    <p:cond delay="0"/>
                                  </p:stCondLst>
                                  <p:childTnLst>
                                    <p:animClr clrSpc="rgb" dir="cw">
                                      <p:cBhvr override="childStyle">
                                        <p:cTn id="581" dur="500" fill="hold"/>
                                        <p:tgtEl>
                                          <p:spTgt spid="176"/>
                                        </p:tgtEl>
                                        <p:attrNameLst>
                                          <p:attrName>style.color</p:attrName>
                                        </p:attrNameLst>
                                      </p:cBhvr>
                                      <p:to>
                                        <a:srgbClr val="2ECC71"/>
                                      </p:to>
                                    </p:animClr>
                                    <p:animClr clrSpc="rgb" dir="cw">
                                      <p:cBhvr>
                                        <p:cTn id="582" dur="500" fill="hold"/>
                                        <p:tgtEl>
                                          <p:spTgt spid="176"/>
                                        </p:tgtEl>
                                        <p:attrNameLst>
                                          <p:attrName>fillcolor</p:attrName>
                                        </p:attrNameLst>
                                      </p:cBhvr>
                                      <p:to>
                                        <a:srgbClr val="2ECC71"/>
                                      </p:to>
                                    </p:animClr>
                                    <p:set>
                                      <p:cBhvr>
                                        <p:cTn id="583" dur="500" fill="hold"/>
                                        <p:tgtEl>
                                          <p:spTgt spid="176"/>
                                        </p:tgtEl>
                                        <p:attrNameLst>
                                          <p:attrName>fill.type</p:attrName>
                                        </p:attrNameLst>
                                      </p:cBhvr>
                                      <p:to>
                                        <p:strVal val="solid"/>
                                      </p:to>
                                    </p:set>
                                    <p:set>
                                      <p:cBhvr>
                                        <p:cTn id="584" dur="500" fill="hold"/>
                                        <p:tgtEl>
                                          <p:spTgt spid="176"/>
                                        </p:tgtEl>
                                        <p:attrNameLst>
                                          <p:attrName>fill.on</p:attrName>
                                        </p:attrNameLst>
                                      </p:cBhvr>
                                      <p:to>
                                        <p:strVal val="true"/>
                                      </p:to>
                                    </p:set>
                                  </p:childTnLst>
                                </p:cTn>
                              </p:par>
                              <p:par>
                                <p:cTn id="585" presetID="19" presetClass="emph" presetSubtype="0" fill="hold" grpId="3" nodeType="withEffect">
                                  <p:stCondLst>
                                    <p:cond delay="0"/>
                                  </p:stCondLst>
                                  <p:childTnLst>
                                    <p:animClr clrSpc="rgb" dir="cw">
                                      <p:cBhvr override="childStyle">
                                        <p:cTn id="586" dur="500" fill="hold"/>
                                        <p:tgtEl>
                                          <p:spTgt spid="175"/>
                                        </p:tgtEl>
                                        <p:attrNameLst>
                                          <p:attrName>style.color</p:attrName>
                                        </p:attrNameLst>
                                      </p:cBhvr>
                                      <p:to>
                                        <a:srgbClr val="2ECC71"/>
                                      </p:to>
                                    </p:animClr>
                                    <p:animClr clrSpc="rgb" dir="cw">
                                      <p:cBhvr>
                                        <p:cTn id="587" dur="500" fill="hold"/>
                                        <p:tgtEl>
                                          <p:spTgt spid="175"/>
                                        </p:tgtEl>
                                        <p:attrNameLst>
                                          <p:attrName>fillcolor</p:attrName>
                                        </p:attrNameLst>
                                      </p:cBhvr>
                                      <p:to>
                                        <a:srgbClr val="2ECC71"/>
                                      </p:to>
                                    </p:animClr>
                                    <p:set>
                                      <p:cBhvr>
                                        <p:cTn id="588" dur="500" fill="hold"/>
                                        <p:tgtEl>
                                          <p:spTgt spid="175"/>
                                        </p:tgtEl>
                                        <p:attrNameLst>
                                          <p:attrName>fill.type</p:attrName>
                                        </p:attrNameLst>
                                      </p:cBhvr>
                                      <p:to>
                                        <p:strVal val="solid"/>
                                      </p:to>
                                    </p:set>
                                    <p:set>
                                      <p:cBhvr>
                                        <p:cTn id="589" dur="500" fill="hold"/>
                                        <p:tgtEl>
                                          <p:spTgt spid="175"/>
                                        </p:tgtEl>
                                        <p:attrNameLst>
                                          <p:attrName>fill.on</p:attrName>
                                        </p:attrNameLst>
                                      </p:cBhvr>
                                      <p:to>
                                        <p:strVal val="true"/>
                                      </p:to>
                                    </p:set>
                                  </p:childTnLst>
                                </p:cTn>
                              </p:par>
                              <p:par>
                                <p:cTn id="590" presetID="19" presetClass="emph" presetSubtype="0" fill="hold" grpId="3" nodeType="withEffect">
                                  <p:stCondLst>
                                    <p:cond delay="0"/>
                                  </p:stCondLst>
                                  <p:childTnLst>
                                    <p:animClr clrSpc="rgb" dir="cw">
                                      <p:cBhvr override="childStyle">
                                        <p:cTn id="591" dur="500" fill="hold"/>
                                        <p:tgtEl>
                                          <p:spTgt spid="181"/>
                                        </p:tgtEl>
                                        <p:attrNameLst>
                                          <p:attrName>style.color</p:attrName>
                                        </p:attrNameLst>
                                      </p:cBhvr>
                                      <p:to>
                                        <a:srgbClr val="2ECC71"/>
                                      </p:to>
                                    </p:animClr>
                                    <p:animClr clrSpc="rgb" dir="cw">
                                      <p:cBhvr>
                                        <p:cTn id="592" dur="500" fill="hold"/>
                                        <p:tgtEl>
                                          <p:spTgt spid="181"/>
                                        </p:tgtEl>
                                        <p:attrNameLst>
                                          <p:attrName>fillcolor</p:attrName>
                                        </p:attrNameLst>
                                      </p:cBhvr>
                                      <p:to>
                                        <a:srgbClr val="2ECC71"/>
                                      </p:to>
                                    </p:animClr>
                                    <p:set>
                                      <p:cBhvr>
                                        <p:cTn id="593" dur="500" fill="hold"/>
                                        <p:tgtEl>
                                          <p:spTgt spid="181"/>
                                        </p:tgtEl>
                                        <p:attrNameLst>
                                          <p:attrName>fill.type</p:attrName>
                                        </p:attrNameLst>
                                      </p:cBhvr>
                                      <p:to>
                                        <p:strVal val="solid"/>
                                      </p:to>
                                    </p:set>
                                    <p:set>
                                      <p:cBhvr>
                                        <p:cTn id="594" dur="500" fill="hold"/>
                                        <p:tgtEl>
                                          <p:spTgt spid="181"/>
                                        </p:tgtEl>
                                        <p:attrNameLst>
                                          <p:attrName>fill.on</p:attrName>
                                        </p:attrNameLst>
                                      </p:cBhvr>
                                      <p:to>
                                        <p:strVal val="true"/>
                                      </p:to>
                                    </p:set>
                                  </p:childTnLst>
                                </p:cTn>
                              </p:par>
                              <p:par>
                                <p:cTn id="595" presetID="19" presetClass="emph" presetSubtype="0" fill="hold" grpId="3" nodeType="withEffect">
                                  <p:stCondLst>
                                    <p:cond delay="0"/>
                                  </p:stCondLst>
                                  <p:childTnLst>
                                    <p:animClr clrSpc="rgb" dir="cw">
                                      <p:cBhvr override="childStyle">
                                        <p:cTn id="596" dur="500" fill="hold"/>
                                        <p:tgtEl>
                                          <p:spTgt spid="178"/>
                                        </p:tgtEl>
                                        <p:attrNameLst>
                                          <p:attrName>style.color</p:attrName>
                                        </p:attrNameLst>
                                      </p:cBhvr>
                                      <p:to>
                                        <a:srgbClr val="2ECC71"/>
                                      </p:to>
                                    </p:animClr>
                                    <p:animClr clrSpc="rgb" dir="cw">
                                      <p:cBhvr>
                                        <p:cTn id="597" dur="500" fill="hold"/>
                                        <p:tgtEl>
                                          <p:spTgt spid="178"/>
                                        </p:tgtEl>
                                        <p:attrNameLst>
                                          <p:attrName>fillcolor</p:attrName>
                                        </p:attrNameLst>
                                      </p:cBhvr>
                                      <p:to>
                                        <a:srgbClr val="2ECC71"/>
                                      </p:to>
                                    </p:animClr>
                                    <p:set>
                                      <p:cBhvr>
                                        <p:cTn id="598" dur="500" fill="hold"/>
                                        <p:tgtEl>
                                          <p:spTgt spid="178"/>
                                        </p:tgtEl>
                                        <p:attrNameLst>
                                          <p:attrName>fill.type</p:attrName>
                                        </p:attrNameLst>
                                      </p:cBhvr>
                                      <p:to>
                                        <p:strVal val="solid"/>
                                      </p:to>
                                    </p:set>
                                    <p:set>
                                      <p:cBhvr>
                                        <p:cTn id="599" dur="500" fill="hold"/>
                                        <p:tgtEl>
                                          <p:spTgt spid="178"/>
                                        </p:tgtEl>
                                        <p:attrNameLst>
                                          <p:attrName>fill.on</p:attrName>
                                        </p:attrNameLst>
                                      </p:cBhvr>
                                      <p:to>
                                        <p:strVal val="true"/>
                                      </p:to>
                                    </p:set>
                                  </p:childTnLst>
                                </p:cTn>
                              </p:par>
                              <p:par>
                                <p:cTn id="600" presetID="19" presetClass="emph" presetSubtype="0" fill="hold" grpId="3" nodeType="withEffect">
                                  <p:stCondLst>
                                    <p:cond delay="0"/>
                                  </p:stCondLst>
                                  <p:childTnLst>
                                    <p:animClr clrSpc="rgb" dir="cw">
                                      <p:cBhvr override="childStyle">
                                        <p:cTn id="601" dur="500" fill="hold"/>
                                        <p:tgtEl>
                                          <p:spTgt spid="180"/>
                                        </p:tgtEl>
                                        <p:attrNameLst>
                                          <p:attrName>style.color</p:attrName>
                                        </p:attrNameLst>
                                      </p:cBhvr>
                                      <p:to>
                                        <a:srgbClr val="2ECC71"/>
                                      </p:to>
                                    </p:animClr>
                                    <p:animClr clrSpc="rgb" dir="cw">
                                      <p:cBhvr>
                                        <p:cTn id="602" dur="500" fill="hold"/>
                                        <p:tgtEl>
                                          <p:spTgt spid="180"/>
                                        </p:tgtEl>
                                        <p:attrNameLst>
                                          <p:attrName>fillcolor</p:attrName>
                                        </p:attrNameLst>
                                      </p:cBhvr>
                                      <p:to>
                                        <a:srgbClr val="2ECC71"/>
                                      </p:to>
                                    </p:animClr>
                                    <p:set>
                                      <p:cBhvr>
                                        <p:cTn id="603" dur="500" fill="hold"/>
                                        <p:tgtEl>
                                          <p:spTgt spid="180"/>
                                        </p:tgtEl>
                                        <p:attrNameLst>
                                          <p:attrName>fill.type</p:attrName>
                                        </p:attrNameLst>
                                      </p:cBhvr>
                                      <p:to>
                                        <p:strVal val="solid"/>
                                      </p:to>
                                    </p:set>
                                    <p:set>
                                      <p:cBhvr>
                                        <p:cTn id="604" dur="500" fill="hold"/>
                                        <p:tgtEl>
                                          <p:spTgt spid="180"/>
                                        </p:tgtEl>
                                        <p:attrNameLst>
                                          <p:attrName>fill.on</p:attrName>
                                        </p:attrNameLst>
                                      </p:cBhvr>
                                      <p:to>
                                        <p:strVal val="true"/>
                                      </p:to>
                                    </p:set>
                                  </p:childTnLst>
                                </p:cTn>
                              </p:par>
                              <p:par>
                                <p:cTn id="605" presetID="19" presetClass="emph" presetSubtype="0" fill="hold" grpId="3" nodeType="withEffect">
                                  <p:stCondLst>
                                    <p:cond delay="0"/>
                                  </p:stCondLst>
                                  <p:childTnLst>
                                    <p:animClr clrSpc="rgb" dir="cw">
                                      <p:cBhvr override="childStyle">
                                        <p:cTn id="606" dur="500" fill="hold"/>
                                        <p:tgtEl>
                                          <p:spTgt spid="183"/>
                                        </p:tgtEl>
                                        <p:attrNameLst>
                                          <p:attrName>style.color</p:attrName>
                                        </p:attrNameLst>
                                      </p:cBhvr>
                                      <p:to>
                                        <a:srgbClr val="2ECC71"/>
                                      </p:to>
                                    </p:animClr>
                                    <p:animClr clrSpc="rgb" dir="cw">
                                      <p:cBhvr>
                                        <p:cTn id="607" dur="500" fill="hold"/>
                                        <p:tgtEl>
                                          <p:spTgt spid="183"/>
                                        </p:tgtEl>
                                        <p:attrNameLst>
                                          <p:attrName>fillcolor</p:attrName>
                                        </p:attrNameLst>
                                      </p:cBhvr>
                                      <p:to>
                                        <a:srgbClr val="2ECC71"/>
                                      </p:to>
                                    </p:animClr>
                                    <p:set>
                                      <p:cBhvr>
                                        <p:cTn id="608" dur="500" fill="hold"/>
                                        <p:tgtEl>
                                          <p:spTgt spid="183"/>
                                        </p:tgtEl>
                                        <p:attrNameLst>
                                          <p:attrName>fill.type</p:attrName>
                                        </p:attrNameLst>
                                      </p:cBhvr>
                                      <p:to>
                                        <p:strVal val="solid"/>
                                      </p:to>
                                    </p:set>
                                    <p:set>
                                      <p:cBhvr>
                                        <p:cTn id="609" dur="500" fill="hold"/>
                                        <p:tgtEl>
                                          <p:spTgt spid="183"/>
                                        </p:tgtEl>
                                        <p:attrNameLst>
                                          <p:attrName>fill.on</p:attrName>
                                        </p:attrNameLst>
                                      </p:cBhvr>
                                      <p:to>
                                        <p:strVal val="true"/>
                                      </p:to>
                                    </p:set>
                                  </p:childTnLst>
                                </p:cTn>
                              </p:par>
                              <p:par>
                                <p:cTn id="610" presetID="19" presetClass="emph" presetSubtype="0" fill="hold" grpId="3" nodeType="withEffect">
                                  <p:stCondLst>
                                    <p:cond delay="0"/>
                                  </p:stCondLst>
                                  <p:childTnLst>
                                    <p:animClr clrSpc="rgb" dir="cw">
                                      <p:cBhvr override="childStyle">
                                        <p:cTn id="611" dur="500" fill="hold"/>
                                        <p:tgtEl>
                                          <p:spTgt spid="185"/>
                                        </p:tgtEl>
                                        <p:attrNameLst>
                                          <p:attrName>style.color</p:attrName>
                                        </p:attrNameLst>
                                      </p:cBhvr>
                                      <p:to>
                                        <a:srgbClr val="2ECC71"/>
                                      </p:to>
                                    </p:animClr>
                                    <p:animClr clrSpc="rgb" dir="cw">
                                      <p:cBhvr>
                                        <p:cTn id="612" dur="500" fill="hold"/>
                                        <p:tgtEl>
                                          <p:spTgt spid="185"/>
                                        </p:tgtEl>
                                        <p:attrNameLst>
                                          <p:attrName>fillcolor</p:attrName>
                                        </p:attrNameLst>
                                      </p:cBhvr>
                                      <p:to>
                                        <a:srgbClr val="2ECC71"/>
                                      </p:to>
                                    </p:animClr>
                                    <p:set>
                                      <p:cBhvr>
                                        <p:cTn id="613" dur="500" fill="hold"/>
                                        <p:tgtEl>
                                          <p:spTgt spid="185"/>
                                        </p:tgtEl>
                                        <p:attrNameLst>
                                          <p:attrName>fill.type</p:attrName>
                                        </p:attrNameLst>
                                      </p:cBhvr>
                                      <p:to>
                                        <p:strVal val="solid"/>
                                      </p:to>
                                    </p:set>
                                    <p:set>
                                      <p:cBhvr>
                                        <p:cTn id="614" dur="500" fill="hold"/>
                                        <p:tgtEl>
                                          <p:spTgt spid="185"/>
                                        </p:tgtEl>
                                        <p:attrNameLst>
                                          <p:attrName>fill.on</p:attrName>
                                        </p:attrNameLst>
                                      </p:cBhvr>
                                      <p:to>
                                        <p:strVal val="true"/>
                                      </p:to>
                                    </p:set>
                                  </p:childTnLst>
                                </p:cTn>
                              </p:par>
                            </p:childTnLst>
                          </p:cTn>
                        </p:par>
                        <p:par>
                          <p:cTn id="615" fill="hold">
                            <p:stCondLst>
                              <p:cond delay="1500"/>
                            </p:stCondLst>
                            <p:childTnLst>
                              <p:par>
                                <p:cTn id="616" presetID="22" presetClass="entr" presetSubtype="8" fill="hold" grpId="0" nodeType="afterEffect">
                                  <p:stCondLst>
                                    <p:cond delay="0"/>
                                  </p:stCondLst>
                                  <p:childTnLst>
                                    <p:set>
                                      <p:cBhvr>
                                        <p:cTn id="617" dur="1" fill="hold">
                                          <p:stCondLst>
                                            <p:cond delay="0"/>
                                          </p:stCondLst>
                                        </p:cTn>
                                        <p:tgtEl>
                                          <p:spTgt spid="5"/>
                                        </p:tgtEl>
                                        <p:attrNameLst>
                                          <p:attrName>style.visibility</p:attrName>
                                        </p:attrNameLst>
                                      </p:cBhvr>
                                      <p:to>
                                        <p:strVal val="visible"/>
                                      </p:to>
                                    </p:set>
                                    <p:animEffect transition="in" filter="wipe(left)">
                                      <p:cBhvr>
                                        <p:cTn id="6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P spid="151" grpId="0" animBg="1"/>
      <p:bldP spid="151" grpId="1" animBg="1"/>
      <p:bldP spid="152" grpId="0" animBg="1"/>
      <p:bldP spid="152" grpId="1" animBg="1"/>
      <p:bldP spid="153" grpId="0" animBg="1"/>
      <p:bldP spid="153" grpId="1" animBg="1"/>
      <p:bldP spid="154" grpId="0" animBg="1"/>
      <p:bldP spid="154" grpId="1" animBg="1"/>
      <p:bldP spid="155" grpId="0" animBg="1"/>
      <p:bldP spid="155" grpId="1" animBg="1"/>
      <p:bldP spid="156" grpId="0" animBg="1"/>
      <p:bldP spid="156" grpId="1" animBg="1"/>
      <p:bldP spid="157" grpId="0" animBg="1"/>
      <p:bldP spid="157" grpId="1" animBg="1"/>
      <p:bldP spid="158" grpId="0" animBg="1"/>
      <p:bldP spid="159" grpId="0" animBg="1"/>
      <p:bldP spid="160" grpId="0" animBg="1"/>
      <p:bldP spid="164" grpId="0" animBg="1"/>
      <p:bldP spid="164" grpId="1" animBg="1"/>
      <p:bldP spid="164" grpId="2" animBg="1"/>
      <p:bldP spid="164" grpId="3" animBg="1"/>
      <p:bldP spid="165" grpId="0" animBg="1"/>
      <p:bldP spid="165" grpId="1" animBg="1"/>
      <p:bldP spid="165" grpId="2" animBg="1"/>
      <p:bldP spid="165" grpId="3" animBg="1"/>
      <p:bldP spid="166" grpId="0" animBg="1"/>
      <p:bldP spid="166" grpId="1" animBg="1"/>
      <p:bldP spid="166" grpId="2" animBg="1"/>
      <p:bldP spid="166" grpId="3" animBg="1"/>
      <p:bldP spid="167" grpId="0" animBg="1"/>
      <p:bldP spid="167" grpId="1" animBg="1"/>
      <p:bldP spid="167" grpId="2" animBg="1"/>
      <p:bldP spid="167" grpId="3" animBg="1"/>
      <p:bldP spid="168" grpId="0" animBg="1"/>
      <p:bldP spid="168" grpId="1" animBg="1"/>
      <p:bldP spid="168" grpId="2" animBg="1"/>
      <p:bldP spid="168" grpId="3" animBg="1"/>
      <p:bldP spid="169" grpId="0" animBg="1"/>
      <p:bldP spid="169" grpId="1" animBg="1"/>
      <p:bldP spid="169" grpId="2" animBg="1"/>
      <p:bldP spid="169" grpId="3" animBg="1"/>
      <p:bldP spid="170" grpId="0" animBg="1"/>
      <p:bldP spid="170" grpId="1" animBg="1"/>
      <p:bldP spid="170" grpId="2" animBg="1"/>
      <p:bldP spid="170" grpId="3" animBg="1"/>
      <p:bldP spid="171" grpId="0" animBg="1"/>
      <p:bldP spid="171" grpId="1" animBg="1"/>
      <p:bldP spid="171" grpId="2" animBg="1"/>
      <p:bldP spid="171" grpId="3" animBg="1"/>
      <p:bldP spid="172" grpId="0" animBg="1"/>
      <p:bldP spid="172" grpId="1" animBg="1"/>
      <p:bldP spid="172" grpId="2" animBg="1"/>
      <p:bldP spid="172" grpId="3" animBg="1"/>
      <p:bldP spid="173" grpId="0" animBg="1"/>
      <p:bldP spid="173" grpId="1" animBg="1"/>
      <p:bldP spid="173" grpId="2" animBg="1"/>
      <p:bldP spid="173" grpId="3" animBg="1"/>
      <p:bldP spid="174" grpId="0" animBg="1"/>
      <p:bldP spid="174" grpId="1" animBg="1"/>
      <p:bldP spid="174" grpId="2" animBg="1"/>
      <p:bldP spid="174" grpId="3" animBg="1"/>
      <p:bldP spid="175" grpId="0" animBg="1"/>
      <p:bldP spid="175" grpId="1" animBg="1"/>
      <p:bldP spid="175" grpId="2" animBg="1"/>
      <p:bldP spid="175" grpId="3" animBg="1"/>
      <p:bldP spid="176" grpId="0" animBg="1"/>
      <p:bldP spid="176" grpId="1" animBg="1"/>
      <p:bldP spid="176" grpId="2" animBg="1"/>
      <p:bldP spid="176" grpId="3" animBg="1"/>
      <p:bldP spid="177" grpId="0" animBg="1"/>
      <p:bldP spid="177" grpId="1" animBg="1"/>
      <p:bldP spid="177" grpId="2" animBg="1"/>
      <p:bldP spid="177" grpId="3" animBg="1"/>
      <p:bldP spid="178" grpId="0" animBg="1"/>
      <p:bldP spid="178" grpId="1" animBg="1"/>
      <p:bldP spid="178" grpId="2" animBg="1"/>
      <p:bldP spid="178" grpId="3" animBg="1"/>
      <p:bldP spid="179" grpId="0" animBg="1"/>
      <p:bldP spid="179" grpId="1" animBg="1"/>
      <p:bldP spid="179" grpId="2" animBg="1"/>
      <p:bldP spid="179" grpId="3" animBg="1"/>
      <p:bldP spid="180" grpId="0" animBg="1"/>
      <p:bldP spid="180" grpId="1" animBg="1"/>
      <p:bldP spid="180" grpId="2" animBg="1"/>
      <p:bldP spid="180" grpId="3" animBg="1"/>
      <p:bldP spid="181" grpId="0" animBg="1"/>
      <p:bldP spid="181" grpId="1" animBg="1"/>
      <p:bldP spid="181" grpId="2" animBg="1"/>
      <p:bldP spid="181" grpId="3" animBg="1"/>
      <p:bldP spid="182" grpId="0" animBg="1"/>
      <p:bldP spid="182" grpId="1" animBg="1"/>
      <p:bldP spid="182" grpId="2" animBg="1"/>
      <p:bldP spid="182" grpId="3" animBg="1"/>
      <p:bldP spid="183" grpId="0" animBg="1"/>
      <p:bldP spid="183" grpId="1" animBg="1"/>
      <p:bldP spid="183" grpId="2" animBg="1"/>
      <p:bldP spid="183" grpId="3" animBg="1"/>
      <p:bldP spid="184" grpId="0" animBg="1"/>
      <p:bldP spid="184" grpId="1" animBg="1"/>
      <p:bldP spid="184" grpId="2" animBg="1"/>
      <p:bldP spid="184" grpId="3" animBg="1"/>
      <p:bldP spid="185" grpId="0" animBg="1"/>
      <p:bldP spid="185" grpId="1" animBg="1"/>
      <p:bldP spid="185" grpId="2" animBg="1"/>
      <p:bldP spid="185" grpId="3" animBg="1"/>
      <p:bldP spid="186" grpId="0" animBg="1"/>
      <p:bldP spid="187" grpId="0" animBg="1"/>
      <p:bldP spid="188" grpId="0" animBg="1"/>
      <p:bldP spid="189" grpId="0" animBg="1"/>
      <p:bldP spid="190" grpId="0" animBg="1"/>
      <p:bldP spid="190" grpId="1" animBg="1"/>
      <p:bldP spid="191" grpId="0" animBg="1"/>
      <p:bldP spid="191" grpId="1"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Blessing of Dimensionality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3"/>
                <a:ext cx="11938646" cy="5746377"/>
              </a:xfrm>
            </p:spPr>
            <p:txBody>
              <a:bodyPr>
                <a:normAutofit/>
              </a:bodyPr>
              <a:lstStyle/>
              <a:p>
                <a:r>
                  <a:rPr lang="en-IN" dirty="0"/>
                  <a:t>High dimensionality is often criticized for the hardships it brings</a:t>
                </a:r>
              </a:p>
              <a:p>
                <a:pPr lvl="2"/>
                <a:r>
                  <a:rPr lang="en-IN" dirty="0"/>
                  <a:t>Algorithms become expensive, </a:t>
                </a:r>
                <a:r>
                  <a:rPr lang="en-IN" dirty="0" err="1"/>
                  <a:t>kNN</a:t>
                </a:r>
                <a:r>
                  <a:rPr lang="en-IN" dirty="0"/>
                  <a:t> behaves weirdly, much more training data is needed to learn good models </a:t>
                </a:r>
                <a:r>
                  <a:rPr lang="en-IN" i="0" dirty="0">
                    <a:sym typeface="Wingdings" panose="05000000000000000000" pitchFamily="2" charset="2"/>
                  </a:rPr>
                  <a:t></a:t>
                </a:r>
              </a:p>
              <a:p>
                <a:pPr lvl="2"/>
                <a:r>
                  <a:rPr lang="en-IN" dirty="0">
                    <a:sym typeface="Wingdings" panose="05000000000000000000" pitchFamily="2" charset="2"/>
                  </a:rPr>
                  <a:t>Collectively called the “curse of dimensionality”</a:t>
                </a:r>
              </a:p>
              <a:p>
                <a:r>
                  <a:rPr lang="en-IN" dirty="0">
                    <a:sym typeface="Wingdings" panose="05000000000000000000" pitchFamily="2" charset="2"/>
                  </a:rPr>
                  <a:t>However, large dimensionality also allows powerful and flexible models</a:t>
                </a:r>
              </a:p>
              <a:p>
                <a:pPr lvl="2"/>
                <a:r>
                  <a:rPr lang="en-IN" dirty="0">
                    <a:sym typeface="Wingdings" panose="05000000000000000000" pitchFamily="2" charset="2"/>
                  </a:rPr>
                  <a:t>As an extreme case, consider </a:t>
                </a:r>
                <a14:m>
                  <m:oMath xmlns:m="http://schemas.openxmlformats.org/officeDocument/2006/math">
                    <m:r>
                      <a:rPr lang="en-IN" b="0" i="1" smtClean="0">
                        <a:latin typeface="Cambria Math" panose="02040503050406030204" pitchFamily="18" charset="0"/>
                        <a:sym typeface="Wingdings" panose="05000000000000000000" pitchFamily="2" charset="2"/>
                      </a:rPr>
                      <m:t>𝑛</m:t>
                    </m:r>
                  </m:oMath>
                </a14:m>
                <a:r>
                  <a:rPr lang="en-IN" dirty="0"/>
                  <a:t> feature vectors in </a:t>
                </a:r>
                <a14:m>
                  <m:oMath xmlns:m="http://schemas.openxmlformats.org/officeDocument/2006/math">
                    <m:r>
                      <a:rPr lang="en-IN" b="0" i="1" smtClean="0">
                        <a:latin typeface="Cambria Math" panose="02040503050406030204" pitchFamily="18" charset="0"/>
                      </a:rPr>
                      <m:t>𝑑</m:t>
                    </m:r>
                    <m:r>
                      <a:rPr lang="en-IN" b="0" i="1" smtClean="0">
                        <a:latin typeface="Cambria Math" panose="02040503050406030204" pitchFamily="18" charset="0"/>
                      </a:rPr>
                      <m:t>≥</m:t>
                    </m:r>
                    <m:r>
                      <a:rPr lang="en-IN" b="0" i="1" smtClean="0">
                        <a:latin typeface="Cambria Math" panose="02040503050406030204" pitchFamily="18" charset="0"/>
                      </a:rPr>
                      <m:t>𝑛</m:t>
                    </m:r>
                  </m:oMath>
                </a14:m>
                <a:r>
                  <a:rPr lang="en-IN" dirty="0"/>
                  <a:t> dimensions (not a typo) with all </a:t>
                </a:r>
                <a14:m>
                  <m:oMath xmlns:m="http://schemas.openxmlformats.org/officeDocument/2006/math">
                    <m:r>
                      <a:rPr lang="en-IN" b="0" i="1" smtClean="0">
                        <a:latin typeface="Cambria Math" panose="02040503050406030204" pitchFamily="18" charset="0"/>
                      </a:rPr>
                      <m:t>𝑛</m:t>
                    </m:r>
                  </m:oMath>
                </a14:m>
                <a:r>
                  <a:rPr lang="en-IN" dirty="0"/>
                  <a:t> feature vectors linearly independent i.e. </a:t>
                </a:r>
                <a14:m>
                  <m:oMath xmlns:m="http://schemas.openxmlformats.org/officeDocument/2006/math">
                    <m:r>
                      <m:rPr>
                        <m:sty m:val="p"/>
                      </m:rPr>
                      <a:rPr lang="en-IN" b="0" i="0" smtClean="0">
                        <a:latin typeface="Cambria Math" panose="02040503050406030204" pitchFamily="18" charset="0"/>
                      </a:rPr>
                      <m:t>rank</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e>
                    </m:d>
                    <m:r>
                      <a:rPr lang="en-IN" b="0" i="1" smtClean="0">
                        <a:latin typeface="Cambria Math" panose="02040503050406030204" pitchFamily="18" charset="0"/>
                      </a:rPr>
                      <m:t>=</m:t>
                    </m:r>
                    <m:r>
                      <a:rPr lang="en-IN" b="0" i="1" smtClean="0">
                        <a:latin typeface="Cambria Math" panose="02040503050406030204" pitchFamily="18" charset="0"/>
                      </a:rPr>
                      <m:t>𝑛</m:t>
                    </m:r>
                  </m:oMath>
                </a14:m>
                <a:endParaRPr lang="en-IN" dirty="0"/>
              </a:p>
              <a:p>
                <a:pPr lvl="2"/>
                <a:r>
                  <a:rPr lang="en-IN" dirty="0"/>
                  <a:t>Easy to see that perfect classification, regression is possible for this data</a:t>
                </a:r>
              </a:p>
              <a:p>
                <a:pPr lvl="3"/>
                <a:r>
                  <a:rPr lang="en-IN" b="1" dirty="0"/>
                  <a:t>Proof</a:t>
                </a:r>
                <a:r>
                  <a:rPr lang="en-IN" dirty="0"/>
                  <a:t>: let </a:t>
                </a:r>
                <a14:m>
                  <m:oMath xmlns:m="http://schemas.openxmlformats.org/officeDocument/2006/math">
                    <m:r>
                      <a:rPr lang="en-IN" b="1" i="0" smtClean="0">
                        <a:latin typeface="Cambria Math" panose="02040503050406030204" pitchFamily="18" charset="0"/>
                      </a:rPr>
                      <m:t>𝐲</m:t>
                    </m:r>
                  </m:oMath>
                </a14:m>
                <a:r>
                  <a:rPr lang="en-IN" dirty="0"/>
                  <a:t> be label vector </a:t>
                </a:r>
                <a14:m>
                  <m:oMath xmlns:m="http://schemas.openxmlformats.org/officeDocument/2006/math">
                    <m:r>
                      <a:rPr lang="en-IN" b="1" i="0" smtClean="0">
                        <a:latin typeface="Cambria Math" panose="02040503050406030204" pitchFamily="18" charset="0"/>
                      </a:rPr>
                      <m:t>𝐲</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−1,1</m:t>
                            </m:r>
                          </m:e>
                        </m:d>
                      </m:e>
                      <m:sup>
                        <m:r>
                          <a:rPr lang="en-IN" b="0" i="1" smtClean="0">
                            <a:latin typeface="Cambria Math" panose="02040503050406030204" pitchFamily="18" charset="0"/>
                          </a:rPr>
                          <m:t>𝑛</m:t>
                        </m:r>
                      </m:sup>
                    </m:sSup>
                  </m:oMath>
                </a14:m>
                <a:r>
                  <a:rPr lang="en-IN" dirty="0"/>
                  <a:t> for </a:t>
                </a:r>
                <a:r>
                  <a:rPr lang="en-IN" dirty="0" err="1"/>
                  <a:t>classfn</a:t>
                </a:r>
                <a:r>
                  <a:rPr lang="en-IN" dirty="0"/>
                  <a:t>, </a:t>
                </a:r>
                <a14:m>
                  <m:oMath xmlns:m="http://schemas.openxmlformats.org/officeDocument/2006/math">
                    <m:r>
                      <a:rPr lang="en-IN" b="1" i="0" smtClean="0">
                        <a:latin typeface="Cambria Math" panose="02040503050406030204" pitchFamily="18" charset="0"/>
                      </a:rPr>
                      <m:t>𝐲</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𝑛</m:t>
                        </m:r>
                      </m:sup>
                    </m:sSup>
                  </m:oMath>
                </a14:m>
                <a:r>
                  <a:rPr lang="en-IN" dirty="0"/>
                  <a:t> for regression. Let </a:t>
                </a:r>
                <a14:m>
                  <m:oMath xmlns:m="http://schemas.openxmlformats.org/officeDocument/2006/math">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𝑈</m:t>
                    </m:r>
                    <m:r>
                      <m:rPr>
                        <m:sty m:val="p"/>
                      </m:rPr>
                      <a:rPr lang="en-IN">
                        <a:latin typeface="Cambria Math" panose="02040503050406030204" pitchFamily="18" charset="0"/>
                      </a:rPr>
                      <m:t>Σ</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oMath>
                </a14:m>
                <a:r>
                  <a:rPr lang="en-IN" dirty="0"/>
                  <a:t> be the (thin) SVD of the feature matrix </a:t>
                </a:r>
                <a14:m>
                  <m:oMath xmlns:m="http://schemas.openxmlformats.org/officeDocument/2006/math">
                    <m:r>
                      <a:rPr lang="en-IN" i="1">
                        <a:latin typeface="Cambria Math" panose="02040503050406030204" pitchFamily="18" charset="0"/>
                      </a:rPr>
                      <m:t>𝑋</m:t>
                    </m:r>
                  </m:oMath>
                </a14:m>
                <a:r>
                  <a:rPr lang="en-IN" dirty="0"/>
                  <a:t> with </a:t>
                </a:r>
                <a14:m>
                  <m:oMath xmlns:m="http://schemas.openxmlformats.org/officeDocument/2006/math">
                    <m:r>
                      <a:rPr lang="en-IN" i="1">
                        <a:latin typeface="Cambria Math" panose="02040503050406030204" pitchFamily="18" charset="0"/>
                      </a:rPr>
                      <m:t>𝑈</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𝑛</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𝑛</m:t>
                        </m:r>
                      </m:sup>
                    </m:sSup>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Σ</m:t>
                    </m:r>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𝑛</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𝑛</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𝑉</m:t>
                    </m:r>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𝑛</m:t>
                        </m:r>
                      </m:sup>
                    </m:sSup>
                  </m:oMath>
                </a14:m>
                <a:r>
                  <a:rPr lang="en-IN" dirty="0"/>
                  <a:t> with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r>
                      <a:rPr lang="en-IN" i="1">
                        <a:latin typeface="Cambria Math" panose="02040503050406030204" pitchFamily="18" charset="0"/>
                      </a:rPr>
                      <m:t>𝑉</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b="0" i="1" smtClean="0">
                            <a:latin typeface="Cambria Math" panose="02040503050406030204" pitchFamily="18" charset="0"/>
                          </a:rPr>
                          <m:t>𝑑</m:t>
                        </m:r>
                      </m:sub>
                    </m:sSub>
                    <m:r>
                      <a:rPr lang="en-IN" i="1" smtClean="0">
                        <a:latin typeface="Cambria Math" panose="02040503050406030204" pitchFamily="18" charset="0"/>
                      </a:rPr>
                      <m:t>=</m:t>
                    </m:r>
                    <m:r>
                      <a:rPr lang="en-IN" i="1" smtClean="0">
                        <a:latin typeface="Cambria Math" panose="02040503050406030204" pitchFamily="18" charset="0"/>
                      </a:rPr>
                      <m:t>𝑈</m:t>
                    </m:r>
                    <m:sSup>
                      <m:sSupPr>
                        <m:ctrlPr>
                          <a:rPr lang="en-IN" i="1">
                            <a:latin typeface="Cambria Math" panose="02040503050406030204" pitchFamily="18" charset="0"/>
                          </a:rPr>
                        </m:ctrlPr>
                      </m:sSupPr>
                      <m:e>
                        <m:r>
                          <a:rPr lang="en-IN" i="1">
                            <a:latin typeface="Cambria Math" panose="02040503050406030204" pitchFamily="18" charset="0"/>
                          </a:rPr>
                          <m:t>𝑈</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𝑈</m:t>
                        </m:r>
                      </m:e>
                      <m:sup>
                        <m:r>
                          <a:rPr lang="en-IN" i="1">
                            <a:latin typeface="Cambria Math" panose="02040503050406030204" pitchFamily="18" charset="0"/>
                          </a:rPr>
                          <m:t>⊤</m:t>
                        </m:r>
                      </m:sup>
                    </m:sSup>
                    <m:r>
                      <a:rPr lang="en-IN" i="1">
                        <a:latin typeface="Cambria Math" panose="02040503050406030204" pitchFamily="18" charset="0"/>
                      </a:rPr>
                      <m:t>𝑈</m:t>
                    </m:r>
                  </m:oMath>
                </a14:m>
                <a:r>
                  <a:rPr lang="en-IN" dirty="0"/>
                  <a:t> (be careful that we may have </a:t>
                </a:r>
                <a14:m>
                  <m:oMath xmlns:m="http://schemas.openxmlformats.org/officeDocument/2006/math">
                    <m:r>
                      <a:rPr lang="en-IN" i="1">
                        <a:latin typeface="Cambria Math" panose="02040503050406030204" pitchFamily="18" charset="0"/>
                      </a:rPr>
                      <m:t>𝑉</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b="0" i="1" smtClean="0">
                            <a:latin typeface="Cambria Math" panose="02040503050406030204" pitchFamily="18" charset="0"/>
                          </a:rPr>
                          <m:t>𝑛</m:t>
                        </m:r>
                      </m:sub>
                    </m:sSub>
                  </m:oMath>
                </a14:m>
                <a:r>
                  <a:rPr lang="en-IN" dirty="0"/>
                  <a:t> since </a:t>
                </a:r>
                <a14:m>
                  <m:oMath xmlns:m="http://schemas.openxmlformats.org/officeDocument/2006/math">
                    <m:r>
                      <a:rPr lang="en-IN" i="1">
                        <a:latin typeface="Cambria Math" panose="02040503050406030204" pitchFamily="18" charset="0"/>
                      </a:rPr>
                      <m:t>𝑑</m:t>
                    </m:r>
                    <m:r>
                      <a:rPr lang="en-IN" i="1">
                        <a:latin typeface="Cambria Math" panose="02040503050406030204" pitchFamily="18" charset="0"/>
                      </a:rPr>
                      <m:t>≥</m:t>
                    </m:r>
                    <m:r>
                      <a:rPr lang="en-IN" i="1">
                        <a:latin typeface="Cambria Math" panose="02040503050406030204" pitchFamily="18" charset="0"/>
                      </a:rPr>
                      <m:t>𝑛</m:t>
                    </m:r>
                  </m:oMath>
                </a14:m>
                <a:r>
                  <a:rPr lang="en-IN" dirty="0"/>
                  <a:t>). Note that </a:t>
                </a:r>
                <a14:m>
                  <m:oMath xmlns:m="http://schemas.openxmlformats.org/officeDocument/2006/math">
                    <m:r>
                      <m:rPr>
                        <m:sty m:val="p"/>
                      </m:rPr>
                      <a:rPr lang="en-IN" b="0" i="0" smtClean="0">
                        <a:latin typeface="Cambria Math" panose="02040503050406030204" pitchFamily="18" charset="0"/>
                      </a:rPr>
                      <m:t>Σ</m:t>
                    </m:r>
                  </m:oMath>
                </a14:m>
                <a:r>
                  <a:rPr lang="en-IN" dirty="0"/>
                  <a:t> is invertible since we have the thin SVD. Then, the model </a:t>
                </a:r>
                <a14:m>
                  <m:oMath xmlns:m="http://schemas.openxmlformats.org/officeDocument/2006/math">
                    <m:r>
                      <a:rPr lang="en-IN" b="1">
                        <a:latin typeface="Cambria Math" panose="02040503050406030204" pitchFamily="18" charset="0"/>
                      </a:rPr>
                      <m:t>𝐰</m:t>
                    </m:r>
                    <m:r>
                      <a:rPr lang="en-IN" i="1">
                        <a:latin typeface="Cambria Math" panose="02040503050406030204" pitchFamily="18" charset="0"/>
                      </a:rPr>
                      <m:t>=</m:t>
                    </m:r>
                    <m:r>
                      <a:rPr lang="en-IN" b="0" i="1" smtClean="0">
                        <a:latin typeface="Cambria Math" panose="02040503050406030204" pitchFamily="18" charset="0"/>
                      </a:rPr>
                      <m:t>𝑉</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Σ</m:t>
                        </m:r>
                      </m:e>
                      <m:sup>
                        <m:r>
                          <a:rPr lang="en-IN" b="0" i="1" smtClean="0">
                            <a:latin typeface="Cambria Math" panose="02040503050406030204" pitchFamily="18" charset="0"/>
                          </a:rPr>
                          <m:t>−1</m:t>
                        </m:r>
                      </m:sup>
                    </m:sSup>
                    <m:sSup>
                      <m:sSupPr>
                        <m:ctrlPr>
                          <a:rPr lang="en-IN" b="1" i="1" smtClean="0">
                            <a:latin typeface="Cambria Math" panose="02040503050406030204" pitchFamily="18" charset="0"/>
                          </a:rPr>
                        </m:ctrlPr>
                      </m:sSupPr>
                      <m:e>
                        <m:r>
                          <a:rPr lang="en-IN" b="0" i="1" smtClean="0">
                            <a:latin typeface="Cambria Math" panose="02040503050406030204" pitchFamily="18" charset="0"/>
                          </a:rPr>
                          <m:t>𝑈</m:t>
                        </m:r>
                      </m:e>
                      <m:sup>
                        <m:r>
                          <a:rPr lang="en-IN" b="1" i="1" smtClean="0">
                            <a:latin typeface="Cambria Math" panose="02040503050406030204" pitchFamily="18" charset="0"/>
                          </a:rPr>
                          <m:t>⊤</m:t>
                        </m:r>
                      </m:sup>
                    </m:sSup>
                    <m:r>
                      <a:rPr lang="en-IN" b="1">
                        <a:latin typeface="Cambria Math" panose="02040503050406030204" pitchFamily="18" charset="0"/>
                      </a:rPr>
                      <m:t>𝐲</m:t>
                    </m:r>
                  </m:oMath>
                </a14:m>
                <a:r>
                  <a:rPr lang="en-IN" dirty="0"/>
                  <a:t> satisfies </a:t>
                </a:r>
                <a14:m>
                  <m:oMath xmlns:m="http://schemas.openxmlformats.org/officeDocument/2006/math">
                    <m:r>
                      <a:rPr lang="en-IN" i="1">
                        <a:latin typeface="Cambria Math" panose="02040503050406030204" pitchFamily="18" charset="0"/>
                      </a:rPr>
                      <m:t>𝑋</m:t>
                    </m:r>
                    <m:r>
                      <a:rPr lang="en-IN" b="1">
                        <a:latin typeface="Cambria Math" panose="02040503050406030204" pitchFamily="18" charset="0"/>
                      </a:rPr>
                      <m:t>𝐰</m:t>
                    </m:r>
                    <m:r>
                      <a:rPr lang="en-IN" i="1">
                        <a:latin typeface="Cambria Math" panose="02040503050406030204" pitchFamily="18" charset="0"/>
                      </a:rPr>
                      <m:t>=</m:t>
                    </m:r>
                    <m:r>
                      <a:rPr lang="en-IN" b="1">
                        <a:latin typeface="Cambria Math" panose="02040503050406030204" pitchFamily="18" charset="0"/>
                      </a:rPr>
                      <m:t>𝐲</m:t>
                    </m:r>
                  </m:oMath>
                </a14:m>
                <a:r>
                  <a:rPr lang="en-IN" dirty="0"/>
                  <a:t> i.e. perfect learning. To see why, note that</a:t>
                </a:r>
              </a:p>
              <a:p>
                <a:pPr lvl="3" algn="ctr"/>
                <a14:m>
                  <m:oMath xmlns:m="http://schemas.openxmlformats.org/officeDocument/2006/math">
                    <m:r>
                      <a:rPr lang="en-IN" b="0" i="1" smtClean="0">
                        <a:latin typeface="Cambria Math" panose="02040503050406030204" pitchFamily="18" charset="0"/>
                      </a:rPr>
                      <m:t>𝑋</m:t>
                    </m:r>
                    <m:r>
                      <a:rPr lang="en-IN" b="1" i="0" smtClean="0">
                        <a:latin typeface="Cambria Math" panose="02040503050406030204" pitchFamily="18" charset="0"/>
                      </a:rPr>
                      <m:t>𝐰</m:t>
                    </m:r>
                    <m:r>
                      <a:rPr lang="en-IN" b="0" i="1" smtClean="0">
                        <a:latin typeface="Cambria Math" panose="02040503050406030204" pitchFamily="18" charset="0"/>
                      </a:rPr>
                      <m:t>=</m:t>
                    </m:r>
                    <m:r>
                      <a:rPr lang="en-IN" i="1">
                        <a:latin typeface="Cambria Math" panose="02040503050406030204" pitchFamily="18" charset="0"/>
                      </a:rPr>
                      <m:t>𝑈</m:t>
                    </m:r>
                    <m:r>
                      <m:rPr>
                        <m:sty m:val="p"/>
                      </m:rPr>
                      <a:rPr lang="en-IN">
                        <a:latin typeface="Cambria Math" panose="02040503050406030204" pitchFamily="18" charset="0"/>
                      </a:rPr>
                      <m:t>Σ</m:t>
                    </m:r>
                    <m:sSup>
                      <m:sSupPr>
                        <m:ctrlPr>
                          <a:rPr lang="en-IN" i="1">
                            <a:latin typeface="Cambria Math" panose="02040503050406030204" pitchFamily="18" charset="0"/>
                          </a:rPr>
                        </m:ctrlPr>
                      </m:sSupPr>
                      <m:e>
                        <m:r>
                          <a:rPr lang="en-IN" i="1">
                            <a:latin typeface="Cambria Math" panose="02040503050406030204" pitchFamily="18" charset="0"/>
                          </a:rPr>
                          <m:t>𝑉</m:t>
                        </m:r>
                      </m:e>
                      <m:sup>
                        <m:r>
                          <a:rPr lang="en-IN" i="1">
                            <a:latin typeface="Cambria Math" panose="02040503050406030204" pitchFamily="18" charset="0"/>
                          </a:rPr>
                          <m:t>⊤</m:t>
                        </m:r>
                      </m:sup>
                    </m:sSup>
                    <m:r>
                      <a:rPr lang="en-IN" i="1">
                        <a:latin typeface="Cambria Math" panose="02040503050406030204" pitchFamily="18" charset="0"/>
                      </a:rPr>
                      <m:t>𝑉</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sSup>
                      <m:sSupPr>
                        <m:ctrlPr>
                          <a:rPr lang="en-IN" b="1" i="1">
                            <a:latin typeface="Cambria Math" panose="02040503050406030204" pitchFamily="18" charset="0"/>
                          </a:rPr>
                        </m:ctrlPr>
                      </m:sSupPr>
                      <m:e>
                        <m:r>
                          <a:rPr lang="en-IN" i="1">
                            <a:latin typeface="Cambria Math" panose="02040503050406030204" pitchFamily="18" charset="0"/>
                          </a:rPr>
                          <m:t>𝑈</m:t>
                        </m:r>
                      </m:e>
                      <m:sup>
                        <m:r>
                          <a:rPr lang="en-IN" b="1" i="1">
                            <a:latin typeface="Cambria Math" panose="02040503050406030204" pitchFamily="18" charset="0"/>
                          </a:rPr>
                          <m:t>⊤</m:t>
                        </m:r>
                      </m:sup>
                    </m:sSup>
                    <m:r>
                      <a:rPr lang="en-IN" b="1" i="0" smtClean="0">
                        <a:latin typeface="Cambria Math" panose="02040503050406030204" pitchFamily="18" charset="0"/>
                      </a:rPr>
                      <m:t>𝐲</m:t>
                    </m:r>
                    <m:r>
                      <a:rPr lang="en-IN" b="0" i="1" smtClean="0">
                        <a:latin typeface="Cambria Math" panose="02040503050406030204" pitchFamily="18" charset="0"/>
                      </a:rPr>
                      <m:t>=</m:t>
                    </m:r>
                    <m:r>
                      <a:rPr lang="en-IN" i="1">
                        <a:latin typeface="Cambria Math" panose="02040503050406030204" pitchFamily="18" charset="0"/>
                      </a:rPr>
                      <m:t>𝑈</m:t>
                    </m:r>
                    <m:r>
                      <m:rPr>
                        <m:sty m:val="p"/>
                      </m:rPr>
                      <a:rPr lang="en-IN">
                        <a:latin typeface="Cambria Math" panose="02040503050406030204" pitchFamily="18" charset="0"/>
                      </a:rPr>
                      <m:t>Σ</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−1</m:t>
                        </m:r>
                      </m:sup>
                    </m:sSup>
                    <m:sSup>
                      <m:sSupPr>
                        <m:ctrlPr>
                          <a:rPr lang="en-IN" b="1" i="1">
                            <a:latin typeface="Cambria Math" panose="02040503050406030204" pitchFamily="18" charset="0"/>
                          </a:rPr>
                        </m:ctrlPr>
                      </m:sSupPr>
                      <m:e>
                        <m:r>
                          <a:rPr lang="en-IN" i="1">
                            <a:latin typeface="Cambria Math" panose="02040503050406030204" pitchFamily="18" charset="0"/>
                          </a:rPr>
                          <m:t>𝑈</m:t>
                        </m:r>
                      </m:e>
                      <m:sup>
                        <m:r>
                          <a:rPr lang="en-IN" b="1" i="1">
                            <a:latin typeface="Cambria Math" panose="02040503050406030204" pitchFamily="18" charset="0"/>
                          </a:rPr>
                          <m:t>⊤</m:t>
                        </m:r>
                      </m:sup>
                    </m:sSup>
                    <m:r>
                      <a:rPr lang="en-IN" b="1" i="0" smtClean="0">
                        <a:latin typeface="Cambria Math" panose="02040503050406030204" pitchFamily="18" charset="0"/>
                      </a:rPr>
                      <m:t>𝐲</m:t>
                    </m:r>
                    <m:r>
                      <a:rPr lang="en-IN" b="0" i="1" smtClean="0">
                        <a:latin typeface="Cambria Math" panose="02040503050406030204" pitchFamily="18" charset="0"/>
                      </a:rPr>
                      <m:t>=</m:t>
                    </m:r>
                    <m:r>
                      <a:rPr lang="en-IN" b="0" i="1" smtClean="0">
                        <a:latin typeface="Cambria Math" panose="02040503050406030204" pitchFamily="18" charset="0"/>
                      </a:rPr>
                      <m:t>𝑈</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𝑈</m:t>
                        </m:r>
                      </m:e>
                      <m:sup>
                        <m:r>
                          <a:rPr lang="en-IN" b="0" i="1" smtClean="0">
                            <a:latin typeface="Cambria Math" panose="02040503050406030204" pitchFamily="18" charset="0"/>
                          </a:rPr>
                          <m:t>⊤</m:t>
                        </m:r>
                      </m:sup>
                    </m:sSup>
                    <m:r>
                      <a:rPr lang="en-IN" b="1" i="0" smtClean="0">
                        <a:latin typeface="Cambria Math" panose="02040503050406030204" pitchFamily="18" charset="0"/>
                      </a:rPr>
                      <m:t>𝐲</m:t>
                    </m:r>
                    <m:r>
                      <a:rPr lang="en-IN" b="0" i="1" smtClean="0">
                        <a:latin typeface="Cambria Math" panose="02040503050406030204" pitchFamily="18" charset="0"/>
                      </a:rPr>
                      <m:t>=</m:t>
                    </m:r>
                    <m:r>
                      <a:rPr lang="en-IN" b="1" i="0" smtClean="0">
                        <a:latin typeface="Cambria Math" panose="02040503050406030204" pitchFamily="18" charset="0"/>
                      </a:rPr>
                      <m:t>𝐲</m:t>
                    </m:r>
                  </m:oMath>
                </a14:m>
                <a:r>
                  <a:rPr lang="en-IN" b="1" dirty="0">
                    <a:sym typeface="Wingdings" panose="05000000000000000000" pitchFamily="2" charset="2"/>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3"/>
                <a:ext cx="11938646" cy="5746377"/>
              </a:xfrm>
              <a:blipFill>
                <a:blip r:embed="rId2"/>
                <a:stretch>
                  <a:fillRect l="-562" t="-2545" r="-66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17</a:t>
            </a:fld>
            <a:endParaRPr lang="en-US"/>
          </a:p>
        </p:txBody>
      </p:sp>
    </p:spTree>
    <p:extLst>
      <p:ext uri="{BB962C8B-B14F-4D97-AF65-F5344CB8AC3E}">
        <p14:creationId xmlns:p14="http://schemas.microsoft.com/office/powerpoint/2010/main" val="322351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3978947"/>
                <a:ext cx="12192000" cy="2879054"/>
              </a:xfrm>
            </p:spPr>
            <p:txBody>
              <a:bodyPr>
                <a:normAutofit/>
              </a:bodyPr>
              <a:lstStyle/>
              <a:p>
                <a:r>
                  <a:rPr lang="en-IN" sz="2800" dirty="0"/>
                  <a:t>Original data non-separable by any linear classifier but using a nice non-linear map makes them separable with a margin!</a:t>
                </a:r>
              </a:p>
              <a:p>
                <a:pPr lvl="2"/>
                <a:r>
                  <a:rPr lang="en-IN" sz="2400" dirty="0"/>
                  <a:t>Linear maps could have never accomplished this. In fact, not all non-linear maps guaranteed to do so either, only nice ones would do this</a:t>
                </a:r>
              </a:p>
              <a:p>
                <a:r>
                  <a:rPr lang="en-IN" sz="2800" dirty="0"/>
                  <a:t>A good decision boundary is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𝜙</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m:t>
                    </m:r>
                    <m:r>
                      <a:rPr lang="en-IN" sz="2800" b="0" i="1" smtClean="0">
                        <a:latin typeface="Cambria Math" panose="02040503050406030204" pitchFamily="18" charset="0"/>
                      </a:rPr>
                      <m:t>𝑐</m:t>
                    </m:r>
                  </m:oMath>
                </a14:m>
                <a:r>
                  <a:rPr lang="en-IN" sz="2800" dirty="0"/>
                  <a:t> i.e. </a:t>
                </a:r>
                <a14:m>
                  <m:oMath xmlns:m="http://schemas.openxmlformats.org/officeDocument/2006/math">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m:t>
                    </m:r>
                    <m:r>
                      <a:rPr lang="en-IN" sz="2800" b="0" i="1" smtClean="0">
                        <a:latin typeface="Cambria Math" panose="02040503050406030204" pitchFamily="18" charset="0"/>
                      </a:rPr>
                      <m:t>𝑐</m:t>
                    </m:r>
                  </m:oMath>
                </a14:m>
                <a:r>
                  <a:rPr lang="en-IN" sz="2800" dirty="0"/>
                  <a:t> since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𝜙</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oMath>
                </a14:m>
                <a:endParaRPr lang="en-IN" sz="2800" dirty="0"/>
              </a:p>
              <a:p>
                <a:pPr lvl="2"/>
                <a:r>
                  <a:rPr lang="en-IN" sz="2400" dirty="0"/>
                  <a:t>Decision boundary is non-</a:t>
                </a:r>
                <a:r>
                  <a:rPr lang="en-IN" sz="2400" dirty="0" err="1"/>
                  <a:t>lin</a:t>
                </a:r>
                <a:r>
                  <a:rPr lang="en-IN" sz="2400" dirty="0"/>
                  <a:t> in </a:t>
                </a:r>
                <a:r>
                  <a:rPr lang="en-IN" sz="2400" dirty="0" err="1"/>
                  <a:t>orig</a:t>
                </a:r>
                <a:r>
                  <a:rPr lang="en-IN" sz="2400" dirty="0"/>
                  <a:t> space </a:t>
                </a:r>
                <a14:m>
                  <m:oMath xmlns:m="http://schemas.openxmlformats.org/officeDocument/2006/math">
                    <m:r>
                      <a:rPr lang="en-IN" sz="2400">
                        <a:latin typeface="Cambria Math" panose="02040503050406030204" pitchFamily="18" charset="0"/>
                        <a:ea typeface="Cambria Math" panose="02040503050406030204" pitchFamily="18" charset="0"/>
                      </a:rPr>
                      <m:t>ℝ</m:t>
                    </m:r>
                  </m:oMath>
                </a14:m>
                <a:r>
                  <a:rPr lang="en-IN" sz="2400" dirty="0"/>
                  <a:t> </a:t>
                </a:r>
                <a:r>
                  <a:rPr lang="en-IN" sz="2400" dirty="0" err="1"/>
                  <a:t>i.e</a:t>
                </a:r>
                <a:r>
                  <a:rPr lang="en-IN" sz="2400" dirty="0"/>
                  <a:t> </a:t>
                </a:r>
                <a:r>
                  <a:rPr lang="en-IN" sz="2400" dirty="0" err="1"/>
                  <a:t>lin</a:t>
                </a:r>
                <a:r>
                  <a:rPr lang="en-IN" sz="2400" dirty="0"/>
                  <a:t> model in </a:t>
                </a:r>
                <a14:m>
                  <m:oMath xmlns:m="http://schemas.openxmlformats.org/officeDocument/2006/math">
                    <m:sSup>
                      <m:sSupPr>
                        <m:ctrlPr>
                          <a:rPr lang="en-IN" sz="2400" b="0" i="1" smtClean="0">
                            <a:latin typeface="Cambria Math" panose="02040503050406030204" pitchFamily="18" charset="0"/>
                            <a:ea typeface="Cambria Math" panose="02040503050406030204" pitchFamily="18" charset="0"/>
                          </a:rPr>
                        </m:ctrlPr>
                      </m:sSupPr>
                      <m:e>
                        <m:r>
                          <a:rPr lang="en-IN" sz="2400" i="1" smtClean="0">
                            <a:latin typeface="Cambria Math" panose="02040503050406030204" pitchFamily="18" charset="0"/>
                            <a:ea typeface="Cambria Math" panose="02040503050406030204" pitchFamily="18" charset="0"/>
                          </a:rPr>
                          <m:t>ℝ</m:t>
                        </m:r>
                      </m:e>
                      <m:sup>
                        <m:r>
                          <a:rPr lang="en-IN" sz="2400" b="0" i="1" smtClean="0">
                            <a:latin typeface="Cambria Math" panose="02040503050406030204" pitchFamily="18" charset="0"/>
                            <a:ea typeface="Cambria Math" panose="02040503050406030204" pitchFamily="18" charset="0"/>
                          </a:rPr>
                          <m:t>2</m:t>
                        </m:r>
                      </m:sup>
                    </m:sSup>
                  </m:oMath>
                </a14:m>
                <a:r>
                  <a:rPr lang="en-IN" sz="2400" dirty="0"/>
                  <a:t> imposed non-</a:t>
                </a:r>
                <a:r>
                  <a:rPr lang="en-IN" sz="2400" dirty="0" err="1"/>
                  <a:t>lin</a:t>
                </a:r>
                <a:r>
                  <a:rPr lang="en-IN" sz="2400" dirty="0"/>
                  <a:t> boundary in </a:t>
                </a:r>
                <a14:m>
                  <m:oMath xmlns:m="http://schemas.openxmlformats.org/officeDocument/2006/math">
                    <m:r>
                      <a:rPr lang="en-IN" sz="2400" i="1" smtClean="0">
                        <a:latin typeface="Cambria Math" panose="02040503050406030204" pitchFamily="18" charset="0"/>
                        <a:ea typeface="Cambria Math" panose="02040503050406030204" pitchFamily="18" charset="0"/>
                      </a:rPr>
                      <m:t>ℝ</m:t>
                    </m:r>
                  </m:oMath>
                </a14:m>
                <a:endParaRPr lang="en-IN" sz="2400" dirty="0"/>
              </a:p>
              <a:p>
                <a:pPr lvl="2"/>
                <a:r>
                  <a:rPr lang="en-IN" sz="2400" dirty="0"/>
                  <a:t>Non-linearity came from map </a:t>
                </a:r>
                <a14:m>
                  <m:oMath xmlns:m="http://schemas.openxmlformats.org/officeDocument/2006/math">
                    <m:r>
                      <a:rPr lang="en-IN" sz="2400" b="0" i="1" smtClean="0">
                        <a:latin typeface="Cambria Math" panose="02040503050406030204" pitchFamily="18" charset="0"/>
                      </a:rPr>
                      <m:t>𝜙</m:t>
                    </m:r>
                  </m:oMath>
                </a14:m>
                <a:r>
                  <a:rPr lang="en-IN" sz="2400" dirty="0"/>
                  <a:t>. There exists no </a:t>
                </a:r>
                <a14:m>
                  <m:oMath xmlns:m="http://schemas.openxmlformats.org/officeDocument/2006/math">
                    <m:r>
                      <a:rPr lang="en-IN" sz="2400" b="0" i="1" smtClean="0">
                        <a:latin typeface="Cambria Math" panose="02040503050406030204" pitchFamily="18" charset="0"/>
                      </a:rPr>
                      <m:t>𝑊</m:t>
                    </m:r>
                    <m:r>
                      <a:rPr lang="en-IN" sz="2400" b="0" i="1" smtClean="0">
                        <a:latin typeface="Cambria Math" panose="02040503050406030204" pitchFamily="18" charset="0"/>
                      </a:rPr>
                      <m:t>∈</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ℝ</m:t>
                        </m:r>
                      </m:e>
                      <m:sup>
                        <m:r>
                          <a:rPr lang="en-IN" sz="2400" b="0" i="1" smtClean="0">
                            <a:latin typeface="Cambria Math" panose="02040503050406030204" pitchFamily="18" charset="0"/>
                            <a:ea typeface="Cambria Math" panose="02040503050406030204" pitchFamily="18" charset="0"/>
                          </a:rPr>
                          <m:t>2×1</m:t>
                        </m:r>
                      </m:sup>
                    </m:sSup>
                  </m:oMath>
                </a14:m>
                <a:r>
                  <a:rPr lang="en-IN" sz="2400" dirty="0"/>
                  <a:t> so that </a:t>
                </a:r>
                <a14:m>
                  <m:oMath xmlns:m="http://schemas.openxmlformats.org/officeDocument/2006/math">
                    <m:r>
                      <a:rPr lang="en-IN" sz="2400" b="0" i="1" smtClean="0">
                        <a:latin typeface="Cambria Math" panose="02040503050406030204" pitchFamily="18" charset="0"/>
                      </a:rPr>
                      <m:t>𝜙</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e>
                    </m:d>
                    <m:r>
                      <a:rPr lang="en-IN" sz="2400" b="0" i="1" smtClean="0">
                        <a:latin typeface="Cambria Math" panose="02040503050406030204" pitchFamily="18" charset="0"/>
                      </a:rPr>
                      <m:t>=</m:t>
                    </m:r>
                    <m:r>
                      <a:rPr lang="en-IN" sz="2400" b="0" i="1" smtClean="0">
                        <a:latin typeface="Cambria Math" panose="02040503050406030204" pitchFamily="18" charset="0"/>
                      </a:rPr>
                      <m:t>𝑊𝑥</m:t>
                    </m:r>
                  </m:oMath>
                </a14:m>
                <a:r>
                  <a:rPr lang="en-IN" sz="2400" dirty="0"/>
                  <a:t> for all </a:t>
                </a:r>
                <a14:m>
                  <m:oMath xmlns:m="http://schemas.openxmlformats.org/officeDocument/2006/math">
                    <m:r>
                      <a:rPr lang="en-IN" sz="2400">
                        <a:latin typeface="Cambria Math" panose="02040503050406030204" pitchFamily="18" charset="0"/>
                      </a:rPr>
                      <m:t>𝑥</m:t>
                    </m:r>
                    <m:r>
                      <a:rPr lang="en-IN" sz="2400">
                        <a:latin typeface="Cambria Math" panose="02040503050406030204" pitchFamily="18" charset="0"/>
                      </a:rPr>
                      <m:t>∈</m:t>
                    </m:r>
                    <m:r>
                      <a:rPr lang="en-IN" sz="2400">
                        <a:latin typeface="Cambria Math" panose="02040503050406030204" pitchFamily="18" charset="0"/>
                        <a:ea typeface="Cambria Math" panose="02040503050406030204" pitchFamily="18" charset="0"/>
                      </a:rPr>
                      <m:t>ℝ</m:t>
                    </m:r>
                  </m:oMath>
                </a14:m>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3978947"/>
                <a:ext cx="12192000" cy="2879054"/>
              </a:xfrm>
              <a:blipFill>
                <a:blip r:embed="rId5"/>
                <a:stretch>
                  <a:fillRect l="-250" t="-4237" r="-50" b="-275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sp>
        <p:nvSpPr>
          <p:cNvPr id="5" name="Rectangle 4"/>
          <p:cNvSpPr/>
          <p:nvPr/>
        </p:nvSpPr>
        <p:spPr>
          <a:xfrm>
            <a:off x="2101531" y="3380253"/>
            <a:ext cx="2021667" cy="363840"/>
          </a:xfrm>
          <a:prstGeom prst="rect">
            <a:avLst/>
          </a:prstGeom>
          <a:solidFill>
            <a:srgbClr val="2ECC71">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Rectangle 5"/>
          <p:cNvSpPr/>
          <p:nvPr/>
        </p:nvSpPr>
        <p:spPr>
          <a:xfrm>
            <a:off x="4127336" y="3380253"/>
            <a:ext cx="2021667" cy="363840"/>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6"/>
          <p:cNvSpPr/>
          <p:nvPr/>
        </p:nvSpPr>
        <p:spPr>
          <a:xfrm>
            <a:off x="78466" y="3380253"/>
            <a:ext cx="2021667" cy="363840"/>
          </a:xfrm>
          <a:prstGeom prst="rect">
            <a:avLst/>
          </a:pr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p:cNvCxnSpPr/>
          <p:nvPr/>
        </p:nvCxnSpPr>
        <p:spPr>
          <a:xfrm flipV="1">
            <a:off x="9322457" y="1006075"/>
            <a:ext cx="2552105" cy="2552106"/>
          </a:xfrm>
          <a:prstGeom prst="line">
            <a:avLst/>
          </a:prstGeom>
          <a:noFill/>
          <a:ln w="12700" cap="flat" cmpd="sng" algn="ctr">
            <a:solidFill>
              <a:schemeClr val="bg1"/>
            </a:solidFill>
            <a:prstDash val="lgDash"/>
            <a:miter lim="800000"/>
          </a:ln>
          <a:effectLst/>
        </p:spPr>
      </p:cxnSp>
      <p:cxnSp>
        <p:nvCxnSpPr>
          <p:cNvPr id="9" name="Straight Connector 8"/>
          <p:cNvCxnSpPr/>
          <p:nvPr/>
        </p:nvCxnSpPr>
        <p:spPr>
          <a:xfrm>
            <a:off x="6710677" y="1006075"/>
            <a:ext cx="2552105" cy="2552106"/>
          </a:xfrm>
          <a:prstGeom prst="line">
            <a:avLst/>
          </a:prstGeom>
          <a:noFill/>
          <a:ln w="12700" cap="flat" cmpd="sng" algn="ctr">
            <a:solidFill>
              <a:schemeClr val="bg1"/>
            </a:solidFill>
            <a:prstDash val="lgDash"/>
            <a:miter lim="800000"/>
          </a:ln>
          <a:effectLst/>
        </p:spPr>
      </p:cxnSp>
      <p:grpSp>
        <p:nvGrpSpPr>
          <p:cNvPr id="10" name="Group 9" descr=" 53"/>
          <p:cNvGrpSpPr/>
          <p:nvPr/>
        </p:nvGrpSpPr>
        <p:grpSpPr>
          <a:xfrm>
            <a:off x="546001" y="2069433"/>
            <a:ext cx="5122735" cy="1871899"/>
            <a:chOff x="313900" y="3795588"/>
            <a:chExt cx="6086900" cy="2224214"/>
          </a:xfrm>
        </p:grpSpPr>
        <p:cxnSp>
          <p:nvCxnSpPr>
            <p:cNvPr id="11" name="Straight Arrow Connector 10"/>
            <p:cNvCxnSpPr/>
            <p:nvPr/>
          </p:nvCxnSpPr>
          <p:spPr>
            <a:xfrm flipV="1">
              <a:off x="3376906" y="3795588"/>
              <a:ext cx="0" cy="2224214"/>
            </a:xfrm>
            <a:prstGeom prst="straightConnector1">
              <a:avLst/>
            </a:prstGeom>
            <a:noFill/>
            <a:ln w="38100" cap="flat" cmpd="sng" algn="ctr">
              <a:solidFill>
                <a:schemeClr val="bg1"/>
              </a:solidFill>
              <a:prstDash val="solid"/>
              <a:miter lim="800000"/>
              <a:headEnd type="none" w="med" len="med"/>
              <a:tailEnd type="arrow" w="med" len="med"/>
            </a:ln>
            <a:effectLst/>
          </p:spPr>
        </p:cxnSp>
        <p:cxnSp>
          <p:nvCxnSpPr>
            <p:cNvPr id="12" name="Straight Arrow Connector 11"/>
            <p:cNvCxnSpPr/>
            <p:nvPr/>
          </p:nvCxnSpPr>
          <p:spPr>
            <a:xfrm>
              <a:off x="313900" y="5593080"/>
              <a:ext cx="6086900" cy="0"/>
            </a:xfrm>
            <a:prstGeom prst="straightConnector1">
              <a:avLst/>
            </a:prstGeom>
            <a:noFill/>
            <a:ln w="38100" cap="flat" cmpd="sng" algn="ctr">
              <a:solidFill>
                <a:schemeClr val="bg1"/>
              </a:solidFill>
              <a:prstDash val="solid"/>
              <a:miter lim="800000"/>
              <a:headEnd type="none" w="med" len="med"/>
              <a:tailEnd type="arrow" w="med" len="med"/>
            </a:ln>
            <a:effectLst/>
          </p:spPr>
        </p:cxnSp>
      </p:grpSp>
      <p:sp>
        <p:nvSpPr>
          <p:cNvPr id="13" name="Oval 12"/>
          <p:cNvSpPr/>
          <p:nvPr/>
        </p:nvSpPr>
        <p:spPr>
          <a:xfrm>
            <a:off x="818013" y="342109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p:cNvSpPr/>
          <p:nvPr/>
        </p:nvSpPr>
        <p:spPr>
          <a:xfrm>
            <a:off x="1533199" y="342109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p:cNvSpPr/>
          <p:nvPr/>
        </p:nvSpPr>
        <p:spPr>
          <a:xfrm>
            <a:off x="5109130" y="342109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p:cNvSpPr/>
          <p:nvPr/>
        </p:nvSpPr>
        <p:spPr>
          <a:xfrm>
            <a:off x="4393943" y="342109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Oval 16"/>
          <p:cNvSpPr/>
          <p:nvPr/>
        </p:nvSpPr>
        <p:spPr>
          <a:xfrm>
            <a:off x="2248385" y="342109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p:cNvSpPr/>
          <p:nvPr/>
        </p:nvSpPr>
        <p:spPr>
          <a:xfrm>
            <a:off x="2963571" y="342109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p:cNvSpPr/>
          <p:nvPr/>
        </p:nvSpPr>
        <p:spPr>
          <a:xfrm>
            <a:off x="3678757" y="342109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2" name="Picture 21"/>
          <p:cNvPicPr>
            <a:picLocks noChangeAspect="1"/>
          </p:cNvPicPr>
          <p:nvPr>
            <p:custDataLst>
              <p:tags r:id="rId1"/>
            </p:custDataLst>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05517" y="919474"/>
            <a:ext cx="6239578" cy="570005"/>
          </a:xfrm>
          <a:prstGeom prst="rect">
            <a:avLst/>
          </a:prstGeom>
        </p:spPr>
      </p:pic>
      <p:grpSp>
        <p:nvGrpSpPr>
          <p:cNvPr id="23" name="Group 22" descr=" 53"/>
          <p:cNvGrpSpPr/>
          <p:nvPr/>
        </p:nvGrpSpPr>
        <p:grpSpPr>
          <a:xfrm>
            <a:off x="6710677" y="1564851"/>
            <a:ext cx="5122735" cy="2376480"/>
            <a:chOff x="313900" y="3196038"/>
            <a:chExt cx="6086900" cy="2823764"/>
          </a:xfrm>
        </p:grpSpPr>
        <p:cxnSp>
          <p:nvCxnSpPr>
            <p:cNvPr id="24" name="Straight Arrow Connector 23"/>
            <p:cNvCxnSpPr/>
            <p:nvPr/>
          </p:nvCxnSpPr>
          <p:spPr>
            <a:xfrm flipV="1">
              <a:off x="3376906" y="3196038"/>
              <a:ext cx="0" cy="2823764"/>
            </a:xfrm>
            <a:prstGeom prst="straightConnector1">
              <a:avLst/>
            </a:prstGeom>
            <a:noFill/>
            <a:ln w="38100" cap="flat" cmpd="sng" algn="ctr">
              <a:solidFill>
                <a:schemeClr val="bg1"/>
              </a:solidFill>
              <a:prstDash val="solid"/>
              <a:miter lim="800000"/>
              <a:headEnd type="none" w="med" len="med"/>
              <a:tailEnd type="arrow" w="med" len="med"/>
            </a:ln>
            <a:effectLst/>
          </p:spPr>
        </p:cxnSp>
        <p:cxnSp>
          <p:nvCxnSpPr>
            <p:cNvPr id="25" name="Straight Arrow Connector 24"/>
            <p:cNvCxnSpPr/>
            <p:nvPr/>
          </p:nvCxnSpPr>
          <p:spPr>
            <a:xfrm>
              <a:off x="313900" y="5593080"/>
              <a:ext cx="6086900" cy="0"/>
            </a:xfrm>
            <a:prstGeom prst="straightConnector1">
              <a:avLst/>
            </a:prstGeom>
            <a:noFill/>
            <a:ln w="38100" cap="flat" cmpd="sng" algn="ctr">
              <a:solidFill>
                <a:schemeClr val="bg1"/>
              </a:solidFill>
              <a:prstDash val="solid"/>
              <a:miter lim="800000"/>
              <a:headEnd type="none" w="med" len="med"/>
              <a:tailEnd type="arrow" w="med" len="med"/>
            </a:ln>
            <a:effectLst/>
          </p:spPr>
        </p:cxnSp>
      </p:grpSp>
      <p:sp>
        <p:nvSpPr>
          <p:cNvPr id="26" name="Oval 25"/>
          <p:cNvSpPr/>
          <p:nvPr/>
        </p:nvSpPr>
        <p:spPr>
          <a:xfrm>
            <a:off x="6982689" y="342109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Oval 26"/>
          <p:cNvSpPr/>
          <p:nvPr/>
        </p:nvSpPr>
        <p:spPr>
          <a:xfrm>
            <a:off x="7697875" y="342109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Oval 27"/>
          <p:cNvSpPr/>
          <p:nvPr/>
        </p:nvSpPr>
        <p:spPr>
          <a:xfrm>
            <a:off x="11273806" y="342109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Oval 28"/>
          <p:cNvSpPr/>
          <p:nvPr/>
        </p:nvSpPr>
        <p:spPr>
          <a:xfrm>
            <a:off x="10558619" y="342109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Oval 29"/>
          <p:cNvSpPr/>
          <p:nvPr/>
        </p:nvSpPr>
        <p:spPr>
          <a:xfrm>
            <a:off x="8413061" y="342109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Oval 30"/>
          <p:cNvSpPr/>
          <p:nvPr/>
        </p:nvSpPr>
        <p:spPr>
          <a:xfrm>
            <a:off x="9843433" y="342109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Oval 32"/>
          <p:cNvSpPr/>
          <p:nvPr/>
        </p:nvSpPr>
        <p:spPr>
          <a:xfrm>
            <a:off x="9128247" y="342109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4" name="Straight Connector 33"/>
          <p:cNvCxnSpPr/>
          <p:nvPr/>
        </p:nvCxnSpPr>
        <p:spPr>
          <a:xfrm>
            <a:off x="6511962" y="2540000"/>
            <a:ext cx="5501640" cy="0"/>
          </a:xfrm>
          <a:prstGeom prst="line">
            <a:avLst/>
          </a:prstGeom>
          <a:noFill/>
          <a:ln w="38100" cap="flat" cmpd="sng" algn="ctr">
            <a:solidFill>
              <a:srgbClr val="00B0F0"/>
            </a:solidFill>
            <a:prstDash val="solid"/>
            <a:miter lim="800000"/>
          </a:ln>
          <a:effectLst/>
        </p:spPr>
      </p:cxnSp>
      <p:cxnSp>
        <p:nvCxnSpPr>
          <p:cNvPr id="36" name="Straight Connector 35"/>
          <p:cNvCxnSpPr/>
          <p:nvPr/>
        </p:nvCxnSpPr>
        <p:spPr>
          <a:xfrm>
            <a:off x="6511962" y="2172401"/>
            <a:ext cx="5501640" cy="0"/>
          </a:xfrm>
          <a:prstGeom prst="line">
            <a:avLst/>
          </a:prstGeom>
          <a:noFill/>
          <a:ln w="12700" cap="flat" cmpd="sng" algn="ctr">
            <a:solidFill>
              <a:schemeClr val="bg1"/>
            </a:solidFill>
            <a:prstDash val="lgDash"/>
            <a:miter lim="800000"/>
          </a:ln>
          <a:effectLst/>
        </p:spPr>
      </p:cxnSp>
      <p:cxnSp>
        <p:nvCxnSpPr>
          <p:cNvPr id="37" name="Straight Connector 36"/>
          <p:cNvCxnSpPr/>
          <p:nvPr/>
        </p:nvCxnSpPr>
        <p:spPr>
          <a:xfrm>
            <a:off x="6438674" y="2869984"/>
            <a:ext cx="5659759" cy="0"/>
          </a:xfrm>
          <a:prstGeom prst="line">
            <a:avLst/>
          </a:prstGeom>
          <a:noFill/>
          <a:ln w="12700" cap="flat" cmpd="sng" algn="ctr">
            <a:solidFill>
              <a:schemeClr val="bg1"/>
            </a:solidFill>
            <a:prstDash val="lgDash"/>
            <a:miter lim="800000"/>
          </a:ln>
          <a:effectLst/>
        </p:spPr>
      </p:cxnSp>
      <p:pic>
        <p:nvPicPr>
          <p:cNvPr id="39" name="Picture 38"/>
          <p:cNvPicPr>
            <a:picLocks noChangeAspect="1"/>
          </p:cNvPicPr>
          <p:nvPr>
            <p:custDataLst>
              <p:tags r:id="rId2"/>
            </p:custDataLst>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9375254" y="2342357"/>
            <a:ext cx="138691" cy="160028"/>
          </a:xfrm>
          <a:prstGeom prst="rect">
            <a:avLst/>
          </a:prstGeom>
        </p:spPr>
      </p:pic>
      <p:sp>
        <p:nvSpPr>
          <p:cNvPr id="44" name="Oval 43"/>
          <p:cNvSpPr/>
          <p:nvPr/>
        </p:nvSpPr>
        <p:spPr>
          <a:xfrm>
            <a:off x="3622789" y="761504"/>
            <a:ext cx="1927884" cy="936246"/>
          </a:xfrm>
          <a:prstGeom prst="ellipse">
            <a:avLst/>
          </a:prstGeom>
          <a:noFill/>
          <a:ln w="3810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46" name="Picture 45"/>
          <p:cNvPicPr>
            <a:picLocks noChangeAspect="1"/>
          </p:cNvPicPr>
          <p:nvPr>
            <p:custDataLst>
              <p:tags r:id="rId3"/>
            </p:custDataLst>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133952" y="1605130"/>
            <a:ext cx="6714784" cy="354196"/>
          </a:xfrm>
          <a:prstGeom prst="rect">
            <a:avLst/>
          </a:prstGeom>
        </p:spPr>
      </p:pic>
    </p:spTree>
    <p:extLst>
      <p:ext uri="{BB962C8B-B14F-4D97-AF65-F5344CB8AC3E}">
        <p14:creationId xmlns:p14="http://schemas.microsoft.com/office/powerpoint/2010/main" val="156263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left)">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wipe(down)">
                                      <p:cBhvr>
                                        <p:cTn id="82" dur="500"/>
                                        <p:tgtEl>
                                          <p:spTgt spid="8"/>
                                        </p:tgtEl>
                                      </p:cBhvr>
                                    </p:animEffect>
                                  </p:childTnLst>
                                </p:cTn>
                              </p:par>
                              <p:par>
                                <p:cTn id="83" presetID="22" presetClass="entr" presetSubtype="4" fill="hold"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down)">
                                      <p:cBhvr>
                                        <p:cTn id="85" dur="500"/>
                                        <p:tgtEl>
                                          <p:spTgt spid="9"/>
                                        </p:tgtEl>
                                      </p:cBhvr>
                                    </p:animEffect>
                                  </p:childTnLst>
                                </p:cTn>
                              </p:par>
                            </p:childTnLst>
                          </p:cTn>
                        </p:par>
                        <p:par>
                          <p:cTn id="86" fill="hold">
                            <p:stCondLst>
                              <p:cond delay="500"/>
                            </p:stCondLst>
                            <p:childTnLst>
                              <p:par>
                                <p:cTn id="87" presetID="64" presetClass="path" presetSubtype="0" accel="50000" decel="50000" fill="hold" grpId="1" nodeType="afterEffect">
                                  <p:stCondLst>
                                    <p:cond delay="0"/>
                                  </p:stCondLst>
                                  <p:childTnLst>
                                    <p:animMotion origin="layout" path="M 3.125E-6 2.22222E-6 L 3.125E-6 -0.31181 " pathEditMode="relative" rAng="0" ptsTypes="AA">
                                      <p:cBhvr>
                                        <p:cTn id="88" dur="2000" fill="hold"/>
                                        <p:tgtEl>
                                          <p:spTgt spid="26"/>
                                        </p:tgtEl>
                                        <p:attrNameLst>
                                          <p:attrName>ppt_x</p:attrName>
                                          <p:attrName>ppt_y</p:attrName>
                                        </p:attrNameLst>
                                      </p:cBhvr>
                                      <p:rCtr x="0" y="-15602"/>
                                    </p:animMotion>
                                  </p:childTnLst>
                                </p:cTn>
                              </p:par>
                              <p:par>
                                <p:cTn id="89" presetID="64" presetClass="path" presetSubtype="0" accel="50000" decel="50000" fill="hold" grpId="1" nodeType="withEffect">
                                  <p:stCondLst>
                                    <p:cond delay="0"/>
                                  </p:stCondLst>
                                  <p:childTnLst>
                                    <p:animMotion origin="layout" path="M -6.25E-7 2.22222E-6 L -6.25E-7 -0.2081 " pathEditMode="relative" rAng="0" ptsTypes="AA">
                                      <p:cBhvr>
                                        <p:cTn id="90" dur="2000" fill="hold"/>
                                        <p:tgtEl>
                                          <p:spTgt spid="27"/>
                                        </p:tgtEl>
                                        <p:attrNameLst>
                                          <p:attrName>ppt_x</p:attrName>
                                          <p:attrName>ppt_y</p:attrName>
                                        </p:attrNameLst>
                                      </p:cBhvr>
                                      <p:rCtr x="0" y="-10417"/>
                                    </p:animMotion>
                                  </p:childTnLst>
                                </p:cTn>
                              </p:par>
                              <p:par>
                                <p:cTn id="91" presetID="64" presetClass="path" presetSubtype="0" accel="50000" decel="50000" fill="hold" grpId="1" nodeType="withEffect">
                                  <p:stCondLst>
                                    <p:cond delay="0"/>
                                  </p:stCondLst>
                                  <p:childTnLst>
                                    <p:animMotion origin="layout" path="M -4.58333E-6 2.22222E-6 L -4.58333E-6 -0.10301 " pathEditMode="relative" rAng="0" ptsTypes="AA">
                                      <p:cBhvr>
                                        <p:cTn id="92" dur="2000" fill="hold"/>
                                        <p:tgtEl>
                                          <p:spTgt spid="30"/>
                                        </p:tgtEl>
                                        <p:attrNameLst>
                                          <p:attrName>ppt_x</p:attrName>
                                          <p:attrName>ppt_y</p:attrName>
                                        </p:attrNameLst>
                                      </p:cBhvr>
                                      <p:rCtr x="0" y="-5162"/>
                                    </p:animMotion>
                                  </p:childTnLst>
                                </p:cTn>
                              </p:par>
                              <p:par>
                                <p:cTn id="93" presetID="64" presetClass="path" presetSubtype="0" accel="50000" decel="50000" fill="hold" grpId="1" nodeType="withEffect">
                                  <p:stCondLst>
                                    <p:cond delay="0"/>
                                  </p:stCondLst>
                                  <p:childTnLst>
                                    <p:animMotion origin="layout" path="M -2.29167E-6 2.22222E-6 L -2.29167E-6 -0.10162 " pathEditMode="relative" rAng="0" ptsTypes="AA">
                                      <p:cBhvr>
                                        <p:cTn id="94" dur="2000" fill="hold"/>
                                        <p:tgtEl>
                                          <p:spTgt spid="31"/>
                                        </p:tgtEl>
                                        <p:attrNameLst>
                                          <p:attrName>ppt_x</p:attrName>
                                          <p:attrName>ppt_y</p:attrName>
                                        </p:attrNameLst>
                                      </p:cBhvr>
                                      <p:rCtr x="0" y="-5093"/>
                                    </p:animMotion>
                                  </p:childTnLst>
                                </p:cTn>
                              </p:par>
                              <p:par>
                                <p:cTn id="95" presetID="64" presetClass="path" presetSubtype="0" accel="50000" decel="50000" fill="hold" grpId="1" nodeType="withEffect">
                                  <p:stCondLst>
                                    <p:cond delay="0"/>
                                  </p:stCondLst>
                                  <p:childTnLst>
                                    <p:animMotion origin="layout" path="M 3.95833E-6 2.22222E-6 L 3.95833E-6 -0.2044 " pathEditMode="relative" rAng="0" ptsTypes="AA">
                                      <p:cBhvr>
                                        <p:cTn id="96" dur="2000" fill="hold"/>
                                        <p:tgtEl>
                                          <p:spTgt spid="29"/>
                                        </p:tgtEl>
                                        <p:attrNameLst>
                                          <p:attrName>ppt_x</p:attrName>
                                          <p:attrName>ppt_y</p:attrName>
                                        </p:attrNameLst>
                                      </p:cBhvr>
                                      <p:rCtr x="0" y="-10231"/>
                                    </p:animMotion>
                                  </p:childTnLst>
                                </p:cTn>
                              </p:par>
                              <p:par>
                                <p:cTn id="97" presetID="64" presetClass="path" presetSubtype="0" accel="50000" decel="50000" fill="hold" grpId="1" nodeType="withEffect">
                                  <p:stCondLst>
                                    <p:cond delay="0"/>
                                  </p:stCondLst>
                                  <p:childTnLst>
                                    <p:animMotion origin="layout" path="M 0 2.22222E-6 L 0 -0.30718 " pathEditMode="relative" rAng="0" ptsTypes="AA">
                                      <p:cBhvr>
                                        <p:cTn id="98" dur="2000" fill="hold"/>
                                        <p:tgtEl>
                                          <p:spTgt spid="28"/>
                                        </p:tgtEl>
                                        <p:attrNameLst>
                                          <p:attrName>ppt_x</p:attrName>
                                          <p:attrName>ppt_y</p:attrName>
                                        </p:attrNameLst>
                                      </p:cBhvr>
                                      <p:rCtr x="0" y="-1537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fade">
                                      <p:cBhvr>
                                        <p:cTn id="115" dur="500"/>
                                        <p:tgtEl>
                                          <p:spTgt spid="39"/>
                                        </p:tgtEl>
                                      </p:cBhvr>
                                    </p:animEffect>
                                  </p:childTnLst>
                                </p:cTn>
                              </p:par>
                            </p:childTnLst>
                          </p:cTn>
                        </p:par>
                        <p:par>
                          <p:cTn id="116" fill="hold">
                            <p:stCondLst>
                              <p:cond delay="1000"/>
                            </p:stCondLst>
                            <p:childTnLst>
                              <p:par>
                                <p:cTn id="117" presetID="22" presetClass="entr" presetSubtype="8" fill="hold" nodeType="after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wipe(left)">
                                      <p:cBhvr>
                                        <p:cTn id="119" dur="500"/>
                                        <p:tgtEl>
                                          <p:spTgt spid="36"/>
                                        </p:tgtEl>
                                      </p:cBhvr>
                                    </p:animEffect>
                                  </p:childTnLst>
                                </p:cTn>
                              </p:par>
                              <p:par>
                                <p:cTn id="120" presetID="22" presetClass="entr" presetSubtype="8" fill="hold"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wipe(left)">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2" fill="hold" grpId="0" nodeType="clickEffect">
                                  <p:stCondLst>
                                    <p:cond delay="0"/>
                                  </p:stCondLst>
                                  <p:childTnLst>
                                    <p:set>
                                      <p:cBhvr>
                                        <p:cTn id="130" dur="1" fill="hold">
                                          <p:stCondLst>
                                            <p:cond delay="0"/>
                                          </p:stCondLst>
                                        </p:cTn>
                                        <p:tgtEl>
                                          <p:spTgt spid="6"/>
                                        </p:tgtEl>
                                        <p:attrNameLst>
                                          <p:attrName>style.visibility</p:attrName>
                                        </p:attrNameLst>
                                      </p:cBhvr>
                                      <p:to>
                                        <p:strVal val="visible"/>
                                      </p:to>
                                    </p:set>
                                    <p:animEffect transition="in" filter="wipe(right)">
                                      <p:cBhvr>
                                        <p:cTn id="131" dur="500"/>
                                        <p:tgtEl>
                                          <p:spTgt spid="6"/>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7"/>
                                        </p:tgtEl>
                                        <p:attrNameLst>
                                          <p:attrName>style.visibility</p:attrName>
                                        </p:attrNameLst>
                                      </p:cBhvr>
                                      <p:to>
                                        <p:strVal val="visible"/>
                                      </p:to>
                                    </p:set>
                                    <p:animEffect transition="in" filter="wipe(left)">
                                      <p:cBhvr>
                                        <p:cTn id="134" dur="500"/>
                                        <p:tgtEl>
                                          <p:spTgt spid="7"/>
                                        </p:tgtEl>
                                      </p:cBhvr>
                                    </p:animEffect>
                                  </p:childTnLst>
                                </p:cTn>
                              </p:par>
                            </p:childTnLst>
                          </p:cTn>
                        </p:par>
                        <p:par>
                          <p:cTn id="135" fill="hold">
                            <p:stCondLst>
                              <p:cond delay="500"/>
                            </p:stCondLst>
                            <p:childTnLst>
                              <p:par>
                                <p:cTn id="136" presetID="16" presetClass="entr" presetSubtype="21" fill="hold" grpId="0" nodeType="afterEffect">
                                  <p:stCondLst>
                                    <p:cond delay="0"/>
                                  </p:stCondLst>
                                  <p:childTnLst>
                                    <p:set>
                                      <p:cBhvr>
                                        <p:cTn id="137" dur="1" fill="hold">
                                          <p:stCondLst>
                                            <p:cond delay="0"/>
                                          </p:stCondLst>
                                        </p:cTn>
                                        <p:tgtEl>
                                          <p:spTgt spid="5"/>
                                        </p:tgtEl>
                                        <p:attrNameLst>
                                          <p:attrName>style.visibility</p:attrName>
                                        </p:attrNameLst>
                                      </p:cBhvr>
                                      <p:to>
                                        <p:strVal val="visible"/>
                                      </p:to>
                                    </p:set>
                                    <p:animEffect transition="in" filter="barn(inVertical)">
                                      <p:cBhvr>
                                        <p:cTn id="138" dur="500"/>
                                        <p:tgtEl>
                                          <p:spTgt spid="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
                                            <p:txEl>
                                              <p:pRg st="4" end="4"/>
                                            </p:txEl>
                                          </p:spTgt>
                                        </p:tgtEl>
                                        <p:attrNameLst>
                                          <p:attrName>style.visibility</p:attrName>
                                        </p:attrNameLst>
                                      </p:cBhvr>
                                      <p:to>
                                        <p:strVal val="visible"/>
                                      </p:to>
                                    </p:set>
                                  </p:childTnLst>
                                </p:cTn>
                              </p:par>
                              <p:par>
                                <p:cTn id="143" presetID="22" presetClass="entr" presetSubtype="1" fill="hold" grpId="0" nodeType="with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wipe(up)">
                                      <p:cBhvr>
                                        <p:cTn id="14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13" grpId="0" animBg="1"/>
      <p:bldP spid="14" grpId="0" animBg="1"/>
      <p:bldP spid="15" grpId="0" animBg="1"/>
      <p:bldP spid="16" grpId="0" animBg="1"/>
      <p:bldP spid="17" grpId="0" animBg="1"/>
      <p:bldP spid="18" grpId="0" animBg="1"/>
      <p:bldP spid="19" grpId="0"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3" grpId="0" animBg="1"/>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4693545"/>
                <a:ext cx="11600328" cy="2164453"/>
              </a:xfrm>
            </p:spPr>
            <p:txBody>
              <a:bodyPr>
                <a:normAutofit/>
              </a:bodyPr>
              <a:lstStyle/>
              <a:p>
                <a:r>
                  <a:rPr lang="en-IN" sz="2800" dirty="0"/>
                  <a:t>A linear function on the mapped feature </a:t>
                </a:r>
                <a:r>
                  <a:rPr lang="en-IN" sz="2800" dirty="0" err="1"/>
                  <a:t>vecs</a:t>
                </a:r>
                <a:r>
                  <a:rPr lang="en-IN" sz="2800" dirty="0"/>
                  <a:t> looks like</a:t>
                </a:r>
                <a:br>
                  <a:rPr lang="en-IN" sz="2800" dirty="0"/>
                </a:br>
                <a14:m>
                  <m:oMath xmlns:m="http://schemas.openxmlformats.org/officeDocument/2006/math">
                    <m:d>
                      <m:dPr>
                        <m:begChr m:val="⟨"/>
                        <m:endChr m:val="⟩"/>
                        <m:ctrlPr>
                          <a:rPr lang="en-IN" sz="2800" i="1" smtClean="0">
                            <a:latin typeface="Cambria Math" panose="02040503050406030204" pitchFamily="18" charset="0"/>
                          </a:rPr>
                        </m:ctrlPr>
                      </m:dPr>
                      <m:e>
                        <m:r>
                          <a:rPr lang="en-IN" sz="2800" b="1" i="0" smtClean="0">
                            <a:latin typeface="Cambria Math" panose="02040503050406030204" pitchFamily="18" charset="0"/>
                          </a:rPr>
                          <m:t>𝐰</m:t>
                        </m:r>
                        <m:r>
                          <a:rPr lang="en-IN" sz="2800" b="0" i="1" smtClean="0">
                            <a:latin typeface="Cambria Math" panose="02040503050406030204" pitchFamily="18" charset="0"/>
                          </a:rPr>
                          <m:t>,</m:t>
                        </m:r>
                        <m:r>
                          <a:rPr lang="en-IN" sz="2800" b="0" i="1" smtClean="0">
                            <a:latin typeface="Cambria Math" panose="02040503050406030204" pitchFamily="18" charset="0"/>
                          </a:rPr>
                          <m:t>𝜙</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r>
                              <a:rPr lang="en-IN" sz="2800" b="0" i="1" smtClean="0">
                                <a:latin typeface="Cambria Math" panose="02040503050406030204" pitchFamily="18" charset="0"/>
                              </a:rPr>
                              <m:t>,</m:t>
                            </m:r>
                            <m:r>
                              <a:rPr lang="en-IN" sz="2800" b="0" i="1" smtClean="0">
                                <a:latin typeface="Cambria Math" panose="02040503050406030204" pitchFamily="18" charset="0"/>
                              </a:rPr>
                              <m:t>𝑦</m:t>
                            </m:r>
                          </m:e>
                        </m:d>
                      </m:e>
                    </m:d>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𝑤</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𝑤</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𝑦</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𝑤</m:t>
                        </m:r>
                      </m:e>
                      <m:sub>
                        <m:r>
                          <a:rPr lang="en-IN" sz="2800" b="0" i="1" smtClean="0">
                            <a:latin typeface="Cambria Math" panose="02040503050406030204" pitchFamily="18" charset="0"/>
                          </a:rPr>
                          <m:t>3</m:t>
                        </m:r>
                      </m:sub>
                    </m:sSub>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𝑥</m:t>
                        </m:r>
                      </m:e>
                      <m:sup>
                        <m:r>
                          <a:rPr lang="en-IN" sz="2800" b="0" i="1" smtClean="0">
                            <a:latin typeface="Cambria Math" panose="02040503050406030204" pitchFamily="18" charset="0"/>
                          </a:rPr>
                          <m:t>2</m:t>
                        </m:r>
                      </m:sup>
                    </m:sSup>
                  </m:oMath>
                </a14:m>
                <a:endParaRPr lang="en-IN" sz="2800" dirty="0"/>
              </a:p>
              <a:p>
                <a:r>
                  <a:rPr lang="en-IN" sz="2800" dirty="0"/>
                  <a:t>Consider vector </a:t>
                </a:r>
                <a14:m>
                  <m:oMath xmlns:m="http://schemas.openxmlformats.org/officeDocument/2006/math">
                    <m:r>
                      <a:rPr lang="en-IN" sz="2800" b="1" i="0" smtClean="0">
                        <a:latin typeface="Cambria Math" panose="02040503050406030204" pitchFamily="18" charset="0"/>
                      </a:rPr>
                      <m:t>𝐰</m:t>
                    </m:r>
                    <m:r>
                      <a:rPr lang="en-IN" sz="2800" b="0" i="1" smtClean="0">
                        <a:latin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−2,1,1</m:t>
                        </m:r>
                      </m:e>
                    </m:d>
                  </m:oMath>
                </a14:m>
                <a:r>
                  <a:rPr lang="en-IN" sz="2800" dirty="0"/>
                  <a:t>. Corresponds to the decision boundary</a:t>
                </a:r>
                <a:br>
                  <a:rPr lang="en-IN" sz="2800" dirty="0"/>
                </a:br>
                <a14:m>
                  <m:oMath xmlns:m="http://schemas.openxmlformats.org/officeDocument/2006/math">
                    <m:r>
                      <a:rPr lang="en-IN" sz="2800" b="0" i="1" smtClean="0">
                        <a:latin typeface="Cambria Math" panose="02040503050406030204" pitchFamily="18" charset="0"/>
                      </a:rPr>
                      <m:t>−2</m:t>
                    </m:r>
                    <m:r>
                      <a:rPr lang="en-IN" sz="2800" b="0" i="1" smtClean="0">
                        <a:latin typeface="Cambria Math" panose="02040503050406030204" pitchFamily="18" charset="0"/>
                      </a:rPr>
                      <m:t>𝑥</m:t>
                    </m:r>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𝑦</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𝑥</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=0≡</m:t>
                    </m:r>
                    <m:sSup>
                      <m:sSupPr>
                        <m:ctrlPr>
                          <a:rPr lang="en-IN" sz="2800" b="0" i="1" smtClean="0">
                            <a:latin typeface="Cambria Math" panose="02040503050406030204" pitchFamily="18" charset="0"/>
                          </a:rPr>
                        </m:ctrlPr>
                      </m:sSupPr>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r>
                              <a:rPr lang="en-IN" sz="2800" b="0" i="1" smtClean="0">
                                <a:latin typeface="Cambria Math" panose="02040503050406030204" pitchFamily="18" charset="0"/>
                              </a:rPr>
                              <m:t>−1</m:t>
                            </m:r>
                          </m:e>
                        </m:d>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𝑦</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=1</m:t>
                    </m:r>
                  </m:oMath>
                </a14:m>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4693545"/>
                <a:ext cx="11600328" cy="2164453"/>
              </a:xfrm>
              <a:blipFill>
                <a:blip r:embed="rId5"/>
                <a:stretch>
                  <a:fillRect l="-315" t="-563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19</a:t>
            </a:fld>
            <a:endParaRPr lang="en-US"/>
          </a:p>
        </p:txBody>
      </p:sp>
      <p:sp>
        <p:nvSpPr>
          <p:cNvPr id="5" name="Oval 4"/>
          <p:cNvSpPr/>
          <p:nvPr/>
        </p:nvSpPr>
        <p:spPr>
          <a:xfrm>
            <a:off x="2011212" y="1648301"/>
            <a:ext cx="1724866" cy="1724866"/>
          </a:xfrm>
          <a:prstGeom prst="ellipse">
            <a:avLst/>
          </a:prstGeom>
          <a:solidFill>
            <a:srgbClr val="2ECC71">
              <a:alpha val="50000"/>
            </a:srgbClr>
          </a:solidFill>
          <a:ln w="381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Freeform 5"/>
          <p:cNvSpPr/>
          <p:nvPr/>
        </p:nvSpPr>
        <p:spPr>
          <a:xfrm>
            <a:off x="358588" y="983149"/>
            <a:ext cx="4764459" cy="2935256"/>
          </a:xfrm>
          <a:custGeom>
            <a:avLst/>
            <a:gdLst>
              <a:gd name="connsiteX0" fmla="*/ 2515057 w 4764459"/>
              <a:gd name="connsiteY0" fmla="*/ 665152 h 2935256"/>
              <a:gd name="connsiteX1" fmla="*/ 1652624 w 4764459"/>
              <a:gd name="connsiteY1" fmla="*/ 1527585 h 2935256"/>
              <a:gd name="connsiteX2" fmla="*/ 2515057 w 4764459"/>
              <a:gd name="connsiteY2" fmla="*/ 2390018 h 2935256"/>
              <a:gd name="connsiteX3" fmla="*/ 3377490 w 4764459"/>
              <a:gd name="connsiteY3" fmla="*/ 1527585 h 2935256"/>
              <a:gd name="connsiteX4" fmla="*/ 2515057 w 4764459"/>
              <a:gd name="connsiteY4" fmla="*/ 665152 h 2935256"/>
              <a:gd name="connsiteX5" fmla="*/ 0 w 4764459"/>
              <a:gd name="connsiteY5" fmla="*/ 0 h 2935256"/>
              <a:gd name="connsiteX6" fmla="*/ 4764459 w 4764459"/>
              <a:gd name="connsiteY6" fmla="*/ 0 h 2935256"/>
              <a:gd name="connsiteX7" fmla="*/ 4764459 w 4764459"/>
              <a:gd name="connsiteY7" fmla="*/ 2935256 h 2935256"/>
              <a:gd name="connsiteX8" fmla="*/ 0 w 4764459"/>
              <a:gd name="connsiteY8" fmla="*/ 2935256 h 293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4459" h="2935256">
                <a:moveTo>
                  <a:pt x="2515057" y="665152"/>
                </a:moveTo>
                <a:cubicBezTo>
                  <a:pt x="2038748" y="665152"/>
                  <a:pt x="1652624" y="1051276"/>
                  <a:pt x="1652624" y="1527585"/>
                </a:cubicBezTo>
                <a:cubicBezTo>
                  <a:pt x="1652624" y="2003894"/>
                  <a:pt x="2038748" y="2390018"/>
                  <a:pt x="2515057" y="2390018"/>
                </a:cubicBezTo>
                <a:cubicBezTo>
                  <a:pt x="2991366" y="2390018"/>
                  <a:pt x="3377490" y="2003894"/>
                  <a:pt x="3377490" y="1527585"/>
                </a:cubicBezTo>
                <a:cubicBezTo>
                  <a:pt x="3377490" y="1051276"/>
                  <a:pt x="2991366" y="665152"/>
                  <a:pt x="2515057" y="665152"/>
                </a:cubicBezTo>
                <a:close/>
                <a:moveTo>
                  <a:pt x="0" y="0"/>
                </a:moveTo>
                <a:lnTo>
                  <a:pt x="4764459" y="0"/>
                </a:lnTo>
                <a:lnTo>
                  <a:pt x="4764459" y="2935256"/>
                </a:lnTo>
                <a:lnTo>
                  <a:pt x="0" y="2935256"/>
                </a:lnTo>
                <a:close/>
              </a:path>
            </a:pathLst>
          </a:custGeom>
          <a:solidFill>
            <a:srgbClr val="FF000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descr=" 53"/>
          <p:cNvGrpSpPr/>
          <p:nvPr/>
        </p:nvGrpSpPr>
        <p:grpSpPr>
          <a:xfrm>
            <a:off x="358588" y="983149"/>
            <a:ext cx="4713926" cy="2935256"/>
            <a:chOff x="313900" y="2504852"/>
            <a:chExt cx="5601148" cy="3487709"/>
          </a:xfrm>
        </p:grpSpPr>
        <p:cxnSp>
          <p:nvCxnSpPr>
            <p:cNvPr id="8" name="Straight Arrow Connector 7"/>
            <p:cNvCxnSpPr/>
            <p:nvPr/>
          </p:nvCxnSpPr>
          <p:spPr>
            <a:xfrm flipV="1">
              <a:off x="2277569" y="2504852"/>
              <a:ext cx="0" cy="3487709"/>
            </a:xfrm>
            <a:prstGeom prst="straightConnector1">
              <a:avLst/>
            </a:prstGeom>
            <a:noFill/>
            <a:ln w="38100" cap="flat" cmpd="sng" algn="ctr">
              <a:solidFill>
                <a:schemeClr val="bg1"/>
              </a:solidFill>
              <a:prstDash val="solid"/>
              <a:miter lim="800000"/>
              <a:headEnd type="none" w="med" len="med"/>
              <a:tailEnd type="arrow" w="med" len="med"/>
            </a:ln>
            <a:effectLst/>
          </p:spPr>
        </p:cxnSp>
        <p:cxnSp>
          <p:nvCxnSpPr>
            <p:cNvPr id="9" name="Straight Arrow Connector 8"/>
            <p:cNvCxnSpPr/>
            <p:nvPr/>
          </p:nvCxnSpPr>
          <p:spPr>
            <a:xfrm>
              <a:off x="313900" y="4354722"/>
              <a:ext cx="5601148" cy="0"/>
            </a:xfrm>
            <a:prstGeom prst="straightConnector1">
              <a:avLst/>
            </a:prstGeom>
            <a:noFill/>
            <a:ln w="38100" cap="flat" cmpd="sng" algn="ctr">
              <a:solidFill>
                <a:schemeClr val="bg1"/>
              </a:solidFill>
              <a:prstDash val="solid"/>
              <a:miter lim="800000"/>
              <a:headEnd type="none" w="med" len="med"/>
              <a:tailEnd type="arrow" w="med" len="med"/>
            </a:ln>
            <a:effectLst/>
          </p:spPr>
        </p:cxnSp>
      </p:grpSp>
      <p:sp>
        <p:nvSpPr>
          <p:cNvPr id="10" name="Oval 9"/>
          <p:cNvSpPr/>
          <p:nvPr/>
        </p:nvSpPr>
        <p:spPr>
          <a:xfrm>
            <a:off x="2718103" y="1140072"/>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Oval 10"/>
          <p:cNvSpPr/>
          <p:nvPr/>
        </p:nvSpPr>
        <p:spPr>
          <a:xfrm>
            <a:off x="1455717" y="2384457"/>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Oval 11"/>
          <p:cNvSpPr/>
          <p:nvPr/>
        </p:nvSpPr>
        <p:spPr>
          <a:xfrm>
            <a:off x="2770611" y="362250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Oval 12"/>
          <p:cNvSpPr/>
          <p:nvPr/>
        </p:nvSpPr>
        <p:spPr>
          <a:xfrm>
            <a:off x="2314401" y="194135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9" name="Picture 38"/>
          <p:cNvPicPr>
            <a:picLocks noChangeAspect="1"/>
          </p:cNvPicPr>
          <p:nvPr>
            <p:custDataLst>
              <p:tags r:id="rId1"/>
            </p:custDataLst>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600162" y="4093202"/>
            <a:ext cx="6418710" cy="429753"/>
          </a:xfrm>
          <a:prstGeom prst="rect">
            <a:avLst/>
          </a:prstGeom>
        </p:spPr>
      </p:pic>
      <p:sp>
        <p:nvSpPr>
          <p:cNvPr id="15" name="Oval 14"/>
          <p:cNvSpPr/>
          <p:nvPr/>
        </p:nvSpPr>
        <p:spPr>
          <a:xfrm>
            <a:off x="3980488" y="2384457"/>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p:cNvSpPr/>
          <p:nvPr/>
        </p:nvSpPr>
        <p:spPr>
          <a:xfrm>
            <a:off x="3081696" y="194135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Oval 16"/>
          <p:cNvSpPr/>
          <p:nvPr/>
        </p:nvSpPr>
        <p:spPr>
          <a:xfrm>
            <a:off x="3057757" y="2798811"/>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p:cNvSpPr/>
          <p:nvPr/>
        </p:nvSpPr>
        <p:spPr>
          <a:xfrm>
            <a:off x="2314400" y="2798811"/>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p:cNvSpPr/>
          <p:nvPr/>
        </p:nvSpPr>
        <p:spPr>
          <a:xfrm>
            <a:off x="2011212" y="1671227"/>
            <a:ext cx="1724866" cy="1724866"/>
          </a:xfrm>
          <a:prstGeom prst="ellipse">
            <a:avLst/>
          </a:pr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p:cNvSpPr/>
          <p:nvPr/>
        </p:nvSpPr>
        <p:spPr>
          <a:xfrm>
            <a:off x="2801326" y="2473703"/>
            <a:ext cx="144637" cy="144637"/>
          </a:xfrm>
          <a:prstGeom prst="ellipse">
            <a:avLst/>
          </a:prstGeom>
          <a:solidFill>
            <a:sysClr val="windowText" lastClr="000000"/>
          </a:solid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Arrow Connector 20"/>
          <p:cNvCxnSpPr>
            <a:endCxn id="20" idx="5"/>
          </p:cNvCxnSpPr>
          <p:nvPr/>
        </p:nvCxnSpPr>
        <p:spPr>
          <a:xfrm flipH="1" flipV="1">
            <a:off x="2924781" y="2597158"/>
            <a:ext cx="1421864" cy="658159"/>
          </a:xfrm>
          <a:prstGeom prst="straightConnector1">
            <a:avLst/>
          </a:prstGeom>
          <a:noFill/>
          <a:ln w="19050" cap="flat" cmpd="sng" algn="ctr">
            <a:solidFill>
              <a:schemeClr val="bg1"/>
            </a:solidFill>
            <a:prstDash val="solid"/>
            <a:miter lim="800000"/>
            <a:tailEnd type="triangle" w="lg" len="lg"/>
          </a:ln>
          <a:effectLst/>
        </p:spPr>
      </p:cxnSp>
      <p:cxnSp>
        <p:nvCxnSpPr>
          <p:cNvPr id="22" name="Straight Arrow Connector 21"/>
          <p:cNvCxnSpPr>
            <a:stCxn id="20" idx="1"/>
          </p:cNvCxnSpPr>
          <p:nvPr/>
        </p:nvCxnSpPr>
        <p:spPr>
          <a:xfrm flipH="1" flipV="1">
            <a:off x="2135551" y="2116309"/>
            <a:ext cx="686957" cy="378576"/>
          </a:xfrm>
          <a:prstGeom prst="straightConnector1">
            <a:avLst/>
          </a:prstGeom>
          <a:noFill/>
          <a:ln w="6350" cap="flat" cmpd="sng" algn="ctr">
            <a:solidFill>
              <a:schemeClr val="bg1"/>
            </a:solidFill>
            <a:prstDash val="solid"/>
            <a:miter lim="800000"/>
            <a:headEnd type="triangle" w="lg" len="lg"/>
            <a:tailEnd type="triangle" w="lg" len="lg"/>
          </a:ln>
          <a:effectLst/>
        </p:spPr>
      </p:cxnSp>
      <p:pic>
        <p:nvPicPr>
          <p:cNvPr id="23" name="Picture 22"/>
          <p:cNvPicPr>
            <a:picLocks noChangeAspect="1"/>
          </p:cNvPicPr>
          <p:nvPr>
            <p:custDataLst>
              <p:tags r:id="rId2"/>
            </p:custDataLst>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4401853" y="3109627"/>
            <a:ext cx="721194" cy="354196"/>
          </a:xfrm>
          <a:prstGeom prst="rect">
            <a:avLst/>
          </a:prstGeom>
        </p:spPr>
      </p:pic>
      <p:pic>
        <p:nvPicPr>
          <p:cNvPr id="24" name="Picture 23"/>
          <p:cNvPicPr>
            <a:picLocks noChangeAspect="1"/>
          </p:cNvPicPr>
          <p:nvPr>
            <p:custDataLst>
              <p:tags r:id="rId3"/>
            </p:custDataLst>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331988" y="2283128"/>
            <a:ext cx="83824" cy="167649"/>
          </a:xfrm>
          <a:prstGeom prst="rect">
            <a:avLst/>
          </a:prstGeom>
        </p:spPr>
      </p:pic>
    </p:spTree>
    <p:extLst>
      <p:ext uri="{BB962C8B-B14F-4D97-AF65-F5344CB8AC3E}">
        <p14:creationId xmlns:p14="http://schemas.microsoft.com/office/powerpoint/2010/main" val="1195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up)">
                                      <p:cBhvr>
                                        <p:cTn id="57" dur="500"/>
                                        <p:tgtEl>
                                          <p:spTgt spid="19"/>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par>
                          <p:cTn id="62" fill="hold">
                            <p:stCondLst>
                              <p:cond delay="1000"/>
                            </p:stCondLst>
                            <p:childTnLst>
                              <p:par>
                                <p:cTn id="63" presetID="22" presetClass="entr" presetSubtype="2" fill="hold" nodeType="after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right)">
                                      <p:cBhvr>
                                        <p:cTn id="65" dur="500"/>
                                        <p:tgtEl>
                                          <p:spTgt spid="23"/>
                                        </p:tgtEl>
                                      </p:cBhvr>
                                    </p:animEffect>
                                  </p:childTnLst>
                                </p:cTn>
                              </p:par>
                            </p:childTnLst>
                          </p:cTn>
                        </p:par>
                        <p:par>
                          <p:cTn id="66" fill="hold">
                            <p:stCondLst>
                              <p:cond delay="1500"/>
                            </p:stCondLst>
                            <p:childTnLst>
                              <p:par>
                                <p:cTn id="67" presetID="22" presetClass="entr" presetSubtype="2" fill="hold"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right)">
                                      <p:cBhvr>
                                        <p:cTn id="69" dur="500"/>
                                        <p:tgtEl>
                                          <p:spTgt spid="21"/>
                                        </p:tgtEl>
                                      </p:cBhvr>
                                    </p:animEffect>
                                  </p:childTnLst>
                                </p:cTn>
                              </p:par>
                            </p:childTnLst>
                          </p:cTn>
                        </p:par>
                        <p:par>
                          <p:cTn id="70" fill="hold">
                            <p:stCondLst>
                              <p:cond delay="2000"/>
                            </p:stCondLst>
                            <p:childTnLst>
                              <p:par>
                                <p:cTn id="71" presetID="22" presetClass="entr" presetSubtype="2" fill="hold"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right)">
                                      <p:cBhvr>
                                        <p:cTn id="73" dur="500"/>
                                        <p:tgtEl>
                                          <p:spTgt spid="22"/>
                                        </p:tgtEl>
                                      </p:cBhvr>
                                    </p:animEffect>
                                  </p:childTnLst>
                                </p:cTn>
                              </p:par>
                            </p:childTnLst>
                          </p:cTn>
                        </p:par>
                        <p:par>
                          <p:cTn id="74" fill="hold">
                            <p:stCondLst>
                              <p:cond delay="2500"/>
                            </p:stCondLst>
                            <p:childTnLst>
                              <p:par>
                                <p:cTn id="75" presetID="22" presetClass="entr" presetSubtype="1" fill="hold"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up)">
                                      <p:cBhvr>
                                        <p:cTn id="77" dur="500"/>
                                        <p:tgtEl>
                                          <p:spTgt spid="24"/>
                                        </p:tgtEl>
                                      </p:cBhvr>
                                    </p:animEffect>
                                  </p:childTnLst>
                                </p:cTn>
                              </p:par>
                            </p:childTnLst>
                          </p:cTn>
                        </p:par>
                        <p:par>
                          <p:cTn id="78" fill="hold">
                            <p:stCondLst>
                              <p:cond delay="3000"/>
                            </p:stCondLst>
                            <p:childTnLst>
                              <p:par>
                                <p:cTn id="79" presetID="10" presetClass="entr" presetSubtype="0" fill="hold" grpId="0" nodeType="after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fade">
                                      <p:cBhvr>
                                        <p:cTn id="81" dur="500"/>
                                        <p:tgtEl>
                                          <p:spTgt spid="5"/>
                                        </p:tgtEl>
                                      </p:cBhvr>
                                    </p:animEffect>
                                  </p:childTnLst>
                                </p:cTn>
                              </p:par>
                            </p:childTnLst>
                          </p:cTn>
                        </p:par>
                        <p:par>
                          <p:cTn id="82" fill="hold">
                            <p:stCondLst>
                              <p:cond delay="3500"/>
                            </p:stCondLst>
                            <p:childTnLst>
                              <p:par>
                                <p:cTn id="83" presetID="10" presetClass="entr" presetSubtype="0" fill="hold" grpId="0" nodeType="after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fade">
                                      <p:cBhvr>
                                        <p:cTn id="8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Generative Supervised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967270"/>
              </a:xfrm>
            </p:spPr>
            <p:txBody>
              <a:bodyPr>
                <a:normAutofit/>
              </a:bodyPr>
              <a:lstStyle/>
              <a:p>
                <a:r>
                  <a:rPr lang="en-IN" dirty="0"/>
                  <a:t>Core idea behind generative learning for classification with </a:t>
                </a:r>
                <a14:m>
                  <m:oMath xmlns:m="http://schemas.openxmlformats.org/officeDocument/2006/math">
                    <m:r>
                      <a:rPr lang="en-IN" b="0" i="1" smtClean="0">
                        <a:latin typeface="Cambria Math" panose="02040503050406030204" pitchFamily="18" charset="0"/>
                      </a:rPr>
                      <m:t>𝐶</m:t>
                    </m:r>
                  </m:oMath>
                </a14:m>
                <a:r>
                  <a:rPr lang="en-IN" dirty="0"/>
                  <a:t> classes</a:t>
                </a:r>
              </a:p>
              <a:p>
                <a:pPr algn="ctr"/>
                <a:r>
                  <a:rPr lang="en-IN" i="1" dirty="0"/>
                  <a:t>For each class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𝐶</m:t>
                        </m:r>
                      </m:e>
                    </m:d>
                  </m:oMath>
                </a14:m>
                <a:r>
                  <a:rPr lang="en-IN" i="1" dirty="0"/>
                  <a:t> learn what do data points</a:t>
                </a:r>
                <a:br>
                  <a:rPr lang="en-IN" i="1" dirty="0"/>
                </a:br>
                <a:r>
                  <a:rPr lang="en-IN" i="1" dirty="0"/>
                  <a:t> of that class look like (using a distribution). For a test</a:t>
                </a:r>
                <a:br>
                  <a:rPr lang="en-IN" i="1" dirty="0"/>
                </a:br>
                <a:r>
                  <a:rPr lang="en-IN" i="1" dirty="0"/>
                  <a:t> data point, ask each of these </a:t>
                </a:r>
                <a14:m>
                  <m:oMath xmlns:m="http://schemas.openxmlformats.org/officeDocument/2006/math">
                    <m:r>
                      <a:rPr lang="en-IN" b="0" i="1" smtClean="0">
                        <a:latin typeface="Cambria Math" panose="02040503050406030204" pitchFamily="18" charset="0"/>
                      </a:rPr>
                      <m:t>𝐶</m:t>
                    </m:r>
                  </m:oMath>
                </a14:m>
                <a:r>
                  <a:rPr lang="en-IN" i="1" dirty="0"/>
                  <a:t> distributions to vote based on</a:t>
                </a:r>
                <a:br>
                  <a:rPr lang="en-IN" i="1" dirty="0"/>
                </a:br>
                <a:r>
                  <a:rPr lang="en-IN" i="1" dirty="0"/>
                  <a:t> how much they think the data point belongs to their class</a:t>
                </a:r>
              </a:p>
              <a:p>
                <a:r>
                  <a:rPr lang="en-IN" dirty="0"/>
                  <a:t>Interpreting the above in language of probability, for a test point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oMath>
                </a14:m>
                <a:r>
                  <a:rPr lang="en-IN" dirty="0"/>
                  <a:t>, predict the label </a:t>
                </a:r>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dirty="0" smtClean="0">
                            <a:latin typeface="Cambria Math" panose="02040503050406030204" pitchFamily="18" charset="0"/>
                          </a:rPr>
                          <m:t>𝑡</m:t>
                        </m:r>
                      </m:sup>
                    </m:sSup>
                  </m:oMath>
                </a14:m>
                <a:r>
                  <a:rPr lang="en-IN" dirty="0"/>
                  <a:t> based on the following rule (</a:t>
                </a:r>
                <a14:m>
                  <m:oMath xmlns:m="http://schemas.openxmlformats.org/officeDocument/2006/math">
                    <m:r>
                      <a:rPr lang="en-IN" b="1" i="0" smtClean="0">
                        <a:latin typeface="Cambria Math" panose="02040503050406030204" pitchFamily="18" charset="0"/>
                      </a:rPr>
                      <m:t>𝛉</m:t>
                    </m:r>
                  </m:oMath>
                </a14:m>
                <a:r>
                  <a:rPr lang="en-IN" dirty="0"/>
                  <a:t> is the model)</a:t>
                </a:r>
              </a:p>
              <a:p>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𝑡</m:t>
                        </m:r>
                      </m:sup>
                    </m:sSup>
                    <m:r>
                      <a:rPr lang="en-IN" b="0" i="1" dirty="0"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e>
                        </m:func>
                      </m:e>
                    </m:func>
                  </m:oMath>
                </a14:m>
                <a:endParaRPr lang="en-IN" dirty="0"/>
              </a:p>
              <a:p>
                <a14:m>
                  <m:oMath xmlns:m="http://schemas.openxmlformats.org/officeDocument/2006/math">
                    <m:r>
                      <a:rPr lang="en-IN"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f>
                              <m:fPr>
                                <m:ctrlPr>
                                  <a:rPr lang="en-IN" b="1" i="1" smtClean="0">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m:t>
                                    </m:r>
                                    <m:r>
                                      <a:rPr lang="en-IN" b="1" i="0" smtClean="0">
                                        <a:latin typeface="Cambria Math" panose="02040503050406030204" pitchFamily="18" charset="0"/>
                                        <a:ea typeface="Cambria Math" panose="02040503050406030204" pitchFamily="18" charset="0"/>
                                      </a:rPr>
                                      <m:t> </m:t>
                                    </m:r>
                                    <m:r>
                                      <a:rPr lang="en-IN" b="1">
                                        <a:latin typeface="Cambria Math" panose="02040503050406030204" pitchFamily="18" charset="0"/>
                                        <a:ea typeface="Cambria Math" panose="02040503050406030204" pitchFamily="18" charset="0"/>
                                      </a:rPr>
                                      <m:t>𝛉</m:t>
                                    </m:r>
                                  </m:e>
                                </m:d>
                              </m:num>
                              <m:den>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den>
                            </m:f>
                          </m:e>
                        </m:func>
                      </m:e>
                    </m:func>
                  </m:oMath>
                </a14:m>
                <a:r>
                  <a:rPr lang="en-IN" dirty="0"/>
                  <a:t> (apply Bayes rule)</a:t>
                </a:r>
              </a:p>
              <a:p>
                <a14:m>
                  <m:oMath xmlns:m="http://schemas.openxmlformats.org/officeDocument/2006/math">
                    <m:r>
                      <a:rPr lang="en-IN" b="1" i="1">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e>
                        </m:func>
                      </m:e>
                    </m:func>
                  </m:oMath>
                </a14:m>
                <a:r>
                  <a:rPr lang="en-IN" dirty="0"/>
                  <a:t> (ignore terms w/o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𝑡</m:t>
                        </m:r>
                      </m:sup>
                    </m:sSup>
                  </m:oMath>
                </a14:m>
                <a:r>
                  <a:rPr lang="en-IN" dirty="0"/>
                  <a:t>)</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967270"/>
              </a:xfrm>
              <a:blipFill>
                <a:blip r:embed="rId2"/>
                <a:stretch>
                  <a:fillRect l="-578" t="-245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
        <p:nvSpPr>
          <p:cNvPr id="5" name="TextBox 4"/>
          <p:cNvSpPr txBox="1"/>
          <p:nvPr/>
        </p:nvSpPr>
        <p:spPr>
          <a:xfrm>
            <a:off x="434098" y="1075446"/>
            <a:ext cx="992728" cy="2215991"/>
          </a:xfrm>
          <a:prstGeom prst="rect">
            <a:avLst/>
          </a:prstGeom>
          <a:noFill/>
        </p:spPr>
        <p:txBody>
          <a:bodyPr wrap="square" rtlCol="0">
            <a:spAutoFit/>
          </a:bodyPr>
          <a:lstStyle/>
          <a:p>
            <a:r>
              <a:rPr lang="en-IN" sz="13800" dirty="0">
                <a:solidFill>
                  <a:schemeClr val="bg1">
                    <a:lumMod val="85000"/>
                  </a:schemeClr>
                </a:solidFill>
                <a:latin typeface="Century" panose="02040604050505020304" pitchFamily="18" charset="0"/>
              </a:rPr>
              <a:t>“</a:t>
            </a:r>
            <a:endParaRPr lang="en-US" sz="13800" dirty="0">
              <a:solidFill>
                <a:schemeClr val="bg1">
                  <a:lumMod val="85000"/>
                </a:schemeClr>
              </a:solidFill>
              <a:latin typeface="Century" panose="02040604050505020304" pitchFamily="18" charset="0"/>
            </a:endParaRPr>
          </a:p>
        </p:txBody>
      </p:sp>
      <p:sp>
        <p:nvSpPr>
          <p:cNvPr id="6" name="TextBox 5"/>
          <p:cNvSpPr txBox="1"/>
          <p:nvPr/>
        </p:nvSpPr>
        <p:spPr>
          <a:xfrm rot="10800000">
            <a:off x="11123891" y="1546044"/>
            <a:ext cx="992728" cy="2215991"/>
          </a:xfrm>
          <a:prstGeom prst="rect">
            <a:avLst/>
          </a:prstGeom>
          <a:noFill/>
        </p:spPr>
        <p:txBody>
          <a:bodyPr wrap="square" rtlCol="0">
            <a:spAutoFit/>
          </a:bodyPr>
          <a:lstStyle/>
          <a:p>
            <a:r>
              <a:rPr lang="en-IN" sz="13800" dirty="0">
                <a:solidFill>
                  <a:schemeClr val="bg1">
                    <a:lumMod val="85000"/>
                  </a:schemeClr>
                </a:solidFill>
                <a:latin typeface="Century" panose="02040604050505020304" pitchFamily="18" charset="0"/>
              </a:rPr>
              <a:t>“</a:t>
            </a:r>
            <a:endParaRPr lang="en-US" sz="13800" dirty="0">
              <a:solidFill>
                <a:schemeClr val="bg1">
                  <a:lumMod val="85000"/>
                </a:schemeClr>
              </a:solidFill>
              <a:latin typeface="Century" panose="02040604050505020304" pitchFamily="18" charset="0"/>
            </a:endParaRPr>
          </a:p>
        </p:txBody>
      </p:sp>
      <p:sp>
        <p:nvSpPr>
          <p:cNvPr id="7" name="Oval 6"/>
          <p:cNvSpPr/>
          <p:nvPr/>
        </p:nvSpPr>
        <p:spPr>
          <a:xfrm>
            <a:off x="2188395" y="6000108"/>
            <a:ext cx="3051424" cy="811658"/>
          </a:xfrm>
          <a:prstGeom prst="ellipse">
            <a:avLst/>
          </a:prstGeom>
          <a:noFill/>
          <a:ln w="381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Oval 7"/>
          <p:cNvSpPr/>
          <p:nvPr/>
        </p:nvSpPr>
        <p:spPr>
          <a:xfrm>
            <a:off x="5332289" y="6000108"/>
            <a:ext cx="2383604" cy="811658"/>
          </a:xfrm>
          <a:prstGeom prst="ellipse">
            <a:avLst/>
          </a:prstGeom>
          <a:noFill/>
          <a:ln w="381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nvGrpSpPr>
          <p:cNvPr id="16" name="Group 15">
            <a:extLst>
              <a:ext uri="{FF2B5EF4-FFF2-40B4-BE49-F238E27FC236}">
                <a16:creationId xmlns:a16="http://schemas.microsoft.com/office/drawing/2014/main" id="{D3DD9AC0-522A-69C0-47DA-9C4C8F4C7258}"/>
              </a:ext>
            </a:extLst>
          </p:cNvPr>
          <p:cNvGrpSpPr/>
          <p:nvPr/>
        </p:nvGrpSpPr>
        <p:grpSpPr>
          <a:xfrm>
            <a:off x="10632004" y="3148643"/>
            <a:ext cx="1143000" cy="1143000"/>
            <a:chOff x="2379643" y="355681"/>
            <a:chExt cx="1143000" cy="1143000"/>
          </a:xfrm>
        </p:grpSpPr>
        <p:sp>
          <p:nvSpPr>
            <p:cNvPr id="17" name="Oval 16">
              <a:extLst>
                <a:ext uri="{FF2B5EF4-FFF2-40B4-BE49-F238E27FC236}">
                  <a16:creationId xmlns:a16="http://schemas.microsoft.com/office/drawing/2014/main" id="{F2B654D4-F208-5CF1-6B7E-3F4BFA6D24C2}"/>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8" name="Freeform: Shape 17">
              <a:extLst>
                <a:ext uri="{FF2B5EF4-FFF2-40B4-BE49-F238E27FC236}">
                  <a16:creationId xmlns:a16="http://schemas.microsoft.com/office/drawing/2014/main" id="{0427EA0C-CF73-0AA3-E03D-476DB3D478B6}"/>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9" name="Group 18">
              <a:extLst>
                <a:ext uri="{FF2B5EF4-FFF2-40B4-BE49-F238E27FC236}">
                  <a16:creationId xmlns:a16="http://schemas.microsoft.com/office/drawing/2014/main" id="{B594D8D6-BAE9-2E33-8248-9A69A9BE5B56}"/>
                </a:ext>
              </a:extLst>
            </p:cNvPr>
            <p:cNvGrpSpPr/>
            <p:nvPr/>
          </p:nvGrpSpPr>
          <p:grpSpPr>
            <a:xfrm>
              <a:off x="2676823" y="704523"/>
              <a:ext cx="548640" cy="320040"/>
              <a:chOff x="8209190" y="1852901"/>
              <a:chExt cx="2194560" cy="1280160"/>
            </a:xfrm>
          </p:grpSpPr>
          <p:sp>
            <p:nvSpPr>
              <p:cNvPr id="20" name="Freeform: Shape 19">
                <a:extLst>
                  <a:ext uri="{FF2B5EF4-FFF2-40B4-BE49-F238E27FC236}">
                    <a16:creationId xmlns:a16="http://schemas.microsoft.com/office/drawing/2014/main" id="{E844C3CD-113B-DF31-B7EF-FCC61981D1B4}"/>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21" name="Freeform: Shape 20">
                <a:extLst>
                  <a:ext uri="{FF2B5EF4-FFF2-40B4-BE49-F238E27FC236}">
                    <a16:creationId xmlns:a16="http://schemas.microsoft.com/office/drawing/2014/main" id="{E17AB8C7-F610-91D6-EC17-8534DA08200C}"/>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p:sp>
        <p:nvSpPr>
          <p:cNvPr id="15" name="Rectangular Callout 14"/>
          <p:cNvSpPr/>
          <p:nvPr/>
        </p:nvSpPr>
        <p:spPr>
          <a:xfrm>
            <a:off x="5147352" y="2617677"/>
            <a:ext cx="5316917" cy="1624000"/>
          </a:xfrm>
          <a:prstGeom prst="wedgeRectCallout">
            <a:avLst>
              <a:gd name="adj1" fmla="val 59550"/>
              <a:gd name="adj2" fmla="val 35806"/>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Every generative learning </a:t>
            </a:r>
            <a:r>
              <a:rPr lang="en-IN" sz="2400" dirty="0" err="1">
                <a:solidFill>
                  <a:schemeClr val="bg1"/>
                </a:solidFill>
                <a:latin typeface="+mj-lt"/>
              </a:rPr>
              <a:t>algo</a:t>
            </a:r>
            <a:r>
              <a:rPr lang="en-IN" sz="2400" dirty="0">
                <a:solidFill>
                  <a:schemeClr val="bg1"/>
                </a:solidFill>
                <a:latin typeface="+mj-lt"/>
              </a:rPr>
              <a:t> takes a decision on how to learn these probability distributions from data. Let us see one example of how this can be done</a:t>
            </a:r>
          </a:p>
        </p:txBody>
      </p:sp>
    </p:spTree>
    <p:extLst>
      <p:ext uri="{BB962C8B-B14F-4D97-AF65-F5344CB8AC3E}">
        <p14:creationId xmlns:p14="http://schemas.microsoft.com/office/powerpoint/2010/main" val="225169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childTnLst>
                          </p:cTn>
                        </p:par>
                        <p:par>
                          <p:cTn id="47" fill="hold">
                            <p:stCondLst>
                              <p:cond delay="500"/>
                            </p:stCondLst>
                            <p:childTnLst>
                              <p:par>
                                <p:cTn id="48" presetID="22" presetClass="entr" presetSubtype="2"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right)">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animBg="1"/>
      <p:bldP spid="8"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4557247"/>
                <a:ext cx="11938645" cy="2300753"/>
              </a:xfrm>
            </p:spPr>
            <p:txBody>
              <a:bodyPr>
                <a:normAutofit/>
              </a:bodyPr>
              <a:lstStyle/>
              <a:p>
                <a:r>
                  <a:rPr lang="en-IN" sz="2800" dirty="0"/>
                  <a:t>The function </a:t>
                </a:r>
                <a14:m>
                  <m:oMath xmlns:m="http://schemas.openxmlformats.org/officeDocument/2006/math">
                    <m:r>
                      <a:rPr lang="en-IN" sz="2800" b="0" i="1" smtClean="0">
                        <a:latin typeface="Cambria Math" panose="02040503050406030204" pitchFamily="18" charset="0"/>
                      </a:rPr>
                      <m:t>𝑦</m:t>
                    </m:r>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r>
                              <a:rPr lang="en-IN" sz="2800" b="0" i="1" smtClean="0">
                                <a:latin typeface="Cambria Math" panose="02040503050406030204" pitchFamily="18" charset="0"/>
                              </a:rPr>
                              <m:t>−2</m:t>
                            </m:r>
                          </m:e>
                        </m:d>
                      </m:e>
                      <m:sup>
                        <m:r>
                          <a:rPr lang="en-IN" sz="2800" b="0" i="1" smtClean="0">
                            <a:latin typeface="Cambria Math" panose="02040503050406030204" pitchFamily="18" charset="0"/>
                          </a:rPr>
                          <m:t>2</m:t>
                        </m:r>
                      </m:sup>
                    </m:sSup>
                    <m:r>
                      <a:rPr lang="en-IN" sz="2800" b="0" i="1" smtClean="0">
                        <a:latin typeface="Cambria Math" panose="02040503050406030204" pitchFamily="18" charset="0"/>
                      </a:rPr>
                      <m:t>+1</m:t>
                    </m:r>
                  </m:oMath>
                </a14:m>
                <a:r>
                  <a:rPr lang="en-IN" sz="2800" dirty="0"/>
                  <a:t> closely fits the above data</a:t>
                </a:r>
              </a:p>
              <a:p>
                <a:r>
                  <a:rPr lang="en-IN" sz="2800" dirty="0"/>
                  <a:t>A function of the form </a:t>
                </a:r>
                <a14:m>
                  <m:oMath xmlns:m="http://schemas.openxmlformats.org/officeDocument/2006/math">
                    <m:sSup>
                      <m:sSupPr>
                        <m:ctrlPr>
                          <a:rPr lang="en-IN" sz="2800" b="0" i="1" smtClean="0">
                            <a:latin typeface="Cambria Math" panose="02040503050406030204" pitchFamily="18" charset="0"/>
                          </a:rPr>
                        </m:ctrlPr>
                      </m:sSupPr>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r>
                              <a:rPr lang="en-IN" sz="2800" b="0" i="1" smtClean="0">
                                <a:latin typeface="Cambria Math" panose="02040503050406030204" pitchFamily="18" charset="0"/>
                              </a:rPr>
                              <m:t>−</m:t>
                            </m:r>
                            <m:r>
                              <a:rPr lang="en-IN" sz="2800" b="0" i="1" smtClean="0">
                                <a:latin typeface="Cambria Math" panose="02040503050406030204" pitchFamily="18" charset="0"/>
                              </a:rPr>
                              <m:t>𝑝</m:t>
                            </m:r>
                          </m:e>
                        </m:d>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r>
                      <a:rPr lang="en-IN" sz="2800" b="0" i="1" smtClean="0">
                        <a:latin typeface="Cambria Math" panose="02040503050406030204" pitchFamily="18" charset="0"/>
                      </a:rPr>
                      <m:t>𝑞</m:t>
                    </m:r>
                  </m:oMath>
                </a14:m>
                <a:r>
                  <a:rPr lang="en-IN" sz="2800" dirty="0"/>
                  <a:t> can be written as </a:t>
                </a:r>
                <a14:m>
                  <m:oMath xmlns:m="http://schemas.openxmlformats.org/officeDocument/2006/math">
                    <m:r>
                      <a:rPr lang="en-IN" sz="2800" b="0" i="1" smtClean="0">
                        <a:latin typeface="Cambria Math" panose="02040503050406030204" pitchFamily="18" charset="0"/>
                      </a:rPr>
                      <m:t>𝑎</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𝑥</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r>
                      <a:rPr lang="en-IN" sz="2800" b="0" i="1" smtClean="0">
                        <a:latin typeface="Cambria Math" panose="02040503050406030204" pitchFamily="18" charset="0"/>
                      </a:rPr>
                      <m:t>𝑏𝑥</m:t>
                    </m:r>
                    <m:r>
                      <a:rPr lang="en-IN" sz="2800" b="0" i="1" smtClean="0">
                        <a:latin typeface="Cambria Math" panose="02040503050406030204" pitchFamily="18" charset="0"/>
                      </a:rPr>
                      <m:t>+</m:t>
                    </m:r>
                    <m:r>
                      <a:rPr lang="en-IN" sz="2800" b="0" i="1" smtClean="0">
                        <a:latin typeface="Cambria Math" panose="02040503050406030204" pitchFamily="18" charset="0"/>
                      </a:rPr>
                      <m:t>𝑐</m:t>
                    </m:r>
                  </m:oMath>
                </a14:m>
                <a:r>
                  <a:rPr lang="en-IN" sz="2800" dirty="0"/>
                  <a:t>, where </a:t>
                </a:r>
                <a14:m>
                  <m:oMath xmlns:m="http://schemas.openxmlformats.org/officeDocument/2006/math">
                    <m:r>
                      <a:rPr lang="en-IN" sz="2800" b="0" i="1" smtClean="0">
                        <a:latin typeface="Cambria Math" panose="02040503050406030204" pitchFamily="18" charset="0"/>
                      </a:rPr>
                      <m:t>𝑎</m:t>
                    </m:r>
                    <m:r>
                      <a:rPr lang="en-IN" sz="2800" b="0" i="1" smtClean="0">
                        <a:latin typeface="Cambria Math" panose="02040503050406030204" pitchFamily="18" charset="0"/>
                      </a:rPr>
                      <m:t>=1,</m:t>
                    </m:r>
                    <m:r>
                      <a:rPr lang="en-IN" sz="2800" b="0" i="1" smtClean="0">
                        <a:latin typeface="Cambria Math" panose="02040503050406030204" pitchFamily="18" charset="0"/>
                      </a:rPr>
                      <m:t>𝑏</m:t>
                    </m:r>
                    <m:r>
                      <a:rPr lang="en-IN" sz="2800" b="0" i="1" smtClean="0">
                        <a:latin typeface="Cambria Math" panose="02040503050406030204" pitchFamily="18" charset="0"/>
                      </a:rPr>
                      <m:t>=2⋅</m:t>
                    </m:r>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0" i="1" smtClean="0">
                        <a:latin typeface="Cambria Math" panose="02040503050406030204" pitchFamily="18" charset="0"/>
                      </a:rPr>
                      <m:t>𝑐</m:t>
                    </m:r>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r>
                      <a:rPr lang="en-IN" sz="2800" b="0" i="1" smtClean="0">
                        <a:latin typeface="Cambria Math" panose="02040503050406030204" pitchFamily="18" charset="0"/>
                      </a:rPr>
                      <m:t>𝑞</m:t>
                    </m:r>
                  </m:oMath>
                </a14:m>
                <a:endParaRPr lang="en-IN" sz="2800" dirty="0"/>
              </a:p>
              <a:p>
                <a:r>
                  <a:rPr lang="en-IN" sz="2800" dirty="0"/>
                  <a:t>Given the map </a:t>
                </a:r>
                <a14:m>
                  <m:oMath xmlns:m="http://schemas.openxmlformats.org/officeDocument/2006/math">
                    <m:r>
                      <a:rPr lang="en-IN" sz="2800" b="0" i="1" smtClean="0">
                        <a:latin typeface="Cambria Math" panose="02040503050406030204" pitchFamily="18" charset="0"/>
                      </a:rPr>
                      <m:t>𝜙</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oMath>
                </a14:m>
                <a:r>
                  <a:rPr lang="en-IN" sz="2800" dirty="0"/>
                  <a:t>, we can easily write this as </a:t>
                </a:r>
                <a14:m>
                  <m:oMath xmlns:m="http://schemas.openxmlformats.org/officeDocument/2006/math">
                    <m:d>
                      <m:dPr>
                        <m:begChr m:val="⟨"/>
                        <m:endChr m:val="⟩"/>
                        <m:ctrlPr>
                          <a:rPr lang="en-IN" sz="2800" i="1" smtClean="0">
                            <a:latin typeface="Cambria Math" panose="02040503050406030204" pitchFamily="18" charset="0"/>
                          </a:rPr>
                        </m:ctrlPr>
                      </m:dPr>
                      <m:e>
                        <m:r>
                          <a:rPr lang="en-IN" sz="2800" b="1" i="0" smtClean="0">
                            <a:latin typeface="Cambria Math" panose="02040503050406030204" pitchFamily="18" charset="0"/>
                          </a:rPr>
                          <m:t>𝐰</m:t>
                        </m:r>
                        <m:r>
                          <a:rPr lang="en-IN" sz="2800" b="0" i="1" smtClean="0">
                            <a:latin typeface="Cambria Math" panose="02040503050406030204" pitchFamily="18" charset="0"/>
                          </a:rPr>
                          <m:t>,</m:t>
                        </m:r>
                        <m:r>
                          <a:rPr lang="en-IN" sz="2800" b="0" i="1" smtClean="0">
                            <a:latin typeface="Cambria Math" panose="02040503050406030204" pitchFamily="18" charset="0"/>
                          </a:rPr>
                          <m:t>𝜙</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e>
                    </m:d>
                    <m:r>
                      <a:rPr lang="en-IN" sz="2800" b="0" i="1" smtClean="0">
                        <a:latin typeface="Cambria Math" panose="02040503050406030204" pitchFamily="18" charset="0"/>
                      </a:rPr>
                      <m:t>,</m:t>
                    </m:r>
                    <m:r>
                      <a:rPr lang="en-IN" sz="2800" b="1" i="0" smtClean="0">
                        <a:latin typeface="Cambria Math" panose="02040503050406030204" pitchFamily="18" charset="0"/>
                      </a:rPr>
                      <m:t>𝐰</m:t>
                    </m:r>
                    <m:r>
                      <a:rPr lang="en-IN" sz="2800" b="0" i="1" smtClean="0">
                        <a:latin typeface="Cambria Math" panose="02040503050406030204" pitchFamily="18" charset="0"/>
                      </a:rPr>
                      <m:t>=</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1,2</m:t>
                        </m:r>
                        <m:r>
                          <a:rPr lang="en-IN" sz="2800" b="0" i="1" smtClean="0">
                            <a:latin typeface="Cambria Math" panose="02040503050406030204" pitchFamily="18" charset="0"/>
                          </a:rPr>
                          <m:t>𝑝</m:t>
                        </m:r>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r>
                          <a:rPr lang="en-IN" sz="2800" b="0" i="1" smtClean="0">
                            <a:latin typeface="Cambria Math" panose="02040503050406030204" pitchFamily="18" charset="0"/>
                          </a:rPr>
                          <m:t>𝑞</m:t>
                        </m:r>
                      </m:e>
                    </m:d>
                  </m:oMath>
                </a14:m>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4557247"/>
                <a:ext cx="11938645" cy="2300753"/>
              </a:xfrm>
              <a:blipFill>
                <a:blip r:embed="rId5"/>
                <a:stretch>
                  <a:fillRect l="-306" t="-530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20</a:t>
            </a:fld>
            <a:endParaRPr lang="en-US"/>
          </a:p>
        </p:txBody>
      </p:sp>
      <p:grpSp>
        <p:nvGrpSpPr>
          <p:cNvPr id="5" name="Group 4" descr=" 53"/>
          <p:cNvGrpSpPr/>
          <p:nvPr/>
        </p:nvGrpSpPr>
        <p:grpSpPr>
          <a:xfrm>
            <a:off x="358588" y="1006075"/>
            <a:ext cx="4713926" cy="3358535"/>
            <a:chOff x="313900" y="2532093"/>
            <a:chExt cx="5601148" cy="3990655"/>
          </a:xfrm>
        </p:grpSpPr>
        <p:cxnSp>
          <p:nvCxnSpPr>
            <p:cNvPr id="6" name="Straight Arrow Connector 5"/>
            <p:cNvCxnSpPr/>
            <p:nvPr/>
          </p:nvCxnSpPr>
          <p:spPr>
            <a:xfrm flipV="1">
              <a:off x="1639189" y="2532093"/>
              <a:ext cx="0" cy="3990655"/>
            </a:xfrm>
            <a:prstGeom prst="straightConnector1">
              <a:avLst/>
            </a:prstGeom>
            <a:noFill/>
            <a:ln w="38100" cap="flat" cmpd="sng" algn="ctr">
              <a:solidFill>
                <a:schemeClr val="bg1"/>
              </a:solidFill>
              <a:prstDash val="solid"/>
              <a:miter lim="800000"/>
              <a:headEnd type="none" w="med" len="med"/>
              <a:tailEnd type="arrow" w="med" len="med"/>
            </a:ln>
            <a:effectLst/>
          </p:spPr>
        </p:cxnSp>
        <p:cxnSp>
          <p:nvCxnSpPr>
            <p:cNvPr id="7" name="Straight Arrow Connector 6"/>
            <p:cNvCxnSpPr/>
            <p:nvPr/>
          </p:nvCxnSpPr>
          <p:spPr>
            <a:xfrm>
              <a:off x="313900" y="6225063"/>
              <a:ext cx="5601148" cy="0"/>
            </a:xfrm>
            <a:prstGeom prst="straightConnector1">
              <a:avLst/>
            </a:prstGeom>
            <a:noFill/>
            <a:ln w="38100" cap="flat" cmpd="sng" algn="ctr">
              <a:solidFill>
                <a:schemeClr val="bg1"/>
              </a:solidFill>
              <a:prstDash val="solid"/>
              <a:miter lim="800000"/>
              <a:headEnd type="none" w="med" len="med"/>
              <a:tailEnd type="arrow" w="med" len="med"/>
            </a:ln>
            <a:effectLst/>
          </p:spPr>
        </p:cxnSp>
      </p:grpSp>
      <p:pic>
        <p:nvPicPr>
          <p:cNvPr id="8" name="Picture 7"/>
          <p:cNvPicPr>
            <a:picLocks noChangeAspect="1"/>
          </p:cNvPicPr>
          <p:nvPr>
            <p:custDataLst>
              <p:tags r:id="rId1"/>
            </p:custDataLst>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273439" y="1172838"/>
            <a:ext cx="6669361" cy="570005"/>
          </a:xfrm>
          <a:prstGeom prst="rect">
            <a:avLst/>
          </a:prstGeom>
        </p:spPr>
      </p:pic>
      <p:sp>
        <p:nvSpPr>
          <p:cNvPr id="9" name="Oval 8" descr=" 68"/>
          <p:cNvSpPr/>
          <p:nvPr/>
        </p:nvSpPr>
        <p:spPr>
          <a:xfrm>
            <a:off x="1000559" y="1357295"/>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p:cNvGrpSpPr/>
          <p:nvPr/>
        </p:nvGrpSpPr>
        <p:grpSpPr>
          <a:xfrm>
            <a:off x="837398" y="1164657"/>
            <a:ext cx="3676850" cy="2281187"/>
            <a:chOff x="837398" y="1164657"/>
            <a:chExt cx="3676850" cy="2281187"/>
          </a:xfrm>
        </p:grpSpPr>
        <p:sp>
          <p:nvSpPr>
            <p:cNvPr id="11" name="Freeform 10"/>
            <p:cNvSpPr/>
            <p:nvPr/>
          </p:nvSpPr>
          <p:spPr>
            <a:xfrm>
              <a:off x="837398" y="1164657"/>
              <a:ext cx="1838425" cy="2281187"/>
            </a:xfrm>
            <a:custGeom>
              <a:avLst/>
              <a:gdLst>
                <a:gd name="connsiteX0" fmla="*/ 0 w 1838425"/>
                <a:gd name="connsiteY0" fmla="*/ 0 h 2281717"/>
                <a:gd name="connsiteX1" fmla="*/ 1838425 w 1838425"/>
                <a:gd name="connsiteY1" fmla="*/ 2281187 h 2281717"/>
                <a:gd name="connsiteX0" fmla="*/ 0 w 1838425"/>
                <a:gd name="connsiteY0" fmla="*/ 0 h 2281187"/>
                <a:gd name="connsiteX1" fmla="*/ 1838425 w 1838425"/>
                <a:gd name="connsiteY1" fmla="*/ 2281187 h 2281187"/>
                <a:gd name="connsiteX0" fmla="*/ 0 w 1838425"/>
                <a:gd name="connsiteY0" fmla="*/ 0 h 2281187"/>
                <a:gd name="connsiteX1" fmla="*/ 1838425 w 1838425"/>
                <a:gd name="connsiteY1" fmla="*/ 2281187 h 2281187"/>
              </a:gdLst>
              <a:ahLst/>
              <a:cxnLst>
                <a:cxn ang="0">
                  <a:pos x="connsiteX0" y="connsiteY0"/>
                </a:cxn>
                <a:cxn ang="0">
                  <a:pos x="connsiteX1" y="connsiteY1"/>
                </a:cxn>
              </a:cxnLst>
              <a:rect l="l" t="t" r="r" b="b"/>
              <a:pathLst>
                <a:path w="1838425" h="2281187">
                  <a:moveTo>
                    <a:pt x="0" y="0"/>
                  </a:moveTo>
                  <a:cubicBezTo>
                    <a:pt x="372176" y="1106905"/>
                    <a:pt x="1061987" y="2252311"/>
                    <a:pt x="1838425" y="2281187"/>
                  </a:cubicBezTo>
                </a:path>
              </a:pathLst>
            </a:custGeom>
            <a:noFill/>
            <a:ln w="12700" cap="flat" cmpd="sng" algn="ctr">
              <a:solidFill>
                <a:schemeClr val="bg1"/>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Freeform 11"/>
            <p:cNvSpPr/>
            <p:nvPr/>
          </p:nvSpPr>
          <p:spPr>
            <a:xfrm flipH="1">
              <a:off x="2675823" y="1164657"/>
              <a:ext cx="1838425" cy="2281187"/>
            </a:xfrm>
            <a:custGeom>
              <a:avLst/>
              <a:gdLst>
                <a:gd name="connsiteX0" fmla="*/ 0 w 1838425"/>
                <a:gd name="connsiteY0" fmla="*/ 0 h 2281717"/>
                <a:gd name="connsiteX1" fmla="*/ 1838425 w 1838425"/>
                <a:gd name="connsiteY1" fmla="*/ 2281187 h 2281717"/>
                <a:gd name="connsiteX0" fmla="*/ 0 w 1838425"/>
                <a:gd name="connsiteY0" fmla="*/ 0 h 2281187"/>
                <a:gd name="connsiteX1" fmla="*/ 1838425 w 1838425"/>
                <a:gd name="connsiteY1" fmla="*/ 2281187 h 2281187"/>
                <a:gd name="connsiteX0" fmla="*/ 0 w 1838425"/>
                <a:gd name="connsiteY0" fmla="*/ 0 h 2281187"/>
                <a:gd name="connsiteX1" fmla="*/ 1838425 w 1838425"/>
                <a:gd name="connsiteY1" fmla="*/ 2281187 h 2281187"/>
              </a:gdLst>
              <a:ahLst/>
              <a:cxnLst>
                <a:cxn ang="0">
                  <a:pos x="connsiteX0" y="connsiteY0"/>
                </a:cxn>
                <a:cxn ang="0">
                  <a:pos x="connsiteX1" y="connsiteY1"/>
                </a:cxn>
              </a:cxnLst>
              <a:rect l="l" t="t" r="r" b="b"/>
              <a:pathLst>
                <a:path w="1838425" h="2281187">
                  <a:moveTo>
                    <a:pt x="0" y="0"/>
                  </a:moveTo>
                  <a:cubicBezTo>
                    <a:pt x="372176" y="1106905"/>
                    <a:pt x="1061987" y="2252311"/>
                    <a:pt x="1838425" y="2281187"/>
                  </a:cubicBezTo>
                </a:path>
              </a:pathLst>
            </a:custGeom>
            <a:noFill/>
            <a:ln w="12700" cap="flat" cmpd="sng" algn="ctr">
              <a:solidFill>
                <a:schemeClr val="bg1"/>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3" name="Oval 12" descr=" 68"/>
          <p:cNvSpPr/>
          <p:nvPr/>
        </p:nvSpPr>
        <p:spPr>
          <a:xfrm>
            <a:off x="1000559" y="2249630"/>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descr=" 68"/>
          <p:cNvSpPr/>
          <p:nvPr/>
        </p:nvSpPr>
        <p:spPr>
          <a:xfrm>
            <a:off x="1684452" y="2540936"/>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descr=" 68"/>
          <p:cNvSpPr/>
          <p:nvPr/>
        </p:nvSpPr>
        <p:spPr>
          <a:xfrm>
            <a:off x="3030654" y="3062674"/>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descr=" 68"/>
          <p:cNvSpPr/>
          <p:nvPr/>
        </p:nvSpPr>
        <p:spPr>
          <a:xfrm>
            <a:off x="3669615" y="2749620"/>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Oval 16" descr=" 68"/>
          <p:cNvSpPr/>
          <p:nvPr/>
        </p:nvSpPr>
        <p:spPr>
          <a:xfrm>
            <a:off x="3887539" y="1978915"/>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descr=" 68"/>
          <p:cNvSpPr/>
          <p:nvPr/>
        </p:nvSpPr>
        <p:spPr>
          <a:xfrm>
            <a:off x="4334011" y="1205890"/>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9" name="Straight Connector 18"/>
          <p:cNvCxnSpPr>
            <a:stCxn id="12" idx="1"/>
          </p:cNvCxnSpPr>
          <p:nvPr/>
        </p:nvCxnSpPr>
        <p:spPr>
          <a:xfrm>
            <a:off x="2675823" y="3445844"/>
            <a:ext cx="0" cy="664243"/>
          </a:xfrm>
          <a:prstGeom prst="line">
            <a:avLst/>
          </a:prstGeom>
          <a:noFill/>
          <a:ln w="19050" cap="flat" cmpd="sng" algn="ctr">
            <a:solidFill>
              <a:schemeClr val="bg1"/>
            </a:solidFill>
            <a:prstDash val="solid"/>
            <a:miter lim="800000"/>
          </a:ln>
          <a:effectLst/>
        </p:spPr>
      </p:cxnSp>
      <p:cxnSp>
        <p:nvCxnSpPr>
          <p:cNvPr id="20" name="Straight Connector 19"/>
          <p:cNvCxnSpPr>
            <a:stCxn id="12" idx="1"/>
          </p:cNvCxnSpPr>
          <p:nvPr/>
        </p:nvCxnSpPr>
        <p:spPr>
          <a:xfrm flipH="1">
            <a:off x="1473951" y="3445844"/>
            <a:ext cx="1201872" cy="0"/>
          </a:xfrm>
          <a:prstGeom prst="line">
            <a:avLst/>
          </a:prstGeom>
          <a:noFill/>
          <a:ln w="19050" cap="flat" cmpd="sng" algn="ctr">
            <a:solidFill>
              <a:schemeClr val="bg1"/>
            </a:solidFill>
            <a:prstDash val="solid"/>
            <a:miter lim="800000"/>
          </a:ln>
          <a:effectLst/>
        </p:spPr>
      </p:cxnSp>
      <p:sp>
        <p:nvSpPr>
          <p:cNvPr id="21" name="Oval 20" descr=" 68"/>
          <p:cNvSpPr/>
          <p:nvPr/>
        </p:nvSpPr>
        <p:spPr>
          <a:xfrm>
            <a:off x="2259123" y="3293370"/>
            <a:ext cx="302810" cy="302810"/>
          </a:xfrm>
          <a:prstGeom prst="ellipse">
            <a:avLst/>
          </a:prstGeom>
          <a:solidFill>
            <a:srgbClr val="FFFF00"/>
          </a:solidFill>
          <a:ln w="381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2" name="Picture 21"/>
          <p:cNvPicPr>
            <a:picLocks noChangeAspect="1"/>
          </p:cNvPicPr>
          <p:nvPr>
            <p:custDataLst>
              <p:tags r:id="rId2"/>
            </p:custDataLst>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1318149" y="3360950"/>
            <a:ext cx="83824" cy="167649"/>
          </a:xfrm>
          <a:prstGeom prst="rect">
            <a:avLst/>
          </a:prstGeom>
        </p:spPr>
      </p:pic>
      <p:pic>
        <p:nvPicPr>
          <p:cNvPr id="23" name="Picture 22"/>
          <p:cNvPicPr>
            <a:picLocks noChangeAspect="1"/>
          </p:cNvPicPr>
          <p:nvPr>
            <p:custDataLst>
              <p:tags r:id="rId3"/>
            </p:custDataLst>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2633912" y="4190735"/>
            <a:ext cx="102113" cy="167649"/>
          </a:xfrm>
          <a:prstGeom prst="rect">
            <a:avLst/>
          </a:prstGeom>
        </p:spPr>
      </p:pic>
    </p:spTree>
    <p:extLst>
      <p:ext uri="{BB962C8B-B14F-4D97-AF65-F5344CB8AC3E}">
        <p14:creationId xmlns:p14="http://schemas.microsoft.com/office/powerpoint/2010/main" val="25651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right)">
                                      <p:cBhvr>
                                        <p:cTn id="45" dur="500"/>
                                        <p:tgtEl>
                                          <p:spTgt spid="20"/>
                                        </p:tgtEl>
                                      </p:cBhvr>
                                    </p:animEffect>
                                  </p:childTnLst>
                                </p:cTn>
                              </p:par>
                              <p:par>
                                <p:cTn id="46" presetID="22" presetClass="entr" presetSubtype="1"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3" grpId="0" animBg="1"/>
      <p:bldP spid="14" grpId="0" animBg="1"/>
      <p:bldP spid="15" grpId="0" animBg="1"/>
      <p:bldP spid="16" grpId="0" animBg="1"/>
      <p:bldP spid="17" grpId="0" animBg="1"/>
      <p:bldP spid="18"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Kernel Trick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a:t>Take original feature </a:t>
                </a:r>
                <a:r>
                  <a:rPr lang="en-IN" dirty="0" err="1"/>
                  <a:t>vecs</a:t>
                </a:r>
                <a:r>
                  <a:rPr lang="en-IN" dirty="0"/>
                  <a:t> (say in </a:t>
                </a:r>
                <a14:m>
                  <m:oMath xmlns:m="http://schemas.openxmlformats.org/officeDocument/2006/math">
                    <m:r>
                      <a:rPr lang="en-IN" b="0" i="1" smtClean="0">
                        <a:latin typeface="Cambria Math" panose="02040503050406030204" pitchFamily="18" charset="0"/>
                      </a:rPr>
                      <m:t>𝑑</m:t>
                    </m:r>
                  </m:oMath>
                </a14:m>
                <a:r>
                  <a:rPr lang="en-IN" dirty="0"/>
                  <a:t> dims) and map them to </a:t>
                </a:r>
                <a14:m>
                  <m:oMath xmlns:m="http://schemas.openxmlformats.org/officeDocument/2006/math">
                    <m:r>
                      <a:rPr lang="en-IN" b="0" i="1" smtClean="0">
                        <a:latin typeface="Cambria Math" panose="02040503050406030204" pitchFamily="18" charset="0"/>
                      </a:rPr>
                      <m:t>𝐷</m:t>
                    </m:r>
                    <m:r>
                      <a:rPr lang="en-IN" b="0" i="1" smtClean="0">
                        <a:latin typeface="Cambria Math" panose="02040503050406030204" pitchFamily="18" charset="0"/>
                      </a:rPr>
                      <m:t>≫</m:t>
                    </m:r>
                    <m:r>
                      <a:rPr lang="en-IN" b="0" i="1" smtClean="0">
                        <a:latin typeface="Cambria Math" panose="02040503050406030204" pitchFamily="18" charset="0"/>
                      </a:rPr>
                      <m:t>𝑑</m:t>
                    </m:r>
                  </m:oMath>
                </a14:m>
                <a:r>
                  <a:rPr lang="en-IN" dirty="0"/>
                  <a:t> dims</a:t>
                </a:r>
              </a:p>
              <a:p>
                <a:pPr lvl="2"/>
                <a:r>
                  <a:rPr lang="en-IN" dirty="0"/>
                  <a:t>Use a non-</a:t>
                </a:r>
                <a:r>
                  <a:rPr lang="en-IN" dirty="0" err="1"/>
                  <a:t>lin</a:t>
                </a:r>
                <a:r>
                  <a:rPr lang="en-IN" dirty="0"/>
                  <a:t> map </a:t>
                </a:r>
                <a14:m>
                  <m:oMath xmlns:m="http://schemas.openxmlformats.org/officeDocument/2006/math">
                    <m:r>
                      <a:rPr lang="en-IN" b="0" i="1" smtClean="0">
                        <a:latin typeface="Cambria Math" panose="02040503050406030204" pitchFamily="18" charset="0"/>
                        <a:ea typeface="Cambria Math" panose="02040503050406030204" pitchFamily="18" charset="0"/>
                      </a:rPr>
                      <m:t>𝜙</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𝐷</m:t>
                        </m:r>
                      </m:sup>
                    </m:sSup>
                  </m:oMath>
                </a14:m>
                <a:r>
                  <a:rPr lang="en-IN" dirty="0"/>
                  <a:t> so that we can hope that </a:t>
                </a:r>
                <a:r>
                  <a:rPr lang="en-IN" dirty="0" err="1"/>
                  <a:t>vecs</a:t>
                </a:r>
                <a:r>
                  <a:rPr lang="en-IN" dirty="0"/>
                  <a:t> in </a:t>
                </a:r>
                <a14:m>
                  <m:oMath xmlns:m="http://schemas.openxmlformats.org/officeDocument/2006/math">
                    <m:r>
                      <a:rPr lang="en-IN" b="0" i="1" smtClean="0">
                        <a:latin typeface="Cambria Math" panose="02040503050406030204" pitchFamily="18" charset="0"/>
                      </a:rPr>
                      <m:t>𝐷</m:t>
                    </m:r>
                  </m:oMath>
                </a14:m>
                <a:r>
                  <a:rPr lang="en-IN" dirty="0"/>
                  <a:t> dims are mostly </a:t>
                </a:r>
                <a:r>
                  <a:rPr lang="en-IN" dirty="0" err="1"/>
                  <a:t>lin</a:t>
                </a:r>
                <a:r>
                  <a:rPr lang="en-IN" dirty="0"/>
                  <a:t> </a:t>
                </a:r>
                <a:r>
                  <a:rPr lang="en-IN" dirty="0" err="1"/>
                  <a:t>indep</a:t>
                </a:r>
                <a:r>
                  <a:rPr lang="en-IN" dirty="0"/>
                  <a:t> (using a linear map is futile – see course notes Example D.4)</a:t>
                </a:r>
              </a:p>
              <a:p>
                <a:pPr lvl="2"/>
                <a:r>
                  <a:rPr lang="en-IN" dirty="0"/>
                  <a:t>Use linear models (SVM, linear regression, k-means, PCA </a:t>
                </a:r>
                <a:r>
                  <a:rPr lang="en-IN" dirty="0" err="1"/>
                  <a:t>etc</a:t>
                </a:r>
                <a:r>
                  <a:rPr lang="en-IN" dirty="0"/>
                  <a:t>) on these new, </a:t>
                </a:r>
                <a14:m>
                  <m:oMath xmlns:m="http://schemas.openxmlformats.org/officeDocument/2006/math">
                    <m:r>
                      <a:rPr lang="en-IN" b="0" i="1" smtClean="0">
                        <a:latin typeface="Cambria Math" panose="02040503050406030204" pitchFamily="18" charset="0"/>
                      </a:rPr>
                      <m:t>𝐷</m:t>
                    </m:r>
                  </m:oMath>
                </a14:m>
                <a:r>
                  <a:rPr lang="en-IN" dirty="0"/>
                  <a:t> dimensional feature vectors – hopefully we will get very good performance</a:t>
                </a:r>
              </a:p>
              <a:p>
                <a:pPr lvl="2"/>
                <a:r>
                  <a:rPr lang="en-IN" dirty="0"/>
                  <a:t>Since </a:t>
                </a:r>
                <a14:m>
                  <m:oMath xmlns:m="http://schemas.openxmlformats.org/officeDocument/2006/math">
                    <m:r>
                      <a:rPr lang="en-IN">
                        <a:latin typeface="Cambria Math" panose="02040503050406030204" pitchFamily="18" charset="0"/>
                        <a:ea typeface="Cambria Math" panose="02040503050406030204" pitchFamily="18" charset="0"/>
                      </a:rPr>
                      <m:t>𝜙</m:t>
                    </m:r>
                  </m:oMath>
                </a14:m>
                <a:r>
                  <a:rPr lang="en-IN" dirty="0"/>
                  <a:t> is a non-</a:t>
                </a:r>
                <a:r>
                  <a:rPr lang="en-IN" dirty="0" err="1"/>
                  <a:t>lin</a:t>
                </a:r>
                <a:r>
                  <a:rPr lang="en-IN" dirty="0"/>
                  <a:t> map, our final classifier/</a:t>
                </a:r>
                <a:r>
                  <a:rPr lang="en-IN" dirty="0" err="1"/>
                  <a:t>regressor</a:t>
                </a:r>
                <a:r>
                  <a:rPr lang="en-IN" dirty="0"/>
                  <a:t>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r>
                      <a:rPr lang="en-IN" b="0" i="1" smtClean="0">
                        <a:latin typeface="Cambria Math" panose="02040503050406030204" pitchFamily="18" charset="0"/>
                      </a:rPr>
                      <m:t>𝜙</m:t>
                    </m:r>
                    <m:d>
                      <m:dPr>
                        <m:ctrlPr>
                          <a:rPr lang="en-IN" b="0" i="1" smtClean="0">
                            <a:latin typeface="Cambria Math" panose="02040503050406030204" pitchFamily="18" charset="0"/>
                          </a:rPr>
                        </m:ctrlPr>
                      </m:dPr>
                      <m:e>
                        <m:r>
                          <a:rPr lang="en-IN" b="1" i="0" smtClean="0">
                            <a:latin typeface="Cambria Math" panose="02040503050406030204" pitchFamily="18" charset="0"/>
                          </a:rPr>
                          <m:t>𝐱</m:t>
                        </m:r>
                      </m:e>
                    </m:d>
                    <m:r>
                      <a:rPr lang="en-IN" b="0" i="1" smtClean="0">
                        <a:latin typeface="Cambria Math" panose="02040503050406030204" pitchFamily="18" charset="0"/>
                      </a:rPr>
                      <m:t>,</m:t>
                    </m:r>
                    <m:r>
                      <a:rPr lang="en-IN" b="1" i="0" smtClean="0">
                        <a:latin typeface="Cambria Math" panose="02040503050406030204" pitchFamily="18" charset="0"/>
                      </a:rPr>
                      <m:t>𝐰</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𝐷</m:t>
                        </m:r>
                      </m:sup>
                    </m:sSup>
                  </m:oMath>
                </a14:m>
                <a:r>
                  <a:rPr lang="en-IN" dirty="0"/>
                  <a:t> will look non-</a:t>
                </a:r>
                <a:r>
                  <a:rPr lang="en-IN" dirty="0" err="1"/>
                  <a:t>lin</a:t>
                </a:r>
                <a:r>
                  <a:rPr lang="en-IN" dirty="0"/>
                  <a:t> in the original feat </a:t>
                </a:r>
                <a:r>
                  <a:rPr lang="en-IN" dirty="0" err="1"/>
                  <a:t>vecs</a:t>
                </a:r>
                <a:r>
                  <a:rPr lang="en-IN" dirty="0"/>
                  <a:t> </a:t>
                </a:r>
                <a14:m>
                  <m:oMath xmlns:m="http://schemas.openxmlformats.org/officeDocument/2006/math">
                    <m:r>
                      <a:rPr lang="en-IN" b="1" i="0">
                        <a:latin typeface="Cambria Math" panose="02040503050406030204" pitchFamily="18" charset="0"/>
                      </a:rPr>
                      <m:t>𝐱</m:t>
                    </m:r>
                  </m:oMath>
                </a14:m>
                <a:r>
                  <a:rPr lang="en-IN" dirty="0"/>
                  <a:t> even though we used linear ML </a:t>
                </a:r>
                <a:r>
                  <a:rPr lang="en-IN" dirty="0" err="1"/>
                  <a:t>algos</a:t>
                </a:r>
                <a:endParaRPr lang="en-IN" b="1" i="0" dirty="0"/>
              </a:p>
              <a:p>
                <a:r>
                  <a:rPr lang="en-IN" dirty="0"/>
                  <a:t>Only catch with above scheme is running time</a:t>
                </a:r>
              </a:p>
              <a:p>
                <a:pPr lvl="2"/>
                <a:r>
                  <a:rPr lang="en-IN" dirty="0"/>
                  <a:t>Most ML algorithms take time </a:t>
                </a:r>
                <a14:m>
                  <m:oMath xmlns:m="http://schemas.openxmlformats.org/officeDocument/2006/math">
                    <m:r>
                      <m:rPr>
                        <m:sty m:val="p"/>
                      </m:rPr>
                      <a:rPr lang="en-IN" b="0" i="0" smtClean="0">
                        <a:latin typeface="Cambria Math" panose="02040503050406030204" pitchFamily="18" charset="0"/>
                        <a:ea typeface="Cambria Math" panose="02040503050406030204" pitchFamily="18" charset="0"/>
                      </a:rPr>
                      <m:t>Ω</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𝑑𝑛</m:t>
                        </m:r>
                      </m:e>
                    </m:d>
                  </m:oMath>
                </a14:m>
                <a:r>
                  <a:rPr lang="en-IN" dirty="0"/>
                  <a:t> so the above scheme may take </a:t>
                </a:r>
                <a14:m>
                  <m:oMath xmlns:m="http://schemas.openxmlformats.org/officeDocument/2006/math">
                    <m:r>
                      <a:rPr lang="en-IN" i="1" smtClean="0">
                        <a:latin typeface="Cambria Math" panose="02040503050406030204" pitchFamily="18" charset="0"/>
                        <a:ea typeface="Cambria Math" panose="02040503050406030204" pitchFamily="18" charset="0"/>
                      </a:rPr>
                      <m:t>𝒪</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𝑑𝐷𝑛</m:t>
                        </m:r>
                      </m:e>
                    </m:d>
                  </m:oMath>
                </a14:m>
                <a:r>
                  <a:rPr lang="en-IN" dirty="0"/>
                  <a:t> time to prepare the new </a:t>
                </a:r>
                <a:r>
                  <a:rPr lang="en-IN" dirty="0" err="1"/>
                  <a:t>vecs</a:t>
                </a:r>
                <a:r>
                  <a:rPr lang="en-IN" dirty="0"/>
                  <a:t> and then </a:t>
                </a:r>
                <a14:m>
                  <m:oMath xmlns:m="http://schemas.openxmlformats.org/officeDocument/2006/math">
                    <m:r>
                      <a:rPr lang="en-IN" i="1" smtClean="0">
                        <a:latin typeface="Cambria Math" panose="02040503050406030204" pitchFamily="18" charset="0"/>
                        <a:ea typeface="Cambria Math" panose="02040503050406030204" pitchFamily="18" charset="0"/>
                      </a:rPr>
                      <m:t>𝒪</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𝐷𝑛</m:t>
                        </m:r>
                      </m:e>
                    </m:d>
                  </m:oMath>
                </a14:m>
                <a:r>
                  <a:rPr lang="en-IN" dirty="0"/>
                  <a:t> time to execute the ML </a:t>
                </a:r>
                <a:r>
                  <a:rPr lang="en-IN" dirty="0" err="1"/>
                  <a:t>algos</a:t>
                </a:r>
                <a:endParaRPr lang="en-IN" dirty="0"/>
              </a:p>
              <a:p>
                <a:pPr lvl="2"/>
                <a:r>
                  <a:rPr lang="en-IN" dirty="0"/>
                  <a:t>Since our earlier argument works for </a:t>
                </a:r>
                <a14:m>
                  <m:oMath xmlns:m="http://schemas.openxmlformats.org/officeDocument/2006/math">
                    <m:r>
                      <a:rPr lang="en-IN" b="0" i="1" smtClean="0">
                        <a:latin typeface="Cambria Math" panose="02040503050406030204" pitchFamily="18" charset="0"/>
                      </a:rPr>
                      <m:t>𝐷</m:t>
                    </m:r>
                    <m:r>
                      <a:rPr lang="en-IN" b="0" i="1" smtClean="0">
                        <a:latin typeface="Cambria Math" panose="02040503050406030204" pitchFamily="18" charset="0"/>
                      </a:rPr>
                      <m:t>≥</m:t>
                    </m:r>
                    <m:r>
                      <a:rPr lang="en-IN" b="0" i="1" smtClean="0">
                        <a:latin typeface="Cambria Math" panose="02040503050406030204" pitchFamily="18" charset="0"/>
                      </a:rPr>
                      <m:t>𝑛</m:t>
                    </m:r>
                  </m:oMath>
                </a14:m>
                <a:r>
                  <a:rPr lang="en-IN" dirty="0"/>
                  <a:t>, the above is </a:t>
                </a:r>
                <a14:m>
                  <m:oMath xmlns:m="http://schemas.openxmlformats.org/officeDocument/2006/math">
                    <m:r>
                      <a:rPr lang="en-IN" i="1" smtClean="0">
                        <a:latin typeface="Cambria Math" panose="02040503050406030204" pitchFamily="18" charset="0"/>
                        <a:ea typeface="Cambria Math" panose="02040503050406030204" pitchFamily="18" charset="0"/>
                      </a:rPr>
                      <m:t>𝒪</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𝑑</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𝑛</m:t>
                            </m:r>
                          </m:e>
                          <m:sup>
                            <m:r>
                              <a:rPr lang="en-IN" b="0" i="1" smtClean="0">
                                <a:latin typeface="Cambria Math" panose="02040503050406030204" pitchFamily="18" charset="0"/>
                                <a:ea typeface="Cambria Math" panose="02040503050406030204" pitchFamily="18" charset="0"/>
                              </a:rPr>
                              <m:t>2</m:t>
                            </m:r>
                          </m:sup>
                        </m:sSup>
                      </m:e>
                    </m:d>
                  </m:oMath>
                </a14:m>
                <a:r>
                  <a:rPr lang="en-IN" dirty="0"/>
                  <a:t> time </a:t>
                </a:r>
                <a:r>
                  <a:rPr lang="en-IN" i="0" dirty="0">
                    <a:sym typeface="Wingdings" panose="05000000000000000000" pitchFamily="2" charset="2"/>
                  </a:rPr>
                  <a:t></a:t>
                </a:r>
              </a:p>
              <a:p>
                <a:pPr lvl="2"/>
                <a:r>
                  <a:rPr lang="en-IN" dirty="0"/>
                  <a:t>“Kernel trick” allows us to, for some very special non-linear maps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𝑑</m:t>
                        </m:r>
                      </m:sup>
                    </m:sSup>
                    <m:r>
                      <a:rPr lang="en-IN">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ℝ</m:t>
                        </m:r>
                      </m:e>
                      <m:sup>
                        <m:r>
                          <a:rPr lang="en-IN">
                            <a:latin typeface="Cambria Math" panose="02040503050406030204" pitchFamily="18" charset="0"/>
                            <a:ea typeface="Cambria Math" panose="02040503050406030204" pitchFamily="18" charset="0"/>
                          </a:rPr>
                          <m:t>𝐷</m:t>
                        </m:r>
                      </m:sup>
                    </m:sSup>
                  </m:oMath>
                </a14:m>
                <a:r>
                  <a:rPr lang="en-IN" dirty="0"/>
                  <a:t>, run ML </a:t>
                </a:r>
                <a:r>
                  <a:rPr lang="en-IN" dirty="0" err="1"/>
                  <a:t>algos</a:t>
                </a:r>
                <a:r>
                  <a:rPr lang="en-IN" dirty="0"/>
                  <a:t> on the </a:t>
                </a:r>
                <a14:m>
                  <m:oMath xmlns:m="http://schemas.openxmlformats.org/officeDocument/2006/math">
                    <m:r>
                      <a:rPr lang="en-IN" b="0" i="1" smtClean="0">
                        <a:latin typeface="Cambria Math" panose="02040503050406030204" pitchFamily="18" charset="0"/>
                      </a:rPr>
                      <m:t>𝐷</m:t>
                    </m:r>
                  </m:oMath>
                </a14:m>
                <a:r>
                  <a:rPr lang="en-IN" dirty="0"/>
                  <a:t>-dim </a:t>
                </a:r>
                <a:r>
                  <a:rPr lang="en-IN" dirty="0" err="1"/>
                  <a:t>vecs</a:t>
                </a:r>
                <a:r>
                  <a:rPr lang="en-IN" dirty="0"/>
                  <a:t> without ever computing </a:t>
                </a:r>
                <a14:m>
                  <m:oMath xmlns:m="http://schemas.openxmlformats.org/officeDocument/2006/math">
                    <m:r>
                      <a:rPr lang="en-IN">
                        <a:latin typeface="Cambria Math" panose="02040503050406030204" pitchFamily="18" charset="0"/>
                        <a:ea typeface="Cambria Math" panose="02040503050406030204" pitchFamily="18" charset="0"/>
                      </a:rPr>
                      <m:t>𝜙</m:t>
                    </m:r>
                    <m:r>
                      <a:rPr lang="en-IN">
                        <a:latin typeface="Cambria Math" panose="02040503050406030204" pitchFamily="18" charset="0"/>
                        <a:ea typeface="Cambria Math" panose="02040503050406030204" pitchFamily="18" charset="0"/>
                      </a:rPr>
                      <m:t> </m:t>
                    </m:r>
                  </m:oMath>
                </a14:m>
                <a:r>
                  <a:rPr lang="en-IN" dirty="0"/>
                  <a:t>explicitly</a:t>
                </a:r>
                <a:endParaRPr lang="en-IN" i="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66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21</a:t>
            </a:fld>
            <a:endParaRPr lang="en-US"/>
          </a:p>
        </p:txBody>
      </p:sp>
      <p:grpSp>
        <p:nvGrpSpPr>
          <p:cNvPr id="12" name="Group 11">
            <a:extLst>
              <a:ext uri="{FF2B5EF4-FFF2-40B4-BE49-F238E27FC236}">
                <a16:creationId xmlns:a16="http://schemas.microsoft.com/office/drawing/2014/main" id="{4E0E6C5C-CB60-F751-D1DB-B6BB4E426474}"/>
              </a:ext>
            </a:extLst>
          </p:cNvPr>
          <p:cNvGrpSpPr/>
          <p:nvPr/>
        </p:nvGrpSpPr>
        <p:grpSpPr>
          <a:xfrm>
            <a:off x="10664567" y="3125054"/>
            <a:ext cx="1143000" cy="1143000"/>
            <a:chOff x="2379643" y="355681"/>
            <a:chExt cx="1143000" cy="1143000"/>
          </a:xfrm>
        </p:grpSpPr>
        <p:sp>
          <p:nvSpPr>
            <p:cNvPr id="13" name="Oval 12">
              <a:extLst>
                <a:ext uri="{FF2B5EF4-FFF2-40B4-BE49-F238E27FC236}">
                  <a16:creationId xmlns:a16="http://schemas.microsoft.com/office/drawing/2014/main" id="{D48FA4A3-31DA-8E24-7C90-4546B2202FEC}"/>
                </a:ext>
              </a:extLst>
            </p:cNvPr>
            <p:cNvSpPr/>
            <p:nvPr/>
          </p:nvSpPr>
          <p:spPr>
            <a:xfrm>
              <a:off x="2458535" y="428705"/>
              <a:ext cx="996869" cy="996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14" name="Freeform: Shape 13">
              <a:extLst>
                <a:ext uri="{FF2B5EF4-FFF2-40B4-BE49-F238E27FC236}">
                  <a16:creationId xmlns:a16="http://schemas.microsoft.com/office/drawing/2014/main" id="{76CE8778-B9A7-5D42-920D-0642C3D3E317}"/>
                </a:ext>
              </a:extLst>
            </p:cNvPr>
            <p:cNvSpPr>
              <a:spLocks noChangeAspect="1"/>
            </p:cNvSpPr>
            <p:nvPr/>
          </p:nvSpPr>
          <p:spPr>
            <a:xfrm>
              <a:off x="2379643" y="355681"/>
              <a:ext cx="1143000" cy="1143000"/>
            </a:xfrm>
            <a:custGeom>
              <a:avLst/>
              <a:gdLst>
                <a:gd name="connsiteX0" fmla="*/ 2286000 w 4572000"/>
                <a:gd name="connsiteY0" fmla="*/ 472140 h 4572000"/>
                <a:gd name="connsiteX1" fmla="*/ 457200 w 4572000"/>
                <a:gd name="connsiteY1" fmla="*/ 2300940 h 4572000"/>
                <a:gd name="connsiteX2" fmla="*/ 2286000 w 4572000"/>
                <a:gd name="connsiteY2" fmla="*/ 4129740 h 4572000"/>
                <a:gd name="connsiteX3" fmla="*/ 4114800 w 4572000"/>
                <a:gd name="connsiteY3" fmla="*/ 2300940 h 4572000"/>
                <a:gd name="connsiteX4" fmla="*/ 2286000 w 4572000"/>
                <a:gd name="connsiteY4" fmla="*/ 472140 h 4572000"/>
                <a:gd name="connsiteX5" fmla="*/ 2286000 w 4572000"/>
                <a:gd name="connsiteY5" fmla="*/ 0 h 4572000"/>
                <a:gd name="connsiteX6" fmla="*/ 4572000 w 4572000"/>
                <a:gd name="connsiteY6" fmla="*/ 2286000 h 4572000"/>
                <a:gd name="connsiteX7" fmla="*/ 2286000 w 4572000"/>
                <a:gd name="connsiteY7" fmla="*/ 4572000 h 4572000"/>
                <a:gd name="connsiteX8" fmla="*/ 0 w 4572000"/>
                <a:gd name="connsiteY8" fmla="*/ 2286000 h 4572000"/>
                <a:gd name="connsiteX9" fmla="*/ 2286000 w 4572000"/>
                <a:gd name="connsiteY9"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72000" h="4572000">
                  <a:moveTo>
                    <a:pt x="2286000" y="472140"/>
                  </a:moveTo>
                  <a:cubicBezTo>
                    <a:pt x="1275982" y="472140"/>
                    <a:pt x="457200" y="1290922"/>
                    <a:pt x="457200" y="2300940"/>
                  </a:cubicBezTo>
                  <a:cubicBezTo>
                    <a:pt x="457200" y="3310958"/>
                    <a:pt x="1275982" y="4129740"/>
                    <a:pt x="2286000" y="4129740"/>
                  </a:cubicBezTo>
                  <a:cubicBezTo>
                    <a:pt x="3296018" y="4129740"/>
                    <a:pt x="4114800" y="3310958"/>
                    <a:pt x="4114800" y="2300940"/>
                  </a:cubicBezTo>
                  <a:cubicBezTo>
                    <a:pt x="4114800" y="1290922"/>
                    <a:pt x="3296018" y="472140"/>
                    <a:pt x="2286000" y="472140"/>
                  </a:cubicBezTo>
                  <a:close/>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nvGrpSpPr>
            <p:cNvPr id="15" name="Group 14">
              <a:extLst>
                <a:ext uri="{FF2B5EF4-FFF2-40B4-BE49-F238E27FC236}">
                  <a16:creationId xmlns:a16="http://schemas.microsoft.com/office/drawing/2014/main" id="{975E06E0-759D-2E01-36E2-3AC7F86B3532}"/>
                </a:ext>
              </a:extLst>
            </p:cNvPr>
            <p:cNvGrpSpPr/>
            <p:nvPr/>
          </p:nvGrpSpPr>
          <p:grpSpPr>
            <a:xfrm>
              <a:off x="2676823" y="704523"/>
              <a:ext cx="548640" cy="320040"/>
              <a:chOff x="8209190" y="1852901"/>
              <a:chExt cx="2194560" cy="1280160"/>
            </a:xfrm>
          </p:grpSpPr>
          <p:sp>
            <p:nvSpPr>
              <p:cNvPr id="16" name="Freeform: Shape 15">
                <a:extLst>
                  <a:ext uri="{FF2B5EF4-FFF2-40B4-BE49-F238E27FC236}">
                    <a16:creationId xmlns:a16="http://schemas.microsoft.com/office/drawing/2014/main" id="{9265C2FF-E6C6-A68C-E9F7-8ED6D4D4D430}"/>
                  </a:ext>
                </a:extLst>
              </p:cNvPr>
              <p:cNvSpPr/>
              <p:nvPr/>
            </p:nvSpPr>
            <p:spPr>
              <a:xfrm>
                <a:off x="820919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sp>
            <p:nvSpPr>
              <p:cNvPr id="17" name="Freeform: Shape 16">
                <a:extLst>
                  <a:ext uri="{FF2B5EF4-FFF2-40B4-BE49-F238E27FC236}">
                    <a16:creationId xmlns:a16="http://schemas.microsoft.com/office/drawing/2014/main" id="{0ECF56AF-05B3-C8DE-12FD-FE691DE3CAFC}"/>
                  </a:ext>
                </a:extLst>
              </p:cNvPr>
              <p:cNvSpPr/>
              <p:nvPr/>
            </p:nvSpPr>
            <p:spPr>
              <a:xfrm>
                <a:off x="9763670" y="1852901"/>
                <a:ext cx="640080" cy="1280160"/>
              </a:xfrm>
              <a:custGeom>
                <a:avLst/>
                <a:gdLst>
                  <a:gd name="connsiteX0" fmla="*/ 32412 w 640080"/>
                  <a:gd name="connsiteY0" fmla="*/ 1098073 h 1280160"/>
                  <a:gd name="connsiteX1" fmla="*/ 607668 w 640080"/>
                  <a:gd name="connsiteY1" fmla="*/ 1098073 h 1280160"/>
                  <a:gd name="connsiteX2" fmla="*/ 585422 w 640080"/>
                  <a:gd name="connsiteY2" fmla="*/ 1139057 h 1280160"/>
                  <a:gd name="connsiteX3" fmla="*/ 320040 w 640080"/>
                  <a:gd name="connsiteY3" fmla="*/ 1280160 h 1280160"/>
                  <a:gd name="connsiteX4" fmla="*/ 54658 w 640080"/>
                  <a:gd name="connsiteY4" fmla="*/ 1139057 h 1280160"/>
                  <a:gd name="connsiteX5" fmla="*/ 0 w 640080"/>
                  <a:gd name="connsiteY5" fmla="*/ 728060 h 1280160"/>
                  <a:gd name="connsiteX6" fmla="*/ 640080 w 640080"/>
                  <a:gd name="connsiteY6" fmla="*/ 728060 h 1280160"/>
                  <a:gd name="connsiteX7" fmla="*/ 640080 w 640080"/>
                  <a:gd name="connsiteY7" fmla="*/ 910940 h 1280160"/>
                  <a:gd name="connsiteX8" fmla="*/ 0 w 640080"/>
                  <a:gd name="connsiteY8" fmla="*/ 910940 h 1280160"/>
                  <a:gd name="connsiteX9" fmla="*/ 0 w 640080"/>
                  <a:gd name="connsiteY9" fmla="*/ 364423 h 1280160"/>
                  <a:gd name="connsiteX10" fmla="*/ 640080 w 640080"/>
                  <a:gd name="connsiteY10" fmla="*/ 364423 h 1280160"/>
                  <a:gd name="connsiteX11" fmla="*/ 640080 w 640080"/>
                  <a:gd name="connsiteY11" fmla="*/ 547303 h 1280160"/>
                  <a:gd name="connsiteX12" fmla="*/ 0 w 640080"/>
                  <a:gd name="connsiteY12" fmla="*/ 547303 h 1280160"/>
                  <a:gd name="connsiteX13" fmla="*/ 320040 w 640080"/>
                  <a:gd name="connsiteY13" fmla="*/ 0 h 1280160"/>
                  <a:gd name="connsiteX14" fmla="*/ 585422 w 640080"/>
                  <a:gd name="connsiteY14" fmla="*/ 141103 h 1280160"/>
                  <a:gd name="connsiteX15" fmla="*/ 607668 w 640080"/>
                  <a:gd name="connsiteY15" fmla="*/ 182087 h 1280160"/>
                  <a:gd name="connsiteX16" fmla="*/ 32412 w 640080"/>
                  <a:gd name="connsiteY16" fmla="*/ 182087 h 1280160"/>
                  <a:gd name="connsiteX17" fmla="*/ 54658 w 640080"/>
                  <a:gd name="connsiteY17" fmla="*/ 141103 h 1280160"/>
                  <a:gd name="connsiteX18" fmla="*/ 320040 w 640080"/>
                  <a:gd name="connsiteY1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0080" h="1280160">
                    <a:moveTo>
                      <a:pt x="32412" y="1098073"/>
                    </a:moveTo>
                    <a:lnTo>
                      <a:pt x="607668" y="1098073"/>
                    </a:lnTo>
                    <a:lnTo>
                      <a:pt x="585422" y="1139057"/>
                    </a:lnTo>
                    <a:cubicBezTo>
                      <a:pt x="527909" y="1224189"/>
                      <a:pt x="430511" y="1280160"/>
                      <a:pt x="320040" y="1280160"/>
                    </a:cubicBezTo>
                    <a:cubicBezTo>
                      <a:pt x="209569" y="1280160"/>
                      <a:pt x="112171" y="1224189"/>
                      <a:pt x="54658" y="1139057"/>
                    </a:cubicBezTo>
                    <a:close/>
                    <a:moveTo>
                      <a:pt x="0" y="728060"/>
                    </a:moveTo>
                    <a:lnTo>
                      <a:pt x="640080" y="728060"/>
                    </a:lnTo>
                    <a:lnTo>
                      <a:pt x="640080" y="910940"/>
                    </a:lnTo>
                    <a:lnTo>
                      <a:pt x="0" y="910940"/>
                    </a:lnTo>
                    <a:close/>
                    <a:moveTo>
                      <a:pt x="0" y="364423"/>
                    </a:moveTo>
                    <a:lnTo>
                      <a:pt x="640080" y="364423"/>
                    </a:lnTo>
                    <a:lnTo>
                      <a:pt x="640080" y="547303"/>
                    </a:lnTo>
                    <a:lnTo>
                      <a:pt x="0" y="547303"/>
                    </a:lnTo>
                    <a:close/>
                    <a:moveTo>
                      <a:pt x="320040" y="0"/>
                    </a:moveTo>
                    <a:cubicBezTo>
                      <a:pt x="430511" y="0"/>
                      <a:pt x="527909" y="55972"/>
                      <a:pt x="585422" y="141103"/>
                    </a:cubicBezTo>
                    <a:lnTo>
                      <a:pt x="607668" y="182087"/>
                    </a:lnTo>
                    <a:lnTo>
                      <a:pt x="32412" y="182087"/>
                    </a:lnTo>
                    <a:lnTo>
                      <a:pt x="54658" y="141103"/>
                    </a:lnTo>
                    <a:cubicBezTo>
                      <a:pt x="112171" y="55972"/>
                      <a:pt x="209569" y="0"/>
                      <a:pt x="320040" y="0"/>
                    </a:cubicBezTo>
                    <a:close/>
                  </a:path>
                </a:pathLst>
              </a:custGeom>
              <a:solidFill>
                <a:schemeClr val="accent3">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600"/>
              </a:p>
            </p:txBody>
          </p:sp>
        </p:grpSp>
      </p:grpSp>
      <mc:AlternateContent xmlns:mc="http://schemas.openxmlformats.org/markup-compatibility/2006" xmlns:a14="http://schemas.microsoft.com/office/drawing/2010/main">
        <mc:Choice Requires="a14">
          <p:sp>
            <p:nvSpPr>
              <p:cNvPr id="11" name="Rectangular Callout 10"/>
              <p:cNvSpPr/>
              <p:nvPr/>
            </p:nvSpPr>
            <p:spPr>
              <a:xfrm>
                <a:off x="2506894" y="2952664"/>
                <a:ext cx="8063414" cy="1086649"/>
              </a:xfrm>
              <a:prstGeom prst="wedgeRectCallout">
                <a:avLst>
                  <a:gd name="adj1" fmla="val 57098"/>
                  <a:gd name="adj2" fmla="val 51263"/>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Indeed, even if </a:t>
                </a:r>
                <a14:m>
                  <m:oMath xmlns:m="http://schemas.openxmlformats.org/officeDocument/2006/math">
                    <m:r>
                      <a:rPr lang="en-IN" sz="2400" b="0" i="1" smtClean="0">
                        <a:solidFill>
                          <a:schemeClr val="bg1"/>
                        </a:solidFill>
                        <a:latin typeface="Cambria Math" panose="02040503050406030204" pitchFamily="18" charset="0"/>
                      </a:rPr>
                      <m:t>𝜙</m:t>
                    </m:r>
                  </m:oMath>
                </a14:m>
                <a:r>
                  <a:rPr lang="en-US" sz="2400" dirty="0">
                    <a:solidFill>
                      <a:schemeClr val="bg1"/>
                    </a:solidFill>
                    <a:latin typeface="+mj-lt"/>
                  </a:rPr>
                  <a:t> had been a simple linear map, it would have been represented using a </a:t>
                </a:r>
                <a14:m>
                  <m:oMath xmlns:m="http://schemas.openxmlformats.org/officeDocument/2006/math">
                    <m:r>
                      <a:rPr lang="en-IN" sz="2400" b="0" i="1" smtClean="0">
                        <a:solidFill>
                          <a:schemeClr val="bg1"/>
                        </a:solidFill>
                        <a:latin typeface="Cambria Math" panose="02040503050406030204" pitchFamily="18" charset="0"/>
                      </a:rPr>
                      <m:t>𝐷</m:t>
                    </m:r>
                    <m:r>
                      <a:rPr lang="en-IN" sz="2400" b="0" i="1" smtClean="0">
                        <a:solidFill>
                          <a:schemeClr val="bg1"/>
                        </a:solidFill>
                        <a:latin typeface="Cambria Math" panose="02040503050406030204" pitchFamily="18" charset="0"/>
                      </a:rPr>
                      <m:t>×</m:t>
                    </m:r>
                    <m:r>
                      <a:rPr lang="en-IN" sz="2400" b="0" i="1" smtClean="0">
                        <a:solidFill>
                          <a:schemeClr val="bg1"/>
                        </a:solidFill>
                        <a:latin typeface="Cambria Math" panose="02040503050406030204" pitchFamily="18" charset="0"/>
                      </a:rPr>
                      <m:t>𝑑</m:t>
                    </m:r>
                  </m:oMath>
                </a14:m>
                <a:r>
                  <a:rPr lang="en-US" sz="2400" dirty="0">
                    <a:solidFill>
                      <a:schemeClr val="bg1"/>
                    </a:solidFill>
                    <a:latin typeface="+mj-lt"/>
                  </a:rPr>
                  <a:t> matrix </a:t>
                </a:r>
                <a14:m>
                  <m:oMath xmlns:m="http://schemas.openxmlformats.org/officeDocument/2006/math">
                    <m:r>
                      <a:rPr lang="en-IN" sz="2400" b="0" i="1" smtClean="0">
                        <a:solidFill>
                          <a:schemeClr val="bg1"/>
                        </a:solidFill>
                        <a:latin typeface="Cambria Math" panose="02040503050406030204" pitchFamily="18" charset="0"/>
                      </a:rPr>
                      <m:t>𝐴</m:t>
                    </m:r>
                  </m:oMath>
                </a14:m>
                <a:r>
                  <a:rPr lang="en-US" sz="2400" dirty="0">
                    <a:solidFill>
                      <a:schemeClr val="bg1"/>
                    </a:solidFill>
                    <a:latin typeface="+mj-lt"/>
                  </a:rPr>
                  <a:t> and simply computing </a:t>
                </a:r>
                <a14:m>
                  <m:oMath xmlns:m="http://schemas.openxmlformats.org/officeDocument/2006/math">
                    <m:r>
                      <a:rPr lang="en-IN" sz="2400" b="0" i="1" smtClean="0">
                        <a:solidFill>
                          <a:schemeClr val="bg1"/>
                        </a:solidFill>
                        <a:latin typeface="Cambria Math" panose="02040503050406030204" pitchFamily="18" charset="0"/>
                      </a:rPr>
                      <m:t>𝑋</m:t>
                    </m:r>
                    <m:sSup>
                      <m:sSupPr>
                        <m:ctrlPr>
                          <a:rPr lang="en-IN" sz="2400" b="0" i="1" smtClean="0">
                            <a:solidFill>
                              <a:schemeClr val="bg1"/>
                            </a:solidFill>
                            <a:latin typeface="Cambria Math" panose="02040503050406030204" pitchFamily="18" charset="0"/>
                          </a:rPr>
                        </m:ctrlPr>
                      </m:sSupPr>
                      <m:e>
                        <m:r>
                          <a:rPr lang="en-IN" sz="2400" b="0" i="1" smtClean="0">
                            <a:solidFill>
                              <a:schemeClr val="bg1"/>
                            </a:solidFill>
                            <a:latin typeface="Cambria Math" panose="02040503050406030204" pitchFamily="18" charset="0"/>
                          </a:rPr>
                          <m:t>𝐴</m:t>
                        </m:r>
                      </m:e>
                      <m:sup>
                        <m:r>
                          <a:rPr lang="en-IN" sz="2400" b="0" i="1" smtClean="0">
                            <a:solidFill>
                              <a:schemeClr val="bg1"/>
                            </a:solidFill>
                            <a:latin typeface="Cambria Math" panose="02040503050406030204" pitchFamily="18" charset="0"/>
                          </a:rPr>
                          <m:t>⊤</m:t>
                        </m:r>
                      </m:sup>
                    </m:sSup>
                  </m:oMath>
                </a14:m>
                <a:r>
                  <a:rPr lang="en-US" sz="2400" dirty="0">
                    <a:solidFill>
                      <a:schemeClr val="bg1"/>
                    </a:solidFill>
                    <a:latin typeface="+mj-lt"/>
                  </a:rPr>
                  <a:t> for the feature matrix </a:t>
                </a:r>
                <a14:m>
                  <m:oMath xmlns:m="http://schemas.openxmlformats.org/officeDocument/2006/math">
                    <m:r>
                      <a:rPr lang="en-IN" sz="2400" b="0" i="1" smtClean="0">
                        <a:solidFill>
                          <a:schemeClr val="bg1"/>
                        </a:solidFill>
                        <a:latin typeface="Cambria Math" panose="02040503050406030204" pitchFamily="18" charset="0"/>
                      </a:rPr>
                      <m:t>𝑋</m:t>
                    </m:r>
                    <m:r>
                      <a:rPr lang="en-IN" sz="2400" b="0" i="1" smtClean="0">
                        <a:solidFill>
                          <a:schemeClr val="bg1"/>
                        </a:solidFill>
                        <a:latin typeface="Cambria Math" panose="02040503050406030204" pitchFamily="18" charset="0"/>
                      </a:rPr>
                      <m:t>∈</m:t>
                    </m:r>
                    <m:sSup>
                      <m:sSupPr>
                        <m:ctrlPr>
                          <a:rPr lang="en-IN" sz="2400" b="0" i="1" smtClean="0">
                            <a:solidFill>
                              <a:schemeClr val="bg1"/>
                            </a:solidFill>
                            <a:latin typeface="Cambria Math" panose="02040503050406030204" pitchFamily="18" charset="0"/>
                            <a:ea typeface="Cambria Math" panose="02040503050406030204" pitchFamily="18" charset="0"/>
                          </a:rPr>
                        </m:ctrlPr>
                      </m:sSupPr>
                      <m:e>
                        <m:r>
                          <a:rPr lang="en-IN" sz="2400" b="0" i="1" smtClean="0">
                            <a:solidFill>
                              <a:schemeClr val="bg1"/>
                            </a:solidFill>
                            <a:latin typeface="Cambria Math" panose="02040503050406030204" pitchFamily="18" charset="0"/>
                            <a:ea typeface="Cambria Math" panose="02040503050406030204" pitchFamily="18" charset="0"/>
                          </a:rPr>
                          <m:t>ℝ</m:t>
                        </m:r>
                      </m:e>
                      <m:sup>
                        <m:r>
                          <a:rPr lang="en-IN" sz="2400" b="0" i="1" smtClean="0">
                            <a:solidFill>
                              <a:schemeClr val="bg1"/>
                            </a:solidFill>
                            <a:latin typeface="Cambria Math" panose="02040503050406030204" pitchFamily="18" charset="0"/>
                            <a:ea typeface="Cambria Math" panose="02040503050406030204" pitchFamily="18" charset="0"/>
                          </a:rPr>
                          <m:t>𝑛</m:t>
                        </m:r>
                        <m:r>
                          <a:rPr lang="en-IN" sz="2400" b="0" i="1" smtClean="0">
                            <a:solidFill>
                              <a:schemeClr val="bg1"/>
                            </a:solidFill>
                            <a:latin typeface="Cambria Math" panose="02040503050406030204" pitchFamily="18" charset="0"/>
                            <a:ea typeface="Cambria Math" panose="02040503050406030204" pitchFamily="18" charset="0"/>
                          </a:rPr>
                          <m:t>×</m:t>
                        </m:r>
                        <m:r>
                          <a:rPr lang="en-IN" sz="2400" b="0" i="1" smtClean="0">
                            <a:solidFill>
                              <a:schemeClr val="bg1"/>
                            </a:solidFill>
                            <a:latin typeface="Cambria Math" panose="02040503050406030204" pitchFamily="18" charset="0"/>
                            <a:ea typeface="Cambria Math" panose="02040503050406030204" pitchFamily="18" charset="0"/>
                          </a:rPr>
                          <m:t>𝑑</m:t>
                        </m:r>
                      </m:sup>
                    </m:sSup>
                  </m:oMath>
                </a14:m>
                <a:r>
                  <a:rPr lang="en-US" sz="2400" dirty="0">
                    <a:solidFill>
                      <a:schemeClr val="bg1"/>
                    </a:solidFill>
                    <a:latin typeface="+mj-lt"/>
                  </a:rPr>
                  <a:t> would take </a:t>
                </a:r>
                <a14:m>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𝒪</m:t>
                    </m:r>
                    <m:d>
                      <m:dPr>
                        <m:ctrlPr>
                          <a:rPr lang="en-IN" sz="2400" b="0" i="1" smtClean="0">
                            <a:solidFill>
                              <a:schemeClr val="bg1"/>
                            </a:solidFill>
                            <a:latin typeface="Cambria Math" panose="02040503050406030204" pitchFamily="18" charset="0"/>
                            <a:ea typeface="Cambria Math" panose="02040503050406030204" pitchFamily="18" charset="0"/>
                          </a:rPr>
                        </m:ctrlPr>
                      </m:dPr>
                      <m:e>
                        <m:r>
                          <a:rPr lang="en-IN" sz="2400" b="0" i="1" smtClean="0">
                            <a:solidFill>
                              <a:schemeClr val="bg1"/>
                            </a:solidFill>
                            <a:latin typeface="Cambria Math" panose="02040503050406030204" pitchFamily="18" charset="0"/>
                            <a:ea typeface="Cambria Math" panose="02040503050406030204" pitchFamily="18" charset="0"/>
                          </a:rPr>
                          <m:t>𝑑𝐷𝑛</m:t>
                        </m:r>
                      </m:e>
                    </m:d>
                  </m:oMath>
                </a14:m>
                <a:r>
                  <a:rPr lang="en-US" sz="2400" dirty="0">
                    <a:solidFill>
                      <a:schemeClr val="bg1"/>
                    </a:solidFill>
                    <a:latin typeface="+mj-lt"/>
                  </a:rPr>
                  <a:t> time</a:t>
                </a:r>
              </a:p>
            </p:txBody>
          </p:sp>
        </mc:Choice>
        <mc:Fallback xmlns="">
          <p:sp>
            <p:nvSpPr>
              <p:cNvPr id="11" name="Rectangular Callout 10"/>
              <p:cNvSpPr>
                <a:spLocks noRot="1" noChangeAspect="1" noMove="1" noResize="1" noEditPoints="1" noAdjustHandles="1" noChangeArrowheads="1" noChangeShapeType="1" noTextEdit="1"/>
              </p:cNvSpPr>
              <p:nvPr/>
            </p:nvSpPr>
            <p:spPr>
              <a:xfrm>
                <a:off x="2506894" y="2952664"/>
                <a:ext cx="8063414" cy="1086649"/>
              </a:xfrm>
              <a:prstGeom prst="wedgeRectCallout">
                <a:avLst>
                  <a:gd name="adj1" fmla="val 57098"/>
                  <a:gd name="adj2" fmla="val 51263"/>
                </a:avLst>
              </a:prstGeom>
              <a:blipFill>
                <a:blip r:embed="rId3"/>
                <a:stretch>
                  <a:fillRect l="-422" t="-7447" b="-1329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38181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righ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uiExpan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Kernels vs Distance Measures</a:t>
            </a:r>
          </a:p>
        </p:txBody>
      </p:sp>
      <p:sp>
        <p:nvSpPr>
          <p:cNvPr id="7" name="Text Placeholder 6"/>
          <p:cNvSpPr>
            <a:spLocks noGrp="1"/>
          </p:cNvSpPr>
          <p:nvPr>
            <p:ph type="body" idx="1"/>
          </p:nvPr>
        </p:nvSpPr>
        <p:spPr>
          <a:xfrm>
            <a:off x="253353" y="1865860"/>
            <a:ext cx="5754255" cy="723400"/>
          </a:xfrm>
        </p:spPr>
        <p:txBody>
          <a:bodyPr/>
          <a:lstStyle/>
          <a:p>
            <a:r>
              <a:rPr lang="en-IN" dirty="0">
                <a:solidFill>
                  <a:schemeClr val="bg1"/>
                </a:solidFill>
              </a:rPr>
              <a:t>Kernels</a:t>
            </a:r>
          </a:p>
        </p:txBody>
      </p:sp>
      <mc:AlternateContent xmlns:mc="http://schemas.openxmlformats.org/markup-compatibility/2006" xmlns:a14="http://schemas.microsoft.com/office/drawing/2010/main">
        <mc:Choice Requires="a14">
          <p:sp>
            <p:nvSpPr>
              <p:cNvPr id="8" name="Content Placeholder 7"/>
              <p:cNvSpPr>
                <a:spLocks noGrp="1"/>
              </p:cNvSpPr>
              <p:nvPr>
                <p:ph sz="half" idx="2"/>
              </p:nvPr>
            </p:nvSpPr>
            <p:spPr>
              <a:xfrm>
                <a:off x="253353" y="2588747"/>
                <a:ext cx="5754255" cy="4269252"/>
              </a:xfrm>
            </p:spPr>
            <p:txBody>
              <a:bodyPr/>
              <a:lstStyle/>
              <a:p>
                <a:r>
                  <a:rPr lang="en-IN" dirty="0"/>
                  <a:t>Give measures of similarity</a:t>
                </a:r>
              </a:p>
              <a:p>
                <a:r>
                  <a:rPr lang="en-IN" dirty="0"/>
                  <a:t>High value </a:t>
                </a:r>
                <a14:m>
                  <m:oMath xmlns:m="http://schemas.openxmlformats.org/officeDocument/2006/math">
                    <m:r>
                      <a:rPr lang="en-IN" i="1">
                        <a:latin typeface="Cambria Math" panose="02040503050406030204" pitchFamily="18" charset="0"/>
                      </a:rPr>
                      <m:t>⇒</m:t>
                    </m:r>
                  </m:oMath>
                </a14:m>
                <a:r>
                  <a:rPr lang="en-IN" dirty="0"/>
                  <a:t> Similar points</a:t>
                </a:r>
              </a:p>
              <a:p>
                <a:r>
                  <a:rPr lang="en-IN" dirty="0"/>
                  <a:t>Example: Gaussian, polynomial</a:t>
                </a:r>
              </a:p>
              <a:p>
                <a:r>
                  <a:rPr lang="en-IN" dirty="0"/>
                  <a:t>Nice similarity functions satisfy the </a:t>
                </a:r>
                <a:r>
                  <a:rPr lang="en-IN" i="1" dirty="0"/>
                  <a:t>Mercer’s theorem</a:t>
                </a:r>
              </a:p>
              <a:p>
                <a:r>
                  <a:rPr lang="en-IN" dirty="0"/>
                  <a:t>Supports </a:t>
                </a:r>
                <a:r>
                  <a:rPr lang="en-IN" dirty="0" err="1"/>
                  <a:t>kNN</a:t>
                </a:r>
                <a:r>
                  <a:rPr lang="en-IN" dirty="0"/>
                  <a:t>, </a:t>
                </a:r>
                <a:r>
                  <a:rPr lang="en-IN" dirty="0" err="1"/>
                  <a:t>LwP</a:t>
                </a:r>
                <a:r>
                  <a:rPr lang="en-IN" dirty="0"/>
                  <a:t> and can be used to implement SVMs, least squares regression and much more</a:t>
                </a:r>
              </a:p>
            </p:txBody>
          </p:sp>
        </mc:Choice>
        <mc:Fallback xmlns="">
          <p:sp>
            <p:nvSpPr>
              <p:cNvPr id="8" name="Content Placeholder 7"/>
              <p:cNvSpPr>
                <a:spLocks noGrp="1" noRot="1" noChangeAspect="1" noMove="1" noResize="1" noEditPoints="1" noAdjustHandles="1" noChangeArrowheads="1" noChangeShapeType="1" noTextEdit="1"/>
              </p:cNvSpPr>
              <p:nvPr>
                <p:ph sz="half" idx="2"/>
              </p:nvPr>
            </p:nvSpPr>
            <p:spPr>
              <a:xfrm>
                <a:off x="253353" y="2588747"/>
                <a:ext cx="5754255" cy="4269252"/>
              </a:xfrm>
              <a:blipFill>
                <a:blip r:embed="rId4"/>
                <a:stretch>
                  <a:fillRect l="-636" t="-2857"/>
                </a:stretch>
              </a:blipFill>
            </p:spPr>
            <p:txBody>
              <a:bodyPr/>
              <a:lstStyle/>
              <a:p>
                <a:r>
                  <a:rPr lang="en-IN">
                    <a:noFill/>
                  </a:rPr>
                  <a:t> </a:t>
                </a:r>
              </a:p>
            </p:txBody>
          </p:sp>
        </mc:Fallback>
      </mc:AlternateContent>
      <p:sp>
        <p:nvSpPr>
          <p:cNvPr id="9" name="Text Placeholder 8"/>
          <p:cNvSpPr>
            <a:spLocks noGrp="1"/>
          </p:cNvSpPr>
          <p:nvPr>
            <p:ph type="body" sz="quarter" idx="3"/>
          </p:nvPr>
        </p:nvSpPr>
        <p:spPr>
          <a:xfrm>
            <a:off x="6007608" y="1866372"/>
            <a:ext cx="5846074" cy="722376"/>
          </a:xfrm>
        </p:spPr>
        <p:txBody>
          <a:bodyPr/>
          <a:lstStyle/>
          <a:p>
            <a:r>
              <a:rPr lang="en-IN" dirty="0">
                <a:solidFill>
                  <a:schemeClr val="bg1"/>
                </a:solidFill>
              </a:rPr>
              <a:t>Distance measures</a:t>
            </a:r>
          </a:p>
        </p:txBody>
      </p:sp>
      <mc:AlternateContent xmlns:mc="http://schemas.openxmlformats.org/markup-compatibility/2006" xmlns:a14="http://schemas.microsoft.com/office/drawing/2010/main">
        <mc:Choice Requires="a14">
          <p:sp>
            <p:nvSpPr>
              <p:cNvPr id="10" name="Content Placeholder 9"/>
              <p:cNvSpPr>
                <a:spLocks noGrp="1"/>
              </p:cNvSpPr>
              <p:nvPr>
                <p:ph sz="quarter" idx="4"/>
              </p:nvPr>
            </p:nvSpPr>
            <p:spPr>
              <a:xfrm>
                <a:off x="6007608" y="2588747"/>
                <a:ext cx="5846074" cy="4269251"/>
              </a:xfrm>
            </p:spPr>
            <p:txBody>
              <a:bodyPr/>
              <a:lstStyle/>
              <a:p>
                <a:r>
                  <a:rPr lang="en-IN" dirty="0"/>
                  <a:t>Give measures of dissimilarity</a:t>
                </a:r>
              </a:p>
              <a:p>
                <a:r>
                  <a:rPr lang="en-IN" dirty="0"/>
                  <a:t>High value </a:t>
                </a:r>
                <a14:m>
                  <m:oMath xmlns:m="http://schemas.openxmlformats.org/officeDocument/2006/math">
                    <m:r>
                      <a:rPr lang="en-IN" i="1">
                        <a:latin typeface="Cambria Math" panose="02040503050406030204" pitchFamily="18" charset="0"/>
                      </a:rPr>
                      <m:t>⇒</m:t>
                    </m:r>
                  </m:oMath>
                </a14:m>
                <a:r>
                  <a:rPr lang="en-IN" dirty="0"/>
                  <a:t> Different points</a:t>
                </a:r>
              </a:p>
              <a:p>
                <a:r>
                  <a:rPr lang="en-IN" dirty="0"/>
                  <a:t>Example: Euclidean, </a:t>
                </a:r>
                <a:r>
                  <a:rPr lang="en-IN" dirty="0" err="1"/>
                  <a:t>Mahalanobis</a:t>
                </a:r>
                <a:endParaRPr lang="en-IN" dirty="0"/>
              </a:p>
              <a:p>
                <a:r>
                  <a:rPr lang="en-IN" dirty="0"/>
                  <a:t>Nice distance functions satisfy metric or norm properties</a:t>
                </a:r>
              </a:p>
              <a:p>
                <a:r>
                  <a:rPr lang="en-IN" dirty="0"/>
                  <a:t>Can be used for (multi-label) </a:t>
                </a:r>
                <a:r>
                  <a:rPr lang="en-IN" dirty="0" err="1"/>
                  <a:t>classfn</a:t>
                </a:r>
                <a:r>
                  <a:rPr lang="en-IN" dirty="0"/>
                  <a:t>, regression via </a:t>
                </a:r>
                <a:r>
                  <a:rPr lang="en-IN" dirty="0" err="1"/>
                  <a:t>kNN</a:t>
                </a:r>
                <a:r>
                  <a:rPr lang="en-IN" dirty="0"/>
                  <a:t> or </a:t>
                </a:r>
                <a:r>
                  <a:rPr lang="en-IN" dirty="0" err="1"/>
                  <a:t>LwP</a:t>
                </a:r>
                <a:r>
                  <a:rPr lang="en-IN" dirty="0"/>
                  <a:t>. Can also be used for clustering via k-means</a:t>
                </a:r>
                <a:endParaRPr lang="en-US" dirty="0"/>
              </a:p>
              <a:p>
                <a:endParaRPr lang="en-IN" dirty="0"/>
              </a:p>
            </p:txBody>
          </p:sp>
        </mc:Choice>
        <mc:Fallback xmlns="">
          <p:sp>
            <p:nvSpPr>
              <p:cNvPr id="10" name="Content Placeholder 9"/>
              <p:cNvSpPr>
                <a:spLocks noGrp="1" noRot="1" noChangeAspect="1" noMove="1" noResize="1" noEditPoints="1" noAdjustHandles="1" noChangeArrowheads="1" noChangeShapeType="1" noTextEdit="1"/>
              </p:cNvSpPr>
              <p:nvPr>
                <p:ph sz="quarter" idx="4"/>
              </p:nvPr>
            </p:nvSpPr>
            <p:spPr>
              <a:xfrm>
                <a:off x="6007608" y="2588747"/>
                <a:ext cx="5846074" cy="4269251"/>
              </a:xfrm>
              <a:blipFill>
                <a:blip r:embed="rId5"/>
                <a:stretch>
                  <a:fillRect l="-626" t="-2857" r="-125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22</a:t>
            </a:fld>
            <a:endParaRPr lang="en-US"/>
          </a:p>
        </p:txBody>
      </p:sp>
      <p:pic>
        <p:nvPicPr>
          <p:cNvPr id="11" name="Picture 10"/>
          <p:cNvPicPr>
            <a:picLocks noChangeAspect="1"/>
          </p:cNvPicPr>
          <p:nvPr>
            <p:custDataLst>
              <p:tags r:id="rId1"/>
            </p:custDataLst>
          </p:nvPr>
        </p:nvPicPr>
        <p:blipFill>
          <a:blip r:embed="rId6">
            <a:lum bright="70000" contrast="-70000"/>
            <a:extLst>
              <a:ext uri="{28A0092B-C50C-407E-A947-70E740481C1C}">
                <a14:useLocalDpi xmlns:a14="http://schemas.microsoft.com/office/drawing/2010/main" val="0"/>
              </a:ext>
            </a:extLst>
          </a:blip>
          <a:stretch>
            <a:fillRect/>
          </a:stretch>
        </p:blipFill>
        <p:spPr>
          <a:xfrm>
            <a:off x="1544097" y="998352"/>
            <a:ext cx="3172768" cy="980781"/>
          </a:xfrm>
          <a:prstGeom prst="rect">
            <a:avLst/>
          </a:prstGeom>
        </p:spPr>
      </p:pic>
      <p:pic>
        <p:nvPicPr>
          <p:cNvPr id="12" name="Picture 11"/>
          <p:cNvPicPr>
            <a:picLocks noChangeAspect="1"/>
          </p:cNvPicPr>
          <p:nvPr>
            <p:custDataLst>
              <p:tags r:id="rId2"/>
            </p:custDataLst>
          </p:nvPr>
        </p:nvPicPr>
        <p:blipFill>
          <a:blip r:embed="rId7">
            <a:lum bright="70000" contrast="-70000"/>
            <a:extLst>
              <a:ext uri="{28A0092B-C50C-407E-A947-70E740481C1C}">
                <a14:useLocalDpi xmlns:a14="http://schemas.microsoft.com/office/drawing/2010/main" val="0"/>
              </a:ext>
            </a:extLst>
          </a:blip>
          <a:stretch>
            <a:fillRect/>
          </a:stretch>
        </p:blipFill>
        <p:spPr>
          <a:xfrm>
            <a:off x="7539235" y="998352"/>
            <a:ext cx="2782819" cy="980781"/>
          </a:xfrm>
          <a:prstGeom prst="rect">
            <a:avLst/>
          </a:prstGeom>
        </p:spPr>
      </p:pic>
    </p:spTree>
    <p:extLst>
      <p:ext uri="{BB962C8B-B14F-4D97-AF65-F5344CB8AC3E}">
        <p14:creationId xmlns:p14="http://schemas.microsoft.com/office/powerpoint/2010/main" val="325911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Kernels and Kernels</a:t>
            </a:r>
          </a:p>
        </p:txBody>
      </p:sp>
      <p:sp>
        <p:nvSpPr>
          <p:cNvPr id="4" name="Slide Number Placeholder 3"/>
          <p:cNvSpPr>
            <a:spLocks noGrp="1"/>
          </p:cNvSpPr>
          <p:nvPr>
            <p:ph type="sldNum" sz="quarter" idx="12"/>
          </p:nvPr>
        </p:nvSpPr>
        <p:spPr/>
        <p:txBody>
          <a:bodyPr/>
          <a:lstStyle/>
          <a:p>
            <a:fld id="{157B8E69-23A9-4619-9CFE-E27BFD8A78F9}" type="slidenum">
              <a:rPr lang="en-US" smtClean="0"/>
              <a:t>23</a:t>
            </a:fld>
            <a:endParaRPr lang="en-US"/>
          </a:p>
        </p:txBody>
      </p:sp>
      <p:sp>
        <p:nvSpPr>
          <p:cNvPr id="5" name="Footer Placeholder 4"/>
          <p:cNvSpPr>
            <a:spLocks noGrp="1"/>
          </p:cNvSpPr>
          <p:nvPr>
            <p:ph type="ftr" sz="quarter" idx="11"/>
          </p:nvPr>
        </p:nvSpPr>
        <p:spPr/>
        <p:txBody>
          <a:bodyPr/>
          <a:lstStyle/>
          <a:p>
            <a:r>
              <a:rPr lang="en-US" dirty="0"/>
              <a:t>seriouseats.com, sharkhammershark.wordpress.com, wikipedia.com</a:t>
            </a:r>
          </a:p>
        </p:txBody>
      </p:sp>
      <p:grpSp>
        <p:nvGrpSpPr>
          <p:cNvPr id="6" name="Group 5"/>
          <p:cNvGrpSpPr/>
          <p:nvPr/>
        </p:nvGrpSpPr>
        <p:grpSpPr>
          <a:xfrm>
            <a:off x="358588" y="1006075"/>
            <a:ext cx="3157728" cy="2854705"/>
            <a:chOff x="358588" y="1006075"/>
            <a:chExt cx="3157728" cy="2854705"/>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588" y="1006075"/>
              <a:ext cx="3157728" cy="2368296"/>
            </a:xfrm>
            <a:prstGeom prst="rect">
              <a:avLst/>
            </a:prstGeom>
          </p:spPr>
        </p:pic>
        <p:sp>
          <p:nvSpPr>
            <p:cNvPr id="8" name="TextBox 7"/>
            <p:cNvSpPr txBox="1"/>
            <p:nvPr/>
          </p:nvSpPr>
          <p:spPr>
            <a:xfrm>
              <a:off x="358588" y="3337560"/>
              <a:ext cx="3143564" cy="523220"/>
            </a:xfrm>
            <a:prstGeom prst="rect">
              <a:avLst/>
            </a:prstGeom>
            <a:noFill/>
          </p:spPr>
          <p:txBody>
            <a:bodyPr wrap="square" rtlCol="0">
              <a:spAutoFit/>
            </a:bodyPr>
            <a:lstStyle/>
            <a:p>
              <a:pPr algn="ctr"/>
              <a:r>
                <a:rPr lang="en-IN" sz="2800" dirty="0">
                  <a:solidFill>
                    <a:schemeClr val="bg1"/>
                  </a:solidFill>
                  <a:latin typeface="+mj-lt"/>
                </a:rPr>
                <a:t>Kernels of corn</a:t>
              </a:r>
              <a:endParaRPr lang="en-US" sz="2800" dirty="0">
                <a:solidFill>
                  <a:schemeClr val="bg1"/>
                </a:solidFill>
                <a:latin typeface="+mj-lt"/>
              </a:endParaRPr>
            </a:p>
          </p:txBody>
        </p:sp>
      </p:grpSp>
      <p:grpSp>
        <p:nvGrpSpPr>
          <p:cNvPr id="9" name="Group 8"/>
          <p:cNvGrpSpPr/>
          <p:nvPr/>
        </p:nvGrpSpPr>
        <p:grpSpPr>
          <a:xfrm>
            <a:off x="8689848" y="2978425"/>
            <a:ext cx="3143564" cy="3377925"/>
            <a:chOff x="4549100" y="1006075"/>
            <a:chExt cx="3143564" cy="3377925"/>
          </a:xfrm>
        </p:grpSpPr>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7364" y="1006075"/>
              <a:ext cx="2607036" cy="2854705"/>
            </a:xfrm>
            <a:prstGeom prst="rect">
              <a:avLst/>
            </a:prstGeom>
          </p:spPr>
        </p:pic>
        <p:sp>
          <p:nvSpPr>
            <p:cNvPr id="11" name="TextBox 10"/>
            <p:cNvSpPr txBox="1"/>
            <p:nvPr/>
          </p:nvSpPr>
          <p:spPr>
            <a:xfrm>
              <a:off x="4549100" y="3860780"/>
              <a:ext cx="3143564" cy="523220"/>
            </a:xfrm>
            <a:prstGeom prst="rect">
              <a:avLst/>
            </a:prstGeom>
            <a:noFill/>
          </p:spPr>
          <p:txBody>
            <a:bodyPr wrap="square" rtlCol="0">
              <a:spAutoFit/>
            </a:bodyPr>
            <a:lstStyle/>
            <a:p>
              <a:pPr algn="ctr"/>
              <a:r>
                <a:rPr lang="en-IN" sz="2800" dirty="0">
                  <a:solidFill>
                    <a:schemeClr val="bg1"/>
                  </a:solidFill>
                  <a:latin typeface="+mj-lt"/>
                </a:rPr>
                <a:t>OS Kernel</a:t>
              </a:r>
              <a:endParaRPr lang="en-US" sz="2800" dirty="0">
                <a:solidFill>
                  <a:schemeClr val="bg1"/>
                </a:solidFill>
                <a:latin typeface="+mj-lt"/>
              </a:endParaRPr>
            </a:p>
          </p:txBody>
        </p:sp>
      </p:grpSp>
      <p:grpSp>
        <p:nvGrpSpPr>
          <p:cNvPr id="12" name="Group 11"/>
          <p:cNvGrpSpPr/>
          <p:nvPr/>
        </p:nvGrpSpPr>
        <p:grpSpPr>
          <a:xfrm>
            <a:off x="6058369" y="1006075"/>
            <a:ext cx="5775043" cy="1282211"/>
            <a:chOff x="6108221" y="1107940"/>
            <a:chExt cx="5775043" cy="1282211"/>
          </a:xfrm>
        </p:grpSpPr>
        <p:pic>
          <p:nvPicPr>
            <p:cNvPr id="13" name="Picture 12"/>
            <p:cNvPicPr>
              <a:picLocks noChangeAspect="1"/>
            </p:cNvPicPr>
            <p:nvPr>
              <p:custDataLst>
                <p:tags r:id="rId2"/>
              </p:custDataLst>
            </p:nvPr>
          </p:nvPicPr>
          <p:blipFill>
            <a:blip r:embed="rId6">
              <a:lum bright="70000" contrast="-70000"/>
              <a:extLst>
                <a:ext uri="{28A0092B-C50C-407E-A947-70E740481C1C}">
                  <a14:useLocalDpi xmlns:a14="http://schemas.microsoft.com/office/drawing/2010/main" val="0"/>
                </a:ext>
              </a:extLst>
            </a:blip>
            <a:stretch>
              <a:fillRect/>
            </a:stretch>
          </p:blipFill>
          <p:spPr>
            <a:xfrm>
              <a:off x="6883370" y="1107940"/>
              <a:ext cx="4224746" cy="758991"/>
            </a:xfrm>
            <a:prstGeom prst="rect">
              <a:avLst/>
            </a:prstGeom>
          </p:spPr>
        </p:pic>
        <p:sp>
          <p:nvSpPr>
            <p:cNvPr id="14" name="TextBox 13"/>
            <p:cNvSpPr txBox="1"/>
            <p:nvPr/>
          </p:nvSpPr>
          <p:spPr>
            <a:xfrm>
              <a:off x="6108221" y="1866931"/>
              <a:ext cx="5775043" cy="523220"/>
            </a:xfrm>
            <a:prstGeom prst="rect">
              <a:avLst/>
            </a:prstGeom>
            <a:noFill/>
          </p:spPr>
          <p:txBody>
            <a:bodyPr wrap="square" rtlCol="0">
              <a:spAutoFit/>
            </a:bodyPr>
            <a:lstStyle/>
            <a:p>
              <a:pPr algn="ctr"/>
              <a:r>
                <a:rPr lang="en-IN" sz="2800" dirty="0">
                  <a:solidFill>
                    <a:schemeClr val="bg1"/>
                  </a:solidFill>
                  <a:latin typeface="+mj-lt"/>
                  <a:ea typeface="Microsoft YaHei UI" panose="020B0503020204020204" pitchFamily="34" charset="-122"/>
                </a:rPr>
                <a:t>Kernel of linear transformation</a:t>
              </a:r>
              <a:endParaRPr lang="en-US" sz="2800" dirty="0">
                <a:solidFill>
                  <a:schemeClr val="bg1"/>
                </a:solidFill>
                <a:latin typeface="+mj-lt"/>
                <a:ea typeface="Microsoft YaHei UI" panose="020B0503020204020204" pitchFamily="34" charset="-122"/>
              </a:endParaRPr>
            </a:p>
          </p:txBody>
        </p:sp>
      </p:grpSp>
      <p:grpSp>
        <p:nvGrpSpPr>
          <p:cNvPr id="15" name="Group 14"/>
          <p:cNvGrpSpPr/>
          <p:nvPr/>
        </p:nvGrpSpPr>
        <p:grpSpPr>
          <a:xfrm>
            <a:off x="358588" y="4135902"/>
            <a:ext cx="5754462" cy="2040322"/>
            <a:chOff x="303907" y="4033307"/>
            <a:chExt cx="5754462" cy="2040322"/>
          </a:xfrm>
        </p:grpSpPr>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588" y="4033307"/>
              <a:ext cx="1517102" cy="151710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41267" y="4033307"/>
              <a:ext cx="1517102" cy="1517102"/>
            </a:xfrm>
            <a:prstGeom prst="rect">
              <a:avLst/>
            </a:prstGeom>
          </p:spPr>
        </p:pic>
        <p:sp>
          <p:nvSpPr>
            <p:cNvPr id="18" name="TextBox 17"/>
            <p:cNvSpPr txBox="1"/>
            <p:nvPr/>
          </p:nvSpPr>
          <p:spPr>
            <a:xfrm>
              <a:off x="303907" y="5550409"/>
              <a:ext cx="5754461" cy="523220"/>
            </a:xfrm>
            <a:prstGeom prst="rect">
              <a:avLst/>
            </a:prstGeom>
            <a:noFill/>
          </p:spPr>
          <p:txBody>
            <a:bodyPr wrap="square" rtlCol="0">
              <a:spAutoFit/>
            </a:bodyPr>
            <a:lstStyle/>
            <a:p>
              <a:pPr algn="ctr"/>
              <a:r>
                <a:rPr lang="en-IN" sz="2800" dirty="0">
                  <a:solidFill>
                    <a:schemeClr val="bg1"/>
                  </a:solidFill>
                  <a:latin typeface="+mj-lt"/>
                </a:rPr>
                <a:t>Convolution kernels (masks)</a:t>
              </a:r>
              <a:endParaRPr lang="en-US" sz="2800" dirty="0">
                <a:solidFill>
                  <a:schemeClr val="bg1"/>
                </a:solidFill>
                <a:latin typeface="+mj-lt"/>
              </a:endParaRPr>
            </a:p>
          </p:txBody>
        </p:sp>
        <mc:AlternateContent xmlns:mc="http://schemas.openxmlformats.org/markup-compatibility/2006" xmlns:a14="http://schemas.microsoft.com/office/drawing/2010/main">
          <mc:Choice Requires="a14">
            <p:sp>
              <p:nvSpPr>
                <p:cNvPr id="19" name="TextBox 18"/>
                <p:cNvSpPr txBox="1"/>
                <p:nvPr/>
              </p:nvSpPr>
              <p:spPr>
                <a:xfrm>
                  <a:off x="2298650" y="4175984"/>
                  <a:ext cx="1819656" cy="12317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IN" sz="2800" b="0" i="1" smtClean="0">
                                <a:solidFill>
                                  <a:schemeClr val="bg1"/>
                                </a:solidFill>
                                <a:latin typeface="Cambria Math" panose="02040503050406030204" pitchFamily="18" charset="0"/>
                              </a:rPr>
                            </m:ctrlPr>
                          </m:dPr>
                          <m:e>
                            <m:m>
                              <m:mPr>
                                <m:mcs>
                                  <m:mc>
                                    <m:mcPr>
                                      <m:count m:val="3"/>
                                      <m:mcJc m:val="center"/>
                                    </m:mcPr>
                                  </m:mc>
                                </m:mcs>
                                <m:ctrlPr>
                                  <a:rPr lang="en-IN" sz="2800" b="0" i="1" smtClean="0">
                                    <a:solidFill>
                                      <a:schemeClr val="bg1"/>
                                    </a:solidFill>
                                    <a:latin typeface="Cambria Math" panose="02040503050406030204" pitchFamily="18" charset="0"/>
                                  </a:rPr>
                                </m:ctrlPr>
                              </m:mPr>
                              <m:mr>
                                <m:e>
                                  <m:r>
                                    <m:rPr>
                                      <m:brk m:alnAt="7"/>
                                    </m:rPr>
                                    <a:rPr lang="en-IN" sz="2800" b="0" i="1" smtClean="0">
                                      <a:solidFill>
                                        <a:schemeClr val="bg1"/>
                                      </a:solidFill>
                                      <a:latin typeface="Cambria Math" panose="02040503050406030204" pitchFamily="18" charset="0"/>
                                    </a:rPr>
                                    <m:t>0</m:t>
                                  </m:r>
                                </m:e>
                                <m:e>
                                  <m:r>
                                    <a:rPr lang="en-IN" sz="2800" b="0" i="1" smtClean="0">
                                      <a:solidFill>
                                        <a:schemeClr val="bg1"/>
                                      </a:solidFill>
                                      <a:latin typeface="Cambria Math" panose="02040503050406030204" pitchFamily="18" charset="0"/>
                                    </a:rPr>
                                    <m:t>−1</m:t>
                                  </m:r>
                                </m:e>
                                <m:e>
                                  <m:r>
                                    <a:rPr lang="en-IN" sz="2800" b="0" i="1" smtClean="0">
                                      <a:solidFill>
                                        <a:schemeClr val="bg1"/>
                                      </a:solidFill>
                                      <a:latin typeface="Cambria Math" panose="02040503050406030204" pitchFamily="18" charset="0"/>
                                    </a:rPr>
                                    <m:t>0</m:t>
                                  </m:r>
                                </m:e>
                              </m:mr>
                              <m:mr>
                                <m:e>
                                  <m:r>
                                    <a:rPr lang="en-IN" sz="2800" b="0" i="1" smtClean="0">
                                      <a:solidFill>
                                        <a:schemeClr val="bg1"/>
                                      </a:solidFill>
                                      <a:latin typeface="Cambria Math" panose="02040503050406030204" pitchFamily="18" charset="0"/>
                                    </a:rPr>
                                    <m:t>−1</m:t>
                                  </m:r>
                                </m:e>
                                <m:e>
                                  <m:r>
                                    <a:rPr lang="en-IN" sz="2800" b="0" i="1" smtClean="0">
                                      <a:solidFill>
                                        <a:schemeClr val="bg1"/>
                                      </a:solidFill>
                                      <a:latin typeface="Cambria Math" panose="02040503050406030204" pitchFamily="18" charset="0"/>
                                    </a:rPr>
                                    <m:t>5</m:t>
                                  </m:r>
                                </m:e>
                                <m:e>
                                  <m:r>
                                    <a:rPr lang="en-IN" sz="2800" b="0" i="1" smtClean="0">
                                      <a:solidFill>
                                        <a:schemeClr val="bg1"/>
                                      </a:solidFill>
                                      <a:latin typeface="Cambria Math" panose="02040503050406030204" pitchFamily="18" charset="0"/>
                                    </a:rPr>
                                    <m:t>−1</m:t>
                                  </m:r>
                                </m:e>
                              </m:mr>
                              <m:mr>
                                <m:e>
                                  <m:r>
                                    <a:rPr lang="en-IN" sz="2800" b="0" i="1" smtClean="0">
                                      <a:solidFill>
                                        <a:schemeClr val="bg1"/>
                                      </a:solidFill>
                                      <a:latin typeface="Cambria Math" panose="02040503050406030204" pitchFamily="18" charset="0"/>
                                    </a:rPr>
                                    <m:t>0</m:t>
                                  </m:r>
                                </m:e>
                                <m:e>
                                  <m:r>
                                    <a:rPr lang="en-IN" sz="2800" b="0" i="1" smtClean="0">
                                      <a:solidFill>
                                        <a:schemeClr val="bg1"/>
                                      </a:solidFill>
                                      <a:latin typeface="Cambria Math" panose="02040503050406030204" pitchFamily="18" charset="0"/>
                                    </a:rPr>
                                    <m:t>−1</m:t>
                                  </m:r>
                                </m:e>
                                <m:e>
                                  <m:r>
                                    <a:rPr lang="en-IN" sz="2800" b="0" i="1" smtClean="0">
                                      <a:solidFill>
                                        <a:schemeClr val="bg1"/>
                                      </a:solidFill>
                                      <a:latin typeface="Cambria Math" panose="02040503050406030204" pitchFamily="18" charset="0"/>
                                    </a:rPr>
                                    <m:t>0</m:t>
                                  </m:r>
                                </m:e>
                              </m:mr>
                            </m:m>
                          </m:e>
                        </m:d>
                      </m:oMath>
                    </m:oMathPara>
                  </a14:m>
                  <a:endParaRPr lang="en-US" sz="2800" dirty="0">
                    <a:solidFill>
                      <a:schemeClr val="bg1"/>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298650" y="4175984"/>
                  <a:ext cx="1819656" cy="1231747"/>
                </a:xfrm>
                <a:prstGeom prst="rect">
                  <a:avLst/>
                </a:prstGeom>
                <a:blipFill>
                  <a:blip r:embed="rId9"/>
                  <a:stretch>
                    <a:fillRect l="-15719" r="-11037"/>
                  </a:stretch>
                </a:blipFill>
              </p:spPr>
              <p:txBody>
                <a:bodyPr/>
                <a:lstStyle/>
                <a:p>
                  <a:r>
                    <a:rPr lang="en-IN">
                      <a:noFill/>
                    </a:rPr>
                    <a:t> </a:t>
                  </a:r>
                </a:p>
              </p:txBody>
            </p:sp>
          </mc:Fallback>
        </mc:AlternateContent>
      </p:grpSp>
      <p:pic>
        <p:nvPicPr>
          <p:cNvPr id="20" name="Picture 19"/>
          <p:cNvPicPr>
            <a:picLocks noChangeAspect="1"/>
          </p:cNvPicPr>
          <p:nvPr>
            <p:custDataLst>
              <p:tags r:id="rId1"/>
            </p:custDataLst>
          </p:nvPr>
        </p:nvPicPr>
        <p:blipFill>
          <a:blip r:embed="rId10">
            <a:lum bright="70000" contrast="-70000"/>
            <a:extLst>
              <a:ext uri="{28A0092B-C50C-407E-A947-70E740481C1C}">
                <a14:useLocalDpi xmlns:a14="http://schemas.microsoft.com/office/drawing/2010/main" val="0"/>
              </a:ext>
            </a:extLst>
          </a:blip>
          <a:stretch>
            <a:fillRect/>
          </a:stretch>
        </p:blipFill>
        <p:spPr>
          <a:xfrm>
            <a:off x="4605736" y="2468412"/>
            <a:ext cx="4092150" cy="1264985"/>
          </a:xfrm>
          <a:prstGeom prst="rect">
            <a:avLst/>
          </a:prstGeom>
        </p:spPr>
      </p:pic>
      <p:sp>
        <p:nvSpPr>
          <p:cNvPr id="21" name="Multiply 20"/>
          <p:cNvSpPr/>
          <p:nvPr/>
        </p:nvSpPr>
        <p:spPr>
          <a:xfrm>
            <a:off x="636494" y="875264"/>
            <a:ext cx="2587752" cy="2587752"/>
          </a:xfrm>
          <a:prstGeom prst="mathMultiply">
            <a:avLst>
              <a:gd name="adj1" fmla="val 726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p:cNvSpPr/>
          <p:nvPr/>
        </p:nvSpPr>
        <p:spPr>
          <a:xfrm>
            <a:off x="8967754" y="3021071"/>
            <a:ext cx="2587752" cy="2587752"/>
          </a:xfrm>
          <a:prstGeom prst="mathMultiply">
            <a:avLst>
              <a:gd name="adj1" fmla="val 726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861914" y="2071967"/>
            <a:ext cx="1588568" cy="2215991"/>
          </a:xfrm>
          <a:prstGeom prst="rect">
            <a:avLst/>
          </a:prstGeom>
          <a:noFill/>
        </p:spPr>
        <p:txBody>
          <a:bodyPr wrap="square" rtlCol="0">
            <a:spAutoFit/>
          </a:bodyPr>
          <a:lstStyle/>
          <a:p>
            <a:pPr algn="ctr"/>
            <a:r>
              <a:rPr lang="en-US" sz="13800" b="1" dirty="0">
                <a:solidFill>
                  <a:srgbClr val="2ECC71"/>
                </a:solidFill>
                <a:latin typeface="Wingdings" panose="05000000000000000000" pitchFamily="2" charset="2"/>
                <a:sym typeface="Wingdings" panose="05000000000000000000" pitchFamily="2" charset="2"/>
              </a:rPr>
              <a:t></a:t>
            </a:r>
            <a:endParaRPr lang="en-US" sz="13800" b="1" dirty="0">
              <a:solidFill>
                <a:srgbClr val="2ECC71"/>
              </a:solidFill>
              <a:latin typeface="Wingdings" panose="05000000000000000000" pitchFamily="2" charset="2"/>
            </a:endParaRPr>
          </a:p>
        </p:txBody>
      </p:sp>
      <p:sp>
        <p:nvSpPr>
          <p:cNvPr id="26" name="Multiply 25"/>
          <p:cNvSpPr/>
          <p:nvPr/>
        </p:nvSpPr>
        <p:spPr>
          <a:xfrm>
            <a:off x="7743504" y="91694"/>
            <a:ext cx="2587752" cy="2587752"/>
          </a:xfrm>
          <a:prstGeom prst="mathMultiply">
            <a:avLst>
              <a:gd name="adj1" fmla="val 726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y 26"/>
          <p:cNvSpPr/>
          <p:nvPr/>
        </p:nvSpPr>
        <p:spPr>
          <a:xfrm>
            <a:off x="1919418" y="3593062"/>
            <a:ext cx="2587752" cy="2587752"/>
          </a:xfrm>
          <a:prstGeom prst="mathMultiply">
            <a:avLst>
              <a:gd name="adj1" fmla="val 726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80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Mercer Kernels</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253353" y="1111624"/>
                <a:ext cx="11938645" cy="5746376"/>
              </a:xfrm>
            </p:spPr>
            <p:txBody>
              <a:bodyPr>
                <a:normAutofit/>
              </a:bodyPr>
              <a:lstStyle/>
              <a:p>
                <a:r>
                  <a:rPr lang="en-IN" dirty="0"/>
                  <a:t>Suppose </a:t>
                </a:r>
                <a14:m>
                  <m:oMath xmlns:m="http://schemas.openxmlformats.org/officeDocument/2006/math">
                    <m:r>
                      <a:rPr lang="en-IN" b="1" i="0" smtClean="0">
                        <a:latin typeface="Cambria Math" panose="02040503050406030204" pitchFamily="18" charset="0"/>
                      </a:rPr>
                      <m:t>𝐱</m:t>
                    </m:r>
                    <m:r>
                      <a:rPr lang="en-IN" b="0" i="1" smtClean="0">
                        <a:latin typeface="Cambria Math" panose="02040503050406030204" pitchFamily="18" charset="0"/>
                      </a:rPr>
                      <m:t>,</m:t>
                    </m:r>
                    <m:r>
                      <a:rPr lang="en-IN" b="1" i="0" smtClean="0">
                        <a:latin typeface="Cambria Math" panose="02040503050406030204" pitchFamily="18" charset="0"/>
                      </a:rPr>
                      <m:t>𝐲</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𝑑</m:t>
                        </m:r>
                      </m:sup>
                    </m:sSup>
                  </m:oMath>
                </a14:m>
                <a:r>
                  <a:rPr lang="en-IN" dirty="0"/>
                  <a:t> are any two unit vectors</a:t>
                </a:r>
              </a:p>
              <a:p>
                <a:pPr lvl="2"/>
                <a:r>
                  <a:rPr lang="en-IN" dirty="0"/>
                  <a:t>The dot product is a natural notion of similarity between these vectors</a:t>
                </a:r>
              </a:p>
              <a:p>
                <a:pPr lvl="3"/>
                <a:r>
                  <a:rPr lang="en-IN" dirty="0"/>
                  <a:t>It is highest when the vectors are the same i.e. </a:t>
                </a:r>
                <a14:m>
                  <m:oMath xmlns:m="http://schemas.openxmlformats.org/officeDocument/2006/math">
                    <m:r>
                      <a:rPr lang="en-IN" b="1">
                        <a:latin typeface="Cambria Math" panose="02040503050406030204" pitchFamily="18" charset="0"/>
                      </a:rPr>
                      <m:t>𝐱</m:t>
                    </m:r>
                    <m:r>
                      <a:rPr lang="en-IN" b="0" i="1" smtClean="0">
                        <a:latin typeface="Cambria Math" panose="02040503050406030204" pitchFamily="18" charset="0"/>
                      </a:rPr>
                      <m:t>=</m:t>
                    </m:r>
                    <m:r>
                      <a:rPr lang="en-IN" b="1">
                        <a:latin typeface="Cambria Math" panose="02040503050406030204" pitchFamily="18" charset="0"/>
                      </a:rPr>
                      <m:t>𝐲</m:t>
                    </m:r>
                  </m:oMath>
                </a14:m>
                <a:r>
                  <a:rPr lang="en-IN" dirty="0"/>
                  <a:t> when we have </a:t>
                </a:r>
                <a14:m>
                  <m:oMath xmlns:m="http://schemas.openxmlformats.org/officeDocument/2006/math">
                    <m:sSup>
                      <m:sSupPr>
                        <m:ctrlPr>
                          <a:rPr lang="en-IN" b="0" i="1" smtClean="0">
                            <a:latin typeface="Cambria Math" panose="02040503050406030204" pitchFamily="18" charset="0"/>
                          </a:rPr>
                        </m:ctrlPr>
                      </m:sSupPr>
                      <m:e>
                        <m:r>
                          <a:rPr lang="en-IN" b="1">
                            <a:latin typeface="Cambria Math" panose="02040503050406030204" pitchFamily="18" charset="0"/>
                          </a:rPr>
                          <m:t>𝐱</m:t>
                        </m:r>
                      </m:e>
                      <m:sup>
                        <m:r>
                          <a:rPr lang="en-IN" b="0" i="1" smtClean="0">
                            <a:latin typeface="Cambria Math" panose="02040503050406030204" pitchFamily="18" charset="0"/>
                          </a:rPr>
                          <m:t>⊤</m:t>
                        </m:r>
                      </m:sup>
                    </m:sSup>
                    <m:r>
                      <a:rPr lang="en-IN" b="1">
                        <a:latin typeface="Cambria Math" panose="02040503050406030204" pitchFamily="18" charset="0"/>
                      </a:rPr>
                      <m:t>𝐲</m:t>
                    </m:r>
                    <m:r>
                      <a:rPr lang="en-IN" b="1" i="0" smtClean="0">
                        <a:latin typeface="Cambria Math" panose="02040503050406030204" pitchFamily="18" charset="0"/>
                      </a:rPr>
                      <m:t>=</m:t>
                    </m:r>
                    <m:r>
                      <a:rPr lang="en-IN" b="0" i="0" smtClean="0">
                        <a:latin typeface="Cambria Math" panose="02040503050406030204" pitchFamily="18" charset="0"/>
                      </a:rPr>
                      <m:t>1</m:t>
                    </m:r>
                  </m:oMath>
                </a14:m>
                <a:endParaRPr lang="en-IN" dirty="0"/>
              </a:p>
              <a:p>
                <a:pPr lvl="3"/>
                <a:r>
                  <a:rPr lang="en-IN" dirty="0"/>
                  <a:t>It is lowest when the vectors are diametrically opposite i.e. </a:t>
                </a:r>
                <a14:m>
                  <m:oMath xmlns:m="http://schemas.openxmlformats.org/officeDocument/2006/math">
                    <m:r>
                      <a:rPr lang="en-IN" b="1">
                        <a:latin typeface="Cambria Math" panose="02040503050406030204" pitchFamily="18" charset="0"/>
                      </a:rPr>
                      <m:t>𝐱</m:t>
                    </m:r>
                    <m:r>
                      <a:rPr lang="en-IN" i="1">
                        <a:latin typeface="Cambria Math" panose="02040503050406030204" pitchFamily="18" charset="0"/>
                      </a:rPr>
                      <m:t>=</m:t>
                    </m:r>
                    <m:r>
                      <a:rPr lang="en-IN" b="1" i="0" smtClean="0">
                        <a:latin typeface="Cambria Math" panose="02040503050406030204" pitchFamily="18" charset="0"/>
                      </a:rPr>
                      <m:t>−</m:t>
                    </m:r>
                    <m:r>
                      <a:rPr lang="en-IN" b="1">
                        <a:latin typeface="Cambria Math" panose="02040503050406030204" pitchFamily="18" charset="0"/>
                      </a:rPr>
                      <m:t>𝐲</m:t>
                    </m:r>
                  </m:oMath>
                </a14:m>
                <a:r>
                  <a:rPr lang="en-IN" dirty="0"/>
                  <a:t> and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m:t>
                        </m:r>
                      </m:sup>
                    </m:sSup>
                    <m:r>
                      <a:rPr lang="en-IN" b="1">
                        <a:latin typeface="Cambria Math" panose="02040503050406030204" pitchFamily="18" charset="0"/>
                      </a:rPr>
                      <m:t>𝐲</m:t>
                    </m:r>
                    <m:r>
                      <a:rPr lang="en-IN" b="1">
                        <a:latin typeface="Cambria Math" panose="02040503050406030204" pitchFamily="18" charset="0"/>
                      </a:rPr>
                      <m:t>=</m:t>
                    </m:r>
                    <m:r>
                      <a:rPr lang="en-IN" b="0" i="0" smtClean="0">
                        <a:latin typeface="Cambria Math" panose="02040503050406030204" pitchFamily="18" charset="0"/>
                      </a:rPr>
                      <m:t>−</m:t>
                    </m:r>
                    <m:r>
                      <a:rPr lang="en-IN">
                        <a:latin typeface="Cambria Math" panose="02040503050406030204" pitchFamily="18" charset="0"/>
                      </a:rPr>
                      <m:t>1</m:t>
                    </m:r>
                  </m:oMath>
                </a14:m>
                <a:endParaRPr lang="en-IN" dirty="0"/>
              </a:p>
              <a:p>
                <a:pPr lvl="3"/>
                <a:r>
                  <a:rPr lang="en-IN" dirty="0"/>
                  <a:t>Mercer kernels are notions of similarity that extend such nice behaviour</a:t>
                </a:r>
              </a:p>
              <a:p>
                <a:r>
                  <a:rPr lang="en-IN" dirty="0"/>
                  <a:t>Given a set of objects </a:t>
                </a:r>
                <a14:m>
                  <m:oMath xmlns:m="http://schemas.openxmlformats.org/officeDocument/2006/math">
                    <m:r>
                      <a:rPr lang="en-IN" i="1">
                        <a:latin typeface="Cambria Math" panose="02040503050406030204" pitchFamily="18" charset="0"/>
                        <a:ea typeface="Cambria Math" panose="02040503050406030204" pitchFamily="18" charset="0"/>
                      </a:rPr>
                      <m:t>𝒳</m:t>
                    </m:r>
                  </m:oMath>
                </a14:m>
                <a:r>
                  <a:rPr lang="en-IN" dirty="0"/>
                  <a:t> (images, video, strings, genome sequences), a similarity function </a:t>
                </a:r>
                <a14:m>
                  <m:oMath xmlns:m="http://schemas.openxmlformats.org/officeDocument/2006/math">
                    <m:r>
                      <a:rPr lang="en-IN" i="1">
                        <a:latin typeface="Cambria Math" panose="02040503050406030204" pitchFamily="18" charset="0"/>
                      </a:rPr>
                      <m:t>𝐾</m:t>
                    </m:r>
                    <m:r>
                      <a:rPr lang="en-IN" i="1">
                        <a:latin typeface="Cambria Math" panose="02040503050406030204" pitchFamily="18" charset="0"/>
                      </a:rPr>
                      <m:t>: </m:t>
                    </m:r>
                    <m:r>
                      <a:rPr lang="en-IN" i="1">
                        <a:latin typeface="Cambria Math" panose="02040503050406030204" pitchFamily="18" charset="0"/>
                        <a:ea typeface="Cambria Math" panose="02040503050406030204" pitchFamily="18" charset="0"/>
                      </a:rPr>
                      <m:t>𝒳</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𝒳</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ℝ</m:t>
                    </m:r>
                  </m:oMath>
                </a14:m>
                <a:r>
                  <a:rPr lang="en-IN" dirty="0"/>
                  <a:t> is called a Mercer kernel if there exists a map </a:t>
                </a:r>
                <a14:m>
                  <m:oMath xmlns:m="http://schemas.openxmlformats.org/officeDocument/2006/math">
                    <m:r>
                      <a:rPr lang="en-IN" i="1">
                        <a:latin typeface="Cambria Math" panose="02040503050406030204" pitchFamily="18" charset="0"/>
                      </a:rPr>
                      <m:t>𝜙</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ℋ</m:t>
                    </m:r>
                  </m:oMath>
                </a14:m>
                <a:r>
                  <a:rPr lang="en-IN" dirty="0"/>
                  <a:t> </a:t>
                </a:r>
                <a:r>
                  <a:rPr lang="en-IN" dirty="0" err="1"/>
                  <a:t>s.t.</a:t>
                </a:r>
                <a:r>
                  <a:rPr lang="en-IN" dirty="0"/>
                  <a:t> for all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oMath>
                </a14:m>
                <a:r>
                  <a:rPr lang="en-IN" dirty="0"/>
                  <a:t>, </a:t>
                </a:r>
                <a14:m>
                  <m:oMath xmlns:m="http://schemas.openxmlformats.org/officeDocument/2006/math">
                    <m:r>
                      <a:rPr lang="en-IN" i="1">
                        <a:latin typeface="Cambria Math" panose="02040503050406030204" pitchFamily="18" charset="0"/>
                      </a:rPr>
                      <m:t>𝐾</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e>
                    </m:d>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𝜙</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𝜙</m:t>
                        </m:r>
                        <m:d>
                          <m:dPr>
                            <m:ctrlPr>
                              <a:rPr lang="en-IN" i="1">
                                <a:latin typeface="Cambria Math" panose="02040503050406030204" pitchFamily="18" charset="0"/>
                              </a:rPr>
                            </m:ctrlPr>
                          </m:dPr>
                          <m:e>
                            <m:r>
                              <a:rPr lang="en-IN" i="1">
                                <a:latin typeface="Cambria Math" panose="02040503050406030204" pitchFamily="18" charset="0"/>
                              </a:rPr>
                              <m:t>𝑦</m:t>
                            </m:r>
                          </m:e>
                        </m:d>
                      </m:e>
                    </m:d>
                  </m:oMath>
                </a14:m>
                <a:endParaRPr lang="en-IN" dirty="0"/>
              </a:p>
              <a:p>
                <a:pPr lvl="2"/>
                <a14:m>
                  <m:oMath xmlns:m="http://schemas.openxmlformats.org/officeDocument/2006/math">
                    <m:r>
                      <a:rPr lang="en-IN" i="1">
                        <a:latin typeface="Cambria Math" panose="02040503050406030204" pitchFamily="18" charset="0"/>
                      </a:rPr>
                      <m:t>𝜙</m:t>
                    </m:r>
                  </m:oMath>
                </a14:m>
                <a:r>
                  <a:rPr lang="en-IN" dirty="0"/>
                  <a:t> often called feature map or feature embedding, </a:t>
                </a:r>
                <a14:m>
                  <m:oMath xmlns:m="http://schemas.openxmlformats.org/officeDocument/2006/math">
                    <m:r>
                      <a:rPr lang="en-IN" i="1">
                        <a:latin typeface="Cambria Math" panose="02040503050406030204" pitchFamily="18" charset="0"/>
                        <a:ea typeface="Cambria Math" panose="02040503050406030204" pitchFamily="18" charset="0"/>
                      </a:rPr>
                      <m:t>ℋ</m:t>
                    </m:r>
                  </m:oMath>
                </a14:m>
                <a:r>
                  <a:rPr lang="en-IN" dirty="0"/>
                  <a:t> can be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r>
                  <a:rPr lang="en-IN" dirty="0"/>
                  <a:t> for some large/moderate </a:t>
                </a:r>
                <a14:m>
                  <m:oMath xmlns:m="http://schemas.openxmlformats.org/officeDocument/2006/math">
                    <m:r>
                      <a:rPr lang="en-IN" i="1">
                        <a:latin typeface="Cambria Math" panose="02040503050406030204" pitchFamily="18" charset="0"/>
                      </a:rPr>
                      <m:t>𝐷</m:t>
                    </m:r>
                  </m:oMath>
                </a14:m>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ℋ</m:t>
                    </m:r>
                  </m:oMath>
                </a14:m>
                <a:r>
                  <a:rPr lang="en-IN" dirty="0"/>
                  <a:t> can even be infinite dimensional</a:t>
                </a:r>
              </a:p>
              <a:p>
                <a:pPr lvl="2"/>
                <a:r>
                  <a:rPr lang="en-IN" dirty="0"/>
                  <a:t>Thus, when asked to give similarity between two objects, all that a Mercer kernel does is first map those objects to two (high-dim) vectors and return the dot/inner product between those two vectors</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439" r="-766"/>
                </a:stretch>
              </a:blipFill>
            </p:spPr>
            <p:txBody>
              <a:bodyPr/>
              <a:lstStyle/>
              <a:p>
                <a:r>
                  <a:rPr lang="en-IN">
                    <a:noFill/>
                  </a:rPr>
                  <a:t> </a:t>
                </a:r>
              </a:p>
            </p:txBody>
          </p:sp>
        </mc:Fallback>
      </mc:AlternateContent>
      <p:sp>
        <p:nvSpPr>
          <p:cNvPr id="7" name="Slide Number Placeholder 6"/>
          <p:cNvSpPr>
            <a:spLocks noGrp="1"/>
          </p:cNvSpPr>
          <p:nvPr>
            <p:ph type="sldNum" sz="quarter" idx="12"/>
          </p:nvPr>
        </p:nvSpPr>
        <p:spPr/>
        <p:txBody>
          <a:bodyPr/>
          <a:lstStyle/>
          <a:p>
            <a:fld id="{157B8E69-23A9-4619-9CFE-E27BFD8A78F9}" type="slidenum">
              <a:rPr lang="en-US" smtClean="0"/>
              <a:t>24</a:t>
            </a:fld>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9731" y="36190"/>
            <a:ext cx="1740695" cy="1740695"/>
          </a:xfrm>
          <a:prstGeom prst="rect">
            <a:avLst/>
          </a:prstGeom>
        </p:spPr>
      </p:pic>
      <mc:AlternateContent xmlns:mc="http://schemas.openxmlformats.org/markup-compatibility/2006" xmlns:a14="http://schemas.microsoft.com/office/drawing/2010/main">
        <mc:Choice Requires="a14">
          <p:sp>
            <p:nvSpPr>
              <p:cNvPr id="11" name="Rectangular Callout 10"/>
              <p:cNvSpPr/>
              <p:nvPr/>
            </p:nvSpPr>
            <p:spPr>
              <a:xfrm>
                <a:off x="1067126" y="125098"/>
                <a:ext cx="9472605" cy="1160122"/>
              </a:xfrm>
              <a:prstGeom prst="wedgeRectCallout">
                <a:avLst>
                  <a:gd name="adj1" fmla="val 58445"/>
                  <a:gd name="adj2" fmla="val 4340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 general, </a:t>
                </a:r>
                <a14:m>
                  <m:oMath xmlns:m="http://schemas.openxmlformats.org/officeDocument/2006/math">
                    <m:r>
                      <a:rPr lang="en-IN" sz="2400" i="1" smtClean="0">
                        <a:solidFill>
                          <a:schemeClr val="bg1"/>
                        </a:solidFill>
                        <a:latin typeface="Cambria Math" panose="02040503050406030204" pitchFamily="18" charset="0"/>
                        <a:ea typeface="Cambria Math" panose="02040503050406030204" pitchFamily="18" charset="0"/>
                      </a:rPr>
                      <m:t>ℋ</m:t>
                    </m:r>
                  </m:oMath>
                </a14:m>
                <a:r>
                  <a:rPr lang="en-IN" sz="2400" dirty="0">
                    <a:solidFill>
                      <a:schemeClr val="bg1"/>
                    </a:solidFill>
                    <a:latin typeface="+mj-lt"/>
                  </a:rPr>
                  <a:t> has to be a </a:t>
                </a:r>
                <a:r>
                  <a:rPr lang="en-IN" sz="2400" i="1" dirty="0">
                    <a:solidFill>
                      <a:schemeClr val="bg1"/>
                    </a:solidFill>
                    <a:latin typeface="+mj-lt"/>
                  </a:rPr>
                  <a:t>Hilbert space</a:t>
                </a:r>
                <a:r>
                  <a:rPr lang="en-IN" sz="2400" dirty="0">
                    <a:solidFill>
                      <a:schemeClr val="bg1"/>
                    </a:solidFill>
                    <a:latin typeface="+mj-lt"/>
                  </a:rPr>
                  <a:t> which, technicalities aside, is very much like a real vector space such as </a:t>
                </a:r>
                <a14:m>
                  <m:oMath xmlns:m="http://schemas.openxmlformats.org/officeDocument/2006/math">
                    <m:sSup>
                      <m:sSupPr>
                        <m:ctrlPr>
                          <a:rPr lang="en-IN" sz="2400" i="1">
                            <a:solidFill>
                              <a:schemeClr val="bg1"/>
                            </a:solidFill>
                            <a:latin typeface="Cambria Math" panose="02040503050406030204" pitchFamily="18" charset="0"/>
                            <a:ea typeface="Cambria Math" panose="02040503050406030204" pitchFamily="18" charset="0"/>
                          </a:rPr>
                        </m:ctrlPr>
                      </m:sSupPr>
                      <m:e>
                        <m:r>
                          <a:rPr lang="en-IN" sz="2400" i="1">
                            <a:solidFill>
                              <a:schemeClr val="bg1"/>
                            </a:solidFill>
                            <a:latin typeface="Cambria Math" panose="02040503050406030204" pitchFamily="18" charset="0"/>
                            <a:ea typeface="Cambria Math" panose="02040503050406030204" pitchFamily="18" charset="0"/>
                          </a:rPr>
                          <m:t>ℝ</m:t>
                        </m:r>
                      </m:e>
                      <m:sup>
                        <m:r>
                          <a:rPr lang="en-IN" sz="2400" i="1">
                            <a:solidFill>
                              <a:schemeClr val="bg1"/>
                            </a:solidFill>
                            <a:latin typeface="Cambria Math" panose="02040503050406030204" pitchFamily="18" charset="0"/>
                            <a:ea typeface="Cambria Math" panose="02040503050406030204" pitchFamily="18" charset="0"/>
                          </a:rPr>
                          <m:t>𝐷</m:t>
                        </m:r>
                      </m:sup>
                    </m:sSup>
                  </m:oMath>
                </a14:m>
                <a:r>
                  <a:rPr lang="en-IN" sz="2400" dirty="0">
                    <a:solidFill>
                      <a:schemeClr val="bg1"/>
                    </a:solidFill>
                    <a:latin typeface="+mj-lt"/>
                  </a:rPr>
                  <a:t> but is possibly infinite dimensional. It is always possible to define inner/dot products on Hilbert spaces</a:t>
                </a:r>
              </a:p>
            </p:txBody>
          </p:sp>
        </mc:Choice>
        <mc:Fallback xmlns="">
          <p:sp>
            <p:nvSpPr>
              <p:cNvPr id="11" name="Rectangular Callout 10"/>
              <p:cNvSpPr>
                <a:spLocks noRot="1" noChangeAspect="1" noMove="1" noResize="1" noEditPoints="1" noAdjustHandles="1" noChangeArrowheads="1" noChangeShapeType="1" noTextEdit="1"/>
              </p:cNvSpPr>
              <p:nvPr/>
            </p:nvSpPr>
            <p:spPr>
              <a:xfrm>
                <a:off x="1067126" y="125098"/>
                <a:ext cx="9472605" cy="1160122"/>
              </a:xfrm>
              <a:prstGeom prst="wedgeRectCallout">
                <a:avLst>
                  <a:gd name="adj1" fmla="val 58445"/>
                  <a:gd name="adj2" fmla="val 43404"/>
                </a:avLst>
              </a:prstGeom>
              <a:blipFill>
                <a:blip r:embed="rId4"/>
                <a:stretch>
                  <a:fillRect l="-709" t="-4082" b="-11224"/>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38744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righ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simple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lstStyle/>
              <a:p>
                <a:r>
                  <a:rPr lang="en-IN" dirty="0"/>
                  <a:t>For sake of simplicity, assume </a:t>
                </a:r>
                <a14:m>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rPr>
                      <m:t>=2</m:t>
                    </m:r>
                  </m:oMath>
                </a14:m>
                <a:r>
                  <a:rPr lang="en-IN" dirty="0"/>
                  <a:t> (binary classification)</a:t>
                </a:r>
              </a:p>
              <a:p>
                <a:r>
                  <a:rPr lang="en-IN" dirty="0"/>
                  <a:t>Choose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r>
                      <a:rPr lang="en-IN" b="1"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𝑝</m:t>
                    </m:r>
                  </m:oMath>
                </a14:m>
                <a:r>
                  <a:rPr lang="en-IN" dirty="0"/>
                  <a:t> and consequently,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1 | </m:t>
                        </m:r>
                        <m:r>
                          <a:rPr lang="en-IN" b="1">
                            <a:latin typeface="Cambria Math" panose="02040503050406030204" pitchFamily="18" charset="0"/>
                            <a:ea typeface="Cambria Math" panose="02040503050406030204" pitchFamily="18" charset="0"/>
                          </a:rPr>
                          <m:t>𝛉</m:t>
                        </m:r>
                      </m:e>
                    </m:d>
                    <m:r>
                      <a:rPr lang="en-IN" b="1"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𝑝</m:t>
                    </m:r>
                  </m:oMath>
                </a14:m>
                <a:endParaRPr lang="en-IN" dirty="0"/>
              </a:p>
              <a:p>
                <a:pPr lvl="2"/>
                <a:r>
                  <a:rPr lang="en-IN" dirty="0"/>
                  <a:t>The quantity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=1 | </m:t>
                        </m:r>
                        <m:r>
                          <a:rPr lang="en-IN" b="1">
                            <a:latin typeface="Cambria Math" panose="02040503050406030204" pitchFamily="18" charset="0"/>
                            <a:ea typeface="Cambria Math" panose="02040503050406030204" pitchFamily="18" charset="0"/>
                          </a:rPr>
                          <m:t>𝛉</m:t>
                        </m:r>
                      </m:e>
                    </m:d>
                  </m:oMath>
                </a14:m>
                <a:r>
                  <a:rPr lang="en-IN" dirty="0"/>
                  <a:t> tells us the </a:t>
                </a:r>
                <a:r>
                  <a:rPr lang="en-IN" i="0" dirty="0"/>
                  <a:t>prior</a:t>
                </a:r>
                <a:r>
                  <a:rPr lang="en-IN" dirty="0"/>
                  <a:t> class probability (aka class marginal </a:t>
                </a:r>
                <a:r>
                  <a:rPr lang="en-IN" dirty="0" err="1"/>
                  <a:t>prob</a:t>
                </a:r>
                <a:r>
                  <a:rPr lang="en-IN" dirty="0"/>
                  <a:t>) i.e. how frequently do we see elements of the class 1 overall</a:t>
                </a:r>
              </a:p>
              <a:p>
                <a:pPr lvl="2"/>
                <a:r>
                  <a:rPr lang="en-IN" dirty="0"/>
                  <a:t>In contrast,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oMath>
                </a14:m>
                <a:r>
                  <a:rPr lang="en-IN" dirty="0"/>
                  <a:t> tells us the </a:t>
                </a:r>
                <a:r>
                  <a:rPr lang="en-IN" i="0" dirty="0"/>
                  <a:t>posterior</a:t>
                </a:r>
                <a:r>
                  <a:rPr lang="en-IN" dirty="0"/>
                  <a:t> class probability i.e. how likely is the class 1 the correct class for this particular data point</a:t>
                </a:r>
              </a:p>
              <a:p>
                <a:pPr lvl="2"/>
                <a:r>
                  <a:rPr lang="en-IN" b="1" dirty="0"/>
                  <a:t>Example</a:t>
                </a:r>
                <a:r>
                  <a:rPr lang="en-IN" dirty="0"/>
                  <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=1 | </m:t>
                        </m:r>
                        <m:r>
                          <a:rPr lang="en-IN" b="1">
                            <a:latin typeface="Cambria Math" panose="02040503050406030204" pitchFamily="18" charset="0"/>
                            <a:ea typeface="Cambria Math" panose="02040503050406030204" pitchFamily="18" charset="0"/>
                          </a:rPr>
                          <m:t>𝛉</m:t>
                        </m:r>
                      </m:e>
                    </m:d>
                  </m:oMath>
                </a14:m>
                <a:r>
                  <a:rPr lang="en-IN" dirty="0"/>
                  <a:t> is similar to the general probability of Nadal winning if playing against Federer (approx. 60%)</a:t>
                </a:r>
              </a:p>
              <a:p>
                <a:pPr lvl="2"/>
                <a:r>
                  <a:rPr lang="en-IN" b="1" dirty="0"/>
                  <a:t>Example</a:t>
                </a:r>
                <a:r>
                  <a:rPr lang="en-IN" dirty="0"/>
                  <a:t>: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𝑦</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=1 | </m:t>
                        </m:r>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r>
                          <a:rPr lang="en-IN">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oMath>
                </a14:m>
                <a:r>
                  <a:rPr lang="en-IN" dirty="0"/>
                  <a:t> is similar to the probability of Nadal winning if playing against Federer on a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a:latin typeface="Cambria Math" panose="02040503050406030204" pitchFamily="18" charset="0"/>
                            <a:ea typeface="Cambria Math" panose="02040503050406030204" pitchFamily="18" charset="0"/>
                          </a:rPr>
                          <m:t>𝑡</m:t>
                        </m:r>
                      </m:sup>
                    </m:sSup>
                  </m:oMath>
                </a14:m>
                <a:r>
                  <a:rPr lang="en-IN" dirty="0"/>
                  <a:t>= grass court (approx. 25%)</a:t>
                </a:r>
              </a:p>
              <a:p>
                <a:r>
                  <a:rPr lang="en-IN" dirty="0"/>
                  <a:t>Thus, we are modelling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oMath>
                </a14:m>
                <a:r>
                  <a:rPr lang="en-IN" dirty="0"/>
                  <a:t> as </a:t>
                </a:r>
                <a:r>
                  <a:rPr lang="en-IN"/>
                  <a:t>a Rademacher </a:t>
                </a:r>
                <a:r>
                  <a:rPr lang="en-IN" dirty="0"/>
                  <a:t>distribution</a:t>
                </a:r>
              </a:p>
              <a:p>
                <a:pPr lvl="2"/>
                <a:r>
                  <a:rPr lang="en-IN" dirty="0"/>
                  <a:t>Had it been a multiclass problem, we would have used a multinoulli (aka categorical distribution) to model this!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1021" b="-180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101331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simple generative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3"/>
                <a:ext cx="11938645" cy="5987819"/>
              </a:xfrm>
            </p:spPr>
            <p:txBody>
              <a:bodyPr>
                <a:normAutofit/>
              </a:bodyPr>
              <a:lstStyle/>
              <a:p>
                <a:r>
                  <a:rPr lang="en-IN" dirty="0">
                    <a:ea typeface="Cambria Math" panose="02040503050406030204" pitchFamily="18" charset="0"/>
                  </a:rPr>
                  <a:t>We now take care of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oMath>
                </a14:m>
                <a:r>
                  <a:rPr lang="en-IN" dirty="0"/>
                  <a:t> – this is nothing but a generative model for feature vectors of class </a:t>
                </a:r>
                <a14:m>
                  <m:oMath xmlns:m="http://schemas.openxmlformats.org/officeDocument/2006/math">
                    <m:r>
                      <a:rPr lang="en-IN" b="0" i="1" smtClean="0">
                        <a:latin typeface="Cambria Math" panose="02040503050406030204" pitchFamily="18" charset="0"/>
                      </a:rPr>
                      <m:t>𝑐</m:t>
                    </m:r>
                  </m:oMath>
                </a14:m>
                <a:r>
                  <a:rPr lang="en-IN" dirty="0"/>
                  <a:t> – aka class conditional dist.</a:t>
                </a:r>
              </a:p>
              <a:p>
                <a:r>
                  <a:rPr lang="en-IN" dirty="0"/>
                  <a:t>We have already seen ways to model generative distributions (as a single or a mixture or Gaussians)</a:t>
                </a:r>
              </a:p>
              <a:p>
                <a:pPr lvl="2"/>
                <a:r>
                  <a:rPr lang="en-IN" dirty="0"/>
                  <a:t>Let us choose to model each class using a single Gaussian for simplicity</a:t>
                </a:r>
              </a:p>
              <a:p>
                <a:pPr lvl="2"/>
                <a:r>
                  <a:rPr lang="en-IN" dirty="0"/>
                  <a:t>Could have used a mixture too – more powerful modelling</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b="1"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𝒩</m:t>
                    </m:r>
                    <m:d>
                      <m:dPr>
                        <m:ctrlPr>
                          <a:rPr lang="en-IN" b="0"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oMath>
                </a14:m>
                <a:r>
                  <a:rPr lang="en-IN" dirty="0"/>
                  <a:t> and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1,</m:t>
                        </m:r>
                        <m:r>
                          <a:rPr lang="en-IN" b="1">
                            <a:latin typeface="Cambria Math" panose="02040503050406030204" pitchFamily="18" charset="0"/>
                            <a:ea typeface="Cambria Math" panose="02040503050406030204" pitchFamily="18" charset="0"/>
                          </a:rPr>
                          <m:t>𝛉</m:t>
                        </m:r>
                      </m:e>
                    </m:d>
                    <m:r>
                      <a:rPr lang="en-IN" b="1"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e>
                    </m:d>
                  </m:oMath>
                </a14:m>
                <a:endParaRPr lang="en-IN" dirty="0"/>
              </a:p>
              <a:p>
                <a:r>
                  <a:rPr lang="en-IN" dirty="0"/>
                  <a:t>Thus, our model should be </a:t>
                </a:r>
                <a14:m>
                  <m:oMath xmlns:m="http://schemas.openxmlformats.org/officeDocument/2006/math">
                    <m:r>
                      <a:rPr lang="en-IN" b="1">
                        <a:latin typeface="Cambria Math" panose="02040503050406030204" pitchFamily="18" charset="0"/>
                      </a:rPr>
                      <m:t>𝛉</m:t>
                    </m:r>
                    <m:r>
                      <a:rPr lang="en-IN" i="1">
                        <a:latin typeface="Cambria Math" panose="02040503050406030204" pitchFamily="18" charset="0"/>
                      </a:rPr>
                      <m:t>=</m:t>
                    </m:r>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r>
                          <a:rPr lang="en-IN" i="1">
                            <a:latin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r>
                          <a:rPr lang="en-IN" i="1">
                            <a:latin typeface="Cambria Math" panose="02040503050406030204" pitchFamily="18" charset="0"/>
                          </a:rPr>
                          <m:t>,</m:t>
                        </m:r>
                        <m:r>
                          <a:rPr lang="en-IN" i="1">
                            <a:latin typeface="Cambria Math" panose="02040503050406030204" pitchFamily="18" charset="0"/>
                          </a:rPr>
                          <m:t>𝑝</m:t>
                        </m:r>
                      </m:e>
                    </m:d>
                  </m:oMath>
                </a14:m>
                <a:endParaRPr lang="en-IN" dirty="0"/>
              </a:p>
              <a:p>
                <a:r>
                  <a:rPr lang="en-IN" dirty="0"/>
                  <a:t>All that is left is to estimate these parameters </a:t>
                </a:r>
                <a:r>
                  <a:rPr lang="en-IN" dirty="0">
                    <a:sym typeface="Wingdings" panose="05000000000000000000" pitchFamily="2" charset="2"/>
                  </a:rPr>
                  <a:t></a:t>
                </a:r>
              </a:p>
              <a:p>
                <a:pPr lvl="2"/>
                <a:r>
                  <a:rPr lang="en-IN" dirty="0">
                    <a:sym typeface="Wingdings" panose="05000000000000000000" pitchFamily="2" charset="2"/>
                  </a:rPr>
                  <a:t>Will use the MLE route to do so – however, can have priors over all/some of these parameters </a:t>
                </a:r>
                <a14:m>
                  <m:oMath xmlns:m="http://schemas.openxmlformats.org/officeDocument/2006/math">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𝑝</m:t>
                    </m:r>
                  </m:oMath>
                </a14:m>
                <a:r>
                  <a:rPr lang="en-IN" dirty="0"/>
                  <a:t> and do MAP/Bayesian inference too – generative Bayesian learning!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3"/>
                <a:ext cx="11938645" cy="5987819"/>
              </a:xfrm>
              <a:blipFill>
                <a:blip r:embed="rId2"/>
                <a:stretch>
                  <a:fillRect l="-562" t="-2442" r="-183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spTree>
    <p:extLst>
      <p:ext uri="{BB962C8B-B14F-4D97-AF65-F5344CB8AC3E}">
        <p14:creationId xmlns:p14="http://schemas.microsoft.com/office/powerpoint/2010/main" val="201133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MLE for generative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a:t>Since both </a:t>
                </a:r>
                <a14:m>
                  <m:oMath xmlns:m="http://schemas.openxmlformats.org/officeDocument/2006/math">
                    <m:r>
                      <a:rPr lang="en-IN" b="1" i="0" smtClean="0">
                        <a:latin typeface="Cambria Math" panose="02040503050406030204" pitchFamily="18" charset="0"/>
                      </a:rPr>
                      <m:t>𝐱</m:t>
                    </m:r>
                  </m:oMath>
                </a14:m>
                <a:r>
                  <a:rPr lang="en-IN" dirty="0"/>
                  <a:t> and </a:t>
                </a:r>
                <a14:m>
                  <m:oMath xmlns:m="http://schemas.openxmlformats.org/officeDocument/2006/math">
                    <m:r>
                      <a:rPr lang="en-IN" b="0" i="1" smtClean="0">
                        <a:latin typeface="Cambria Math" panose="02040503050406030204" pitchFamily="18" charset="0"/>
                      </a:rPr>
                      <m:t>𝑦</m:t>
                    </m:r>
                  </m:oMath>
                </a14:m>
                <a:r>
                  <a:rPr lang="en-IN" dirty="0"/>
                  <a:t> are getting modelled here, the likelihood function now looks at the joint probability of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1" i="0" smtClean="0">
                            <a:latin typeface="Cambria Math" panose="02040503050406030204" pitchFamily="18" charset="0"/>
                            <a:ea typeface="Cambria Math" panose="02040503050406030204" pitchFamily="18" charset="0"/>
                          </a:rPr>
                          <m:t>𝐱</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1" i="0" smtClean="0">
                            <a:latin typeface="Cambria Math" panose="02040503050406030204" pitchFamily="18" charset="0"/>
                            <a:ea typeface="Cambria Math" panose="02040503050406030204" pitchFamily="18" charset="0"/>
                          </a:rPr>
                          <m:t>𝛉</m:t>
                        </m:r>
                      </m:e>
                    </m:d>
                  </m:oMath>
                </a14:m>
                <a:endParaRPr lang="en-IN" dirty="0"/>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1" i="0" smtClean="0">
                                <a:latin typeface="Cambria Math" panose="02040503050406030204" pitchFamily="18" charset="0"/>
                              </a:rPr>
                              <m:t>𝛉</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b="0" i="1" dirty="0" smtClean="0">
                            <a:latin typeface="Cambria Math" panose="02040503050406030204" pitchFamily="18" charset="0"/>
                          </a:rPr>
                        </m:ctrlPr>
                      </m:funcPr>
                      <m:fName>
                        <m:r>
                          <m:rPr>
                            <m:sty m:val="p"/>
                          </m:rPr>
                          <a:rPr lang="en-IN" b="0" i="0" dirty="0" smtClean="0">
                            <a:latin typeface="Cambria Math" panose="02040503050406030204" pitchFamily="18" charset="0"/>
                          </a:rPr>
                          <m:t>arg</m:t>
                        </m:r>
                      </m:fName>
                      <m:e>
                        <m:func>
                          <m:funcPr>
                            <m:ctrlPr>
                              <a:rPr lang="en-IN" b="0" i="1" dirty="0" smtClean="0">
                                <a:latin typeface="Cambria Math" panose="02040503050406030204" pitchFamily="18" charset="0"/>
                              </a:rPr>
                            </m:ctrlPr>
                          </m:funcPr>
                          <m:fName>
                            <m:limLow>
                              <m:limLowPr>
                                <m:ctrlPr>
                                  <a:rPr lang="en-IN" b="0" i="1" dirty="0" smtClean="0">
                                    <a:latin typeface="Cambria Math" panose="02040503050406030204" pitchFamily="18" charset="0"/>
                                  </a:rPr>
                                </m:ctrlPr>
                              </m:limLowPr>
                              <m:e>
                                <m:r>
                                  <m:rPr>
                                    <m:sty m:val="p"/>
                                  </m:rPr>
                                  <a:rPr lang="en-IN" b="0" i="0" dirty="0" smtClean="0">
                                    <a:latin typeface="Cambria Math" panose="02040503050406030204" pitchFamily="18" charset="0"/>
                                  </a:rPr>
                                  <m:t>max</m:t>
                                </m:r>
                              </m:e>
                              <m:lim>
                                <m:r>
                                  <a:rPr lang="en-IN" b="1" i="0" dirty="0" smtClean="0">
                                    <a:latin typeface="Cambria Math" panose="02040503050406030204" pitchFamily="18" charset="0"/>
                                  </a:rPr>
                                  <m:t>𝛉</m:t>
                                </m:r>
                              </m:lim>
                            </m:limLow>
                          </m:fName>
                          <m:e>
                            <m:r>
                              <a:rPr lang="en-IN" b="0" i="1" dirty="0" smtClean="0">
                                <a:latin typeface="Cambria Math" panose="02040503050406030204" pitchFamily="18" charset="0"/>
                                <a:ea typeface="Cambria Math" panose="02040503050406030204" pitchFamily="18" charset="0"/>
                              </a:rPr>
                              <m:t>ℙ</m:t>
                            </m:r>
                            <m:d>
                              <m:dPr>
                                <m:begChr m:val="["/>
                                <m:endChr m:val="]"/>
                                <m:ctrlPr>
                                  <a:rPr lang="en-IN" b="0" i="1" dirty="0" smtClean="0">
                                    <a:latin typeface="Cambria Math" panose="02040503050406030204" pitchFamily="18" charset="0"/>
                                    <a:ea typeface="Cambria Math" panose="02040503050406030204" pitchFamily="18" charset="0"/>
                                  </a:rPr>
                                </m:ctrlPr>
                              </m:dPr>
                              <m:e>
                                <m:sSup>
                                  <m:sSupPr>
                                    <m:ctrlPr>
                                      <a:rPr lang="en-IN" b="0" i="1" dirty="0" smtClean="0">
                                        <a:latin typeface="Cambria Math" panose="02040503050406030204" pitchFamily="18" charset="0"/>
                                        <a:ea typeface="Cambria Math" panose="02040503050406030204" pitchFamily="18" charset="0"/>
                                      </a:rPr>
                                    </m:ctrlPr>
                                  </m:sSupPr>
                                  <m:e>
                                    <m:r>
                                      <a:rPr lang="en-IN" b="1" i="0" dirty="0" smtClean="0">
                                        <a:latin typeface="Cambria Math" panose="02040503050406030204" pitchFamily="18" charset="0"/>
                                        <a:ea typeface="Cambria Math" panose="02040503050406030204" pitchFamily="18" charset="0"/>
                                      </a:rPr>
                                      <m:t>𝐱</m:t>
                                    </m:r>
                                  </m:e>
                                  <m:sup>
                                    <m:r>
                                      <a:rPr lang="en-IN" b="0" i="1" dirty="0" smtClean="0">
                                        <a:latin typeface="Cambria Math" panose="02040503050406030204" pitchFamily="18" charset="0"/>
                                        <a:ea typeface="Cambria Math" panose="02040503050406030204" pitchFamily="18" charset="0"/>
                                      </a:rPr>
                                      <m:t>1</m:t>
                                    </m:r>
                                  </m:sup>
                                </m:sSup>
                                <m:r>
                                  <a:rPr lang="en-IN" b="0" i="1" dirty="0" smtClean="0">
                                    <a:latin typeface="Cambria Math" panose="02040503050406030204" pitchFamily="18" charset="0"/>
                                    <a:ea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𝑦</m:t>
                                    </m:r>
                                  </m:e>
                                  <m:sup>
                                    <m:r>
                                      <a:rPr lang="en-IN" b="0" i="1" dirty="0" smtClean="0">
                                        <a:latin typeface="Cambria Math" panose="02040503050406030204" pitchFamily="18" charset="0"/>
                                        <a:ea typeface="Cambria Math" panose="02040503050406030204" pitchFamily="18" charset="0"/>
                                      </a:rPr>
                                      <m:t>1</m:t>
                                    </m:r>
                                  </m:sup>
                                </m:sSup>
                                <m:r>
                                  <a:rPr lang="en-IN" b="0" i="1" dirty="0" smtClean="0">
                                    <a:latin typeface="Cambria Math" panose="02040503050406030204" pitchFamily="18" charset="0"/>
                                    <a:ea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1" i="0" dirty="0" smtClean="0">
                                        <a:latin typeface="Cambria Math" panose="02040503050406030204" pitchFamily="18" charset="0"/>
                                        <a:ea typeface="Cambria Math" panose="02040503050406030204" pitchFamily="18" charset="0"/>
                                      </a:rPr>
                                      <m:t>𝐱</m:t>
                                    </m:r>
                                  </m:e>
                                  <m:sup>
                                    <m:r>
                                      <a:rPr lang="en-IN" b="0" i="1" dirty="0" smtClean="0">
                                        <a:latin typeface="Cambria Math" panose="02040503050406030204" pitchFamily="18" charset="0"/>
                                        <a:ea typeface="Cambria Math" panose="02040503050406030204" pitchFamily="18" charset="0"/>
                                      </a:rPr>
                                      <m:t>𝑛</m:t>
                                    </m:r>
                                  </m:sup>
                                </m:sSup>
                                <m:r>
                                  <a:rPr lang="en-IN" b="0" i="1" dirty="0" smtClean="0">
                                    <a:latin typeface="Cambria Math" panose="02040503050406030204" pitchFamily="18" charset="0"/>
                                    <a:ea typeface="Cambria Math" panose="02040503050406030204" pitchFamily="18" charset="0"/>
                                  </a:rPr>
                                  <m:t>,</m:t>
                                </m:r>
                                <m:sSup>
                                  <m:sSupPr>
                                    <m:ctrlPr>
                                      <a:rPr lang="en-IN" b="0" i="1" dirty="0" smtClean="0">
                                        <a:latin typeface="Cambria Math" panose="02040503050406030204" pitchFamily="18" charset="0"/>
                                        <a:ea typeface="Cambria Math" panose="02040503050406030204" pitchFamily="18" charset="0"/>
                                      </a:rPr>
                                    </m:ctrlPr>
                                  </m:sSupPr>
                                  <m:e>
                                    <m:r>
                                      <a:rPr lang="en-IN" b="0" i="1" dirty="0" smtClean="0">
                                        <a:latin typeface="Cambria Math" panose="02040503050406030204" pitchFamily="18" charset="0"/>
                                        <a:ea typeface="Cambria Math" panose="02040503050406030204" pitchFamily="18" charset="0"/>
                                      </a:rPr>
                                      <m:t>𝑦</m:t>
                                    </m:r>
                                  </m:e>
                                  <m:sup>
                                    <m:r>
                                      <a:rPr lang="en-IN" b="0" i="1" dirty="0" smtClean="0">
                                        <a:latin typeface="Cambria Math" panose="02040503050406030204" pitchFamily="18" charset="0"/>
                                        <a:ea typeface="Cambria Math" panose="02040503050406030204" pitchFamily="18" charset="0"/>
                                      </a:rPr>
                                      <m:t>𝑛</m:t>
                                    </m:r>
                                  </m:sup>
                                </m:sSup>
                                <m:r>
                                  <a:rPr lang="en-IN" b="0" i="1" dirty="0" smtClean="0">
                                    <a:latin typeface="Cambria Math" panose="02040503050406030204" pitchFamily="18" charset="0"/>
                                    <a:ea typeface="Cambria Math" panose="02040503050406030204" pitchFamily="18" charset="0"/>
                                  </a:rPr>
                                  <m:t> | </m:t>
                                </m:r>
                                <m:r>
                                  <a:rPr lang="en-IN" b="1" i="0" dirty="0" smtClean="0">
                                    <a:latin typeface="Cambria Math" panose="02040503050406030204" pitchFamily="18" charset="0"/>
                                    <a:ea typeface="Cambria Math" panose="02040503050406030204" pitchFamily="18" charset="0"/>
                                  </a:rPr>
                                  <m:t>𝛉</m:t>
                                </m:r>
                              </m:e>
                            </m:d>
                          </m:e>
                        </m:func>
                      </m:e>
                    </m:func>
                  </m:oMath>
                </a14:m>
                <a:endParaRPr lang="en-IN" b="0" dirty="0"/>
              </a:p>
              <a:p>
                <a14:m>
                  <m:oMath xmlns:m="http://schemas.openxmlformats.org/officeDocument/2006/math">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1" i="1" smtClean="0">
                                    <a:latin typeface="Cambria Math" panose="02040503050406030204" pitchFamily="18" charset="0"/>
                                  </a:rPr>
                                  <m:t>𝛉</m:t>
                                </m:r>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m:t>
                                </m:r>
                                <m:r>
                                  <m:rPr>
                                    <m:brk m:alnAt="25"/>
                                  </m:rPr>
                                  <a:rPr lang="en-IN" b="0" i="1" smtClean="0">
                                    <a:latin typeface="Cambria Math" panose="02040503050406030204" pitchFamily="18" charset="0"/>
                                  </a:rPr>
                                  <m:t>1</m:t>
                                </m:r>
                              </m:sub>
                              <m:sup>
                                <m:r>
                                  <a:rPr lang="en-IN" b="0" i="1" smtClean="0">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b="0" i="1" dirty="0" smtClean="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b="0" i="1" dirty="0" smtClean="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b="1" dirty="0">
                                        <a:latin typeface="Cambria Math" panose="02040503050406030204" pitchFamily="18" charset="0"/>
                                        <a:ea typeface="Cambria Math" panose="02040503050406030204" pitchFamily="18" charset="0"/>
                                      </a:rPr>
                                      <m:t>𝛉</m:t>
                                    </m:r>
                                  </m:e>
                                </m:d>
                              </m:e>
                            </m:nary>
                          </m:e>
                        </m:func>
                      </m:e>
                    </m:func>
                  </m:oMath>
                </a14:m>
                <a:endParaRPr lang="en-IN" dirty="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 </m:t>
                                    </m:r>
                                    <m:r>
                                      <a:rPr lang="en-IN" b="1" dirty="0">
                                        <a:latin typeface="Cambria Math" panose="02040503050406030204" pitchFamily="18" charset="0"/>
                                        <a:ea typeface="Cambria Math" panose="02040503050406030204" pitchFamily="18" charset="0"/>
                                      </a:rPr>
                                      <m:t>𝛉</m:t>
                                    </m:r>
                                  </m:e>
                                </m:d>
                                <m:r>
                                  <a:rPr lang="en-IN" b="1" i="1" dirty="0" smtClean="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b="1" dirty="0">
                                        <a:latin typeface="Cambria Math" panose="02040503050406030204" pitchFamily="18" charset="0"/>
                                        <a:ea typeface="Cambria Math" panose="02040503050406030204" pitchFamily="18" charset="0"/>
                                      </a:rPr>
                                      <m:t>𝛉</m:t>
                                    </m:r>
                                  </m:e>
                                </m:d>
                              </m:e>
                            </m:nary>
                          </m:e>
                        </m:func>
                      </m:e>
                    </m:func>
                  </m:oMath>
                </a14:m>
                <a:endParaRPr lang="en-IN" dirty="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e>
                                </m:d>
                                <m:r>
                                  <a:rPr lang="en-IN" b="1"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b="0" i="1" dirty="0" smtClean="0">
                                        <a:latin typeface="Cambria Math" panose="02040503050406030204" pitchFamily="18" charset="0"/>
                                        <a:ea typeface="Cambria Math" panose="02040503050406030204" pitchFamily="18" charset="0"/>
                                      </a:rPr>
                                      <m:t>𝑝</m:t>
                                    </m:r>
                                  </m:e>
                                </m:d>
                              </m:e>
                            </m:nary>
                          </m:e>
                        </m:func>
                      </m:e>
                    </m:func>
                  </m:oMath>
                </a14:m>
                <a:endParaRPr lang="en-IN" dirty="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smtClean="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sup>
                                    </m:sSup>
                                  </m:e>
                                </m:d>
                                <m:r>
                                  <a:rPr lang="en-IN" b="1" i="1" dirty="0">
                                    <a:latin typeface="Cambria Math" panose="02040503050406030204" pitchFamily="18" charset="0"/>
                                    <a:ea typeface="Cambria Math" panose="02040503050406030204" pitchFamily="18" charset="0"/>
                                  </a:rPr>
                                  <m:t>⋅</m:t>
                                </m:r>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nary>
                          </m:e>
                        </m:func>
                      </m:e>
                    </m:func>
                  </m:oMath>
                </a14:m>
                <a:endParaRPr lang="en-IN" dirty="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b="1"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m:t>
                                </m:r>
                                <m:r>
                                  <m:rPr>
                                    <m:brk m:alnAt="25"/>
                                  </m:rPr>
                                  <a:rPr lang="en-IN" b="0" i="1" smtClean="0">
                                    <a:latin typeface="Cambria Math" panose="02040503050406030204" pitchFamily="18" charset="0"/>
                                  </a:rPr>
                                  <m:t>1</m:t>
                                </m:r>
                              </m:sub>
                              <m:sup>
                                <m:r>
                                  <a:rPr lang="en-IN" b="0" i="1" smtClean="0">
                                    <a:latin typeface="Cambria Math" panose="02040503050406030204" pitchFamily="18" charset="0"/>
                                  </a:rPr>
                                  <m:t>𝑛</m:t>
                                </m:r>
                              </m:sup>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e>
                                    </m:d>
                                  </m:e>
                                </m:func>
                                <m:r>
                                  <a:rPr lang="en-IN" b="1"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41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sp>
        <p:nvSpPr>
          <p:cNvPr id="5" name="Rectangular Callout 4"/>
          <p:cNvSpPr/>
          <p:nvPr/>
        </p:nvSpPr>
        <p:spPr>
          <a:xfrm>
            <a:off x="6133672" y="1753096"/>
            <a:ext cx="2404153" cy="717177"/>
          </a:xfrm>
          <a:prstGeom prst="wedgeRectCallout">
            <a:avLst>
              <a:gd name="adj1" fmla="val -80494"/>
              <a:gd name="adj2" fmla="val 7508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Independence</a:t>
            </a:r>
          </a:p>
        </p:txBody>
      </p:sp>
      <p:sp>
        <p:nvSpPr>
          <p:cNvPr id="6" name="Rectangular Callout 5"/>
          <p:cNvSpPr/>
          <p:nvPr/>
        </p:nvSpPr>
        <p:spPr>
          <a:xfrm>
            <a:off x="6287784" y="2588310"/>
            <a:ext cx="2404153" cy="717177"/>
          </a:xfrm>
          <a:prstGeom prst="wedgeRectCallout">
            <a:avLst>
              <a:gd name="adj1" fmla="val -81349"/>
              <a:gd name="adj2" fmla="val 57890"/>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Chain Rule</a:t>
            </a:r>
          </a:p>
        </p:txBody>
      </p:sp>
      <p:sp>
        <p:nvSpPr>
          <p:cNvPr id="7" name="Rectangular Callout 6"/>
          <p:cNvSpPr/>
          <p:nvPr/>
        </p:nvSpPr>
        <p:spPr>
          <a:xfrm>
            <a:off x="8783742" y="2755995"/>
            <a:ext cx="2978135" cy="1098983"/>
          </a:xfrm>
          <a:prstGeom prst="wedgeRectCallout">
            <a:avLst>
              <a:gd name="adj1" fmla="val -88093"/>
              <a:gd name="adj2" fmla="val 70117"/>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Get rid of conditioning that does not matter</a:t>
            </a:r>
          </a:p>
        </p:txBody>
      </p:sp>
      <p:sp>
        <p:nvSpPr>
          <p:cNvPr id="10" name="Rectangular Callout 9"/>
          <p:cNvSpPr/>
          <p:nvPr/>
        </p:nvSpPr>
        <p:spPr>
          <a:xfrm>
            <a:off x="9174823" y="4161035"/>
            <a:ext cx="3017178" cy="911608"/>
          </a:xfrm>
          <a:prstGeom prst="wedgeRectCallout">
            <a:avLst>
              <a:gd name="adj1" fmla="val -78965"/>
              <a:gd name="adj2" fmla="val 61271"/>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dirty="0">
                <a:solidFill>
                  <a:schemeClr val="bg1"/>
                </a:solidFill>
                <a:latin typeface="Calibri Light" panose="020F0302020204030204"/>
              </a:rPr>
              <a:t>Get rid of conditioning that does not matter</a:t>
            </a:r>
          </a:p>
        </p:txBody>
      </p:sp>
      <p:sp>
        <p:nvSpPr>
          <p:cNvPr id="11" name="Rectangular Callout 10"/>
          <p:cNvSpPr/>
          <p:nvPr/>
        </p:nvSpPr>
        <p:spPr>
          <a:xfrm>
            <a:off x="9882369" y="5248143"/>
            <a:ext cx="1787704" cy="717177"/>
          </a:xfrm>
          <a:prstGeom prst="wedgeRectCallout">
            <a:avLst>
              <a:gd name="adj1" fmla="val -89970"/>
              <a:gd name="adj2" fmla="val 43564"/>
            </a:avLst>
          </a:prstGeom>
          <a:solidFill>
            <a:schemeClr val="tx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mj-lt"/>
              </a:rPr>
              <a:t>Take logs</a:t>
            </a:r>
          </a:p>
        </p:txBody>
      </p:sp>
    </p:spTree>
    <p:extLst>
      <p:ext uri="{BB962C8B-B14F-4D97-AF65-F5344CB8AC3E}">
        <p14:creationId xmlns:p14="http://schemas.microsoft.com/office/powerpoint/2010/main" val="358589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right)">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MLE for generative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Thus, we have</a:t>
                </a:r>
              </a:p>
              <a:p>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b="1">
                                <a:latin typeface="Cambria Math" panose="02040503050406030204" pitchFamily="18" charset="0"/>
                              </a:rPr>
                              <m:t>𝛉</m:t>
                            </m:r>
                          </m:e>
                        </m:acc>
                      </m:e>
                      <m:sub>
                        <m:r>
                          <m:rPr>
                            <m:sty m:val="p"/>
                          </m:rPr>
                          <a:rPr lang="en-IN" dirty="0">
                            <a:latin typeface="Cambria Math" panose="02040503050406030204" pitchFamily="18" charset="0"/>
                          </a:rPr>
                          <m:t>MLE</m:t>
                        </m:r>
                      </m:sub>
                    </m:sSub>
                    <m:r>
                      <a:rPr lang="en-IN" b="0" i="1" dirty="0"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1" i="1">
                                    <a:latin typeface="Cambria Math" panose="02040503050406030204" pitchFamily="18" charset="0"/>
                                  </a:rPr>
                                  <m:t>𝛉</m:t>
                                </m:r>
                              </m:lim>
                            </m:limLow>
                          </m:fName>
                          <m:e>
                            <m:nary>
                              <m:naryPr>
                                <m:chr m:val="∑"/>
                                <m:limLoc m:val="subSup"/>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b="1">
                                                <a:latin typeface="Cambria Math" panose="02040503050406030204" pitchFamily="18" charset="0"/>
                                              </a:rPr>
                                              <m:t>𝛍</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p>
                                      </m:e>
                                    </m:d>
                                  </m:e>
                                </m:func>
                                <m:r>
                                  <a:rPr lang="en-IN" b="1"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a:p>
              <a:p>
                <a:r>
                  <a:rPr lang="en-IN" dirty="0"/>
                  <a:t>This neatly breaks up into three optimization problems</a:t>
                </a:r>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𝑝</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b="0" i="1" smtClean="0">
                                    <a:latin typeface="Cambria Math" panose="02040503050406030204" pitchFamily="18" charset="0"/>
                                  </a:rPr>
                                  <m:t>𝑝</m:t>
                                </m:r>
                              </m:lim>
                            </m:limLow>
                          </m:fName>
                          <m:e>
                            <m:nary>
                              <m:naryPr>
                                <m:chr m:val="∑"/>
                                <m:limLoc m:val="subSup"/>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a:p>
              <a:p>
                <a14:m>
                  <m:oMath xmlns:m="http://schemas.openxmlformats.org/officeDocument/2006/math">
                    <m:d>
                      <m:dPr>
                        <m:begChr m:val="{"/>
                        <m:endChr m:val="}"/>
                        <m:ctrlPr>
                          <a:rPr lang="en-IN" i="1">
                            <a:latin typeface="Cambria Math" panose="02040503050406030204" pitchFamily="18" charset="0"/>
                          </a:rPr>
                        </m:ctrlPr>
                      </m:dPr>
                      <m:e>
                        <m:sSubSup>
                          <m:sSubSupPr>
                            <m:ctrlPr>
                              <a:rPr lang="en-IN" b="0" i="1" smtClean="0">
                                <a:latin typeface="Cambria Math" panose="02040503050406030204" pitchFamily="18" charset="0"/>
                              </a:rPr>
                            </m:ctrlPr>
                          </m:sSubSupPr>
                          <m:e>
                            <m:acc>
                              <m:accPr>
                                <m:chr m:val="̂"/>
                                <m:ctrlPr>
                                  <a:rPr lang="en-IN" b="1" i="1" dirty="0" smtClean="0">
                                    <a:latin typeface="Cambria Math" panose="02040503050406030204" pitchFamily="18" charset="0"/>
                                  </a:rPr>
                                </m:ctrlPr>
                              </m:accPr>
                              <m:e>
                                <m:r>
                                  <a:rPr lang="en-IN" b="1">
                                    <a:latin typeface="Cambria Math" panose="02040503050406030204" pitchFamily="18" charset="0"/>
                                  </a:rPr>
                                  <m:t>𝛍</m:t>
                                </m:r>
                              </m:e>
                            </m:acc>
                          </m:e>
                          <m:sub>
                            <m:r>
                              <m:rPr>
                                <m:sty m:val="p"/>
                              </m:rPr>
                              <a:rPr lang="en-IN" b="0" i="0" smtClean="0">
                                <a:latin typeface="Cambria Math" panose="02040503050406030204" pitchFamily="18" charset="0"/>
                              </a:rPr>
                              <m:t>MLE</m:t>
                            </m:r>
                          </m:sub>
                          <m:sup>
                            <m:r>
                              <a:rPr lang="en-IN" i="1">
                                <a:latin typeface="Cambria Math" panose="02040503050406030204" pitchFamily="18" charset="0"/>
                              </a:rPr>
                              <m:t>+</m:t>
                            </m:r>
                          </m:sup>
                        </m:sSubSup>
                        <m:r>
                          <a:rPr lang="en-IN" i="1">
                            <a:latin typeface="Cambria Math" panose="02040503050406030204" pitchFamily="18" charset="0"/>
                          </a:rPr>
                          <m:t>,</m:t>
                        </m:r>
                        <m:sSubSup>
                          <m:sSubSupPr>
                            <m:ctrlPr>
                              <a:rPr lang="en-IN" b="0" i="1" smtClean="0">
                                <a:latin typeface="Cambria Math" panose="02040503050406030204" pitchFamily="18" charset="0"/>
                              </a:rPr>
                            </m:ctrlPr>
                          </m:sSubSupPr>
                          <m:e>
                            <m:acc>
                              <m:accPr>
                                <m:chr m:val="̂"/>
                                <m:ctrlPr>
                                  <a:rPr lang="en-IN" b="0" i="1" dirty="0" smtClean="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b="0" i="0" smtClean="0">
                                <a:latin typeface="Cambria Math" panose="02040503050406030204" pitchFamily="18" charset="0"/>
                              </a:rPr>
                              <m:t>MLE</m:t>
                            </m:r>
                          </m:sub>
                          <m:sup>
                            <m:r>
                              <a:rPr lang="en-IN" i="1">
                                <a:latin typeface="Cambria Math" panose="02040503050406030204" pitchFamily="18" charset="0"/>
                              </a:rPr>
                              <m:t>+</m:t>
                            </m:r>
                          </m:sup>
                        </m:sSubSup>
                      </m:e>
                    </m:d>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lim>
                            </m:limLow>
                          </m:fName>
                          <m:e>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m:rPr>
                                        <m:brk m:alnAt="25"/>
                                      </m:rPr>
                                      <a:rPr lang="en-IN" b="0" i="1" smtClean="0">
                                        <a:latin typeface="Cambria Math" panose="02040503050406030204" pitchFamily="18" charset="0"/>
                                      </a:rPr>
                                      <m:t>𝑦</m:t>
                                    </m:r>
                                  </m:e>
                                  <m:sup>
                                    <m:r>
                                      <m:rPr>
                                        <m:brk m:alnAt="25"/>
                                      </m:rPr>
                                      <a:rPr lang="en-IN" b="0" i="1" smtClean="0">
                                        <a:latin typeface="Cambria Math" panose="02040503050406030204" pitchFamily="18" charset="0"/>
                                      </a:rPr>
                                      <m:t>𝑖</m:t>
                                    </m:r>
                                  </m:sup>
                                </m:sSup>
                                <m:r>
                                  <m:rPr>
                                    <m:brk m:alnAt="25"/>
                                  </m:rPr>
                                  <a:rPr lang="en-IN" b="0" i="1" smtClean="0">
                                    <a:latin typeface="Cambria Math" panose="02040503050406030204" pitchFamily="18" charset="0"/>
                                  </a:rPr>
                                  <m:t>=</m:t>
                                </m:r>
                                <m:r>
                                  <a:rPr lang="en-IN" b="0" i="1" smtClean="0">
                                    <a:latin typeface="Cambria Math" panose="02040503050406030204" pitchFamily="18" charset="0"/>
                                  </a:rPr>
                                  <m:t>1</m:t>
                                </m:r>
                              </m:sub>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m:t>
                                        </m:r>
                                        <m:r>
                                          <a:rPr lang="en-IN" i="1" dirty="0" smtClean="0">
                                            <a:latin typeface="Cambria Math" panose="02040503050406030204" pitchFamily="18" charset="0"/>
                                            <a:ea typeface="Cambria Math" panose="02040503050406030204" pitchFamily="18" charset="0"/>
                                          </a:rPr>
                                          <m:t>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smtClean="0">
                                                <a:latin typeface="Cambria Math" panose="02040503050406030204" pitchFamily="18" charset="0"/>
                                                <a:ea typeface="Cambria Math" panose="02040503050406030204" pitchFamily="18" charset="0"/>
                                              </a:rPr>
                                              <m:t>𝑖</m:t>
                                            </m:r>
                                          </m:sup>
                                        </m:sSup>
                                        <m:r>
                                          <a:rPr lang="en-IN" i="1" dirty="0" smtClean="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rPr>
                                            </m:ctrlPr>
                                          </m:sSupPr>
                                          <m:e>
                                            <m:r>
                                              <a:rPr lang="en-IN" b="1" smtClean="0">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smtClean="0">
                                                <a:latin typeface="Cambria Math" panose="02040503050406030204" pitchFamily="18" charset="0"/>
                                              </a:rPr>
                                            </m:ctrlPr>
                                          </m:sSupPr>
                                          <m:e>
                                            <m:r>
                                              <m:rPr>
                                                <m:sty m:val="p"/>
                                              </m:rPr>
                                              <a:rPr lang="en-IN" smtClean="0">
                                                <a:latin typeface="Cambria Math" panose="02040503050406030204" pitchFamily="18" charset="0"/>
                                              </a:rPr>
                                              <m:t>Σ</m:t>
                                            </m:r>
                                          </m:e>
                                          <m:sup>
                                            <m:r>
                                              <a:rPr lang="en-IN" b="0" i="1" smtClean="0">
                                                <a:latin typeface="Cambria Math" panose="02040503050406030204" pitchFamily="18" charset="0"/>
                                              </a:rPr>
                                              <m:t>+</m:t>
                                            </m:r>
                                          </m:sup>
                                        </m:sSup>
                                      </m:e>
                                    </m:d>
                                  </m:e>
                                </m:func>
                              </m:e>
                            </m:nary>
                          </m:e>
                        </m:func>
                      </m:e>
                    </m:func>
                  </m:oMath>
                </a14:m>
                <a:endParaRPr lang="en-IN" dirty="0"/>
              </a:p>
              <a:p>
                <a14:m>
                  <m:oMath xmlns:m="http://schemas.openxmlformats.org/officeDocument/2006/math">
                    <m:d>
                      <m:dPr>
                        <m:begChr m:val="{"/>
                        <m:endChr m:val="}"/>
                        <m:ctrlPr>
                          <a:rPr lang="en-IN" i="1">
                            <a:latin typeface="Cambria Math" panose="02040503050406030204" pitchFamily="18" charset="0"/>
                          </a:rPr>
                        </m:ctrlPr>
                      </m:dPr>
                      <m:e>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acc>
                              <m:accPr>
                                <m:chr m:val="̂"/>
                                <m:ctrlPr>
                                  <a:rPr lang="en-IN" i="1" dirty="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e>
                    </m:d>
                    <m:r>
                      <a:rPr lang="en-IN" i="1">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sSup>
                                  <m:sSupPr>
                                    <m:ctrlPr>
                                      <a:rPr lang="en-IN" i="1">
                                        <a:latin typeface="Cambria Math" panose="02040503050406030204" pitchFamily="18" charset="0"/>
                                      </a:rPr>
                                    </m:ctrlPr>
                                  </m:sSupPr>
                                  <m:e>
                                    <m:r>
                                      <a:rPr lang="en-IN" b="1">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lim>
                            </m:limLow>
                          </m:fName>
                          <m:e>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b="0" i="1" smtClean="0">
                                    <a:latin typeface="Cambria Math" panose="02040503050406030204" pitchFamily="18" charset="0"/>
                                  </a:rPr>
                                  <m:t>−</m:t>
                                </m:r>
                                <m:r>
                                  <a:rPr lang="en-IN" i="1">
                                    <a:latin typeface="Cambria Math" panose="02040503050406030204" pitchFamily="18" charset="0"/>
                                  </a:rPr>
                                  <m:t>1</m:t>
                                </m:r>
                              </m:sub>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p>
                                          <m:sSupPr>
                                            <m:ctrlPr>
                                              <a:rPr lang="en-IN" i="1" smtClean="0">
                                                <a:latin typeface="Cambria Math" panose="02040503050406030204" pitchFamily="18" charset="0"/>
                                              </a:rPr>
                                            </m:ctrlPr>
                                          </m:sSupPr>
                                          <m:e>
                                            <m:r>
                                              <a:rPr lang="en-IN" b="1">
                                                <a:latin typeface="Cambria Math" panose="02040503050406030204" pitchFamily="18" charset="0"/>
                                              </a:rPr>
                                              <m:t>𝛍</m:t>
                                            </m:r>
                                          </m:e>
                                          <m:sup>
                                            <m:r>
                                              <a:rPr lang="en-IN" b="0" i="1" smtClean="0">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e>
                                    </m:d>
                                  </m:e>
                                </m:func>
                              </m:e>
                            </m:nary>
                          </m:e>
                        </m:func>
                      </m:e>
                    </m:func>
                  </m:oMath>
                </a14:m>
                <a:endParaRPr lang="en-IN" dirty="0"/>
              </a:p>
              <a:p>
                <a:r>
                  <a:rPr lang="en-IN" dirty="0"/>
                  <a:t>We have seen how to solve each one of these problems!!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spTree>
    <p:extLst>
      <p:ext uri="{BB962C8B-B14F-4D97-AF65-F5344CB8AC3E}">
        <p14:creationId xmlns:p14="http://schemas.microsoft.com/office/powerpoint/2010/main" val="235460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MLE for generative 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14:m>
                  <m:oMath xmlns:m="http://schemas.openxmlformats.org/officeDocument/2006/math">
                    <m:sSub>
                      <m:sSubPr>
                        <m:ctrlPr>
                          <a:rPr lang="en-IN" i="1" dirty="0" smtClean="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m:rPr>
                            <m:sty m:val="p"/>
                          </m:rPr>
                          <a:rPr lang="en-IN" dirty="0">
                            <a:latin typeface="Cambria Math" panose="02040503050406030204" pitchFamily="18" charset="0"/>
                          </a:rPr>
                          <m:t>MLE</m:t>
                        </m:r>
                      </m:sub>
                    </m:sSub>
                    <m:r>
                      <a:rPr lang="en-IN" i="1" dirty="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𝑝</m:t>
                                </m:r>
                              </m:lim>
                            </m:limLow>
                          </m:fName>
                          <m:e>
                            <m:nary>
                              <m:naryPr>
                                <m:chr m:val="∑"/>
                                <m:limLoc m:val="subSup"/>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dirty="0">
                                        <a:latin typeface="Cambria Math" panose="02040503050406030204" pitchFamily="18" charset="0"/>
                                        <a:ea typeface="Cambria Math" panose="02040503050406030204" pitchFamily="18" charset="0"/>
                                      </a:rPr>
                                      <m:t>ℙ</m:t>
                                    </m:r>
                                    <m:d>
                                      <m:dPr>
                                        <m:begChr m:val="["/>
                                        <m:endChr m:val="]"/>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𝑦</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 | </m:t>
                                        </m:r>
                                        <m:r>
                                          <a:rPr lang="en-IN" i="1" dirty="0">
                                            <a:latin typeface="Cambria Math" panose="02040503050406030204" pitchFamily="18" charset="0"/>
                                            <a:ea typeface="Cambria Math" panose="02040503050406030204" pitchFamily="18" charset="0"/>
                                          </a:rPr>
                                          <m:t>𝑝</m:t>
                                        </m:r>
                                      </m:e>
                                    </m:d>
                                  </m:e>
                                </m:func>
                              </m:e>
                            </m:nary>
                          </m:e>
                        </m:func>
                      </m:e>
                    </m:func>
                  </m:oMath>
                </a14:m>
                <a:endParaRPr lang="en-IN" dirty="0"/>
              </a:p>
              <a:p>
                <a:pPr lvl="2"/>
                <a:r>
                  <a:rPr lang="en-IN" dirty="0"/>
                  <a:t>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m:t>
                        </m:r>
                      </m:sub>
                    </m:sSub>
                  </m:oMath>
                </a14:m>
                <a:r>
                  <a:rPr lang="en-IN" dirty="0"/>
                  <a:t> (resp.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𝑛</m:t>
                        </m:r>
                      </m:e>
                      <m:sub>
                        <m:r>
                          <a:rPr lang="en-IN">
                            <a:latin typeface="Cambria Math" panose="02040503050406030204" pitchFamily="18" charset="0"/>
                          </a:rPr>
                          <m:t>−</m:t>
                        </m:r>
                      </m:sub>
                    </m:sSub>
                  </m:oMath>
                </a14:m>
                <a:r>
                  <a:rPr lang="en-IN" dirty="0"/>
                  <a:t>) be number of training data points with label </a:t>
                </a:r>
                <a14:m>
                  <m:oMath xmlns:m="http://schemas.openxmlformats.org/officeDocument/2006/math">
                    <m:r>
                      <a:rPr lang="en-IN" b="0" i="1" smtClean="0">
                        <a:latin typeface="Cambria Math" panose="02040503050406030204" pitchFamily="18" charset="0"/>
                      </a:rPr>
                      <m:t>1</m:t>
                    </m:r>
                  </m:oMath>
                </a14:m>
                <a:r>
                  <a:rPr lang="en-IN" dirty="0"/>
                  <a:t> (resp. </a:t>
                </a:r>
                <a14:m>
                  <m:oMath xmlns:m="http://schemas.openxmlformats.org/officeDocument/2006/math">
                    <m:r>
                      <a:rPr lang="en-IN" b="0" i="1" smtClean="0">
                        <a:latin typeface="Cambria Math" panose="02040503050406030204" pitchFamily="18" charset="0"/>
                      </a:rPr>
                      <m:t>−1)</m:t>
                    </m:r>
                  </m:oMath>
                </a14:m>
                <a:endParaRPr lang="en-IN" dirty="0"/>
              </a:p>
              <a:p>
                <a14:m>
                  <m:oMath xmlns:m="http://schemas.openxmlformats.org/officeDocument/2006/math">
                    <m:r>
                      <a:rPr lang="en-IN" b="1" i="1" dirty="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𝑝</m:t>
                                </m:r>
                              </m:lim>
                            </m:limLow>
                          </m:fName>
                          <m:e>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r>
                                  <a:rPr lang="en-IN" i="1">
                                    <a:latin typeface="Cambria Math" panose="02040503050406030204" pitchFamily="18" charset="0"/>
                                  </a:rPr>
                                  <m:t>𝑝</m:t>
                                </m:r>
                              </m:e>
                            </m:func>
                            <m:r>
                              <a:rPr lang="en-IN" b="1" i="1">
                                <a:latin typeface="Cambria Math" panose="02040503050406030204" pitchFamily="18" charset="0"/>
                              </a:rPr>
                              <m:t>+</m:t>
                            </m:r>
                            <m:sSub>
                              <m:sSubPr>
                                <m:ctrlPr>
                                  <a:rPr lang="en-IN" b="1" i="1">
                                    <a:latin typeface="Cambria Math" panose="02040503050406030204" pitchFamily="18" charset="0"/>
                                  </a:rPr>
                                </m:ctrlPr>
                              </m:sSubPr>
                              <m:e>
                                <m:r>
                                  <a:rPr lang="en-IN" i="1">
                                    <a:latin typeface="Cambria Math" panose="02040503050406030204" pitchFamily="18" charset="0"/>
                                  </a:rPr>
                                  <m:t>𝑛</m:t>
                                </m:r>
                              </m:e>
                              <m:sub>
                                <m:r>
                                  <a:rPr lang="en-IN" b="1" i="1">
                                    <a:latin typeface="Cambria Math" panose="02040503050406030204" pitchFamily="18" charset="0"/>
                                  </a:rPr>
                                  <m:t>−</m:t>
                                </m:r>
                              </m:sub>
                            </m:sSub>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ln</m:t>
                                </m:r>
                              </m:fName>
                              <m:e>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𝑝</m:t>
                                    </m:r>
                                  </m:e>
                                </m:d>
                              </m:e>
                            </m:func>
                          </m:e>
                        </m:func>
                      </m:e>
                    </m:func>
                  </m:oMath>
                </a14:m>
                <a:endParaRPr lang="en-IN" dirty="0"/>
              </a:p>
              <a:p>
                <a:r>
                  <a:rPr lang="en-IN" dirty="0"/>
                  <a:t>Applying first order optimality gives us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𝑝</m:t>
                            </m:r>
                          </m:e>
                        </m:acc>
                      </m:e>
                      <m:sub>
                        <m:r>
                          <m:rPr>
                            <m:sty m:val="p"/>
                          </m:rPr>
                          <a:rPr lang="en-IN" dirty="0">
                            <a:latin typeface="Cambria Math" panose="02040503050406030204" pitchFamily="18" charset="0"/>
                          </a:rPr>
                          <m:t>MLE</m:t>
                        </m:r>
                      </m:sub>
                    </m:sSub>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num>
                      <m:den>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den>
                    </m:f>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m:t>
                            </m:r>
                          </m:sub>
                        </m:sSub>
                      </m:num>
                      <m:den>
                        <m:r>
                          <a:rPr lang="en-IN" b="0" i="1" dirty="0" smtClean="0">
                            <a:latin typeface="Cambria Math" panose="02040503050406030204" pitchFamily="18" charset="0"/>
                          </a:rPr>
                          <m:t>𝑛</m:t>
                        </m:r>
                      </m:den>
                    </m:f>
                  </m:oMath>
                </a14:m>
                <a:endParaRPr lang="en-IN" dirty="0"/>
              </a:p>
              <a:p>
                <a:r>
                  <a:rPr lang="en-IN" dirty="0"/>
                  <a:t>The other two problems we solved in the last class</a:t>
                </a:r>
              </a:p>
              <a:p>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r>
                  <a:rPr lang="en-IN" dirty="0"/>
                  <a:t> and </a:t>
                </a:r>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b="0" i="1" smtClean="0">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b="0" i="1" smtClean="0">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endParaRPr lang="en-IN" dirty="0"/>
              </a:p>
              <a:p>
                <a14:m>
                  <m:oMath xmlns:m="http://schemas.openxmlformats.org/officeDocument/2006/math">
                    <m:sSubSup>
                      <m:sSubSupPr>
                        <m:ctrlPr>
                          <a:rPr lang="en-IN" i="1">
                            <a:latin typeface="Cambria Math" panose="02040503050406030204" pitchFamily="18" charset="0"/>
                          </a:rPr>
                        </m:ctrlPr>
                      </m:sSubSupPr>
                      <m:e>
                        <m:acc>
                          <m:accPr>
                            <m:chr m:val="̂"/>
                            <m:ctrlPr>
                              <a:rPr lang="en-IN" i="1" dirty="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1</m:t>
                        </m:r>
                      </m:sub>
                      <m:sup/>
                      <m:e>
                        <m:d>
                          <m:dPr>
                            <m:ctrlPr>
                              <a:rPr lang="en-IN" b="0" i="1" dirty="0" smtClean="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e>
                        </m:d>
                        <m:sSup>
                          <m:sSupPr>
                            <m:ctrlPr>
                              <a:rPr lang="en-IN" b="1" i="1" dirty="0" smtClean="0">
                                <a:latin typeface="Cambria Math" panose="02040503050406030204" pitchFamily="18" charset="0"/>
                                <a:ea typeface="Cambria Math" panose="02040503050406030204" pitchFamily="18" charset="0"/>
                              </a:rPr>
                            </m:ctrlPr>
                          </m:sSupPr>
                          <m:e>
                            <m:d>
                              <m:dPr>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e>
                            </m:d>
                          </m:e>
                          <m:sup>
                            <m:r>
                              <a:rPr lang="en-IN" b="1" i="1" smtClean="0">
                                <a:latin typeface="Cambria Math" panose="02040503050406030204" pitchFamily="18" charset="0"/>
                              </a:rPr>
                              <m:t>⊤</m:t>
                            </m:r>
                          </m:sup>
                        </m:sSup>
                      </m:e>
                    </m:nary>
                  </m:oMath>
                </a14:m>
                <a:r>
                  <a:rPr lang="en-IN" dirty="0"/>
                  <a:t> and </a:t>
                </a:r>
                <a:br>
                  <a:rPr lang="en-IN" dirty="0"/>
                </a:br>
                <a14:m>
                  <m:oMath xmlns:m="http://schemas.openxmlformats.org/officeDocument/2006/math">
                    <m:sSubSup>
                      <m:sSubSupPr>
                        <m:ctrlPr>
                          <a:rPr lang="en-IN" i="1">
                            <a:latin typeface="Cambria Math" panose="02040503050406030204" pitchFamily="18" charset="0"/>
                          </a:rPr>
                        </m:ctrlPr>
                      </m:sSubSupPr>
                      <m:e>
                        <m:acc>
                          <m:accPr>
                            <m:chr m:val="̂"/>
                            <m:ctrlPr>
                              <a:rPr lang="en-IN" i="1" dirty="0">
                                <a:latin typeface="Cambria Math" panose="02040503050406030204" pitchFamily="18" charset="0"/>
                              </a:rPr>
                            </m:ctrlPr>
                          </m:accPr>
                          <m:e>
                            <m:r>
                              <m:rPr>
                                <m:sty m:val="p"/>
                              </m:rPr>
                              <a:rPr lang="en-IN">
                                <a:latin typeface="Cambria Math" panose="02040503050406030204" pitchFamily="18" charset="0"/>
                              </a:rPr>
                              <m:t>Σ</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b="0" i="1" smtClean="0">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b="0" i="1" smtClean="0">
                            <a:latin typeface="Cambria Math" panose="02040503050406030204" pitchFamily="18" charset="0"/>
                          </a:rPr>
                          <m:t>−</m:t>
                        </m:r>
                        <m:r>
                          <a:rPr lang="en-IN" i="1">
                            <a:latin typeface="Cambria Math" panose="02040503050406030204" pitchFamily="18" charset="0"/>
                          </a:rPr>
                          <m:t>1</m:t>
                        </m:r>
                      </m:sub>
                      <m:sup/>
                      <m:e>
                        <m:d>
                          <m:dPr>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e>
                        </m:d>
                        <m:sSup>
                          <m:sSupPr>
                            <m:ctrlPr>
                              <a:rPr lang="en-IN" b="1" i="1" dirty="0">
                                <a:latin typeface="Cambria Math" panose="02040503050406030204" pitchFamily="18" charset="0"/>
                                <a:ea typeface="Cambria Math" panose="02040503050406030204" pitchFamily="18" charset="0"/>
                              </a:rPr>
                            </m:ctrlPr>
                          </m:sSupPr>
                          <m:e>
                            <m:d>
                              <m:dPr>
                                <m:ctrlPr>
                                  <a:rPr lang="en-IN" i="1" dirty="0">
                                    <a:latin typeface="Cambria Math" panose="02040503050406030204" pitchFamily="18" charset="0"/>
                                    <a:ea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b="0" i="1" smtClean="0">
                                        <a:latin typeface="Cambria Math" panose="02040503050406030204" pitchFamily="18" charset="0"/>
                                      </a:rPr>
                                      <m:t>−</m:t>
                                    </m:r>
                                  </m:sup>
                                </m:sSubSup>
                              </m:e>
                            </m:d>
                          </m:e>
                          <m:sup>
                            <m:r>
                              <a:rPr lang="en-IN" b="1" i="1">
                                <a:latin typeface="Cambria Math" panose="02040503050406030204" pitchFamily="18" charset="0"/>
                              </a:rPr>
                              <m:t>⊤</m:t>
                            </m:r>
                          </m:sup>
                        </m:sSup>
                      </m:e>
                    </m:nary>
                  </m:oMath>
                </a14:m>
                <a:r>
                  <a:rPr lang="en-IN"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spTree>
    <p:extLst>
      <p:ext uri="{BB962C8B-B14F-4D97-AF65-F5344CB8AC3E}">
        <p14:creationId xmlns:p14="http://schemas.microsoft.com/office/powerpoint/2010/main" val="242547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Special Cases – I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2096183" cy="5746376"/>
              </a:xfrm>
            </p:spPr>
            <p:txBody>
              <a:bodyPr/>
              <a:lstStyle/>
              <a:p>
                <a:r>
                  <a:rPr lang="en-IN" dirty="0"/>
                  <a:t>Recall that in generative algorithms, we make predictions using </a:t>
                </a:r>
                <a14:m>
                  <m:oMath xmlns:m="http://schemas.openxmlformats.org/officeDocument/2006/math">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𝑐</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𝐶</m:t>
                                    </m:r>
                                  </m:e>
                                </m:d>
                              </m:lim>
                            </m:limLow>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m:t>
                                </m:r>
                                <m:r>
                                  <a:rPr lang="en-IN" b="1">
                                    <a:latin typeface="Cambria Math" panose="02040503050406030204" pitchFamily="18" charset="0"/>
                                    <a:ea typeface="Cambria Math" panose="02040503050406030204" pitchFamily="18" charset="0"/>
                                  </a:rPr>
                                  <m:t>𝛉</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𝑐</m:t>
                                </m:r>
                                <m:r>
                                  <a:rPr lang="en-IN" i="1">
                                    <a:latin typeface="Cambria Math" panose="02040503050406030204" pitchFamily="18" charset="0"/>
                                    <a:ea typeface="Cambria Math" panose="02040503050406030204" pitchFamily="18" charset="0"/>
                                  </a:rPr>
                                  <m:t> | </m:t>
                                </m:r>
                                <m:r>
                                  <a:rPr lang="en-IN" b="1">
                                    <a:latin typeface="Cambria Math" panose="02040503050406030204" pitchFamily="18" charset="0"/>
                                    <a:ea typeface="Cambria Math" panose="02040503050406030204" pitchFamily="18" charset="0"/>
                                  </a:rPr>
                                  <m:t>𝛉</m:t>
                                </m:r>
                              </m:e>
                            </m:d>
                          </m:e>
                        </m:func>
                      </m:e>
                    </m:func>
                  </m:oMath>
                </a14:m>
                <a:endParaRPr lang="en-IN" dirty="0"/>
              </a:p>
              <a:p>
                <a:r>
                  <a:rPr lang="en-IN" dirty="0"/>
                  <a:t>Let us look at the special case when we fix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b="0" i="1" smtClean="0">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𝑑</m:t>
                        </m:r>
                      </m:sub>
                    </m:sSub>
                  </m:oMath>
                </a14:m>
                <a:endParaRPr lang="en-IN" dirty="0"/>
              </a:p>
              <a:p>
                <a:r>
                  <a:rPr lang="en-IN" dirty="0"/>
                  <a:t>In this case, we will predict </a:t>
                </a:r>
                <a14:m>
                  <m:oMath xmlns:m="http://schemas.openxmlformats.org/officeDocument/2006/math">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dirty="0" smtClean="0">
                            <a:latin typeface="Cambria Math" panose="02040503050406030204" pitchFamily="18" charset="0"/>
                          </a:rPr>
                          <m:t>𝑡</m:t>
                        </m:r>
                      </m:sup>
                    </m:sSup>
                    <m:r>
                      <a:rPr lang="en-IN" b="0" i="1" dirty="0" smtClean="0">
                        <a:latin typeface="Cambria Math" panose="02040503050406030204" pitchFamily="18" charset="0"/>
                      </a:rPr>
                      <m:t>=1</m:t>
                    </m:r>
                  </m:oMath>
                </a14:m>
                <a:r>
                  <a:rPr lang="en-IN" dirty="0"/>
                  <a:t> only if</a:t>
                </a:r>
              </a:p>
              <a:p>
                <a14:m>
                  <m:oMath xmlns:m="http://schemas.openxmlformats.org/officeDocument/2006/math">
                    <m:func>
                      <m:funcPr>
                        <m:ctrlPr>
                          <a:rPr lang="en-IN" b="0" i="1" smtClean="0">
                            <a:latin typeface="Cambria Math" panose="02040503050406030204" pitchFamily="18" charset="0"/>
                            <a:ea typeface="Cambria Math" panose="02040503050406030204" pitchFamily="18" charset="0"/>
                          </a:rPr>
                        </m:ctrlPr>
                      </m:funcPr>
                      <m:fName>
                        <m:r>
                          <m:rPr>
                            <m:sty m:val="p"/>
                          </m:rPr>
                          <a:rPr lang="en-IN" i="0" smtClean="0">
                            <a:latin typeface="Cambria Math" panose="02040503050406030204" pitchFamily="18" charset="0"/>
                            <a:ea typeface="Cambria Math" panose="02040503050406030204" pitchFamily="18" charset="0"/>
                          </a:rPr>
                          <m:t>exp</m:t>
                        </m:r>
                      </m:fName>
                      <m:e>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/2</m:t>
                            </m:r>
                          </m:e>
                        </m:d>
                      </m:e>
                    </m:func>
                    <m:r>
                      <a:rPr lang="en-IN" i="1">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num>
                      <m:den>
                        <m:r>
                          <a:rPr lang="en-IN" b="0" i="1" smtClean="0">
                            <a:latin typeface="Cambria Math" panose="02040503050406030204" pitchFamily="18" charset="0"/>
                            <a:ea typeface="Cambria Math" panose="02040503050406030204" pitchFamily="18" charset="0"/>
                          </a:rPr>
                          <m:t>𝑛</m:t>
                        </m:r>
                      </m:den>
                    </m:f>
                    <m:r>
                      <a:rPr lang="en-IN" b="0" i="1" smtClean="0">
                        <a:latin typeface="Cambria Math" panose="02040503050406030204" pitchFamily="18" charset="0"/>
                        <a:ea typeface="Cambria Math" panose="02040503050406030204" pitchFamily="18" charset="0"/>
                      </a:rPr>
                      <m:t>≥</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exp</m:t>
                        </m:r>
                      </m:fName>
                      <m:e>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b="1">
                                            <a:latin typeface="Cambria Math" panose="02040503050406030204" pitchFamily="18" charset="0"/>
                                            <a:ea typeface="Cambria Math" panose="02040503050406030204" pitchFamily="18" charset="0"/>
                                          </a:rPr>
                                          <m:t>𝐱</m:t>
                                        </m:r>
                                      </m:e>
                                      <m:sup>
                                        <m:r>
                                          <a:rPr lang="en-IN" i="1">
                                            <a:latin typeface="Cambria Math" panose="02040503050406030204" pitchFamily="18" charset="0"/>
                                            <a:ea typeface="Cambria Math" panose="02040503050406030204" pitchFamily="18" charset="0"/>
                                          </a:rPr>
                                          <m:t>𝑡</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/2</m:t>
                            </m:r>
                          </m:e>
                        </m:d>
                      </m:e>
                    </m:func>
                    <m:r>
                      <a:rPr lang="en-IN"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num>
                      <m:den>
                        <m:r>
                          <a:rPr lang="en-IN" i="1">
                            <a:latin typeface="Cambria Math" panose="02040503050406030204" pitchFamily="18" charset="0"/>
                            <a:ea typeface="Cambria Math" panose="02040503050406030204" pitchFamily="18" charset="0"/>
                          </a:rPr>
                          <m:t>𝑛</m:t>
                        </m:r>
                      </m:den>
                    </m:f>
                  </m:oMath>
                </a14:m>
                <a:r>
                  <a:rPr lang="en-IN" dirty="0"/>
                  <a:t> which happens exactly when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𝐰</m:t>
                        </m:r>
                      </m:e>
                      <m:sup>
                        <m:r>
                          <a:rPr lang="en-IN" b="0" i="1" smtClean="0">
                            <a:latin typeface="Cambria Math" panose="02040503050406030204" pitchFamily="18" charset="0"/>
                          </a:rPr>
                          <m:t>⊤</m:t>
                        </m:r>
                      </m:sup>
                    </m:sSup>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≥0</m:t>
                    </m:r>
                  </m:oMath>
                </a14:m>
                <a:r>
                  <a:rPr lang="en-IN" dirty="0"/>
                  <a:t> (i.e. linear classifier!!) where</a:t>
                </a:r>
                <a:br>
                  <a:rPr lang="en-IN" dirty="0"/>
                </a:br>
                <a14:m>
                  <m:oMath xmlns:m="http://schemas.openxmlformats.org/officeDocument/2006/math">
                    <m:r>
                      <a:rPr lang="en-IN" b="1" i="0" smtClean="0">
                        <a:latin typeface="Cambria Math" panose="02040503050406030204" pitchFamily="18" charset="0"/>
                      </a:rPr>
                      <m:t>𝐰</m:t>
                    </m:r>
                    <m:r>
                      <a:rPr lang="en-IN" b="0" i="1" smtClean="0">
                        <a:latin typeface="Cambria Math" panose="02040503050406030204" pitchFamily="18" charset="0"/>
                      </a:rPr>
                      <m:t>=2</m:t>
                    </m:r>
                    <m:d>
                      <m:dPr>
                        <m:ctrlPr>
                          <a:rPr lang="en-IN" b="0" i="1" smtClean="0">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oMath>
                </a14:m>
                <a:r>
                  <a:rPr lang="en-IN" dirty="0"/>
                  <a:t> and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2</m:t>
                        </m:r>
                      </m:sup>
                    </m:sSubSup>
                    <m:r>
                      <a:rPr lang="en-IN" b="0" i="1" smtClean="0">
                        <a:latin typeface="Cambria Math" panose="02040503050406030204" pitchFamily="18" charset="0"/>
                        <a:ea typeface="Cambria Math" panose="02040503050406030204" pitchFamily="18" charset="0"/>
                      </a:rPr>
                      <m:t>+2</m:t>
                    </m:r>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ln</m:t>
                        </m:r>
                      </m:fName>
                      <m:e>
                        <m:d>
                          <m:dPr>
                            <m:ctrlPr>
                              <a:rPr lang="en-IN" b="0" i="1" smtClean="0">
                                <a:latin typeface="Cambria Math" panose="02040503050406030204" pitchFamily="18" charset="0"/>
                                <a:ea typeface="Cambria Math" panose="02040503050406030204" pitchFamily="18" charset="0"/>
                              </a:rPr>
                            </m:ctrlPr>
                          </m:dPr>
                          <m:e>
                            <m:f>
                              <m:fPr>
                                <m:ctrlPr>
                                  <a:rPr lang="en-IN" b="0" i="1" smtClean="0">
                                    <a:latin typeface="Cambria Math" panose="02040503050406030204" pitchFamily="18" charset="0"/>
                                    <a:ea typeface="Cambria Math" panose="02040503050406030204" pitchFamily="18" charset="0"/>
                                  </a:rPr>
                                </m:ctrlPr>
                              </m:fPr>
                              <m:num>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num>
                              <m:den>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𝑛</m:t>
                                    </m:r>
                                  </m:e>
                                  <m:sub>
                                    <m:r>
                                      <a:rPr lang="en-IN" b="0" i="1" smtClean="0">
                                        <a:latin typeface="Cambria Math" panose="02040503050406030204" pitchFamily="18" charset="0"/>
                                        <a:ea typeface="Cambria Math" panose="02040503050406030204" pitchFamily="18" charset="0"/>
                                      </a:rPr>
                                      <m:t>−</m:t>
                                    </m:r>
                                  </m:sub>
                                </m:sSub>
                              </m:den>
                            </m:f>
                          </m:e>
                        </m:d>
                      </m:e>
                    </m:func>
                  </m:oMath>
                </a14:m>
                <a:endParaRPr lang="en-IN" dirty="0"/>
              </a:p>
              <a:p>
                <a:r>
                  <a:rPr lang="en-IN" dirty="0"/>
                  <a:t>Note that since a standard Gaussian has independent coordinates, here we implicitly assumed that the different coordinates of the feature vector </a:t>
                </a:r>
                <a14:m>
                  <m:oMath xmlns:m="http://schemas.openxmlformats.org/officeDocument/2006/math">
                    <m:sSup>
                      <m:sSupPr>
                        <m:ctrlPr>
                          <a:rPr lang="en-IN" b="0" i="1" smtClean="0">
                            <a:latin typeface="Cambria Math" panose="02040503050406030204" pitchFamily="18" charset="0"/>
                          </a:rPr>
                        </m:ctrlPr>
                      </m:sSupPr>
                      <m:e>
                        <m:r>
                          <a:rPr lang="en-IN" b="1" i="0" smtClean="0">
                            <a:latin typeface="Cambria Math" panose="02040503050406030204" pitchFamily="18" charset="0"/>
                          </a:rPr>
                          <m:t>𝐱</m:t>
                        </m:r>
                      </m:e>
                      <m:sup>
                        <m:r>
                          <a:rPr lang="en-IN" b="0" i="1" smtClean="0">
                            <a:latin typeface="Cambria Math" panose="02040503050406030204" pitchFamily="18" charset="0"/>
                          </a:rPr>
                          <m:t>𝑡</m:t>
                        </m:r>
                      </m:sup>
                    </m:sSup>
                  </m:oMath>
                </a14:m>
                <a:r>
                  <a:rPr lang="en-IN" dirty="0"/>
                  <a:t> were independent – this is called the </a:t>
                </a:r>
                <a:r>
                  <a:rPr lang="en-IN" b="1" dirty="0"/>
                  <a:t>Naïve Bayes model</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2096183" cy="5746376"/>
              </a:xfrm>
              <a:blipFill>
                <a:blip r:embed="rId2"/>
                <a:stretch>
                  <a:fillRect l="-554" t="-2545" r="-151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Tree>
    <p:extLst>
      <p:ext uri="{BB962C8B-B14F-4D97-AF65-F5344CB8AC3E}">
        <p14:creationId xmlns:p14="http://schemas.microsoft.com/office/powerpoint/2010/main" val="220651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Special Cases – II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300823"/>
              </a:xfrm>
            </p:spPr>
            <p:txBody>
              <a:bodyPr>
                <a:normAutofit/>
              </a:bodyPr>
              <a:lstStyle/>
              <a:p>
                <a:r>
                  <a:rPr lang="en-IN" dirty="0"/>
                  <a:t>Next case: let us fix </a:t>
                </a:r>
                <a14:m>
                  <m:oMath xmlns:m="http://schemas.openxmlformats.org/officeDocument/2006/math">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i="1">
                        <a:latin typeface="Cambria Math" panose="02040503050406030204" pitchFamily="18" charset="0"/>
                      </a:rPr>
                      <m:t>=</m:t>
                    </m:r>
                    <m:sSup>
                      <m:sSupPr>
                        <m:ctrlPr>
                          <a:rPr lang="en-IN" i="1">
                            <a:latin typeface="Cambria Math" panose="02040503050406030204" pitchFamily="18" charset="0"/>
                          </a:rPr>
                        </m:ctrlPr>
                      </m:sSupPr>
                      <m:e>
                        <m:r>
                          <m:rPr>
                            <m:sty m:val="p"/>
                          </m:rPr>
                          <a:rPr lang="en-IN">
                            <a:latin typeface="Cambria Math" panose="02040503050406030204" pitchFamily="18" charset="0"/>
                          </a:rPr>
                          <m:t>Σ</m:t>
                        </m:r>
                      </m:e>
                      <m:sup>
                        <m:r>
                          <a:rPr lang="en-IN" i="1">
                            <a:latin typeface="Cambria Math" panose="02040503050406030204" pitchFamily="18" charset="0"/>
                          </a:rPr>
                          <m:t>−</m:t>
                        </m:r>
                      </m:sup>
                    </m:sSup>
                    <m:r>
                      <a:rPr lang="en-IN" b="0" i="1" smtClean="0">
                        <a:latin typeface="Cambria Math" panose="02040503050406030204" pitchFamily="18" charset="0"/>
                      </a:rPr>
                      <m:t>=</m:t>
                    </m:r>
                    <m:r>
                      <m:rPr>
                        <m:sty m:val="p"/>
                      </m:rPr>
                      <a:rPr lang="en-IN" b="0" i="0" smtClean="0">
                        <a:latin typeface="Cambria Math" panose="02040503050406030204" pitchFamily="18" charset="0"/>
                      </a:rPr>
                      <m:t>Σ</m:t>
                    </m:r>
                  </m:oMath>
                </a14:m>
                <a:r>
                  <a:rPr lang="en-IN" dirty="0"/>
                  <a:t> but not necessarily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𝑑</m:t>
                        </m:r>
                      </m:sub>
                    </m:sSub>
                  </m:oMath>
                </a14:m>
                <a:endParaRPr lang="en-IN" dirty="0"/>
              </a:p>
              <a:p>
                <a:r>
                  <a:rPr lang="en-IN" dirty="0"/>
                  <a:t>In this case we have (similar calculations as before)</a:t>
                </a:r>
              </a:p>
              <a:p>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r>
                  <a:rPr lang="en-IN" dirty="0"/>
                  <a:t> and </a:t>
                </a:r>
                <a14:m>
                  <m:oMath xmlns:m="http://schemas.openxmlformats.org/officeDocument/2006/math">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r>
                          <a:rPr lang="en-IN" i="1">
                            <a:latin typeface="Cambria Math" panose="02040503050406030204" pitchFamily="18" charset="0"/>
                          </a:rPr>
                          <m:t>−</m:t>
                        </m:r>
                      </m:sup>
                    </m:sSubSup>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m:t>
                            </m:r>
                          </m:sub>
                        </m:sSub>
                      </m:den>
                    </m:f>
                    <m:nary>
                      <m:naryPr>
                        <m:chr m:val="∑"/>
                        <m:limLoc m:val="subSup"/>
                        <m:supHide m:val="on"/>
                        <m:ctrlPr>
                          <a:rPr lang="en-IN" b="1"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m:t>
                        </m:r>
                        <m:sSup>
                          <m:sSupPr>
                            <m:ctrlPr>
                              <a:rPr lang="en-IN" i="1">
                                <a:latin typeface="Cambria Math" panose="02040503050406030204" pitchFamily="18" charset="0"/>
                              </a:rPr>
                            </m:ctrlPr>
                          </m:sSupPr>
                          <m:e>
                            <m:r>
                              <m:rPr>
                                <m:brk m:alnAt="25"/>
                              </m:rPr>
                              <a:rPr lang="en-IN" i="1">
                                <a:latin typeface="Cambria Math" panose="02040503050406030204" pitchFamily="18" charset="0"/>
                              </a:rPr>
                              <m:t>𝑦</m:t>
                            </m:r>
                          </m:e>
                          <m:sup>
                            <m:r>
                              <m:rPr>
                                <m:brk m:alnAt="25"/>
                              </m:rPr>
                              <a:rPr lang="en-IN" i="1">
                                <a:latin typeface="Cambria Math" panose="02040503050406030204" pitchFamily="18" charset="0"/>
                              </a:rPr>
                              <m:t>𝑖</m:t>
                            </m:r>
                          </m:sup>
                        </m:sSup>
                        <m:r>
                          <m:rPr>
                            <m:brk m:alnAt="25"/>
                          </m:rPr>
                          <a:rPr lang="en-IN" i="1">
                            <a:latin typeface="Cambria Math" panose="02040503050406030204" pitchFamily="18" charset="0"/>
                          </a:rPr>
                          <m:t>=</m:t>
                        </m:r>
                        <m:r>
                          <a:rPr lang="en-IN" i="1">
                            <a:latin typeface="Cambria Math" panose="02040503050406030204" pitchFamily="18" charset="0"/>
                          </a:rPr>
                          <m:t>−1</m:t>
                        </m:r>
                      </m:sub>
                      <m:sup/>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e>
                    </m:nary>
                  </m:oMath>
                </a14:m>
                <a:endParaRPr lang="en-IN" dirty="0"/>
              </a:p>
              <a:p>
                <a14:m>
                  <m:oMath xmlns:m="http://schemas.openxmlformats.org/officeDocument/2006/math">
                    <m:sSub>
                      <m:sSubPr>
                        <m:ctrlPr>
                          <a:rPr lang="en-IN" b="0" i="1" dirty="0" smtClean="0">
                            <a:latin typeface="Cambria Math" panose="02040503050406030204" pitchFamily="18" charset="0"/>
                          </a:rPr>
                        </m:ctrlPr>
                      </m:sSubPr>
                      <m:e>
                        <m:acc>
                          <m:accPr>
                            <m:chr m:val="̂"/>
                            <m:ctrlPr>
                              <a:rPr lang="en-IN" b="0" i="1" smtClean="0">
                                <a:latin typeface="Cambria Math" panose="02040503050406030204" pitchFamily="18" charset="0"/>
                              </a:rPr>
                            </m:ctrlPr>
                          </m:accPr>
                          <m:e>
                            <m:r>
                              <m:rPr>
                                <m:sty m:val="p"/>
                              </m:rPr>
                              <a:rPr lang="en-IN" b="0" i="0" smtClean="0">
                                <a:latin typeface="Cambria Math" panose="02040503050406030204" pitchFamily="18" charset="0"/>
                              </a:rPr>
                              <m:t>Σ</m:t>
                            </m:r>
                          </m:e>
                        </m:acc>
                      </m:e>
                      <m:sub>
                        <m:r>
                          <m:rPr>
                            <m:sty m:val="p"/>
                          </m:rPr>
                          <a:rPr lang="en-IN" b="0" i="0" dirty="0" smtClean="0">
                            <a:latin typeface="Cambria Math" panose="02040503050406030204" pitchFamily="18" charset="0"/>
                          </a:rPr>
                          <m:t>MLE</m:t>
                        </m:r>
                      </m:sub>
                    </m:sSub>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𝑛</m:t>
                        </m:r>
                      </m:den>
                    </m:f>
                    <m:nary>
                      <m:naryPr>
                        <m:chr m:val="∑"/>
                        <m:limLoc m:val="subSup"/>
                        <m:ctrlPr>
                          <a:rPr lang="en-IN" b="0" i="1" dirty="0" smtClean="0">
                            <a:latin typeface="Cambria Math" panose="02040503050406030204" pitchFamily="18" charset="0"/>
                          </a:rPr>
                        </m:ctrlPr>
                      </m:naryPr>
                      <m:sub>
                        <m:r>
                          <m:rPr>
                            <m:brk m:alnAt="25"/>
                          </m:rPr>
                          <a:rPr lang="en-IN" b="0" i="1" dirty="0" smtClean="0">
                            <a:latin typeface="Cambria Math" panose="02040503050406030204" pitchFamily="18" charset="0"/>
                          </a:rPr>
                          <m:t>𝑖</m:t>
                        </m:r>
                        <m:r>
                          <a:rPr lang="en-IN" b="0" i="1" dirty="0" smtClean="0">
                            <a:latin typeface="Cambria Math" panose="02040503050406030204" pitchFamily="18" charset="0"/>
                          </a:rPr>
                          <m:t>=1</m:t>
                        </m:r>
                      </m:sub>
                      <m:sup>
                        <m:r>
                          <a:rPr lang="en-IN" b="0" i="1" dirty="0" smtClean="0">
                            <a:latin typeface="Cambria Math" panose="02040503050406030204" pitchFamily="18" charset="0"/>
                          </a:rPr>
                          <m:t>𝑛</m:t>
                        </m:r>
                      </m:sup>
                      <m:e>
                        <m:d>
                          <m:dPr>
                            <m:ctrlPr>
                              <a:rPr lang="en-IN" b="0" i="1" dirty="0" smtClean="0">
                                <a:latin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b="0" i="1" dirty="0" smtClean="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𝑦</m:t>
                                    </m:r>
                                  </m:e>
                                  <m:sup>
                                    <m:r>
                                      <a:rPr lang="en-IN" b="0" i="1" smtClean="0">
                                        <a:latin typeface="Cambria Math" panose="02040503050406030204" pitchFamily="18" charset="0"/>
                                      </a:rPr>
                                      <m:t>𝑖</m:t>
                                    </m:r>
                                  </m:sup>
                                </m:sSup>
                              </m:sup>
                            </m:sSubSup>
                          </m:e>
                        </m:d>
                        <m:sSup>
                          <m:sSupPr>
                            <m:ctrlPr>
                              <a:rPr lang="en-IN" b="0" i="1" dirty="0" smtClean="0">
                                <a:latin typeface="Cambria Math" panose="02040503050406030204" pitchFamily="18" charset="0"/>
                              </a:rPr>
                            </m:ctrlPr>
                          </m:sSupPr>
                          <m:e>
                            <m:d>
                              <m:dPr>
                                <m:ctrlPr>
                                  <a:rPr lang="en-IN" i="1" dirty="0">
                                    <a:latin typeface="Cambria Math" panose="02040503050406030204" pitchFamily="18" charset="0"/>
                                  </a:rPr>
                                </m:ctrlPr>
                              </m:dPr>
                              <m:e>
                                <m:sSup>
                                  <m:sSupPr>
                                    <m:ctrlPr>
                                      <a:rPr lang="en-IN" i="1" dirty="0">
                                        <a:latin typeface="Cambria Math" panose="02040503050406030204" pitchFamily="18" charset="0"/>
                                        <a:ea typeface="Cambria Math" panose="02040503050406030204" pitchFamily="18" charset="0"/>
                                      </a:rPr>
                                    </m:ctrlPr>
                                  </m:sSupPr>
                                  <m:e>
                                    <m:r>
                                      <a:rPr lang="en-IN" b="1" dirty="0">
                                        <a:latin typeface="Cambria Math" panose="02040503050406030204" pitchFamily="18" charset="0"/>
                                        <a:ea typeface="Cambria Math" panose="02040503050406030204" pitchFamily="18" charset="0"/>
                                      </a:rPr>
                                      <m:t>𝐱</m:t>
                                    </m:r>
                                  </m:e>
                                  <m:sup>
                                    <m:r>
                                      <a:rPr lang="en-IN" i="1" dirty="0">
                                        <a:latin typeface="Cambria Math" panose="02040503050406030204" pitchFamily="18" charset="0"/>
                                        <a:ea typeface="Cambria Math" panose="02040503050406030204" pitchFamily="18" charset="0"/>
                                      </a:rPr>
                                      <m:t>𝑖</m:t>
                                    </m:r>
                                  </m:sup>
                                </m:sSup>
                                <m:r>
                                  <a:rPr lang="en-IN" i="1" dirty="0">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rPr>
                                    </m:ctrlPr>
                                  </m:sSubSupPr>
                                  <m:e>
                                    <m:acc>
                                      <m:accPr>
                                        <m:chr m:val="̂"/>
                                        <m:ctrlPr>
                                          <a:rPr lang="en-IN" b="1" i="1" dirty="0">
                                            <a:latin typeface="Cambria Math" panose="02040503050406030204" pitchFamily="18" charset="0"/>
                                          </a:rPr>
                                        </m:ctrlPr>
                                      </m:accPr>
                                      <m:e>
                                        <m:r>
                                          <a:rPr lang="en-IN" b="1">
                                            <a:latin typeface="Cambria Math" panose="02040503050406030204" pitchFamily="18" charset="0"/>
                                          </a:rPr>
                                          <m:t>𝛍</m:t>
                                        </m:r>
                                      </m:e>
                                    </m:acc>
                                  </m:e>
                                  <m:sub>
                                    <m:r>
                                      <m:rPr>
                                        <m:sty m:val="p"/>
                                      </m:rPr>
                                      <a:rPr lang="en-IN">
                                        <a:latin typeface="Cambria Math" panose="02040503050406030204" pitchFamily="18" charset="0"/>
                                      </a:rPr>
                                      <m:t>MLE</m:t>
                                    </m:r>
                                  </m:sub>
                                  <m:sup>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sup>
                                </m:sSubSup>
                              </m:e>
                            </m:d>
                          </m:e>
                          <m:sup>
                            <m:r>
                              <a:rPr lang="en-IN" b="0" i="1" smtClean="0">
                                <a:latin typeface="Cambria Math" panose="02040503050406030204" pitchFamily="18" charset="0"/>
                              </a:rPr>
                              <m:t>⊤</m:t>
                            </m:r>
                          </m:sup>
                        </m:sSup>
                      </m:e>
                    </m:nary>
                  </m:oMath>
                </a14:m>
                <a:endParaRPr lang="en-IN" dirty="0"/>
              </a:p>
              <a:p>
                <a:r>
                  <a:rPr lang="en-IN" dirty="0"/>
                  <a:t>However, even in this case, decision boundary remains linear with</a:t>
                </a:r>
                <a:br>
                  <a:rPr lang="en-IN" dirty="0"/>
                </a:br>
                <a14:m>
                  <m:oMath xmlns:m="http://schemas.openxmlformats.org/officeDocument/2006/math">
                    <m:r>
                      <a:rPr lang="en-IN" b="1">
                        <a:latin typeface="Cambria Math" panose="02040503050406030204" pitchFamily="18" charset="0"/>
                      </a:rPr>
                      <m:t>𝐰</m:t>
                    </m:r>
                    <m:r>
                      <a:rPr lang="en-IN" i="1">
                        <a:latin typeface="Cambria Math" panose="02040503050406030204" pitchFamily="18" charset="0"/>
                      </a:rPr>
                      <m:t>=2</m:t>
                    </m:r>
                    <m:sSup>
                      <m:sSupPr>
                        <m:ctrlPr>
                          <a:rPr lang="en-IN" b="0" i="1" dirty="0" smtClean="0">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b="0" i="0" dirty="0" smtClean="0">
                                <a:latin typeface="Cambria Math" panose="02040503050406030204" pitchFamily="18" charset="0"/>
                              </a:rPr>
                              <m:t>Σ</m:t>
                            </m:r>
                          </m:e>
                        </m:acc>
                      </m:e>
                      <m:sup>
                        <m:r>
                          <a:rPr lang="en-IN" b="0" i="1" dirty="0" smtClean="0">
                            <a:latin typeface="Cambria Math" panose="02040503050406030204" pitchFamily="18" charset="0"/>
                          </a:rPr>
                          <m:t>−1</m:t>
                        </m:r>
                      </m:sup>
                    </m:sSup>
                    <m:d>
                      <m:dPr>
                        <m:ctrlPr>
                          <a:rPr lang="en-IN" i="1">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oMath>
                </a14:m>
                <a:r>
                  <a:rPr lang="en-IN" dirty="0"/>
                  <a:t> and </a:t>
                </a: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d>
                      <m:dPr>
                        <m:begChr m:val="⟨"/>
                        <m:endChr m:val="⟩"/>
                        <m:ctrlPr>
                          <a:rPr lang="en-IN" i="1" smtClean="0">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r>
                          <a:rPr lang="en-IN" b="0" i="1" smtClean="0">
                            <a:latin typeface="Cambria Math" panose="02040503050406030204" pitchFamily="18" charset="0"/>
                            <a:ea typeface="Cambria Math" panose="02040503050406030204" pitchFamily="18" charset="0"/>
                          </a:rPr>
                          <m:t>,</m:t>
                        </m:r>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dirty="0">
                                    <a:latin typeface="Cambria Math" panose="02040503050406030204" pitchFamily="18" charset="0"/>
                                  </a:rPr>
                                  <m:t>Σ</m:t>
                                </m:r>
                              </m:e>
                            </m:acc>
                          </m:e>
                          <m:sup>
                            <m:r>
                              <a:rPr lang="en-IN" i="1" dirty="0">
                                <a:latin typeface="Cambria Math" panose="02040503050406030204" pitchFamily="18" charset="0"/>
                              </a:rPr>
                              <m:t>−1</m:t>
                            </m:r>
                          </m:sup>
                        </m:sSup>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i="1">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r>
                          <a:rPr lang="en-IN" i="1">
                            <a:latin typeface="Cambria Math" panose="02040503050406030204" pitchFamily="18" charset="0"/>
                            <a:ea typeface="Cambria Math" panose="02040503050406030204" pitchFamily="18" charset="0"/>
                          </a:rPr>
                          <m:t>,</m:t>
                        </m:r>
                        <m:sSup>
                          <m:sSupPr>
                            <m:ctrlPr>
                              <a:rPr lang="en-IN" i="1" dirty="0">
                                <a:latin typeface="Cambria Math" panose="02040503050406030204" pitchFamily="18" charset="0"/>
                              </a:rPr>
                            </m:ctrlPr>
                          </m:sSupPr>
                          <m:e>
                            <m:acc>
                              <m:accPr>
                                <m:chr m:val="̂"/>
                                <m:ctrlPr>
                                  <a:rPr lang="en-IN" i="1">
                                    <a:latin typeface="Cambria Math" panose="02040503050406030204" pitchFamily="18" charset="0"/>
                                  </a:rPr>
                                </m:ctrlPr>
                              </m:accPr>
                              <m:e>
                                <m:r>
                                  <m:rPr>
                                    <m:sty m:val="p"/>
                                  </m:rPr>
                                  <a:rPr lang="en-IN" dirty="0">
                                    <a:latin typeface="Cambria Math" panose="02040503050406030204" pitchFamily="18" charset="0"/>
                                  </a:rPr>
                                  <m:t>Σ</m:t>
                                </m:r>
                              </m:e>
                            </m:acc>
                          </m:e>
                          <m:sup>
                            <m:r>
                              <a:rPr lang="en-IN" i="1" dirty="0">
                                <a:latin typeface="Cambria Math" panose="02040503050406030204" pitchFamily="18" charset="0"/>
                              </a:rPr>
                              <m:t>−1</m:t>
                            </m:r>
                          </m:sup>
                        </m:sSup>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1">
                                    <a:latin typeface="Cambria Math" panose="02040503050406030204" pitchFamily="18" charset="0"/>
                                    <a:ea typeface="Cambria Math" panose="02040503050406030204" pitchFamily="18" charset="0"/>
                                  </a:rPr>
                                  <m:t>𝛍</m:t>
                                </m:r>
                              </m:e>
                            </m:acc>
                          </m:e>
                          <m:sup>
                            <m:r>
                              <a:rPr lang="en-IN" b="0" i="1" smtClean="0">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+2</m:t>
                    </m:r>
                    <m:func>
                      <m:funcPr>
                        <m:ctrlPr>
                          <a:rPr lang="en-IN" i="1">
                            <a:latin typeface="Cambria Math" panose="02040503050406030204" pitchFamily="18" charset="0"/>
                            <a:ea typeface="Cambria Math" panose="02040503050406030204" pitchFamily="18" charset="0"/>
                          </a:rPr>
                        </m:ctrlPr>
                      </m:funcPr>
                      <m:fName>
                        <m:r>
                          <m:rPr>
                            <m:sty m:val="p"/>
                          </m:rPr>
                          <a:rPr lang="en-IN">
                            <a:latin typeface="Cambria Math" panose="02040503050406030204" pitchFamily="18" charset="0"/>
                            <a:ea typeface="Cambria Math" panose="02040503050406030204" pitchFamily="18" charset="0"/>
                          </a:rPr>
                          <m:t>ln</m:t>
                        </m:r>
                      </m:fName>
                      <m:e>
                        <m:d>
                          <m:dPr>
                            <m:ctrlPr>
                              <a:rPr lang="en-IN" i="1">
                                <a:latin typeface="Cambria Math" panose="02040503050406030204" pitchFamily="18" charset="0"/>
                                <a:ea typeface="Cambria Math" panose="02040503050406030204" pitchFamily="18" charset="0"/>
                              </a:rPr>
                            </m:ctrlPr>
                          </m:dPr>
                          <m:e>
                            <m:f>
                              <m:fPr>
                                <m:ctrlPr>
                                  <a:rPr lang="en-IN" i="1">
                                    <a:latin typeface="Cambria Math" panose="02040503050406030204" pitchFamily="18" charset="0"/>
                                    <a:ea typeface="Cambria Math" panose="02040503050406030204" pitchFamily="18" charset="0"/>
                                  </a:rPr>
                                </m:ctrlPr>
                              </m:fPr>
                              <m:num>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num>
                              <m:den>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𝑛</m:t>
                                    </m:r>
                                  </m:e>
                                  <m:sub>
                                    <m:r>
                                      <a:rPr lang="en-IN" i="1">
                                        <a:latin typeface="Cambria Math" panose="02040503050406030204" pitchFamily="18" charset="0"/>
                                        <a:ea typeface="Cambria Math" panose="02040503050406030204" pitchFamily="18" charset="0"/>
                                      </a:rPr>
                                      <m:t>−</m:t>
                                    </m:r>
                                  </m:sub>
                                </m:sSub>
                              </m:den>
                            </m:f>
                          </m:e>
                        </m:d>
                      </m:e>
                    </m:func>
                  </m:oMath>
                </a14:m>
                <a:endParaRPr lang="en-IN" dirty="0"/>
              </a:p>
              <a:p>
                <a:r>
                  <a:rPr lang="en-IN" dirty="0"/>
                  <a:t>This special case is often called </a:t>
                </a:r>
                <a:r>
                  <a:rPr lang="en-IN" b="1" dirty="0"/>
                  <a:t>Linear Discriminant Analysis </a:t>
                </a:r>
                <a:r>
                  <a:rPr lang="en-IN" dirty="0"/>
                  <a:t>or else </a:t>
                </a:r>
                <a:r>
                  <a:rPr lang="en-IN" b="1" dirty="0"/>
                  <a:t>Fisher's linear discriminant </a:t>
                </a:r>
                <a:r>
                  <a:rPr lang="en-IN" dirty="0"/>
                  <a:t>(named after Sir Ronald Fisher)</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300823"/>
              </a:xfrm>
              <a:blipFill>
                <a:blip r:embed="rId2"/>
                <a:stretch>
                  <a:fillRect l="-562"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spTree>
    <p:extLst>
      <p:ext uri="{BB962C8B-B14F-4D97-AF65-F5344CB8AC3E}">
        <p14:creationId xmlns:p14="http://schemas.microsoft.com/office/powerpoint/2010/main" val="226019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43.80378"/>
  <p:tag name="ORIGINALWIDTH" val="57.00496"/>
  <p:tag name="LATEXADDIN" val="\documentclass{article}&#10;\usepackage{amsmath,amssymb}&#10;\pagestyle{empty}&#10;\renewcommand{\Pr}{\mathbb{P}}&#10;\newcommand{\E}{\mathbb{E}}&#10;\newcommand{\bth}{\boldsymbol\theta}&#10;\newcommand{\x}{\mathbf x}&#10;\newcommand{\y}{\mathbf y}&#10;\begin{document}&#10;&#10;\[&#10;\x&#10;\]&#10;&#10;\end{document}"/>
  <p:tag name="IGUANATEXSIZE" val="36"/>
  <p:tag name="IGUANATEXCURSOR" val="244"/>
</p:tagLst>
</file>

<file path=ppt/tags/tag10.xml><?xml version="1.0" encoding="utf-8"?>
<p:tagLst xmlns:a="http://schemas.openxmlformats.org/drawingml/2006/main" xmlns:r="http://schemas.openxmlformats.org/officeDocument/2006/relationships" xmlns:p="http://schemas.openxmlformats.org/presentationml/2006/main">
  <p:tag name="ORIGINALHEIGHT" val="55.00283"/>
  <p:tag name="ORIGINALWIDTH" val="27.50142"/>
  <p:tag name="LATEXADDIN" val="\documentclass{article}&#10;\usepackage{amsmath,amssymb}&#10;\usepackage{olo}&#10;\usepackage[dvipsnames]{xcolor}&#10;\pagestyle{empty}&#10;\begin{document}&#10;&#10;\[&#10;1&#10;\]&#10;&#10;\end{document}"/>
  <p:tag name="IGUANATEXSIZE" val="20"/>
  <p:tag name="IGUANATEXCURSOR" val="142"/>
</p:tagLst>
</file>

<file path=ppt/tags/tag11.xml><?xml version="1.0" encoding="utf-8"?>
<p:tagLst xmlns:a="http://schemas.openxmlformats.org/drawingml/2006/main" xmlns:r="http://schemas.openxmlformats.org/officeDocument/2006/relationships" xmlns:p="http://schemas.openxmlformats.org/presentationml/2006/main">
  <p:tag name="ORIGINALHEIGHT" val="93.50481"/>
  <p:tag name="ORIGINALWIDTH" val="1094.056"/>
  <p:tag name="LATEXADDIN" val="\documentclass{article}&#10;\usepackage{amsmath,amssymb}&#10;\usepackage{olo}&#10;\usepackage[dvipsnames]{xcolor}&#10;\pagestyle{empty}&#10;\begin{document}&#10;&#10;\[&#10;\bR \ni x \mapsto \phi(x) = [1, x, x^2] \in \bR^3&#10;\]&#10;&#10;\end{document}"/>
  <p:tag name="IGUANATEXSIZE" val="40"/>
  <p:tag name="IGUANATEXCURSOR" val="169"/>
</p:tagLst>
</file>

<file path=ppt/tags/tag12.xml><?xml version="1.0" encoding="utf-8"?>
<p:tagLst xmlns:a="http://schemas.openxmlformats.org/drawingml/2006/main" xmlns:r="http://schemas.openxmlformats.org/officeDocument/2006/relationships" xmlns:p="http://schemas.openxmlformats.org/presentationml/2006/main">
  <p:tag name="ORIGINALHEIGHT" val="55.00283"/>
  <p:tag name="ORIGINALWIDTH" val="27.50142"/>
  <p:tag name="LATEXADDIN" val="\documentclass{article}&#10;\usepackage{amsmath,amssymb}&#10;\usepackage{olo}&#10;\usepackage[dvipsnames]{xcolor}&#10;\pagestyle{empty}&#10;\begin{document}&#10;&#10;\[&#10;1&#10;\]&#10;&#10;\end{document}"/>
  <p:tag name="IGUANATEXSIZE" val="20"/>
  <p:tag name="IGUANATEXCURSOR" val="142"/>
</p:tagLst>
</file>

<file path=ppt/tags/tag13.xml><?xml version="1.0" encoding="utf-8"?>
<p:tagLst xmlns:a="http://schemas.openxmlformats.org/drawingml/2006/main" xmlns:r="http://schemas.openxmlformats.org/officeDocument/2006/relationships" xmlns:p="http://schemas.openxmlformats.org/presentationml/2006/main">
  <p:tag name="ORIGINALHEIGHT" val="55.00283"/>
  <p:tag name="ORIGINALWIDTH" val="33.50173"/>
  <p:tag name="LATEXADDIN" val="\documentclass{article}&#10;\usepackage{amsmath,amssymb}&#10;\usepackage{olo}&#10;\usepackage[dvipsnames]{xcolor}&#10;\pagestyle{empty}&#10;\begin{document}&#10;&#10;\[&#10;2&#10;\]&#10;&#10;\end{document}"/>
  <p:tag name="IGUANATEXSIZE" val="20"/>
  <p:tag name="IGUANATEXCURSOR" val="142"/>
</p:tagLst>
</file>

<file path=ppt/tags/tag14.xml><?xml version="1.0" encoding="utf-8"?>
<p:tagLst xmlns:a="http://schemas.openxmlformats.org/drawingml/2006/main" xmlns:r="http://schemas.openxmlformats.org/officeDocument/2006/relationships" xmlns:p="http://schemas.openxmlformats.org/presentationml/2006/main">
  <p:tag name="ORIGINALHEIGHT" val="83.00425"/>
  <p:tag name="ORIGINALWIDTH" val="268.5138"/>
  <p:tag name="LATEXADDIN" val="\documentclass{article}&#10;\usepackage{amsmath,amssymb}&#10;\usepackage{olo}&#10;\usepackage[dvipsnames]{xcolor}&#10;\pagestyle{empty}&#10;\begin{document}&#10;&#10;\[&#10;K(\vx,\vy)&#10;\]&#10;&#10;\end{document}"/>
  <p:tag name="IGUANATEXSIZE" val="100"/>
  <p:tag name="IGUANATEXCURSOR" val="151"/>
</p:tagLst>
</file>

<file path=ppt/tags/tag15.xml><?xml version="1.0" encoding="utf-8"?>
<p:tagLst xmlns:a="http://schemas.openxmlformats.org/drawingml/2006/main" xmlns:r="http://schemas.openxmlformats.org/officeDocument/2006/relationships" xmlns:p="http://schemas.openxmlformats.org/presentationml/2006/main">
  <p:tag name="ORIGINALHEIGHT" val="83.00425"/>
  <p:tag name="ORIGINALWIDTH" val="235.5121"/>
  <p:tag name="LATEXADDIN" val="\documentclass{article}&#10;\usepackage{amsmath,amssymb}&#10;\usepackage{olo}&#10;\usepackage[dvipsnames]{xcolor}&#10;\pagestyle{empty}&#10;\begin{document}&#10;&#10;\[&#10;d(\vx,\vy)&#10;\]&#10;&#10;\end{document}"/>
  <p:tag name="IGUANATEXSIZE" val="100"/>
  <p:tag name="IGUANATEXCURSOR" val="142"/>
</p:tagLst>
</file>

<file path=ppt/tags/tag16.xml><?xml version="1.0" encoding="utf-8"?>
<p:tagLst xmlns:a="http://schemas.openxmlformats.org/drawingml/2006/main" xmlns:r="http://schemas.openxmlformats.org/officeDocument/2006/relationships" xmlns:p="http://schemas.openxmlformats.org/presentationml/2006/main">
  <p:tag name="ORIGINALHEIGHT" val="83.00425"/>
  <p:tag name="ORIGINALWIDTH" val="268.5138"/>
  <p:tag name="LATEXADDIN" val="\documentclass{article}&#10;\usepackage{amsmath,amssymb}&#10;\usepackage{olo}&#10;\usepackage[dvipsnames]{xcolor}&#10;\pagestyle{empty}&#10;\begin{document}&#10;&#10;\[&#10;K(\vx,\vy)&#10;\]&#10;&#10;\end{document}"/>
  <p:tag name="IGUANATEXSIZE" val="100"/>
  <p:tag name="IGUANATEXCURSOR" val="151"/>
</p:tagLst>
</file>

<file path=ppt/tags/tag17.xml><?xml version="1.0" encoding="utf-8"?>
<p:tagLst xmlns:a="http://schemas.openxmlformats.org/drawingml/2006/main" xmlns:r="http://schemas.openxmlformats.org/officeDocument/2006/relationships" xmlns:p="http://schemas.openxmlformats.org/presentationml/2006/main">
  <p:tag name="ORIGINALHEIGHT" val="83.00425"/>
  <p:tag name="ORIGINALWIDTH" val="462.0238"/>
  <p:tag name="LATEXADDIN" val="\documentclass{article}&#10;\usepackage{amsmath,amssymb}&#10;\usepackage{olo}&#10;\usepackage[dvipsnames]{xcolor}&#10;\pagestyle{empty}&#10;\begin{document}&#10;&#10;\[&#10;\bc{\vx: A\vx = \vzero}&#10;\]&#10;&#10;\end{document}"/>
  <p:tag name="IGUANATEXSIZE" val="60"/>
  <p:tag name="IGUANATEXCURSOR" val="163"/>
</p:tagLst>
</file>

<file path=ppt/tags/tag2.xml><?xml version="1.0" encoding="utf-8"?>
<p:tagLst xmlns:a="http://schemas.openxmlformats.org/drawingml/2006/main" xmlns:r="http://schemas.openxmlformats.org/officeDocument/2006/relationships" xmlns:p="http://schemas.openxmlformats.org/presentationml/2006/main">
  <p:tag name="ORIGINALHEIGHT" val="64.20559"/>
  <p:tag name="ORIGINALWIDTH" val="46.20402"/>
  <p:tag name="LATEXADDIN" val="\documentclass{article}&#10;\usepackage{amsmath,amssymb}&#10;\pagestyle{empty}&#10;\renewcommand{\Pr}{\mathbb{P}}&#10;\newcommand{\E}{\mathbb{E}}&#10;\newcommand{\bth}{\boldsymbol\theta}&#10;\newcommand{\x}{\mathbf x}&#10;\newcommand{\y}{\mathbf y}&#10;\begin{document}&#10;&#10;\[&#10;y&#10;\]&#10;&#10;\end{document}"/>
  <p:tag name="IGUANATEXSIZE" val="36"/>
  <p:tag name="IGUANATEXCURSOR" val="243"/>
</p:tagLst>
</file>

<file path=ppt/tags/tag3.xml><?xml version="1.0" encoding="utf-8"?>
<p:tagLst xmlns:a="http://schemas.openxmlformats.org/drawingml/2006/main" xmlns:r="http://schemas.openxmlformats.org/officeDocument/2006/relationships" xmlns:p="http://schemas.openxmlformats.org/presentationml/2006/main">
  <p:tag name="ORIGINALHEIGHT" val="43.80378"/>
  <p:tag name="ORIGINALWIDTH" val="57.00496"/>
  <p:tag name="LATEXADDIN" val="\documentclass{article}&#10;\usepackage{amsmath,amssymb}&#10;\pagestyle{empty}&#10;\renewcommand{\Pr}{\mathbb{P}}&#10;\newcommand{\E}{\mathbb{E}}&#10;\newcommand{\bth}{\boldsymbol\theta}&#10;\newcommand{\x}{\mathbf x}&#10;\newcommand{\y}{\mathbf y}&#10;\begin{document}&#10;&#10;\[&#10;\x&#10;\]&#10;&#10;\end{document}"/>
  <p:tag name="IGUANATEXSIZE" val="36"/>
  <p:tag name="IGUANATEXCURSOR" val="244"/>
</p:tagLst>
</file>

<file path=ppt/tags/tag4.xml><?xml version="1.0" encoding="utf-8"?>
<p:tagLst xmlns:a="http://schemas.openxmlformats.org/drawingml/2006/main" xmlns:r="http://schemas.openxmlformats.org/officeDocument/2006/relationships" xmlns:p="http://schemas.openxmlformats.org/presentationml/2006/main">
  <p:tag name="ORIGINALHEIGHT" val="64.20559"/>
  <p:tag name="ORIGINALWIDTH" val="46.20402"/>
  <p:tag name="LATEXADDIN" val="\documentclass{article}&#10;\usepackage{amsmath,amssymb}&#10;\pagestyle{empty}&#10;\renewcommand{\Pr}{\mathbb{P}}&#10;\newcommand{\E}{\mathbb{E}}&#10;\newcommand{\bth}{\boldsymbol\theta}&#10;\newcommand{\x}{\mathbf x}&#10;\newcommand{\y}{\mathbf y}&#10;\begin{document}&#10;&#10;\[&#10;y&#10;\]&#10;&#10;\end{document}"/>
  <p:tag name="IGUANATEXSIZE" val="36"/>
  <p:tag name="IGUANATEXCURSOR" val="243"/>
</p:tagLst>
</file>

<file path=ppt/tags/tag5.xml><?xml version="1.0" encoding="utf-8"?>
<p:tagLst xmlns:a="http://schemas.openxmlformats.org/drawingml/2006/main" xmlns:r="http://schemas.openxmlformats.org/officeDocument/2006/relationships" xmlns:p="http://schemas.openxmlformats.org/presentationml/2006/main">
  <p:tag name="ORIGINALHEIGHT" val="93.50481"/>
  <p:tag name="ORIGINALWIDTH" val="1023.553"/>
  <p:tag name="LATEXADDIN" val="\documentclass{article}&#10;\usepackage{amsmath,amssymb}&#10;\usepackage{olo}&#10;\usepackage[dvipsnames]{xcolor}&#10;\pagestyle{empty}&#10;\begin{document}&#10;&#10;\[&#10;\bR \ni x \mapsto \phi(x) = [x, \abs{x}] \in \bR^2&#10;\]&#10;&#10;\end{document}"/>
  <p:tag name="IGUANATEXSIZE" val="40"/>
  <p:tag name="IGUANATEXCURSOR" val="169"/>
</p:tagLst>
</file>

<file path=ppt/tags/tag6.xml><?xml version="1.0" encoding="utf-8"?>
<p:tagLst xmlns:a="http://schemas.openxmlformats.org/drawingml/2006/main" xmlns:r="http://schemas.openxmlformats.org/officeDocument/2006/relationships" xmlns:p="http://schemas.openxmlformats.org/presentationml/2006/main">
  <p:tag name="ORIGINALHEIGHT" val="37.50189"/>
  <p:tag name="ORIGINALWIDTH" val="32.50165"/>
  <p:tag name="LATEXADDIN" val="\documentclass{article}&#10;\usepackage{amsmath,amssymb}&#10;\usepackage{olo}&#10;\usepackage[dvipsnames]{xcolor}&#10;\pagestyle{empty}&#10;\begin{document}&#10;&#10;\[&#10;c&#10;\]&#10;&#10;\end{document}"/>
  <p:tag name="IGUANATEXSIZE" val="28"/>
  <p:tag name="IGUANATEXCURSOR" val="142"/>
</p:tagLst>
</file>

<file path=ppt/tags/tag7.xml><?xml version="1.0" encoding="utf-8"?>
<p:tagLst xmlns:a="http://schemas.openxmlformats.org/drawingml/2006/main" xmlns:r="http://schemas.openxmlformats.org/officeDocument/2006/relationships" xmlns:p="http://schemas.openxmlformats.org/presentationml/2006/main">
  <p:tag name="ORIGINALHEIGHT" val="83.00425"/>
  <p:tag name="ORIGINALWIDTH" val="1573.581"/>
  <p:tag name="LATEXADDIN" val="\documentclass{article}&#10;\usepackage{amsmath,amssymb}&#10;\usepackage{olo}&#10;\usepackage[dvipsnames]{xcolor}&#10;\pagestyle{empty}&#10;\begin{document}&#10;&#10;\[&#10;\phi(x) = [\phi_1(x),\phi_2(x)], \phi_1(x) = x, \phi_2(x) = \abs{x}&#10;\]&#10;&#10;\end{document}"/>
  <p:tag name="IGUANATEXSIZE" val="28"/>
  <p:tag name="IGUANATEXCURSOR" val="208"/>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0.2324"/>
  <p:tag name="ORIGINALWIDTH" val="2094.488"/>
  <p:tag name="LATEXADDIN" val="\documentclass{article}&#10;\usepackage{amsmath,amssymb}&#10;\usepackage{olo}&#10;\usepackage[dvipsnames]{xcolor}&#10;\pagestyle{empty}&#10;\begin{document}&#10;&#10;\[&#10;\bR^2 \ni (x,y) \mapsto \phi(x,y) = [x, y^2, x^2] \in \bR^3&#10;\]&#10;&#10;\end{document}"/>
  <p:tag name="IGUANATEXSIZE" val="40"/>
  <p:tag name="IGUANATEXCURSOR" val="187"/>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RIGINALHEIGHT" val="83.00425"/>
  <p:tag name="ORIGINALWIDTH" val="169.0087"/>
  <p:tag name="LATEXADDIN" val="\documentclass{article}&#10;\usepackage{amsmath,amssymb}&#10;\usepackage{olo}&#10;\usepackage[dvipsnames]{xcolor}&#10;\pagestyle{empty}&#10;\begin{document}&#10;&#10;\[&#10;(1,0)&#10;\]&#10;&#10;\end{document}"/>
  <p:tag name="IGUANATEXSIZE" val="28"/>
  <p:tag name="IGUANATEXCURSOR" val="146"/>
</p:tagLst>
</file>

<file path=ppt/theme/theme1.xml><?xml version="1.0" encoding="utf-8"?>
<a:theme xmlns:a="http://schemas.openxmlformats.org/drawingml/2006/main" name="MLC-gold">
  <a:themeElements>
    <a:clrScheme name="Custom 2">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60B1F2"/>
      </a:hlink>
      <a:folHlink>
        <a:srgbClr val="F03B5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LC-gold" id="{4FF31FDD-A76D-4C33-A8C5-42D161437C73}" vid="{9166691C-7564-4C8C-B6F7-130833D3B11F}"/>
    </a:ext>
  </a:extLst>
</a:theme>
</file>

<file path=docProps/app.xml><?xml version="1.0" encoding="utf-8"?>
<Properties xmlns="http://schemas.openxmlformats.org/officeDocument/2006/extended-properties" xmlns:vt="http://schemas.openxmlformats.org/officeDocument/2006/docPropsVTypes">
  <Template>MLC-gold</Template>
  <TotalTime>793</TotalTime>
  <Words>2667</Words>
  <Application>Microsoft Office PowerPoint</Application>
  <PresentationFormat>Widescreen</PresentationFormat>
  <Paragraphs>202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Cambria Math</vt:lpstr>
      <vt:lpstr>Century</vt:lpstr>
      <vt:lpstr>Courier New</vt:lpstr>
      <vt:lpstr>Wingdings</vt:lpstr>
      <vt:lpstr>MLC-gold</vt:lpstr>
      <vt:lpstr>Generative Classification</vt:lpstr>
      <vt:lpstr>Generative Supervised Learning</vt:lpstr>
      <vt:lpstr>A simple generative model</vt:lpstr>
      <vt:lpstr>A simple generative model</vt:lpstr>
      <vt:lpstr>MLE for generative classification</vt:lpstr>
      <vt:lpstr>MLE for generative classification</vt:lpstr>
      <vt:lpstr>MLE for generative classification</vt:lpstr>
      <vt:lpstr>Special Cases – I </vt:lpstr>
      <vt:lpstr>Special Cases – II</vt:lpstr>
      <vt:lpstr>Special Cases – III</vt:lpstr>
      <vt:lpstr>General Case</vt:lpstr>
      <vt:lpstr>Generative Learning for Missing Data</vt:lpstr>
      <vt:lpstr>Learning with Kernels</vt:lpstr>
      <vt:lpstr>When should I use kernels?</vt:lpstr>
      <vt:lpstr>When should I use kernels?</vt:lpstr>
      <vt:lpstr>When should I use kernels?</vt:lpstr>
      <vt:lpstr>The Blessing of Dimensionality</vt:lpstr>
      <vt:lpstr>Non-linear Classification</vt:lpstr>
      <vt:lpstr>Non-linear Classification</vt:lpstr>
      <vt:lpstr>Non-linear Regression</vt:lpstr>
      <vt:lpstr>The Kernel Trick</vt:lpstr>
      <vt:lpstr>Kernels vs Distance Measures</vt:lpstr>
      <vt:lpstr>Kernels and Kernels</vt:lpstr>
      <vt:lpstr>Mercer Kernels</vt:lpstr>
    </vt:vector>
  </TitlesOfParts>
  <Company>Indian Institute of Technology Kanpur, Kanpur, 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Classification</dc:title>
  <dc:creator>Purushottam Kar</dc:creator>
  <cp:lastModifiedBy>Purushottam Kar</cp:lastModifiedBy>
  <cp:revision>8</cp:revision>
  <dcterms:created xsi:type="dcterms:W3CDTF">2022-10-14T15:49:15Z</dcterms:created>
  <dcterms:modified xsi:type="dcterms:W3CDTF">2022-10-22T12:36:16Z</dcterms:modified>
</cp:coreProperties>
</file>