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306" r:id="rId10"/>
    <p:sldId id="308" r:id="rId11"/>
    <p:sldId id="307" r:id="rId12"/>
    <p:sldId id="277" r:id="rId13"/>
    <p:sldId id="278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7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5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6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0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2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DE8FE1C-F7FD-4548-B718-EB32E28B1B6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2B7AFE09-5F0A-4DF3-9BF8-C442679EE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0.png"/><Relationship Id="rId7" Type="http://schemas.openxmlformats.org/officeDocument/2006/relationships/image" Target="../media/image1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5F67-258B-E81D-B4D1-14B44DA99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Methods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2932A-DFA3-E218-4A69-6F0D4C893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8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EC106-B97D-BFC0-5E08-DF576511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of Naïve Bayes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16204F1-1859-F39B-6B80-519B93F26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 standard Gaussian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to model points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MLE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: mean of points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– a “prototype”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  <a:p>
                <a:pPr lvl="2"/>
                <a:r>
                  <a:rPr lang="en-IN" dirty="0"/>
                  <a:t>Can have multiple prototypes too – multiple clusters for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then to classify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, simply find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Called the “Learning with prototype” (</a:t>
                </a:r>
                <a:r>
                  <a:rPr lang="en-IN" dirty="0" err="1"/>
                  <a:t>LwP</a:t>
                </a:r>
                <a:r>
                  <a:rPr lang="en-IN" dirty="0"/>
                  <a:t>) model – linear decision boundary</a:t>
                </a:r>
              </a:p>
              <a:p>
                <a:r>
                  <a:rPr lang="en-IN" dirty="0"/>
                  <a:t>Suppose we let every train point be its own cluster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</a:t>
                </a:r>
                <a:r>
                  <a:rPr lang="en-IN" dirty="0" err="1"/>
                  <a:t>kNN</a:t>
                </a:r>
                <a:r>
                  <a:rPr lang="en-IN" dirty="0"/>
                  <a:t> algorithm!</a:t>
                </a:r>
              </a:p>
              <a:p>
                <a:pPr lvl="2"/>
                <a:r>
                  <a:rPr lang="en-IN" dirty="0"/>
                  <a:t>Let training set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. Given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, find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Give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/>
                  <a:t> as the output – may consult more than one </a:t>
                </a:r>
                <a:r>
                  <a:rPr lang="en-IN" dirty="0" err="1"/>
                  <a:t>neighbor</a:t>
                </a:r>
                <a:r>
                  <a:rPr lang="en-IN" dirty="0"/>
                  <a:t> too!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16204F1-1859-F39B-6B80-519B93F26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45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Kernel Trick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An algorithmically effective way of using linear models on non-</a:t>
                </a:r>
                <a:r>
                  <a:rPr lang="en-IN" dirty="0" err="1"/>
                  <a:t>lin</a:t>
                </a:r>
                <a:r>
                  <a:rPr lang="en-IN" dirty="0"/>
                  <a:t> maps</a:t>
                </a:r>
              </a:p>
              <a:p>
                <a:pPr lvl="2"/>
                <a:r>
                  <a:rPr lang="en-IN" dirty="0"/>
                  <a:t>Every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is associated with a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usually (very) non-linear and (very) high dimensional i.e. good candidate for our overall goal of using linear models over non-linear maps</a:t>
                </a:r>
              </a:p>
              <a:p>
                <a:r>
                  <a:rPr lang="en-IN" dirty="0"/>
                  <a:t>Peculiar property of several ML </a:t>
                </a:r>
                <a:r>
                  <a:rPr lang="en-IN" dirty="0" err="1"/>
                  <a:t>algos</a:t>
                </a:r>
                <a:endParaRPr lang="en-IN" dirty="0"/>
              </a:p>
              <a:p>
                <a:pPr lvl="2"/>
                <a:r>
                  <a:rPr lang="en-IN" dirty="0"/>
                  <a:t>So far we have seen ML </a:t>
                </a:r>
                <a:r>
                  <a:rPr lang="en-IN" dirty="0" err="1"/>
                  <a:t>algos</a:t>
                </a:r>
                <a:r>
                  <a:rPr lang="en-IN" dirty="0"/>
                  <a:t> work with feature vectors of train/test points</a:t>
                </a:r>
              </a:p>
              <a:p>
                <a:pPr lvl="2"/>
                <a:r>
                  <a:rPr lang="en-IN" dirty="0"/>
                  <a:t>However, many of them work even if feature vectors are not provided directly but instead pairwise dot/inner products b/w feature vectors is provided!</a:t>
                </a:r>
              </a:p>
              <a:p>
                <a:pPr lvl="3"/>
                <a:r>
                  <a:rPr lang="en-IN" dirty="0"/>
                  <a:t>For training, pairwise dot products between train points needed</a:t>
                </a:r>
              </a:p>
              <a:p>
                <a:pPr lvl="3"/>
                <a:r>
                  <a:rPr lang="en-IN" dirty="0"/>
                  <a:t>For testing, dot products between the test point and all train points needed</a:t>
                </a:r>
              </a:p>
              <a:p>
                <a:pPr lvl="2"/>
                <a:r>
                  <a:rPr lang="en-IN" dirty="0"/>
                  <a:t>Thus, we can say we want to work with high-dim feature vectors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and when the ML </a:t>
                </a:r>
                <a:r>
                  <a:rPr lang="en-IN" dirty="0" err="1"/>
                  <a:t>algo</a:t>
                </a:r>
                <a:r>
                  <a:rPr lang="en-IN" dirty="0"/>
                  <a:t> asks us for dot products, give it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pPr lvl="3"/>
                <a:r>
                  <a:rPr lang="en-IN" dirty="0">
                    <a:sym typeface="Wingdings" panose="05000000000000000000" pitchFamily="2" charset="2"/>
                  </a:rPr>
                  <a:t>Would get same result as working directly with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0" dirty="0"/>
                  <a:t> but without having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67182" y="1413973"/>
            <a:ext cx="7373349" cy="1644907"/>
          </a:xfrm>
          <a:prstGeom prst="wedgeRectCallout">
            <a:avLst>
              <a:gd name="adj1" fmla="val 56909"/>
              <a:gd name="adj2" fmla="val 2418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peculiar property is often called </a:t>
            </a:r>
            <a:r>
              <a:rPr lang="en-IN" sz="2400" i="1" dirty="0" err="1">
                <a:solidFill>
                  <a:schemeClr val="bg1"/>
                </a:solidFill>
                <a:latin typeface="+mj-lt"/>
              </a:rPr>
              <a:t>kernelizability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. An ML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algo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is said to be </a:t>
            </a:r>
            <a:r>
              <a:rPr lang="en-IN" sz="2400" dirty="0" err="1">
                <a:solidFill>
                  <a:schemeClr val="bg1"/>
                </a:solidFill>
                <a:latin typeface="+mj-lt"/>
              </a:rPr>
              <a:t>kernelizable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if we can show that it works identically if, instead of feature vectors, we supply pairwise train-train and test-train dot products of feature vectors</a:t>
            </a:r>
            <a:endParaRPr lang="en-IN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kNN</a:t>
            </a:r>
            <a:r>
              <a:rPr lang="en-IN" dirty="0"/>
              <a:t> with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All that is needed to execute </a:t>
                </a:r>
                <a:r>
                  <a:rPr lang="en-IN" dirty="0" err="1"/>
                  <a:t>kNN</a:t>
                </a:r>
                <a:r>
                  <a:rPr lang="en-IN" dirty="0"/>
                  <a:t> is compute Euclidean distances</a:t>
                </a:r>
              </a:p>
              <a:p>
                <a:pPr lvl="2"/>
                <a:r>
                  <a:rPr lang="en-IN" dirty="0"/>
                  <a:t>If working with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, need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just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fancy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notation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for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in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Hilbert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space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dirty="0"/>
                  <a:t>Thus, distances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be computed without computing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first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>
                    <a:sym typeface="Wingdings" panose="05000000000000000000" pitchFamily="2" charset="2"/>
                  </a:rPr>
                  <a:t>1NN</a:t>
                </a:r>
                <a:r>
                  <a:rPr lang="en-IN" dirty="0">
                    <a:sym typeface="Wingdings" panose="05000000000000000000" pitchFamily="2" charset="2"/>
                  </a:rPr>
                  <a:t>: Given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/>
                  <a:t> and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Find closest neighbor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r>
                  <a:rPr lang="en-IN" dirty="0"/>
                  <a:t> which is the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/>
                  <a:t> and predict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/>
                  <a:t> as the label</a:t>
                </a:r>
              </a:p>
              <a:p>
                <a:pPr lvl="2"/>
                <a:r>
                  <a:rPr lang="en-IN" b="1" dirty="0"/>
                  <a:t>Note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then this finds most “similar” point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Similarly we can execute </a:t>
                </a:r>
                <a:r>
                  <a:rPr lang="en-US" dirty="0" err="1"/>
                  <a:t>kNN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  <a:blipFill>
                <a:blip r:embed="rId2"/>
                <a:stretch>
                  <a:fillRect l="-562" t="-2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63" y="1429477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Indeed, computing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usually takes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if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but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may take much longer e.g. for Gaussian kernel it will take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</a:t>
                </a: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4"/>
                <a:stretch>
                  <a:fillRect l="-938" b="-55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11697" y="1413973"/>
                <a:ext cx="11021960" cy="473693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KNN (K = 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Training: r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and store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Receive 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nearest neighbour</a:t>
                </a:r>
                <a:r>
                  <a:rPr lang="en-IN" sz="2800" i="1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</a:t>
                </a:r>
                <a:r>
                  <a:rPr lang="en-IN" sz="3200" i="1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7" y="1413973"/>
                <a:ext cx="11021960" cy="4736938"/>
              </a:xfrm>
              <a:prstGeom prst="rect">
                <a:avLst/>
              </a:prstGeom>
              <a:blipFill>
                <a:blip r:embed="rId5"/>
                <a:stretch>
                  <a:fillRect l="-1323" t="-1660" b="-3065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AD41265-2E8E-E7C3-6EF1-A46C3620E614}"/>
              </a:ext>
            </a:extLst>
          </p:cNvPr>
          <p:cNvGrpSpPr/>
          <p:nvPr/>
        </p:nvGrpSpPr>
        <p:grpSpPr>
          <a:xfrm>
            <a:off x="10760237" y="168424"/>
            <a:ext cx="1143000" cy="1143000"/>
            <a:chOff x="2379643" y="355681"/>
            <a:chExt cx="1143000" cy="1143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C34C60-0DF3-3005-FDAE-C9AAFCFE8C4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3DDC21-D511-3922-B2D8-2A258511E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DD6531-A56E-E449-E216-296157AFA582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931DE33-9947-616C-5C28-0901B13587C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E1A7111-C1CA-C644-3BD9-B58F3236918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This is a recurring theme in kernel learning. 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Never ever compute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Instead, express all operations in the ML </a:t>
                </a:r>
                <a:r>
                  <a:rPr lang="en-IN" sz="2400" dirty="0" err="1">
                    <a:solidFill>
                      <a:schemeClr val="bg1"/>
                    </a:solidFill>
                    <a:latin typeface="+mj-lt"/>
                  </a:rPr>
                  <a:t>algo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 terms of inner product computations which are then expressible as kernel computations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6"/>
                <a:stretch>
                  <a:fillRect t="-7487" b="-133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1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LwP</a:t>
            </a:r>
            <a:r>
              <a:rPr lang="en-US" dirty="0"/>
              <a:t> with Kernels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Given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we earlier found prototypes	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used them to predict on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using a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with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we should now compute new prototypes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 and predict using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Need to be careful now – cannot compute these new prototypes explicitly</a:t>
                </a:r>
              </a:p>
              <a:p>
                <a:pPr lvl="2"/>
                <a:r>
                  <a:rPr lang="en-US" dirty="0"/>
                  <a:t>Instead, as before, we reduce the above to kernel computations instead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first term is simply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second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, third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which can be pre-calculated at train time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803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77" y="1484893"/>
            <a:ext cx="1731319" cy="173131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5249616" y="1469390"/>
            <a:ext cx="5211063" cy="1294272"/>
          </a:xfrm>
          <a:prstGeom prst="wedgeRectCallout">
            <a:avLst>
              <a:gd name="adj1" fmla="val 60227"/>
              <a:gd name="adj2" fmla="val 4078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There are ways in which kernel methods can be sped up and model sizes reduced. Will see those techniques later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3A16CC-F8F4-042D-D6EB-F71951FBD88B}"/>
              </a:ext>
            </a:extLst>
          </p:cNvPr>
          <p:cNvGrpSpPr/>
          <p:nvPr/>
        </p:nvGrpSpPr>
        <p:grpSpPr>
          <a:xfrm>
            <a:off x="10728959" y="187492"/>
            <a:ext cx="1143000" cy="1143000"/>
            <a:chOff x="2379643" y="355681"/>
            <a:chExt cx="1143000" cy="1143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DBD02F-A670-27DD-90FD-1BD79ADF998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D8AB516-95C4-FC02-0596-2986F4D8A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0DE829-8280-5611-1193-D26D9EB966D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9A6C6D2-BEA9-EA63-9BC6-C62B140FCF0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E52F49-34AD-55BD-992B-701704674DF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1" name="Rectangular Callout 10"/>
          <p:cNvSpPr/>
          <p:nvPr/>
        </p:nvSpPr>
        <p:spPr>
          <a:xfrm>
            <a:off x="1397285" y="106722"/>
            <a:ext cx="9173023" cy="1168398"/>
          </a:xfrm>
          <a:prstGeom prst="wedgeRectCallout">
            <a:avLst>
              <a:gd name="adj1" fmla="val 58088"/>
              <a:gd name="adj2" fmla="val 4510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Observe that 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LwP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kernels, we now have to store entire training data whereas earlier we just had to store two prototypes. This is common in kernel learning – larger model sizes and longer prediction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0060" y="1330409"/>
                <a:ext cx="11261170" cy="521873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LWP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Training: r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and store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Receive 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distance to positive prototype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where</a:t>
                </a:r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using the shortcut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32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32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" y="1330409"/>
                <a:ext cx="11261170" cy="5218736"/>
              </a:xfrm>
              <a:prstGeom prst="rect">
                <a:avLst/>
              </a:prstGeom>
              <a:blipFill>
                <a:blip r:embed="rId4"/>
                <a:stretch>
                  <a:fillRect l="-1295" t="-1392" b="-150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1" grpId="0" uiExpand="1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SVM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Lets see what happens if we execute the SVM after applying a (nonlinear) feature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5"/>
                <a:stretch>
                  <a:fillRect l="-945" b="-502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9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SVM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305438" y="1956890"/>
                <a:ext cx="181710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438" y="1956890"/>
                <a:ext cx="1817101" cy="439736"/>
              </a:xfrm>
              <a:prstGeom prst="rect">
                <a:avLst/>
              </a:prstGeom>
              <a:blipFill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then the model itself is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blipFill>
                <a:blip r:embed="rId6"/>
                <a:stretch>
                  <a:fillRect l="-11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SVM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Primal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Solving the primal is infeasible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a single SGD step would take infinitely long </a:t>
                </a:r>
                <a:r>
                  <a:rPr lang="en-IN" dirty="0">
                    <a:sym typeface="Wingdings" panose="05000000000000000000" pitchFamily="2" charset="2"/>
                  </a:rPr>
                  <a:t>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Computing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usually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even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IN" dirty="0"/>
                  <a:t> e.g. Gaussian kernel</a:t>
                </a:r>
              </a:p>
              <a:p>
                <a:r>
                  <a:rPr lang="en-IN" dirty="0"/>
                  <a:t>Can still solve this problem using SDCA</a:t>
                </a:r>
              </a:p>
              <a:p>
                <a:r>
                  <a:rPr lang="en-IN" dirty="0"/>
                  <a:t>Each step of SDCA still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time apart from time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If time taken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added then each SDCA takes about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 r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ular Callout 29"/>
              <p:cNvSpPr/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So instead we can store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 values (only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 of them). At test time,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b="0" dirty="0">
                    <a:solidFill>
                      <a:schemeClr val="bg1"/>
                    </a:solidFill>
                    <a:latin typeface="+mj-lt"/>
                  </a:rPr>
                  <a:t>, we can predict using</a:t>
                </a:r>
                <a:br>
                  <a:rPr lang="en-IN" sz="2400" b="0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5"/>
                <a:stretch>
                  <a:fillRect l="-8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361229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ular Callout 31"/>
              <p:cNvSpPr/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Note that if the test data point is very similar to one of the training points i.e.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is large, then that label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influences the prediction much more. If we think this way, kernel SVM almost looks like a “soft” form of </a:t>
                </a:r>
                <a:r>
                  <a:rPr lang="en-US" sz="2400" dirty="0" err="1">
                    <a:solidFill>
                      <a:schemeClr val="bg1"/>
                    </a:solidFill>
                    <a:latin typeface="+mj-lt"/>
                  </a:rPr>
                  <a:t>kNN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If there are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support vectors, then prediction requires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kernel computations i.e.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since each kernel computation takes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</a:t>
                </a:r>
              </a:p>
            </p:txBody>
          </p:sp>
        </mc:Choice>
        <mc:Fallback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7"/>
                <a:stretch>
                  <a:fillRect b="-110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5" y="5143456"/>
            <a:ext cx="1731319" cy="1731319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433138" y="5694633"/>
            <a:ext cx="9533509" cy="1006681"/>
          </a:xfrm>
          <a:prstGeom prst="wedgeRectCallout">
            <a:avLst>
              <a:gd name="adj1" fmla="val 58395"/>
              <a:gd name="adj2" fmla="val 914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Training is more expensive, model size is larger, prediction time is more for kernel SVM than was for linear SVM – very typical of non-linear models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97C4CC-D4B7-D3B2-2268-4AF2100A64DF}"/>
              </a:ext>
            </a:extLst>
          </p:cNvPr>
          <p:cNvGrpSpPr/>
          <p:nvPr/>
        </p:nvGrpSpPr>
        <p:grpSpPr>
          <a:xfrm>
            <a:off x="10773461" y="206507"/>
            <a:ext cx="1143000" cy="1143000"/>
            <a:chOff x="2379643" y="355681"/>
            <a:chExt cx="1143000" cy="1143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CEEE2B-C353-9839-4B57-28556CAD3AC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F1D7DF-0FDB-51AC-BE8C-A1DF4F1A6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837262-F411-20BD-A3AF-BF78303D924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25AD404-C337-E76E-F81A-0341AACC17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6F4B1CA-F80E-5B34-F3FA-F79BDEA7758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ular Callout 27"/>
              <p:cNvSpPr/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Finding/storing the model explicitly is not feasible even if we solve the dual problem perfectly since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9"/>
                <a:stretch>
                  <a:fillRect l="-66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2085" y="1295612"/>
                <a:ext cx="11631561" cy="540224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SVM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Choose a kernel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with map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Training: r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eceive train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Solve dual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Implicitly store </a:t>
                </a:r>
                <a14:m>
                  <m:oMath xmlns:m="http://schemas.openxmlformats.org/officeDocument/2006/math">
                    <m:r>
                      <a:rPr lang="en-I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by storing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for all support vectors i.e.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Prediction: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Receive </a:t>
                </a: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5" y="1295612"/>
                <a:ext cx="11631561" cy="5402248"/>
              </a:xfrm>
              <a:prstGeom prst="rect">
                <a:avLst/>
              </a:prstGeom>
              <a:blipFill>
                <a:blip r:embed="rId10"/>
                <a:stretch>
                  <a:fillRect l="-1254" t="-1457" b="-56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5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  <p:bldP spid="30" grpId="0" animBg="1"/>
      <p:bldP spid="32" grpId="0" animBg="1"/>
      <p:bldP spid="34" grpId="0" animBg="1"/>
      <p:bldP spid="28" grpId="0" uiExpan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/>
                  <a:t>Given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RR solution is simply</a:t>
                </a:r>
                <a:br>
                  <a:rPr lang="en-IN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dirty="0"/>
              </a:p>
              <a:p>
                <a:pPr lvl="2"/>
                <a:r>
                  <a:rPr lang="en-IN" dirty="0"/>
                  <a:t>Is ridge-regression </a:t>
                </a:r>
                <a:r>
                  <a:rPr lang="en-IN" dirty="0" err="1"/>
                  <a:t>kernelizable</a:t>
                </a:r>
                <a:r>
                  <a:rPr lang="en-IN" dirty="0"/>
                  <a:t>? Does not seem so at first</a:t>
                </a:r>
              </a:p>
              <a:p>
                <a:pPr lvl="2"/>
                <a:r>
                  <a:rPr lang="en-IN" dirty="0"/>
                  <a:t>In fact, it is – by using the dual problem of ridge regression</a:t>
                </a:r>
              </a:p>
              <a:p>
                <a:r>
                  <a:rPr lang="en-IN" b="1" dirty="0"/>
                  <a:t>Deriving the dual for RR</a:t>
                </a:r>
                <a:r>
                  <a:rPr lang="en-IN" dirty="0"/>
                  <a:t>: RR solves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Dual requires constraints – none here so lets deliberately introduce some!</a:t>
                </a:r>
              </a:p>
              <a:p>
                <a:pPr lvl="2"/>
                <a:r>
                  <a:rPr lang="en-IN" dirty="0"/>
                  <a:t>New (but equivalent) formulation: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err="1"/>
                  <a:t>Lagrangian</a:t>
                </a:r>
                <a:r>
                  <a:rPr lang="en-IN" dirty="0"/>
                  <a:t> becomes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Applying first order optimality gives us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i="0" dirty="0"/>
              </a:p>
              <a:p>
                <a:pPr lvl="2"/>
                <a:r>
                  <a:rPr lang="en-IN" dirty="0"/>
                  <a:t>Dual becomes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1120559"/>
            <a:ext cx="1822919" cy="1822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To handle 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Method 1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: convert to a pair of inequality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+mj-lt"/>
                  </a:rPr>
                  <a:t>Method 2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: use a </a:t>
                </a:r>
                <a:r>
                  <a:rPr lang="en-US" sz="2400" dirty="0" err="1">
                    <a:solidFill>
                      <a:schemeClr val="bg1"/>
                    </a:solidFill>
                    <a:latin typeface="+mj-lt"/>
                  </a:rPr>
                  <a:t>Lagrangian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variable that has no constraints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4"/>
                <a:stretch>
                  <a:fillRect l="-783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Thus, RR does have a dual problem (that makes it </a:t>
                </a:r>
                <a:r>
                  <a:rPr lang="en-IN" dirty="0" err="1"/>
                  <a:t>kernelizable</a:t>
                </a:r>
                <a:r>
                  <a:rPr lang="en-IN" dirty="0"/>
                  <a:t> too)</a:t>
                </a:r>
              </a:p>
              <a:p>
                <a:pPr lvl="2"/>
                <a:r>
                  <a:rPr lang="en-IN" dirty="0"/>
                  <a:t>Solve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cannot be stored explicitly</a:t>
                </a:r>
              </a:p>
              <a:p>
                <a:pPr lvl="2"/>
                <a:r>
                  <a:rPr lang="en-IN" dirty="0"/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, predict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Some simplifications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denote the “</a:t>
                </a:r>
                <a:r>
                  <a:rPr lang="en-IN" i="0" dirty="0"/>
                  <a:t>Gram matrix”</a:t>
                </a:r>
                <a:r>
                  <a:rPr lang="en-IN" dirty="0"/>
                  <a:t> of the training points</a:t>
                </a:r>
              </a:p>
              <a:p>
                <a:pPr lvl="2"/>
                <a:r>
                  <a:rPr lang="en-IN" dirty="0"/>
                  <a:t>Dual of kernel RR can be rewritten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Solution available in closed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i="0" dirty="0"/>
              </a:p>
              <a:p>
                <a:pPr lvl="2"/>
                <a:r>
                  <a:rPr lang="en-IN" dirty="0"/>
                  <a:t>Requires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matrix (linear RR required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matrix)</a:t>
                </a:r>
              </a:p>
              <a:p>
                <a:pPr lvl="3"/>
                <a:r>
                  <a:rPr lang="en-IN" dirty="0"/>
                  <a:t>As before, kernel RR requires more train time, test time and larger model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364137"/>
            <a:ext cx="1822920" cy="1822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Note however, that we can use this dual trick to solve RR even in the linear case when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Solving linear RR in primal requires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(to invert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matrix) whereas solving linear RR in dual requires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time </a:t>
                </a:r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/>
                  </a:rPr>
                  <a:t>(to invert an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/>
                  </a:rPr>
                  <a:t> matrix)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Thus,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dual solution is cheaper</a:t>
                </a: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blipFill>
                <a:blip r:embed="rId4"/>
                <a:stretch>
                  <a:fillRect l="-724" t="-3137" b="-90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/>
                  <a:t>Should be relatively simple given our experience with kernel </a:t>
                </a:r>
                <a:r>
                  <a:rPr lang="en-IN" dirty="0" err="1"/>
                  <a:t>LwP</a:t>
                </a:r>
                <a:r>
                  <a:rPr lang="en-IN" dirty="0"/>
                  <a:t>, </a:t>
                </a:r>
                <a:r>
                  <a:rPr lang="en-IN" dirty="0" err="1"/>
                  <a:t>kNN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All we need to do is </a:t>
                </a:r>
                <a:r>
                  <a:rPr lang="en-IN" dirty="0" err="1"/>
                  <a:t>kernelize</a:t>
                </a:r>
                <a:r>
                  <a:rPr lang="en-IN" dirty="0"/>
                  <a:t> the distance computations and keep track of the cluster </a:t>
                </a:r>
                <a:r>
                  <a:rPr lang="en-IN" dirty="0" err="1"/>
                  <a:t>centers</a:t>
                </a:r>
                <a:r>
                  <a:rPr lang="en-IN" dirty="0"/>
                  <a:t> implicitly since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890" b="-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6153" y="1632362"/>
                <a:ext cx="10694727" cy="384829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K-MEANS/LLOYD’S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centroids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, </a:t>
                </a:r>
                <a:r>
                  <a:rPr lang="en-IN" sz="3200" b="0" dirty="0">
                    <a:solidFill>
                      <a:schemeClr val="bg1"/>
                    </a:solidFill>
                    <a:latin typeface="+mj-lt"/>
                  </a:rPr>
                  <a:t>do cluster assignment, u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pdate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using</a:t>
                </a:r>
                <a:r>
                  <a:rPr lang="en-US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where</m:t>
                    </m:r>
                    <m:r>
                      <a:rPr lang="en-IN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until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convergence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53" y="1632362"/>
                <a:ext cx="10694727" cy="3848298"/>
              </a:xfrm>
              <a:prstGeom prst="rect">
                <a:avLst/>
              </a:prstGeom>
              <a:blipFill>
                <a:blip r:embed="rId3"/>
                <a:stretch>
                  <a:fillRect l="-1364" t="-2041" b="-62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Suppose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are any two unit vectors</a:t>
                </a:r>
              </a:p>
              <a:p>
                <a:pPr lvl="2"/>
                <a:r>
                  <a:rPr lang="en-IN" dirty="0"/>
                  <a:t>The dot product is a natural notion of similarity between these vectors</a:t>
                </a:r>
              </a:p>
              <a:p>
                <a:pPr lvl="3"/>
                <a:r>
                  <a:rPr lang="en-IN" dirty="0"/>
                  <a:t>It is highest when the vectors are the same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when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It is lowest when the vectors are diametrically opposite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Mercer kernels are notions of similarity that extend such nice behaviour</a:t>
                </a:r>
              </a:p>
              <a:p>
                <a:r>
                  <a:rPr lang="en-IN" dirty="0"/>
                  <a:t>Given a set of objects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 (images, video, strings, genome sequences), a similarity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called a Mercer kernel if there exists a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often called feature map or feature embedding,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for some large/moderate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even be infinite dimensional</a:t>
                </a:r>
              </a:p>
              <a:p>
                <a:pPr lvl="2"/>
                <a:r>
                  <a:rPr lang="en-IN" dirty="0"/>
                  <a:t>Thus, when asked to give similarity between two objects, all that a Mercer kernel does is first map those objects to two (high-dim) vectors and return the dot/inner product between those two vectors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439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31" y="3619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has to be a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Hilbert space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which, technicalities aside, is very much like a real vector space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but is possibly infinite dimensional. It is always possible to define inner/dot products on Hilbert spaces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blipFill>
                <a:blip r:embed="rId4"/>
                <a:stretch>
                  <a:fillRect l="-709" t="-4082" b="-11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4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Note that cluster </a:t>
                </a:r>
                <a:r>
                  <a:rPr lang="en-IN" dirty="0" err="1"/>
                  <a:t>centers</a:t>
                </a:r>
                <a:r>
                  <a:rPr lang="en-IN" dirty="0"/>
                  <a:t> in k-means are always the average of data points that were assigned to that cluster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maintains this info</a:t>
                </a:r>
              </a:p>
              <a:p>
                <a:pPr lvl="2"/>
                <a:r>
                  <a:rPr lang="en-IN" dirty="0"/>
                  <a:t>Need to maintain this information a bit differently for easy processing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This lets us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denote the Gram matrix of training points</a:t>
                </a:r>
              </a:p>
              <a:p>
                <a:pPr lvl="2"/>
                <a:r>
                  <a:rPr lang="en-IN" dirty="0"/>
                  <a:t>Using this, we can rewrite distance computations as</a:t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is j-</a:t>
                </a:r>
                <a:r>
                  <a:rPr lang="en-IN" dirty="0" err="1"/>
                  <a:t>th</a:t>
                </a:r>
                <a:r>
                  <a:rPr lang="en-IN" dirty="0"/>
                  <a:t> column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)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which is nothing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38675" y="1709215"/>
                <a:ext cx="9568004" cy="455522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>
                    <a:solidFill>
                      <a:schemeClr val="bg1"/>
                    </a:solidFill>
                    <a:latin typeface="+mj-lt"/>
                  </a:rPr>
                  <a:t>KERNEL K-MEANS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 randomly</a:t>
                </a:r>
                <a:endParaRPr lang="en-US" sz="3200" b="1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, </a:t>
                </a:r>
                <a:r>
                  <a:rPr lang="en-IN" sz="3200" b="0" dirty="0">
                    <a:solidFill>
                      <a:schemeClr val="bg1"/>
                    </a:solidFill>
                    <a:latin typeface="+mj-lt"/>
                  </a:rPr>
                  <a:t>do cluster assignment</a:t>
                </a:r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b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func>
                      </m:e>
                    </m:func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update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until</a:t>
                </a:r>
                <a:r>
                  <a:rPr lang="en-IN" sz="3200" dirty="0">
                    <a:solidFill>
                      <a:schemeClr val="bg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convergence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75" y="1709215"/>
                <a:ext cx="9568004" cy="4555221"/>
              </a:xfrm>
              <a:prstGeom prst="rect">
                <a:avLst/>
              </a:prstGeom>
              <a:blipFill>
                <a:blip r:embed="rId3"/>
                <a:stretch>
                  <a:fillRect l="-1459" t="-1592" b="-3050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0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672F-FF43-148F-AA8E-0C75E0E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 Non-parametric ML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742C-0F04-2EC2-AD53-4F8DD64C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 models for which model size independent of number of training points are called parametric</a:t>
                </a:r>
              </a:p>
              <a:p>
                <a:pPr lvl="2"/>
                <a:r>
                  <a:rPr lang="en-US" dirty="0"/>
                  <a:t>Linear SVM, </a:t>
                </a:r>
                <a:r>
                  <a:rPr lang="en-US" dirty="0" err="1"/>
                  <a:t>LwP</a:t>
                </a:r>
                <a:r>
                  <a:rPr lang="en-US" dirty="0"/>
                  <a:t>, Logistic regression, Ridge regression</a:t>
                </a:r>
              </a:p>
              <a:p>
                <a:r>
                  <a:rPr lang="en-US" dirty="0"/>
                  <a:t>ML models for which model size dependent on number of training points are called non-parametric (name is a bit non-intuitive)</a:t>
                </a:r>
              </a:p>
              <a:p>
                <a:pPr lvl="2"/>
                <a:r>
                  <a:rPr lang="en-US" dirty="0"/>
                  <a:t>Kernel SVM with a non-linear kernel – need to store all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and possible that all train points become support vectors</a:t>
                </a:r>
              </a:p>
              <a:p>
                <a:pPr lvl="2"/>
                <a:r>
                  <a:rPr lang="en-IN" dirty="0"/>
                  <a:t>Kernel algorithms in general are non-parametric</a:t>
                </a:r>
              </a:p>
              <a:p>
                <a:pPr lvl="2"/>
                <a:r>
                  <a:rPr lang="en-IN" dirty="0" err="1"/>
                  <a:t>kNN</a:t>
                </a:r>
                <a:r>
                  <a:rPr lang="en-IN" dirty="0"/>
                  <a:t> – need to store all training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742C-0F04-2EC2-AD53-4F8DD64C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are vectors</a:t>
                </a:r>
              </a:p>
              <a:p>
                <a:pPr lvl="1"/>
                <a:r>
                  <a:rPr lang="en-IN" sz="2800" dirty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Polynomial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poly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Gaussian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Laplacian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lap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All of the above are Mercer kernels</a:t>
                </a:r>
              </a:p>
              <a:p>
                <a:pPr lvl="2"/>
                <a:r>
                  <a:rPr lang="en-IN" dirty="0"/>
                  <a:t>There indeed exist feature maps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for each of them (proving so a bit tedious)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need to be tuned. Large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can cause overfitting</a:t>
                </a:r>
              </a:p>
              <a:p>
                <a:r>
                  <a:rPr lang="en-IN" dirty="0"/>
                  <a:t>Notice all are the above are indeed notions of similarity</a:t>
                </a:r>
              </a:p>
              <a:p>
                <a:pPr lvl="2"/>
                <a:r>
                  <a:rPr lang="en-IN" dirty="0"/>
                  <a:t>Take two unit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=1=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(unit for sake of normalization). Easy to verify that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sz="2800" dirty="0"/>
                  <a:t> is largest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and smallest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 b="-2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55068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5181600" y="339565"/>
                <a:ext cx="5236581" cy="1312255"/>
              </a:xfrm>
              <a:prstGeom prst="wedgeRectCallout">
                <a:avLst>
                  <a:gd name="adj1" fmla="val 61166"/>
                  <a:gd name="adj2" fmla="val 4056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Poly kernels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called homogeneous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makes the kernel non-Mercer</a:t>
                </a:r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39565"/>
                <a:ext cx="5236581" cy="1312255"/>
              </a:xfrm>
              <a:prstGeom prst="wedgeRectCallout">
                <a:avLst>
                  <a:gd name="adj1" fmla="val 61166"/>
                  <a:gd name="adj2" fmla="val 40568"/>
                </a:avLst>
              </a:prstGeom>
              <a:blipFill>
                <a:blip r:embed="rId4"/>
                <a:stretch>
                  <a:fillRect l="-104" b="-72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. Called “linear” for 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just a linear 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/>
              </a:p>
              <a:p>
                <a:r>
                  <a:rPr lang="en-IN" dirty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=1+2⋅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Similar constructions (more tedious to write) for polynomial kernel</a:t>
                </a:r>
              </a:p>
              <a:p>
                <a:pPr lvl="2"/>
                <a:r>
                  <a:rPr lang="en-IN" dirty="0"/>
                  <a:t>Called “quadratic” for 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quadratic 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. Verify for the simple case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yourself</a:t>
                </a:r>
              </a:p>
              <a:p>
                <a:pPr lvl="2"/>
                <a:r>
                  <a:rPr lang="en-IN" dirty="0"/>
                  <a:t>If we use a linear ML </a:t>
                </a:r>
                <a:r>
                  <a:rPr lang="en-IN" dirty="0" err="1"/>
                  <a:t>algo</a:t>
                </a:r>
                <a:r>
                  <a:rPr lang="en-IN" dirty="0"/>
                  <a:t>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/>
                  <a:t>, can learn any quadratic function over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 P</a:t>
                </a:r>
                <a:r>
                  <a:rPr lang="en-IN" dirty="0" err="1"/>
                  <a:t>olynomial</a:t>
                </a:r>
                <a:r>
                  <a:rPr lang="en-IN" dirty="0"/>
                  <a:t> kernel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similarly allows learning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polynomial functions over original data</a:t>
                </a: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562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44636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140542" y="709930"/>
                <a:ext cx="9598691" cy="1477127"/>
              </a:xfrm>
              <a:prstGeom prst="wedgeRectCallout">
                <a:avLst>
                  <a:gd name="adj1" fmla="val 57097"/>
                  <a:gd name="adj2" fmla="val 1200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</a:pPr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Homogenous poly kernels (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only use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In contrast, if we have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then the kernels use all features of the form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Non-</a:t>
                </a:r>
                <a:r>
                  <a:rPr lang="en-IN" sz="2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hom</a:t>
                </a:r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poly kernels use more expressive feature maps</a:t>
                </a:r>
                <a:endParaRPr lang="en-IN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709930"/>
                <a:ext cx="9598691" cy="1477127"/>
              </a:xfrm>
              <a:prstGeom prst="wedgeRectCallout">
                <a:avLst>
                  <a:gd name="adj1" fmla="val 57097"/>
                  <a:gd name="adj2" fmla="val 12007"/>
                </a:avLst>
              </a:prstGeom>
              <a:blipFill>
                <a:blip r:embed="rId4"/>
                <a:stretch>
                  <a:fillRect t="-2410" b="-642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Warning</a:t>
                </a:r>
                <a:r>
                  <a:rPr lang="en-IN" dirty="0"/>
                  <a:t>: may exist more than one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for the same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Example</a:t>
                </a:r>
                <a:r>
                  <a:rPr lang="en-IN" dirty="0"/>
                  <a:t>: we used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for quadratic. However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gives same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Gaussian/Laplacian Kernels correspond to infinite dimensional maps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Gaussian kernel is an infinite linear combination of poly kernels of all orders</a:t>
                </a:r>
              </a:p>
              <a:p>
                <a:pPr lvl="2"/>
                <a:r>
                  <a:rPr lang="en-I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bSup>
                  </m:oMath>
                </a14:m>
                <a:r>
                  <a:rPr lang="en-IN" dirty="0"/>
                  <a:t> be a map for the poly kernel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.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</m:oMath>
                </a14:m>
                <a:r>
                  <a:rPr lang="en-IN" dirty="0"/>
                  <a:t> is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1,2,…,∞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455158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Learning a linear function over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amounts to learning an infinite-degree polynomial over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Gauss/Lap are very powerful kernels, often called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universal kernels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By using these kernels, theoretically speaking, one can learn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any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function over data (details beyond scope of CS771)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blipFill>
                <a:blip r:embed="rId4"/>
                <a:stretch>
                  <a:fillRect t="-3922" b="-98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Domain Specific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Over the years people have designed innovative and powerful Mercer kernels specifically for NLP, vision and other domains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are bag of words features for strings/documents</a:t>
                </a:r>
              </a:p>
              <a:p>
                <a:pPr lvl="1"/>
                <a:r>
                  <a:rPr lang="en-IN" sz="2800" dirty="0"/>
                  <a:t>Let dictionary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/>
                  <a:t> have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words in it</a:t>
                </a:r>
              </a:p>
              <a:p>
                <a:pPr lvl="1"/>
                <a:r>
                  <a:rPr lang="en-I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 be the count of word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/>
                  <a:t> in string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sz="2800" b="1" dirty="0"/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(Mercer kernel)</a:t>
                </a:r>
              </a:p>
              <a:p>
                <a:pPr lvl="1"/>
                <a:r>
                  <a:rPr lang="en-IN" sz="2800" dirty="0"/>
                  <a:t>Normalize 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(define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r>
                  <a:rPr lang="en-IN" dirty="0"/>
                  <a:t>More generally,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IN" dirty="0"/>
                  <a:t> are sets</a:t>
                </a:r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Norm. Int.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IN" sz="2800" dirty="0"/>
                  <a:t> (notice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sz="2800" i="1" dirty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pPr lvl="1"/>
                <a:r>
                  <a:rPr lang="en-IN" sz="2800" dirty="0"/>
                  <a:t>The above are just the linear kernel in disguise and hence clearly Mercer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3354743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Simply represent a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using an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indicator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In this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blipFill>
                <a:blip r:embed="rId4"/>
                <a:stretch>
                  <a:fillRect b="-432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Domain Specific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N-gram, substring, Fisher kernels: other kernels between two strings</a:t>
            </a:r>
          </a:p>
          <a:p>
            <a:r>
              <a:rPr lang="en-IN" dirty="0"/>
              <a:t>Random walk kernels between two graphs</a:t>
            </a:r>
          </a:p>
          <a:p>
            <a:r>
              <a:rPr lang="en-IN" dirty="0"/>
              <a:t>Subtree, convolutional kernels between two trees</a:t>
            </a:r>
          </a:p>
          <a:p>
            <a:r>
              <a:rPr lang="en-IN" dirty="0"/>
              <a:t>Pyramid kernel used in vision … combination of intersection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53740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practice, we often use a linear method first e.g. SVM/ridge regression. If that gives unsatisfactory performance, often we jump directly to Gaussian kernel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 although we should not neglect polynomial/other domain specific kernels.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There exist “kernel learning” methods that can learn the most appropriate kernel for us or else tune the kernel parameters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us automatically</a:t>
                </a:r>
                <a:endParaRPr lang="en-US" sz="24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3"/>
                <a:stretch>
                  <a:fillRect l="-173" t="-3560" b="-84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Method 1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: combine </a:t>
                </a:r>
                <a:r>
                  <a:rPr lang="en-IN" dirty="0">
                    <a:solidFill>
                      <a:schemeClr val="bg1"/>
                    </a:solidFill>
                  </a:rPr>
                  <a:t>old kernels.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existing </a:t>
                </a:r>
                <a:r>
                  <a:rPr lang="en-IN" dirty="0">
                    <a:solidFill>
                      <a:schemeClr val="bg1"/>
                    </a:solidFill>
                  </a:rPr>
                  <a:t>Mercer </a:t>
                </a:r>
                <a:r>
                  <a:rPr lang="en-US" dirty="0">
                    <a:solidFill>
                      <a:schemeClr val="bg1"/>
                    </a:solidFill>
                  </a:rPr>
                  <a:t>kernels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also a </a:t>
                </a:r>
                <a:r>
                  <a:rPr lang="en-IN" sz="2800" dirty="0">
                    <a:solidFill>
                      <a:schemeClr val="bg1"/>
                    </a:solidFill>
                  </a:rPr>
                  <a:t>Mercer </a:t>
                </a:r>
                <a:r>
                  <a:rPr lang="en-US" sz="2800" dirty="0">
                    <a:solidFill>
                      <a:schemeClr val="bg1"/>
                    </a:solidFill>
                  </a:rPr>
                  <a:t>kernel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IN" sz="2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also a nice kernel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gives a normalized kernel</a:t>
                </a:r>
              </a:p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Method 2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: find </a:t>
                </a:r>
                <a:r>
                  <a:rPr lang="en-IN" dirty="0">
                    <a:solidFill>
                      <a:schemeClr val="bg1"/>
                    </a:solidFill>
                  </a:rPr>
                  <a:t>a new feature rep. for data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use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  <a:latin typeface="+mj-lt"/>
                  </a:rPr>
                  <a:t>Method 3</a:t>
                </a:r>
                <a:r>
                  <a:rPr lang="en-IN" dirty="0">
                    <a:solidFill>
                      <a:schemeClr val="bg1"/>
                    </a:solidFill>
                    <a:latin typeface="+mj-lt"/>
                  </a:rPr>
                  <a:t>: mix </a:t>
                </a:r>
                <a:r>
                  <a:rPr lang="en-IN" dirty="0">
                    <a:solidFill>
                      <a:schemeClr val="bg1"/>
                    </a:solidFill>
                  </a:rPr>
                  <a:t>and match. Take new data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an old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newer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05" y="17362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normalized kernel actually normalizes the feature map as well. Verify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IN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4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IN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4"/>
                <a:stretch>
                  <a:fillRect l="-850" t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6FAC2B3-6CC4-9E71-6D3B-E4BD2BFC54B8}"/>
              </a:ext>
            </a:extLst>
          </p:cNvPr>
          <p:cNvGrpSpPr/>
          <p:nvPr/>
        </p:nvGrpSpPr>
        <p:grpSpPr>
          <a:xfrm>
            <a:off x="10749952" y="2118978"/>
            <a:ext cx="1143000" cy="1143000"/>
            <a:chOff x="2379643" y="355681"/>
            <a:chExt cx="1143000" cy="1143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953CF7-02B0-4BE9-3D74-24FE39ADF1D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EC337A-CF1B-2AE3-D1B7-C9A114E8C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7C3F37-BE01-0A0F-4936-54CB3A4CCDD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824277A-87A7-7ACE-2EDC-BB2B6161A3F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2C75BB-305A-0039-37F8-66C7767EE3B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gives very large values (in magnitude), some algorithms may suffer. The normalized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will always give values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5"/>
                <a:stretch>
                  <a:fillRect l="-1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7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1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Kernelized</a:t>
            </a:r>
            <a:r>
              <a:rPr lang="en-IN" dirty="0"/>
              <a:t>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Several algorithms we studied till now, work with kernels too!</a:t>
            </a:r>
          </a:p>
          <a:p>
            <a:r>
              <a:rPr lang="en-IN" dirty="0"/>
              <a:t>Supervised: </a:t>
            </a:r>
            <a:r>
              <a:rPr lang="en-IN" dirty="0" err="1"/>
              <a:t>kNN</a:t>
            </a:r>
            <a:r>
              <a:rPr lang="en-IN" dirty="0"/>
              <a:t>, LWP, SVM, ridge regression</a:t>
            </a:r>
          </a:p>
          <a:p>
            <a:r>
              <a:rPr lang="en-IN" dirty="0"/>
              <a:t>Unsupervised: k-means, PCA</a:t>
            </a:r>
          </a:p>
          <a:p>
            <a:r>
              <a:rPr lang="en-IN" dirty="0"/>
              <a:t>Others like LASSO are harder to get working with kernels</a:t>
            </a:r>
          </a:p>
          <a:p>
            <a:r>
              <a:rPr lang="en-IN" dirty="0"/>
              <a:t>Probabilistic/Bayesian algorithms also possible </a:t>
            </a:r>
            <a:r>
              <a:rPr lang="en-IN"/>
              <a:t>with kernels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74</TotalTime>
  <Words>3366</Words>
  <Application>Microsoft Office PowerPoint</Application>
  <PresentationFormat>Widescreen</PresentationFormat>
  <Paragraphs>256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Nexa Book</vt:lpstr>
      <vt:lpstr>Wingdings</vt:lpstr>
      <vt:lpstr>MLC-gold</vt:lpstr>
      <vt:lpstr>Kernel Methods</vt:lpstr>
      <vt:lpstr>Mercer Kernels</vt:lpstr>
      <vt:lpstr>Examples of Kernels</vt:lpstr>
      <vt:lpstr>Mercer Kernel Feature Maps</vt:lpstr>
      <vt:lpstr>Mercer Kernel Feature Maps</vt:lpstr>
      <vt:lpstr>Some Domain Specific Kernels</vt:lpstr>
      <vt:lpstr>Some Domain Specific Kernels</vt:lpstr>
      <vt:lpstr>Creating New Kernels</vt:lpstr>
      <vt:lpstr>Kernelized Algorithms</vt:lpstr>
      <vt:lpstr>Special Case of Naïve Bayes Learning</vt:lpstr>
      <vt:lpstr>The Kernel Trick Revisited</vt:lpstr>
      <vt:lpstr>kNN with Kernels</vt:lpstr>
      <vt:lpstr>LwP with Kernels </vt:lpstr>
      <vt:lpstr>Kernel SVM</vt:lpstr>
      <vt:lpstr>Kernel SVM</vt:lpstr>
      <vt:lpstr>Kernel SVM</vt:lpstr>
      <vt:lpstr>Kernel Ridge Regression</vt:lpstr>
      <vt:lpstr>Kernel Ridge Regression</vt:lpstr>
      <vt:lpstr>Kernel Clustering</vt:lpstr>
      <vt:lpstr>Kernel K-means</vt:lpstr>
      <vt:lpstr>Parametric vs Non-parametric ML models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Methods</dc:title>
  <dc:creator>Purushottam Kar</dc:creator>
  <cp:lastModifiedBy>Purushottam Kar</cp:lastModifiedBy>
  <cp:revision>11</cp:revision>
  <dcterms:created xsi:type="dcterms:W3CDTF">2022-10-22T12:35:35Z</dcterms:created>
  <dcterms:modified xsi:type="dcterms:W3CDTF">2022-10-27T18:00:03Z</dcterms:modified>
</cp:coreProperties>
</file>