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1" r:id="rId3"/>
    <p:sldId id="262" r:id="rId4"/>
    <p:sldId id="265" r:id="rId5"/>
    <p:sldId id="266" r:id="rId6"/>
    <p:sldId id="273" r:id="rId7"/>
    <p:sldId id="274" r:id="rId8"/>
    <p:sldId id="263" r:id="rId9"/>
    <p:sldId id="275" r:id="rId10"/>
    <p:sldId id="269" r:id="rId11"/>
    <p:sldId id="268" r:id="rId12"/>
    <p:sldId id="267" r:id="rId13"/>
    <p:sldId id="271" r:id="rId14"/>
    <p:sldId id="276" r:id="rId15"/>
    <p:sldId id="272" r:id="rId16"/>
    <p:sldId id="277" r:id="rId17"/>
    <p:sldId id="259" r:id="rId18"/>
    <p:sldId id="260" r:id="rId19"/>
    <p:sldId id="278" r:id="rId20"/>
    <p:sldId id="279" r:id="rId21"/>
    <p:sldId id="280" r:id="rId22"/>
    <p:sldId id="264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20430-DCB1-4C8B-9FA3-7888EE6F00B8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4C37-5D25-4057-8C65-015A74FC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4C37-5D25-4057-8C65-015A74FC18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5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8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9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90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458F343-E903-4AFC-A719-8BDB3A2634A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9F335A-E07B-40FF-8FD3-085A8EBD5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.xml"/><Relationship Id="rId7" Type="http://schemas.openxmlformats.org/officeDocument/2006/relationships/image" Target="../media/image2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4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8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image" Target="../media/image35.png"/><Relationship Id="rId10" Type="http://schemas.openxmlformats.org/officeDocument/2006/relationships/tags" Target="../tags/tag14.xml"/><Relationship Id="rId19" Type="http://schemas.openxmlformats.org/officeDocument/2006/relationships/image" Target="../media/image9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A02A-E869-AE53-62E8-B0CFE6BA3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78A88-BC39-F1BC-8730-1A8CD3218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91995" y="4304872"/>
            <a:ext cx="615990" cy="470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5732" y="4985536"/>
            <a:ext cx="1785688" cy="85915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br>
                  <a:rPr lang="en-IN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4258480"/>
                <a:ext cx="2222719" cy="1728921"/>
              </a:xfrm>
              <a:prstGeom prst="roundRect">
                <a:avLst>
                  <a:gd name="adj" fmla="val 8843"/>
                </a:avLst>
              </a:prstGeom>
              <a:blipFill>
                <a:blip r:embed="rId2"/>
                <a:stretch>
                  <a:fillRect l="-542" b="-798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191995" y="197832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5732" y="2536653"/>
            <a:ext cx="3657795" cy="11023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0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latin typeface="+mj-lt"/>
                  </a:rPr>
                  <a:t> etc. etc.</a:t>
                </a:r>
              </a:p>
            </p:txBody>
          </p:sp>
        </mc:Choice>
        <mc:Fallback xmlns="">
          <p:sp>
            <p:nvSpPr>
              <p:cNvPr id="6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253353" y="1866373"/>
                <a:ext cx="5754255" cy="1801501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105" b="-7641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9246818" y="2760253"/>
            <a:ext cx="1808175" cy="553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477290" y="3358392"/>
            <a:ext cx="5132508" cy="946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38078" y="6003925"/>
            <a:ext cx="469683" cy="2190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ln w="28575">
                <a:solidFill>
                  <a:schemeClr val="accent3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I want to find an unknown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</a:t>
                </a:r>
                <a:r>
                  <a:rPr lang="en-US" dirty="0">
                    <a:latin typeface="+mj-lt"/>
                  </a:rPr>
                  <a:t>gives me the </a:t>
                </a:r>
                <a:r>
                  <a:rPr lang="en-US" i="1" dirty="0">
                    <a:latin typeface="+mj-lt"/>
                  </a:rPr>
                  <a:t>best</a:t>
                </a:r>
                <a:r>
                  <a:rPr lang="en-US" dirty="0">
                    <a:latin typeface="+mj-lt"/>
                  </a:rPr>
                  <a:t> value according to this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Oh! btw, not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would do!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must satisfy these conditions</a:t>
                </a:r>
              </a:p>
              <a:p>
                <a:r>
                  <a:rPr lang="en-US" dirty="0">
                    <a:latin typeface="+mj-lt"/>
                  </a:rPr>
                  <a:t>All I am saying is, of the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+mj-lt"/>
                  </a:rPr>
                  <a:t> that satisfy my conditions, find me the one that gives the best value according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10300" y="1866373"/>
                <a:ext cx="5643382" cy="4390590"/>
              </a:xfrm>
              <a:prstGeom prst="roundRect">
                <a:avLst>
                  <a:gd name="adj" fmla="val 2747"/>
                </a:avLst>
              </a:prstGeom>
              <a:blipFill>
                <a:blip r:embed="rId4"/>
                <a:stretch>
                  <a:fillRect l="-322" t="-2207"/>
                </a:stretch>
              </a:blipFill>
              <a:ln w="28575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/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MUST SPEAK TO MS M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6210300" y="1143997"/>
            <a:ext cx="5643382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we speak to a human</a:t>
            </a:r>
            <a:endParaRPr kumimoji="0" lang="en-US" sz="320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96244" y="3868157"/>
            <a:ext cx="3144298" cy="2253252"/>
            <a:chOff x="2696244" y="3868157"/>
            <a:chExt cx="3144298" cy="225325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26839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 flipH="1">
            <a:off x="2678764" y="3874908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38078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07761" y="3874908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5-Point Star 33"/>
          <p:cNvSpPr/>
          <p:nvPr/>
        </p:nvSpPr>
        <p:spPr>
          <a:xfrm>
            <a:off x="4657115" y="5825476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ular Callout 34"/>
              <p:cNvSpPr/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For your specified constraints, the optimal (least)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and it is achieved 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5" name="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65" y="2521959"/>
                <a:ext cx="4081568" cy="1100586"/>
              </a:xfrm>
              <a:prstGeom prst="wedgeRectCallout">
                <a:avLst>
                  <a:gd name="adj1" fmla="val -75333"/>
                  <a:gd name="adj2" fmla="val 43146"/>
                </a:avLst>
              </a:prstGeom>
              <a:blipFill>
                <a:blip r:embed="rId5"/>
                <a:stretch>
                  <a:fillRect t="-6989" r="-1418" b="-1451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597560" y="6274992"/>
            <a:ext cx="8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3       6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2630362" y="1473894"/>
            <a:ext cx="1494938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ular Callout 44"/>
          <p:cNvSpPr/>
          <p:nvPr/>
        </p:nvSpPr>
        <p:spPr>
          <a:xfrm>
            <a:off x="4481637" y="1642889"/>
            <a:ext cx="1610030" cy="587062"/>
          </a:xfrm>
          <a:prstGeom prst="wedgeRectCallout">
            <a:avLst>
              <a:gd name="adj1" fmla="val -90819"/>
              <a:gd name="adj2" fmla="val 11499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12" y="143734"/>
            <a:ext cx="1720892" cy="1720892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5445389" y="65896"/>
            <a:ext cx="5043470" cy="1514337"/>
          </a:xfrm>
          <a:prstGeom prst="wedgeRectCallout">
            <a:avLst>
              <a:gd name="adj1" fmla="val 67703"/>
              <a:gd name="adj2" fmla="val 3431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Constraints are usually specified using math equations. The set of points that satisfy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all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the constraints is called the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feasible set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 of the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ular Callout 47"/>
              <p:cNvSpPr/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Feasible set is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ular Callout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17" y="4150914"/>
                <a:ext cx="2649492" cy="752513"/>
              </a:xfrm>
              <a:prstGeom prst="wedgeRectCallout">
                <a:avLst>
                  <a:gd name="adj1" fmla="val -74120"/>
                  <a:gd name="adj2" fmla="val 87560"/>
                </a:avLst>
              </a:prstGeom>
              <a:blipFill>
                <a:blip r:embed="rId7"/>
                <a:stretch>
                  <a:fillRect t="-62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br>
                  <a:rPr lang="en-IN" sz="320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63" y="4985537"/>
                <a:ext cx="1880098" cy="859152"/>
              </a:xfrm>
              <a:prstGeom prst="rect">
                <a:avLst/>
              </a:prstGeom>
              <a:blipFill>
                <a:blip r:embed="rId8"/>
                <a:stretch>
                  <a:fillRect l="-8442" t="-20567" b="-36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ular Callout 49"/>
          <p:cNvSpPr/>
          <p:nvPr/>
        </p:nvSpPr>
        <p:spPr>
          <a:xfrm>
            <a:off x="3022217" y="4144163"/>
            <a:ext cx="1650570" cy="752513"/>
          </a:xfrm>
          <a:prstGeom prst="wedgeRectCallout">
            <a:avLst>
              <a:gd name="adj1" fmla="val -84079"/>
              <a:gd name="adj2" fmla="val 86195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Feasible set is empty!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6126241" y="2521959"/>
            <a:ext cx="4081568" cy="1100586"/>
          </a:xfrm>
          <a:prstGeom prst="wedgeRectCallout">
            <a:avLst>
              <a:gd name="adj1" fmla="val -75333"/>
              <a:gd name="adj2" fmla="val 4314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You optimization problem has no solution since no point satisfies all your constraints </a:t>
            </a:r>
            <a:r>
              <a:rPr lang="en-IN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19CA3A-7DE6-A667-D6EF-AC211FF66857}"/>
              </a:ext>
            </a:extLst>
          </p:cNvPr>
          <p:cNvGrpSpPr>
            <a:grpSpLocks noChangeAspect="1"/>
          </p:cNvGrpSpPr>
          <p:nvPr/>
        </p:nvGrpSpPr>
        <p:grpSpPr>
          <a:xfrm>
            <a:off x="4401419" y="2604651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B3B544-3079-E6F5-930B-507D567AC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4A253B-250A-1CED-2AFE-E29C962B59AC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0721B29-0A30-395C-82C6-2AAC5804B4B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A99FDB-5640-290B-AA0D-EB6E50B5CFB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8" grpId="0" uiExpand="1" build="p" animBg="1"/>
      <p:bldP spid="38" grpId="0" animBg="1"/>
      <p:bldP spid="39" grpId="0" animBg="1"/>
      <p:bldP spid="6" grpId="0" uiExpand="1" build="p" animBg="1"/>
      <p:bldP spid="42" grpId="0" animBg="1"/>
      <p:bldP spid="43" grpId="0" animBg="1"/>
      <p:bldP spid="25" grpId="0" animBg="1"/>
      <p:bldP spid="25" grpId="1" animBg="1"/>
      <p:bldP spid="7" grpId="0" build="p" animBg="1"/>
      <p:bldP spid="10" grpId="0" build="p"/>
      <p:bldP spid="11" grpId="0" build="p"/>
      <p:bldP spid="21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40" grpId="0"/>
      <p:bldP spid="44" grpId="0" animBg="1"/>
      <p:bldP spid="45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to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Assume there do exist params that perfectly classify all train data</a:t>
                </a:r>
              </a:p>
              <a:p>
                <a:r>
                  <a:rPr lang="en-IN" dirty="0"/>
                  <a:t>Consider one such params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which classifies train data perfectly</a:t>
                </a:r>
              </a:p>
              <a:p>
                <a:r>
                  <a:rPr lang="en-IN" dirty="0"/>
                  <a:t>Now,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Thus, geometric margin is 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since model has perfect classification!</a:t>
                </a:r>
              </a:p>
              <a:p>
                <a:r>
                  <a:rPr lang="en-IN" dirty="0"/>
                  <a:t>We will use this useful fact to greatly simplify the optimization problem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5070277"/>
            <a:ext cx="1787723" cy="17877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45322" y="5394358"/>
            <a:ext cx="5663533" cy="1412557"/>
            <a:chOff x="4726111" y="5106895"/>
            <a:chExt cx="5663533" cy="1412557"/>
          </a:xfrm>
          <a:solidFill>
            <a:schemeClr val="tx1"/>
          </a:solidFill>
        </p:grpSpPr>
        <p:sp>
          <p:nvSpPr>
            <p:cNvPr id="6" name="Rectangular Callout 5"/>
            <p:cNvSpPr/>
            <p:nvPr/>
          </p:nvSpPr>
          <p:spPr>
            <a:xfrm>
              <a:off x="4726111" y="5106895"/>
              <a:ext cx="5663533" cy="1412557"/>
            </a:xfrm>
            <a:prstGeom prst="wedgeRectCallout">
              <a:avLst>
                <a:gd name="adj1" fmla="val 65615"/>
                <a:gd name="adj2" fmla="val 8018"/>
              </a:avLst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What if train data is </a:t>
              </a: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non-linearly</a:t>
              </a:r>
              <a:br>
                <a:rPr lang="en-IN" sz="2400" i="1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i="1" dirty="0">
                  <a:solidFill>
                    <a:schemeClr val="bg1"/>
                  </a:solidFill>
                  <a:latin typeface="+mj-lt"/>
                </a:rPr>
                <a:t>separable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N" sz="2400" dirty="0" err="1">
                  <a:solidFill>
                    <a:schemeClr val="bg1"/>
                  </a:solidFill>
                  <a:latin typeface="+mj-lt"/>
                </a:rPr>
                <a:t>i.e</a:t>
              </a: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 no linear classifier can</a:t>
              </a:r>
              <a:br>
                <a:rPr lang="en-IN" sz="2400" dirty="0">
                  <a:solidFill>
                    <a:schemeClr val="bg1"/>
                  </a:solidFill>
                  <a:latin typeface="+mj-lt"/>
                </a:rPr>
              </a:br>
              <a:r>
                <a:rPr lang="en-IN" sz="2400" dirty="0">
                  <a:solidFill>
                    <a:schemeClr val="bg1"/>
                  </a:solidFill>
                  <a:latin typeface="+mj-lt"/>
                </a:rPr>
                <a:t>perfectly classify it? For example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9110376" y="5259594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910416" y="5259594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910415" y="6040372"/>
              <a:ext cx="311085" cy="31108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10376" y="6040372"/>
              <a:ext cx="311085" cy="3110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2001253" y="5570261"/>
            <a:ext cx="2598483" cy="1100586"/>
          </a:xfrm>
          <a:prstGeom prst="wedgeRectCallout">
            <a:avLst>
              <a:gd name="adj1" fmla="val -86023"/>
              <a:gd name="adj2" fmla="val 5407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We will remove this assumption later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47B76-EADD-BFAD-9A1B-E2C07BC7E674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8DF662-E58C-D64F-323A-B6544288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0EA06-F6CE-5757-581D-95A7E80E5EC6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84452B0-9935-4CA3-2015-A441B91052B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CB9FBCF-5D9F-B0D1-8CA0-0C80D6F35F4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7845" y="5959011"/>
            <a:ext cx="7849457" cy="5445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74076" y="5229546"/>
            <a:ext cx="1397286" cy="5239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 the data point that comes closest to the hyperplane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Recall that all this discussion holds only for a perfect classifier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and consider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dirty="0">
                            <a:latin typeface="Cambria Math" panose="02040503050406030204" pitchFamily="18" charset="0"/>
                          </a:rPr>
                          <m:t>𝐰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Note this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0" dirty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instead of searching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easier to search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b="1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3"/>
                <a:stretch>
                  <a:fillRect l="-578" t="-2545" r="-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99977" y="5111108"/>
            <a:ext cx="2819399" cy="863935"/>
            <a:chOff x="4719320" y="5166360"/>
            <a:chExt cx="2819399" cy="792650"/>
          </a:xfrm>
        </p:grpSpPr>
        <p:sp>
          <p:nvSpPr>
            <p:cNvPr id="12" name="Rectangle 11"/>
            <p:cNvSpPr/>
            <p:nvPr/>
          </p:nvSpPr>
          <p:spPr>
            <a:xfrm>
              <a:off x="4719320" y="5166360"/>
              <a:ext cx="2819399" cy="7748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60897" y="5293202"/>
              <a:ext cx="976046" cy="4520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̃"/>
                                    <m:ctrlPr>
                                      <a:rPr lang="en-IN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  <m: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3200" b="1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3200" b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IN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234" y="5229546"/>
                  <a:ext cx="2601569" cy="7294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>
                          <m:r>
                            <a:rPr lang="en-I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29" y="5176637"/>
                <a:ext cx="595901" cy="660052"/>
              </a:xfrm>
              <a:prstGeom prst="rect">
                <a:avLst/>
              </a:prstGeom>
              <a:blipFill>
                <a:blip r:embed="rId5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uiExpand="1" build="p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C-SVM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For </a:t>
                </a:r>
                <a:r>
                  <a:rPr lang="en-IN" i="1" dirty="0"/>
                  <a:t>linearly separable</a:t>
                </a:r>
                <a:r>
                  <a:rPr lang="en-IN" dirty="0"/>
                  <a:t> cases where we suspect a perfect classifier exists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1" dirty="0"/>
              </a:p>
              <a:p>
                <a:r>
                  <a:rPr lang="en-IN" dirty="0"/>
                  <a:t>If a linear classifier cannot perfectly classify data, then find model using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b="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 terms are called </a:t>
                </a:r>
                <a:r>
                  <a:rPr lang="en-US" sz="2400" i="1" dirty="0">
                    <a:solidFill>
                      <a:schemeClr val="bg1"/>
                    </a:solidFill>
                    <a:latin typeface="+mj-lt"/>
                  </a:rPr>
                  <a:t>slack variables</a:t>
                </a:r>
                <a:r>
                  <a:rPr lang="en-US" sz="2400" dirty="0">
                    <a:solidFill>
                      <a:schemeClr val="bg1"/>
                    </a:solidFill>
                    <a:latin typeface="+mj-lt"/>
                  </a:rPr>
                  <a:t>. They allow some data points to come close to the hyperplane or be misclassified altogether</a:t>
                </a:r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59" y="5877528"/>
                <a:ext cx="8418633" cy="980471"/>
              </a:xfrm>
              <a:prstGeom prst="wedgeRectCallout">
                <a:avLst>
                  <a:gd name="adj1" fmla="val -59312"/>
                  <a:gd name="adj2" fmla="val 38602"/>
                </a:avLst>
              </a:prstGeom>
              <a:blipFill>
                <a:blip r:embed="rId3"/>
                <a:stretch>
                  <a:fillRect r="-1517" b="-41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85" y="0"/>
            <a:ext cx="1864034" cy="1864034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937091" y="230917"/>
            <a:ext cx="6554912" cy="936110"/>
          </a:xfrm>
          <a:prstGeom prst="wedgeRectCallout">
            <a:avLst>
              <a:gd name="adj1" fmla="val 60564"/>
              <a:gd name="adj2" fmla="val 5351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What prevents me from misusing the slack variables to learn a model that misclassifies every data point?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27" y="194187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term prevents you from doing so. If we 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be a large value (it is a hyper-parameter), then it will penalize solutions that misuse slack too much</a:t>
                </a: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84" y="1250772"/>
                <a:ext cx="5043470" cy="1514337"/>
              </a:xfrm>
              <a:prstGeom prst="wedgeRectCallout">
                <a:avLst>
                  <a:gd name="adj1" fmla="val 67092"/>
                  <a:gd name="adj2" fmla="val 64169"/>
                </a:avLst>
              </a:prstGeom>
              <a:blipFill>
                <a:blip r:embed="rId6"/>
                <a:stretch>
                  <a:fillRect l="-923" t="-27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/>
              <p:cNvSpPr/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Having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prevents us from misusing slack to artificially inflate the margin </a:t>
                </a:r>
              </a:p>
            </p:txBody>
          </p:sp>
        </mc:Choice>
        <mc:Fallback xmlns="">
          <p:sp>
            <p:nvSpPr>
              <p:cNvPr id="17" name="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48" y="3758365"/>
                <a:ext cx="4201222" cy="1125906"/>
              </a:xfrm>
              <a:prstGeom prst="wedgeRectCallout">
                <a:avLst>
                  <a:gd name="adj1" fmla="val -73456"/>
                  <a:gd name="adj2" fmla="val 82147"/>
                </a:avLst>
              </a:prstGeom>
              <a:blipFill>
                <a:blip r:embed="rId7"/>
                <a:stretch>
                  <a:fillRect t="-4400" r="-11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ular Callout 17"/>
          <p:cNvSpPr/>
          <p:nvPr/>
        </p:nvSpPr>
        <p:spPr>
          <a:xfrm>
            <a:off x="9356298" y="5198446"/>
            <a:ext cx="2745321" cy="841201"/>
          </a:xfrm>
          <a:prstGeom prst="wedgeRectCallout">
            <a:avLst>
              <a:gd name="adj1" fmla="val -78932"/>
              <a:gd name="adj2" fmla="val 503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Recall English phrase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“cut me some slack”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853203-0EE4-758D-3817-BBE135B37DC2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F57516-53A5-C561-EB80-80279A9C1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FC5B0B-D69E-35D8-2693-0B5861354D0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B6437B5-905E-0D6D-9BF7-2490A69E5F2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2E863DF-6BF0-DF8A-87BA-82BEDF534DD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57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C-SVM to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can further simplify the previous optimization problem</a:t>
                </a:r>
              </a:p>
              <a:p>
                <a:r>
                  <a:rPr lang="en-IN" dirty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basically allows us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N" dirty="0"/>
                  <a:t> (even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Thus, the amount of slack we want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However, recall that we must also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Another way of saying that if you already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N" dirty="0"/>
                  <a:t>, then you don’t need any slack i.e. you should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in this case</a:t>
                </a:r>
              </a:p>
              <a:p>
                <a:r>
                  <a:rPr lang="en-IN" dirty="0"/>
                  <a:t>Thus, we need only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The above is nothing but the popular hinge loss function!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ular Callout 21"/>
              <p:cNvSpPr/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ular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3341434"/>
                <a:ext cx="2745321" cy="841201"/>
              </a:xfrm>
              <a:prstGeom prst="wedgeRectCallout">
                <a:avLst>
                  <a:gd name="adj1" fmla="val -92991"/>
                  <a:gd name="adj2" fmla="val 943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6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Captures how well as a classifier classified a data point</a:t>
                </a:r>
              </a:p>
              <a:p>
                <a:r>
                  <a:rPr lang="en-IN" dirty="0"/>
                  <a:t>Suppose on a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a model gives prediction score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(for a linear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We obviously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correct classification but we also want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/>
                  <a:t> for large margin – hinge loss function captures both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Note that hinge loss not only penalizes misclassification</a:t>
                </a:r>
                <a:br>
                  <a:rPr lang="en-IN" dirty="0"/>
                </a:br>
                <a:r>
                  <a:rPr lang="en-IN" dirty="0"/>
                  <a:t>but also correct classification if the data point gets</a:t>
                </a:r>
                <a:br>
                  <a:rPr lang="en-IN" dirty="0"/>
                </a:br>
                <a:r>
                  <a:rPr lang="en-IN" dirty="0"/>
                  <a:t>too close to the hyperplane!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78" t="-2759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2791" y="4105232"/>
            <a:ext cx="3140621" cy="1802875"/>
            <a:chOff x="2454442" y="1188485"/>
            <a:chExt cx="5022209" cy="288300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>
              <a:off x="2454442" y="4071486"/>
              <a:ext cx="5022209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30" name="Freeform 29"/>
          <p:cNvSpPr/>
          <p:nvPr/>
        </p:nvSpPr>
        <p:spPr>
          <a:xfrm flipH="1">
            <a:off x="9251857" y="416115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30" y="6045993"/>
            <a:ext cx="505352" cy="19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043609"/>
            <a:ext cx="129852" cy="2084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7" y="3583275"/>
            <a:ext cx="8405803" cy="115576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043610"/>
            <a:ext cx="100590" cy="2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Creating a Dual Problem</a:t>
                </a:r>
              </a:p>
              <a:p>
                <a:pPr lvl="2"/>
                <a:r>
                  <a:rPr lang="en-IN" dirty="0"/>
                  <a:t>Suppose we wish to solve</a:t>
                </a:r>
                <a:br>
                  <a:rPr lang="en-IN" dirty="0"/>
                </a:br>
                <a:r>
                  <a:rPr lang="en-IN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r>
                  <a:rPr lang="en-IN" b="0" dirty="0" err="1"/>
                  <a:t>s.t.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Trick</a:t>
                </a:r>
                <a:r>
                  <a:rPr lang="en-IN" dirty="0"/>
                  <a:t>: sneak this constraint into the objective</a:t>
                </a:r>
              </a:p>
              <a:p>
                <a:pPr lvl="2"/>
                <a:r>
                  <a:rPr lang="en-IN" dirty="0"/>
                  <a:t>Construct a </a:t>
                </a:r>
                <a:r>
                  <a:rPr lang="en-IN" i="0" dirty="0"/>
                  <a:t>barrier </a:t>
                </a:r>
                <a:r>
                  <a:rPr lang="en-IN" dirty="0"/>
                  <a:t>(indicator)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IN" b="0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otherwise, and simply solve</a:t>
                </a:r>
              </a:p>
              <a:p>
                <a:pPr lvl="2"/>
                <a:r>
                  <a:rPr lang="en-IN" dirty="0"/>
                  <a:t>Easy to see that both problems have the same solution</a:t>
                </a:r>
              </a:p>
              <a:p>
                <a:pPr lvl="2"/>
                <a:r>
                  <a:rPr lang="en-IN" dirty="0"/>
                  <a:t>One very elegant way to construct such a barrier is the following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4">
              <a:lumMod val="50000"/>
              <a:alpha val="25000"/>
            </a:scheme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  <a:solidFill>
            <a:schemeClr val="accent1">
              <a:lumMod val="50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04682"/>
            <a:ext cx="1277607" cy="49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6383" b="-138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ular Callout 58"/>
          <p:cNvSpPr/>
          <p:nvPr/>
        </p:nvSpPr>
        <p:spPr>
          <a:xfrm>
            <a:off x="2000977" y="3574477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Let us see how to handle multiple constraints and equality constraints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65695" y="2531931"/>
            <a:ext cx="2183944" cy="35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F56F86-8A9C-EA4C-F5BF-167D60320E85}"/>
              </a:ext>
            </a:extLst>
          </p:cNvPr>
          <p:cNvGrpSpPr>
            <a:grpSpLocks noChangeAspect="1"/>
          </p:cNvGrpSpPr>
          <p:nvPr/>
        </p:nvGrpSpPr>
        <p:grpSpPr>
          <a:xfrm>
            <a:off x="213350" y="3857605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BD0C7F-0979-D17E-394B-1BED896C1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1DCA0A-6D3F-A3D1-0168-C31D257F05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C08ED4-588B-166F-F5FF-688CA7D0A2C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F374A00-C5FD-5572-DA87-CD3403ACF36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</a:t>
            </a:r>
            <a:r>
              <a:rPr lang="en-IN" dirty="0" err="1"/>
              <a:t>Cleanup</a:t>
            </a:r>
            <a:r>
              <a:rPr lang="en-IN" dirty="0"/>
              <a:t>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Step 1</a:t>
                </a:r>
                <a:r>
                  <a:rPr lang="en-IN" dirty="0"/>
                  <a:t>: Convert your problem to a minimization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Step 2</a:t>
                </a:r>
                <a:r>
                  <a:rPr lang="en-IN" dirty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3</a:t>
                </a:r>
                <a:r>
                  <a:rPr lang="en-IN" dirty="0"/>
                  <a:t>: Convert all equality constraints to two inequality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4</a:t>
                </a:r>
                <a:r>
                  <a:rPr lang="en-IN" dirty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These new variables are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dual variables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or sometimes even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primal variables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5231"/>
                  <a:gd name="adj2" fmla="val 49531"/>
                </a:avLst>
              </a:prstGeom>
              <a:blipFill>
                <a:blip r:embed="rId4"/>
                <a:stretch>
                  <a:fillRect r="-481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C270BA9-DD4D-E6EC-206F-9C57A46DAB41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CC01E-CFB0-8120-2D07-E56F6992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3E3BE7-D424-6BE6-B763-FC367B7CDFEF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9AB1C9-34CC-77CE-B945-44796E0D5A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371C1F-7868-7A6B-3114-BCDB9D33688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7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called the </a:t>
                </a:r>
                <a:r>
                  <a:rPr lang="en-IN" i="1" dirty="0" err="1"/>
                  <a:t>Lagrangian</a:t>
                </a:r>
                <a:r>
                  <a:rPr lang="en-IN" dirty="0"/>
                  <a:t> of the problem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violates even one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satisfies every single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n-IN" b="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b="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is just a nice way of rewriting the above problem</a:t>
            </a:r>
          </a:p>
        </p:txBody>
      </p:sp>
    </p:spTree>
    <p:extLst>
      <p:ext uri="{BB962C8B-B14F-4D97-AF65-F5344CB8AC3E}">
        <p14:creationId xmlns:p14="http://schemas.microsoft.com/office/powerpoint/2010/main" val="915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CE13B80-B760-3D14-7469-22B7A7F2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076" y="2338862"/>
            <a:ext cx="1911489" cy="1911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9A95D-E036-3EB6-9279-DD85D71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by Secret Questions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F10D-7CA3-87FF-074F-44A9D3CD7381}"/>
              </a:ext>
            </a:extLst>
          </p:cNvPr>
          <p:cNvSpPr txBox="1"/>
          <p:nvPr/>
        </p:nvSpPr>
        <p:spPr>
          <a:xfrm>
            <a:off x="3562188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SERVER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4232D-BEEE-B059-CDBA-DC6B4AA721BC}"/>
              </a:ext>
            </a:extLst>
          </p:cNvPr>
          <p:cNvSpPr/>
          <p:nvPr/>
        </p:nvSpPr>
        <p:spPr>
          <a:xfrm>
            <a:off x="484480" y="2128066"/>
            <a:ext cx="3191596" cy="2388677"/>
          </a:xfrm>
          <a:prstGeom prst="wedgeRectCallout">
            <a:avLst>
              <a:gd name="adj1" fmla="val 66432"/>
              <a:gd name="adj2" fmla="val 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Give me your device ID and answer the following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10111100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00110010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10001110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00010100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DDD8DB-9D61-B48F-33B3-356EC72CFF3C}"/>
              </a:ext>
            </a:extLst>
          </p:cNvPr>
          <p:cNvGrpSpPr/>
          <p:nvPr/>
        </p:nvGrpSpPr>
        <p:grpSpPr>
          <a:xfrm>
            <a:off x="6867672" y="2581617"/>
            <a:ext cx="2139660" cy="1371600"/>
            <a:chOff x="949180" y="683473"/>
            <a:chExt cx="2139660" cy="1371600"/>
          </a:xfrm>
        </p:grpSpPr>
        <p:grpSp>
          <p:nvGrpSpPr>
            <p:cNvPr id="40" name="Graphic 14" descr="Thermometer with solid fill">
              <a:extLst>
                <a:ext uri="{FF2B5EF4-FFF2-40B4-BE49-F238E27FC236}">
                  <a16:creationId xmlns:a16="http://schemas.microsoft.com/office/drawing/2014/main" id="{091F44B6-ED6B-7CE7-59B0-8A97BD3F3A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69118" y="683473"/>
              <a:ext cx="619722" cy="1371600"/>
              <a:chOff x="9397180" y="2508618"/>
              <a:chExt cx="381301" cy="843915"/>
            </a:xfrm>
            <a:solidFill>
              <a:schemeClr val="accent4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AE4F7CD-79AE-01FE-8A09-CC8DDAAFD108}"/>
                  </a:ext>
                </a:extLst>
              </p:cNvPr>
              <p:cNvSpPr/>
              <p:nvPr/>
            </p:nvSpPr>
            <p:spPr>
              <a:xfrm>
                <a:off x="9397180" y="2508618"/>
                <a:ext cx="381301" cy="843915"/>
              </a:xfrm>
              <a:custGeom>
                <a:avLst/>
                <a:gdLst>
                  <a:gd name="connsiteX0" fmla="*/ 190651 w 381301"/>
                  <a:gd name="connsiteY0" fmla="*/ 786765 h 843915"/>
                  <a:gd name="connsiteX1" fmla="*/ 61111 w 381301"/>
                  <a:gd name="connsiteY1" fmla="*/ 682943 h 843915"/>
                  <a:gd name="connsiteX2" fmla="*/ 133501 w 381301"/>
                  <a:gd name="connsiteY2" fmla="*/ 533400 h 843915"/>
                  <a:gd name="connsiteX3" fmla="*/ 133501 w 381301"/>
                  <a:gd name="connsiteY3" fmla="*/ 114300 h 843915"/>
                  <a:gd name="connsiteX4" fmla="*/ 190651 w 381301"/>
                  <a:gd name="connsiteY4" fmla="*/ 57150 h 843915"/>
                  <a:gd name="connsiteX5" fmla="*/ 247801 w 381301"/>
                  <a:gd name="connsiteY5" fmla="*/ 114300 h 843915"/>
                  <a:gd name="connsiteX6" fmla="*/ 247801 w 381301"/>
                  <a:gd name="connsiteY6" fmla="*/ 533400 h 843915"/>
                  <a:gd name="connsiteX7" fmla="*/ 320191 w 381301"/>
                  <a:gd name="connsiteY7" fmla="*/ 682943 h 843915"/>
                  <a:gd name="connsiteX8" fmla="*/ 190651 w 381301"/>
                  <a:gd name="connsiteY8" fmla="*/ 786765 h 843915"/>
                  <a:gd name="connsiteX9" fmla="*/ 190651 w 381301"/>
                  <a:gd name="connsiteY9" fmla="*/ 786765 h 843915"/>
                  <a:gd name="connsiteX10" fmla="*/ 304951 w 381301"/>
                  <a:gd name="connsiteY10" fmla="*/ 501015 h 843915"/>
                  <a:gd name="connsiteX11" fmla="*/ 304951 w 381301"/>
                  <a:gd name="connsiteY11" fmla="*/ 114300 h 843915"/>
                  <a:gd name="connsiteX12" fmla="*/ 190651 w 381301"/>
                  <a:gd name="connsiteY12" fmla="*/ 0 h 843915"/>
                  <a:gd name="connsiteX13" fmla="*/ 76351 w 381301"/>
                  <a:gd name="connsiteY13" fmla="*/ 114300 h 843915"/>
                  <a:gd name="connsiteX14" fmla="*/ 76351 w 381301"/>
                  <a:gd name="connsiteY14" fmla="*/ 501015 h 843915"/>
                  <a:gd name="connsiteX15" fmla="*/ 9676 w 381301"/>
                  <a:gd name="connsiteY15" fmla="*/ 713423 h 843915"/>
                  <a:gd name="connsiteX16" fmla="*/ 190651 w 381301"/>
                  <a:gd name="connsiteY16" fmla="*/ 843915 h 843915"/>
                  <a:gd name="connsiteX17" fmla="*/ 371626 w 381301"/>
                  <a:gd name="connsiteY17" fmla="*/ 713423 h 843915"/>
                  <a:gd name="connsiteX18" fmla="*/ 304951 w 381301"/>
                  <a:gd name="connsiteY18" fmla="*/ 501015 h 84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301" h="843915">
                    <a:moveTo>
                      <a:pt x="190651" y="786765"/>
                    </a:moveTo>
                    <a:cubicBezTo>
                      <a:pt x="128738" y="786765"/>
                      <a:pt x="74446" y="742950"/>
                      <a:pt x="61111" y="682943"/>
                    </a:cubicBezTo>
                    <a:cubicBezTo>
                      <a:pt x="46823" y="621983"/>
                      <a:pt x="77303" y="560070"/>
                      <a:pt x="133501" y="533400"/>
                    </a:cubicBezTo>
                    <a:lnTo>
                      <a:pt x="133501" y="114300"/>
                    </a:lnTo>
                    <a:cubicBezTo>
                      <a:pt x="133501" y="82867"/>
                      <a:pt x="159218" y="57150"/>
                      <a:pt x="190651" y="57150"/>
                    </a:cubicBezTo>
                    <a:cubicBezTo>
                      <a:pt x="222083" y="57150"/>
                      <a:pt x="247801" y="82867"/>
                      <a:pt x="247801" y="114300"/>
                    </a:cubicBezTo>
                    <a:lnTo>
                      <a:pt x="247801" y="533400"/>
                    </a:lnTo>
                    <a:cubicBezTo>
                      <a:pt x="303998" y="560070"/>
                      <a:pt x="333526" y="621983"/>
                      <a:pt x="320191" y="682943"/>
                    </a:cubicBezTo>
                    <a:cubicBezTo>
                      <a:pt x="305903" y="742950"/>
                      <a:pt x="252563" y="785813"/>
                      <a:pt x="190651" y="786765"/>
                    </a:cubicBezTo>
                    <a:lnTo>
                      <a:pt x="190651" y="786765"/>
                    </a:lnTo>
                    <a:close/>
                    <a:moveTo>
                      <a:pt x="304951" y="501015"/>
                    </a:moveTo>
                    <a:lnTo>
                      <a:pt x="304951" y="114300"/>
                    </a:lnTo>
                    <a:cubicBezTo>
                      <a:pt x="304951" y="51435"/>
                      <a:pt x="253516" y="0"/>
                      <a:pt x="190651" y="0"/>
                    </a:cubicBezTo>
                    <a:cubicBezTo>
                      <a:pt x="127786" y="0"/>
                      <a:pt x="76351" y="50483"/>
                      <a:pt x="76351" y="114300"/>
                    </a:cubicBezTo>
                    <a:lnTo>
                      <a:pt x="76351" y="501015"/>
                    </a:lnTo>
                    <a:cubicBezTo>
                      <a:pt x="10628" y="550545"/>
                      <a:pt x="-16042" y="636270"/>
                      <a:pt x="9676" y="713423"/>
                    </a:cubicBezTo>
                    <a:cubicBezTo>
                      <a:pt x="35393" y="791528"/>
                      <a:pt x="108736" y="843915"/>
                      <a:pt x="190651" y="843915"/>
                    </a:cubicBezTo>
                    <a:cubicBezTo>
                      <a:pt x="272566" y="843915"/>
                      <a:pt x="345908" y="791528"/>
                      <a:pt x="371626" y="713423"/>
                    </a:cubicBezTo>
                    <a:cubicBezTo>
                      <a:pt x="397343" y="636270"/>
                      <a:pt x="370673" y="550545"/>
                      <a:pt x="304951" y="50101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7AC168B-2A8C-BA4B-8612-B1B382269239}"/>
                  </a:ext>
                </a:extLst>
              </p:cNvPr>
              <p:cNvSpPr/>
              <p:nvPr/>
            </p:nvSpPr>
            <p:spPr>
              <a:xfrm>
                <a:off x="9492896" y="2949308"/>
                <a:ext cx="189869" cy="307975"/>
              </a:xfrm>
              <a:custGeom>
                <a:avLst/>
                <a:gdLst>
                  <a:gd name="connsiteX0" fmla="*/ 113985 w 189869"/>
                  <a:gd name="connsiteY0" fmla="*/ 230505 h 419100"/>
                  <a:gd name="connsiteX1" fmla="*/ 113985 w 189869"/>
                  <a:gd name="connsiteY1" fmla="*/ 0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7160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230505 h 419100"/>
                  <a:gd name="connsiteX1" fmla="*/ 112397 w 189869"/>
                  <a:gd name="connsiteY1" fmla="*/ 112712 h 419100"/>
                  <a:gd name="connsiteX2" fmla="*/ 75885 w 189869"/>
                  <a:gd name="connsiteY2" fmla="*/ 0 h 419100"/>
                  <a:gd name="connsiteX3" fmla="*/ 75885 w 189869"/>
                  <a:gd name="connsiteY3" fmla="*/ 230505 h 419100"/>
                  <a:gd name="connsiteX4" fmla="*/ 637 w 189869"/>
                  <a:gd name="connsiteY4" fmla="*/ 333375 h 419100"/>
                  <a:gd name="connsiteX5" fmla="*/ 94935 w 189869"/>
                  <a:gd name="connsiteY5" fmla="*/ 419100 h 419100"/>
                  <a:gd name="connsiteX6" fmla="*/ 189232 w 189869"/>
                  <a:gd name="connsiteY6" fmla="*/ 333375 h 419100"/>
                  <a:gd name="connsiteX7" fmla="*/ 113985 w 189869"/>
                  <a:gd name="connsiteY7" fmla="*/ 230505 h 419100"/>
                  <a:gd name="connsiteX0" fmla="*/ 113985 w 189869"/>
                  <a:gd name="connsiteY0" fmla="*/ 120968 h 309563"/>
                  <a:gd name="connsiteX1" fmla="*/ 112397 w 189869"/>
                  <a:gd name="connsiteY1" fmla="*/ 3175 h 309563"/>
                  <a:gd name="connsiteX2" fmla="*/ 75885 w 189869"/>
                  <a:gd name="connsiteY2" fmla="*/ 0 h 309563"/>
                  <a:gd name="connsiteX3" fmla="*/ 75885 w 189869"/>
                  <a:gd name="connsiteY3" fmla="*/ 120968 h 309563"/>
                  <a:gd name="connsiteX4" fmla="*/ 637 w 189869"/>
                  <a:gd name="connsiteY4" fmla="*/ 223838 h 309563"/>
                  <a:gd name="connsiteX5" fmla="*/ 94935 w 189869"/>
                  <a:gd name="connsiteY5" fmla="*/ 309563 h 309563"/>
                  <a:gd name="connsiteX6" fmla="*/ 189232 w 189869"/>
                  <a:gd name="connsiteY6" fmla="*/ 223838 h 309563"/>
                  <a:gd name="connsiteX7" fmla="*/ 113985 w 189869"/>
                  <a:gd name="connsiteY7" fmla="*/ 120968 h 309563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8382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7472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  <a:gd name="connsiteX0" fmla="*/ 113985 w 189869"/>
                  <a:gd name="connsiteY0" fmla="*/ 119380 h 307975"/>
                  <a:gd name="connsiteX1" fmla="*/ 112397 w 189869"/>
                  <a:gd name="connsiteY1" fmla="*/ 1587 h 307975"/>
                  <a:gd name="connsiteX2" fmla="*/ 74297 w 189869"/>
                  <a:gd name="connsiteY2" fmla="*/ 0 h 307975"/>
                  <a:gd name="connsiteX3" fmla="*/ 75885 w 189869"/>
                  <a:gd name="connsiteY3" fmla="*/ 119380 h 307975"/>
                  <a:gd name="connsiteX4" fmla="*/ 637 w 189869"/>
                  <a:gd name="connsiteY4" fmla="*/ 222250 h 307975"/>
                  <a:gd name="connsiteX5" fmla="*/ 94935 w 189869"/>
                  <a:gd name="connsiteY5" fmla="*/ 307975 h 307975"/>
                  <a:gd name="connsiteX6" fmla="*/ 189232 w 189869"/>
                  <a:gd name="connsiteY6" fmla="*/ 222250 h 307975"/>
                  <a:gd name="connsiteX7" fmla="*/ 113985 w 189869"/>
                  <a:gd name="connsiteY7" fmla="*/ 119380 h 307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869" h="307975">
                    <a:moveTo>
                      <a:pt x="113985" y="119380"/>
                    </a:moveTo>
                    <a:cubicBezTo>
                      <a:pt x="115043" y="80116"/>
                      <a:pt x="111339" y="40851"/>
                      <a:pt x="112397" y="1587"/>
                    </a:cubicBezTo>
                    <a:lnTo>
                      <a:pt x="74297" y="0"/>
                    </a:lnTo>
                    <a:cubicBezTo>
                      <a:pt x="74826" y="39793"/>
                      <a:pt x="75356" y="79587"/>
                      <a:pt x="75885" y="119380"/>
                    </a:cubicBezTo>
                    <a:cubicBezTo>
                      <a:pt x="28260" y="128905"/>
                      <a:pt x="-5078" y="173672"/>
                      <a:pt x="637" y="222250"/>
                    </a:cubicBezTo>
                    <a:cubicBezTo>
                      <a:pt x="5400" y="270828"/>
                      <a:pt x="46357" y="307975"/>
                      <a:pt x="94935" y="307975"/>
                    </a:cubicBezTo>
                    <a:cubicBezTo>
                      <a:pt x="143512" y="307975"/>
                      <a:pt x="184470" y="270828"/>
                      <a:pt x="189232" y="222250"/>
                    </a:cubicBezTo>
                    <a:cubicBezTo>
                      <a:pt x="194947" y="173672"/>
                      <a:pt x="161610" y="128905"/>
                      <a:pt x="113985" y="1193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07E12E-F47E-98B4-9561-CDE1E68B4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9180" y="683473"/>
              <a:ext cx="1390350" cy="1371600"/>
              <a:chOff x="9589365" y="3524748"/>
              <a:chExt cx="1765758" cy="1741945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D8AA31-2F6B-80E9-5F33-6981EC907B8E}"/>
                  </a:ext>
                </a:extLst>
              </p:cNvPr>
              <p:cNvSpPr/>
              <p:nvPr/>
            </p:nvSpPr>
            <p:spPr>
              <a:xfrm>
                <a:off x="9978871" y="3671565"/>
                <a:ext cx="181378" cy="697422"/>
              </a:xfrm>
              <a:custGeom>
                <a:avLst/>
                <a:gdLst>
                  <a:gd name="connsiteX0" fmla="*/ 144661 w 181378"/>
                  <a:gd name="connsiteY0" fmla="*/ 697423 h 697422"/>
                  <a:gd name="connsiteX1" fmla="*/ 181379 w 181378"/>
                  <a:gd name="connsiteY1" fmla="*/ 660705 h 697422"/>
                  <a:gd name="connsiteX2" fmla="*/ 180652 w 181378"/>
                  <a:gd name="connsiteY2" fmla="*/ 37444 h 697422"/>
                  <a:gd name="connsiteX3" fmla="*/ 181379 w 181378"/>
                  <a:gd name="connsiteY3" fmla="*/ 36717 h 697422"/>
                  <a:gd name="connsiteX4" fmla="*/ 144661 w 181378"/>
                  <a:gd name="connsiteY4" fmla="*/ 0 h 697422"/>
                  <a:gd name="connsiteX5" fmla="*/ 143908 w 181378"/>
                  <a:gd name="connsiteY5" fmla="*/ 696670 h 697422"/>
                  <a:gd name="connsiteX6" fmla="*/ 144661 w 181378"/>
                  <a:gd name="connsiteY6" fmla="*/ 697423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378" h="697422">
                    <a:moveTo>
                      <a:pt x="144661" y="697423"/>
                    </a:moveTo>
                    <a:lnTo>
                      <a:pt x="181379" y="660705"/>
                    </a:lnTo>
                    <a:cubicBezTo>
                      <a:pt x="9069" y="488798"/>
                      <a:pt x="8745" y="209754"/>
                      <a:pt x="180652" y="37444"/>
                    </a:cubicBezTo>
                    <a:cubicBezTo>
                      <a:pt x="180893" y="37200"/>
                      <a:pt x="181137" y="36959"/>
                      <a:pt x="181379" y="36717"/>
                    </a:cubicBezTo>
                    <a:lnTo>
                      <a:pt x="144661" y="0"/>
                    </a:lnTo>
                    <a:cubicBezTo>
                      <a:pt x="-47926" y="192172"/>
                      <a:pt x="-48263" y="504082"/>
                      <a:pt x="143908" y="696670"/>
                    </a:cubicBezTo>
                    <a:cubicBezTo>
                      <a:pt x="144160" y="696921"/>
                      <a:pt x="144409" y="697173"/>
                      <a:pt x="144661" y="69742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883A43B-BC09-64A8-B3DD-74A00BFAD01E}"/>
                  </a:ext>
                </a:extLst>
              </p:cNvPr>
              <p:cNvSpPr/>
              <p:nvPr/>
            </p:nvSpPr>
            <p:spPr>
              <a:xfrm>
                <a:off x="10637420" y="3818383"/>
                <a:ext cx="120457" cy="403787"/>
              </a:xfrm>
              <a:custGeom>
                <a:avLst/>
                <a:gdLst>
                  <a:gd name="connsiteX0" fmla="*/ 36717 w 120457"/>
                  <a:gd name="connsiteY0" fmla="*/ 403787 h 403787"/>
                  <a:gd name="connsiteX1" fmla="*/ 37104 w 120457"/>
                  <a:gd name="connsiteY1" fmla="*/ 387 h 403787"/>
                  <a:gd name="connsiteX2" fmla="*/ 36717 w 120457"/>
                  <a:gd name="connsiteY2" fmla="*/ 0 h 403787"/>
                  <a:gd name="connsiteX3" fmla="*/ 0 w 120457"/>
                  <a:gd name="connsiteY3" fmla="*/ 36717 h 403787"/>
                  <a:gd name="connsiteX4" fmla="*/ 361 w 120457"/>
                  <a:gd name="connsiteY4" fmla="*/ 366709 h 403787"/>
                  <a:gd name="connsiteX5" fmla="*/ 0 w 120457"/>
                  <a:gd name="connsiteY5" fmla="*/ 367070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36717" y="403787"/>
                    </a:moveTo>
                    <a:cubicBezTo>
                      <a:pt x="148220" y="292498"/>
                      <a:pt x="148394" y="111889"/>
                      <a:pt x="37104" y="387"/>
                    </a:cubicBezTo>
                    <a:cubicBezTo>
                      <a:pt x="36974" y="257"/>
                      <a:pt x="36847" y="130"/>
                      <a:pt x="36717" y="0"/>
                    </a:cubicBezTo>
                    <a:lnTo>
                      <a:pt x="0" y="36717"/>
                    </a:lnTo>
                    <a:cubicBezTo>
                      <a:pt x="91225" y="127742"/>
                      <a:pt x="91386" y="275484"/>
                      <a:pt x="361" y="366709"/>
                    </a:cubicBezTo>
                    <a:cubicBezTo>
                      <a:pt x="241" y="366828"/>
                      <a:pt x="119" y="366950"/>
                      <a:pt x="0" y="36707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0490314-8DEB-4E54-ED4F-9BD08FD9BEFD}"/>
                  </a:ext>
                </a:extLst>
              </p:cNvPr>
              <p:cNvSpPr/>
              <p:nvPr/>
            </p:nvSpPr>
            <p:spPr>
              <a:xfrm>
                <a:off x="10186610" y="3818383"/>
                <a:ext cx="120457" cy="403787"/>
              </a:xfrm>
              <a:custGeom>
                <a:avLst/>
                <a:gdLst>
                  <a:gd name="connsiteX0" fmla="*/ 120458 w 120457"/>
                  <a:gd name="connsiteY0" fmla="*/ 367070 h 403787"/>
                  <a:gd name="connsiteX1" fmla="*/ 120097 w 120457"/>
                  <a:gd name="connsiteY1" fmla="*/ 37078 h 403787"/>
                  <a:gd name="connsiteX2" fmla="*/ 120458 w 120457"/>
                  <a:gd name="connsiteY2" fmla="*/ 36717 h 403787"/>
                  <a:gd name="connsiteX3" fmla="*/ 83741 w 120457"/>
                  <a:gd name="connsiteY3" fmla="*/ 0 h 403787"/>
                  <a:gd name="connsiteX4" fmla="*/ 83354 w 120457"/>
                  <a:gd name="connsiteY4" fmla="*/ 403400 h 403787"/>
                  <a:gd name="connsiteX5" fmla="*/ 83741 w 120457"/>
                  <a:gd name="connsiteY5" fmla="*/ 403787 h 403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457" h="403787">
                    <a:moveTo>
                      <a:pt x="120458" y="367070"/>
                    </a:moveTo>
                    <a:cubicBezTo>
                      <a:pt x="29233" y="276045"/>
                      <a:pt x="29072" y="128303"/>
                      <a:pt x="120097" y="37078"/>
                    </a:cubicBezTo>
                    <a:cubicBezTo>
                      <a:pt x="120216" y="36959"/>
                      <a:pt x="120338" y="36837"/>
                      <a:pt x="120458" y="36717"/>
                    </a:cubicBezTo>
                    <a:lnTo>
                      <a:pt x="83741" y="0"/>
                    </a:lnTo>
                    <a:cubicBezTo>
                      <a:pt x="-27762" y="111289"/>
                      <a:pt x="-27936" y="291898"/>
                      <a:pt x="83354" y="403400"/>
                    </a:cubicBezTo>
                    <a:cubicBezTo>
                      <a:pt x="83483" y="403530"/>
                      <a:pt x="83611" y="403658"/>
                      <a:pt x="83741" y="4037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471CE7-F474-D4F3-F101-50DA965B4ED3}"/>
                  </a:ext>
                </a:extLst>
              </p:cNvPr>
              <p:cNvSpPr/>
              <p:nvPr/>
            </p:nvSpPr>
            <p:spPr>
              <a:xfrm>
                <a:off x="10931055" y="3524748"/>
                <a:ext cx="242300" cy="991057"/>
              </a:xfrm>
              <a:custGeom>
                <a:avLst/>
                <a:gdLst>
                  <a:gd name="connsiteX0" fmla="*/ 0 w 242300"/>
                  <a:gd name="connsiteY0" fmla="*/ 954340 h 991057"/>
                  <a:gd name="connsiteX1" fmla="*/ 36717 w 242300"/>
                  <a:gd name="connsiteY1" fmla="*/ 991058 h 991057"/>
                  <a:gd name="connsiteX2" fmla="*/ 37837 w 242300"/>
                  <a:gd name="connsiteY2" fmla="*/ 1119 h 991057"/>
                  <a:gd name="connsiteX3" fmla="*/ 36717 w 242300"/>
                  <a:gd name="connsiteY3" fmla="*/ 0 h 991057"/>
                  <a:gd name="connsiteX4" fmla="*/ 0 w 242300"/>
                  <a:gd name="connsiteY4" fmla="*/ 36717 h 991057"/>
                  <a:gd name="connsiteX5" fmla="*/ 1093 w 242300"/>
                  <a:gd name="connsiteY5" fmla="*/ 953247 h 991057"/>
                  <a:gd name="connsiteX6" fmla="*/ 0 w 242300"/>
                  <a:gd name="connsiteY6" fmla="*/ 954340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300" h="991057">
                    <a:moveTo>
                      <a:pt x="0" y="954340"/>
                    </a:moveTo>
                    <a:lnTo>
                      <a:pt x="36717" y="991058"/>
                    </a:lnTo>
                    <a:cubicBezTo>
                      <a:pt x="310392" y="718001"/>
                      <a:pt x="310890" y="274791"/>
                      <a:pt x="37837" y="1119"/>
                    </a:cubicBezTo>
                    <a:cubicBezTo>
                      <a:pt x="37463" y="745"/>
                      <a:pt x="37091" y="371"/>
                      <a:pt x="36717" y="0"/>
                    </a:cubicBezTo>
                    <a:lnTo>
                      <a:pt x="0" y="36717"/>
                    </a:lnTo>
                    <a:cubicBezTo>
                      <a:pt x="253394" y="289509"/>
                      <a:pt x="253885" y="699853"/>
                      <a:pt x="1093" y="953247"/>
                    </a:cubicBezTo>
                    <a:cubicBezTo>
                      <a:pt x="730" y="953613"/>
                      <a:pt x="364" y="953977"/>
                      <a:pt x="0" y="9543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98171E-87FF-4246-EA8C-F9277EE0218A}"/>
                  </a:ext>
                </a:extLst>
              </p:cNvPr>
              <p:cNvSpPr/>
              <p:nvPr/>
            </p:nvSpPr>
            <p:spPr>
              <a:xfrm>
                <a:off x="9771133" y="3524748"/>
                <a:ext cx="242299" cy="991057"/>
              </a:xfrm>
              <a:custGeom>
                <a:avLst/>
                <a:gdLst>
                  <a:gd name="connsiteX0" fmla="*/ 242299 w 242299"/>
                  <a:gd name="connsiteY0" fmla="*/ 954340 h 991057"/>
                  <a:gd name="connsiteX1" fmla="*/ 241206 w 242299"/>
                  <a:gd name="connsiteY1" fmla="*/ 37811 h 991057"/>
                  <a:gd name="connsiteX2" fmla="*/ 242299 w 242299"/>
                  <a:gd name="connsiteY2" fmla="*/ 36717 h 991057"/>
                  <a:gd name="connsiteX3" fmla="*/ 205582 w 242299"/>
                  <a:gd name="connsiteY3" fmla="*/ 0 h 991057"/>
                  <a:gd name="connsiteX4" fmla="*/ 204463 w 242299"/>
                  <a:gd name="connsiteY4" fmla="*/ 989939 h 991057"/>
                  <a:gd name="connsiteX5" fmla="*/ 205582 w 242299"/>
                  <a:gd name="connsiteY5" fmla="*/ 991058 h 99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299" h="991057">
                    <a:moveTo>
                      <a:pt x="242299" y="954340"/>
                    </a:moveTo>
                    <a:cubicBezTo>
                      <a:pt x="-11095" y="701549"/>
                      <a:pt x="-11585" y="291205"/>
                      <a:pt x="241206" y="37811"/>
                    </a:cubicBezTo>
                    <a:cubicBezTo>
                      <a:pt x="241570" y="37444"/>
                      <a:pt x="241936" y="37081"/>
                      <a:pt x="242299" y="36717"/>
                    </a:cubicBezTo>
                    <a:lnTo>
                      <a:pt x="205582" y="0"/>
                    </a:lnTo>
                    <a:cubicBezTo>
                      <a:pt x="-68090" y="273056"/>
                      <a:pt x="-68591" y="716267"/>
                      <a:pt x="204463" y="989939"/>
                    </a:cubicBezTo>
                    <a:cubicBezTo>
                      <a:pt x="204837" y="990312"/>
                      <a:pt x="205208" y="990686"/>
                      <a:pt x="205582" y="99105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CD6D-D416-2915-711E-AEBCCC5A38BE}"/>
                  </a:ext>
                </a:extLst>
              </p:cNvPr>
              <p:cNvSpPr/>
              <p:nvPr/>
            </p:nvSpPr>
            <p:spPr>
              <a:xfrm>
                <a:off x="10784238" y="3671565"/>
                <a:ext cx="181378" cy="697422"/>
              </a:xfrm>
              <a:custGeom>
                <a:avLst/>
                <a:gdLst>
                  <a:gd name="connsiteX0" fmla="*/ 36717 w 181378"/>
                  <a:gd name="connsiteY0" fmla="*/ 697423 h 697422"/>
                  <a:gd name="connsiteX1" fmla="*/ 37470 w 181378"/>
                  <a:gd name="connsiteY1" fmla="*/ 753 h 697422"/>
                  <a:gd name="connsiteX2" fmla="*/ 36717 w 181378"/>
                  <a:gd name="connsiteY2" fmla="*/ 0 h 697422"/>
                  <a:gd name="connsiteX3" fmla="*/ 0 w 181378"/>
                  <a:gd name="connsiteY3" fmla="*/ 36717 h 697422"/>
                  <a:gd name="connsiteX4" fmla="*/ 727 w 181378"/>
                  <a:gd name="connsiteY4" fmla="*/ 659978 h 697422"/>
                  <a:gd name="connsiteX5" fmla="*/ 0 w 181378"/>
                  <a:gd name="connsiteY5" fmla="*/ 660705 h 69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78" h="697422">
                    <a:moveTo>
                      <a:pt x="36717" y="697423"/>
                    </a:moveTo>
                    <a:cubicBezTo>
                      <a:pt x="229304" y="505251"/>
                      <a:pt x="229642" y="193340"/>
                      <a:pt x="37470" y="753"/>
                    </a:cubicBezTo>
                    <a:cubicBezTo>
                      <a:pt x="37219" y="501"/>
                      <a:pt x="36969" y="249"/>
                      <a:pt x="36717" y="0"/>
                    </a:cubicBezTo>
                    <a:lnTo>
                      <a:pt x="0" y="36717"/>
                    </a:lnTo>
                    <a:cubicBezTo>
                      <a:pt x="172310" y="208624"/>
                      <a:pt x="172634" y="487669"/>
                      <a:pt x="727" y="659978"/>
                    </a:cubicBezTo>
                    <a:cubicBezTo>
                      <a:pt x="486" y="660222"/>
                      <a:pt x="241" y="660464"/>
                      <a:pt x="0" y="6607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361BF-31AA-1F9B-E387-218883F94EEC}"/>
                  </a:ext>
                </a:extLst>
              </p:cNvPr>
              <p:cNvSpPr/>
              <p:nvPr/>
            </p:nvSpPr>
            <p:spPr>
              <a:xfrm>
                <a:off x="9589365" y="3942031"/>
                <a:ext cx="1765758" cy="1324662"/>
              </a:xfrm>
              <a:custGeom>
                <a:avLst/>
                <a:gdLst>
                  <a:gd name="connsiteX0" fmla="*/ 1635923 w 1765758"/>
                  <a:gd name="connsiteY0" fmla="*/ 805322 h 1324662"/>
                  <a:gd name="connsiteX1" fmla="*/ 908846 w 1765758"/>
                  <a:gd name="connsiteY1" fmla="*/ 805322 h 1324662"/>
                  <a:gd name="connsiteX2" fmla="*/ 908846 w 1765758"/>
                  <a:gd name="connsiteY2" fmla="*/ 151368 h 1324662"/>
                  <a:gd name="connsiteX3" fmla="*/ 956324 w 1765758"/>
                  <a:gd name="connsiteY3" fmla="*/ 51956 h 1324662"/>
                  <a:gd name="connsiteX4" fmla="*/ 856912 w 1765758"/>
                  <a:gd name="connsiteY4" fmla="*/ 4475 h 1324662"/>
                  <a:gd name="connsiteX5" fmla="*/ 809434 w 1765758"/>
                  <a:gd name="connsiteY5" fmla="*/ 103890 h 1324662"/>
                  <a:gd name="connsiteX6" fmla="*/ 856912 w 1765758"/>
                  <a:gd name="connsiteY6" fmla="*/ 151368 h 1324662"/>
                  <a:gd name="connsiteX7" fmla="*/ 856912 w 1765758"/>
                  <a:gd name="connsiteY7" fmla="*/ 805322 h 1324662"/>
                  <a:gd name="connsiteX8" fmla="*/ 129835 w 1765758"/>
                  <a:gd name="connsiteY8" fmla="*/ 805322 h 1324662"/>
                  <a:gd name="connsiteX9" fmla="*/ 0 w 1765758"/>
                  <a:gd name="connsiteY9" fmla="*/ 935157 h 1324662"/>
                  <a:gd name="connsiteX10" fmla="*/ 0 w 1765758"/>
                  <a:gd name="connsiteY10" fmla="*/ 1194828 h 1324662"/>
                  <a:gd name="connsiteX11" fmla="*/ 129835 w 1765758"/>
                  <a:gd name="connsiteY11" fmla="*/ 1324663 h 1324662"/>
                  <a:gd name="connsiteX12" fmla="*/ 1635923 w 1765758"/>
                  <a:gd name="connsiteY12" fmla="*/ 1324663 h 1324662"/>
                  <a:gd name="connsiteX13" fmla="*/ 1765758 w 1765758"/>
                  <a:gd name="connsiteY13" fmla="*/ 1194828 h 1324662"/>
                  <a:gd name="connsiteX14" fmla="*/ 1765758 w 1765758"/>
                  <a:gd name="connsiteY14" fmla="*/ 935157 h 1324662"/>
                  <a:gd name="connsiteX15" fmla="*/ 1635923 w 1765758"/>
                  <a:gd name="connsiteY15" fmla="*/ 805322 h 1324662"/>
                  <a:gd name="connsiteX16" fmla="*/ 1713824 w 1765758"/>
                  <a:gd name="connsiteY16" fmla="*/ 1194828 h 1324662"/>
                  <a:gd name="connsiteX17" fmla="*/ 1635923 w 1765758"/>
                  <a:gd name="connsiteY17" fmla="*/ 1272729 h 1324662"/>
                  <a:gd name="connsiteX18" fmla="*/ 129835 w 1765758"/>
                  <a:gd name="connsiteY18" fmla="*/ 1272729 h 1324662"/>
                  <a:gd name="connsiteX19" fmla="*/ 51934 w 1765758"/>
                  <a:gd name="connsiteY19" fmla="*/ 1194828 h 1324662"/>
                  <a:gd name="connsiteX20" fmla="*/ 51934 w 1765758"/>
                  <a:gd name="connsiteY20" fmla="*/ 935157 h 1324662"/>
                  <a:gd name="connsiteX21" fmla="*/ 129835 w 1765758"/>
                  <a:gd name="connsiteY21" fmla="*/ 857256 h 1324662"/>
                  <a:gd name="connsiteX22" fmla="*/ 1635923 w 1765758"/>
                  <a:gd name="connsiteY22" fmla="*/ 857256 h 1324662"/>
                  <a:gd name="connsiteX23" fmla="*/ 1713824 w 1765758"/>
                  <a:gd name="connsiteY23" fmla="*/ 935157 h 132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65758" h="1324662">
                    <a:moveTo>
                      <a:pt x="1635923" y="805322"/>
                    </a:moveTo>
                    <a:lnTo>
                      <a:pt x="908846" y="805322"/>
                    </a:lnTo>
                    <a:lnTo>
                      <a:pt x="908846" y="151368"/>
                    </a:lnTo>
                    <a:cubicBezTo>
                      <a:pt x="949409" y="137027"/>
                      <a:pt x="970666" y="92519"/>
                      <a:pt x="956324" y="51956"/>
                    </a:cubicBezTo>
                    <a:cubicBezTo>
                      <a:pt x="941983" y="11393"/>
                      <a:pt x="897475" y="-9864"/>
                      <a:pt x="856912" y="4475"/>
                    </a:cubicBezTo>
                    <a:cubicBezTo>
                      <a:pt x="816349" y="18817"/>
                      <a:pt x="795092" y="63327"/>
                      <a:pt x="809434" y="103890"/>
                    </a:cubicBezTo>
                    <a:cubicBezTo>
                      <a:pt x="817276" y="126074"/>
                      <a:pt x="834728" y="143524"/>
                      <a:pt x="856912" y="151368"/>
                    </a:cubicBezTo>
                    <a:lnTo>
                      <a:pt x="856912" y="805322"/>
                    </a:lnTo>
                    <a:lnTo>
                      <a:pt x="129835" y="805322"/>
                    </a:lnTo>
                    <a:cubicBezTo>
                      <a:pt x="58164" y="805408"/>
                      <a:pt x="86" y="863486"/>
                      <a:pt x="0" y="935157"/>
                    </a:cubicBezTo>
                    <a:lnTo>
                      <a:pt x="0" y="1194828"/>
                    </a:lnTo>
                    <a:cubicBezTo>
                      <a:pt x="86" y="1266499"/>
                      <a:pt x="58164" y="1324577"/>
                      <a:pt x="129835" y="1324663"/>
                    </a:cubicBezTo>
                    <a:lnTo>
                      <a:pt x="1635923" y="1324663"/>
                    </a:lnTo>
                    <a:cubicBezTo>
                      <a:pt x="1707595" y="1324577"/>
                      <a:pt x="1765672" y="1266499"/>
                      <a:pt x="1765758" y="1194828"/>
                    </a:cubicBezTo>
                    <a:lnTo>
                      <a:pt x="1765758" y="935157"/>
                    </a:lnTo>
                    <a:cubicBezTo>
                      <a:pt x="1765672" y="863486"/>
                      <a:pt x="1707595" y="805408"/>
                      <a:pt x="1635923" y="805322"/>
                    </a:cubicBezTo>
                    <a:close/>
                    <a:moveTo>
                      <a:pt x="1713824" y="1194828"/>
                    </a:moveTo>
                    <a:cubicBezTo>
                      <a:pt x="1713824" y="1237852"/>
                      <a:pt x="1678948" y="1272729"/>
                      <a:pt x="1635923" y="1272729"/>
                    </a:cubicBezTo>
                    <a:lnTo>
                      <a:pt x="129835" y="1272729"/>
                    </a:lnTo>
                    <a:cubicBezTo>
                      <a:pt x="86810" y="1272729"/>
                      <a:pt x="51934" y="1237852"/>
                      <a:pt x="51934" y="1194828"/>
                    </a:cubicBezTo>
                    <a:lnTo>
                      <a:pt x="51934" y="935157"/>
                    </a:lnTo>
                    <a:cubicBezTo>
                      <a:pt x="51934" y="892132"/>
                      <a:pt x="86810" y="857256"/>
                      <a:pt x="129835" y="857256"/>
                    </a:cubicBezTo>
                    <a:lnTo>
                      <a:pt x="1635923" y="857256"/>
                    </a:lnTo>
                    <a:cubicBezTo>
                      <a:pt x="1678948" y="857256"/>
                      <a:pt x="1713824" y="892132"/>
                      <a:pt x="1713824" y="9351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C9CEDE6-BD26-BED0-CBBB-F4BF69B79837}"/>
                  </a:ext>
                </a:extLst>
              </p:cNvPr>
              <p:cNvSpPr/>
              <p:nvPr/>
            </p:nvSpPr>
            <p:spPr>
              <a:xfrm>
                <a:off x="9797101" y="4929123"/>
                <a:ext cx="155802" cy="155802"/>
              </a:xfrm>
              <a:custGeom>
                <a:avLst/>
                <a:gdLst>
                  <a:gd name="connsiteX0" fmla="*/ 155802 w 155802"/>
                  <a:gd name="connsiteY0" fmla="*/ 77901 h 155802"/>
                  <a:gd name="connsiteX1" fmla="*/ 77901 w 155802"/>
                  <a:gd name="connsiteY1" fmla="*/ 155802 h 155802"/>
                  <a:gd name="connsiteX2" fmla="*/ 0 w 155802"/>
                  <a:gd name="connsiteY2" fmla="*/ 77901 h 155802"/>
                  <a:gd name="connsiteX3" fmla="*/ 77901 w 155802"/>
                  <a:gd name="connsiteY3" fmla="*/ 0 h 155802"/>
                  <a:gd name="connsiteX4" fmla="*/ 155802 w 155802"/>
                  <a:gd name="connsiteY4" fmla="*/ 7790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802" h="155802">
                    <a:moveTo>
                      <a:pt x="155802" y="77901"/>
                    </a:moveTo>
                    <a:cubicBezTo>
                      <a:pt x="155802" y="120925"/>
                      <a:pt x="120925" y="155802"/>
                      <a:pt x="77901" y="155802"/>
                    </a:cubicBezTo>
                    <a:cubicBezTo>
                      <a:pt x="34877" y="155802"/>
                      <a:pt x="0" y="120925"/>
                      <a:pt x="0" y="77901"/>
                    </a:cubicBezTo>
                    <a:cubicBezTo>
                      <a:pt x="0" y="34878"/>
                      <a:pt x="34877" y="0"/>
                      <a:pt x="77901" y="0"/>
                    </a:cubicBezTo>
                    <a:cubicBezTo>
                      <a:pt x="120925" y="0"/>
                      <a:pt x="155802" y="34878"/>
                      <a:pt x="155802" y="779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D141ABA-1528-0D17-3846-95FD4BC1EFB4}"/>
                  </a:ext>
                </a:extLst>
              </p:cNvPr>
              <p:cNvSpPr/>
              <p:nvPr/>
            </p:nvSpPr>
            <p:spPr>
              <a:xfrm>
                <a:off x="1023854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27CDD2-E4D6-7673-5726-89FDADE3F0B7}"/>
                  </a:ext>
                </a:extLst>
              </p:cNvPr>
              <p:cNvSpPr/>
              <p:nvPr/>
            </p:nvSpPr>
            <p:spPr>
              <a:xfrm>
                <a:off x="1049821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9D34BF-2082-934B-2C6D-A61295AB96C0}"/>
                  </a:ext>
                </a:extLst>
              </p:cNvPr>
              <p:cNvSpPr/>
              <p:nvPr/>
            </p:nvSpPr>
            <p:spPr>
              <a:xfrm>
                <a:off x="10757881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BCAD38C-4475-72B5-85A9-AA5889B0ED83}"/>
                  </a:ext>
                </a:extLst>
              </p:cNvPr>
              <p:cNvSpPr/>
              <p:nvPr/>
            </p:nvSpPr>
            <p:spPr>
              <a:xfrm>
                <a:off x="11017552" y="4955090"/>
                <a:ext cx="103868" cy="103868"/>
              </a:xfrm>
              <a:custGeom>
                <a:avLst/>
                <a:gdLst>
                  <a:gd name="connsiteX0" fmla="*/ 103868 w 103868"/>
                  <a:gd name="connsiteY0" fmla="*/ 51934 h 103868"/>
                  <a:gd name="connsiteX1" fmla="*/ 51934 w 103868"/>
                  <a:gd name="connsiteY1" fmla="*/ 103868 h 103868"/>
                  <a:gd name="connsiteX2" fmla="*/ 0 w 103868"/>
                  <a:gd name="connsiteY2" fmla="*/ 51934 h 103868"/>
                  <a:gd name="connsiteX3" fmla="*/ 51934 w 103868"/>
                  <a:gd name="connsiteY3" fmla="*/ 0 h 103868"/>
                  <a:gd name="connsiteX4" fmla="*/ 103868 w 103868"/>
                  <a:gd name="connsiteY4" fmla="*/ 51934 h 10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68" h="103868">
                    <a:moveTo>
                      <a:pt x="103868" y="51934"/>
                    </a:moveTo>
                    <a:cubicBezTo>
                      <a:pt x="103868" y="80616"/>
                      <a:pt x="80616" y="103868"/>
                      <a:pt x="51934" y="103868"/>
                    </a:cubicBezTo>
                    <a:cubicBezTo>
                      <a:pt x="23252" y="103868"/>
                      <a:pt x="0" y="80616"/>
                      <a:pt x="0" y="51934"/>
                    </a:cubicBezTo>
                    <a:cubicBezTo>
                      <a:pt x="0" y="23252"/>
                      <a:pt x="23252" y="0"/>
                      <a:pt x="51934" y="0"/>
                    </a:cubicBezTo>
                    <a:cubicBezTo>
                      <a:pt x="80616" y="0"/>
                      <a:pt x="103868" y="23252"/>
                      <a:pt x="103868" y="5193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8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358F17-9615-7333-0E20-C2A50B161273}"/>
                </a:ext>
              </a:extLst>
            </p:cNvPr>
            <p:cNvSpPr/>
            <p:nvPr/>
          </p:nvSpPr>
          <p:spPr>
            <a:xfrm>
              <a:off x="1583728" y="1012040"/>
              <a:ext cx="120205" cy="120205"/>
            </a:xfrm>
            <a:custGeom>
              <a:avLst/>
              <a:gdLst>
                <a:gd name="connsiteX0" fmla="*/ 155802 w 155802"/>
                <a:gd name="connsiteY0" fmla="*/ 77901 h 155802"/>
                <a:gd name="connsiteX1" fmla="*/ 77901 w 155802"/>
                <a:gd name="connsiteY1" fmla="*/ 155802 h 155802"/>
                <a:gd name="connsiteX2" fmla="*/ 0 w 155802"/>
                <a:gd name="connsiteY2" fmla="*/ 77901 h 155802"/>
                <a:gd name="connsiteX3" fmla="*/ 77901 w 155802"/>
                <a:gd name="connsiteY3" fmla="*/ 0 h 155802"/>
                <a:gd name="connsiteX4" fmla="*/ 155802 w 155802"/>
                <a:gd name="connsiteY4" fmla="*/ 77901 h 15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02" h="155802">
                  <a:moveTo>
                    <a:pt x="155802" y="77901"/>
                  </a:moveTo>
                  <a:cubicBezTo>
                    <a:pt x="155802" y="120925"/>
                    <a:pt x="120925" y="155802"/>
                    <a:pt x="77901" y="155802"/>
                  </a:cubicBezTo>
                  <a:cubicBezTo>
                    <a:pt x="34877" y="155802"/>
                    <a:pt x="0" y="120925"/>
                    <a:pt x="0" y="77901"/>
                  </a:cubicBezTo>
                  <a:cubicBezTo>
                    <a:pt x="0" y="34878"/>
                    <a:pt x="34877" y="0"/>
                    <a:pt x="77901" y="0"/>
                  </a:cubicBezTo>
                  <a:cubicBezTo>
                    <a:pt x="120925" y="0"/>
                    <a:pt x="155802" y="34878"/>
                    <a:pt x="155802" y="77901"/>
                  </a:cubicBezTo>
                  <a:close/>
                </a:path>
              </a:pathLst>
            </a:custGeom>
            <a:solidFill>
              <a:schemeClr val="bg1"/>
            </a:solidFill>
            <a:ln w="2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3CCCF086-7683-D9D1-CE08-ED17006D20E7}"/>
              </a:ext>
            </a:extLst>
          </p:cNvPr>
          <p:cNvSpPr/>
          <p:nvPr/>
        </p:nvSpPr>
        <p:spPr>
          <a:xfrm>
            <a:off x="9280043" y="2128066"/>
            <a:ext cx="1911490" cy="2388677"/>
          </a:xfrm>
          <a:prstGeom prst="wedgeRectCallout">
            <a:avLst>
              <a:gd name="adj1" fmla="val -73417"/>
              <a:gd name="adj2" fmla="val 890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TS271828182845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6F1430-CD87-D5F8-0368-911504967F28}"/>
              </a:ext>
            </a:extLst>
          </p:cNvPr>
          <p:cNvSpPr txBox="1"/>
          <p:nvPr/>
        </p:nvSpPr>
        <p:spPr>
          <a:xfrm>
            <a:off x="6899119" y="4083603"/>
            <a:ext cx="22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DEVICE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The original optimization problem is also called the </a:t>
                </a:r>
                <a:r>
                  <a:rPr lang="en-IN" i="1" dirty="0"/>
                  <a:t>primal problem</a:t>
                </a:r>
                <a:endParaRPr lang="en-IN" dirty="0"/>
              </a:p>
              <a:p>
                <a:r>
                  <a:rPr lang="en-IN" dirty="0"/>
                  <a:t>Recall: variables of the original problem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called </a:t>
                </a:r>
                <a:r>
                  <a:rPr lang="en-IN" i="1" dirty="0"/>
                  <a:t>primal variables</a:t>
                </a:r>
              </a:p>
              <a:p>
                <a:r>
                  <a:rPr lang="en-IN" dirty="0"/>
                  <a:t>Using the </a:t>
                </a:r>
                <a:r>
                  <a:rPr lang="en-IN" dirty="0" err="1"/>
                  <a:t>Lagrangian</a:t>
                </a:r>
                <a:r>
                  <a:rPr lang="en-IN" dirty="0"/>
                  <a:t>, we rewrote the primal problem as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is obtained by simply switching order of min/max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In some cases, the dual problem is easier to solve than the primal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IN" dirty="0"/>
                  <a:t> be the solutions to the primal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e>
                                </m:eqAr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be the solutions to the dual problem i.e.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Strong Duality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if the original problem is convex and “nice”</a:t>
                </a:r>
              </a:p>
              <a:p>
                <a:r>
                  <a:rPr lang="en-IN" b="1" dirty="0"/>
                  <a:t>Complementary Slackness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for all constraints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Note</a:t>
                </a:r>
                <a:r>
                  <a:rPr lang="en-IN" dirty="0"/>
                  <a:t>: not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i</a:t>
                </a:r>
                <a:r>
                  <a:rPr lang="en-IN" dirty="0"/>
                  <a:t>mentary but compl</a:t>
                </a:r>
                <a:r>
                  <a:rPr lang="en-IN" b="1" dirty="0">
                    <a:solidFill>
                      <a:srgbClr val="FF0000"/>
                    </a:solidFill>
                  </a:rPr>
                  <a:t>e</a:t>
                </a:r>
                <a:r>
                  <a:rPr lang="en-IN" dirty="0"/>
                  <a:t>mentary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SVM without </a:t>
            </a:r>
            <a:r>
              <a:rPr lang="en-IN"/>
              <a:t>a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constraints so we need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dual variables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Lagrangian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b="1" dirty="0"/>
                  <a:t>Primal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Dual problem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The dual problem can be greatly simplified!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Simplifying the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Note that the inner problem in the dual problem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lim>
                            </m:limLow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Since this is an unconstrained problem with a convex and differentiable objective, we can apply first order optimality to solve it completely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If we set the gradient to zero, we will get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Substituting this back in the dual problem we get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This is actually the problem several solvers (e.g. </a:t>
                </a:r>
                <a:r>
                  <a:rPr lang="en-IN" dirty="0" err="1"/>
                  <a:t>libsvm</a:t>
                </a:r>
                <a:r>
                  <a:rPr lang="en-IN" dirty="0"/>
                  <a:t>, </a:t>
                </a:r>
                <a:r>
                  <a:rPr lang="en-IN" dirty="0" err="1"/>
                  <a:t>sklearn</a:t>
                </a:r>
                <a:r>
                  <a:rPr lang="en-IN" dirty="0"/>
                  <a:t>) solve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262" y="305492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Once you get optimal values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, use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to get optimal value of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41" y="167369"/>
                <a:ext cx="3740476" cy="1268141"/>
              </a:xfrm>
              <a:prstGeom prst="wedgeRectCallout">
                <a:avLst>
                  <a:gd name="adj1" fmla="val 76740"/>
                  <a:gd name="adj2" fmla="val 56012"/>
                </a:avLst>
              </a:prstGeom>
              <a:blipFill>
                <a:blip r:embed="rId4"/>
                <a:stretch>
                  <a:fillRect l="-1019" b="-8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69871" y="1613043"/>
            <a:ext cx="1746606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097032" y="1613043"/>
            <a:ext cx="262725" cy="126372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Recall: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every data point</a:t>
                </a:r>
              </a:p>
              <a:p>
                <a:r>
                  <a:rPr lang="en-IN" dirty="0"/>
                  <a:t>After solving the dual problem, the data</a:t>
                </a:r>
                <a:br>
                  <a:rPr lang="en-IN" dirty="0"/>
                </a:br>
                <a:r>
                  <a:rPr lang="en-IN" dirty="0"/>
                  <a:t>points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/>
                  <a:t>: </a:t>
                </a:r>
                <a:r>
                  <a:rPr lang="en-IN" b="1" dirty="0"/>
                  <a:t>Support Vectors</a:t>
                </a:r>
              </a:p>
              <a:p>
                <a:r>
                  <a:rPr lang="en-IN" dirty="0"/>
                  <a:t>Usually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support vectors</a:t>
                </a:r>
              </a:p>
              <a:p>
                <a:r>
                  <a:rPr lang="en-IN" b="1" dirty="0"/>
                  <a:t>Recall</a:t>
                </a:r>
                <a:r>
                  <a:rPr lang="en-IN" dirty="0"/>
                  <a:t>: complementary slackness tells us that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i.e. only those data points</a:t>
                </a:r>
                <a:br>
                  <a:rPr lang="en-IN" dirty="0"/>
                </a:br>
                <a:r>
                  <a:rPr lang="en-IN" dirty="0"/>
                  <a:t>can become SVs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i.e. at margin</a:t>
                </a:r>
              </a:p>
              <a:p>
                <a:r>
                  <a:rPr lang="en-IN" dirty="0"/>
                  <a:t>The reason these are called </a:t>
                </a:r>
                <a:r>
                  <a:rPr lang="en-IN" i="1" dirty="0"/>
                  <a:t>support</a:t>
                </a:r>
                <a:r>
                  <a:rPr lang="en-IN" dirty="0"/>
                  <a:t> vectors has to do with a mechanical interpretation of these objects – need to look at CSVM to understand that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092841"/>
                <a:ext cx="11600328" cy="5300823"/>
              </a:xfrm>
              <a:blipFill>
                <a:blip r:embed="rId2"/>
                <a:stretch>
                  <a:fillRect l="-578" t="-2759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7884086" y="1378823"/>
            <a:ext cx="4214199" cy="2105465"/>
            <a:chOff x="7748243" y="3817704"/>
            <a:chExt cx="4214199" cy="2105465"/>
          </a:xfrm>
        </p:grpSpPr>
        <p:sp>
          <p:nvSpPr>
            <p:cNvPr id="28" name="Oval 27"/>
            <p:cNvSpPr/>
            <p:nvPr/>
          </p:nvSpPr>
          <p:spPr>
            <a:xfrm>
              <a:off x="7748243" y="4263962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30067" y="3890424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00857" y="511769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23906" y="4057509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98788" y="561208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426872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319120" y="4355715"/>
              <a:ext cx="311085" cy="311085"/>
            </a:xfrm>
            <a:prstGeom prst="ellipse">
              <a:avLst/>
            </a:pr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115544" y="785234"/>
            <a:ext cx="1913798" cy="33147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523413" y="602671"/>
            <a:ext cx="1869546" cy="3238148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51397" y="1092841"/>
            <a:ext cx="1885858" cy="3266403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13446" y="1294240"/>
            <a:ext cx="528727" cy="31284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042034" y="2508525"/>
            <a:ext cx="496755" cy="3110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709870">
            <a:off x="7571440" y="444576"/>
            <a:ext cx="1574526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709870">
            <a:off x="10777282" y="1657825"/>
            <a:ext cx="1035994" cy="297606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/>
          <p:cNvSpPr/>
          <p:nvPr/>
        </p:nvSpPr>
        <p:spPr>
          <a:xfrm>
            <a:off x="6971294" y="314035"/>
            <a:ext cx="2368873" cy="707823"/>
          </a:xfrm>
          <a:prstGeom prst="wedgeRectCallout">
            <a:avLst>
              <a:gd name="adj1" fmla="val 123382"/>
              <a:gd name="adj2" fmla="val 9395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Support Vectors!!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0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for CSVM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calculations (see course notes for a derivation) show that if we have a bias term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as well as slack variables, then the dual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Reason for the name “SVM”</a:t>
                </a:r>
                <a:r>
                  <a:rPr lang="en-IN" dirty="0"/>
                  <a:t>: imagine that each data point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applying 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on the hyperplane in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Then the total force on the hyperplane is equal to zero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Also, the condition </a:t>
                </a:r>
                <a14:m>
                  <m:oMath xmlns:m="http://schemas.openxmlformats.org/officeDocument/2006/math">
                    <m:r>
                      <a:rPr lang="en-IN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can be interpreted to mean that the total torque on the hyperplane is zero as well</a:t>
                </a:r>
              </a:p>
              <a:p>
                <a:pPr lvl="2"/>
                <a:r>
                  <a:rPr lang="en-IN" dirty="0"/>
                  <a:t>Thus, support vectors </a:t>
                </a:r>
                <a:r>
                  <a:rPr lang="en-IN" i="1" dirty="0"/>
                  <a:t>mechanically support</a:t>
                </a:r>
                <a:r>
                  <a:rPr lang="en-IN" dirty="0"/>
                  <a:t> the hyperplane (don’t let it shift or rotate around), hence their name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433014"/>
              </a:xfrm>
              <a:blipFill>
                <a:blip r:embed="rId2"/>
                <a:stretch>
                  <a:fillRect l="-562" t="-2691" r="-817" b="-1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CSVM Dual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we have a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, then the dual problem looks like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links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together. Cannot update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without disturbing all the others </a:t>
                </a:r>
                <a:r>
                  <a:rPr lang="en-IN" i="0" dirty="0"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en-IN" i="0" dirty="0">
                    <a:sym typeface="Wingdings" panose="05000000000000000000" pitchFamily="2" charset="2"/>
                  </a:rPr>
                  <a:t>A</a:t>
                </a:r>
                <a:r>
                  <a:rPr lang="en-IN" dirty="0"/>
                  <a:t> more involved algorithm Sequential Minimal Optimization (SMO) by John Platt is needed to solve the version with a bias – updates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at a time!</a:t>
                </a:r>
              </a:p>
              <a:p>
                <a:r>
                  <a:rPr lang="en-IN" dirty="0"/>
                  <a:t>However, if we omit bias (hide it inside the model vector) the dual is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We will see a method to solve this simpler version of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977434"/>
              </a:xfrm>
              <a:blipFill>
                <a:blip r:embed="rId2"/>
                <a:stretch>
                  <a:fillRect l="-578" t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310F-DB4D-9146-BB17-AF244059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Unclonable Functions</a:t>
            </a:r>
            <a:endParaRPr lang="en-IN" dirty="0"/>
          </a:p>
        </p:txBody>
      </p:sp>
      <p:pic>
        <p:nvPicPr>
          <p:cNvPr id="3" name="Content Placeholder 4" descr="Processor outline">
            <a:extLst>
              <a:ext uri="{FF2B5EF4-FFF2-40B4-BE49-F238E27FC236}">
                <a16:creationId xmlns:a16="http://schemas.microsoft.com/office/drawing/2014/main" id="{DA18A9C2-57BD-0015-FD4F-45983760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218" y="1966969"/>
            <a:ext cx="2924062" cy="2924062"/>
          </a:xfrm>
          <a:prstGeom prst="rect">
            <a:avLst/>
          </a:prstGeom>
        </p:spPr>
      </p:pic>
      <p:pic>
        <p:nvPicPr>
          <p:cNvPr id="5" name="Content Placeholder 4" descr="Processor outline">
            <a:extLst>
              <a:ext uri="{FF2B5EF4-FFF2-40B4-BE49-F238E27FC236}">
                <a16:creationId xmlns:a16="http://schemas.microsoft.com/office/drawing/2014/main" id="{1508E978-F3D6-3538-B001-25E64BA7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720" y="1966969"/>
            <a:ext cx="2924062" cy="29240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35E91-F3E5-D5A7-4E82-E3AC54966EAF}"/>
              </a:ext>
            </a:extLst>
          </p:cNvPr>
          <p:cNvGrpSpPr/>
          <p:nvPr/>
        </p:nvGrpSpPr>
        <p:grpSpPr>
          <a:xfrm>
            <a:off x="3215736" y="3581401"/>
            <a:ext cx="2880264" cy="2008460"/>
            <a:chOff x="3215736" y="3581401"/>
            <a:chExt cx="2880264" cy="20084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CA82D2-E94C-1145-DC74-13382909A2CC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1FEF16-A871-4FB3-D7E4-8D1E478C4E79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9108B-BAC4-6797-74B3-02CB93CF8B08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BC8755-DBAA-8D02-247B-89257ED0B489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32710D-827F-D522-797E-8B3713D63F39}"/>
              </a:ext>
            </a:extLst>
          </p:cNvPr>
          <p:cNvGrpSpPr/>
          <p:nvPr/>
        </p:nvGrpSpPr>
        <p:grpSpPr>
          <a:xfrm>
            <a:off x="9194078" y="3581401"/>
            <a:ext cx="2880264" cy="2008460"/>
            <a:chOff x="3215736" y="3581401"/>
            <a:chExt cx="2880264" cy="2008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83D14D-5D73-F26D-B012-A608F371130B}"/>
                </a:ext>
              </a:extLst>
            </p:cNvPr>
            <p:cNvSpPr/>
            <p:nvPr/>
          </p:nvSpPr>
          <p:spPr>
            <a:xfrm>
              <a:off x="4254847" y="4192201"/>
              <a:ext cx="1841153" cy="139766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FF58E-7639-7F32-DB7D-96B2B9648E90}"/>
                </a:ext>
              </a:extLst>
            </p:cNvPr>
            <p:cNvSpPr/>
            <p:nvPr/>
          </p:nvSpPr>
          <p:spPr>
            <a:xfrm>
              <a:off x="3215736" y="3581401"/>
              <a:ext cx="255597" cy="1940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FFDF1-7B2E-2EFC-7612-24ED474C137E}"/>
                </a:ext>
              </a:extLst>
            </p:cNvPr>
            <p:cNvCxnSpPr>
              <a:cxnSpLocks/>
              <a:stCxn id="18" idx="2"/>
              <a:endCxn id="17" idx="1"/>
            </p:cNvCxnSpPr>
            <p:nvPr/>
          </p:nvCxnSpPr>
          <p:spPr>
            <a:xfrm>
              <a:off x="3343535" y="3775431"/>
              <a:ext cx="911312" cy="11156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A79D2D-5C91-B5CD-7318-FE8C97DDD9F6}"/>
                </a:ext>
              </a:extLst>
            </p:cNvPr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3471333" y="3678416"/>
              <a:ext cx="1704091" cy="5137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26C943-5647-52AF-D822-35CE888B3B77}"/>
              </a:ext>
            </a:extLst>
          </p:cNvPr>
          <p:cNvGrpSpPr/>
          <p:nvPr/>
        </p:nvGrpSpPr>
        <p:grpSpPr>
          <a:xfrm>
            <a:off x="4448715" y="4313509"/>
            <a:ext cx="1453416" cy="1164744"/>
            <a:chOff x="4448715" y="4313509"/>
            <a:chExt cx="1453416" cy="116474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10B2788-C573-3DAB-A3D5-209A70565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633977"/>
              <a:ext cx="1453415" cy="596767"/>
            </a:xfrm>
            <a:prstGeom prst="bentConnector3">
              <a:avLst>
                <a:gd name="adj1" fmla="val 77671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8F48B61-E36C-9EAB-0ADA-3416FA25C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522132"/>
              <a:ext cx="1453415" cy="46591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399C793-CE00-7CEC-CB95-4BCE308FF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6" y="4313509"/>
              <a:ext cx="1453415" cy="465914"/>
            </a:xfrm>
            <a:prstGeom prst="bentConnector3">
              <a:avLst>
                <a:gd name="adj1" fmla="val 1533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FAABB68-A029-7930-B862-C437BFBF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8715" y="5012339"/>
              <a:ext cx="1453415" cy="465914"/>
            </a:xfrm>
            <a:prstGeom prst="bentConnector3">
              <a:avLst>
                <a:gd name="adj1" fmla="val 93399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502827-DCEF-0B75-D373-263EA8141DEE}"/>
              </a:ext>
            </a:extLst>
          </p:cNvPr>
          <p:cNvGrpSpPr/>
          <p:nvPr/>
        </p:nvGrpSpPr>
        <p:grpSpPr>
          <a:xfrm>
            <a:off x="10427058" y="4313509"/>
            <a:ext cx="1453416" cy="1164744"/>
            <a:chOff x="10427058" y="4313509"/>
            <a:chExt cx="1453416" cy="1164744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26E9E5E-9425-E81C-A37A-82A8E0D49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803716"/>
              <a:ext cx="1453414" cy="427028"/>
            </a:xfrm>
            <a:prstGeom prst="bentConnector3">
              <a:avLst>
                <a:gd name="adj1" fmla="val 6980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82CAB289-5FEE-3F05-EB57-452867ED3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522132"/>
              <a:ext cx="1453415" cy="465914"/>
            </a:xfrm>
            <a:prstGeom prst="bentConnector3">
              <a:avLst>
                <a:gd name="adj1" fmla="val 21247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8886EE7-B6A9-51AD-B441-BCB222D5C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9" y="4313509"/>
              <a:ext cx="1453415" cy="465914"/>
            </a:xfrm>
            <a:prstGeom prst="bentConnector3">
              <a:avLst>
                <a:gd name="adj1" fmla="val 4635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BC89D83-3AF8-135D-6EB5-7F681604E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7058" y="5012339"/>
              <a:ext cx="1453415" cy="465914"/>
            </a:xfrm>
            <a:prstGeom prst="bentConnector3">
              <a:avLst>
                <a:gd name="adj1" fmla="val 82476"/>
              </a:avLst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249131-D510-6BA1-5E27-3EF37F0825FA}"/>
              </a:ext>
            </a:extLst>
          </p:cNvPr>
          <p:cNvCxnSpPr/>
          <p:nvPr/>
        </p:nvCxnSpPr>
        <p:spPr>
          <a:xfrm>
            <a:off x="938182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B3EC-04E2-BBAF-2F2E-270574C395EF}"/>
              </a:ext>
            </a:extLst>
          </p:cNvPr>
          <p:cNvCxnSpPr/>
          <p:nvPr/>
        </p:nvCxnSpPr>
        <p:spPr>
          <a:xfrm>
            <a:off x="4206315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09E7D0-2236-88D2-50D3-6A3DE7F4447E}"/>
              </a:ext>
            </a:extLst>
          </p:cNvPr>
          <p:cNvCxnSpPr/>
          <p:nvPr/>
        </p:nvCxnSpPr>
        <p:spPr>
          <a:xfrm>
            <a:off x="6940840" y="3301465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914673-DF4E-E1A9-647E-5BB8987D4692}"/>
              </a:ext>
            </a:extLst>
          </p:cNvPr>
          <p:cNvCxnSpPr/>
          <p:nvPr/>
        </p:nvCxnSpPr>
        <p:spPr>
          <a:xfrm>
            <a:off x="10199348" y="2824257"/>
            <a:ext cx="105877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B73111-3C35-2C1A-6626-267AA0E67D23}"/>
              </a:ext>
            </a:extLst>
          </p:cNvPr>
          <p:cNvSpPr txBox="1"/>
          <p:nvPr/>
        </p:nvSpPr>
        <p:spPr>
          <a:xfrm>
            <a:off x="1685976" y="1203158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0.50ms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0EE13-DF0B-8697-664D-272D288BA471}"/>
              </a:ext>
            </a:extLst>
          </p:cNvPr>
          <p:cNvSpPr txBox="1"/>
          <p:nvPr/>
        </p:nvSpPr>
        <p:spPr>
          <a:xfrm>
            <a:off x="7661478" y="1184382"/>
            <a:ext cx="284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0.55ms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FD6027-F5BB-1212-A8D9-7A66CE9926B7}"/>
              </a:ext>
            </a:extLst>
          </p:cNvPr>
          <p:cNvGrpSpPr>
            <a:grpSpLocks noChangeAspect="1"/>
          </p:cNvGrpSpPr>
          <p:nvPr/>
        </p:nvGrpSpPr>
        <p:grpSpPr>
          <a:xfrm>
            <a:off x="4176512" y="1140400"/>
            <a:ext cx="1143000" cy="1143000"/>
            <a:chOff x="7020470" y="457533"/>
            <a:chExt cx="4572000" cy="45720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5191560-BCE5-4A77-29BA-A30EE57B2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56CC0BB-E35A-BB1B-D901-22D6050B0477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C6F6A21-F8D7-0746-0E9E-DC7761512C0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43B903-8630-995A-6934-49669F3913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06222B6D-176E-D5DA-D671-25C52F17C1AD}"/>
              </a:ext>
            </a:extLst>
          </p:cNvPr>
          <p:cNvSpPr/>
          <p:nvPr/>
        </p:nvSpPr>
        <p:spPr>
          <a:xfrm>
            <a:off x="5398216" y="1236234"/>
            <a:ext cx="2671515" cy="883433"/>
          </a:xfrm>
          <a:prstGeom prst="wedgeRectCallout">
            <a:avLst>
              <a:gd name="adj1" fmla="val -73638"/>
              <a:gd name="adj2" fmla="val 460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tiny differences are difficult to predict or clone</a:t>
            </a: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A94FE868-A2BF-604F-56CF-3B36CF8EA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4805443"/>
            <a:ext cx="1371600" cy="1371600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58DAD09C-0CB4-D8B3-BD6E-45A3D9C24279}"/>
              </a:ext>
            </a:extLst>
          </p:cNvPr>
          <p:cNvSpPr/>
          <p:nvPr/>
        </p:nvSpPr>
        <p:spPr>
          <a:xfrm>
            <a:off x="7638527" y="4812745"/>
            <a:ext cx="2180547" cy="883433"/>
          </a:xfrm>
          <a:prstGeom prst="wedgeRectCallout">
            <a:avLst>
              <a:gd name="adj1" fmla="val -66925"/>
              <a:gd name="adj2" fmla="val 493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these could act as the fingerprints for the devices!</a:t>
            </a:r>
          </a:p>
        </p:txBody>
      </p:sp>
    </p:spTree>
    <p:extLst>
      <p:ext uri="{BB962C8B-B14F-4D97-AF65-F5344CB8AC3E}">
        <p14:creationId xmlns:p14="http://schemas.microsoft.com/office/powerpoint/2010/main" val="33853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3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6F87E8-504B-35B0-E425-FDC6494E93AD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3998507"/>
              <a:ext cx="1263681" cy="95918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1118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419" y="3998507"/>
              <a:ext cx="1325609" cy="93378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E1B9C9-140D-3F92-75FB-B337C3A5441E}"/>
              </a:ext>
            </a:extLst>
          </p:cNvPr>
          <p:cNvGrpSpPr/>
          <p:nvPr/>
        </p:nvGrpSpPr>
        <p:grpSpPr>
          <a:xfrm>
            <a:off x="1337132" y="3998507"/>
            <a:ext cx="9007371" cy="951188"/>
            <a:chOff x="1337132" y="3998507"/>
            <a:chExt cx="9007371" cy="951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4941" cy="94000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4930772"/>
              <a:ext cx="1278408" cy="622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267225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1011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5089-A4F6-4715-BBC3-E25B58B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Arbiter PUFs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29E72-F99B-18EA-4515-83C7682D2271}"/>
              </a:ext>
            </a:extLst>
          </p:cNvPr>
          <p:cNvSpPr/>
          <p:nvPr/>
        </p:nvSpPr>
        <p:spPr>
          <a:xfrm>
            <a:off x="2131126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DCE5B8-931E-3780-46B4-48CFE05D834F}"/>
              </a:ext>
            </a:extLst>
          </p:cNvPr>
          <p:cNvCxnSpPr/>
          <p:nvPr/>
        </p:nvCxnSpPr>
        <p:spPr>
          <a:xfrm>
            <a:off x="548729" y="4473229"/>
            <a:ext cx="7884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9E45FE-60A7-4941-39AE-A5531FD6BBA3}"/>
              </a:ext>
            </a:extLst>
          </p:cNvPr>
          <p:cNvCxnSpPr>
            <a:cxnSpLocks/>
          </p:cNvCxnSpPr>
          <p:nvPr/>
        </p:nvCxnSpPr>
        <p:spPr>
          <a:xfrm>
            <a:off x="1338155" y="3975099"/>
            <a:ext cx="0" cy="10058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25D097-D692-6B67-C898-E4A71EA4030C}"/>
              </a:ext>
            </a:extLst>
          </p:cNvPr>
          <p:cNvSpPr/>
          <p:nvPr/>
        </p:nvSpPr>
        <p:spPr>
          <a:xfrm>
            <a:off x="4186754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961C-A32D-0096-065C-BDC7855E9F3E}"/>
              </a:ext>
            </a:extLst>
          </p:cNvPr>
          <p:cNvSpPr/>
          <p:nvPr/>
        </p:nvSpPr>
        <p:spPr>
          <a:xfrm>
            <a:off x="6242382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144E5-81C9-5D67-22F6-780E1159A990}"/>
              </a:ext>
            </a:extLst>
          </p:cNvPr>
          <p:cNvSpPr/>
          <p:nvPr/>
        </p:nvSpPr>
        <p:spPr>
          <a:xfrm>
            <a:off x="8298010" y="3523229"/>
            <a:ext cx="1258090" cy="18955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B6CE17-B4B0-365F-8E20-10FA4FB15A66}"/>
              </a:ext>
            </a:extLst>
          </p:cNvPr>
          <p:cNvGrpSpPr/>
          <p:nvPr/>
        </p:nvGrpSpPr>
        <p:grpSpPr>
          <a:xfrm>
            <a:off x="1337132" y="3998507"/>
            <a:ext cx="9007371" cy="959180"/>
            <a:chOff x="1337132" y="3998507"/>
            <a:chExt cx="9007371" cy="9591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DAD6CE5-288F-B58E-3029-CB1260291312}"/>
                </a:ext>
              </a:extLst>
            </p:cNvPr>
            <p:cNvCxnSpPr/>
            <p:nvPr/>
          </p:nvCxnSpPr>
          <p:spPr>
            <a:xfrm>
              <a:off x="1337132" y="495768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4915F-8CFD-48C6-62E0-22C55728C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35" y="4932289"/>
              <a:ext cx="1322515" cy="2539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55AF3F-35F1-A08C-DD82-604117A3716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791" y="4009690"/>
              <a:ext cx="1267225" cy="92259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18A8DD-D526-DF78-CE13-7FF22F750BFD}"/>
                </a:ext>
              </a:extLst>
            </p:cNvPr>
            <p:cNvCxnSpPr>
              <a:cxnSpLocks/>
            </p:cNvCxnSpPr>
            <p:nvPr/>
          </p:nvCxnSpPr>
          <p:spPr>
            <a:xfrm>
              <a:off x="8292419" y="4932289"/>
              <a:ext cx="1263681" cy="1740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AD9C10-2148-2631-CE78-8F92BCFC29AA}"/>
                </a:ext>
              </a:extLst>
            </p:cNvPr>
            <p:cNvCxnSpPr/>
            <p:nvPr/>
          </p:nvCxnSpPr>
          <p:spPr>
            <a:xfrm>
              <a:off x="5448388" y="3998507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94629F-F911-0B8A-1E30-6E4F9DF7305C}"/>
                </a:ext>
              </a:extLst>
            </p:cNvPr>
            <p:cNvCxnSpPr/>
            <p:nvPr/>
          </p:nvCxnSpPr>
          <p:spPr>
            <a:xfrm>
              <a:off x="7504016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089303-CD90-E3DC-52AF-59330BEB13EB}"/>
                </a:ext>
              </a:extLst>
            </p:cNvPr>
            <p:cNvCxnSpPr/>
            <p:nvPr/>
          </p:nvCxnSpPr>
          <p:spPr>
            <a:xfrm>
              <a:off x="9556100" y="4938938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36992F-A995-A627-99A2-C95CFAFFF433}"/>
                </a:ext>
              </a:extLst>
            </p:cNvPr>
            <p:cNvCxnSpPr/>
            <p:nvPr/>
          </p:nvCxnSpPr>
          <p:spPr>
            <a:xfrm>
              <a:off x="3392760" y="4932289"/>
              <a:ext cx="788403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ACFA99-B7BC-E8B8-62A7-4BA7BDEB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6595" y="3998507"/>
              <a:ext cx="1298266" cy="93848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205254-024A-D410-F353-BDBBEC295CCC}"/>
              </a:ext>
            </a:extLst>
          </p:cNvPr>
          <p:cNvGrpSpPr/>
          <p:nvPr/>
        </p:nvGrpSpPr>
        <p:grpSpPr>
          <a:xfrm>
            <a:off x="1337132" y="3998507"/>
            <a:ext cx="9007371" cy="944964"/>
            <a:chOff x="1337132" y="3998507"/>
            <a:chExt cx="9007371" cy="9449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030A16-1346-CA21-2AD5-EA97A05AD47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95" y="4009690"/>
              <a:ext cx="1268249" cy="92924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B216B1-12AD-640B-9370-7593A96E3F91}"/>
                </a:ext>
              </a:extLst>
            </p:cNvPr>
            <p:cNvCxnSpPr/>
            <p:nvPr/>
          </p:nvCxnSpPr>
          <p:spPr>
            <a:xfrm>
              <a:off x="3392760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66B787-B7CB-E8BA-3559-ACDDA167FA1E}"/>
                </a:ext>
              </a:extLst>
            </p:cNvPr>
            <p:cNvCxnSpPr/>
            <p:nvPr/>
          </p:nvCxnSpPr>
          <p:spPr>
            <a:xfrm>
              <a:off x="1337132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0E6393-2051-40BA-384A-D9A666570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35" y="4009690"/>
              <a:ext cx="126368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494EA7-8216-5E61-84CC-9EC0EBAF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774" y="4009689"/>
              <a:ext cx="1297242" cy="93378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03B211-C950-B891-7D97-BE0F09FCFF6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875" y="4009689"/>
              <a:ext cx="132915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B6872E-3B11-B3D3-8408-83E47BECEDE5}"/>
                </a:ext>
              </a:extLst>
            </p:cNvPr>
            <p:cNvCxnSpPr/>
            <p:nvPr/>
          </p:nvCxnSpPr>
          <p:spPr>
            <a:xfrm>
              <a:off x="5448388" y="49322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DCAE3E-3C85-ABC0-1269-BAC4581B23EA}"/>
                </a:ext>
              </a:extLst>
            </p:cNvPr>
            <p:cNvCxnSpPr/>
            <p:nvPr/>
          </p:nvCxnSpPr>
          <p:spPr>
            <a:xfrm>
              <a:off x="7504016" y="3998507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44C07D-31AB-F9D9-401A-8A1782A74ADD}"/>
                </a:ext>
              </a:extLst>
            </p:cNvPr>
            <p:cNvCxnSpPr/>
            <p:nvPr/>
          </p:nvCxnSpPr>
          <p:spPr>
            <a:xfrm>
              <a:off x="9556100" y="4009689"/>
              <a:ext cx="78840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5E8BAE-2D5A-D5EE-4591-75C51070AB90}"/>
              </a:ext>
            </a:extLst>
          </p:cNvPr>
          <p:cNvSpPr txBox="1"/>
          <p:nvPr/>
        </p:nvSpPr>
        <p:spPr>
          <a:xfrm>
            <a:off x="803781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672924-404E-FD20-3171-DA13AA36D06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564009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9D4A4-3525-720D-3550-F6DD9309CFC7}"/>
              </a:ext>
            </a:extLst>
          </p:cNvPr>
          <p:cNvSpPr txBox="1"/>
          <p:nvPr/>
        </p:nvSpPr>
        <p:spPr>
          <a:xfrm>
            <a:off x="593334" y="1439250"/>
            <a:ext cx="384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Question: 0110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61A39-C540-F80E-286B-C8B5B0A2158D}"/>
              </a:ext>
            </a:extLst>
          </p:cNvPr>
          <p:cNvSpPr txBox="1"/>
          <p:nvPr/>
        </p:nvSpPr>
        <p:spPr>
          <a:xfrm>
            <a:off x="2859409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6CB57B7-7488-CD28-0C3F-C5303CA02A11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19637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DE12F8-2A69-E423-5337-BB8C3045657C}"/>
              </a:ext>
            </a:extLst>
          </p:cNvPr>
          <p:cNvSpPr txBox="1"/>
          <p:nvPr/>
        </p:nvSpPr>
        <p:spPr>
          <a:xfrm>
            <a:off x="4915037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1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AD30D7-986E-BC38-003C-147A93012B3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675265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B248A4-AF9B-0194-89BD-AD356C781EBB}"/>
              </a:ext>
            </a:extLst>
          </p:cNvPr>
          <p:cNvSpPr txBox="1"/>
          <p:nvPr/>
        </p:nvSpPr>
        <p:spPr>
          <a:xfrm>
            <a:off x="6970665" y="2429617"/>
            <a:ext cx="76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0</a:t>
            </a:r>
            <a:endParaRPr lang="en-IN" sz="48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E164BA0-2C65-F134-20CE-D8CC22EB3BF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730893" y="2845116"/>
            <a:ext cx="1196162" cy="666931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D42A9-8AD8-F740-A0D0-0D9EA120466C}"/>
              </a:ext>
            </a:extLst>
          </p:cNvPr>
          <p:cNvSpPr txBox="1"/>
          <p:nvPr/>
        </p:nvSpPr>
        <p:spPr>
          <a:xfrm>
            <a:off x="10406431" y="3877854"/>
            <a:ext cx="119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?</a:t>
            </a:r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EE19-1152-3A8C-3754-0BD2AE4B1051}"/>
              </a:ext>
            </a:extLst>
          </p:cNvPr>
          <p:cNvGrpSpPr>
            <a:grpSpLocks noChangeAspect="1"/>
          </p:cNvGrpSpPr>
          <p:nvPr/>
        </p:nvGrpSpPr>
        <p:grpSpPr>
          <a:xfrm>
            <a:off x="5177681" y="371842"/>
            <a:ext cx="1143000" cy="1143000"/>
            <a:chOff x="7020470" y="457533"/>
            <a:chExt cx="4572000" cy="4572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F5DB18-1DC7-6E05-97F9-C795606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2D3F0CC-110D-97C8-C0D4-30865190E56E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420936-BF8D-5396-B69A-CDE48D6B51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674396-F697-53BC-7C00-197F087226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D734C863-2470-81D3-65DF-6BEA593D58F4}"/>
              </a:ext>
            </a:extLst>
          </p:cNvPr>
          <p:cNvSpPr/>
          <p:nvPr/>
        </p:nvSpPr>
        <p:spPr>
          <a:xfrm>
            <a:off x="6399384" y="467676"/>
            <a:ext cx="4371397" cy="883433"/>
          </a:xfrm>
          <a:prstGeom prst="wedgeRectCallout">
            <a:avLst>
              <a:gd name="adj1" fmla="val -60692"/>
              <a:gd name="adj2" fmla="val 4122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top signal reaches the finish line first, the “answer” to this question is 0, else if the bottom signal reaches first, the “answer” is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B0BFB1-9BB5-3093-8210-1D7908E984D8}"/>
              </a:ext>
            </a:extLst>
          </p:cNvPr>
          <p:cNvSpPr txBox="1"/>
          <p:nvPr/>
        </p:nvSpPr>
        <p:spPr>
          <a:xfrm>
            <a:off x="10406431" y="3865233"/>
            <a:ext cx="11961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i="1" dirty="0"/>
              </a:p>
              <a:p>
                <a:r>
                  <a:rPr lang="en-IN" dirty="0"/>
                  <a:t>where</a:t>
                </a:r>
                <a:br>
                  <a:rPr lang="en-I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upper signal wins and answer is 0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lower signal wins and answer is 1</a:t>
                </a:r>
              </a:p>
              <a:p>
                <a:r>
                  <a:rPr lang="en-US" dirty="0"/>
                  <a:t>Thus, answer is simply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8C407-D962-4A85-6BCA-618888723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860417A-BC10-D43E-82F2-A273D26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9E5E32-87CA-CA22-5D57-2FE6E27156FC}"/>
              </a:ext>
            </a:extLst>
          </p:cNvPr>
          <p:cNvGrpSpPr>
            <a:grpSpLocks noChangeAspect="1"/>
          </p:cNvGrpSpPr>
          <p:nvPr/>
        </p:nvGrpSpPr>
        <p:grpSpPr>
          <a:xfrm>
            <a:off x="7105774" y="5616598"/>
            <a:ext cx="1143000" cy="1143000"/>
            <a:chOff x="7020470" y="457533"/>
            <a:chExt cx="4572000" cy="4572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FFB2AFC-98C7-6002-C20E-69D4F9C9E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CC478F-3343-0D2A-CFE7-8E23957C95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C12E7B1-B64C-122D-B5C0-CA087124A46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0EC73A-E864-8124-4692-F9DBF241123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A1A38D2-4ACF-93AA-B150-FFE573DEDC4F}"/>
              </a:ext>
            </a:extLst>
          </p:cNvPr>
          <p:cNvSpPr/>
          <p:nvPr/>
        </p:nvSpPr>
        <p:spPr>
          <a:xfrm>
            <a:off x="8249307" y="5476782"/>
            <a:ext cx="1947174" cy="883433"/>
          </a:xfrm>
          <a:prstGeom prst="wedgeRectCallout">
            <a:avLst>
              <a:gd name="adj1" fmla="val -65060"/>
              <a:gd name="adj2" fmla="val 604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nothing but a linear classifier!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BC90E6-9906-A923-13CA-96D3BBB6AFB1}"/>
              </a:ext>
            </a:extLst>
          </p:cNvPr>
          <p:cNvGrpSpPr/>
          <p:nvPr/>
        </p:nvGrpSpPr>
        <p:grpSpPr>
          <a:xfrm>
            <a:off x="8865040" y="2046898"/>
            <a:ext cx="3091055" cy="3095011"/>
            <a:chOff x="9016729" y="2085499"/>
            <a:chExt cx="3091055" cy="309501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B2E1B-2D79-97E3-FE00-32CC07592833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703B01-8DE8-1219-B147-3B9E72405AEA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28B03D-C741-66E9-129A-A3CADDAD1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6729" y="4245234"/>
              <a:ext cx="935276" cy="935276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rapezoid 13">
            <a:extLst>
              <a:ext uri="{FF2B5EF4-FFF2-40B4-BE49-F238E27FC236}">
                <a16:creationId xmlns:a16="http://schemas.microsoft.com/office/drawing/2014/main" id="{AE96C78E-3F21-E1D2-6594-CD2B17867304}"/>
              </a:ext>
            </a:extLst>
          </p:cNvPr>
          <p:cNvSpPr/>
          <p:nvPr/>
        </p:nvSpPr>
        <p:spPr>
          <a:xfrm rot="2700000">
            <a:off x="8669757" y="3065928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1CCCE0-9E7D-0EDC-52BC-072C73BCD0DD}"/>
              </a:ext>
            </a:extLst>
          </p:cNvPr>
          <p:cNvCxnSpPr/>
          <p:nvPr/>
        </p:nvCxnSpPr>
        <p:spPr>
          <a:xfrm flipV="1">
            <a:off x="10252379" y="2864403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D270204-7057-E999-AFAB-A38892D0A4D9}"/>
              </a:ext>
            </a:extLst>
          </p:cNvPr>
          <p:cNvSpPr/>
          <p:nvPr/>
        </p:nvSpPr>
        <p:spPr>
          <a:xfrm>
            <a:off x="10062517" y="4390398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C0CB16-B927-EEE7-5F46-9A24E05AC814}"/>
              </a:ext>
            </a:extLst>
          </p:cNvPr>
          <p:cNvSpPr/>
          <p:nvPr/>
        </p:nvSpPr>
        <p:spPr>
          <a:xfrm>
            <a:off x="10736191" y="3660862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861F52-4922-655E-C48E-CC79A1B4693B}"/>
              </a:ext>
            </a:extLst>
          </p:cNvPr>
          <p:cNvCxnSpPr>
            <a:stCxn id="16" idx="7"/>
            <a:endCxn id="19" idx="3"/>
          </p:cNvCxnSpPr>
          <p:nvPr/>
        </p:nvCxnSpPr>
        <p:spPr>
          <a:xfrm flipV="1">
            <a:off x="10246678" y="3845023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82B11D3F-297B-4CAD-4F3B-AC4A40908899}"/>
              </a:ext>
            </a:extLst>
          </p:cNvPr>
          <p:cNvSpPr/>
          <p:nvPr/>
        </p:nvSpPr>
        <p:spPr>
          <a:xfrm rot="13500000">
            <a:off x="10311009" y="3684125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/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3F86CEE-86C2-C2DC-B430-87038F199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6" y="2554835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05964 -0.066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-0.06644 L -0.03919 0.0430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4" grpId="1" animBg="1"/>
      <p:bldP spid="14" grpId="2" animBg="1"/>
      <p:bldP spid="16" grpId="0" animBg="1"/>
      <p:bldP spid="16" grpId="1" animBg="1"/>
      <p:bldP spid="19" grpId="0" animBg="1"/>
      <p:bldP spid="19" grpId="1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“best” 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55" y="67973"/>
            <a:ext cx="1787723" cy="178772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7240359" y="104591"/>
            <a:ext cx="3149286" cy="1412557"/>
          </a:xfrm>
          <a:prstGeom prst="wedgeRectCallout">
            <a:avLst>
              <a:gd name="adj1" fmla="val 78132"/>
              <a:gd name="adj2" fmla="val 2765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It seems infinitely many classifiers perfectly classify the data. Which one should I choose?</a:t>
            </a:r>
          </a:p>
        </p:txBody>
      </p:sp>
      <p:sp>
        <p:nvSpPr>
          <p:cNvPr id="104" name="Rectangular Callout 103"/>
          <p:cNvSpPr/>
          <p:nvPr/>
        </p:nvSpPr>
        <p:spPr>
          <a:xfrm>
            <a:off x="1688941" y="5531585"/>
            <a:ext cx="4500309" cy="1100586"/>
          </a:xfrm>
          <a:prstGeom prst="wedgeRectCallout">
            <a:avLst>
              <a:gd name="adj1" fmla="val -64124"/>
              <a:gd name="adj2" fmla="val -48351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It is better to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select a model whose decision boundary passes very close to a training data point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87" y="3690144"/>
            <a:ext cx="1770364" cy="1770364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ular Callout 115"/>
          <p:cNvSpPr/>
          <p:nvPr/>
        </p:nvSpPr>
        <p:spPr>
          <a:xfrm>
            <a:off x="1505648" y="3854858"/>
            <a:ext cx="6911640" cy="1100586"/>
          </a:xfrm>
          <a:prstGeom prst="wedgeRectCallout">
            <a:avLst>
              <a:gd name="adj1" fmla="val -60327"/>
              <a:gd name="adj2" fmla="val 3540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Indeed! Such models would be very brittle and might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misclassify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test data (i.e. predict the wrong class), even those test data which look very similar to train data  </a:t>
            </a:r>
          </a:p>
        </p:txBody>
      </p: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8" grpId="1" animBg="1"/>
      <p:bldP spid="93" grpId="0" animBg="1"/>
      <p:bldP spid="104" grpId="0" animBg="1"/>
      <p:bldP spid="116" grpId="0" animBg="1"/>
      <p:bldP spid="1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3353" y="5439480"/>
            <a:ext cx="11600329" cy="64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Margin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Fact</a:t>
                </a:r>
                <a:r>
                  <a:rPr lang="en-IN" dirty="0"/>
                  <a:t>: distance of origin from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b="1" dirty="0"/>
                  <a:t>Fact</a:t>
                </a:r>
                <a:r>
                  <a:rPr lang="en-IN" dirty="0"/>
                  <a:t>: distance of a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IN" dirty="0"/>
                  <a:t> from this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Given train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for a binary </a:t>
                </a:r>
                <a:r>
                  <a:rPr lang="en-IN" dirty="0" err="1"/>
                  <a:t>classfn</a:t>
                </a:r>
                <a:r>
                  <a:rPr lang="en-IN" dirty="0"/>
                  <a:t> problem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/>
                  <a:t>, we want two things from a classifier</a:t>
                </a:r>
              </a:p>
              <a:p>
                <a:r>
                  <a:rPr lang="en-IN" b="1" dirty="0"/>
                  <a:t>Demand 1</a:t>
                </a:r>
                <a:r>
                  <a:rPr lang="en-IN" dirty="0"/>
                  <a:t>: classify every point correctly – how to ask this politely?</a:t>
                </a:r>
              </a:p>
              <a:p>
                <a:pPr lvl="2"/>
                <a:r>
                  <a:rPr lang="en-IN" dirty="0"/>
                  <a:t>One way: demand that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Easier way: demand that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Demand 2</a:t>
                </a:r>
                <a:r>
                  <a:rPr lang="en-IN" dirty="0"/>
                  <a:t>: not let any data point come close to the boundary</a:t>
                </a:r>
              </a:p>
              <a:p>
                <a:pPr lvl="2"/>
                <a:r>
                  <a:rPr lang="en-IN" dirty="0"/>
                  <a:t>Demand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IN" dirty="0"/>
                  <a:t> be as large as 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300823"/>
              </a:xfrm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79532" y="3647326"/>
            <a:ext cx="4058293" cy="7808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78655" y="4428162"/>
            <a:ext cx="7859197" cy="636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Just a fancy way of saying</a:t>
                </a:r>
              </a:p>
              <a:p>
                <a:pPr algn="ctr"/>
                <a:r>
                  <a:rPr lang="en-IN" i="1" dirty="0"/>
                  <a:t>Please find me a linear classifier that perfectly</a:t>
                </a:r>
                <a:br>
                  <a:rPr lang="en-IN" i="1" dirty="0"/>
                </a:br>
                <a:r>
                  <a:rPr lang="en-IN" i="1" dirty="0"/>
                  <a:t>classifies the train data while keeping data points</a:t>
                </a:r>
                <a:br>
                  <a:rPr lang="en-IN" i="1" dirty="0"/>
                </a:br>
                <a:r>
                  <a:rPr lang="en-IN" i="1" dirty="0"/>
                  <a:t>as far away from the hyperplane as possible</a:t>
                </a:r>
              </a:p>
              <a:p>
                <a:r>
                  <a:rPr lang="en-IN" dirty="0"/>
                  <a:t>The mathematical way of writing this request is the following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=1…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I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407163"/>
              </a:xfrm>
              <a:blipFill>
                <a:blip r:embed="rId2"/>
                <a:stretch>
                  <a:fillRect l="-578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5927" y="1111623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037852" y="1305024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021282" y="5706329"/>
            <a:ext cx="408156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This is known as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optimization problem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with an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objective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and lots of </a:t>
            </a:r>
            <a:r>
              <a:rPr lang="en-US" sz="2400" i="1" dirty="0">
                <a:solidFill>
                  <a:schemeClr val="bg1"/>
                </a:solidFill>
                <a:latin typeface="+mj-lt"/>
              </a:rPr>
              <a:t>constraints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265919" y="3584357"/>
            <a:ext cx="2459622" cy="587062"/>
          </a:xfrm>
          <a:prstGeom prst="wedgeRectCallout">
            <a:avLst>
              <a:gd name="adj1" fmla="val -72299"/>
              <a:gd name="adj2" fmla="val 4674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51421" y="3636378"/>
            <a:ext cx="2459622" cy="587062"/>
          </a:xfrm>
          <a:prstGeom prst="wedgeRectCallout">
            <a:avLst>
              <a:gd name="adj1" fmla="val 66800"/>
              <a:gd name="adj2" fmla="val 10624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>
                <a:solidFill>
                  <a:schemeClr val="bg1"/>
                </a:solidFill>
                <a:latin typeface="+mj-lt"/>
              </a:rPr>
              <a:t>Constraints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5063448"/>
            <a:ext cx="1794551" cy="1794551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6234030" y="5699395"/>
            <a:ext cx="3825101" cy="1114453"/>
          </a:xfrm>
          <a:prstGeom prst="wedgeRectCallout">
            <a:avLst>
              <a:gd name="adj1" fmla="val 78584"/>
              <a:gd name="adj2" fmla="val 22658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looks so complicated, how will I ever find a solution to this optimization problem?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71" y="1093507"/>
            <a:ext cx="1720892" cy="1720892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7281548" y="1198710"/>
            <a:ext cx="2851242" cy="936110"/>
          </a:xfrm>
          <a:prstGeom prst="wedgeRectCallout">
            <a:avLst>
              <a:gd name="adj1" fmla="val 84414"/>
              <a:gd name="adj2" fmla="val 5680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Let us simplify this optimization problem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E624F-E5BF-9447-95BB-711EC1007105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F65928-29D5-1004-440D-785D1229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9BECD1-DBFE-70E8-6B0D-B624784F516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5C32C5F-4FD2-335E-48DE-743B10D8F64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358CE4C-32E0-0965-884B-89BC64A7898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9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 uiExpand="1" build="p"/>
      <p:bldP spid="5" grpId="0"/>
      <p:bldP spid="6" grpId="0"/>
      <p:bldP spid="14" grpId="0" animBg="1"/>
      <p:bldP spid="17" grpId="0" animBg="1"/>
      <p:bldP spid="18" grpId="0" animBg="1"/>
      <p:bldP spid="21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03.9745"/>
  <p:tag name="LATEXADDIN" val="\documentclass{article}&#10;\usepackage{amsmath,amssymb}&#10;\usepackage{olo}&#10;\pagestyle{empty}&#10;\begin{document}&#10;&#10;\[&#10;s \cdot y&#10;\]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8972"/>
  <p:tag name="ORIGINALWIDTH" val="959.2826"/>
  <p:tag name="LATEXADDIN" val="\documentclass{article}&#10;\usepackage{amsmath,amssymb}&#10;\usepackage{olo}&#10;\pagestyle{empty}&#10;\begin{document}&#10;&#10;\[&#10;\ell_\text{hinge}(s, y) = [1 - s \cdot y]_+ = \begin{cases}&#10;0 &amp; \text{ if } s \cdot y \geq 1 \\&#10;1 - s \cdot y &amp; \text{ if } s\cdot y &lt; 1&#10;\end{cases}&#10;\]&#10;&#10;\end{document}"/>
  <p:tag name="IGUANATEXSIZE" val="28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1400</TotalTime>
  <Words>2436</Words>
  <Application>Microsoft Office PowerPoint</Application>
  <PresentationFormat>Widescreen</PresentationFormat>
  <Paragraphs>245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</vt:lpstr>
      <vt:lpstr>Courier New</vt:lpstr>
      <vt:lpstr>Nexa Book</vt:lpstr>
      <vt:lpstr>Wingdings</vt:lpstr>
      <vt:lpstr>MLC-gold</vt:lpstr>
      <vt:lpstr>Learning a Linear Classifier</vt:lpstr>
      <vt:lpstr>Authentication by Secret Questions</vt:lpstr>
      <vt:lpstr>Physically Unclonable Functions</vt:lpstr>
      <vt:lpstr>Arbiter PUFs</vt:lpstr>
      <vt:lpstr>Arbiter PUFs</vt:lpstr>
      <vt:lpstr>Linear Models</vt:lpstr>
      <vt:lpstr>The “best” Linear Classifier</vt:lpstr>
      <vt:lpstr>Large Margin Classifiers</vt:lpstr>
      <vt:lpstr>Support Vector Machines</vt:lpstr>
      <vt:lpstr>Constrained Optimization 101</vt:lpstr>
      <vt:lpstr>Back to SVMs</vt:lpstr>
      <vt:lpstr>Support Vector Machines</vt:lpstr>
      <vt:lpstr>The C-SVM Technique</vt:lpstr>
      <vt:lpstr>From C-SVM to Loss Functions</vt:lpstr>
      <vt:lpstr>Hinge Loss</vt:lpstr>
      <vt:lpstr>Final Form of C-SVM</vt:lpstr>
      <vt:lpstr>Constrained Optimization</vt:lpstr>
      <vt:lpstr>A few Cleanup Steps</vt:lpstr>
      <vt:lpstr>The Lagrangian</vt:lpstr>
      <vt:lpstr>The Dual Problem</vt:lpstr>
      <vt:lpstr>Duality</vt:lpstr>
      <vt:lpstr>Hard SVM without a bias</vt:lpstr>
      <vt:lpstr>Simplifying the Dual Problem</vt:lpstr>
      <vt:lpstr>Support Vectors</vt:lpstr>
      <vt:lpstr>Dual for CSVM</vt:lpstr>
      <vt:lpstr>CSVM Dual Problem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Linear Classifier</dc:title>
  <dc:creator>Purushottam Kar</dc:creator>
  <cp:lastModifiedBy>Purushottam Kar</cp:lastModifiedBy>
  <cp:revision>10</cp:revision>
  <dcterms:created xsi:type="dcterms:W3CDTF">2022-08-11T04:12:58Z</dcterms:created>
  <dcterms:modified xsi:type="dcterms:W3CDTF">2022-08-12T14:23:06Z</dcterms:modified>
</cp:coreProperties>
</file>