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1" r:id="rId3"/>
    <p:sldId id="273" r:id="rId4"/>
    <p:sldId id="274" r:id="rId5"/>
    <p:sldId id="275" r:id="rId6"/>
    <p:sldId id="272" r:id="rId7"/>
    <p:sldId id="277" r:id="rId8"/>
    <p:sldId id="287" r:id="rId9"/>
    <p:sldId id="288" r:id="rId10"/>
    <p:sldId id="276" r:id="rId11"/>
    <p:sldId id="259" r:id="rId12"/>
    <p:sldId id="260" r:id="rId13"/>
    <p:sldId id="278" r:id="rId14"/>
    <p:sldId id="279" r:id="rId15"/>
    <p:sldId id="280" r:id="rId16"/>
    <p:sldId id="264" r:id="rId17"/>
    <p:sldId id="281" r:id="rId18"/>
    <p:sldId id="282" r:id="rId19"/>
    <p:sldId id="283" r:id="rId20"/>
    <p:sldId id="284" r:id="rId21"/>
    <p:sldId id="285" r:id="rId22"/>
    <p:sldId id="270" r:id="rId23"/>
    <p:sldId id="271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5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20430-DCB1-4C8B-9FA3-7888EE6F00B8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24C37-5D25-4057-8C65-015A74FC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63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458F343-E903-4AFC-A719-8BDB3A2634A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72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458F343-E903-4AFC-A719-8BDB3A2634A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24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659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25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19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48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69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458F343-E903-4AFC-A719-8BDB3A2634A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2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7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90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1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458F343-E903-4AFC-A719-8BDB3A2634A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43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38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image" Target="../media/image14.png"/><Relationship Id="rId2" Type="http://schemas.openxmlformats.org/officeDocument/2006/relationships/tags" Target="../tags/tag6.xml"/><Relationship Id="rId16" Type="http://schemas.openxmlformats.org/officeDocument/2006/relationships/image" Target="../media/image13.png"/><Relationship Id="rId20" Type="http://schemas.openxmlformats.org/officeDocument/2006/relationships/image" Target="../media/image39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image" Target="../media/image12.png"/><Relationship Id="rId10" Type="http://schemas.openxmlformats.org/officeDocument/2006/relationships/tags" Target="../tags/tag14.xml"/><Relationship Id="rId19" Type="http://schemas.openxmlformats.org/officeDocument/2006/relationships/image" Target="../media/image15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A02A-E869-AE53-62E8-B0CFE6BA3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first Solver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78A88-BC39-F1BC-8730-1A8CD3218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8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Descent (GD)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70505" y="1913547"/>
            <a:ext cx="5286555" cy="3212293"/>
            <a:chOff x="1169683" y="1061324"/>
            <a:chExt cx="5286555" cy="3212293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1169683" y="3788833"/>
              <a:ext cx="5286555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660212" y="1061324"/>
              <a:ext cx="0" cy="3212293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498138" y="1858298"/>
            <a:ext cx="5188807" cy="2422186"/>
            <a:chOff x="498138" y="1006075"/>
            <a:chExt cx="5188807" cy="2422186"/>
          </a:xfrm>
        </p:grpSpPr>
        <p:sp>
          <p:nvSpPr>
            <p:cNvPr id="37" name="Freeform 36"/>
            <p:cNvSpPr/>
            <p:nvPr/>
          </p:nvSpPr>
          <p:spPr>
            <a:xfrm>
              <a:off x="498138" y="1080703"/>
              <a:ext cx="1848118" cy="1697888"/>
            </a:xfrm>
            <a:custGeom>
              <a:avLst/>
              <a:gdLst>
                <a:gd name="connsiteX0" fmla="*/ 0 w 3282696"/>
                <a:gd name="connsiteY0" fmla="*/ 0 h 1438824"/>
                <a:gd name="connsiteX1" fmla="*/ 1453896 w 3282696"/>
                <a:gd name="connsiteY1" fmla="*/ 1335024 h 1438824"/>
                <a:gd name="connsiteX2" fmla="*/ 2706624 w 3282696"/>
                <a:gd name="connsiteY2" fmla="*/ 1225296 h 1438824"/>
                <a:gd name="connsiteX3" fmla="*/ 3282696 w 3282696"/>
                <a:gd name="connsiteY3" fmla="*/ 228600 h 1438824"/>
                <a:gd name="connsiteX4" fmla="*/ 3282696 w 3282696"/>
                <a:gd name="connsiteY4" fmla="*/ 228600 h 1438824"/>
                <a:gd name="connsiteX0" fmla="*/ 0 w 3282696"/>
                <a:gd name="connsiteY0" fmla="*/ 0 h 1410060"/>
                <a:gd name="connsiteX1" fmla="*/ 1453896 w 3282696"/>
                <a:gd name="connsiteY1" fmla="*/ 1335024 h 1410060"/>
                <a:gd name="connsiteX2" fmla="*/ 2615184 w 3282696"/>
                <a:gd name="connsiteY2" fmla="*/ 1133856 h 1410060"/>
                <a:gd name="connsiteX3" fmla="*/ 3282696 w 3282696"/>
                <a:gd name="connsiteY3" fmla="*/ 228600 h 1410060"/>
                <a:gd name="connsiteX4" fmla="*/ 3282696 w 3282696"/>
                <a:gd name="connsiteY4" fmla="*/ 228600 h 1410060"/>
                <a:gd name="connsiteX0" fmla="*/ 0 w 3282696"/>
                <a:gd name="connsiteY0" fmla="*/ 0 h 1405369"/>
                <a:gd name="connsiteX1" fmla="*/ 1453896 w 3282696"/>
                <a:gd name="connsiteY1" fmla="*/ 1335024 h 1405369"/>
                <a:gd name="connsiteX2" fmla="*/ 2578608 w 3282696"/>
                <a:gd name="connsiteY2" fmla="*/ 1115568 h 1405369"/>
                <a:gd name="connsiteX3" fmla="*/ 3282696 w 3282696"/>
                <a:gd name="connsiteY3" fmla="*/ 228600 h 1405369"/>
                <a:gd name="connsiteX4" fmla="*/ 3282696 w 3282696"/>
                <a:gd name="connsiteY4" fmla="*/ 228600 h 1405369"/>
                <a:gd name="connsiteX0" fmla="*/ 0 w 3282696"/>
                <a:gd name="connsiteY0" fmla="*/ 0 h 1336127"/>
                <a:gd name="connsiteX1" fmla="*/ 1453896 w 3282696"/>
                <a:gd name="connsiteY1" fmla="*/ 1335024 h 1336127"/>
                <a:gd name="connsiteX2" fmla="*/ 3282696 w 3282696"/>
                <a:gd name="connsiteY2" fmla="*/ 228600 h 1336127"/>
                <a:gd name="connsiteX3" fmla="*/ 3282696 w 3282696"/>
                <a:gd name="connsiteY3" fmla="*/ 228600 h 1336127"/>
                <a:gd name="connsiteX0" fmla="*/ 0 w 3282696"/>
                <a:gd name="connsiteY0" fmla="*/ 0 h 1350644"/>
                <a:gd name="connsiteX1" fmla="*/ 1453896 w 3282696"/>
                <a:gd name="connsiteY1" fmla="*/ 1335024 h 1350644"/>
                <a:gd name="connsiteX2" fmla="*/ 3282696 w 3282696"/>
                <a:gd name="connsiteY2" fmla="*/ 228600 h 1350644"/>
                <a:gd name="connsiteX3" fmla="*/ 3282696 w 3282696"/>
                <a:gd name="connsiteY3" fmla="*/ 228600 h 1350644"/>
                <a:gd name="connsiteX0" fmla="*/ 0 w 3282696"/>
                <a:gd name="connsiteY0" fmla="*/ 0 h 228600"/>
                <a:gd name="connsiteX1" fmla="*/ 3282696 w 3282696"/>
                <a:gd name="connsiteY1" fmla="*/ 228600 h 228600"/>
                <a:gd name="connsiteX2" fmla="*/ 3282696 w 3282696"/>
                <a:gd name="connsiteY2" fmla="*/ 228600 h 228600"/>
                <a:gd name="connsiteX0" fmla="*/ 0 w 3282696"/>
                <a:gd name="connsiteY0" fmla="*/ 0 h 1381283"/>
                <a:gd name="connsiteX1" fmla="*/ 3282696 w 3282696"/>
                <a:gd name="connsiteY1" fmla="*/ 228600 h 1381283"/>
                <a:gd name="connsiteX2" fmla="*/ 3282696 w 3282696"/>
                <a:gd name="connsiteY2" fmla="*/ 228600 h 1381283"/>
                <a:gd name="connsiteX0" fmla="*/ 0 w 3282696"/>
                <a:gd name="connsiteY0" fmla="*/ 0 h 1533999"/>
                <a:gd name="connsiteX1" fmla="*/ 3282696 w 3282696"/>
                <a:gd name="connsiteY1" fmla="*/ 228600 h 1533999"/>
                <a:gd name="connsiteX2" fmla="*/ 3282696 w 3282696"/>
                <a:gd name="connsiteY2" fmla="*/ 228600 h 1533999"/>
                <a:gd name="connsiteX0" fmla="*/ 0 w 3282696"/>
                <a:gd name="connsiteY0" fmla="*/ 0 h 1515917"/>
                <a:gd name="connsiteX1" fmla="*/ 3282696 w 3282696"/>
                <a:gd name="connsiteY1" fmla="*/ 228600 h 1515917"/>
                <a:gd name="connsiteX2" fmla="*/ 3282696 w 3282696"/>
                <a:gd name="connsiteY2" fmla="*/ 228600 h 1515917"/>
                <a:gd name="connsiteX0" fmla="*/ 0 w 3282696"/>
                <a:gd name="connsiteY0" fmla="*/ 0 h 1277154"/>
                <a:gd name="connsiteX1" fmla="*/ 3282696 w 3282696"/>
                <a:gd name="connsiteY1" fmla="*/ 228600 h 1277154"/>
                <a:gd name="connsiteX2" fmla="*/ 3282696 w 3282696"/>
                <a:gd name="connsiteY2" fmla="*/ 228600 h 1277154"/>
                <a:gd name="connsiteX0" fmla="*/ 0 w 3282696"/>
                <a:gd name="connsiteY0" fmla="*/ 0 h 1336478"/>
                <a:gd name="connsiteX1" fmla="*/ 3282696 w 3282696"/>
                <a:gd name="connsiteY1" fmla="*/ 228600 h 1336478"/>
                <a:gd name="connsiteX2" fmla="*/ 3282696 w 3282696"/>
                <a:gd name="connsiteY2" fmla="*/ 228600 h 1336478"/>
                <a:gd name="connsiteX0" fmla="*/ 0 w 3282696"/>
                <a:gd name="connsiteY0" fmla="*/ 0 h 1244783"/>
                <a:gd name="connsiteX1" fmla="*/ 3282696 w 3282696"/>
                <a:gd name="connsiteY1" fmla="*/ 228600 h 1244783"/>
                <a:gd name="connsiteX2" fmla="*/ 3282696 w 3282696"/>
                <a:gd name="connsiteY2" fmla="*/ 228600 h 1244783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4292346 w 4292346"/>
                <a:gd name="connsiteY2" fmla="*/ 0 h 1166980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2603246 w 4292346"/>
                <a:gd name="connsiteY2" fmla="*/ 169334 h 1166980"/>
                <a:gd name="connsiteX0" fmla="*/ 0 w 2603246"/>
                <a:gd name="connsiteY0" fmla="*/ 8466 h 8466"/>
                <a:gd name="connsiteX1" fmla="*/ 2603246 w 2603246"/>
                <a:gd name="connsiteY1" fmla="*/ 0 h 8466"/>
                <a:gd name="connsiteX0" fmla="*/ 0 w 10000"/>
                <a:gd name="connsiteY0" fmla="*/ 10000 h 665613"/>
                <a:gd name="connsiteX1" fmla="*/ 10000 w 10000"/>
                <a:gd name="connsiteY1" fmla="*/ 0 h 665613"/>
                <a:gd name="connsiteX0" fmla="*/ 0 w 10000"/>
                <a:gd name="connsiteY0" fmla="*/ 10000 h 1072446"/>
                <a:gd name="connsiteX1" fmla="*/ 10000 w 10000"/>
                <a:gd name="connsiteY1" fmla="*/ 0 h 1072446"/>
                <a:gd name="connsiteX0" fmla="*/ 0 w 11073"/>
                <a:gd name="connsiteY0" fmla="*/ 0 h 1070216"/>
                <a:gd name="connsiteX1" fmla="*/ 11073 w 11073"/>
                <a:gd name="connsiteY1" fmla="*/ 5001 h 1070216"/>
                <a:gd name="connsiteX0" fmla="*/ 0 w 9870"/>
                <a:gd name="connsiteY0" fmla="*/ 0 h 1078046"/>
                <a:gd name="connsiteX1" fmla="*/ 9870 w 9870"/>
                <a:gd name="connsiteY1" fmla="*/ 20002 h 1078046"/>
                <a:gd name="connsiteX0" fmla="*/ 0 w 10000"/>
                <a:gd name="connsiteY0" fmla="*/ 0 h 11683"/>
                <a:gd name="connsiteX1" fmla="*/ 10000 w 10000"/>
                <a:gd name="connsiteY1" fmla="*/ 186 h 11683"/>
                <a:gd name="connsiteX0" fmla="*/ 0 w 10000"/>
                <a:gd name="connsiteY0" fmla="*/ 0 h 11956"/>
                <a:gd name="connsiteX1" fmla="*/ 10000 w 10000"/>
                <a:gd name="connsiteY1" fmla="*/ 186 h 11956"/>
                <a:gd name="connsiteX0" fmla="*/ 0 w 10000"/>
                <a:gd name="connsiteY0" fmla="*/ 0 h 13365"/>
                <a:gd name="connsiteX1" fmla="*/ 10000 w 10000"/>
                <a:gd name="connsiteY1" fmla="*/ 186 h 13365"/>
                <a:gd name="connsiteX0" fmla="*/ 0 w 10000"/>
                <a:gd name="connsiteY0" fmla="*/ 0 h 21227"/>
                <a:gd name="connsiteX1" fmla="*/ 10000 w 10000"/>
                <a:gd name="connsiteY1" fmla="*/ 186 h 21227"/>
                <a:gd name="connsiteX0" fmla="*/ 0 w 10000"/>
                <a:gd name="connsiteY0" fmla="*/ 0 h 20290"/>
                <a:gd name="connsiteX1" fmla="*/ 10000 w 10000"/>
                <a:gd name="connsiteY1" fmla="*/ 186 h 20290"/>
                <a:gd name="connsiteX0" fmla="*/ 0 w 10000"/>
                <a:gd name="connsiteY0" fmla="*/ 0 h 11459"/>
                <a:gd name="connsiteX1" fmla="*/ 10000 w 10000"/>
                <a:gd name="connsiteY1" fmla="*/ 186 h 11459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582"/>
                <a:gd name="connsiteX1" fmla="*/ 10000 w 10000"/>
                <a:gd name="connsiteY1" fmla="*/ 186 h 10582"/>
                <a:gd name="connsiteX0" fmla="*/ 0 w 10000"/>
                <a:gd name="connsiteY0" fmla="*/ 0 h 10617"/>
                <a:gd name="connsiteX1" fmla="*/ 10000 w 10000"/>
                <a:gd name="connsiteY1" fmla="*/ 186 h 10617"/>
                <a:gd name="connsiteX0" fmla="*/ 0 w 10000"/>
                <a:gd name="connsiteY0" fmla="*/ 0 h 14019"/>
                <a:gd name="connsiteX1" fmla="*/ 10000 w 10000"/>
                <a:gd name="connsiteY1" fmla="*/ 186 h 14019"/>
                <a:gd name="connsiteX0" fmla="*/ 0 w 10000"/>
                <a:gd name="connsiteY0" fmla="*/ 0 h 14141"/>
                <a:gd name="connsiteX1" fmla="*/ 10000 w 10000"/>
                <a:gd name="connsiteY1" fmla="*/ 186 h 14141"/>
                <a:gd name="connsiteX0" fmla="*/ 0 w 10000"/>
                <a:gd name="connsiteY0" fmla="*/ 0 h 14448"/>
                <a:gd name="connsiteX1" fmla="*/ 10000 w 10000"/>
                <a:gd name="connsiteY1" fmla="*/ 186 h 14448"/>
                <a:gd name="connsiteX0" fmla="*/ 0 w 7899"/>
                <a:gd name="connsiteY0" fmla="*/ 0 h 14489"/>
                <a:gd name="connsiteX1" fmla="*/ 7899 w 7899"/>
                <a:gd name="connsiteY1" fmla="*/ 256 h 14489"/>
                <a:gd name="connsiteX0" fmla="*/ 0 w 10000"/>
                <a:gd name="connsiteY0" fmla="*/ 0 h 10129"/>
                <a:gd name="connsiteX1" fmla="*/ 10000 w 10000"/>
                <a:gd name="connsiteY1" fmla="*/ 177 h 10129"/>
                <a:gd name="connsiteX0" fmla="*/ 0 w 8342"/>
                <a:gd name="connsiteY0" fmla="*/ 0 h 10183"/>
                <a:gd name="connsiteX1" fmla="*/ 8342 w 8342"/>
                <a:gd name="connsiteY1" fmla="*/ 273 h 10183"/>
                <a:gd name="connsiteX0" fmla="*/ 0 w 10000"/>
                <a:gd name="connsiteY0" fmla="*/ 0 h 8301"/>
                <a:gd name="connsiteX1" fmla="*/ 10000 w 10000"/>
                <a:gd name="connsiteY1" fmla="*/ 268 h 8301"/>
                <a:gd name="connsiteX0" fmla="*/ 0 w 10000"/>
                <a:gd name="connsiteY0" fmla="*/ 0 h 9882"/>
                <a:gd name="connsiteX1" fmla="*/ 10000 w 10000"/>
                <a:gd name="connsiteY1" fmla="*/ 323 h 9882"/>
                <a:gd name="connsiteX0" fmla="*/ 0 w 10000"/>
                <a:gd name="connsiteY0" fmla="*/ 0 h 10033"/>
                <a:gd name="connsiteX1" fmla="*/ 10000 w 10000"/>
                <a:gd name="connsiteY1" fmla="*/ 327 h 10033"/>
                <a:gd name="connsiteX0" fmla="*/ 0 w 10000"/>
                <a:gd name="connsiteY0" fmla="*/ 0 h 10044"/>
                <a:gd name="connsiteX1" fmla="*/ 10000 w 10000"/>
                <a:gd name="connsiteY1" fmla="*/ 327 h 10044"/>
                <a:gd name="connsiteX0" fmla="*/ 0 w 10038"/>
                <a:gd name="connsiteY0" fmla="*/ 0 h 9941"/>
                <a:gd name="connsiteX1" fmla="*/ 10038 w 10038"/>
                <a:gd name="connsiteY1" fmla="*/ 126 h 9941"/>
                <a:gd name="connsiteX0" fmla="*/ 0 w 10000"/>
                <a:gd name="connsiteY0" fmla="*/ 0 h 9942"/>
                <a:gd name="connsiteX1" fmla="*/ 10000 w 10000"/>
                <a:gd name="connsiteY1" fmla="*/ 11 h 9942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10076"/>
                <a:gd name="connsiteX1" fmla="*/ 10000 w 10000"/>
                <a:gd name="connsiteY1" fmla="*/ 11 h 10076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9370"/>
                <a:gd name="connsiteX1" fmla="*/ 10000 w 10000"/>
                <a:gd name="connsiteY1" fmla="*/ 11 h 9370"/>
                <a:gd name="connsiteX0" fmla="*/ 0 w 10000"/>
                <a:gd name="connsiteY0" fmla="*/ 0 h 9194"/>
                <a:gd name="connsiteX1" fmla="*/ 10000 w 10000"/>
                <a:gd name="connsiteY1" fmla="*/ 12 h 9194"/>
                <a:gd name="connsiteX0" fmla="*/ 0 w 10000"/>
                <a:gd name="connsiteY0" fmla="*/ 0 h 10038"/>
                <a:gd name="connsiteX1" fmla="*/ 10000 w 10000"/>
                <a:gd name="connsiteY1" fmla="*/ 13 h 10038"/>
                <a:gd name="connsiteX0" fmla="*/ 0 w 10000"/>
                <a:gd name="connsiteY0" fmla="*/ 0 h 10025"/>
                <a:gd name="connsiteX1" fmla="*/ 10000 w 10000"/>
                <a:gd name="connsiteY1" fmla="*/ 13 h 10025"/>
                <a:gd name="connsiteX0" fmla="*/ 0 w 10000"/>
                <a:gd name="connsiteY0" fmla="*/ 0 h 10005"/>
                <a:gd name="connsiteX1" fmla="*/ 10000 w 10000"/>
                <a:gd name="connsiteY1" fmla="*/ 13 h 10005"/>
                <a:gd name="connsiteX0" fmla="*/ 0 w 10000"/>
                <a:gd name="connsiteY0" fmla="*/ 0 h 9944"/>
                <a:gd name="connsiteX1" fmla="*/ 10000 w 10000"/>
                <a:gd name="connsiteY1" fmla="*/ 13 h 9944"/>
                <a:gd name="connsiteX0" fmla="*/ 0 w 11354"/>
                <a:gd name="connsiteY0" fmla="*/ 0 h 14289"/>
                <a:gd name="connsiteX1" fmla="*/ 11354 w 11354"/>
                <a:gd name="connsiteY1" fmla="*/ 7216 h 14289"/>
                <a:gd name="connsiteX0" fmla="*/ 0 w 11354"/>
                <a:gd name="connsiteY0" fmla="*/ 0 h 8694"/>
                <a:gd name="connsiteX1" fmla="*/ 11354 w 11354"/>
                <a:gd name="connsiteY1" fmla="*/ 7216 h 8694"/>
                <a:gd name="connsiteX0" fmla="*/ 0 w 7448"/>
                <a:gd name="connsiteY0" fmla="*/ 0 h 11953"/>
                <a:gd name="connsiteX1" fmla="*/ 7448 w 7448"/>
                <a:gd name="connsiteY1" fmla="*/ 11416 h 11953"/>
                <a:gd name="connsiteX0" fmla="*/ 0 w 10000"/>
                <a:gd name="connsiteY0" fmla="*/ 0 h 10658"/>
                <a:gd name="connsiteX1" fmla="*/ 10000 w 10000"/>
                <a:gd name="connsiteY1" fmla="*/ 9551 h 10658"/>
                <a:gd name="connsiteX0" fmla="*/ 0 w 10112"/>
                <a:gd name="connsiteY0" fmla="*/ 0 h 14414"/>
                <a:gd name="connsiteX1" fmla="*/ 10112 w 10112"/>
                <a:gd name="connsiteY1" fmla="*/ 13994 h 14414"/>
                <a:gd name="connsiteX0" fmla="*/ 0 w 10112"/>
                <a:gd name="connsiteY0" fmla="*/ 0 h 14147"/>
                <a:gd name="connsiteX1" fmla="*/ 10112 w 10112"/>
                <a:gd name="connsiteY1" fmla="*/ 13994 h 14147"/>
                <a:gd name="connsiteX0" fmla="*/ 0 w 10112"/>
                <a:gd name="connsiteY0" fmla="*/ 0 h 14238"/>
                <a:gd name="connsiteX1" fmla="*/ 10112 w 10112"/>
                <a:gd name="connsiteY1" fmla="*/ 13994 h 14238"/>
                <a:gd name="connsiteX0" fmla="*/ 1 w 7841"/>
                <a:gd name="connsiteY0" fmla="*/ 0 h 25583"/>
                <a:gd name="connsiteX1" fmla="*/ 7841 w 7841"/>
                <a:gd name="connsiteY1" fmla="*/ 25546 h 2558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09"/>
                <a:gd name="connsiteX1" fmla="*/ 10094 w 10094"/>
                <a:gd name="connsiteY1" fmla="*/ 10009 h 10009"/>
                <a:gd name="connsiteX0" fmla="*/ 0 w 9904"/>
                <a:gd name="connsiteY0" fmla="*/ 0 h 7994"/>
                <a:gd name="connsiteX1" fmla="*/ 9904 w 9904"/>
                <a:gd name="connsiteY1" fmla="*/ 7994 h 7994"/>
                <a:gd name="connsiteX0" fmla="*/ 0 w 10090"/>
                <a:gd name="connsiteY0" fmla="*/ 0 h 10000"/>
                <a:gd name="connsiteX1" fmla="*/ 10090 w 10090"/>
                <a:gd name="connsiteY1" fmla="*/ 10000 h 10000"/>
                <a:gd name="connsiteX0" fmla="*/ 0 w 10090"/>
                <a:gd name="connsiteY0" fmla="*/ 0 h 11618"/>
                <a:gd name="connsiteX1" fmla="*/ 10090 w 10090"/>
                <a:gd name="connsiteY1" fmla="*/ 10000 h 1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0" h="11618">
                  <a:moveTo>
                    <a:pt x="0" y="0"/>
                  </a:moveTo>
                  <a:cubicBezTo>
                    <a:pt x="122" y="7114"/>
                    <a:pt x="5451" y="15109"/>
                    <a:pt x="10090" y="10000"/>
                  </a:cubicBez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" name="Straight Connector 37"/>
            <p:cNvCxnSpPr>
              <a:stCxn id="39" idx="0"/>
              <a:endCxn id="37" idx="1"/>
            </p:cNvCxnSpPr>
            <p:nvPr/>
          </p:nvCxnSpPr>
          <p:spPr>
            <a:xfrm flipH="1">
              <a:off x="2346256" y="1922393"/>
              <a:ext cx="635020" cy="619739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</p:cxnSp>
        <p:sp>
          <p:nvSpPr>
            <p:cNvPr id="39" name="Freeform 38"/>
            <p:cNvSpPr/>
            <p:nvPr/>
          </p:nvSpPr>
          <p:spPr>
            <a:xfrm>
              <a:off x="2981276" y="1006075"/>
              <a:ext cx="2705669" cy="2422186"/>
            </a:xfrm>
            <a:custGeom>
              <a:avLst/>
              <a:gdLst>
                <a:gd name="connsiteX0" fmla="*/ 0 w 1087655"/>
                <a:gd name="connsiteY0" fmla="*/ 38501 h 38501"/>
                <a:gd name="connsiteX1" fmla="*/ 1087655 w 1087655"/>
                <a:gd name="connsiteY1" fmla="*/ 0 h 38501"/>
                <a:gd name="connsiteX2" fmla="*/ 1087655 w 1087655"/>
                <a:gd name="connsiteY2" fmla="*/ 0 h 38501"/>
                <a:gd name="connsiteX0" fmla="*/ 167084 w 1254739"/>
                <a:gd name="connsiteY0" fmla="*/ 38501 h 302441"/>
                <a:gd name="connsiteX1" fmla="*/ 1254739 w 1254739"/>
                <a:gd name="connsiteY1" fmla="*/ 0 h 302441"/>
                <a:gd name="connsiteX2" fmla="*/ 1254739 w 1254739"/>
                <a:gd name="connsiteY2" fmla="*/ 0 h 302441"/>
                <a:gd name="connsiteX0" fmla="*/ 154031 w 1346635"/>
                <a:gd name="connsiteY0" fmla="*/ 49865 h 718331"/>
                <a:gd name="connsiteX1" fmla="*/ 1241686 w 1346635"/>
                <a:gd name="connsiteY1" fmla="*/ 11364 h 718331"/>
                <a:gd name="connsiteX2" fmla="*/ 1322119 w 1346635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0 w 1439021"/>
                <a:gd name="connsiteY0" fmla="*/ 0 h 668466"/>
                <a:gd name="connsiteX1" fmla="*/ 1439021 w 1439021"/>
                <a:gd name="connsiteY1" fmla="*/ 668466 h 668466"/>
                <a:gd name="connsiteX0" fmla="*/ 164400 w 1603421"/>
                <a:gd name="connsiteY0" fmla="*/ 0 h 668466"/>
                <a:gd name="connsiteX1" fmla="*/ 1603421 w 1603421"/>
                <a:gd name="connsiteY1" fmla="*/ 668466 h 668466"/>
                <a:gd name="connsiteX0" fmla="*/ 165041 w 1595595"/>
                <a:gd name="connsiteY0" fmla="*/ 0 h 693866"/>
                <a:gd name="connsiteX1" fmla="*/ 1595595 w 1595595"/>
                <a:gd name="connsiteY1" fmla="*/ 693866 h 693866"/>
                <a:gd name="connsiteX0" fmla="*/ 158649 w 1589203"/>
                <a:gd name="connsiteY0" fmla="*/ 0 h 824809"/>
                <a:gd name="connsiteX1" fmla="*/ 1589203 w 1589203"/>
                <a:gd name="connsiteY1" fmla="*/ 693866 h 824809"/>
                <a:gd name="connsiteX0" fmla="*/ 0 w 1430554"/>
                <a:gd name="connsiteY0" fmla="*/ 86920 h 832899"/>
                <a:gd name="connsiteX1" fmla="*/ 1430554 w 1430554"/>
                <a:gd name="connsiteY1" fmla="*/ 780786 h 832899"/>
                <a:gd name="connsiteX0" fmla="*/ 0 w 1430554"/>
                <a:gd name="connsiteY0" fmla="*/ 97296 h 842289"/>
                <a:gd name="connsiteX1" fmla="*/ 1430554 w 1430554"/>
                <a:gd name="connsiteY1" fmla="*/ 791162 h 842289"/>
                <a:gd name="connsiteX0" fmla="*/ 0 w 1430554"/>
                <a:gd name="connsiteY0" fmla="*/ 120278 h 863291"/>
                <a:gd name="connsiteX1" fmla="*/ 1430554 w 1430554"/>
                <a:gd name="connsiteY1" fmla="*/ 814144 h 863291"/>
                <a:gd name="connsiteX0" fmla="*/ 0 w 1862995"/>
                <a:gd name="connsiteY0" fmla="*/ 139497 h 624271"/>
                <a:gd name="connsiteX1" fmla="*/ 1862995 w 1862995"/>
                <a:gd name="connsiteY1" fmla="*/ 566493 h 624271"/>
                <a:gd name="connsiteX0" fmla="*/ 0 w 1862995"/>
                <a:gd name="connsiteY0" fmla="*/ 93443 h 888442"/>
                <a:gd name="connsiteX1" fmla="*/ 1862995 w 1862995"/>
                <a:gd name="connsiteY1" fmla="*/ 520439 h 888442"/>
                <a:gd name="connsiteX0" fmla="*/ 0 w 1862995"/>
                <a:gd name="connsiteY0" fmla="*/ 68724 h 874890"/>
                <a:gd name="connsiteX1" fmla="*/ 1862995 w 1862995"/>
                <a:gd name="connsiteY1" fmla="*/ 495720 h 874890"/>
                <a:gd name="connsiteX0" fmla="*/ 0 w 1862995"/>
                <a:gd name="connsiteY0" fmla="*/ 64620 h 872820"/>
                <a:gd name="connsiteX1" fmla="*/ 1862995 w 1862995"/>
                <a:gd name="connsiteY1" fmla="*/ 491616 h 872820"/>
                <a:gd name="connsiteX0" fmla="*/ 0 w 1862995"/>
                <a:gd name="connsiteY0" fmla="*/ 105850 h 895796"/>
                <a:gd name="connsiteX1" fmla="*/ 1862995 w 1862995"/>
                <a:gd name="connsiteY1" fmla="*/ 532846 h 895796"/>
                <a:gd name="connsiteX0" fmla="*/ 0 w 2390175"/>
                <a:gd name="connsiteY0" fmla="*/ 529288 h 539756"/>
                <a:gd name="connsiteX1" fmla="*/ 2390175 w 2390175"/>
                <a:gd name="connsiteY1" fmla="*/ 0 h 539756"/>
                <a:gd name="connsiteX0" fmla="*/ 0 w 2390175"/>
                <a:gd name="connsiteY0" fmla="*/ 529288 h 1399114"/>
                <a:gd name="connsiteX1" fmla="*/ 2390175 w 2390175"/>
                <a:gd name="connsiteY1" fmla="*/ 0 h 139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0175" h="1399114">
                  <a:moveTo>
                    <a:pt x="0" y="529288"/>
                  </a:moveTo>
                  <a:cubicBezTo>
                    <a:pt x="955438" y="-75535"/>
                    <a:pt x="1281774" y="3141019"/>
                    <a:pt x="2390175" y="0"/>
                  </a:cubicBez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 flipV="1">
            <a:off x="323179" y="1131411"/>
            <a:ext cx="512361" cy="2984722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2" name="Straight Arrow Connector 41"/>
          <p:cNvCxnSpPr/>
          <p:nvPr/>
        </p:nvCxnSpPr>
        <p:spPr>
          <a:xfrm>
            <a:off x="498138" y="4626665"/>
            <a:ext cx="972864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Straight Connector 42"/>
          <p:cNvCxnSpPr/>
          <p:nvPr/>
        </p:nvCxnSpPr>
        <p:spPr>
          <a:xfrm flipH="1" flipV="1">
            <a:off x="835540" y="3308810"/>
            <a:ext cx="1580922" cy="677549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4" name="Straight Arrow Connector 43"/>
          <p:cNvCxnSpPr/>
          <p:nvPr/>
        </p:nvCxnSpPr>
        <p:spPr>
          <a:xfrm>
            <a:off x="1471002" y="4639546"/>
            <a:ext cx="457780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Straight Connector 44"/>
          <p:cNvCxnSpPr/>
          <p:nvPr/>
        </p:nvCxnSpPr>
        <p:spPr>
          <a:xfrm flipH="1">
            <a:off x="1248751" y="3415373"/>
            <a:ext cx="1485221" cy="373344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6" name="Straight Arrow Connector 45"/>
          <p:cNvCxnSpPr/>
          <p:nvPr/>
        </p:nvCxnSpPr>
        <p:spPr>
          <a:xfrm flipH="1">
            <a:off x="1599535" y="4652427"/>
            <a:ext cx="321620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Oval 46"/>
          <p:cNvSpPr/>
          <p:nvPr/>
        </p:nvSpPr>
        <p:spPr>
          <a:xfrm>
            <a:off x="410421" y="4557160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418861" y="1923208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5424425" y="2490147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4499479" y="4635520"/>
            <a:ext cx="995347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4457616" y="4170779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866889" y="4635520"/>
            <a:ext cx="2627938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Oval 52"/>
          <p:cNvSpPr/>
          <p:nvPr/>
        </p:nvSpPr>
        <p:spPr>
          <a:xfrm>
            <a:off x="2763842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446816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412027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1872627" y="3540986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859554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2165407" y="2118841"/>
            <a:ext cx="1427571" cy="1494145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sp>
        <p:nvSpPr>
          <p:cNvPr id="59" name="Oval 58"/>
          <p:cNvSpPr>
            <a:spLocks noChangeAspect="1"/>
          </p:cNvSpPr>
          <p:nvPr/>
        </p:nvSpPr>
        <p:spPr>
          <a:xfrm>
            <a:off x="2773515" y="2830491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ular Callout 60"/>
          <p:cNvSpPr/>
          <p:nvPr/>
        </p:nvSpPr>
        <p:spPr>
          <a:xfrm>
            <a:off x="837576" y="1111624"/>
            <a:ext cx="2167206" cy="888802"/>
          </a:xfrm>
          <a:prstGeom prst="wedgeRectCallout">
            <a:avLst>
              <a:gd name="adj1" fmla="val -59320"/>
              <a:gd name="adj2" fmla="val 8332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Move opposite to the gradients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Rectangular Callout 61"/>
          <p:cNvSpPr/>
          <p:nvPr/>
        </p:nvSpPr>
        <p:spPr>
          <a:xfrm>
            <a:off x="2253948" y="5101786"/>
            <a:ext cx="2222277" cy="619614"/>
          </a:xfrm>
          <a:prstGeom prst="wedgeRectCallout">
            <a:avLst>
              <a:gd name="adj1" fmla="val 51139"/>
              <a:gd name="adj2" fmla="val -10278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Global minimum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Rectangular Callout 62"/>
          <p:cNvSpPr/>
          <p:nvPr/>
        </p:nvSpPr>
        <p:spPr>
          <a:xfrm>
            <a:off x="3097254" y="560439"/>
            <a:ext cx="3733118" cy="1442135"/>
          </a:xfrm>
          <a:prstGeom prst="wedgeRectCallout">
            <a:avLst>
              <a:gd name="adj1" fmla="val -55266"/>
              <a:gd name="adj2" fmla="val 9841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Choose step length carefully else </a:t>
            </a:r>
            <a:r>
              <a:rPr lang="en-US" sz="2400" kern="0" dirty="0">
                <a:solidFill>
                  <a:schemeClr val="bg1"/>
                </a:solidFill>
                <a:latin typeface="+mj-lt"/>
              </a:rPr>
              <a:t>may overshoot the global minimum </a:t>
            </a:r>
            <a:r>
              <a:rPr lang="en-IN" sz="2400" kern="0" dirty="0">
                <a:solidFill>
                  <a:schemeClr val="bg1"/>
                </a:solidFill>
                <a:latin typeface="+mj-lt"/>
              </a:rPr>
              <a:t>even with great initialization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Rectangular Callout 63"/>
          <p:cNvSpPr/>
          <p:nvPr/>
        </p:nvSpPr>
        <p:spPr>
          <a:xfrm>
            <a:off x="2307026" y="2142262"/>
            <a:ext cx="2332935" cy="888802"/>
          </a:xfrm>
          <a:prstGeom prst="wedgeRectCallout">
            <a:avLst>
              <a:gd name="adj1" fmla="val 82530"/>
              <a:gd name="adj2" fmla="val -362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Also, initialization may affect result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363360" y="1882023"/>
            <a:ext cx="5177801" cy="3294964"/>
            <a:chOff x="4112244" y="1209983"/>
            <a:chExt cx="3319272" cy="2112264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4602773" y="1209983"/>
              <a:ext cx="0" cy="211226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112244" y="2956487"/>
              <a:ext cx="331927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6786705" y="1605291"/>
            <a:ext cx="4753573" cy="2738400"/>
            <a:chOff x="6997061" y="756284"/>
            <a:chExt cx="4753573" cy="2738400"/>
          </a:xfrm>
        </p:grpSpPr>
        <p:sp>
          <p:nvSpPr>
            <p:cNvPr id="69" name="Freeform 68"/>
            <p:cNvSpPr/>
            <p:nvPr/>
          </p:nvSpPr>
          <p:spPr>
            <a:xfrm>
              <a:off x="9102566" y="1965882"/>
              <a:ext cx="2415795" cy="1528802"/>
            </a:xfrm>
            <a:custGeom>
              <a:avLst/>
              <a:gdLst>
                <a:gd name="connsiteX0" fmla="*/ 0 w 3282696"/>
                <a:gd name="connsiteY0" fmla="*/ 0 h 1438824"/>
                <a:gd name="connsiteX1" fmla="*/ 1453896 w 3282696"/>
                <a:gd name="connsiteY1" fmla="*/ 1335024 h 1438824"/>
                <a:gd name="connsiteX2" fmla="*/ 2706624 w 3282696"/>
                <a:gd name="connsiteY2" fmla="*/ 1225296 h 1438824"/>
                <a:gd name="connsiteX3" fmla="*/ 3282696 w 3282696"/>
                <a:gd name="connsiteY3" fmla="*/ 228600 h 1438824"/>
                <a:gd name="connsiteX4" fmla="*/ 3282696 w 3282696"/>
                <a:gd name="connsiteY4" fmla="*/ 228600 h 1438824"/>
                <a:gd name="connsiteX0" fmla="*/ 0 w 3282696"/>
                <a:gd name="connsiteY0" fmla="*/ 0 h 1410060"/>
                <a:gd name="connsiteX1" fmla="*/ 1453896 w 3282696"/>
                <a:gd name="connsiteY1" fmla="*/ 1335024 h 1410060"/>
                <a:gd name="connsiteX2" fmla="*/ 2615184 w 3282696"/>
                <a:gd name="connsiteY2" fmla="*/ 1133856 h 1410060"/>
                <a:gd name="connsiteX3" fmla="*/ 3282696 w 3282696"/>
                <a:gd name="connsiteY3" fmla="*/ 228600 h 1410060"/>
                <a:gd name="connsiteX4" fmla="*/ 3282696 w 3282696"/>
                <a:gd name="connsiteY4" fmla="*/ 228600 h 1410060"/>
                <a:gd name="connsiteX0" fmla="*/ 0 w 3282696"/>
                <a:gd name="connsiteY0" fmla="*/ 0 h 1405369"/>
                <a:gd name="connsiteX1" fmla="*/ 1453896 w 3282696"/>
                <a:gd name="connsiteY1" fmla="*/ 1335024 h 1405369"/>
                <a:gd name="connsiteX2" fmla="*/ 2578608 w 3282696"/>
                <a:gd name="connsiteY2" fmla="*/ 1115568 h 1405369"/>
                <a:gd name="connsiteX3" fmla="*/ 3282696 w 3282696"/>
                <a:gd name="connsiteY3" fmla="*/ 228600 h 1405369"/>
                <a:gd name="connsiteX4" fmla="*/ 3282696 w 3282696"/>
                <a:gd name="connsiteY4" fmla="*/ 228600 h 1405369"/>
                <a:gd name="connsiteX0" fmla="*/ 0 w 3282696"/>
                <a:gd name="connsiteY0" fmla="*/ 0 h 1336127"/>
                <a:gd name="connsiteX1" fmla="*/ 1453896 w 3282696"/>
                <a:gd name="connsiteY1" fmla="*/ 1335024 h 1336127"/>
                <a:gd name="connsiteX2" fmla="*/ 3282696 w 3282696"/>
                <a:gd name="connsiteY2" fmla="*/ 228600 h 1336127"/>
                <a:gd name="connsiteX3" fmla="*/ 3282696 w 3282696"/>
                <a:gd name="connsiteY3" fmla="*/ 228600 h 1336127"/>
                <a:gd name="connsiteX0" fmla="*/ 0 w 3282696"/>
                <a:gd name="connsiteY0" fmla="*/ 0 h 1350644"/>
                <a:gd name="connsiteX1" fmla="*/ 1453896 w 3282696"/>
                <a:gd name="connsiteY1" fmla="*/ 1335024 h 1350644"/>
                <a:gd name="connsiteX2" fmla="*/ 3282696 w 3282696"/>
                <a:gd name="connsiteY2" fmla="*/ 228600 h 1350644"/>
                <a:gd name="connsiteX3" fmla="*/ 3282696 w 3282696"/>
                <a:gd name="connsiteY3" fmla="*/ 228600 h 1350644"/>
                <a:gd name="connsiteX0" fmla="*/ 0 w 3282696"/>
                <a:gd name="connsiteY0" fmla="*/ 0 h 228600"/>
                <a:gd name="connsiteX1" fmla="*/ 3282696 w 3282696"/>
                <a:gd name="connsiteY1" fmla="*/ 228600 h 228600"/>
                <a:gd name="connsiteX2" fmla="*/ 3282696 w 3282696"/>
                <a:gd name="connsiteY2" fmla="*/ 228600 h 228600"/>
                <a:gd name="connsiteX0" fmla="*/ 0 w 3282696"/>
                <a:gd name="connsiteY0" fmla="*/ 0 h 1381283"/>
                <a:gd name="connsiteX1" fmla="*/ 3282696 w 3282696"/>
                <a:gd name="connsiteY1" fmla="*/ 228600 h 1381283"/>
                <a:gd name="connsiteX2" fmla="*/ 3282696 w 3282696"/>
                <a:gd name="connsiteY2" fmla="*/ 228600 h 1381283"/>
                <a:gd name="connsiteX0" fmla="*/ 0 w 3282696"/>
                <a:gd name="connsiteY0" fmla="*/ 0 h 1533999"/>
                <a:gd name="connsiteX1" fmla="*/ 3282696 w 3282696"/>
                <a:gd name="connsiteY1" fmla="*/ 228600 h 1533999"/>
                <a:gd name="connsiteX2" fmla="*/ 3282696 w 3282696"/>
                <a:gd name="connsiteY2" fmla="*/ 228600 h 1533999"/>
                <a:gd name="connsiteX0" fmla="*/ 0 w 3282696"/>
                <a:gd name="connsiteY0" fmla="*/ 0 h 1515917"/>
                <a:gd name="connsiteX1" fmla="*/ 3282696 w 3282696"/>
                <a:gd name="connsiteY1" fmla="*/ 228600 h 1515917"/>
                <a:gd name="connsiteX2" fmla="*/ 3282696 w 3282696"/>
                <a:gd name="connsiteY2" fmla="*/ 228600 h 1515917"/>
                <a:gd name="connsiteX0" fmla="*/ 0 w 3282696"/>
                <a:gd name="connsiteY0" fmla="*/ 0 h 1277154"/>
                <a:gd name="connsiteX1" fmla="*/ 3282696 w 3282696"/>
                <a:gd name="connsiteY1" fmla="*/ 228600 h 1277154"/>
                <a:gd name="connsiteX2" fmla="*/ 3282696 w 3282696"/>
                <a:gd name="connsiteY2" fmla="*/ 228600 h 1277154"/>
                <a:gd name="connsiteX0" fmla="*/ 0 w 3282696"/>
                <a:gd name="connsiteY0" fmla="*/ 0 h 1336478"/>
                <a:gd name="connsiteX1" fmla="*/ 3282696 w 3282696"/>
                <a:gd name="connsiteY1" fmla="*/ 228600 h 1336478"/>
                <a:gd name="connsiteX2" fmla="*/ 3282696 w 3282696"/>
                <a:gd name="connsiteY2" fmla="*/ 228600 h 1336478"/>
                <a:gd name="connsiteX0" fmla="*/ 0 w 1685671"/>
                <a:gd name="connsiteY0" fmla="*/ 1035050 h 1680806"/>
                <a:gd name="connsiteX1" fmla="*/ 1685671 w 1685671"/>
                <a:gd name="connsiteY1" fmla="*/ 0 h 1680806"/>
                <a:gd name="connsiteX2" fmla="*/ 1685671 w 1685671"/>
                <a:gd name="connsiteY2" fmla="*/ 0 h 1680806"/>
                <a:gd name="connsiteX0" fmla="*/ 0 w 1685671"/>
                <a:gd name="connsiteY0" fmla="*/ 1035050 h 1346253"/>
                <a:gd name="connsiteX1" fmla="*/ 1685671 w 1685671"/>
                <a:gd name="connsiteY1" fmla="*/ 0 h 1346253"/>
                <a:gd name="connsiteX2" fmla="*/ 1685671 w 1685671"/>
                <a:gd name="connsiteY2" fmla="*/ 0 h 1346253"/>
                <a:gd name="connsiteX0" fmla="*/ 0 w 1685671"/>
                <a:gd name="connsiteY0" fmla="*/ 1035050 h 1154564"/>
                <a:gd name="connsiteX1" fmla="*/ 1685671 w 1685671"/>
                <a:gd name="connsiteY1" fmla="*/ 0 h 1154564"/>
                <a:gd name="connsiteX2" fmla="*/ 1685671 w 1685671"/>
                <a:gd name="connsiteY2" fmla="*/ 0 h 1154564"/>
                <a:gd name="connsiteX0" fmla="*/ 0 w 1685671"/>
                <a:gd name="connsiteY0" fmla="*/ 1035050 h 1160045"/>
                <a:gd name="connsiteX1" fmla="*/ 1685671 w 1685671"/>
                <a:gd name="connsiteY1" fmla="*/ 0 h 1160045"/>
                <a:gd name="connsiteX2" fmla="*/ 1685671 w 1685671"/>
                <a:gd name="connsiteY2" fmla="*/ 0 h 1160045"/>
                <a:gd name="connsiteX0" fmla="*/ 0 w 1685671"/>
                <a:gd name="connsiteY0" fmla="*/ 1035050 h 1140892"/>
                <a:gd name="connsiteX1" fmla="*/ 1685671 w 1685671"/>
                <a:gd name="connsiteY1" fmla="*/ 0 h 1140892"/>
                <a:gd name="connsiteX2" fmla="*/ 1685671 w 1685671"/>
                <a:gd name="connsiteY2" fmla="*/ 0 h 1140892"/>
                <a:gd name="connsiteX0" fmla="*/ 0 w 1685671"/>
                <a:gd name="connsiteY0" fmla="*/ 1035050 h 1134754"/>
                <a:gd name="connsiteX1" fmla="*/ 1685671 w 1685671"/>
                <a:gd name="connsiteY1" fmla="*/ 0 h 1134754"/>
                <a:gd name="connsiteX2" fmla="*/ 1685671 w 1685671"/>
                <a:gd name="connsiteY2" fmla="*/ 0 h 1134754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2" fmla="*/ 1685671 w 1685671"/>
                <a:gd name="connsiteY2" fmla="*/ 0 h 1135436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2" fmla="*/ 1253871 w 1685671"/>
                <a:gd name="connsiteY2" fmla="*/ 175684 h 1135436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0" fmla="*/ 0 w 1493055"/>
                <a:gd name="connsiteY0" fmla="*/ 668867 h 938610"/>
                <a:gd name="connsiteX1" fmla="*/ 1493055 w 1493055"/>
                <a:gd name="connsiteY1" fmla="*/ 0 h 938610"/>
                <a:gd name="connsiteX0" fmla="*/ 0 w 1493055"/>
                <a:gd name="connsiteY0" fmla="*/ 668867 h 742217"/>
                <a:gd name="connsiteX1" fmla="*/ 1493055 w 1493055"/>
                <a:gd name="connsiteY1" fmla="*/ 0 h 742217"/>
                <a:gd name="connsiteX0" fmla="*/ 0 w 1493055"/>
                <a:gd name="connsiteY0" fmla="*/ 668867 h 731653"/>
                <a:gd name="connsiteX1" fmla="*/ 1493055 w 1493055"/>
                <a:gd name="connsiteY1" fmla="*/ 0 h 731653"/>
                <a:gd name="connsiteX0" fmla="*/ 0 w 1493055"/>
                <a:gd name="connsiteY0" fmla="*/ 668867 h 723383"/>
                <a:gd name="connsiteX1" fmla="*/ 1493055 w 1493055"/>
                <a:gd name="connsiteY1" fmla="*/ 0 h 723383"/>
                <a:gd name="connsiteX0" fmla="*/ 0 w 1493055"/>
                <a:gd name="connsiteY0" fmla="*/ 668867 h 714471"/>
                <a:gd name="connsiteX1" fmla="*/ 1493055 w 1493055"/>
                <a:gd name="connsiteY1" fmla="*/ 0 h 714471"/>
                <a:gd name="connsiteX0" fmla="*/ 0 w 1493055"/>
                <a:gd name="connsiteY0" fmla="*/ 668867 h 677640"/>
                <a:gd name="connsiteX1" fmla="*/ 1493055 w 1493055"/>
                <a:gd name="connsiteY1" fmla="*/ 0 h 677640"/>
                <a:gd name="connsiteX0" fmla="*/ 0 w 1493055"/>
                <a:gd name="connsiteY0" fmla="*/ 668867 h 747366"/>
                <a:gd name="connsiteX1" fmla="*/ 1493055 w 1493055"/>
                <a:gd name="connsiteY1" fmla="*/ 0 h 747366"/>
                <a:gd name="connsiteX0" fmla="*/ 0 w 1357588"/>
                <a:gd name="connsiteY0" fmla="*/ 757767 h 806049"/>
                <a:gd name="connsiteX1" fmla="*/ 1357588 w 1357588"/>
                <a:gd name="connsiteY1" fmla="*/ 0 h 806049"/>
                <a:gd name="connsiteX0" fmla="*/ 0 w 1357588"/>
                <a:gd name="connsiteY0" fmla="*/ 757767 h 802408"/>
                <a:gd name="connsiteX1" fmla="*/ 1357588 w 1357588"/>
                <a:gd name="connsiteY1" fmla="*/ 0 h 802408"/>
                <a:gd name="connsiteX0" fmla="*/ 0 w 1357588"/>
                <a:gd name="connsiteY0" fmla="*/ 757767 h 820527"/>
                <a:gd name="connsiteX1" fmla="*/ 1357588 w 1357588"/>
                <a:gd name="connsiteY1" fmla="*/ 0 h 820527"/>
                <a:gd name="connsiteX0" fmla="*/ 0 w 1357588"/>
                <a:gd name="connsiteY0" fmla="*/ 757767 h 839605"/>
                <a:gd name="connsiteX1" fmla="*/ 1357588 w 1357588"/>
                <a:gd name="connsiteY1" fmla="*/ 0 h 839605"/>
                <a:gd name="connsiteX0" fmla="*/ 0 w 1616668"/>
                <a:gd name="connsiteY0" fmla="*/ 773007 h 849272"/>
                <a:gd name="connsiteX1" fmla="*/ 1616668 w 1616668"/>
                <a:gd name="connsiteY1" fmla="*/ 0 h 849272"/>
                <a:gd name="connsiteX0" fmla="*/ 0 w 1616668"/>
                <a:gd name="connsiteY0" fmla="*/ 773007 h 849272"/>
                <a:gd name="connsiteX1" fmla="*/ 1616668 w 1616668"/>
                <a:gd name="connsiteY1" fmla="*/ 0 h 849272"/>
                <a:gd name="connsiteX0" fmla="*/ 0 w 1616668"/>
                <a:gd name="connsiteY0" fmla="*/ 773007 h 890087"/>
                <a:gd name="connsiteX1" fmla="*/ 1616668 w 1616668"/>
                <a:gd name="connsiteY1" fmla="*/ 0 h 890087"/>
                <a:gd name="connsiteX0" fmla="*/ 0 w 1616668"/>
                <a:gd name="connsiteY0" fmla="*/ 773007 h 880714"/>
                <a:gd name="connsiteX1" fmla="*/ 1616668 w 1616668"/>
                <a:gd name="connsiteY1" fmla="*/ 0 h 880714"/>
                <a:gd name="connsiteX0" fmla="*/ 0 w 1616668"/>
                <a:gd name="connsiteY0" fmla="*/ 773007 h 894316"/>
                <a:gd name="connsiteX1" fmla="*/ 1616668 w 1616668"/>
                <a:gd name="connsiteY1" fmla="*/ 0 h 894316"/>
                <a:gd name="connsiteX0" fmla="*/ 0 w 2054818"/>
                <a:gd name="connsiteY0" fmla="*/ 836507 h 932147"/>
                <a:gd name="connsiteX1" fmla="*/ 2054818 w 2054818"/>
                <a:gd name="connsiteY1" fmla="*/ 0 h 932147"/>
                <a:gd name="connsiteX0" fmla="*/ 0 w 2029418"/>
                <a:gd name="connsiteY0" fmla="*/ 919057 h 985711"/>
                <a:gd name="connsiteX1" fmla="*/ 2029418 w 2029418"/>
                <a:gd name="connsiteY1" fmla="*/ 0 h 985711"/>
                <a:gd name="connsiteX0" fmla="*/ 0 w 1899243"/>
                <a:gd name="connsiteY0" fmla="*/ 1023832 h 1061533"/>
                <a:gd name="connsiteX1" fmla="*/ 1899243 w 1899243"/>
                <a:gd name="connsiteY1" fmla="*/ 0 h 1061533"/>
                <a:gd name="connsiteX0" fmla="*/ 0 w 1991318"/>
                <a:gd name="connsiteY0" fmla="*/ 992082 h 1037587"/>
                <a:gd name="connsiteX1" fmla="*/ 1991318 w 1991318"/>
                <a:gd name="connsiteY1" fmla="*/ 0 h 1037587"/>
                <a:gd name="connsiteX0" fmla="*/ 0 w 2038943"/>
                <a:gd name="connsiteY0" fmla="*/ 979382 h 1028248"/>
                <a:gd name="connsiteX1" fmla="*/ 2038943 w 2038943"/>
                <a:gd name="connsiteY1" fmla="*/ 0 h 1028248"/>
                <a:gd name="connsiteX0" fmla="*/ 0 w 1994493"/>
                <a:gd name="connsiteY0" fmla="*/ 995257 h 1039943"/>
                <a:gd name="connsiteX1" fmla="*/ 1994493 w 1994493"/>
                <a:gd name="connsiteY1" fmla="*/ 0 h 1039943"/>
                <a:gd name="connsiteX0" fmla="*/ 0 w 1994493"/>
                <a:gd name="connsiteY0" fmla="*/ 995257 h 1032424"/>
                <a:gd name="connsiteX1" fmla="*/ 1994493 w 1994493"/>
                <a:gd name="connsiteY1" fmla="*/ 0 h 1032424"/>
                <a:gd name="connsiteX0" fmla="*/ 0 w 2045293"/>
                <a:gd name="connsiteY0" fmla="*/ 959697 h 1005710"/>
                <a:gd name="connsiteX1" fmla="*/ 2045293 w 2045293"/>
                <a:gd name="connsiteY1" fmla="*/ 0 h 1005710"/>
                <a:gd name="connsiteX0" fmla="*/ 0 w 2045293"/>
                <a:gd name="connsiteY0" fmla="*/ 959697 h 959697"/>
                <a:gd name="connsiteX1" fmla="*/ 2045293 w 2045293"/>
                <a:gd name="connsiteY1" fmla="*/ 0 h 959697"/>
                <a:gd name="connsiteX0" fmla="*/ 0 w 2045293"/>
                <a:gd name="connsiteY0" fmla="*/ 959697 h 959697"/>
                <a:gd name="connsiteX1" fmla="*/ 2045293 w 2045293"/>
                <a:gd name="connsiteY1" fmla="*/ 0 h 959697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8665" h="980051">
                  <a:moveTo>
                    <a:pt x="0" y="980051"/>
                  </a:moveTo>
                  <a:cubicBezTo>
                    <a:pt x="1230427" y="755494"/>
                    <a:pt x="1424151" y="505694"/>
                    <a:pt x="1548665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6997061" y="1028549"/>
              <a:ext cx="2105504" cy="246613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11513406" y="756284"/>
              <a:ext cx="237228" cy="122198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ular Callout 74"/>
          <p:cNvSpPr/>
          <p:nvPr/>
        </p:nvSpPr>
        <p:spPr>
          <a:xfrm>
            <a:off x="5024283" y="5101785"/>
            <a:ext cx="3407191" cy="1564485"/>
          </a:xfrm>
          <a:prstGeom prst="wedgeRectCallout">
            <a:avLst>
              <a:gd name="adj1" fmla="val 52747"/>
              <a:gd name="adj2" fmla="val -6956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With convex </a:t>
            </a:r>
            <a:r>
              <a:rPr lang="en-IN" sz="2400" kern="0" dirty="0" err="1">
                <a:solidFill>
                  <a:schemeClr val="bg1"/>
                </a:solidFill>
                <a:latin typeface="+mj-lt"/>
              </a:rPr>
              <a:t>fns</a:t>
            </a:r>
            <a:r>
              <a:rPr lang="en-IN" sz="2400" kern="0" dirty="0">
                <a:solidFill>
                  <a:schemeClr val="bg1"/>
                </a:solidFill>
                <a:latin typeface="+mj-lt"/>
              </a:rPr>
              <a:t>, all local minima are global minima and can afford to be less </a:t>
            </a:r>
            <a:r>
              <a:rPr lang="en-IN" sz="2400" kern="0" dirty="0" err="1">
                <a:solidFill>
                  <a:schemeClr val="bg1"/>
                </a:solidFill>
                <a:latin typeface="+mj-lt"/>
              </a:rPr>
              <a:t>carefull</a:t>
            </a:r>
            <a:r>
              <a:rPr lang="en-IN" sz="2400" kern="0" dirty="0">
                <a:solidFill>
                  <a:schemeClr val="bg1"/>
                </a:solidFill>
                <a:latin typeface="+mj-lt"/>
              </a:rPr>
              <a:t> with initialization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10074237" y="3958626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7516701" y="4597328"/>
            <a:ext cx="2627938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Oval 77"/>
          <p:cNvSpPr/>
          <p:nvPr/>
        </p:nvSpPr>
        <p:spPr>
          <a:xfrm>
            <a:off x="10061839" y="4510983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ular Callout 78"/>
          <p:cNvSpPr/>
          <p:nvPr/>
        </p:nvSpPr>
        <p:spPr>
          <a:xfrm>
            <a:off x="8532766" y="5101785"/>
            <a:ext cx="3570634" cy="1283801"/>
          </a:xfrm>
          <a:prstGeom prst="wedgeRectCallout">
            <a:avLst>
              <a:gd name="adj1" fmla="val -47610"/>
              <a:gd name="adj2" fmla="val -7019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Still need to be careful with step lengths otherwise may overshoot global minima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5-Point Star 71"/>
          <p:cNvSpPr/>
          <p:nvPr/>
        </p:nvSpPr>
        <p:spPr>
          <a:xfrm>
            <a:off x="8799451" y="4510112"/>
            <a:ext cx="180741" cy="18074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4577601" y="4549175"/>
            <a:ext cx="180741" cy="180741"/>
          </a:xfrm>
          <a:prstGeom prst="star5">
            <a:avLst/>
          </a:prstGeom>
          <a:solidFill>
            <a:srgbClr val="FFFF00"/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ular Callout 72"/>
          <p:cNvSpPr/>
          <p:nvPr/>
        </p:nvSpPr>
        <p:spPr>
          <a:xfrm>
            <a:off x="2663766" y="3195754"/>
            <a:ext cx="4346634" cy="888802"/>
          </a:xfrm>
          <a:prstGeom prst="wedgeRectCallout">
            <a:avLst>
              <a:gd name="adj1" fmla="val -62904"/>
              <a:gd name="adj2" fmla="val -74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Our initialization was such that we converged to a local minimum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Rectangular Callout 79"/>
          <p:cNvSpPr/>
          <p:nvPr/>
        </p:nvSpPr>
        <p:spPr>
          <a:xfrm>
            <a:off x="5264462" y="3489646"/>
            <a:ext cx="2927966" cy="888802"/>
          </a:xfrm>
          <a:prstGeom prst="wedgeRectCallout">
            <a:avLst>
              <a:gd name="adj1" fmla="val -69292"/>
              <a:gd name="adj2" fmla="val 3465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This time initialization was really nice!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14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0.08021 -3.7037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7 C 0.00482 0.04074 0.00977 0.08102 0.0168 0.11088 C 0.0237 0.14051 0.03125 0.15903 0.0418 0.17894 C 0.05222 0.19884 0.08008 0.23032 0.08008 0.23056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21 -3.7037E-7 L 0.11771 -3.7037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08 0.23056 C 0.08659 0.23333 0.0931 0.23611 0.09935 0.23704 C 0.10547 0.23773 0.11133 0.23634 0.11732 0.23519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71 -3.7037E-7 L 0.09167 -3.7037E-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32 0.23519 C 0.11316 0.23681 0.10899 0.23843 0.10482 0.23843 C 0.10079 0.23866 0.09662 0.23727 0.09245 0.23565 " pathEditMode="relative" rAng="0" ptsTypes="A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5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4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5" dur="5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21549 2.59259E-6 " pathEditMode="relative" rAng="0" ptsTypes="AA">
                                      <p:cBhvr>
                                        <p:cTn id="2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0"/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278 L -0.10403 0.04514 L -0.21562 -0.18958 " pathEditMode="relative" rAng="0" ptsTypes="AAA">
                                      <p:cBhvr>
                                        <p:cTn id="26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7" grpId="2" animBg="1"/>
      <p:bldP spid="47" grpId="3" animBg="1"/>
      <p:bldP spid="47" grpId="4" animBg="1"/>
      <p:bldP spid="48" grpId="0" animBg="1"/>
      <p:bldP spid="48" grpId="1" animBg="1"/>
      <p:bldP spid="48" grpId="2" animBg="1"/>
      <p:bldP spid="48" grpId="3" animBg="1"/>
      <p:bldP spid="48" grpId="4" animBg="1"/>
      <p:bldP spid="49" grpId="0" animBg="1"/>
      <p:bldP spid="49" grpId="1" animBg="1"/>
      <p:bldP spid="49" grpId="2" animBg="1"/>
      <p:bldP spid="49" grpId="3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7" grpId="0" animBg="1"/>
      <p:bldP spid="59" grpId="0" animBg="1"/>
      <p:bldP spid="59" grpId="1" animBg="1"/>
      <p:bldP spid="61" grpId="0" animBg="1"/>
      <p:bldP spid="62" grpId="0" animBg="1"/>
      <p:bldP spid="63" grpId="0" animBg="1"/>
      <p:bldP spid="64" grpId="0" animBg="1"/>
      <p:bldP spid="75" grpId="0" animBg="1"/>
      <p:bldP spid="76" grpId="0" animBg="1"/>
      <p:bldP spid="76" grpId="1" animBg="1"/>
      <p:bldP spid="78" grpId="0" animBg="1"/>
      <p:bldP spid="78" grpId="1" animBg="1"/>
      <p:bldP spid="79" grpId="0" animBg="1"/>
      <p:bldP spid="72" grpId="0" animBg="1"/>
      <p:bldP spid="72" grpId="1" animBg="1"/>
      <p:bldP spid="40" grpId="0" animBg="1"/>
      <p:bldP spid="40" grpId="1" animBg="1"/>
      <p:bldP spid="73" grpId="0" animBg="1"/>
      <p:bldP spid="73" grpId="1" animBg="1"/>
      <p:bldP spid="80" grpId="0" animBg="1"/>
      <p:bldP spid="8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257448" y="1973308"/>
            <a:ext cx="678149" cy="4186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2155624" y="2032188"/>
            <a:ext cx="781951" cy="3524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1375790" y="2531932"/>
            <a:ext cx="1593367" cy="35984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b="1" dirty="0"/>
                  <a:t>Method 3</a:t>
                </a:r>
                <a:r>
                  <a:rPr lang="en-IN" dirty="0"/>
                  <a:t>: Creating a Dual Problem</a:t>
                </a:r>
              </a:p>
              <a:p>
                <a:pPr lvl="2"/>
                <a:r>
                  <a:rPr lang="en-IN" dirty="0"/>
                  <a:t>Suppose we wish to solve</a:t>
                </a:r>
                <a:br>
                  <a:rPr lang="en-IN" dirty="0"/>
                </a:br>
                <a:r>
                  <a:rPr lang="en-IN" dirty="0"/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b="0" dirty="0"/>
                  <a:t> </a:t>
                </a:r>
                <a:br>
                  <a:rPr lang="en-IN" b="0" dirty="0"/>
                </a:br>
                <a:r>
                  <a:rPr lang="en-IN" b="0" dirty="0" err="1"/>
                  <a:t>s.t.</a:t>
                </a:r>
                <a:r>
                  <a:rPr lang="en-IN" b="0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Trick</a:t>
                </a:r>
                <a:r>
                  <a:rPr lang="en-IN" dirty="0"/>
                  <a:t>: sneak this constraint into the objective</a:t>
                </a:r>
              </a:p>
              <a:p>
                <a:pPr lvl="2"/>
                <a:r>
                  <a:rPr lang="en-IN" dirty="0"/>
                  <a:t>Construct a </a:t>
                </a:r>
                <a:r>
                  <a:rPr lang="en-IN" i="0" dirty="0"/>
                  <a:t>barrier </a:t>
                </a:r>
                <a:r>
                  <a:rPr lang="en-IN" dirty="0"/>
                  <a:t>(indicator) </a:t>
                </a:r>
                <a:r>
                  <a:rPr lang="en-IN" dirty="0" err="1"/>
                  <a:t>fn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so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IN" b="0" dirty="0"/>
                </a:br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IN" dirty="0"/>
                  <a:t> otherwise, and simply solve</a:t>
                </a:r>
              </a:p>
              <a:p>
                <a:pPr lvl="2"/>
                <a:r>
                  <a:rPr lang="en-IN" dirty="0"/>
                  <a:t>Easy to see that both problems have the same solution</a:t>
                </a:r>
              </a:p>
              <a:p>
                <a:pPr lvl="2"/>
                <a:r>
                  <a:rPr lang="en-IN" dirty="0"/>
                  <a:t>One very elegant way to construct such a barrier is the following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Thus, we want to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lim>
                                </m:limLow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14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185019" y="1973309"/>
            <a:ext cx="3409152" cy="1678680"/>
          </a:xfrm>
          <a:custGeom>
            <a:avLst/>
            <a:gdLst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876693 w 2309567"/>
              <a:gd name="connsiteY2" fmla="*/ 1621410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220272 w 2309567"/>
              <a:gd name="connsiteY2" fmla="*/ 884739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901986"/>
              <a:gd name="connsiteY0" fmla="*/ 0 h 1506533"/>
              <a:gd name="connsiteX1" fmla="*/ 0 w 2901986"/>
              <a:gd name="connsiteY1" fmla="*/ 490194 h 1506533"/>
              <a:gd name="connsiteX2" fmla="*/ 220272 w 2901986"/>
              <a:gd name="connsiteY2" fmla="*/ 884739 h 1506533"/>
              <a:gd name="connsiteX3" fmla="*/ 2901986 w 2901986"/>
              <a:gd name="connsiteY3" fmla="*/ 1506533 h 1506533"/>
              <a:gd name="connsiteX4" fmla="*/ 2309567 w 2901986"/>
              <a:gd name="connsiteY4" fmla="*/ 480767 h 1506533"/>
              <a:gd name="connsiteX5" fmla="*/ 1800519 w 2901986"/>
              <a:gd name="connsiteY5" fmla="*/ 0 h 1506533"/>
              <a:gd name="connsiteX0" fmla="*/ 1580247 w 2681714"/>
              <a:gd name="connsiteY0" fmla="*/ 110775 h 1617308"/>
              <a:gd name="connsiteX1" fmla="*/ 733397 w 2681714"/>
              <a:gd name="connsiteY1" fmla="*/ 0 h 1617308"/>
              <a:gd name="connsiteX2" fmla="*/ 0 w 2681714"/>
              <a:gd name="connsiteY2" fmla="*/ 995514 h 1617308"/>
              <a:gd name="connsiteX3" fmla="*/ 2681714 w 2681714"/>
              <a:gd name="connsiteY3" fmla="*/ 1617308 h 1617308"/>
              <a:gd name="connsiteX4" fmla="*/ 2089295 w 2681714"/>
              <a:gd name="connsiteY4" fmla="*/ 591542 h 1617308"/>
              <a:gd name="connsiteX5" fmla="*/ 1580247 w 2681714"/>
              <a:gd name="connsiteY5" fmla="*/ 110775 h 1617308"/>
              <a:gd name="connsiteX0" fmla="*/ 1598825 w 2700292"/>
              <a:gd name="connsiteY0" fmla="*/ 113645 h 1620178"/>
              <a:gd name="connsiteX1" fmla="*/ 751975 w 2700292"/>
              <a:gd name="connsiteY1" fmla="*/ 2870 h 1620178"/>
              <a:gd name="connsiteX2" fmla="*/ 0 w 2700292"/>
              <a:gd name="connsiteY2" fmla="*/ 0 h 1620178"/>
              <a:gd name="connsiteX3" fmla="*/ 2700292 w 2700292"/>
              <a:gd name="connsiteY3" fmla="*/ 1620178 h 1620178"/>
              <a:gd name="connsiteX4" fmla="*/ 2107873 w 2700292"/>
              <a:gd name="connsiteY4" fmla="*/ 594412 h 1620178"/>
              <a:gd name="connsiteX5" fmla="*/ 1598825 w 2700292"/>
              <a:gd name="connsiteY5" fmla="*/ 113645 h 1620178"/>
              <a:gd name="connsiteX0" fmla="*/ 1598825 w 2700292"/>
              <a:gd name="connsiteY0" fmla="*/ 905605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1598825 w 2700292"/>
              <a:gd name="connsiteY5" fmla="*/ 905605 h 2412138"/>
              <a:gd name="connsiteX0" fmla="*/ 2162357 w 2700292"/>
              <a:gd name="connsiteY0" fmla="*/ 450032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2162357 w 2700292"/>
              <a:gd name="connsiteY5" fmla="*/ 450032 h 2412138"/>
              <a:gd name="connsiteX0" fmla="*/ 2162357 w 3129661"/>
              <a:gd name="connsiteY0" fmla="*/ 450032 h 2412138"/>
              <a:gd name="connsiteX1" fmla="*/ 956333 w 3129661"/>
              <a:gd name="connsiteY1" fmla="*/ 0 h 2412138"/>
              <a:gd name="connsiteX2" fmla="*/ 0 w 3129661"/>
              <a:gd name="connsiteY2" fmla="*/ 791960 h 2412138"/>
              <a:gd name="connsiteX3" fmla="*/ 2700292 w 3129661"/>
              <a:gd name="connsiteY3" fmla="*/ 2412138 h 2412138"/>
              <a:gd name="connsiteX4" fmla="*/ 3129661 w 3129661"/>
              <a:gd name="connsiteY4" fmla="*/ 1686856 h 2412138"/>
              <a:gd name="connsiteX5" fmla="*/ 2162357 w 3129661"/>
              <a:gd name="connsiteY5" fmla="*/ 450032 h 241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9661" h="2412138">
                <a:moveTo>
                  <a:pt x="2162357" y="450032"/>
                </a:moveTo>
                <a:lnTo>
                  <a:pt x="956333" y="0"/>
                </a:lnTo>
                <a:lnTo>
                  <a:pt x="0" y="791960"/>
                </a:lnTo>
                <a:lnTo>
                  <a:pt x="2700292" y="2412138"/>
                </a:lnTo>
                <a:lnTo>
                  <a:pt x="3129661" y="1686856"/>
                </a:lnTo>
                <a:lnTo>
                  <a:pt x="2162357" y="450032"/>
                </a:lnTo>
                <a:close/>
              </a:path>
            </a:pathLst>
          </a:custGeom>
          <a:solidFill>
            <a:schemeClr val="accent4">
              <a:lumMod val="50000"/>
              <a:alpha val="25000"/>
            </a:schemeClr>
          </a:solidFill>
          <a:ln w="3810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162395" y="1973309"/>
            <a:ext cx="3409152" cy="1678680"/>
          </a:xfrm>
          <a:custGeom>
            <a:avLst/>
            <a:gdLst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876693 w 2309567"/>
              <a:gd name="connsiteY2" fmla="*/ 1621410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220272 w 2309567"/>
              <a:gd name="connsiteY2" fmla="*/ 884739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901986"/>
              <a:gd name="connsiteY0" fmla="*/ 0 h 1506533"/>
              <a:gd name="connsiteX1" fmla="*/ 0 w 2901986"/>
              <a:gd name="connsiteY1" fmla="*/ 490194 h 1506533"/>
              <a:gd name="connsiteX2" fmla="*/ 220272 w 2901986"/>
              <a:gd name="connsiteY2" fmla="*/ 884739 h 1506533"/>
              <a:gd name="connsiteX3" fmla="*/ 2901986 w 2901986"/>
              <a:gd name="connsiteY3" fmla="*/ 1506533 h 1506533"/>
              <a:gd name="connsiteX4" fmla="*/ 2309567 w 2901986"/>
              <a:gd name="connsiteY4" fmla="*/ 480767 h 1506533"/>
              <a:gd name="connsiteX5" fmla="*/ 1800519 w 2901986"/>
              <a:gd name="connsiteY5" fmla="*/ 0 h 1506533"/>
              <a:gd name="connsiteX0" fmla="*/ 1580247 w 2681714"/>
              <a:gd name="connsiteY0" fmla="*/ 110775 h 1617308"/>
              <a:gd name="connsiteX1" fmla="*/ 733397 w 2681714"/>
              <a:gd name="connsiteY1" fmla="*/ 0 h 1617308"/>
              <a:gd name="connsiteX2" fmla="*/ 0 w 2681714"/>
              <a:gd name="connsiteY2" fmla="*/ 995514 h 1617308"/>
              <a:gd name="connsiteX3" fmla="*/ 2681714 w 2681714"/>
              <a:gd name="connsiteY3" fmla="*/ 1617308 h 1617308"/>
              <a:gd name="connsiteX4" fmla="*/ 2089295 w 2681714"/>
              <a:gd name="connsiteY4" fmla="*/ 591542 h 1617308"/>
              <a:gd name="connsiteX5" fmla="*/ 1580247 w 2681714"/>
              <a:gd name="connsiteY5" fmla="*/ 110775 h 1617308"/>
              <a:gd name="connsiteX0" fmla="*/ 1598825 w 2700292"/>
              <a:gd name="connsiteY0" fmla="*/ 113645 h 1620178"/>
              <a:gd name="connsiteX1" fmla="*/ 751975 w 2700292"/>
              <a:gd name="connsiteY1" fmla="*/ 2870 h 1620178"/>
              <a:gd name="connsiteX2" fmla="*/ 0 w 2700292"/>
              <a:gd name="connsiteY2" fmla="*/ 0 h 1620178"/>
              <a:gd name="connsiteX3" fmla="*/ 2700292 w 2700292"/>
              <a:gd name="connsiteY3" fmla="*/ 1620178 h 1620178"/>
              <a:gd name="connsiteX4" fmla="*/ 2107873 w 2700292"/>
              <a:gd name="connsiteY4" fmla="*/ 594412 h 1620178"/>
              <a:gd name="connsiteX5" fmla="*/ 1598825 w 2700292"/>
              <a:gd name="connsiteY5" fmla="*/ 113645 h 1620178"/>
              <a:gd name="connsiteX0" fmla="*/ 1598825 w 2700292"/>
              <a:gd name="connsiteY0" fmla="*/ 905605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1598825 w 2700292"/>
              <a:gd name="connsiteY5" fmla="*/ 905605 h 2412138"/>
              <a:gd name="connsiteX0" fmla="*/ 2162357 w 2700292"/>
              <a:gd name="connsiteY0" fmla="*/ 450032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2162357 w 2700292"/>
              <a:gd name="connsiteY5" fmla="*/ 450032 h 2412138"/>
              <a:gd name="connsiteX0" fmla="*/ 2162357 w 3129661"/>
              <a:gd name="connsiteY0" fmla="*/ 450032 h 2412138"/>
              <a:gd name="connsiteX1" fmla="*/ 956333 w 3129661"/>
              <a:gd name="connsiteY1" fmla="*/ 0 h 2412138"/>
              <a:gd name="connsiteX2" fmla="*/ 0 w 3129661"/>
              <a:gd name="connsiteY2" fmla="*/ 791960 h 2412138"/>
              <a:gd name="connsiteX3" fmla="*/ 2700292 w 3129661"/>
              <a:gd name="connsiteY3" fmla="*/ 2412138 h 2412138"/>
              <a:gd name="connsiteX4" fmla="*/ 3129661 w 3129661"/>
              <a:gd name="connsiteY4" fmla="*/ 1686856 h 2412138"/>
              <a:gd name="connsiteX5" fmla="*/ 2162357 w 3129661"/>
              <a:gd name="connsiteY5" fmla="*/ 450032 h 241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9661" h="2412138">
                <a:moveTo>
                  <a:pt x="2162357" y="450032"/>
                </a:moveTo>
                <a:lnTo>
                  <a:pt x="956333" y="0"/>
                </a:lnTo>
                <a:lnTo>
                  <a:pt x="0" y="791960"/>
                </a:lnTo>
                <a:lnTo>
                  <a:pt x="2700292" y="2412138"/>
                </a:lnTo>
                <a:lnTo>
                  <a:pt x="3129661" y="1686856"/>
                </a:lnTo>
                <a:lnTo>
                  <a:pt x="2162357" y="450032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212921" y="-1365963"/>
            <a:ext cx="1308100" cy="3657600"/>
          </a:xfrm>
          <a:custGeom>
            <a:avLst/>
            <a:gdLst>
              <a:gd name="connsiteX0" fmla="*/ 0 w 1308100"/>
              <a:gd name="connsiteY0" fmla="*/ 3352800 h 3657600"/>
              <a:gd name="connsiteX1" fmla="*/ 1308100 w 1308100"/>
              <a:gd name="connsiteY1" fmla="*/ 3657600 h 3657600"/>
              <a:gd name="connsiteX2" fmla="*/ 1308100 w 1308100"/>
              <a:gd name="connsiteY2" fmla="*/ 0 h 3657600"/>
              <a:gd name="connsiteX3" fmla="*/ 19050 w 1308100"/>
              <a:gd name="connsiteY3" fmla="*/ 0 h 3657600"/>
              <a:gd name="connsiteX4" fmla="*/ 0 w 1308100"/>
              <a:gd name="connsiteY4" fmla="*/ 33528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100" h="3657600">
                <a:moveTo>
                  <a:pt x="0" y="3352800"/>
                </a:moveTo>
                <a:lnTo>
                  <a:pt x="1308100" y="3657600"/>
                </a:lnTo>
                <a:lnTo>
                  <a:pt x="1308100" y="0"/>
                </a:lnTo>
                <a:lnTo>
                  <a:pt x="19050" y="0"/>
                </a:lnTo>
                <a:lnTo>
                  <a:pt x="0" y="3352800"/>
                </a:ln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521021" y="-1364318"/>
            <a:ext cx="1073150" cy="4514850"/>
          </a:xfrm>
          <a:custGeom>
            <a:avLst/>
            <a:gdLst>
              <a:gd name="connsiteX0" fmla="*/ 19050 w 1073150"/>
              <a:gd name="connsiteY0" fmla="*/ 3657600 h 4514850"/>
              <a:gd name="connsiteX1" fmla="*/ 1073150 w 1073150"/>
              <a:gd name="connsiteY1" fmla="*/ 4514850 h 4514850"/>
              <a:gd name="connsiteX2" fmla="*/ 1073150 w 1073150"/>
              <a:gd name="connsiteY2" fmla="*/ 0 h 4514850"/>
              <a:gd name="connsiteX3" fmla="*/ 0 w 1073150"/>
              <a:gd name="connsiteY3" fmla="*/ 0 h 4514850"/>
              <a:gd name="connsiteX4" fmla="*/ 19050 w 1073150"/>
              <a:gd name="connsiteY4" fmla="*/ 3657600 h 451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3150" h="4514850">
                <a:moveTo>
                  <a:pt x="19050" y="3657600"/>
                </a:moveTo>
                <a:lnTo>
                  <a:pt x="1073150" y="4514850"/>
                </a:lnTo>
                <a:lnTo>
                  <a:pt x="1073150" y="0"/>
                </a:lnTo>
                <a:lnTo>
                  <a:pt x="0" y="0"/>
                </a:lnTo>
                <a:lnTo>
                  <a:pt x="19050" y="3657600"/>
                </a:ln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158821" y="-1365963"/>
            <a:ext cx="1054100" cy="3917950"/>
          </a:xfrm>
          <a:custGeom>
            <a:avLst/>
            <a:gdLst>
              <a:gd name="connsiteX0" fmla="*/ 6350 w 1054100"/>
              <a:gd name="connsiteY0" fmla="*/ 3917950 h 3917950"/>
              <a:gd name="connsiteX1" fmla="*/ 1054100 w 1054100"/>
              <a:gd name="connsiteY1" fmla="*/ 3371850 h 3917950"/>
              <a:gd name="connsiteX2" fmla="*/ 1054100 w 1054100"/>
              <a:gd name="connsiteY2" fmla="*/ 0 h 3917950"/>
              <a:gd name="connsiteX3" fmla="*/ 0 w 1054100"/>
              <a:gd name="connsiteY3" fmla="*/ 6350 h 3917950"/>
              <a:gd name="connsiteX4" fmla="*/ 6350 w 1054100"/>
              <a:gd name="connsiteY4" fmla="*/ 3917950 h 391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100" h="3917950">
                <a:moveTo>
                  <a:pt x="6350" y="3917950"/>
                </a:moveTo>
                <a:lnTo>
                  <a:pt x="1054100" y="3371850"/>
                </a:lnTo>
                <a:lnTo>
                  <a:pt x="1054100" y="0"/>
                </a:lnTo>
                <a:lnTo>
                  <a:pt x="0" y="6350"/>
                </a:lnTo>
                <a:cubicBezTo>
                  <a:pt x="2117" y="1310217"/>
                  <a:pt x="4233" y="2614083"/>
                  <a:pt x="6350" y="3917950"/>
                </a:cubicBez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1111571" y="-1365963"/>
            <a:ext cx="482600" cy="5080000"/>
          </a:xfrm>
          <a:custGeom>
            <a:avLst/>
            <a:gdLst>
              <a:gd name="connsiteX0" fmla="*/ 8466 w 482600"/>
              <a:gd name="connsiteY0" fmla="*/ 5080000 h 5080000"/>
              <a:gd name="connsiteX1" fmla="*/ 482600 w 482600"/>
              <a:gd name="connsiteY1" fmla="*/ 4529667 h 5080000"/>
              <a:gd name="connsiteX2" fmla="*/ 482600 w 482600"/>
              <a:gd name="connsiteY2" fmla="*/ 0 h 5080000"/>
              <a:gd name="connsiteX3" fmla="*/ 0 w 482600"/>
              <a:gd name="connsiteY3" fmla="*/ 0 h 5080000"/>
              <a:gd name="connsiteX4" fmla="*/ 8466 w 482600"/>
              <a:gd name="connsiteY4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600" h="5080000">
                <a:moveTo>
                  <a:pt x="8466" y="5080000"/>
                </a:moveTo>
                <a:lnTo>
                  <a:pt x="482600" y="4529667"/>
                </a:lnTo>
                <a:lnTo>
                  <a:pt x="482600" y="0"/>
                </a:lnTo>
                <a:lnTo>
                  <a:pt x="0" y="0"/>
                </a:lnTo>
                <a:lnTo>
                  <a:pt x="8466" y="5080000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4" idx="2"/>
          </p:cNvCxnSpPr>
          <p:nvPr/>
        </p:nvCxnSpPr>
        <p:spPr>
          <a:xfrm flipV="1">
            <a:off x="8162395" y="-1372399"/>
            <a:ext cx="13471" cy="38968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/>
        </p:nvCxnSpPr>
        <p:spPr>
          <a:xfrm flipH="1" flipV="1">
            <a:off x="11103049" y="-1365963"/>
            <a:ext cx="785" cy="50179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  <a:stCxn id="14" idx="4"/>
            <a:endCxn id="16" idx="2"/>
          </p:cNvCxnSpPr>
          <p:nvPr/>
        </p:nvCxnSpPr>
        <p:spPr>
          <a:xfrm flipV="1">
            <a:off x="11571547" y="-1364318"/>
            <a:ext cx="22624" cy="45115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4" idx="1"/>
          </p:cNvCxnSpPr>
          <p:nvPr/>
        </p:nvCxnSpPr>
        <p:spPr>
          <a:xfrm flipH="1">
            <a:off x="9204132" y="-1365963"/>
            <a:ext cx="8789" cy="3339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2"/>
            <a:endCxn id="14" idx="0"/>
          </p:cNvCxnSpPr>
          <p:nvPr/>
        </p:nvCxnSpPr>
        <p:spPr>
          <a:xfrm flipH="1">
            <a:off x="10517859" y="-1365963"/>
            <a:ext cx="3162" cy="36524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8128602" y="-1405105"/>
            <a:ext cx="2935705" cy="5024388"/>
          </a:xfrm>
          <a:custGeom>
            <a:avLst/>
            <a:gdLst>
              <a:gd name="connsiteX0" fmla="*/ 0 w 2935705"/>
              <a:gd name="connsiteY0" fmla="*/ 3907857 h 5024388"/>
              <a:gd name="connsiteX1" fmla="*/ 0 w 2935705"/>
              <a:gd name="connsiteY1" fmla="*/ 0 h 5024388"/>
              <a:gd name="connsiteX2" fmla="*/ 2935705 w 2935705"/>
              <a:gd name="connsiteY2" fmla="*/ 38501 h 5024388"/>
              <a:gd name="connsiteX3" fmla="*/ 2935705 w 2935705"/>
              <a:gd name="connsiteY3" fmla="*/ 5024388 h 5024388"/>
              <a:gd name="connsiteX4" fmla="*/ 0 w 2935705"/>
              <a:gd name="connsiteY4" fmla="*/ 3907857 h 50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5705" h="5024388">
                <a:moveTo>
                  <a:pt x="0" y="3907857"/>
                </a:moveTo>
                <a:lnTo>
                  <a:pt x="0" y="0"/>
                </a:lnTo>
                <a:lnTo>
                  <a:pt x="2935705" y="38501"/>
                </a:lnTo>
                <a:lnTo>
                  <a:pt x="2935705" y="5024388"/>
                </a:lnTo>
                <a:lnTo>
                  <a:pt x="0" y="3907857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7492716" y="2111988"/>
            <a:ext cx="4542305" cy="1825631"/>
            <a:chOff x="7492716" y="1660121"/>
            <a:chExt cx="4542305" cy="1825631"/>
          </a:xfrm>
        </p:grpSpPr>
        <p:pic>
          <p:nvPicPr>
            <p:cNvPr id="26" name="Picture 2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2716" y="1932809"/>
              <a:ext cx="313655" cy="16002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6108" y="2473740"/>
              <a:ext cx="313655" cy="16002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7812" y="2819419"/>
              <a:ext cx="313655" cy="16002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2871" y="3325724"/>
              <a:ext cx="313655" cy="160028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1366" y="2162547"/>
              <a:ext cx="313655" cy="16002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4193" y="3188804"/>
              <a:ext cx="313655" cy="16002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1184" y="1864102"/>
              <a:ext cx="151493" cy="24324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884" y="1660121"/>
              <a:ext cx="151493" cy="24324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7850" y="2186276"/>
              <a:ext cx="151493" cy="24324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3537" y="2021186"/>
              <a:ext cx="151493" cy="24324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0003" y="2491578"/>
              <a:ext cx="151493" cy="24324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2500" y="2606775"/>
              <a:ext cx="151493" cy="243243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7529258" y="790200"/>
            <a:ext cx="2547217" cy="2247813"/>
            <a:chOff x="5422347" y="3765550"/>
            <a:chExt cx="1283253" cy="1132417"/>
          </a:xfrm>
          <a:solidFill>
            <a:schemeClr val="accent1">
              <a:lumMod val="50000"/>
            </a:schemeClr>
          </a:solidFill>
        </p:grpSpPr>
        <p:sp>
          <p:nvSpPr>
            <p:cNvPr id="42" name="Freeform 41"/>
            <p:cNvSpPr/>
            <p:nvPr/>
          </p:nvSpPr>
          <p:spPr>
            <a:xfrm>
              <a:off x="5427133" y="3894667"/>
              <a:ext cx="1278467" cy="1003300"/>
            </a:xfrm>
            <a:custGeom>
              <a:avLst/>
              <a:gdLst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8467" h="1003300">
                  <a:moveTo>
                    <a:pt x="0" y="4233"/>
                  </a:moveTo>
                  <a:cubicBezTo>
                    <a:pt x="88195" y="542219"/>
                    <a:pt x="421922" y="1004005"/>
                    <a:pt x="635000" y="1003300"/>
                  </a:cubicBezTo>
                  <a:cubicBezTo>
                    <a:pt x="848078" y="1002595"/>
                    <a:pt x="1143706" y="594431"/>
                    <a:pt x="1278467" y="0"/>
                  </a:cubicBezTo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422347" y="3765550"/>
              <a:ext cx="1282700" cy="259826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2937575" y="1904682"/>
            <a:ext cx="1277607" cy="499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537" y="5107405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ular Callout 49"/>
              <p:cNvSpPr/>
              <p:nvPr/>
            </p:nvSpPr>
            <p:spPr>
              <a:xfrm>
                <a:off x="3640580" y="4884807"/>
                <a:ext cx="6694242" cy="1342304"/>
              </a:xfrm>
              <a:prstGeom prst="wedgeRectCallout">
                <a:avLst>
                  <a:gd name="adj1" fmla="val 61870"/>
                  <a:gd name="adj2" fmla="val 4991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Same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ular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580" y="4884807"/>
                <a:ext cx="6694242" cy="1342304"/>
              </a:xfrm>
              <a:prstGeom prst="wedgeRectCallout">
                <a:avLst>
                  <a:gd name="adj1" fmla="val 61870"/>
                  <a:gd name="adj2" fmla="val 49917"/>
                </a:avLst>
              </a:prstGeom>
              <a:blipFill>
                <a:blip r:embed="rId18"/>
                <a:stretch>
                  <a:fillRect l="-17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54" y="2897703"/>
            <a:ext cx="1794551" cy="1794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ular Callout 51"/>
              <p:cNvSpPr/>
              <p:nvPr/>
            </p:nvSpPr>
            <p:spPr>
              <a:xfrm>
                <a:off x="6637122" y="3435423"/>
                <a:ext cx="3391203" cy="1114453"/>
              </a:xfrm>
              <a:prstGeom prst="wedgeRectCallout">
                <a:avLst>
                  <a:gd name="adj1" fmla="val 78584"/>
                  <a:gd name="adj2" fmla="val 2265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Hmm … we still have a constraint here, but a very simple one i.e.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2" name="Rectangular Callout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122" y="3435423"/>
                <a:ext cx="3391203" cy="1114453"/>
              </a:xfrm>
              <a:prstGeom prst="wedgeRectCallout">
                <a:avLst>
                  <a:gd name="adj1" fmla="val 78584"/>
                  <a:gd name="adj2" fmla="val 22658"/>
                </a:avLst>
              </a:prstGeom>
              <a:blipFill>
                <a:blip r:embed="rId20"/>
                <a:stretch>
                  <a:fillRect l="-1664" t="-6383" b="-1383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ular Callout 58"/>
          <p:cNvSpPr/>
          <p:nvPr/>
        </p:nvSpPr>
        <p:spPr>
          <a:xfrm>
            <a:off x="2000977" y="3574477"/>
            <a:ext cx="3586928" cy="1100586"/>
          </a:xfrm>
          <a:prstGeom prst="wedgeRectCallout">
            <a:avLst>
              <a:gd name="adj1" fmla="val -74161"/>
              <a:gd name="adj2" fmla="val 44742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Let us see how to handle multiple constraints and equality constraints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65695" y="2531931"/>
            <a:ext cx="2183944" cy="3598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F56F86-8A9C-EA4C-F5BF-167D60320E85}"/>
              </a:ext>
            </a:extLst>
          </p:cNvPr>
          <p:cNvGrpSpPr>
            <a:grpSpLocks noChangeAspect="1"/>
          </p:cNvGrpSpPr>
          <p:nvPr/>
        </p:nvGrpSpPr>
        <p:grpSpPr>
          <a:xfrm>
            <a:off x="213350" y="3857605"/>
            <a:ext cx="1143000" cy="1143000"/>
            <a:chOff x="7020470" y="457533"/>
            <a:chExt cx="4572000" cy="4572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BBD0C7F-0979-D17E-394B-1BED896C14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1DCA0A-6D3F-A3D1-0168-C31D257F0562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1C08ED4-588B-166F-F5FF-688CA7D0A2C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F374A00-C5FD-5572-DA87-CD3403ACF36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69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6" grpId="0" animBg="1"/>
      <p:bldP spid="47" grpId="0" animBg="1"/>
      <p:bldP spid="3" grpId="0" uiExpand="1" build="p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4" grpId="0" animBg="1"/>
      <p:bldP spid="45" grpId="0" animBg="1"/>
      <p:bldP spid="50" grpId="0" animBg="1"/>
      <p:bldP spid="52" grpId="0" animBg="1"/>
      <p:bldP spid="59" grpId="0" animBg="1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few </a:t>
            </a:r>
            <a:r>
              <a:rPr lang="en-IN" dirty="0" err="1"/>
              <a:t>Cleanup</a:t>
            </a:r>
            <a:r>
              <a:rPr lang="en-IN" dirty="0"/>
              <a:t>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/>
                  <a:t>Step 1</a:t>
                </a:r>
                <a:r>
                  <a:rPr lang="en-IN" dirty="0"/>
                  <a:t>: Convert your problem to a minimization problem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b="1" dirty="0"/>
                  <a:t>Step 2</a:t>
                </a:r>
                <a:r>
                  <a:rPr lang="en-IN" dirty="0"/>
                  <a:t>: Convert all inequality constraints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 constraints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≥0→−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Step 3</a:t>
                </a:r>
                <a:r>
                  <a:rPr lang="en-IN" dirty="0"/>
                  <a:t>: Convert all equality constraints to two inequality constraints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≤0,−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Step 4</a:t>
                </a:r>
                <a:r>
                  <a:rPr lang="en-IN" dirty="0"/>
                  <a:t>: For each constraint we now have, introduce a new variable e.g. if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inequality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/>
                  <a:t>, introduce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new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29076" y="4971303"/>
            <a:ext cx="1787788" cy="178778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7191910" y="5173212"/>
            <a:ext cx="3123628" cy="1585879"/>
          </a:xfrm>
          <a:prstGeom prst="wedgeRectCallout">
            <a:avLst>
              <a:gd name="adj1" fmla="val 79185"/>
              <a:gd name="adj2" fmla="val 1565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These new variables are called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dual variables 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or sometimes even called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Lagrange multipliers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ular Callout 14"/>
              <p:cNvSpPr/>
              <p:nvPr/>
            </p:nvSpPr>
            <p:spPr>
              <a:xfrm>
                <a:off x="1596403" y="5401727"/>
                <a:ext cx="5469949" cy="1357364"/>
              </a:xfrm>
              <a:prstGeom prst="wedgeRectCallout">
                <a:avLst>
                  <a:gd name="adj1" fmla="val -65231"/>
                  <a:gd name="adj2" fmla="val 49531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The variables of the original optimization problem, e.g.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in this case, are called the </a:t>
                </a:r>
                <a:r>
                  <a:rPr lang="en-IN" sz="2400" i="1" dirty="0">
                    <a:solidFill>
                      <a:schemeClr val="bg1"/>
                    </a:solidFill>
                    <a:latin typeface="+mj-lt"/>
                  </a:rPr>
                  <a:t>primal variables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by comparison</a:t>
                </a:r>
                <a:endParaRPr lang="en-IN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03" y="5401727"/>
                <a:ext cx="5469949" cy="1357364"/>
              </a:xfrm>
              <a:prstGeom prst="wedgeRectCallout">
                <a:avLst>
                  <a:gd name="adj1" fmla="val -65231"/>
                  <a:gd name="adj2" fmla="val 49531"/>
                </a:avLst>
              </a:prstGeom>
              <a:blipFill>
                <a:blip r:embed="rId4"/>
                <a:stretch>
                  <a:fillRect r="-481" b="-262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C270BA9-DD4D-E6EC-206F-9C57A46DAB41}"/>
              </a:ext>
            </a:extLst>
          </p:cNvPr>
          <p:cNvGrpSpPr>
            <a:grpSpLocks noChangeAspect="1"/>
          </p:cNvGrpSpPr>
          <p:nvPr/>
        </p:nvGrpSpPr>
        <p:grpSpPr>
          <a:xfrm>
            <a:off x="264228" y="5685981"/>
            <a:ext cx="1143000" cy="1143000"/>
            <a:chOff x="7020470" y="457533"/>
            <a:chExt cx="4572000" cy="4572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2CCC01E-CFB0-8120-2D07-E56F699213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93E3BE7-D424-6BE6-B763-FC367B7CDFEF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39AB1C9-34CC-77CE-B945-44796E0D5A05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D371C1F-7868-7A6B-3114-BCDB9D33688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470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54990" y="1111624"/>
                <a:ext cx="7598692" cy="40665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</m:oMath>
                </a14:m>
                <a:r>
                  <a:rPr lang="en-IN" dirty="0"/>
                  <a:t> called the </a:t>
                </a:r>
                <a:r>
                  <a:rPr lang="en-IN" i="1" dirty="0" err="1"/>
                  <a:t>Lagrangian</a:t>
                </a:r>
                <a:r>
                  <a:rPr lang="en-IN" dirty="0"/>
                  <a:t> of the problem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violates even one constraint, we have</a:t>
                </a:r>
                <a:br>
                  <a:rPr lang="en-IN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IN" b="1" dirty="0"/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satisfies every single constraint, we have</a:t>
                </a:r>
                <a:br>
                  <a:rPr lang="en-IN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90" y="1111624"/>
                <a:ext cx="7598692" cy="4066551"/>
              </a:xfrm>
              <a:blipFill>
                <a:blip r:embed="rId2"/>
                <a:stretch>
                  <a:fillRect l="-882" t="-3298" r="-28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Lagrangian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6656" y="1223578"/>
            <a:ext cx="885328" cy="4631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30393" y="1781903"/>
            <a:ext cx="3284061" cy="205589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0"/>
              <p:cNvSpPr txBox="1">
                <a:spLocks/>
              </p:cNvSpPr>
              <p:nvPr/>
            </p:nvSpPr>
            <p:spPr>
              <a:xfrm>
                <a:off x="428015" y="1111623"/>
                <a:ext cx="3624596" cy="2859740"/>
              </a:xfrm>
              <a:prstGeom prst="roundRect">
                <a:avLst>
                  <a:gd name="adj" fmla="val 5610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US" dirty="0" err="1">
                    <a:solidFill>
                      <a:schemeClr val="bg1"/>
                    </a:solidFill>
                    <a:latin typeface="+mj-lt"/>
                  </a:rPr>
                  <a:t>s.t.</a:t>
                </a:r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IN" dirty="0">
                    <a:solidFill>
                      <a:schemeClr val="bg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br>
                  <a:rPr lang="en-IN" b="0" dirty="0">
                    <a:solidFill>
                      <a:schemeClr val="bg1"/>
                    </a:solidFill>
                    <a:latin typeface="+mj-lt"/>
                  </a:rPr>
                </a:br>
                <a:r>
                  <a:rPr lang="en-IN" b="0" dirty="0">
                    <a:solidFill>
                      <a:schemeClr val="bg1"/>
                    </a:solidFill>
                    <a:latin typeface="+mj-lt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b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5" y="1111623"/>
                <a:ext cx="3624596" cy="2859740"/>
              </a:xfrm>
              <a:prstGeom prst="roundRect">
                <a:avLst>
                  <a:gd name="adj" fmla="val 5610"/>
                </a:avLst>
              </a:prstGeom>
              <a:blipFill>
                <a:blip r:embed="rId3"/>
                <a:stretch>
                  <a:fillRect l="-167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8015" y="4837126"/>
                <a:ext cx="7822134" cy="186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36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IN" sz="3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IN" sz="3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IN" sz="3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IN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limLow>
                                <m:limLowPr>
                                  <m:ctrlP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3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eqArr>
                                    <m:eqArrPr>
                                      <m:ctrlP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IN" sz="36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𝛂</m:t>
                                      </m:r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ℝ</m:t>
                                          </m:r>
                                        </m:e>
                                        <m:sup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b="1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𝛂</m:t>
                                          </m:r>
                                        </m:e>
                                        <m:sub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e>
                                  </m:eqArr>
                                </m:lim>
                              </m:limLow>
                              <m:r>
                                <a:rPr lang="en-IN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IN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36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  <m: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IN" sz="36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b="1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𝛂</m:t>
                                          </m:r>
                                        </m:e>
                                        <m:sub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IN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36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IN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5" y="4837126"/>
                <a:ext cx="7822134" cy="18610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07" y="4079989"/>
            <a:ext cx="1720892" cy="1720892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183706" y="3971363"/>
            <a:ext cx="3741260" cy="921246"/>
          </a:xfrm>
          <a:prstGeom prst="wedgeRectCallout">
            <a:avLst>
              <a:gd name="adj1" fmla="val 82523"/>
              <a:gd name="adj2" fmla="val 7151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This is just a nice way of rewriting the above problem</a:t>
            </a:r>
          </a:p>
        </p:txBody>
      </p:sp>
    </p:spTree>
    <p:extLst>
      <p:ext uri="{BB962C8B-B14F-4D97-AF65-F5344CB8AC3E}">
        <p14:creationId xmlns:p14="http://schemas.microsoft.com/office/powerpoint/2010/main" val="91557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uiExpand="1" build="p" animBg="1"/>
      <p:bldP spid="10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Dual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/>
                  <a:t>The original optimization problem is also called the </a:t>
                </a:r>
                <a:r>
                  <a:rPr lang="en-IN" i="1" dirty="0"/>
                  <a:t>primal problem</a:t>
                </a:r>
                <a:endParaRPr lang="en-IN" dirty="0"/>
              </a:p>
              <a:p>
                <a:r>
                  <a:rPr lang="en-IN" dirty="0"/>
                  <a:t>Recall: variables of the original problem e.g.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called </a:t>
                </a:r>
                <a:r>
                  <a:rPr lang="en-IN" i="1" dirty="0"/>
                  <a:t>primal variables</a:t>
                </a:r>
              </a:p>
              <a:p>
                <a:r>
                  <a:rPr lang="en-IN" dirty="0"/>
                  <a:t>Using the </a:t>
                </a:r>
                <a:r>
                  <a:rPr lang="en-IN" dirty="0" err="1"/>
                  <a:t>Lagrangian</a:t>
                </a:r>
                <a:r>
                  <a:rPr lang="en-IN" dirty="0"/>
                  <a:t>, we rewrote the primal problem as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e>
                                </m:eqAr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The dual problem is obtained by simply switching order of min/max</a:t>
                </a:r>
                <a:br>
                  <a:rPr lang="en-IN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In some cases, the dual problem is easier to solve than the primal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4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acc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IN" dirty="0"/>
                  <a:t> be the solutions to the primal problem i.e.</a:t>
                </a:r>
                <a:br>
                  <a:rPr lang="en-I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e>
                                </m:eqAr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be the solutions to the dual problem i.e.</a:t>
                </a:r>
                <a:br>
                  <a:rPr lang="en-I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b="1" dirty="0"/>
                  <a:t>Strong Duality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if the original problem is convex and “nice”</a:t>
                </a:r>
              </a:p>
              <a:p>
                <a:r>
                  <a:rPr lang="en-IN" b="1" dirty="0"/>
                  <a:t>Complementary Slackness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for all constraints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Note</a:t>
                </a:r>
                <a:r>
                  <a:rPr lang="en-IN" dirty="0"/>
                  <a:t>: not compl</a:t>
                </a:r>
                <a:r>
                  <a:rPr lang="en-IN" b="1" dirty="0">
                    <a:solidFill>
                      <a:srgbClr val="FF0000"/>
                    </a:solidFill>
                  </a:rPr>
                  <a:t>i</a:t>
                </a:r>
                <a:r>
                  <a:rPr lang="en-IN" dirty="0"/>
                  <a:t>mentary but compl</a:t>
                </a:r>
                <a:r>
                  <a:rPr lang="en-IN" b="1" dirty="0">
                    <a:solidFill>
                      <a:srgbClr val="FF0000"/>
                    </a:solidFill>
                  </a:rPr>
                  <a:t>e</a:t>
                </a:r>
                <a:r>
                  <a:rPr lang="en-IN" dirty="0"/>
                  <a:t>mentary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7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 SVM without </a:t>
            </a:r>
            <a:r>
              <a:rPr lang="en-IN"/>
              <a:t>a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IN" dirty="0"/>
                  <a:t> 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constraints so we need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dual variables i.e.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b="1" dirty="0" err="1"/>
                  <a:t>Lagrangian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r>
                  <a:rPr lang="en-IN" b="1" dirty="0"/>
                  <a:t>Primal problem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b="1" dirty="0"/>
                  <a:t>Dual problem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The dual problem can be greatly simplified!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9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Simplifying the Dual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Note that the inner problem in the dual problem is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Since this is an unconstrained problem with a convex and differentiable objective, we can apply first order optimality to solve it completely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If we set the gradient to zero, we will get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Substituting this back in the dual problem we get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This is actually the problem several solvers (e.g. </a:t>
                </a:r>
                <a:r>
                  <a:rPr lang="en-IN" dirty="0" err="1"/>
                  <a:t>libsvm</a:t>
                </a:r>
                <a:r>
                  <a:rPr lang="en-IN" dirty="0"/>
                  <a:t>, </a:t>
                </a:r>
                <a:r>
                  <a:rPr lang="en-IN" dirty="0" err="1"/>
                  <a:t>sklearn</a:t>
                </a:r>
                <a:r>
                  <a:rPr lang="en-IN" dirty="0"/>
                  <a:t>) solve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4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62" y="305492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6689441" y="167369"/>
                <a:ext cx="3740476" cy="1268141"/>
              </a:xfrm>
              <a:prstGeom prst="wedgeRectCallout">
                <a:avLst>
                  <a:gd name="adj1" fmla="val 76740"/>
                  <a:gd name="adj2" fmla="val 56012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Once you get optimal values of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, use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to get optimal value of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441" y="167369"/>
                <a:ext cx="3740476" cy="1268141"/>
              </a:xfrm>
              <a:prstGeom prst="wedgeRectCallout">
                <a:avLst>
                  <a:gd name="adj1" fmla="val 76740"/>
                  <a:gd name="adj2" fmla="val 56012"/>
                </a:avLst>
              </a:prstGeom>
              <a:blipFill>
                <a:blip r:embed="rId4"/>
                <a:stretch>
                  <a:fillRect l="-1019" b="-8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69871" y="1613043"/>
            <a:ext cx="1746606" cy="1263721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097032" y="1613043"/>
            <a:ext cx="262725" cy="1263721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91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092841"/>
                <a:ext cx="11600328" cy="530082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Recall: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every data point</a:t>
                </a:r>
              </a:p>
              <a:p>
                <a:r>
                  <a:rPr lang="en-IN" dirty="0"/>
                  <a:t>After solving the dual problem, the data</a:t>
                </a:r>
                <a:br>
                  <a:rPr lang="en-IN" dirty="0"/>
                </a:br>
                <a:r>
                  <a:rPr lang="en-IN" dirty="0"/>
                  <a:t>points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IN" dirty="0"/>
                  <a:t>: </a:t>
                </a:r>
                <a:r>
                  <a:rPr lang="en-IN" b="1" dirty="0"/>
                  <a:t>Support Vectors</a:t>
                </a:r>
              </a:p>
              <a:p>
                <a:r>
                  <a:rPr lang="en-IN" dirty="0"/>
                  <a:t>Usually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support vectors</a:t>
                </a:r>
              </a:p>
              <a:p>
                <a:r>
                  <a:rPr lang="en-IN" b="1" dirty="0"/>
                  <a:t>Recall</a:t>
                </a:r>
                <a:r>
                  <a:rPr lang="en-IN" dirty="0"/>
                  <a:t>: complementary slackness tells us that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i.e. only those data points</a:t>
                </a:r>
                <a:br>
                  <a:rPr lang="en-IN" dirty="0"/>
                </a:br>
                <a:r>
                  <a:rPr lang="en-IN" dirty="0"/>
                  <a:t>can become SVs for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 i.e. at margin</a:t>
                </a:r>
              </a:p>
              <a:p>
                <a:r>
                  <a:rPr lang="en-IN" dirty="0"/>
                  <a:t>The reason these are called </a:t>
                </a:r>
                <a:r>
                  <a:rPr lang="en-IN" i="1" dirty="0"/>
                  <a:t>support</a:t>
                </a:r>
                <a:r>
                  <a:rPr lang="en-IN" dirty="0"/>
                  <a:t> vectors has to do with a mechanical interpretation of these objects – need to look at CSVM to understand that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092841"/>
                <a:ext cx="11600328" cy="5300823"/>
              </a:xfrm>
              <a:blipFill>
                <a:blip r:embed="rId2"/>
                <a:stretch>
                  <a:fillRect l="-578" t="-2759" r="-1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7884086" y="1378823"/>
            <a:ext cx="4214199" cy="2105465"/>
            <a:chOff x="7748243" y="3817704"/>
            <a:chExt cx="4214199" cy="2105465"/>
          </a:xfrm>
        </p:grpSpPr>
        <p:sp>
          <p:nvSpPr>
            <p:cNvPr id="28" name="Oval 27"/>
            <p:cNvSpPr/>
            <p:nvPr/>
          </p:nvSpPr>
          <p:spPr>
            <a:xfrm>
              <a:off x="7748243" y="4263962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330067" y="3890424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483843" y="4501216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800857" y="5117698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8782714" y="5198866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423906" y="4057509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98788" y="5612084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426872" y="4809033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992083" y="3817704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0737957" y="5482698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1651357" y="4809033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319120" y="4355715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9115544" y="785234"/>
            <a:ext cx="1913798" cy="33147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8523413" y="602671"/>
            <a:ext cx="1869546" cy="3238148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651397" y="1092841"/>
            <a:ext cx="1885858" cy="3266403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013446" y="1294240"/>
            <a:ext cx="528727" cy="31284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042034" y="2508525"/>
            <a:ext cx="496755" cy="31108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1709870">
            <a:off x="7571440" y="444576"/>
            <a:ext cx="1574526" cy="297606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709870">
            <a:off x="10777282" y="1657825"/>
            <a:ext cx="1035994" cy="297606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ular Callout 46"/>
          <p:cNvSpPr/>
          <p:nvPr/>
        </p:nvSpPr>
        <p:spPr>
          <a:xfrm>
            <a:off x="6971294" y="314035"/>
            <a:ext cx="2368873" cy="707823"/>
          </a:xfrm>
          <a:prstGeom prst="wedgeRectCallout">
            <a:avLst>
              <a:gd name="adj1" fmla="val 123382"/>
              <a:gd name="adj2" fmla="val 9395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Support Vectors!!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200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46" grpId="0" animBg="1"/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Dual for CSVM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433014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Similar calculations (see course notes for a derivation) show that if we have a bias term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as well as slack variables, then the dual looks like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Reason for the name “SVM”</a:t>
                </a:r>
                <a:r>
                  <a:rPr lang="en-IN" dirty="0"/>
                  <a:t>: imagine that each data point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 is applying a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on the hyperplane in the direction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Then the total force on the hyperplane is equal to zero 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Also, the condition </a:t>
                </a:r>
                <a14:m>
                  <m:oMath xmlns:m="http://schemas.openxmlformats.org/officeDocument/2006/math">
                    <m:r>
                      <a:rPr lang="en-IN" b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can be interpreted to mean that the total torque on the hyperplane is zero as well</a:t>
                </a:r>
              </a:p>
              <a:p>
                <a:pPr lvl="2"/>
                <a:r>
                  <a:rPr lang="en-IN" dirty="0"/>
                  <a:t>Thus, support vectors </a:t>
                </a:r>
                <a:r>
                  <a:rPr lang="en-IN" i="1" dirty="0"/>
                  <a:t>mechanically support</a:t>
                </a:r>
                <a:r>
                  <a:rPr lang="en-IN" dirty="0"/>
                  <a:t> the hyperplane (don’t let it shift or rotate around), hence their name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  <a:endParaRPr lang="en-IN" i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433014"/>
              </a:xfrm>
              <a:blipFill>
                <a:blip r:embed="rId2"/>
                <a:stretch>
                  <a:fillRect l="-562" t="-2691" r="-817" b="-13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6CE13B80-B760-3D14-7469-22B7A7F2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6076" y="2338862"/>
            <a:ext cx="1911489" cy="19114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9A95D-E036-3EB6-9279-DD85D715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by Secret Questions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DF10D-7CA3-87FF-074F-44A9D3CD7381}"/>
              </a:ext>
            </a:extLst>
          </p:cNvPr>
          <p:cNvSpPr txBox="1"/>
          <p:nvPr/>
        </p:nvSpPr>
        <p:spPr>
          <a:xfrm>
            <a:off x="3562188" y="4083603"/>
            <a:ext cx="227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SERVER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C4232D-BEEE-B059-CDBA-DC6B4AA721BC}"/>
              </a:ext>
            </a:extLst>
          </p:cNvPr>
          <p:cNvSpPr/>
          <p:nvPr/>
        </p:nvSpPr>
        <p:spPr>
          <a:xfrm>
            <a:off x="484480" y="2128066"/>
            <a:ext cx="3191596" cy="2388677"/>
          </a:xfrm>
          <a:prstGeom prst="wedgeRectCallout">
            <a:avLst>
              <a:gd name="adj1" fmla="val 66432"/>
              <a:gd name="adj2" fmla="val 3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Give me your device ID and answer the following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10111100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00110010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10001110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00010100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DDD8DB-9D61-B48F-33B3-356EC72CFF3C}"/>
              </a:ext>
            </a:extLst>
          </p:cNvPr>
          <p:cNvGrpSpPr/>
          <p:nvPr/>
        </p:nvGrpSpPr>
        <p:grpSpPr>
          <a:xfrm>
            <a:off x="6867672" y="2581617"/>
            <a:ext cx="2139660" cy="1371600"/>
            <a:chOff x="949180" y="683473"/>
            <a:chExt cx="2139660" cy="1371600"/>
          </a:xfrm>
        </p:grpSpPr>
        <p:grpSp>
          <p:nvGrpSpPr>
            <p:cNvPr id="40" name="Graphic 14" descr="Thermometer with solid fill">
              <a:extLst>
                <a:ext uri="{FF2B5EF4-FFF2-40B4-BE49-F238E27FC236}">
                  <a16:creationId xmlns:a16="http://schemas.microsoft.com/office/drawing/2014/main" id="{091F44B6-ED6B-7CE7-59B0-8A97BD3F3A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AE4F7CD-79AE-01FE-8A09-CC8DDAAFD108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7AC168B-2A8C-BA4B-8612-B1B382269239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007E12E-F47E-98B4-9561-CDE1E68B4E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D8AA31-2F6B-80E9-5F33-6981EC907B8E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883A43B-BC09-64A8-B3DD-74A00BFAD01E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0490314-8DEB-4E54-ED4F-9BD08FD9BEFD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9471CE7-F474-D4F3-F101-50DA965B4ED3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98171E-87FF-4246-EA8C-F9277EE0218A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971CD6D-D416-2915-711E-AEBCCC5A38BE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B5361BF-31AA-1F9B-E387-218883F94EEC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C9CEDE6-BD26-BED0-CBBB-F4BF69B79837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D141ABA-1528-0D17-3846-95FD4BC1EFB4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827CDD2-E4D6-7673-5726-89FDADE3F0B7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59D34BF-2082-934B-2C6D-A61295AB96C0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BCAD38C-4475-72B5-85A9-AA5889B0ED83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358F17-9615-7333-0E20-C2A50B161273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3CCCF086-7683-D9D1-CE08-ED17006D20E7}"/>
              </a:ext>
            </a:extLst>
          </p:cNvPr>
          <p:cNvSpPr/>
          <p:nvPr/>
        </p:nvSpPr>
        <p:spPr>
          <a:xfrm>
            <a:off x="9280043" y="2128066"/>
            <a:ext cx="1911490" cy="2388677"/>
          </a:xfrm>
          <a:prstGeom prst="wedgeRectCallout">
            <a:avLst>
              <a:gd name="adj1" fmla="val -73417"/>
              <a:gd name="adj2" fmla="val 890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TS271828182845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6F1430-CD87-D5F8-0368-911504967F28}"/>
              </a:ext>
            </a:extLst>
          </p:cNvPr>
          <p:cNvSpPr txBox="1"/>
          <p:nvPr/>
        </p:nvSpPr>
        <p:spPr>
          <a:xfrm>
            <a:off x="6899119" y="4083603"/>
            <a:ext cx="227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DEVICE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0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CSVM Dual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977434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If we have a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, then the dual problem looks like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links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together. Cannot update a single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without disturbing all the others </a:t>
                </a:r>
                <a:r>
                  <a:rPr lang="en-IN" i="0" dirty="0">
                    <a:sym typeface="Wingdings" panose="05000000000000000000" pitchFamily="2" charset="2"/>
                  </a:rPr>
                  <a:t></a:t>
                </a:r>
              </a:p>
              <a:p>
                <a:pPr lvl="2"/>
                <a:r>
                  <a:rPr lang="en-IN" i="0" dirty="0">
                    <a:sym typeface="Wingdings" panose="05000000000000000000" pitchFamily="2" charset="2"/>
                  </a:rPr>
                  <a:t>A</a:t>
                </a:r>
                <a:r>
                  <a:rPr lang="en-IN" dirty="0"/>
                  <a:t> more involved algorithm Sequential Minimal Optimization (SMO) by John Platt is needed to solve the version with a bias – updates two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at a time!</a:t>
                </a:r>
              </a:p>
              <a:p>
                <a:r>
                  <a:rPr lang="en-IN" dirty="0"/>
                  <a:t>However, if we omit bias (hide it inside the model vector) the dual is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We will see a method to solve this simpler version of the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977434"/>
              </a:xfrm>
              <a:blipFill>
                <a:blip r:embed="rId2"/>
                <a:stretch>
                  <a:fillRect l="-578" t="-24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7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Solvers for the SVM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We can solve the SVM (no bias) by either solving the primal version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lim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lim>
                    </m:limLow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… or the dual version</a:t>
                </a:r>
              </a:p>
              <a:p>
                <a:pPr algn="ctr"/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IN" dirty="0"/>
                  <a:t> 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We may use gradient, coordinate </a:t>
                </a:r>
                <a:r>
                  <a:rPr lang="en-IN" dirty="0" err="1"/>
                  <a:t>etc</a:t>
                </a:r>
                <a:r>
                  <a:rPr lang="en-IN" dirty="0"/>
                  <a:t> methods to solve either</a:t>
                </a:r>
              </a:p>
              <a:p>
                <a:pPr lvl="2"/>
                <a:r>
                  <a:rPr lang="en-IN" dirty="0"/>
                  <a:t>For primal, we may use sub-gradient descent, coordinate descent, </a:t>
                </a:r>
                <a:r>
                  <a:rPr lang="en-IN" dirty="0" err="1"/>
                  <a:t>etc</a:t>
                </a:r>
                <a:endParaRPr lang="en-IN" dirty="0"/>
              </a:p>
              <a:p>
                <a:pPr lvl="2"/>
                <a:r>
                  <a:rPr lang="en-IN" dirty="0"/>
                  <a:t>For dual, we may use (projected) gradient ascent, coordinate ascent</a:t>
                </a:r>
              </a:p>
              <a:p>
                <a:pPr lvl="2"/>
                <a:r>
                  <a:rPr lang="en-IN" dirty="0"/>
                  <a:t>We will actually see how to do coordinate maximization for dual</a:t>
                </a:r>
              </a:p>
              <a:p>
                <a:pPr lvl="2"/>
                <a:r>
                  <a:rPr lang="en-IN" dirty="0"/>
                  <a:t>Since the optimization variable in the dual is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, we will need to take one coordinate at each time i.e. choose a different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at each time step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02" b="-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21</a:t>
            </a:fld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5411896" y="274289"/>
            <a:ext cx="5038745" cy="868956"/>
          </a:xfrm>
          <a:prstGeom prst="wedgeRectCallout">
            <a:avLst>
              <a:gd name="adj1" fmla="val 58809"/>
              <a:gd name="adj2" fmla="val 5769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Sub-gradient since the primal objective is convex but non-differentiable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5960146" y="2168575"/>
            <a:ext cx="4621658" cy="868956"/>
          </a:xfrm>
          <a:prstGeom prst="wedgeRectCallout">
            <a:avLst>
              <a:gd name="adj1" fmla="val 63518"/>
              <a:gd name="adj2" fmla="val -14566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Projected since we have a constraint (albeit a simple one) in the dual 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331" y="4030788"/>
            <a:ext cx="1817669" cy="1817669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5987814" y="4231201"/>
            <a:ext cx="4593990" cy="868956"/>
          </a:xfrm>
          <a:prstGeom prst="wedgeRectCallout">
            <a:avLst>
              <a:gd name="adj1" fmla="val 62287"/>
              <a:gd name="adj2" fmla="val 5269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Does this mean I need to choose one data point at each time step?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977916" y="1217036"/>
            <a:ext cx="8462299" cy="868956"/>
          </a:xfrm>
          <a:prstGeom prst="wedgeRectCallout">
            <a:avLst>
              <a:gd name="adj1" fmla="val 57395"/>
              <a:gd name="adj2" fmla="val -43985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Yes, coordinate ascent in the dual looks a lot like stochastic gradient descent in the primal! Both work with a single data point at a time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8FC77C-C2AE-793F-04C1-83BA943D72E1}"/>
              </a:ext>
            </a:extLst>
          </p:cNvPr>
          <p:cNvGrpSpPr>
            <a:grpSpLocks noChangeAspect="1"/>
          </p:cNvGrpSpPr>
          <p:nvPr/>
        </p:nvGrpSpPr>
        <p:grpSpPr>
          <a:xfrm>
            <a:off x="10749819" y="473396"/>
            <a:ext cx="1143000" cy="1143000"/>
            <a:chOff x="7020470" y="457533"/>
            <a:chExt cx="4572000" cy="4572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CA4F9E6-B3D7-1741-03DF-E866180F4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3E7DCCE-8951-8112-1924-A5EE6DA3CFAC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9EE35CB-894C-FADC-F5C5-B9FB46F9CF7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2521566-13CA-AFCE-E753-83D3A4F1BCD4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798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SDCM for the CSVM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5"/>
                <a:ext cx="11600328" cy="57463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Concentrating on just the terms that involve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we get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1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Renaming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m:rPr>
                        <m:brk m:alnAt="1"/>
                      </m:rP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we get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Solution is very simple: find unrestricted minimum i.e.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, solution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elif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/>
                  <a:t>, solution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, else solution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5"/>
                <a:ext cx="11600328" cy="5746376"/>
              </a:xfr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62" y="305492"/>
            <a:ext cx="1720892" cy="1720892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3324920" y="358401"/>
            <a:ext cx="7146187" cy="944255"/>
          </a:xfrm>
          <a:prstGeom prst="wedgeRectCallout">
            <a:avLst>
              <a:gd name="adj1" fmla="val 61788"/>
              <a:gd name="adj2" fmla="val 5927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+mj-lt"/>
              </a:rPr>
              <a:t>Warning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: in general, finding an unconstrained solution and doing a projection step </a:t>
            </a:r>
            <a:r>
              <a:rPr lang="en-IN" sz="2400" b="1" dirty="0">
                <a:solidFill>
                  <a:schemeClr val="bg1"/>
                </a:solidFill>
                <a:latin typeface="+mj-lt"/>
              </a:rPr>
              <a:t>does not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give a true solution</a:t>
            </a:r>
            <a:endParaRPr lang="en-IN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4549192" y="5506951"/>
            <a:ext cx="5788476" cy="1160220"/>
          </a:xfrm>
          <a:prstGeom prst="wedgeRectCallout">
            <a:avLst>
              <a:gd name="adj1" fmla="val 63447"/>
              <a:gd name="adj2" fmla="val 57381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Indeed! In this special case, our objective had a nice property called </a:t>
            </a:r>
            <a:r>
              <a:rPr lang="en-IN" sz="2400" i="1" dirty="0" err="1">
                <a:solidFill>
                  <a:schemeClr val="bg1"/>
                </a:solidFill>
                <a:latin typeface="+mj-lt"/>
              </a:rPr>
              <a:t>unimodality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which is why this trick works – it won’t work in general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349A97-C05D-7247-3495-0C8C7229CAF0}"/>
              </a:ext>
            </a:extLst>
          </p:cNvPr>
          <p:cNvGrpSpPr>
            <a:grpSpLocks noChangeAspect="1"/>
          </p:cNvGrpSpPr>
          <p:nvPr/>
        </p:nvGrpSpPr>
        <p:grpSpPr>
          <a:xfrm>
            <a:off x="10710682" y="5672745"/>
            <a:ext cx="1143000" cy="1143000"/>
            <a:chOff x="7020470" y="457533"/>
            <a:chExt cx="4572000" cy="4572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84A922B-AC08-7C00-50A0-A5F562442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47293A7-3C70-C560-653D-1F0BE2AAB626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F2202ED-14D9-DFE6-3813-7E5E75BB62B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2B45CE-4BC1-D86E-9023-444FA585FF5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1278569-316E-6A53-CA20-86DD14EB1DD6}"/>
              </a:ext>
            </a:extLst>
          </p:cNvPr>
          <p:cNvGrpSpPr/>
          <p:nvPr/>
        </p:nvGrpSpPr>
        <p:grpSpPr>
          <a:xfrm>
            <a:off x="2910348" y="1560624"/>
            <a:ext cx="6355571" cy="4039980"/>
            <a:chOff x="2910348" y="1560624"/>
            <a:chExt cx="6355571" cy="4039980"/>
          </a:xfrm>
        </p:grpSpPr>
        <p:sp>
          <p:nvSpPr>
            <p:cNvPr id="8" name="Rectangle 7"/>
            <p:cNvSpPr/>
            <p:nvPr/>
          </p:nvSpPr>
          <p:spPr>
            <a:xfrm>
              <a:off x="2910348" y="1560624"/>
              <a:ext cx="6355571" cy="35002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440679B-478F-2C5A-5A6A-90BC2A74E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3730" y="1942687"/>
              <a:ext cx="5608806" cy="3657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47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Speeding up SDCM computations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All that is left is to find how to compute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b="0" dirty="0"/>
                  <a:t> four our chosen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b="0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can be easily precomputed for all data points</a:t>
                </a:r>
              </a:p>
              <a:p>
                <a:r>
                  <a:rPr lang="en-IN" dirty="0"/>
                  <a:t>However,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m:rPr>
                        <m:brk m:alnAt="1"/>
                      </m:rP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b="0" dirty="0"/>
                  <a:t> needs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b="0" dirty="0"/>
                  <a:t> time to compute </a:t>
                </a:r>
                <a:r>
                  <a:rPr lang="en-IN" b="0" dirty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… only if done naively. </a:t>
                </a:r>
                <a:r>
                  <a:rPr lang="en-IN" dirty="0"/>
                  <a:t>Recall that we always have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for the CSVM (even if we have bias and slack variables)</a:t>
                </a:r>
              </a:p>
              <a:p>
                <a:r>
                  <a:rPr lang="en-IN" dirty="0"/>
                  <a:t>Thus,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If we somehow had access to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then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would take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time</a:t>
                </a:r>
                <a:r>
                  <a:rPr lang="en-IN" dirty="0">
                    <a:sym typeface="Wingdings" panose="05000000000000000000" pitchFamily="2" charset="2"/>
                  </a:rPr>
                  <a:t> and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would take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time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All we need to do is create (and update) the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𝐰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vector in addition to the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IN" dirty="0"/>
                  <a:t> vector and we would be able to find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in just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time</a:t>
                </a:r>
                <a:r>
                  <a:rPr lang="en-IN" dirty="0">
                    <a:sym typeface="Wingdings" panose="05000000000000000000" pitchFamily="2" charset="2"/>
                  </a:rPr>
                  <a:t> 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5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Method to Choose?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2"/>
                <a:ext cx="11938646" cy="710770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Gradient Methods</a:t>
                </a:r>
              </a:p>
              <a:p>
                <a:pPr lvl="2"/>
                <a:r>
                  <a:rPr lang="en-IN" dirty="0"/>
                  <a:t>Primal Gradient Descent: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pPr lvl="2"/>
                <a:r>
                  <a:rPr lang="en-IN" dirty="0"/>
                  <a:t>Dual Gradient Ascent: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r>
                  <a:rPr lang="en-IN" dirty="0"/>
                  <a:t>Stochastic Gradient Methods</a:t>
                </a:r>
              </a:p>
              <a:p>
                <a:pPr lvl="2"/>
                <a:r>
                  <a:rPr lang="en-IN" dirty="0"/>
                  <a:t>Stochastic Primal Gradient Descent: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pPr lvl="2"/>
                <a:r>
                  <a:rPr lang="en-IN" dirty="0"/>
                  <a:t>Stochastic Dual Gradient Ascent: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r>
                  <a:rPr lang="en-IN" dirty="0"/>
                  <a:t>Coordinate Methods: (take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/>
                  <a:t> time per update if done naively)</a:t>
                </a:r>
              </a:p>
              <a:p>
                <a:pPr lvl="2"/>
                <a:r>
                  <a:rPr lang="en-IN" dirty="0"/>
                  <a:t>Stochastic Primal Coordinate Descent: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pPr lvl="2"/>
                <a:r>
                  <a:rPr lang="en-IN" dirty="0"/>
                  <a:t>Stochastic Dual Coordinate Maximization: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r>
                  <a:rPr lang="en-IN" dirty="0"/>
                  <a:t>Case 1: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: use SDCM or SPGD (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per update)</a:t>
                </a:r>
              </a:p>
              <a:p>
                <a:r>
                  <a:rPr lang="en-IN" dirty="0"/>
                  <a:t>Case 2: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: use SDGA or SPCD (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time per update)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2"/>
                <a:ext cx="11938646" cy="7107703"/>
              </a:xfrm>
              <a:blipFill>
                <a:blip r:embed="rId2"/>
                <a:stretch>
                  <a:fillRect l="-562" t="-20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ular Callout 21"/>
              <p:cNvSpPr/>
              <p:nvPr/>
            </p:nvSpPr>
            <p:spPr>
              <a:xfrm>
                <a:off x="2637447" y="198996"/>
                <a:ext cx="7697210" cy="929388"/>
              </a:xfrm>
              <a:prstGeom prst="wedgeRectCallout">
                <a:avLst>
                  <a:gd name="adj1" fmla="val 59977"/>
                  <a:gd name="adj2" fmla="val 59592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Can you work out the details on how to implement stochastic primal coordinate descent in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time per update? </a:t>
                </a:r>
                <a:endParaRPr lang="en-US" sz="2400" i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2" name="Rectangular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447" y="198996"/>
                <a:ext cx="7697210" cy="929388"/>
              </a:xfrm>
              <a:prstGeom prst="wedgeRectCallout">
                <a:avLst>
                  <a:gd name="adj1" fmla="val 59977"/>
                  <a:gd name="adj2" fmla="val 59592"/>
                </a:avLst>
              </a:prstGeom>
              <a:blipFill>
                <a:blip r:embed="rId3"/>
                <a:stretch>
                  <a:fillRect l="-64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961" y="1490106"/>
            <a:ext cx="1720892" cy="1720892"/>
          </a:xfrm>
          <a:prstGeom prst="rect">
            <a:avLst/>
          </a:prstGeom>
        </p:spPr>
      </p:pic>
      <p:sp>
        <p:nvSpPr>
          <p:cNvPr id="24" name="Rectangular Callout 23"/>
          <p:cNvSpPr/>
          <p:nvPr/>
        </p:nvSpPr>
        <p:spPr>
          <a:xfrm>
            <a:off x="1972637" y="1360122"/>
            <a:ext cx="8224473" cy="1637797"/>
          </a:xfrm>
          <a:prstGeom prst="wedgeRectCallout">
            <a:avLst>
              <a:gd name="adj1" fmla="val 61367"/>
              <a:gd name="adj2" fmla="val 3342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Be careful not to get confused with similar sounding terms. Coordinate Ascent takes a small step along one of the coordinates to increase the objective a bit. Coordinate Maximization instead tries to completely maximize the objective along a coordinate</a:t>
            </a:r>
            <a:endParaRPr lang="en-IN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0513" y="3417949"/>
            <a:ext cx="1787788" cy="1787788"/>
          </a:xfrm>
          <a:prstGeom prst="rect">
            <a:avLst/>
          </a:prstGeom>
        </p:spPr>
      </p:pic>
      <p:sp>
        <p:nvSpPr>
          <p:cNvPr id="26" name="Rectangular Callout 25"/>
          <p:cNvSpPr/>
          <p:nvPr/>
        </p:nvSpPr>
        <p:spPr>
          <a:xfrm>
            <a:off x="4080005" y="3359641"/>
            <a:ext cx="6133956" cy="1585879"/>
          </a:xfrm>
          <a:prstGeom prst="wedgeRectCallout">
            <a:avLst>
              <a:gd name="adj1" fmla="val 62436"/>
              <a:gd name="adj2" fmla="val 3444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Also be careful that some books/papers may call a method as “Coordinate Ascent” even when it is really doing Coordinate Maximization. The terminology is unfortunately a bit non-standard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9EFEC0-54DC-0443-2872-34DE25984BAD}"/>
              </a:ext>
            </a:extLst>
          </p:cNvPr>
          <p:cNvGrpSpPr>
            <a:grpSpLocks noChangeAspect="1"/>
          </p:cNvGrpSpPr>
          <p:nvPr/>
        </p:nvGrpSpPr>
        <p:grpSpPr>
          <a:xfrm>
            <a:off x="10591803" y="210597"/>
            <a:ext cx="1143000" cy="1143000"/>
            <a:chOff x="7020470" y="457533"/>
            <a:chExt cx="4572000" cy="4572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4E13C84-A953-C325-FAFB-9441A99FB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598EA26-9E01-429F-2452-6150D27886D4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A1756A0-60B7-B6A8-F8F3-00B4FB0BFA7A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4D4DCA4-4C67-22D5-DA30-36A057675DA8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942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4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8C407-D962-4A85-6BCA-618888723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i="1" dirty="0"/>
              </a:p>
              <a:p>
                <a:r>
                  <a:rPr lang="en-IN" dirty="0"/>
                  <a:t>where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upper signal wins and answer is 0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lower signal wins and answer is 1</a:t>
                </a:r>
              </a:p>
              <a:p>
                <a:r>
                  <a:rPr lang="en-US" dirty="0"/>
                  <a:t>Thus, answer is simply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4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8C407-D962-4A85-6BCA-618888723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860417A-BC10-D43E-82F2-A273D26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9E5E32-87CA-CA22-5D57-2FE6E27156FC}"/>
              </a:ext>
            </a:extLst>
          </p:cNvPr>
          <p:cNvGrpSpPr>
            <a:grpSpLocks noChangeAspect="1"/>
          </p:cNvGrpSpPr>
          <p:nvPr/>
        </p:nvGrpSpPr>
        <p:grpSpPr>
          <a:xfrm>
            <a:off x="7105774" y="5616598"/>
            <a:ext cx="1143000" cy="1143000"/>
            <a:chOff x="7020470" y="457533"/>
            <a:chExt cx="4572000" cy="4572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FFB2AFC-98C7-6002-C20E-69D4F9C9E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3CC478F-3343-0D2A-CFE7-8E23957C9525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C12E7B1-B64C-122D-B5C0-CA087124A467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0EC73A-E864-8124-4692-F9DBF241123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A1A38D2-4ACF-93AA-B150-FFE573DEDC4F}"/>
              </a:ext>
            </a:extLst>
          </p:cNvPr>
          <p:cNvSpPr/>
          <p:nvPr/>
        </p:nvSpPr>
        <p:spPr>
          <a:xfrm>
            <a:off x="8249307" y="5476782"/>
            <a:ext cx="1947174" cy="883433"/>
          </a:xfrm>
          <a:prstGeom prst="wedgeRectCallout">
            <a:avLst>
              <a:gd name="adj1" fmla="val -65060"/>
              <a:gd name="adj2" fmla="val 6047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is nothing but a linear classifier!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BC90E6-9906-A923-13CA-96D3BBB6AFB1}"/>
              </a:ext>
            </a:extLst>
          </p:cNvPr>
          <p:cNvGrpSpPr/>
          <p:nvPr/>
        </p:nvGrpSpPr>
        <p:grpSpPr>
          <a:xfrm>
            <a:off x="8865040" y="2046898"/>
            <a:ext cx="3091055" cy="3095011"/>
            <a:chOff x="9016729" y="2085499"/>
            <a:chExt cx="3091055" cy="309501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B2E1B-2D79-97E3-FE00-32CC07592833}"/>
                </a:ext>
              </a:extLst>
            </p:cNvPr>
            <p:cNvCxnSpPr/>
            <p:nvPr/>
          </p:nvCxnSpPr>
          <p:spPr>
            <a:xfrm flipV="1">
              <a:off x="9952005" y="2085499"/>
              <a:ext cx="0" cy="2159737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B703B01-8DE8-1219-B147-3B9E72405AEA}"/>
                </a:ext>
              </a:extLst>
            </p:cNvPr>
            <p:cNvCxnSpPr/>
            <p:nvPr/>
          </p:nvCxnSpPr>
          <p:spPr>
            <a:xfrm>
              <a:off x="9952005" y="4245234"/>
              <a:ext cx="2155779" cy="0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28B03D-C741-66E9-129A-A3CADDAD1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6729" y="4245234"/>
              <a:ext cx="935276" cy="935276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rapezoid 13">
            <a:extLst>
              <a:ext uri="{FF2B5EF4-FFF2-40B4-BE49-F238E27FC236}">
                <a16:creationId xmlns:a16="http://schemas.microsoft.com/office/drawing/2014/main" id="{AE96C78E-3F21-E1D2-6594-CD2B17867304}"/>
              </a:ext>
            </a:extLst>
          </p:cNvPr>
          <p:cNvSpPr/>
          <p:nvPr/>
        </p:nvSpPr>
        <p:spPr>
          <a:xfrm rot="2700000">
            <a:off x="8669757" y="3065928"/>
            <a:ext cx="2932100" cy="1610428"/>
          </a:xfrm>
          <a:prstGeom prst="trapezoid">
            <a:avLst>
              <a:gd name="adj" fmla="val 43699"/>
            </a:avLst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1CCCE0-9E7D-0EDC-52BC-072C73BCD0DD}"/>
              </a:ext>
            </a:extLst>
          </p:cNvPr>
          <p:cNvCxnSpPr/>
          <p:nvPr/>
        </p:nvCxnSpPr>
        <p:spPr>
          <a:xfrm flipV="1">
            <a:off x="10252379" y="2864403"/>
            <a:ext cx="979698" cy="932662"/>
          </a:xfrm>
          <a:prstGeom prst="line">
            <a:avLst/>
          </a:pr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D270204-7057-E999-AFAB-A38892D0A4D9}"/>
              </a:ext>
            </a:extLst>
          </p:cNvPr>
          <p:cNvSpPr/>
          <p:nvPr/>
        </p:nvSpPr>
        <p:spPr>
          <a:xfrm>
            <a:off x="10062517" y="4390398"/>
            <a:ext cx="215758" cy="2157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7C0CB16-B927-EEE7-5F46-9A24E05AC814}"/>
              </a:ext>
            </a:extLst>
          </p:cNvPr>
          <p:cNvSpPr/>
          <p:nvPr/>
        </p:nvSpPr>
        <p:spPr>
          <a:xfrm>
            <a:off x="10736191" y="3660862"/>
            <a:ext cx="215758" cy="2157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861F52-4922-655E-C48E-CC79A1B4693B}"/>
              </a:ext>
            </a:extLst>
          </p:cNvPr>
          <p:cNvCxnSpPr>
            <a:stCxn id="16" idx="7"/>
            <a:endCxn id="19" idx="3"/>
          </p:cNvCxnSpPr>
          <p:nvPr/>
        </p:nvCxnSpPr>
        <p:spPr>
          <a:xfrm flipV="1">
            <a:off x="10246678" y="3845023"/>
            <a:ext cx="521110" cy="576972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-Shape 22">
            <a:extLst>
              <a:ext uri="{FF2B5EF4-FFF2-40B4-BE49-F238E27FC236}">
                <a16:creationId xmlns:a16="http://schemas.microsoft.com/office/drawing/2014/main" id="{82B11D3F-297B-4CAD-4F3B-AC4A40908899}"/>
              </a:ext>
            </a:extLst>
          </p:cNvPr>
          <p:cNvSpPr/>
          <p:nvPr/>
        </p:nvSpPr>
        <p:spPr>
          <a:xfrm rot="13500000">
            <a:off x="10311009" y="3684125"/>
            <a:ext cx="255183" cy="255183"/>
          </a:xfrm>
          <a:prstGeom prst="corner">
            <a:avLst>
              <a:gd name="adj1" fmla="val 9353"/>
              <a:gd name="adj2" fmla="val 88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3F86CEE-86C2-C2DC-B430-87038F19927D}"/>
                  </a:ext>
                </a:extLst>
              </p:cNvPr>
              <p:cNvSpPr/>
              <p:nvPr/>
            </p:nvSpPr>
            <p:spPr>
              <a:xfrm>
                <a:off x="11127576" y="2554835"/>
                <a:ext cx="556563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2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3F86CEE-86C2-C2DC-B430-87038F199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576" y="2554835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43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0.05964 -0.066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64 -0.06644 L -0.03919 0.0430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4" grpId="0" animBg="1"/>
      <p:bldP spid="14" grpId="1" animBg="1"/>
      <p:bldP spid="14" grpId="2" animBg="1"/>
      <p:bldP spid="16" grpId="0" animBg="1"/>
      <p:bldP spid="16" grpId="1" animBg="1"/>
      <p:bldP spid="19" grpId="0" animBg="1"/>
      <p:bldP spid="19" grpId="1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“best” Linear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55477" y="1111624"/>
            <a:ext cx="9796080" cy="5232364"/>
            <a:chOff x="1621570" y="1435846"/>
            <a:chExt cx="9796080" cy="5232364"/>
          </a:xfrm>
        </p:grpSpPr>
        <p:sp>
          <p:nvSpPr>
            <p:cNvPr id="10" name="Oval 9"/>
            <p:cNvSpPr/>
            <p:nvPr/>
          </p:nvSpPr>
          <p:spPr>
            <a:xfrm>
              <a:off x="1621570" y="1435846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227473" y="2601319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09556" y="311801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628953" y="185647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019090" y="635712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506505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15398" y="323558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742431" y="539046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790357" y="61760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699512" y="233632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1106565" y="53904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412510" y="3836121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504691" y="561472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348506" y="264026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0547792" y="4241036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900100" y="328913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53668" y="247489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282729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116611" y="488285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88116" y="403489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986136" y="510720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606736" y="29993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954834" y="372380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9882521" y="439657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773297" y="512183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193606" y="49466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111304" y="414427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218730" y="5953453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9526393" y="507938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109555" y="383612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9110376" y="4455357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2890353" y="844565"/>
            <a:ext cx="6112937" cy="57322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222468" y="4769393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8667977" y="5445823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162860" y="1029039"/>
            <a:ext cx="6112937" cy="5732206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014570" y="1029039"/>
            <a:ext cx="6112937" cy="5732206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539378" y="983369"/>
            <a:ext cx="9189581" cy="55398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961603" y="768328"/>
            <a:ext cx="1051957" cy="5992917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53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00000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07695 -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95 -2.22222E-6 L 0.07669 -2.22222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69 -2.22222E-6 L -2.29167E-6 -2.22222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79532" y="3647326"/>
            <a:ext cx="4058293" cy="7808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178655" y="4428162"/>
            <a:ext cx="7859197" cy="6369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40716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Just a fancy way of saying</a:t>
                </a:r>
              </a:p>
              <a:p>
                <a:pPr algn="ctr"/>
                <a:r>
                  <a:rPr lang="en-IN" i="1" dirty="0"/>
                  <a:t>Please find me a linear classifier that perfectly</a:t>
                </a:r>
                <a:br>
                  <a:rPr lang="en-IN" i="1" dirty="0"/>
                </a:br>
                <a:r>
                  <a:rPr lang="en-IN" i="1" dirty="0"/>
                  <a:t>classifies the train data while keeping data points</a:t>
                </a:r>
                <a:br>
                  <a:rPr lang="en-IN" i="1" dirty="0"/>
                </a:br>
                <a:r>
                  <a:rPr lang="en-IN" i="1" dirty="0"/>
                  <a:t>as far away from the hyperplane as possible</a:t>
                </a:r>
              </a:p>
              <a:p>
                <a:r>
                  <a:rPr lang="en-IN" dirty="0"/>
                  <a:t>The mathematical way of writing this request is the following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=1…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type m:val="li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407163"/>
              </a:xfrm>
              <a:blipFill>
                <a:blip r:embed="rId2"/>
                <a:stretch>
                  <a:fillRect l="-578" t="-2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5927" y="1111623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>
            <a:off x="10037852" y="1305024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9265919" y="3584357"/>
            <a:ext cx="2459622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bg1"/>
                </a:solidFill>
                <a:latin typeface="+mj-lt"/>
              </a:rPr>
              <a:t>Objective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251421" y="3636378"/>
            <a:ext cx="2459622" cy="587062"/>
          </a:xfrm>
          <a:prstGeom prst="wedgeRectCallout">
            <a:avLst>
              <a:gd name="adj1" fmla="val 66800"/>
              <a:gd name="adj2" fmla="val 10624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bg1"/>
                </a:solidFill>
                <a:latin typeface="+mj-lt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81799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" grpId="0" uiExpand="1" build="p"/>
      <p:bldP spid="5" grpId="0"/>
      <p:bldP spid="6" grpId="0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Hinge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Captures how well as a classifier classified a data point</a:t>
                </a:r>
              </a:p>
              <a:p>
                <a:r>
                  <a:rPr lang="en-IN" dirty="0"/>
                  <a:t>Suppose on a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/>
                  <a:t>, a model gives prediction score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/>
                  <a:t> (for a linear model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,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We obviously want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correct classification but we also want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IN" dirty="0"/>
                  <a:t> for large margin – hinge loss function captures both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Note that hinge loss not only penalizes misclassification</a:t>
                </a:r>
                <a:br>
                  <a:rPr lang="en-IN" dirty="0"/>
                </a:br>
                <a:r>
                  <a:rPr lang="en-IN" dirty="0"/>
                  <a:t>but also correct classification if the data point gets</a:t>
                </a:r>
                <a:br>
                  <a:rPr lang="en-IN" dirty="0"/>
                </a:br>
                <a:r>
                  <a:rPr lang="en-IN" dirty="0"/>
                  <a:t>too close to the hyperplane!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578" t="-2759" r="-8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1945341" y="6356350"/>
            <a:ext cx="9412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Nexa Book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692791" y="4105232"/>
            <a:ext cx="3140621" cy="1802875"/>
            <a:chOff x="2454442" y="1188485"/>
            <a:chExt cx="5022209" cy="288300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>
              <a:off x="2454442" y="4071486"/>
              <a:ext cx="5022209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30" name="Freeform 29"/>
          <p:cNvSpPr/>
          <p:nvPr/>
        </p:nvSpPr>
        <p:spPr>
          <a:xfrm flipH="1">
            <a:off x="9251857" y="4161156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30" y="6045993"/>
            <a:ext cx="505352" cy="1987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75" y="6043609"/>
            <a:ext cx="129852" cy="20849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7" y="3583275"/>
            <a:ext cx="8405803" cy="115576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708" y="6043610"/>
            <a:ext cx="100590" cy="2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Form of C-SVM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Recall that the C-SVM optimization finds a model by solving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pPr algn="ctr"/>
                <a:r>
                  <a:rPr lang="en-IN" dirty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Using the previous discussion, we can rewrite the above very simply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hinge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dirty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Calculus for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/>
                  <a:t>Method 1</a:t>
                </a:r>
                <a:r>
                  <a:rPr lang="en-IN" dirty="0"/>
                  <a:t>: First order optimality Condition</a:t>
                </a:r>
              </a:p>
              <a:p>
                <a:pPr lvl="2"/>
                <a:r>
                  <a:rPr lang="en-IN" dirty="0"/>
                  <a:t>Exploits the fact that gradient must vanish at a local optimum</a:t>
                </a:r>
              </a:p>
              <a:p>
                <a:pPr lvl="2"/>
                <a:r>
                  <a:rPr lang="en-IN" dirty="0"/>
                  <a:t>Also exploits the fact that for convex functions, local minima are global</a:t>
                </a:r>
              </a:p>
              <a:p>
                <a:pPr lvl="2"/>
                <a:r>
                  <a:rPr lang="en-IN" b="1" dirty="0"/>
                  <a:t>Warning</a:t>
                </a:r>
                <a:r>
                  <a:rPr lang="en-IN" dirty="0"/>
                  <a:t>: works only for simple convex functions when there are no constraints</a:t>
                </a:r>
              </a:p>
              <a:p>
                <a:r>
                  <a:rPr lang="en-IN" b="1" dirty="0"/>
                  <a:t>To Do</a:t>
                </a:r>
                <a:r>
                  <a:rPr lang="en-IN" dirty="0"/>
                  <a:t>: given a convex function that we wish to minimize, try finding all the stationary points of the function (set gradient to zero)</a:t>
                </a:r>
              </a:p>
              <a:p>
                <a:pPr lvl="2"/>
                <a:r>
                  <a:rPr lang="en-IN" dirty="0"/>
                  <a:t>If you find only one, that has to be the global minimum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b="1" dirty="0">
                    <a:sym typeface="Wingdings" panose="05000000000000000000" pitchFamily="2" charset="2"/>
                  </a:rPr>
                  <a:t>Example</a:t>
                </a:r>
                <a:r>
                  <a:rPr lang="en-IN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−2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</m:oMath>
                </a14:m>
                <a:endParaRPr lang="en-IN" i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r>
                  <a:rPr lang="en-IN" i="0" dirty="0"/>
                  <a:t> only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rad>
                  </m:oMath>
                </a14:m>
                <a:endParaRPr lang="en-IN" i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i="0" dirty="0"/>
                  <a:t>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IN" i="0" dirty="0"/>
                  <a:t> is </a:t>
                </a:r>
                <a:r>
                  <a:rPr lang="en-IN" i="0" dirty="0" err="1"/>
                  <a:t>cvx</a:t>
                </a:r>
                <a:r>
                  <a:rPr lang="en-IN" i="0" dirty="0"/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i="0" dirty="0"/>
                  <a:t> is global min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2"/>
                <a:stretch>
                  <a:fillRect l="-562" t="-2759" r="-2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857736" y="3722885"/>
            <a:ext cx="1995946" cy="2913890"/>
            <a:chOff x="2264049" y="1188485"/>
            <a:chExt cx="5943255" cy="867658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525310" y="1188485"/>
              <a:ext cx="0" cy="867658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>
            <a:xfrm>
              <a:off x="2264049" y="7326124"/>
              <a:ext cx="5943255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2" name="Freeform 11"/>
          <p:cNvSpPr/>
          <p:nvPr/>
        </p:nvSpPr>
        <p:spPr>
          <a:xfrm>
            <a:off x="10044548" y="3930015"/>
            <a:ext cx="1700250" cy="2738205"/>
          </a:xfrm>
          <a:custGeom>
            <a:avLst/>
            <a:gdLst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5074332"/>
              <a:gd name="connsiteX1" fmla="*/ 816078 w 3165988"/>
              <a:gd name="connsiteY1" fmla="*/ 2762864 h 5074332"/>
              <a:gd name="connsiteX2" fmla="*/ 1769807 w 3165988"/>
              <a:gd name="connsiteY2" fmla="*/ 4660490 h 5074332"/>
              <a:gd name="connsiteX3" fmla="*/ 2615381 w 3165988"/>
              <a:gd name="connsiteY3" fmla="*/ 4483509 h 5074332"/>
              <a:gd name="connsiteX4" fmla="*/ 2998839 w 3165988"/>
              <a:gd name="connsiteY4" fmla="*/ 1917290 h 5074332"/>
              <a:gd name="connsiteX5" fmla="*/ 3165988 w 3165988"/>
              <a:gd name="connsiteY5" fmla="*/ 0 h 5074332"/>
              <a:gd name="connsiteX0" fmla="*/ 0 w 3165988"/>
              <a:gd name="connsiteY0" fmla="*/ 39329 h 5074332"/>
              <a:gd name="connsiteX1" fmla="*/ 816078 w 3165988"/>
              <a:gd name="connsiteY1" fmla="*/ 2762864 h 5074332"/>
              <a:gd name="connsiteX2" fmla="*/ 1769807 w 3165988"/>
              <a:gd name="connsiteY2" fmla="*/ 4660490 h 5074332"/>
              <a:gd name="connsiteX3" fmla="*/ 2615381 w 3165988"/>
              <a:gd name="connsiteY3" fmla="*/ 4483509 h 5074332"/>
              <a:gd name="connsiteX4" fmla="*/ 2998839 w 3165988"/>
              <a:gd name="connsiteY4" fmla="*/ 1917290 h 5074332"/>
              <a:gd name="connsiteX5" fmla="*/ 3165988 w 3165988"/>
              <a:gd name="connsiteY5" fmla="*/ 0 h 5074332"/>
              <a:gd name="connsiteX0" fmla="*/ 0 w 3165988"/>
              <a:gd name="connsiteY0" fmla="*/ 39329 h 5093781"/>
              <a:gd name="connsiteX1" fmla="*/ 816078 w 3165988"/>
              <a:gd name="connsiteY1" fmla="*/ 2762864 h 5093781"/>
              <a:gd name="connsiteX2" fmla="*/ 1769807 w 3165988"/>
              <a:gd name="connsiteY2" fmla="*/ 4660490 h 5093781"/>
              <a:gd name="connsiteX3" fmla="*/ 2615381 w 3165988"/>
              <a:gd name="connsiteY3" fmla="*/ 4483509 h 5093781"/>
              <a:gd name="connsiteX4" fmla="*/ 2998839 w 3165988"/>
              <a:gd name="connsiteY4" fmla="*/ 1917290 h 5093781"/>
              <a:gd name="connsiteX5" fmla="*/ 3165988 w 3165988"/>
              <a:gd name="connsiteY5" fmla="*/ 0 h 5093781"/>
              <a:gd name="connsiteX0" fmla="*/ 0 w 3165988"/>
              <a:gd name="connsiteY0" fmla="*/ 39329 h 5067932"/>
              <a:gd name="connsiteX1" fmla="*/ 816078 w 3165988"/>
              <a:gd name="connsiteY1" fmla="*/ 2762864 h 5067932"/>
              <a:gd name="connsiteX2" fmla="*/ 1769807 w 3165988"/>
              <a:gd name="connsiteY2" fmla="*/ 4660490 h 5067932"/>
              <a:gd name="connsiteX3" fmla="*/ 2615381 w 3165988"/>
              <a:gd name="connsiteY3" fmla="*/ 4483509 h 5067932"/>
              <a:gd name="connsiteX4" fmla="*/ 2998839 w 3165988"/>
              <a:gd name="connsiteY4" fmla="*/ 1917290 h 5067932"/>
              <a:gd name="connsiteX5" fmla="*/ 3165988 w 3165988"/>
              <a:gd name="connsiteY5" fmla="*/ 0 h 5067932"/>
              <a:gd name="connsiteX0" fmla="*/ 0 w 3165988"/>
              <a:gd name="connsiteY0" fmla="*/ 39329 h 4979016"/>
              <a:gd name="connsiteX1" fmla="*/ 816078 w 3165988"/>
              <a:gd name="connsiteY1" fmla="*/ 2762864 h 4979016"/>
              <a:gd name="connsiteX2" fmla="*/ 1871407 w 3165988"/>
              <a:gd name="connsiteY2" fmla="*/ 4533490 h 4979016"/>
              <a:gd name="connsiteX3" fmla="*/ 2615381 w 3165988"/>
              <a:gd name="connsiteY3" fmla="*/ 4483509 h 4979016"/>
              <a:gd name="connsiteX4" fmla="*/ 2998839 w 3165988"/>
              <a:gd name="connsiteY4" fmla="*/ 1917290 h 4979016"/>
              <a:gd name="connsiteX5" fmla="*/ 3165988 w 3165988"/>
              <a:gd name="connsiteY5" fmla="*/ 0 h 4979016"/>
              <a:gd name="connsiteX0" fmla="*/ 0 w 3165988"/>
              <a:gd name="connsiteY0" fmla="*/ 39329 h 5049685"/>
              <a:gd name="connsiteX1" fmla="*/ 816078 w 3165988"/>
              <a:gd name="connsiteY1" fmla="*/ 2762864 h 5049685"/>
              <a:gd name="connsiteX2" fmla="*/ 1820607 w 3165988"/>
              <a:gd name="connsiteY2" fmla="*/ 4635090 h 5049685"/>
              <a:gd name="connsiteX3" fmla="*/ 2615381 w 3165988"/>
              <a:gd name="connsiteY3" fmla="*/ 4483509 h 5049685"/>
              <a:gd name="connsiteX4" fmla="*/ 2998839 w 3165988"/>
              <a:gd name="connsiteY4" fmla="*/ 1917290 h 5049685"/>
              <a:gd name="connsiteX5" fmla="*/ 3165988 w 3165988"/>
              <a:gd name="connsiteY5" fmla="*/ 0 h 5049685"/>
              <a:gd name="connsiteX0" fmla="*/ 0 w 3165988"/>
              <a:gd name="connsiteY0" fmla="*/ 39329 h 5061825"/>
              <a:gd name="connsiteX1" fmla="*/ 816078 w 3165988"/>
              <a:gd name="connsiteY1" fmla="*/ 2762864 h 5061825"/>
              <a:gd name="connsiteX2" fmla="*/ 1812140 w 3165988"/>
              <a:gd name="connsiteY2" fmla="*/ 4652023 h 5061825"/>
              <a:gd name="connsiteX3" fmla="*/ 2615381 w 3165988"/>
              <a:gd name="connsiteY3" fmla="*/ 4483509 h 5061825"/>
              <a:gd name="connsiteX4" fmla="*/ 2998839 w 3165988"/>
              <a:gd name="connsiteY4" fmla="*/ 1917290 h 5061825"/>
              <a:gd name="connsiteX5" fmla="*/ 3165988 w 3165988"/>
              <a:gd name="connsiteY5" fmla="*/ 0 h 5061825"/>
              <a:gd name="connsiteX0" fmla="*/ 0 w 3165988"/>
              <a:gd name="connsiteY0" fmla="*/ 39329 h 5111332"/>
              <a:gd name="connsiteX1" fmla="*/ 816078 w 3165988"/>
              <a:gd name="connsiteY1" fmla="*/ 2762864 h 5111332"/>
              <a:gd name="connsiteX2" fmla="*/ 1769807 w 3165988"/>
              <a:gd name="connsiteY2" fmla="*/ 4719757 h 5111332"/>
              <a:gd name="connsiteX3" fmla="*/ 2615381 w 3165988"/>
              <a:gd name="connsiteY3" fmla="*/ 4483509 h 5111332"/>
              <a:gd name="connsiteX4" fmla="*/ 2998839 w 3165988"/>
              <a:gd name="connsiteY4" fmla="*/ 1917290 h 5111332"/>
              <a:gd name="connsiteX5" fmla="*/ 3165988 w 3165988"/>
              <a:gd name="connsiteY5" fmla="*/ 0 h 5111332"/>
              <a:gd name="connsiteX0" fmla="*/ 0 w 3165988"/>
              <a:gd name="connsiteY0" fmla="*/ 39329 h 5111332"/>
              <a:gd name="connsiteX1" fmla="*/ 816078 w 3165988"/>
              <a:gd name="connsiteY1" fmla="*/ 2762864 h 5111332"/>
              <a:gd name="connsiteX2" fmla="*/ 1769807 w 3165988"/>
              <a:gd name="connsiteY2" fmla="*/ 4719757 h 5111332"/>
              <a:gd name="connsiteX3" fmla="*/ 2615381 w 3165988"/>
              <a:gd name="connsiteY3" fmla="*/ 4483509 h 5111332"/>
              <a:gd name="connsiteX4" fmla="*/ 2998839 w 3165988"/>
              <a:gd name="connsiteY4" fmla="*/ 1917290 h 5111332"/>
              <a:gd name="connsiteX5" fmla="*/ 3165988 w 3165988"/>
              <a:gd name="connsiteY5" fmla="*/ 0 h 5111332"/>
              <a:gd name="connsiteX0" fmla="*/ 0 w 3165988"/>
              <a:gd name="connsiteY0" fmla="*/ 39329 h 5114888"/>
              <a:gd name="connsiteX1" fmla="*/ 816078 w 3165988"/>
              <a:gd name="connsiteY1" fmla="*/ 2762864 h 5114888"/>
              <a:gd name="connsiteX2" fmla="*/ 1769807 w 3165988"/>
              <a:gd name="connsiteY2" fmla="*/ 4719757 h 5114888"/>
              <a:gd name="connsiteX3" fmla="*/ 2615381 w 3165988"/>
              <a:gd name="connsiteY3" fmla="*/ 4483509 h 5114888"/>
              <a:gd name="connsiteX4" fmla="*/ 2998839 w 3165988"/>
              <a:gd name="connsiteY4" fmla="*/ 1917290 h 5114888"/>
              <a:gd name="connsiteX5" fmla="*/ 3165988 w 3165988"/>
              <a:gd name="connsiteY5" fmla="*/ 0 h 5114888"/>
              <a:gd name="connsiteX0" fmla="*/ 0 w 3165988"/>
              <a:gd name="connsiteY0" fmla="*/ 39329 h 5202002"/>
              <a:gd name="connsiteX1" fmla="*/ 816078 w 3165988"/>
              <a:gd name="connsiteY1" fmla="*/ 2762864 h 5202002"/>
              <a:gd name="connsiteX2" fmla="*/ 1769807 w 3165988"/>
              <a:gd name="connsiteY2" fmla="*/ 4719757 h 5202002"/>
              <a:gd name="connsiteX3" fmla="*/ 2615381 w 3165988"/>
              <a:gd name="connsiteY3" fmla="*/ 4483509 h 5202002"/>
              <a:gd name="connsiteX4" fmla="*/ 3165988 w 3165988"/>
              <a:gd name="connsiteY4" fmla="*/ 0 h 5202002"/>
              <a:gd name="connsiteX0" fmla="*/ 0 w 3165988"/>
              <a:gd name="connsiteY0" fmla="*/ 39329 h 5202002"/>
              <a:gd name="connsiteX1" fmla="*/ 816078 w 3165988"/>
              <a:gd name="connsiteY1" fmla="*/ 2762864 h 5202002"/>
              <a:gd name="connsiteX2" fmla="*/ 1769807 w 3165988"/>
              <a:gd name="connsiteY2" fmla="*/ 4719757 h 5202002"/>
              <a:gd name="connsiteX3" fmla="*/ 2615381 w 3165988"/>
              <a:gd name="connsiteY3" fmla="*/ 4483509 h 5202002"/>
              <a:gd name="connsiteX4" fmla="*/ 3165988 w 3165988"/>
              <a:gd name="connsiteY4" fmla="*/ 0 h 5202002"/>
              <a:gd name="connsiteX0" fmla="*/ 0 w 3165988"/>
              <a:gd name="connsiteY0" fmla="*/ 39329 h 5100294"/>
              <a:gd name="connsiteX1" fmla="*/ 816078 w 3165988"/>
              <a:gd name="connsiteY1" fmla="*/ 2762864 h 5100294"/>
              <a:gd name="connsiteX2" fmla="*/ 1769807 w 3165988"/>
              <a:gd name="connsiteY2" fmla="*/ 4719757 h 5100294"/>
              <a:gd name="connsiteX3" fmla="*/ 2615381 w 3165988"/>
              <a:gd name="connsiteY3" fmla="*/ 4483509 h 5100294"/>
              <a:gd name="connsiteX4" fmla="*/ 3165988 w 3165988"/>
              <a:gd name="connsiteY4" fmla="*/ 0 h 5100294"/>
              <a:gd name="connsiteX0" fmla="*/ 0 w 3165988"/>
              <a:gd name="connsiteY0" fmla="*/ 39329 h 5174351"/>
              <a:gd name="connsiteX1" fmla="*/ 816078 w 3165988"/>
              <a:gd name="connsiteY1" fmla="*/ 2762864 h 5174351"/>
              <a:gd name="connsiteX2" fmla="*/ 1803673 w 3165988"/>
              <a:gd name="connsiteY2" fmla="*/ 4677424 h 5174351"/>
              <a:gd name="connsiteX3" fmla="*/ 2615381 w 3165988"/>
              <a:gd name="connsiteY3" fmla="*/ 4483509 h 5174351"/>
              <a:gd name="connsiteX4" fmla="*/ 3165988 w 3165988"/>
              <a:gd name="connsiteY4" fmla="*/ 0 h 5174351"/>
              <a:gd name="connsiteX0" fmla="*/ 0 w 3165988"/>
              <a:gd name="connsiteY0" fmla="*/ 39329 h 5081456"/>
              <a:gd name="connsiteX1" fmla="*/ 816078 w 3165988"/>
              <a:gd name="connsiteY1" fmla="*/ 2762864 h 5081456"/>
              <a:gd name="connsiteX2" fmla="*/ 1803673 w 3165988"/>
              <a:gd name="connsiteY2" fmla="*/ 4677424 h 5081456"/>
              <a:gd name="connsiteX3" fmla="*/ 2615381 w 3165988"/>
              <a:gd name="connsiteY3" fmla="*/ 4483509 h 5081456"/>
              <a:gd name="connsiteX4" fmla="*/ 3165988 w 3165988"/>
              <a:gd name="connsiteY4" fmla="*/ 0 h 5081456"/>
              <a:gd name="connsiteX0" fmla="*/ 0 w 3165988"/>
              <a:gd name="connsiteY0" fmla="*/ 39329 h 5091747"/>
              <a:gd name="connsiteX1" fmla="*/ 816078 w 3165988"/>
              <a:gd name="connsiteY1" fmla="*/ 2762864 h 5091747"/>
              <a:gd name="connsiteX2" fmla="*/ 1786739 w 3165988"/>
              <a:gd name="connsiteY2" fmla="*/ 4694357 h 5091747"/>
              <a:gd name="connsiteX3" fmla="*/ 2615381 w 3165988"/>
              <a:gd name="connsiteY3" fmla="*/ 4483509 h 5091747"/>
              <a:gd name="connsiteX4" fmla="*/ 3165988 w 3165988"/>
              <a:gd name="connsiteY4" fmla="*/ 0 h 5091747"/>
              <a:gd name="connsiteX0" fmla="*/ 0 w 3165988"/>
              <a:gd name="connsiteY0" fmla="*/ 39329 h 5098734"/>
              <a:gd name="connsiteX1" fmla="*/ 816078 w 3165988"/>
              <a:gd name="connsiteY1" fmla="*/ 2762864 h 5098734"/>
              <a:gd name="connsiteX2" fmla="*/ 1786739 w 3165988"/>
              <a:gd name="connsiteY2" fmla="*/ 4694357 h 5098734"/>
              <a:gd name="connsiteX3" fmla="*/ 2615381 w 3165988"/>
              <a:gd name="connsiteY3" fmla="*/ 4483509 h 5098734"/>
              <a:gd name="connsiteX4" fmla="*/ 3165988 w 3165988"/>
              <a:gd name="connsiteY4" fmla="*/ 0 h 5098734"/>
              <a:gd name="connsiteX0" fmla="*/ 0 w 3165988"/>
              <a:gd name="connsiteY0" fmla="*/ 39329 h 5098734"/>
              <a:gd name="connsiteX1" fmla="*/ 816078 w 3165988"/>
              <a:gd name="connsiteY1" fmla="*/ 2762864 h 5098734"/>
              <a:gd name="connsiteX2" fmla="*/ 1786739 w 3165988"/>
              <a:gd name="connsiteY2" fmla="*/ 4694357 h 5098734"/>
              <a:gd name="connsiteX3" fmla="*/ 2615381 w 3165988"/>
              <a:gd name="connsiteY3" fmla="*/ 4483509 h 5098734"/>
              <a:gd name="connsiteX4" fmla="*/ 3165988 w 3165988"/>
              <a:gd name="connsiteY4" fmla="*/ 0 h 509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5988" h="5098734">
                <a:moveTo>
                  <a:pt x="0" y="39329"/>
                </a:moveTo>
                <a:cubicBezTo>
                  <a:pt x="235155" y="1278467"/>
                  <a:pt x="477648" y="1997186"/>
                  <a:pt x="816078" y="2762864"/>
                </a:cubicBezTo>
                <a:cubicBezTo>
                  <a:pt x="1152037" y="3522953"/>
                  <a:pt x="1425570" y="4098220"/>
                  <a:pt x="1786739" y="4694357"/>
                </a:cubicBezTo>
                <a:cubicBezTo>
                  <a:pt x="2131478" y="5263374"/>
                  <a:pt x="2385506" y="5265902"/>
                  <a:pt x="2615381" y="4483509"/>
                </a:cubicBezTo>
                <a:cubicBezTo>
                  <a:pt x="2845256" y="3701116"/>
                  <a:pt x="3110544" y="1103397"/>
                  <a:pt x="3165988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3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Use Calculus for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Method 2</a:t>
            </a:r>
            <a:r>
              <a:rPr lang="en-IN" dirty="0"/>
              <a:t>: Perform (sub)gradient descent</a:t>
            </a:r>
          </a:p>
          <a:p>
            <a:r>
              <a:rPr lang="en-IN" dirty="0"/>
              <a:t>Recall that direction opposite to gradient offers </a:t>
            </a:r>
            <a:r>
              <a:rPr lang="en-IN" i="1" dirty="0"/>
              <a:t>steepest descent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98990" y="2295732"/>
                <a:ext cx="7288821" cy="409176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(SUB)GRADIENT DESCENT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b="1" dirty="0">
                    <a:solidFill>
                      <a:schemeClr val="bg1"/>
                    </a:solidFill>
                    <a:latin typeface="+mj-lt"/>
                  </a:rPr>
                  <a:t>Given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: obj. </a:t>
                </a:r>
                <a:r>
                  <a:rPr lang="en-IN" sz="3200" dirty="0" err="1">
                    <a:solidFill>
                      <a:schemeClr val="bg1"/>
                    </a:solidFill>
                    <a:latin typeface="+mj-lt"/>
                  </a:rPr>
                  <a:t>func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 to minimize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 1, …</m:t>
                    </m:r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Obtain a (sub)gradient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Choose a step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 until convergence</a:t>
                </a:r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90" y="2295732"/>
                <a:ext cx="7288821" cy="4091761"/>
              </a:xfrm>
              <a:prstGeom prst="rect">
                <a:avLst/>
              </a:prstGeom>
              <a:blipFill>
                <a:blip r:embed="rId2"/>
                <a:stretch>
                  <a:fillRect l="-1997" t="-1477" r="-1082" b="-2659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7787811" y="2295732"/>
                <a:ext cx="4404189" cy="40917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>
                    <a:solidFill>
                      <a:schemeClr val="bg1"/>
                    </a:solidFill>
                  </a:rPr>
                  <a:t>How to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?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IN" dirty="0">
                    <a:solidFill>
                      <a:schemeClr val="bg1"/>
                    </a:solidFill>
                  </a:rPr>
                  <a:t>Often called “step length” or “learning rate”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What is convergence?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How to decide if we have converged?</a:t>
                </a: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11" y="2295732"/>
                <a:ext cx="4404189" cy="4091761"/>
              </a:xfrm>
              <a:prstGeom prst="rect">
                <a:avLst/>
              </a:prstGeom>
              <a:blipFill>
                <a:blip r:embed="rId3"/>
                <a:stretch>
                  <a:fillRect l="-1524" t="-3577" r="-5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14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8972"/>
  <p:tag name="ORIGINALWIDTH" val="959.2826"/>
  <p:tag name="LATEXADDIN" val="\documentclass{article}&#10;\usepackage{amsmath,amssymb}&#10;\usepackage{olo}&#10;\pagestyle{empty}&#10;\begin{document}&#10;&#10;\[&#10;\ell_\text{hinge}(s, y) = [1 - s \cdot y]_+ = \begin{cases}&#10;0 &amp; \text{ if } s \cdot y \geq 1 \\&#10;1 - s \cdot y &amp; \text{ if } s\cdot y &lt; 1&#10;\end{cases}&#10;\]&#10;&#10;\end{document}"/>
  <p:tag name="IGUANATEXSIZE" val="28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1427</TotalTime>
  <Words>2426</Words>
  <Application>Microsoft Office PowerPoint</Application>
  <PresentationFormat>Widescreen</PresentationFormat>
  <Paragraphs>229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Century</vt:lpstr>
      <vt:lpstr>Courier New</vt:lpstr>
      <vt:lpstr>Nexa Book</vt:lpstr>
      <vt:lpstr>Wingdings</vt:lpstr>
      <vt:lpstr>MLC-gold</vt:lpstr>
      <vt:lpstr>My first Solver</vt:lpstr>
      <vt:lpstr>Authentication by Secret Questions</vt:lpstr>
      <vt:lpstr>Linear Models</vt:lpstr>
      <vt:lpstr>The “best” Linear Classifier</vt:lpstr>
      <vt:lpstr>Support Vector Machines</vt:lpstr>
      <vt:lpstr>Hinge Loss</vt:lpstr>
      <vt:lpstr>Final Form of C-SVM</vt:lpstr>
      <vt:lpstr>Use Calculus for Optimization</vt:lpstr>
      <vt:lpstr>Use Calculus for Optimization</vt:lpstr>
      <vt:lpstr>Gradient Descent (GD)</vt:lpstr>
      <vt:lpstr>Constrained Optimization</vt:lpstr>
      <vt:lpstr>A few Cleanup Steps</vt:lpstr>
      <vt:lpstr>The Lagrangian</vt:lpstr>
      <vt:lpstr>The Dual Problem</vt:lpstr>
      <vt:lpstr>Duality</vt:lpstr>
      <vt:lpstr>Hard SVM without a bias</vt:lpstr>
      <vt:lpstr>Simplifying the Dual Problem</vt:lpstr>
      <vt:lpstr>Support Vectors</vt:lpstr>
      <vt:lpstr>Dual for CSVM</vt:lpstr>
      <vt:lpstr>CSVM Dual Problem</vt:lpstr>
      <vt:lpstr>Solvers for the SVM problem</vt:lpstr>
      <vt:lpstr>SDCM for the CSVM Problem</vt:lpstr>
      <vt:lpstr>Speeding up SDCM computations</vt:lpstr>
      <vt:lpstr>Which Method to Choose?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 Linear Classifier</dc:title>
  <dc:creator>Purushottam Kar</dc:creator>
  <cp:lastModifiedBy>Purushottam Kar</cp:lastModifiedBy>
  <cp:revision>13</cp:revision>
  <dcterms:created xsi:type="dcterms:W3CDTF">2022-08-11T04:12:58Z</dcterms:created>
  <dcterms:modified xsi:type="dcterms:W3CDTF">2022-08-20T06:25:38Z</dcterms:modified>
</cp:coreProperties>
</file>