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77" r:id="rId4"/>
    <p:sldId id="278" r:id="rId5"/>
    <p:sldId id="279" r:id="rId6"/>
    <p:sldId id="280" r:id="rId7"/>
    <p:sldId id="258" r:id="rId8"/>
    <p:sldId id="259" r:id="rId9"/>
    <p:sldId id="260" r:id="rId10"/>
    <p:sldId id="281" r:id="rId11"/>
    <p:sldId id="286" r:id="rId12"/>
    <p:sldId id="291" r:id="rId13"/>
    <p:sldId id="292" r:id="rId14"/>
    <p:sldId id="293" r:id="rId15"/>
    <p:sldId id="294" r:id="rId16"/>
    <p:sldId id="297" r:id="rId17"/>
    <p:sldId id="298" r:id="rId18"/>
    <p:sldId id="264" r:id="rId19"/>
    <p:sldId id="265" r:id="rId20"/>
    <p:sldId id="266" r:id="rId21"/>
    <p:sldId id="267" r:id="rId22"/>
    <p:sldId id="269" r:id="rId23"/>
    <p:sldId id="271" r:id="rId24"/>
    <p:sldId id="272" r:id="rId25"/>
    <p:sldId id="273" r:id="rId26"/>
    <p:sldId id="275" r:id="rId27"/>
    <p:sldId id="299" r:id="rId28"/>
    <p:sldId id="30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C264E00-23F5-47E4-9E07-980B6243AC2C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B2CB3E17-491D-421B-897E-6D4ADA891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1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C264E00-23F5-47E4-9E07-980B6243AC2C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2CB3E17-491D-421B-897E-6D4ADA891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790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4E00-23F5-47E4-9E07-980B6243AC2C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B3E17-491D-421B-897E-6D4ADA891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224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4E00-23F5-47E4-9E07-980B6243AC2C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B3E17-491D-421B-897E-6D4ADA891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14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4E00-23F5-47E4-9E07-980B6243AC2C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B3E17-491D-421B-897E-6D4ADA891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4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q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4E00-23F5-47E4-9E07-980B6243AC2C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B3E17-491D-421B-897E-6D4ADA89141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3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4E00-23F5-47E4-9E07-980B6243AC2C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B3E17-491D-421B-897E-6D4ADA891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55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4E00-23F5-47E4-9E07-980B6243AC2C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B3E17-491D-421B-897E-6D4ADA891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79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C264E00-23F5-47E4-9E07-980B6243AC2C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B2CB3E17-491D-421B-897E-6D4ADA89141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61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4E00-23F5-47E4-9E07-980B6243AC2C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B3E17-491D-421B-897E-6D4ADA891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26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4E00-23F5-47E4-9E07-980B6243AC2C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B3E17-491D-421B-897E-6D4ADA891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49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4E00-23F5-47E4-9E07-980B6243AC2C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2CB3E17-491D-421B-897E-6D4ADA89141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8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3C264E00-23F5-47E4-9E07-980B6243AC2C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B2CB3E17-491D-421B-897E-6D4ADA891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13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14.xml"/><Relationship Id="rId7" Type="http://schemas.openxmlformats.org/officeDocument/2006/relationships/image" Target="../media/image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.png"/><Relationship Id="rId5" Type="http://schemas.openxmlformats.org/officeDocument/2006/relationships/image" Target="../media/image210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7.xml"/><Relationship Id="rId7" Type="http://schemas.openxmlformats.org/officeDocument/2006/relationships/image" Target="../media/image171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.xml"/><Relationship Id="rId10" Type="http://schemas.openxmlformats.org/officeDocument/2006/relationships/image" Target="../media/image1.png"/><Relationship Id="rId4" Type="http://schemas.openxmlformats.org/officeDocument/2006/relationships/tags" Target="../tags/tag18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31.png"/><Relationship Id="rId4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5.png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6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33.png"/><Relationship Id="rId5" Type="http://schemas.openxmlformats.org/officeDocument/2006/relationships/tags" Target="../tags/tag26.xml"/><Relationship Id="rId10" Type="http://schemas.openxmlformats.org/officeDocument/2006/relationships/image" Target="../media/image31.png"/><Relationship Id="rId4" Type="http://schemas.openxmlformats.org/officeDocument/2006/relationships/tags" Target="../tags/tag25.xml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5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ZPjRWFTxFJ6RGUJd7" TargetMode="Externa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eb.cse.iitk.ac.in/users/purushot/courses/ml/2022-23-a/material/enrollment.pdf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9.png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8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3.png"/><Relationship Id="rId5" Type="http://schemas.openxmlformats.org/officeDocument/2006/relationships/tags" Target="../tags/tag8.xml"/><Relationship Id="rId10" Type="http://schemas.openxmlformats.org/officeDocument/2006/relationships/image" Target="../media/image2.png"/><Relationship Id="rId4" Type="http://schemas.openxmlformats.org/officeDocument/2006/relationships/tags" Target="../tags/tag7.xml"/><Relationship Id="rId9" Type="http://schemas.openxmlformats.org/officeDocument/2006/relationships/image" Target="../media/image1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B085-9F22-8811-6C84-7D77839B1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Optimization for ML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12ED7-D985-A9F5-1731-BFE5E6492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262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Coordinate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854255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Similar to GD except only one coordinate is changed in a single step</a:t>
                </a:r>
              </a:p>
              <a:p>
                <a:r>
                  <a:rPr lang="en-IN" dirty="0"/>
                  <a:t>E.g.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 err="1"/>
                  <a:t>th</a:t>
                </a:r>
                <a:r>
                  <a:rPr lang="en-IN" dirty="0"/>
                  <a:t> partial derivative</a:t>
                </a:r>
              </a:p>
              <a:p>
                <a:r>
                  <a:rPr lang="en-IN" b="1" dirty="0"/>
                  <a:t>CCD</a:t>
                </a:r>
                <a:r>
                  <a:rPr lang="en-IN" dirty="0"/>
                  <a:t>: choose coordinate cyclically</a:t>
                </a:r>
                <a:br>
                  <a:rPr lang="en-IN" dirty="0"/>
                </a:br>
                <a:r>
                  <a:rPr lang="en-IN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,1,2,…,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IN" dirty="0"/>
              </a:p>
              <a:p>
                <a:r>
                  <a:rPr lang="en-IN" b="1" dirty="0"/>
                  <a:t>SCD</a:t>
                </a:r>
                <a:r>
                  <a:rPr lang="en-IN" dirty="0"/>
                  <a:t>: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/>
                  <a:t> randomly</a:t>
                </a:r>
              </a:p>
              <a:p>
                <a:r>
                  <a:rPr lang="en-IN" b="1" dirty="0"/>
                  <a:t>Block CD</a:t>
                </a:r>
                <a:r>
                  <a:rPr lang="en-IN" dirty="0"/>
                  <a:t>: choose a small set of</a:t>
                </a:r>
                <a:br>
                  <a:rPr lang="en-IN" dirty="0"/>
                </a:br>
                <a:r>
                  <a:rPr lang="en-IN" dirty="0"/>
                  <a:t>coordinates at each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 to update</a:t>
                </a:r>
              </a:p>
              <a:p>
                <a:r>
                  <a:rPr lang="en-IN" b="1" dirty="0" err="1"/>
                  <a:t>Randperm</a:t>
                </a:r>
                <a:r>
                  <a:rPr lang="en-IN" dirty="0"/>
                  <a:t>: permute coordinates</a:t>
                </a:r>
                <a:br>
                  <a:rPr lang="en-IN" dirty="0"/>
                </a:br>
                <a:r>
                  <a:rPr lang="en-IN" dirty="0"/>
                  <a:t>randomly and choose them in</a:t>
                </a:r>
                <a:br>
                  <a:rPr lang="en-IN" dirty="0"/>
                </a:br>
                <a:r>
                  <a:rPr lang="en-IN" dirty="0"/>
                  <a:t>that order. Once the list is over, choose a new random permutation and start over (very effective)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854255"/>
              </a:xfrm>
              <a:blipFill>
                <a:blip r:embed="rId2"/>
                <a:stretch>
                  <a:fillRect l="-578" t="-2497" b="-1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907527" y="2503186"/>
                <a:ext cx="6195982" cy="3220369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COORDINATE DESCENT</a:t>
                </a:r>
              </a:p>
              <a:p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1. 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Select a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sSub>
                          <m:sSubPr>
                            <m:ctrlPr>
                              <a:rPr lang="en-IN" sz="3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sSub>
                          <m:sSub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Repeat until convergence</a:t>
                </a:r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527" y="2503186"/>
                <a:ext cx="6195982" cy="3220369"/>
              </a:xfrm>
              <a:prstGeom prst="rect">
                <a:avLst/>
              </a:prstGeom>
              <a:blipFill>
                <a:blip r:embed="rId3"/>
                <a:stretch>
                  <a:fillRect l="-2153" t="-1873" b="-5056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07" y="251177"/>
            <a:ext cx="1720892" cy="172089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823938" y="422556"/>
            <a:ext cx="8647169" cy="897990"/>
          </a:xfrm>
          <a:prstGeom prst="wedgeRectCallout">
            <a:avLst>
              <a:gd name="adj1" fmla="val 58485"/>
              <a:gd name="adj2" fmla="val 56160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Sometimes we are able to optimize completely along a given variable (even if constraints are there) – called coordinate minimization (CM)</a:t>
            </a:r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89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Method to Choose?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2"/>
                <a:ext cx="11938646" cy="7107703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Gradient Methods</a:t>
                </a:r>
              </a:p>
              <a:p>
                <a:pPr lvl="2"/>
                <a:r>
                  <a:rPr lang="en-IN" dirty="0"/>
                  <a:t>Primal Gradient Descent: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</a:p>
              <a:p>
                <a:pPr lvl="2"/>
                <a:r>
                  <a:rPr lang="en-IN" dirty="0"/>
                  <a:t>Dual Gradient Ascent: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</a:p>
              <a:p>
                <a:r>
                  <a:rPr lang="en-IN" dirty="0"/>
                  <a:t>Stochastic Gradient Methods</a:t>
                </a:r>
              </a:p>
              <a:p>
                <a:pPr lvl="2"/>
                <a:r>
                  <a:rPr lang="en-IN" dirty="0"/>
                  <a:t>Stochastic Primal Gradient Descent: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</a:p>
              <a:p>
                <a:pPr lvl="2"/>
                <a:r>
                  <a:rPr lang="en-IN" dirty="0"/>
                  <a:t>Stochastic Dual Gradient Ascent: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</a:p>
              <a:p>
                <a:r>
                  <a:rPr lang="en-IN" dirty="0"/>
                  <a:t>Coordinate Methods: (take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dirty="0"/>
                  <a:t> time per update if done naively)</a:t>
                </a:r>
              </a:p>
              <a:p>
                <a:pPr lvl="2"/>
                <a:r>
                  <a:rPr lang="en-IN" dirty="0"/>
                  <a:t>Stochastic Primal Coordinate Descent: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</a:p>
              <a:p>
                <a:pPr lvl="2"/>
                <a:r>
                  <a:rPr lang="en-IN" dirty="0"/>
                  <a:t>Stochastic Dual Coordinate Maximization: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</a:p>
              <a:p>
                <a:r>
                  <a:rPr lang="en-IN" dirty="0"/>
                  <a:t>Case 1: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: use SDCM or SPGD (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time per update)</a:t>
                </a:r>
              </a:p>
              <a:p>
                <a:r>
                  <a:rPr lang="en-IN" dirty="0"/>
                  <a:t>Case 2: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: use SDGA or SPCD (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time per update)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2"/>
                <a:ext cx="11938646" cy="7107703"/>
              </a:xfrm>
              <a:blipFill>
                <a:blip r:embed="rId2"/>
                <a:stretch>
                  <a:fillRect l="-562" t="-20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ular Callout 21"/>
              <p:cNvSpPr/>
              <p:nvPr/>
            </p:nvSpPr>
            <p:spPr>
              <a:xfrm>
                <a:off x="2637447" y="198996"/>
                <a:ext cx="7697210" cy="929388"/>
              </a:xfrm>
              <a:prstGeom prst="wedgeRectCallout">
                <a:avLst>
                  <a:gd name="adj1" fmla="val 59977"/>
                  <a:gd name="adj2" fmla="val 59592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Can you work out the details on how to implement stochastic primal coordinate descent in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time per update? </a:t>
                </a:r>
                <a:endParaRPr lang="en-US" sz="2400" i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Rectangular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447" y="198996"/>
                <a:ext cx="7697210" cy="929388"/>
              </a:xfrm>
              <a:prstGeom prst="wedgeRectCallout">
                <a:avLst>
                  <a:gd name="adj1" fmla="val 59977"/>
                  <a:gd name="adj2" fmla="val 59592"/>
                </a:avLst>
              </a:prstGeom>
              <a:blipFill>
                <a:blip r:embed="rId3"/>
                <a:stretch>
                  <a:fillRect l="-64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961" y="1490106"/>
            <a:ext cx="1720892" cy="1720892"/>
          </a:xfrm>
          <a:prstGeom prst="rect">
            <a:avLst/>
          </a:prstGeom>
        </p:spPr>
      </p:pic>
      <p:sp>
        <p:nvSpPr>
          <p:cNvPr id="24" name="Rectangular Callout 23"/>
          <p:cNvSpPr/>
          <p:nvPr/>
        </p:nvSpPr>
        <p:spPr>
          <a:xfrm>
            <a:off x="1972637" y="1360122"/>
            <a:ext cx="8224473" cy="1637797"/>
          </a:xfrm>
          <a:prstGeom prst="wedgeRectCallout">
            <a:avLst>
              <a:gd name="adj1" fmla="val 61367"/>
              <a:gd name="adj2" fmla="val 3342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Be careful not to get confused with similar sounding terms. Coordinate Ascent takes a small step along one of the coordinates to increase the objective a bit. Coordinate Maximization instead tries to completely maximize the objective along a coordinate</a:t>
            </a:r>
            <a:endParaRPr lang="en-IN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0513" y="3417949"/>
            <a:ext cx="1787788" cy="1787788"/>
          </a:xfrm>
          <a:prstGeom prst="rect">
            <a:avLst/>
          </a:prstGeom>
        </p:spPr>
      </p:pic>
      <p:sp>
        <p:nvSpPr>
          <p:cNvPr id="26" name="Rectangular Callout 25"/>
          <p:cNvSpPr/>
          <p:nvPr/>
        </p:nvSpPr>
        <p:spPr>
          <a:xfrm>
            <a:off x="4080005" y="3359641"/>
            <a:ext cx="6133956" cy="1585879"/>
          </a:xfrm>
          <a:prstGeom prst="wedgeRectCallout">
            <a:avLst>
              <a:gd name="adj1" fmla="val 62436"/>
              <a:gd name="adj2" fmla="val 34440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Also be careful that some books/papers may call a method as “Coordinate Ascent” even when it is really doing Coordinate Maximization. The terminology is unfortunately a bit non-standard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9EFEC0-54DC-0443-2872-34DE25984BAD}"/>
              </a:ext>
            </a:extLst>
          </p:cNvPr>
          <p:cNvGrpSpPr>
            <a:grpSpLocks noChangeAspect="1"/>
          </p:cNvGrpSpPr>
          <p:nvPr/>
        </p:nvGrpSpPr>
        <p:grpSpPr>
          <a:xfrm>
            <a:off x="10591803" y="210597"/>
            <a:ext cx="1143000" cy="1143000"/>
            <a:chOff x="7020470" y="457533"/>
            <a:chExt cx="4572000" cy="45720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4E13C84-A953-C325-FAFB-9441A99FB9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598EA26-9E01-429F-2452-6150D27886D4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A1756A0-60B7-B6A8-F8F3-00B4FB0BFA7A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4D4DCA4-4C67-22D5-DA30-36A057675DA8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942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4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3" y="466165"/>
            <a:ext cx="11588495" cy="1509224"/>
          </a:xfrm>
        </p:spPr>
        <p:txBody>
          <a:bodyPr>
            <a:normAutofit/>
          </a:bodyPr>
          <a:lstStyle/>
          <a:p>
            <a:r>
              <a:rPr lang="en-IN" dirty="0"/>
              <a:t>Practical Issues with GD Variants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How to initialize?</a:t>
            </a:r>
          </a:p>
          <a:p>
            <a:r>
              <a:rPr lang="en-IN" dirty="0"/>
              <a:t>How to decide convergence?</a:t>
            </a:r>
          </a:p>
          <a:p>
            <a:r>
              <a:rPr lang="en-IN" dirty="0"/>
              <a:t>How to decide step lengths?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0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Initialize?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>
            <a:normAutofit/>
          </a:bodyPr>
          <a:lstStyle/>
          <a:p>
            <a:r>
              <a:rPr lang="en-IN" dirty="0"/>
              <a:t>Initializing close to the global optimum is obviously preferable </a:t>
            </a:r>
            <a:r>
              <a:rPr lang="en-IN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IN" dirty="0">
                <a:sym typeface="Wingdings" panose="05000000000000000000" pitchFamily="2" charset="2"/>
              </a:rPr>
              <a:t>Easier said than done. In some applications however, we may have such initialization e.g. someone may have a model they trained on different data</a:t>
            </a:r>
          </a:p>
          <a:p>
            <a:r>
              <a:rPr lang="en-IN" dirty="0">
                <a:sym typeface="Wingdings" panose="05000000000000000000" pitchFamily="2" charset="2"/>
              </a:rPr>
              <a:t>For convex functions, bad initialization may mean slow convergence, but if step lengths are nice then GD should converge eventually</a:t>
            </a:r>
          </a:p>
          <a:p>
            <a:r>
              <a:rPr lang="en-IN" dirty="0">
                <a:sym typeface="Wingdings" panose="05000000000000000000" pitchFamily="2" charset="2"/>
              </a:rPr>
              <a:t>For non-convex functions (e.g. while training </a:t>
            </a:r>
            <a:r>
              <a:rPr lang="en-IN" dirty="0" err="1">
                <a:sym typeface="Wingdings" panose="05000000000000000000" pitchFamily="2" charset="2"/>
              </a:rPr>
              <a:t>deepnets</a:t>
            </a:r>
            <a:r>
              <a:rPr lang="en-IN" dirty="0">
                <a:sym typeface="Wingdings" panose="05000000000000000000" pitchFamily="2" charset="2"/>
              </a:rPr>
              <a:t>), bad initialization may mean getting stuck at a very bad saddle point</a:t>
            </a:r>
          </a:p>
          <a:p>
            <a:r>
              <a:rPr lang="en-IN" dirty="0">
                <a:sym typeface="Wingdings" panose="05000000000000000000" pitchFamily="2" charset="2"/>
              </a:rPr>
              <a:t>Random restarts most common solution to overcome this problem</a:t>
            </a:r>
          </a:p>
          <a:p>
            <a:r>
              <a:rPr lang="en-IN" dirty="0">
                <a:sym typeface="Wingdings" panose="05000000000000000000" pitchFamily="2" charset="2"/>
              </a:rPr>
              <a:t>For some nice non-convex problems, we do know very good ways to provably initialize close to the global optimum (e.g. collaborative filtering in recommendation systems) – details beyond scope of CS771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decide Convergence?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In optimization, convergence can refer to a couple of things</a:t>
                </a:r>
              </a:p>
              <a:p>
                <a:pPr lvl="2"/>
                <a:r>
                  <a:rPr lang="en-IN" dirty="0"/>
                  <a:t>The algorithm has gotten within a “small” distance of a global/local optima</a:t>
                </a:r>
              </a:p>
              <a:p>
                <a:pPr lvl="2"/>
                <a:r>
                  <a:rPr lang="en-IN" dirty="0"/>
                  <a:t>The algorithm is not making “much” progress e.g.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IN" dirty="0"/>
              </a:p>
              <a:p>
                <a:r>
                  <a:rPr lang="en-IN" dirty="0"/>
                  <a:t>GD stops making progress when it reaches a stationary point i.e. can stop making progress even without having reached a global optimum (e.g. if it has reached a saddle point)</a:t>
                </a:r>
              </a:p>
              <a:p>
                <a:r>
                  <a:rPr lang="en-IN" dirty="0"/>
                  <a:t>Usually a few heuristics used to decide when to stop executing GD</a:t>
                </a:r>
              </a:p>
              <a:p>
                <a:pPr lvl="2"/>
                <a:r>
                  <a:rPr lang="en-IN" dirty="0"/>
                  <a:t>If gradient vectors have become too “small”, or “not much” progress is being made of if objective function value is already acceptably “small” or if  assignment submission deadline is 5 minutes away</a:t>
                </a:r>
              </a:p>
              <a:p>
                <a:pPr lvl="2"/>
                <a:r>
                  <a:rPr lang="en-IN" dirty="0"/>
                  <a:t>Acceptable levels e.g. “small”, “not much” usually decided either by consulting domain experts or else by using performance on validation sets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3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5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detect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b="1" dirty="0"/>
                  <a:t>Method 1</a:t>
                </a:r>
                <a:r>
                  <a:rPr lang="en-IN" dirty="0"/>
                  <a:t>: Tolerance technique</a:t>
                </a:r>
              </a:p>
              <a:p>
                <a:pPr lvl="1"/>
                <a:r>
                  <a:rPr lang="en-IN" sz="2800" dirty="0"/>
                  <a:t>For a pre-decided tolerance value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800" dirty="0"/>
                  <a:t>, 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800" dirty="0"/>
                  <a:t>, stop</a:t>
                </a:r>
              </a:p>
              <a:p>
                <a:r>
                  <a:rPr lang="en-IN" b="1" dirty="0"/>
                  <a:t>Method 2</a:t>
                </a:r>
                <a:r>
                  <a:rPr lang="en-IN" dirty="0"/>
                  <a:t>: Zero-</a:t>
                </a:r>
                <a:r>
                  <a:rPr lang="en-IN" dirty="0" err="1"/>
                  <a:t>th</a:t>
                </a:r>
                <a:r>
                  <a:rPr lang="en-IN" dirty="0"/>
                  <a:t> order technique</a:t>
                </a:r>
              </a:p>
              <a:p>
                <a:pPr lvl="1"/>
                <a:r>
                  <a:rPr lang="en-IN" sz="2800" dirty="0"/>
                  <a:t>If </a:t>
                </a:r>
                <a:r>
                  <a:rPr lang="en-IN" sz="2800" dirty="0" err="1"/>
                  <a:t>fn</a:t>
                </a:r>
                <a:r>
                  <a:rPr lang="en-IN" sz="2800" dirty="0"/>
                  <a:t> value has not changed much, stop (or else tune learning rate)!</a:t>
                </a:r>
              </a:p>
              <a:p>
                <a:pPr lvl="1"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  <m:r>
                          <a:rPr lang="en-IN" sz="2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IN" sz="2800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en-IN" sz="2800" dirty="0"/>
              </a:p>
              <a:p>
                <a:r>
                  <a:rPr lang="en-IN" b="1" dirty="0"/>
                  <a:t>Method 3</a:t>
                </a:r>
                <a:r>
                  <a:rPr lang="en-IN" dirty="0"/>
                  <a:t>: First order technique</a:t>
                </a:r>
              </a:p>
              <a:p>
                <a:pPr lvl="1"/>
                <a:r>
                  <a:rPr lang="en-IN" sz="2800" dirty="0"/>
                  <a:t>If gradient has become too small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N" sz="2800" dirty="0"/>
                  <a:t>, stop!</a:t>
                </a:r>
              </a:p>
              <a:p>
                <a:r>
                  <a:rPr lang="en-IN" b="1" dirty="0"/>
                  <a:t>Method 4</a:t>
                </a:r>
                <a:r>
                  <a:rPr lang="en-IN" dirty="0"/>
                  <a:t>: Cross validation technique</a:t>
                </a:r>
              </a:p>
              <a:p>
                <a:pPr lvl="1"/>
                <a:r>
                  <a:rPr lang="en-IN" sz="2800" dirty="0"/>
                  <a:t>Test the current model on validation data – if performance acceptable, stop!</a:t>
                </a:r>
              </a:p>
              <a:p>
                <a:r>
                  <a:rPr lang="en-IN" sz="2800" dirty="0"/>
                  <a:t>Other techniques e.g. primal-dual techniques are usually infeasible for large-scale ML problems and hence not used to decide convergence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8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choose Step Length?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For “nicely behaved” convex functions, have formulae for step length</a:t>
                </a:r>
              </a:p>
              <a:p>
                <a:r>
                  <a:rPr lang="en-IN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</m:oMath>
                </a14:m>
                <a:r>
                  <a:rPr lang="en-IN" dirty="0"/>
                  <a:t> or 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 is a </a:t>
                </a:r>
                <a:r>
                  <a:rPr lang="en-IN" dirty="0" err="1"/>
                  <a:t>hyperparameter</a:t>
                </a:r>
                <a:r>
                  <a:rPr lang="en-IN" dirty="0"/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</a:t>
                </a:r>
              </a:p>
              <a:p>
                <a:pPr lvl="2"/>
                <a:r>
                  <a:rPr lang="en-IN" dirty="0"/>
                  <a:t>Basic idea is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(diminishing) and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(infinite travel)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Simple, for “nice” convex functions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-convergence in just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/>
                  <a:t> steps 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Details (e.g. what is “nice”) beyond scope of CS771 (see CS77X, X = 3,4,7)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A powerful but expensive technique is the </a:t>
                </a:r>
                <a:r>
                  <a:rPr lang="en-IN" i="1" dirty="0"/>
                  <a:t>Newton method</a:t>
                </a:r>
                <a:endParaRPr lang="en-IN" dirty="0"/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p>
                                  <m:r>
                                    <a:rPr lang="en-I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en-IN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dirty="0"/>
              </a:p>
              <a:p>
                <a:pPr lvl="2"/>
                <a:r>
                  <a:rPr lang="en-IN" dirty="0"/>
                  <a:t>“</a:t>
                </a:r>
                <a:r>
                  <a:rPr lang="en-IN" dirty="0" err="1"/>
                  <a:t>Autotunes</a:t>
                </a:r>
                <a:r>
                  <a:rPr lang="en-IN" dirty="0"/>
                  <a:t>” the step length so that we may directly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Offers extremely rapid convergence for “nice” convex problems: roughly, it offers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-convergence in just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1/</m:t>
                                        </m:r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/>
                  <a:t> steps </a:t>
                </a:r>
                <a:endParaRPr lang="en-IN" dirty="0"/>
              </a:p>
              <a:p>
                <a:pPr lvl="2"/>
                <a:r>
                  <a:rPr lang="en-IN" dirty="0"/>
                  <a:t>However, computation of Hessian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often expensive</a:t>
                </a:r>
              </a:p>
              <a:p>
                <a:pPr lvl="2"/>
                <a:r>
                  <a:rPr lang="en-IN" dirty="0"/>
                  <a:t>Workaround: 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using a diagonal or a low-rank matrix</a:t>
                </a:r>
              </a:p>
              <a:p>
                <a:pPr lvl="2"/>
                <a:endParaRPr lang="en-IN" dirty="0"/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b="-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6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choose Step Length?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sym typeface="Wingdings" panose="05000000000000000000" pitchFamily="2" charset="2"/>
                  </a:rPr>
                  <a:t>For not so well behaved convex functions and non-convex functions, there exist several heuristics – no guarantee they will always work </a:t>
                </a:r>
              </a:p>
              <a:p>
                <a:pPr lvl="1"/>
                <a:r>
                  <a:rPr lang="en-IN" b="1" dirty="0">
                    <a:sym typeface="Wingdings" panose="05000000000000000000" pitchFamily="2" charset="2"/>
                  </a:rPr>
                  <a:t>Line-search Techniques</a:t>
                </a:r>
                <a:r>
                  <a:rPr lang="en-IN" dirty="0">
                    <a:sym typeface="Wingdings" panose="05000000000000000000" pitchFamily="2" charset="2"/>
                  </a:rPr>
                  <a:t>: find the best step length every time</a:t>
                </a:r>
                <a:br>
                  <a:rPr lang="en-IN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lim>
                            </m:limLow>
                          </m:fNam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𝐠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b="1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E.g. Armijo Rule: start by using with a decently large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 if objective function value does not reduce sufficiently, then 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and try again</a:t>
                </a:r>
              </a:p>
              <a:p>
                <a:pPr lvl="2"/>
                <a:r>
                  <a:rPr lang="en-IN" dirty="0"/>
                  <a:t>Line search can be expensive as it involves multiple GD steps, </a:t>
                </a:r>
                <a:r>
                  <a:rPr lang="en-IN" dirty="0" err="1"/>
                  <a:t>fn</a:t>
                </a:r>
                <a:r>
                  <a:rPr lang="en-IN" dirty="0"/>
                  <a:t> evaluations</a:t>
                </a:r>
              </a:p>
              <a:p>
                <a:r>
                  <a:rPr lang="en-IN" dirty="0"/>
                  <a:t>Cheaper “adaptive” techniques exist – these employ several tricks</a:t>
                </a:r>
              </a:p>
              <a:p>
                <a:pPr lvl="2"/>
                <a:r>
                  <a:rPr lang="en-IN" dirty="0"/>
                  <a:t>U</a:t>
                </a:r>
                <a:r>
                  <a:rPr lang="en-IN" dirty="0">
                    <a:sym typeface="Wingdings" panose="05000000000000000000" pitchFamily="2" charset="2"/>
                  </a:rPr>
                  <a:t>se a different step length for each dimension of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𝐰</m:t>
                    </m:r>
                  </m:oMath>
                </a14:m>
                <a:r>
                  <a:rPr lang="en-IN" b="1" dirty="0">
                    <a:sym typeface="Wingdings" panose="05000000000000000000" pitchFamily="2" charset="2"/>
                  </a:rPr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(e.g. </a:t>
                </a:r>
                <a:r>
                  <a:rPr lang="en-IN" dirty="0" err="1">
                    <a:sym typeface="Wingdings" panose="05000000000000000000" pitchFamily="2" charset="2"/>
                  </a:rPr>
                  <a:t>Adagrad</a:t>
                </a:r>
                <a:r>
                  <a:rPr lang="en-IN" dirty="0">
                    <a:sym typeface="Wingdings" panose="05000000000000000000" pitchFamily="2" charset="2"/>
                  </a:rPr>
                  <a:t>)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replaced with a diagonal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Use “momentum” methods (e.g. NAG, Adam) which essentially infuses previous gradients into the current gradient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3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6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367834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Loss functions are used in ML to ask the model to </a:t>
                </a:r>
                <a:r>
                  <a:rPr lang="en-IN" i="1" dirty="0"/>
                  <a:t>behave</a:t>
                </a:r>
                <a:r>
                  <a:rPr lang="en-IN" dirty="0"/>
                  <a:t> a certain way</a:t>
                </a:r>
              </a:p>
              <a:p>
                <a:r>
                  <a:rPr lang="en-IN" dirty="0"/>
                  <a:t>Loss functions penalize undesirable behaviour and optimizers like SGD or SDCA then (hopefully) give us a model with desirable behaviour</a:t>
                </a:r>
              </a:p>
              <a:p>
                <a:r>
                  <a:rPr lang="en-IN" dirty="0"/>
                  <a:t>E.g. the hinge loss function which penalizes a model</a:t>
                </a:r>
                <a:br>
                  <a:rPr lang="en-IN" dirty="0"/>
                </a:br>
                <a:r>
                  <a:rPr lang="en-IN" dirty="0"/>
                  <a:t>if it either misclassifies a data point or else classifies it</a:t>
                </a:r>
                <a:br>
                  <a:rPr lang="en-IN" dirty="0"/>
                </a:br>
                <a:r>
                  <a:rPr lang="en-IN" dirty="0"/>
                  <a:t>correctly but with insufficient margin </a:t>
                </a:r>
              </a:p>
              <a:p>
                <a:r>
                  <a:rPr lang="en-IN" b="1" dirty="0"/>
                  <a:t>Note</a:t>
                </a:r>
                <a:r>
                  <a:rPr lang="en-IN" dirty="0"/>
                  <a:t>: hinge loss tells us how well is model doing on a</a:t>
                </a:r>
                <a:br>
                  <a:rPr lang="en-IN" dirty="0"/>
                </a:br>
                <a:r>
                  <a:rPr lang="en-IN" dirty="0"/>
                  <a:t>single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. Given such a loss function, it is popular in ML to then take the sum or average of these </a:t>
                </a:r>
                <a:r>
                  <a:rPr lang="en-IN" dirty="0" err="1"/>
                  <a:t>datapoint</a:t>
                </a:r>
                <a:r>
                  <a:rPr lang="en-IN" dirty="0"/>
                  <a:t>-wise loss values on the entire training set to see how well is model doing on the entire training set. For example, CSVM relies 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hinge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367834"/>
              </a:xfrm>
              <a:blipFill>
                <a:blip r:embed="rId5"/>
                <a:stretch>
                  <a:fillRect l="-562" t="-2724" r="-1379" b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265918" y="2482209"/>
            <a:ext cx="2754306" cy="1802875"/>
            <a:chOff x="3072203" y="1188485"/>
            <a:chExt cx="4404448" cy="288300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525310" y="1188485"/>
              <a:ext cx="0" cy="2883001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>
            <a:xfrm>
              <a:off x="3072203" y="4071486"/>
              <a:ext cx="4404448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3" name="Freeform 12"/>
          <p:cNvSpPr/>
          <p:nvPr/>
        </p:nvSpPr>
        <p:spPr>
          <a:xfrm flipH="1">
            <a:off x="9438670" y="2538133"/>
            <a:ext cx="2581555" cy="1703613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143" y="4422970"/>
            <a:ext cx="505352" cy="1987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688" y="4420586"/>
            <a:ext cx="129852" cy="2084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21" y="4420587"/>
            <a:ext cx="100590" cy="2011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128992" y="1897360"/>
                <a:ext cx="4960663" cy="55912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hinge</m:t>
                          </m:r>
                        </m:sub>
                      </m:sSub>
                      <m:d>
                        <m:dPr>
                          <m:ctrlP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I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992" y="1897360"/>
                <a:ext cx="4960663" cy="5591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67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Classification 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3"/>
                <a:ext cx="11938646" cy="5987819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/>
                  <a:t>Squared Hinge</a:t>
                </a:r>
                <a:r>
                  <a:rPr lang="en-IN" dirty="0"/>
                  <a:t> loss Function: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sq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Popular since it is differentiable – no kinks</a:t>
                </a:r>
              </a:p>
              <a:p>
                <a:r>
                  <a:rPr lang="en-IN" b="1" dirty="0"/>
                  <a:t>Logistic</a:t>
                </a:r>
                <a:r>
                  <a:rPr lang="en-IN" dirty="0"/>
                  <a:t> Loss Function: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logistic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Popular, differentiable</a:t>
                </a:r>
              </a:p>
              <a:p>
                <a:pPr lvl="1"/>
                <a:r>
                  <a:rPr lang="en-IN" dirty="0"/>
                  <a:t>Related to the cross-entropy loss function</a:t>
                </a:r>
              </a:p>
              <a:p>
                <a:r>
                  <a:rPr lang="en-IN" dirty="0"/>
                  <a:t>Some loss functions e.g. hinge, can be derived in</a:t>
                </a:r>
                <a:br>
                  <a:rPr lang="en-IN" dirty="0"/>
                </a:br>
                <a:r>
                  <a:rPr lang="en-IN" dirty="0"/>
                  <a:t>a geometric way, others e.g. logistic, can be derived probabilistically</a:t>
                </a:r>
              </a:p>
              <a:p>
                <a:r>
                  <a:rPr lang="en-IN" dirty="0"/>
                  <a:t>However, some e.g. squared hinge, are directly proposed by ML experts as they have nice properties – no separate “intuition” for these </a:t>
                </a:r>
                <a:r>
                  <a:rPr lang="en-IN" dirty="0">
                    <a:sym typeface="Wingdings" panose="05000000000000000000" pitchFamily="2" charset="2"/>
                  </a:rPr>
                  <a:t></a:t>
                </a:r>
                <a:endParaRPr lang="en-IN" dirty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3"/>
                <a:ext cx="11938646" cy="5987819"/>
              </a:xfrm>
              <a:blipFill>
                <a:blip r:embed="rId7"/>
                <a:stretch>
                  <a:fillRect l="-562" t="-2442" r="-19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8868519" y="956082"/>
            <a:ext cx="2929169" cy="2195898"/>
            <a:chOff x="8868519" y="956082"/>
            <a:chExt cx="2929169" cy="219589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9917526" y="984764"/>
              <a:ext cx="0" cy="180287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868519" y="2787639"/>
              <a:ext cx="289461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600" y="2923141"/>
              <a:ext cx="129852" cy="20849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4589" y="2923142"/>
              <a:ext cx="100590" cy="201179"/>
            </a:xfrm>
            <a:prstGeom prst="rect">
              <a:avLst/>
            </a:prstGeom>
          </p:spPr>
        </p:pic>
        <p:sp>
          <p:nvSpPr>
            <p:cNvPr id="11" name="Freeform 10"/>
            <p:cNvSpPr/>
            <p:nvPr/>
          </p:nvSpPr>
          <p:spPr>
            <a:xfrm flipH="1">
              <a:off x="9104520" y="956082"/>
              <a:ext cx="1302913" cy="17882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3506" h="2859562">
                  <a:moveTo>
                    <a:pt x="0" y="2859393"/>
                  </a:moveTo>
                  <a:cubicBezTo>
                    <a:pt x="267564" y="2862743"/>
                    <a:pt x="1207863" y="2844637"/>
                    <a:pt x="2083506" y="0"/>
                  </a:cubicBezTo>
                  <a:lnTo>
                    <a:pt x="2083506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0407433" y="2744300"/>
              <a:ext cx="139025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6029" y="2953184"/>
              <a:ext cx="505352" cy="198796"/>
            </a:xfrm>
            <a:prstGeom prst="rect">
              <a:avLst/>
            </a:prstGeom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10367848" y="984764"/>
              <a:ext cx="0" cy="1802875"/>
            </a:xfrm>
            <a:prstGeom prst="line">
              <a:avLst/>
            </a:prstGeom>
            <a:ln w="9525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8837797" y="3267136"/>
            <a:ext cx="2959891" cy="2146871"/>
            <a:chOff x="8837797" y="3863072"/>
            <a:chExt cx="2959891" cy="2146871"/>
          </a:xfrm>
        </p:grpSpPr>
        <p:grpSp>
          <p:nvGrpSpPr>
            <p:cNvPr id="34" name="Group 33"/>
            <p:cNvGrpSpPr/>
            <p:nvPr/>
          </p:nvGrpSpPr>
          <p:grpSpPr>
            <a:xfrm>
              <a:off x="8837797" y="3863072"/>
              <a:ext cx="2953584" cy="1802875"/>
              <a:chOff x="2454442" y="1188485"/>
              <a:chExt cx="4723117" cy="2883001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4525310" y="1188485"/>
                <a:ext cx="0" cy="288300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454442" y="4071486"/>
                <a:ext cx="4723117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Freeform 34"/>
            <p:cNvSpPr/>
            <p:nvPr/>
          </p:nvSpPr>
          <p:spPr>
            <a:xfrm flipH="1">
              <a:off x="8837798" y="3883418"/>
              <a:ext cx="2959890" cy="16947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733199"/>
                <a:gd name="connsiteY0" fmla="*/ 2710046 h 2720679"/>
                <a:gd name="connsiteX1" fmla="*/ 4733199 w 4733199"/>
                <a:gd name="connsiteY1" fmla="*/ 0 h 2720679"/>
                <a:gd name="connsiteX2" fmla="*/ 4733199 w 4733199"/>
                <a:gd name="connsiteY2" fmla="*/ 0 h 2720679"/>
                <a:gd name="connsiteX0" fmla="*/ 0 w 4733199"/>
                <a:gd name="connsiteY0" fmla="*/ 2710046 h 2710046"/>
                <a:gd name="connsiteX1" fmla="*/ 4733199 w 4733199"/>
                <a:gd name="connsiteY1" fmla="*/ 0 h 2710046"/>
                <a:gd name="connsiteX2" fmla="*/ 4733199 w 4733199"/>
                <a:gd name="connsiteY2" fmla="*/ 0 h 271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33199" h="2710046">
                  <a:moveTo>
                    <a:pt x="0" y="2710046"/>
                  </a:moveTo>
                  <a:cubicBezTo>
                    <a:pt x="2219678" y="2581951"/>
                    <a:pt x="2938010" y="2407474"/>
                    <a:pt x="4733199" y="0"/>
                  </a:cubicBezTo>
                  <a:lnTo>
                    <a:pt x="4733199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7881" y="5801449"/>
              <a:ext cx="129852" cy="208494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6029" y="5801449"/>
              <a:ext cx="505352" cy="1987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497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Use Calculus for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Method 2</a:t>
            </a:r>
            <a:r>
              <a:rPr lang="en-IN" dirty="0"/>
              <a:t>: Perform (sub)gradient descent</a:t>
            </a:r>
          </a:p>
          <a:p>
            <a:r>
              <a:rPr lang="en-IN" dirty="0"/>
              <a:t>Recall that direction opposite to gradient offers </a:t>
            </a:r>
            <a:r>
              <a:rPr lang="en-IN" i="1" dirty="0"/>
              <a:t>steepest descent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8990" y="2295732"/>
                <a:ext cx="7288821" cy="409176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(SUB)GRADIENT DESCENT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b="1" dirty="0">
                    <a:solidFill>
                      <a:schemeClr val="bg1"/>
                    </a:solidFill>
                    <a:latin typeface="+mj-lt"/>
                  </a:rPr>
                  <a:t>Given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: obj. </a:t>
                </a:r>
                <a:r>
                  <a:rPr lang="en-IN" sz="3200" dirty="0" err="1">
                    <a:solidFill>
                      <a:schemeClr val="bg1"/>
                    </a:solidFill>
                    <a:latin typeface="+mj-lt"/>
                  </a:rPr>
                  <a:t>func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.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 to minimize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b="1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=0, 1, …</m:t>
                    </m:r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Obtain a (sub)gradient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Choose a step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Repeat until convergence</a:t>
                </a:r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90" y="2295732"/>
                <a:ext cx="7288821" cy="4091761"/>
              </a:xfrm>
              <a:prstGeom prst="rect">
                <a:avLst/>
              </a:prstGeom>
              <a:blipFill>
                <a:blip r:embed="rId2"/>
                <a:stretch>
                  <a:fillRect l="-1997" t="-1477" r="-1082" b="-2659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7787811" y="2295732"/>
                <a:ext cx="4404189" cy="40917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>
                    <a:solidFill>
                      <a:schemeClr val="bg1"/>
                    </a:solidFill>
                  </a:rPr>
                  <a:t>How to 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?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How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IN" dirty="0">
                    <a:solidFill>
                      <a:schemeClr val="bg1"/>
                    </a:solidFill>
                  </a:rPr>
                  <a:t>Often called “step length” or “learning rate”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What is convergence?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How to decide if we have converged?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811" y="2295732"/>
                <a:ext cx="4404189" cy="4091761"/>
              </a:xfrm>
              <a:prstGeom prst="rect">
                <a:avLst/>
              </a:prstGeom>
              <a:blipFill>
                <a:blip r:embed="rId3"/>
                <a:stretch>
                  <a:fillRect l="-1524" t="-3577" r="-5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14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If we obtain a model by solving the following problem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then we would be doing </a:t>
                </a:r>
                <a:r>
                  <a:rPr lang="en-IN" i="1" dirty="0"/>
                  <a:t>logistic regression</a:t>
                </a:r>
              </a:p>
              <a:p>
                <a:r>
                  <a:rPr lang="en-IN" dirty="0"/>
                  <a:t>Note that we simply replaced hinge loss with logistic loss here</a:t>
                </a:r>
              </a:p>
              <a:p>
                <a:r>
                  <a:rPr lang="en-IN" b="1" dirty="0"/>
                  <a:t>Warning</a:t>
                </a:r>
                <a:r>
                  <a:rPr lang="en-IN" dirty="0"/>
                  <a:t>: logistic regression solves a binary classification problem, not a regression problem. The name is misleading</a:t>
                </a:r>
              </a:p>
              <a:p>
                <a:r>
                  <a:rPr lang="en-IN" dirty="0"/>
                  <a:t>Can be solved in primal by using GD/SGD/MB</a:t>
                </a:r>
              </a:p>
              <a:p>
                <a:r>
                  <a:rPr lang="en-IN" dirty="0"/>
                  <a:t>Can be solved in dual using SDCA as well</a:t>
                </a:r>
              </a:p>
              <a:p>
                <a:pPr lvl="2"/>
                <a:r>
                  <a:rPr lang="en-IN" dirty="0"/>
                  <a:t>Dual derivation not that straightforward here since no constraints </a:t>
                </a:r>
                <a:r>
                  <a:rPr lang="en-IN" i="0" dirty="0">
                    <a:sym typeface="Wingdings" panose="05000000000000000000" pitchFamily="2" charset="2"/>
                  </a:rPr>
                  <a:t>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Will revisit logistic regression and derive the loss function</a:t>
                </a:r>
                <a:r>
                  <a:rPr lang="en-IN" dirty="0"/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very soon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b="-20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In binary classification, we have to predict one of two classes for each data point i.e.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In regression, we have to predict a real value i.e.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/>
              </a:p>
              <a:p>
                <a:r>
                  <a:rPr lang="en-IN" dirty="0"/>
                  <a:t>Training data looks like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/>
              </a:p>
              <a:p>
                <a:r>
                  <a:rPr lang="en-IN" dirty="0"/>
                  <a:t>Predicting price of a stock, predicting </a:t>
                </a:r>
                <a:r>
                  <a:rPr lang="en-IN" i="1" dirty="0"/>
                  <a:t>change</a:t>
                </a:r>
                <a:r>
                  <a:rPr lang="en-IN" dirty="0"/>
                  <a:t> in price of a stock, predicting test scores of a student, </a:t>
                </a:r>
                <a:r>
                  <a:rPr lang="en-IN" dirty="0" err="1"/>
                  <a:t>etc</a:t>
                </a:r>
                <a:r>
                  <a:rPr lang="en-IN" dirty="0"/>
                  <a:t> can be solved using regression</a:t>
                </a:r>
              </a:p>
              <a:p>
                <a:r>
                  <a:rPr lang="en-IN" dirty="0"/>
                  <a:t>Let us look at a few ways to solve regression problem as well as loss functions for regression problems</a:t>
                </a:r>
              </a:p>
              <a:p>
                <a:r>
                  <a:rPr lang="en-IN" b="1" dirty="0"/>
                  <a:t>Recall</a:t>
                </a:r>
                <a:r>
                  <a:rPr lang="en-IN" dirty="0"/>
                  <a:t>: logistic regression is not a way to perform regression, it is a way to perform binary classification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r="-511" b="-2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8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Loss Functions for Regression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/>
                  <a:t>Can use linear models to solve regression problems too i.e. learn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 and predict score for test data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/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dirty="0"/>
              </a:p>
              <a:p>
                <a:r>
                  <a:rPr lang="en-IN" dirty="0"/>
                  <a:t>Need loss functions that define what they think is bad behaviour</a:t>
                </a:r>
              </a:p>
              <a:p>
                <a:r>
                  <a:rPr lang="en-IN" b="1" dirty="0"/>
                  <a:t>Absolute Loss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abs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b="1" i="1" dirty="0"/>
                  <a:t>Intuition</a:t>
                </a:r>
                <a:r>
                  <a:rPr lang="en-IN" i="1" dirty="0"/>
                  <a:t>: a model is doing badly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IN" i="1" dirty="0"/>
                  <a:t> is either much larger</a:t>
                </a:r>
                <a:br>
                  <a:rPr lang="en-IN" i="1" dirty="0"/>
                </a:br>
                <a:r>
                  <a:rPr lang="en-IN" i="1" dirty="0"/>
                  <a:t>than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i="1" dirty="0"/>
                  <a:t> or much smaller than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IN" i="1" dirty="0"/>
              </a:p>
              <a:p>
                <a:r>
                  <a:rPr lang="en-IN" b="1" dirty="0"/>
                  <a:t>Squared Loss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sq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b="1" i="1" dirty="0"/>
                  <a:t>Intuition</a:t>
                </a:r>
                <a:r>
                  <a:rPr lang="en-IN" i="1" dirty="0"/>
                  <a:t>: a model is doing badly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IN" i="1" dirty="0"/>
                  <a:t> is either much larger</a:t>
                </a:r>
                <a:br>
                  <a:rPr lang="en-IN" i="1" dirty="0"/>
                </a:br>
                <a:r>
                  <a:rPr lang="en-IN" i="1" dirty="0"/>
                  <a:t>than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i="1" dirty="0"/>
                  <a:t> or much smaller than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i="1" dirty="0"/>
                  <a:t>. Also I want the loss </a:t>
                </a:r>
                <a:r>
                  <a:rPr lang="en-IN" i="1" dirty="0" err="1"/>
                  <a:t>fn</a:t>
                </a:r>
                <a:br>
                  <a:rPr lang="en-IN" i="1" dirty="0"/>
                </a:br>
                <a:r>
                  <a:rPr lang="en-IN" i="1" dirty="0"/>
                  <a:t>to be differentiable so that I can take gradients </a:t>
                </a:r>
                <a:r>
                  <a:rPr lang="en-IN" i="1" dirty="0" err="1"/>
                  <a:t>etc</a:t>
                </a:r>
                <a:endParaRPr lang="en-IN" i="1" dirty="0"/>
              </a:p>
              <a:p>
                <a:r>
                  <a:rPr lang="en-IN" dirty="0"/>
                  <a:t>Actually, even these loss </a:t>
                </a:r>
                <a:r>
                  <a:rPr lang="en-IN" dirty="0" err="1"/>
                  <a:t>fns</a:t>
                </a:r>
                <a:r>
                  <a:rPr lang="en-IN" dirty="0"/>
                  <a:t> can be derived from</a:t>
                </a:r>
                <a:br>
                  <a:rPr lang="en-IN" dirty="0"/>
                </a:br>
                <a:r>
                  <a:rPr lang="en-IN" dirty="0"/>
                  <a:t>basic principles. We will see this soon.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4"/>
                <a:stretch>
                  <a:fillRect l="-578" t="-2545" b="-21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22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9260686" y="2504239"/>
            <a:ext cx="2795403" cy="1860931"/>
            <a:chOff x="9405798" y="2504239"/>
            <a:chExt cx="2795403" cy="186093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0700808" y="2562295"/>
              <a:ext cx="0" cy="1802875"/>
            </a:xfrm>
            <a:prstGeom prst="line">
              <a:avLst/>
            </a:prstGeom>
            <a:ln w="381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405798" y="4365170"/>
              <a:ext cx="259002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405798" y="2562907"/>
              <a:ext cx="1295009" cy="180142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10700808" y="2504239"/>
              <a:ext cx="1210170" cy="186008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7489" y="4058130"/>
              <a:ext cx="683712" cy="276828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9265519" y="4761192"/>
            <a:ext cx="2795403" cy="1860931"/>
            <a:chOff x="9405798" y="4761192"/>
            <a:chExt cx="2795403" cy="1860931"/>
          </a:xfrm>
        </p:grpSpPr>
        <p:grpSp>
          <p:nvGrpSpPr>
            <p:cNvPr id="6" name="Group 5"/>
            <p:cNvGrpSpPr/>
            <p:nvPr/>
          </p:nvGrpSpPr>
          <p:grpSpPr>
            <a:xfrm>
              <a:off x="9405798" y="4819248"/>
              <a:ext cx="2590021" cy="1802875"/>
              <a:chOff x="2454442" y="1188485"/>
              <a:chExt cx="4141737" cy="2883001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4525310" y="1188485"/>
                <a:ext cx="0" cy="2883001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454442" y="4071486"/>
                <a:ext cx="4141737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Freeform 6"/>
            <p:cNvSpPr/>
            <p:nvPr/>
          </p:nvSpPr>
          <p:spPr>
            <a:xfrm flipH="1">
              <a:off x="9405798" y="4761192"/>
              <a:ext cx="2505180" cy="1834710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6067" h="2933909">
                  <a:moveTo>
                    <a:pt x="0" y="0"/>
                  </a:moveTo>
                  <a:cubicBezTo>
                    <a:pt x="1352300" y="4758594"/>
                    <a:pt x="3130424" y="2938454"/>
                    <a:pt x="4006067" y="93817"/>
                  </a:cubicBezTo>
                  <a:lnTo>
                    <a:pt x="4006067" y="93817"/>
                  </a:ln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7489" y="6309242"/>
              <a:ext cx="683712" cy="276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798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Loss Functions for Regression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br>
                  <a:rPr lang="en-IN" b="1" dirty="0"/>
                </a:br>
                <a:br>
                  <a:rPr lang="en-IN" b="1" dirty="0"/>
                </a:br>
                <a:br>
                  <a:rPr lang="en-IN" b="1" dirty="0"/>
                </a:br>
                <a:r>
                  <a:rPr lang="en-IN" b="1" dirty="0" err="1"/>
                  <a:t>Vapnik’s</a:t>
                </a:r>
                <a:r>
                  <a:rPr lang="en-IN" b="1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b="1" dirty="0"/>
                  <a:t>-insensitive Loss</a:t>
                </a:r>
                <a:r>
                  <a:rPr lang="en-IN" dirty="0"/>
                  <a:t>:</a:t>
                </a:r>
              </a:p>
              <a:p>
                <a:pPr lvl="2"/>
                <a:r>
                  <a:rPr lang="en-IN" b="1" i="1" dirty="0"/>
                  <a:t>Intuition</a:t>
                </a:r>
                <a:r>
                  <a:rPr lang="en-IN" i="1" dirty="0"/>
                  <a:t>: if a model is doing slightly badly, don’t</a:t>
                </a:r>
                <a:br>
                  <a:rPr lang="en-IN" i="1" dirty="0"/>
                </a:br>
                <a:r>
                  <a:rPr lang="en-IN" i="1" dirty="0"/>
                  <a:t>penalize it at all, else penalize it as squared loss. Ensure a differentiable </a:t>
                </a:r>
                <a:r>
                  <a:rPr lang="en-IN" i="1" dirty="0" err="1"/>
                  <a:t>fn</a:t>
                </a:r>
                <a:br>
                  <a:rPr lang="en-IN" i="1" dirty="0"/>
                </a:br>
                <a:endParaRPr lang="en-IN" i="1" dirty="0"/>
              </a:p>
              <a:p>
                <a:br>
                  <a:rPr lang="en-IN" b="1" dirty="0"/>
                </a:br>
                <a:endParaRPr lang="en-IN" b="1" dirty="0"/>
              </a:p>
              <a:p>
                <a:r>
                  <a:rPr lang="en-IN" b="1" dirty="0"/>
                  <a:t>Huber Loss</a:t>
                </a:r>
                <a:r>
                  <a:rPr lang="en-IN" dirty="0"/>
                  <a:t>:</a:t>
                </a:r>
              </a:p>
              <a:p>
                <a:pPr lvl="2"/>
                <a:r>
                  <a:rPr lang="en-IN" i="1" dirty="0"/>
                  <a:t>Intuition: if a model is doing slightly badly, penalize it as squared loss, if doing very badly, penalize it as absolute loss. Also, please ensure a differentiable </a:t>
                </a:r>
                <a:r>
                  <a:rPr lang="en-IN" i="1" dirty="0" err="1"/>
                  <a:t>fn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8"/>
                <a:stretch>
                  <a:fillRect l="-5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0" y="4103379"/>
            <a:ext cx="5782361" cy="105832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8185596" y="3701019"/>
            <a:ext cx="3947438" cy="1802875"/>
            <a:chOff x="8250360" y="1111623"/>
            <a:chExt cx="3947438" cy="180287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0219457" y="1111623"/>
              <a:ext cx="0" cy="1802875"/>
            </a:xfrm>
            <a:prstGeom prst="line">
              <a:avLst/>
            </a:prstGeom>
            <a:ln w="381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341706" y="2914498"/>
              <a:ext cx="385013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 flipH="1">
              <a:off x="8924447" y="1112234"/>
              <a:ext cx="1302913" cy="17882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3506" h="2859562">
                  <a:moveTo>
                    <a:pt x="0" y="2859393"/>
                  </a:moveTo>
                  <a:cubicBezTo>
                    <a:pt x="267564" y="2862743"/>
                    <a:pt x="1207863" y="2844637"/>
                    <a:pt x="2083506" y="0"/>
                  </a:cubicBezTo>
                  <a:lnTo>
                    <a:pt x="2083506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0227360" y="1112234"/>
              <a:ext cx="1302913" cy="17882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3506" h="2859562">
                  <a:moveTo>
                    <a:pt x="0" y="2859393"/>
                  </a:moveTo>
                  <a:cubicBezTo>
                    <a:pt x="267564" y="2862743"/>
                    <a:pt x="1207863" y="2844637"/>
                    <a:pt x="2083506" y="0"/>
                  </a:cubicBezTo>
                  <a:lnTo>
                    <a:pt x="2083506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 flipH="1">
              <a:off x="8250360" y="1434744"/>
              <a:ext cx="1961195" cy="1475905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829441 w 2083506"/>
                <a:gd name="connsiteY2" fmla="*/ 1015437 h 2859562"/>
                <a:gd name="connsiteX0" fmla="*/ 0 w 1438703"/>
                <a:gd name="connsiteY0" fmla="*/ 1843956 h 2304521"/>
                <a:gd name="connsiteX1" fmla="*/ 1438703 w 1438703"/>
                <a:gd name="connsiteY1" fmla="*/ 619416 h 2304521"/>
                <a:gd name="connsiteX2" fmla="*/ 829441 w 1438703"/>
                <a:gd name="connsiteY2" fmla="*/ 0 h 2304521"/>
                <a:gd name="connsiteX0" fmla="*/ 0 w 2515066"/>
                <a:gd name="connsiteY0" fmla="*/ 2585225 h 3045788"/>
                <a:gd name="connsiteX1" fmla="*/ 1438703 w 2515066"/>
                <a:gd name="connsiteY1" fmla="*/ 1360685 h 3045788"/>
                <a:gd name="connsiteX2" fmla="*/ 2515066 w 2515066"/>
                <a:gd name="connsiteY2" fmla="*/ 0 h 3045788"/>
                <a:gd name="connsiteX0" fmla="*/ 0 w 2515066"/>
                <a:gd name="connsiteY0" fmla="*/ 2585225 h 3432813"/>
                <a:gd name="connsiteX1" fmla="*/ 1018988 w 2515066"/>
                <a:gd name="connsiteY1" fmla="*/ 1993641 h 3432813"/>
                <a:gd name="connsiteX2" fmla="*/ 2515066 w 2515066"/>
                <a:gd name="connsiteY2" fmla="*/ 0 h 3432813"/>
                <a:gd name="connsiteX0" fmla="*/ 0 w 2515066"/>
                <a:gd name="connsiteY0" fmla="*/ 2585225 h 3432813"/>
                <a:gd name="connsiteX1" fmla="*/ 1018988 w 2515066"/>
                <a:gd name="connsiteY1" fmla="*/ 1993641 h 3432813"/>
                <a:gd name="connsiteX2" fmla="*/ 2515066 w 2515066"/>
                <a:gd name="connsiteY2" fmla="*/ 0 h 3432813"/>
                <a:gd name="connsiteX0" fmla="*/ 0 w 2515066"/>
                <a:gd name="connsiteY0" fmla="*/ 2585225 h 2585383"/>
                <a:gd name="connsiteX1" fmla="*/ 1018988 w 2515066"/>
                <a:gd name="connsiteY1" fmla="*/ 1993641 h 2585383"/>
                <a:gd name="connsiteX2" fmla="*/ 2515066 w 2515066"/>
                <a:gd name="connsiteY2" fmla="*/ 0 h 2585383"/>
                <a:gd name="connsiteX0" fmla="*/ 0 w 2515066"/>
                <a:gd name="connsiteY0" fmla="*/ 2585225 h 2585404"/>
                <a:gd name="connsiteX1" fmla="*/ 1018988 w 2515066"/>
                <a:gd name="connsiteY1" fmla="*/ 1993641 h 2585404"/>
                <a:gd name="connsiteX2" fmla="*/ 2515066 w 2515066"/>
                <a:gd name="connsiteY2" fmla="*/ 0 h 2585404"/>
                <a:gd name="connsiteX0" fmla="*/ 0 w 2694459"/>
                <a:gd name="connsiteY0" fmla="*/ 2791698 h 2791875"/>
                <a:gd name="connsiteX1" fmla="*/ 1018988 w 2694459"/>
                <a:gd name="connsiteY1" fmla="*/ 2200114 h 2791875"/>
                <a:gd name="connsiteX2" fmla="*/ 2694459 w 2694459"/>
                <a:gd name="connsiteY2" fmla="*/ 0 h 2791875"/>
                <a:gd name="connsiteX0" fmla="*/ 0 w 2694459"/>
                <a:gd name="connsiteY0" fmla="*/ 2791698 h 2813863"/>
                <a:gd name="connsiteX1" fmla="*/ 810824 w 2694459"/>
                <a:gd name="connsiteY1" fmla="*/ 2393047 h 2813863"/>
                <a:gd name="connsiteX2" fmla="*/ 2694459 w 2694459"/>
                <a:gd name="connsiteY2" fmla="*/ 0 h 2813863"/>
                <a:gd name="connsiteX0" fmla="*/ 0 w 2694459"/>
                <a:gd name="connsiteY0" fmla="*/ 2791698 h 2813115"/>
                <a:gd name="connsiteX1" fmla="*/ 838749 w 2694459"/>
                <a:gd name="connsiteY1" fmla="*/ 2390509 h 2813115"/>
                <a:gd name="connsiteX2" fmla="*/ 2694459 w 2694459"/>
                <a:gd name="connsiteY2" fmla="*/ 0 h 2813115"/>
                <a:gd name="connsiteX0" fmla="*/ 0 w 2789232"/>
                <a:gd name="connsiteY0" fmla="*/ 2507376 h 2528793"/>
                <a:gd name="connsiteX1" fmla="*/ 838749 w 2789232"/>
                <a:gd name="connsiteY1" fmla="*/ 2106187 h 2528793"/>
                <a:gd name="connsiteX2" fmla="*/ 2789232 w 2789232"/>
                <a:gd name="connsiteY2" fmla="*/ 0 h 2528793"/>
                <a:gd name="connsiteX0" fmla="*/ 0 w 2623378"/>
                <a:gd name="connsiteY0" fmla="*/ 2158744 h 2180161"/>
                <a:gd name="connsiteX1" fmla="*/ 838749 w 2623378"/>
                <a:gd name="connsiteY1" fmla="*/ 1757555 h 2180161"/>
                <a:gd name="connsiteX2" fmla="*/ 2623378 w 2623378"/>
                <a:gd name="connsiteY2" fmla="*/ 0 h 2180161"/>
                <a:gd name="connsiteX0" fmla="*/ 0 w 2630147"/>
                <a:gd name="connsiteY0" fmla="*/ 2175667 h 2197084"/>
                <a:gd name="connsiteX1" fmla="*/ 838749 w 2630147"/>
                <a:gd name="connsiteY1" fmla="*/ 1774478 h 2197084"/>
                <a:gd name="connsiteX2" fmla="*/ 2630147 w 2630147"/>
                <a:gd name="connsiteY2" fmla="*/ 0 h 2197084"/>
                <a:gd name="connsiteX0" fmla="*/ 0 w 2630147"/>
                <a:gd name="connsiteY0" fmla="*/ 2175667 h 2176137"/>
                <a:gd name="connsiteX1" fmla="*/ 838749 w 2630147"/>
                <a:gd name="connsiteY1" fmla="*/ 1774478 h 2176137"/>
                <a:gd name="connsiteX2" fmla="*/ 2630147 w 2630147"/>
                <a:gd name="connsiteY2" fmla="*/ 0 h 2176137"/>
                <a:gd name="connsiteX0" fmla="*/ 0 w 2630147"/>
                <a:gd name="connsiteY0" fmla="*/ 2175667 h 2178022"/>
                <a:gd name="connsiteX1" fmla="*/ 838749 w 2630147"/>
                <a:gd name="connsiteY1" fmla="*/ 1774478 h 2178022"/>
                <a:gd name="connsiteX2" fmla="*/ 2630147 w 2630147"/>
                <a:gd name="connsiteY2" fmla="*/ 0 h 2178022"/>
                <a:gd name="connsiteX0" fmla="*/ 0 w 2630147"/>
                <a:gd name="connsiteY0" fmla="*/ 2175667 h 2175705"/>
                <a:gd name="connsiteX1" fmla="*/ 838749 w 2630147"/>
                <a:gd name="connsiteY1" fmla="*/ 1774478 h 2175705"/>
                <a:gd name="connsiteX2" fmla="*/ 2630147 w 2630147"/>
                <a:gd name="connsiteY2" fmla="*/ 0 h 2175705"/>
                <a:gd name="connsiteX0" fmla="*/ 0 w 2630147"/>
                <a:gd name="connsiteY0" fmla="*/ 2175667 h 2175700"/>
                <a:gd name="connsiteX1" fmla="*/ 838749 w 2630147"/>
                <a:gd name="connsiteY1" fmla="*/ 1774478 h 2175700"/>
                <a:gd name="connsiteX2" fmla="*/ 2630147 w 2630147"/>
                <a:gd name="connsiteY2" fmla="*/ 0 h 2175700"/>
                <a:gd name="connsiteX0" fmla="*/ 0 w 2630147"/>
                <a:gd name="connsiteY0" fmla="*/ 2175667 h 2175734"/>
                <a:gd name="connsiteX1" fmla="*/ 838749 w 2630147"/>
                <a:gd name="connsiteY1" fmla="*/ 1774478 h 2175734"/>
                <a:gd name="connsiteX2" fmla="*/ 2630147 w 2630147"/>
                <a:gd name="connsiteY2" fmla="*/ 0 h 2175734"/>
                <a:gd name="connsiteX0" fmla="*/ 0 w 2630147"/>
                <a:gd name="connsiteY0" fmla="*/ 2175667 h 2175667"/>
                <a:gd name="connsiteX1" fmla="*/ 838749 w 2630147"/>
                <a:gd name="connsiteY1" fmla="*/ 1774478 h 2175667"/>
                <a:gd name="connsiteX2" fmla="*/ 2630147 w 2630147"/>
                <a:gd name="connsiteY2" fmla="*/ 0 h 2175667"/>
                <a:gd name="connsiteX0" fmla="*/ 0 w 2626762"/>
                <a:gd name="connsiteY0" fmla="*/ 2195976 h 2195976"/>
                <a:gd name="connsiteX1" fmla="*/ 835364 w 2626762"/>
                <a:gd name="connsiteY1" fmla="*/ 1774478 h 2195976"/>
                <a:gd name="connsiteX2" fmla="*/ 2626762 w 2626762"/>
                <a:gd name="connsiteY2" fmla="*/ 0 h 2195976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784592 w 2626762"/>
                <a:gd name="connsiteY1" fmla="*/ 1870945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45518 w 2626762"/>
                <a:gd name="connsiteY1" fmla="*/ 173893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45518 w 2626762"/>
                <a:gd name="connsiteY1" fmla="*/ 173893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60750 w 2626762"/>
                <a:gd name="connsiteY1" fmla="*/ 1733861 h 2192592"/>
                <a:gd name="connsiteX2" fmla="*/ 2626762 w 2626762"/>
                <a:gd name="connsiteY2" fmla="*/ 0 h 2192592"/>
                <a:gd name="connsiteX0" fmla="*/ 0 w 2581067"/>
                <a:gd name="connsiteY0" fmla="*/ 1791494 h 1791494"/>
                <a:gd name="connsiteX1" fmla="*/ 860750 w 2581067"/>
                <a:gd name="connsiteY1" fmla="*/ 1332763 h 1791494"/>
                <a:gd name="connsiteX2" fmla="*/ 2581067 w 2581067"/>
                <a:gd name="connsiteY2" fmla="*/ 0 h 1791494"/>
                <a:gd name="connsiteX0" fmla="*/ 0 w 2581067"/>
                <a:gd name="connsiteY0" fmla="*/ 1791494 h 1791494"/>
                <a:gd name="connsiteX1" fmla="*/ 718588 w 2581067"/>
                <a:gd name="connsiteY1" fmla="*/ 1482541 h 1791494"/>
                <a:gd name="connsiteX2" fmla="*/ 2581067 w 2581067"/>
                <a:gd name="connsiteY2" fmla="*/ 0 h 1791494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6239"/>
                <a:gd name="connsiteX1" fmla="*/ 718588 w 3136172"/>
                <a:gd name="connsiteY1" fmla="*/ 2051185 h 2366239"/>
                <a:gd name="connsiteX2" fmla="*/ 3136172 w 3136172"/>
                <a:gd name="connsiteY2" fmla="*/ 0 h 2366239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6239"/>
                <a:gd name="connsiteX1" fmla="*/ 718588 w 3136172"/>
                <a:gd name="connsiteY1" fmla="*/ 2051185 h 2366239"/>
                <a:gd name="connsiteX2" fmla="*/ 3136172 w 3136172"/>
                <a:gd name="connsiteY2" fmla="*/ 0 h 2366239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9885"/>
                <a:gd name="connsiteX1" fmla="*/ 718588 w 3136172"/>
                <a:gd name="connsiteY1" fmla="*/ 2051185 h 2369885"/>
                <a:gd name="connsiteX2" fmla="*/ 3136172 w 3136172"/>
                <a:gd name="connsiteY2" fmla="*/ 0 h 2369885"/>
                <a:gd name="connsiteX0" fmla="*/ 0 w 3136172"/>
                <a:gd name="connsiteY0" fmla="*/ 2360138 h 2371116"/>
                <a:gd name="connsiteX1" fmla="*/ 718588 w 3136172"/>
                <a:gd name="connsiteY1" fmla="*/ 2051185 h 2371116"/>
                <a:gd name="connsiteX2" fmla="*/ 3136172 w 3136172"/>
                <a:gd name="connsiteY2" fmla="*/ 0 h 2371116"/>
                <a:gd name="connsiteX0" fmla="*/ 0 w 3136172"/>
                <a:gd name="connsiteY0" fmla="*/ 2360138 h 2360138"/>
                <a:gd name="connsiteX1" fmla="*/ 718588 w 3136172"/>
                <a:gd name="connsiteY1" fmla="*/ 2051185 h 2360138"/>
                <a:gd name="connsiteX2" fmla="*/ 3136172 w 3136172"/>
                <a:gd name="connsiteY2" fmla="*/ 0 h 2360138"/>
                <a:gd name="connsiteX0" fmla="*/ 0 w 3136172"/>
                <a:gd name="connsiteY0" fmla="*/ 2360138 h 2360138"/>
                <a:gd name="connsiteX1" fmla="*/ 718588 w 3136172"/>
                <a:gd name="connsiteY1" fmla="*/ 2051185 h 2360138"/>
                <a:gd name="connsiteX2" fmla="*/ 3136172 w 3136172"/>
                <a:gd name="connsiteY2" fmla="*/ 0 h 236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6172" h="2360138">
                  <a:moveTo>
                    <a:pt x="0" y="2360138"/>
                  </a:moveTo>
                  <a:cubicBezTo>
                    <a:pt x="274333" y="2356717"/>
                    <a:pt x="480789" y="2252019"/>
                    <a:pt x="718588" y="2051185"/>
                  </a:cubicBezTo>
                  <a:cubicBezTo>
                    <a:pt x="1223965" y="1624367"/>
                    <a:pt x="716329" y="2052031"/>
                    <a:pt x="3136172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0230805" y="1435198"/>
              <a:ext cx="1961195" cy="1475905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829441 w 2083506"/>
                <a:gd name="connsiteY2" fmla="*/ 1015437 h 2859562"/>
                <a:gd name="connsiteX0" fmla="*/ 0 w 1438703"/>
                <a:gd name="connsiteY0" fmla="*/ 1843956 h 2304521"/>
                <a:gd name="connsiteX1" fmla="*/ 1438703 w 1438703"/>
                <a:gd name="connsiteY1" fmla="*/ 619416 h 2304521"/>
                <a:gd name="connsiteX2" fmla="*/ 829441 w 1438703"/>
                <a:gd name="connsiteY2" fmla="*/ 0 h 2304521"/>
                <a:gd name="connsiteX0" fmla="*/ 0 w 2515066"/>
                <a:gd name="connsiteY0" fmla="*/ 2585225 h 3045788"/>
                <a:gd name="connsiteX1" fmla="*/ 1438703 w 2515066"/>
                <a:gd name="connsiteY1" fmla="*/ 1360685 h 3045788"/>
                <a:gd name="connsiteX2" fmla="*/ 2515066 w 2515066"/>
                <a:gd name="connsiteY2" fmla="*/ 0 h 3045788"/>
                <a:gd name="connsiteX0" fmla="*/ 0 w 2515066"/>
                <a:gd name="connsiteY0" fmla="*/ 2585225 h 3432813"/>
                <a:gd name="connsiteX1" fmla="*/ 1018988 w 2515066"/>
                <a:gd name="connsiteY1" fmla="*/ 1993641 h 3432813"/>
                <a:gd name="connsiteX2" fmla="*/ 2515066 w 2515066"/>
                <a:gd name="connsiteY2" fmla="*/ 0 h 3432813"/>
                <a:gd name="connsiteX0" fmla="*/ 0 w 2515066"/>
                <a:gd name="connsiteY0" fmla="*/ 2585225 h 3432813"/>
                <a:gd name="connsiteX1" fmla="*/ 1018988 w 2515066"/>
                <a:gd name="connsiteY1" fmla="*/ 1993641 h 3432813"/>
                <a:gd name="connsiteX2" fmla="*/ 2515066 w 2515066"/>
                <a:gd name="connsiteY2" fmla="*/ 0 h 3432813"/>
                <a:gd name="connsiteX0" fmla="*/ 0 w 2515066"/>
                <a:gd name="connsiteY0" fmla="*/ 2585225 h 2585383"/>
                <a:gd name="connsiteX1" fmla="*/ 1018988 w 2515066"/>
                <a:gd name="connsiteY1" fmla="*/ 1993641 h 2585383"/>
                <a:gd name="connsiteX2" fmla="*/ 2515066 w 2515066"/>
                <a:gd name="connsiteY2" fmla="*/ 0 h 2585383"/>
                <a:gd name="connsiteX0" fmla="*/ 0 w 2515066"/>
                <a:gd name="connsiteY0" fmla="*/ 2585225 h 2585404"/>
                <a:gd name="connsiteX1" fmla="*/ 1018988 w 2515066"/>
                <a:gd name="connsiteY1" fmla="*/ 1993641 h 2585404"/>
                <a:gd name="connsiteX2" fmla="*/ 2515066 w 2515066"/>
                <a:gd name="connsiteY2" fmla="*/ 0 h 2585404"/>
                <a:gd name="connsiteX0" fmla="*/ 0 w 2694459"/>
                <a:gd name="connsiteY0" fmla="*/ 2791698 h 2791875"/>
                <a:gd name="connsiteX1" fmla="*/ 1018988 w 2694459"/>
                <a:gd name="connsiteY1" fmla="*/ 2200114 h 2791875"/>
                <a:gd name="connsiteX2" fmla="*/ 2694459 w 2694459"/>
                <a:gd name="connsiteY2" fmla="*/ 0 h 2791875"/>
                <a:gd name="connsiteX0" fmla="*/ 0 w 2694459"/>
                <a:gd name="connsiteY0" fmla="*/ 2791698 h 2813863"/>
                <a:gd name="connsiteX1" fmla="*/ 810824 w 2694459"/>
                <a:gd name="connsiteY1" fmla="*/ 2393047 h 2813863"/>
                <a:gd name="connsiteX2" fmla="*/ 2694459 w 2694459"/>
                <a:gd name="connsiteY2" fmla="*/ 0 h 2813863"/>
                <a:gd name="connsiteX0" fmla="*/ 0 w 2694459"/>
                <a:gd name="connsiteY0" fmla="*/ 2791698 h 2813115"/>
                <a:gd name="connsiteX1" fmla="*/ 838749 w 2694459"/>
                <a:gd name="connsiteY1" fmla="*/ 2390509 h 2813115"/>
                <a:gd name="connsiteX2" fmla="*/ 2694459 w 2694459"/>
                <a:gd name="connsiteY2" fmla="*/ 0 h 2813115"/>
                <a:gd name="connsiteX0" fmla="*/ 0 w 2789232"/>
                <a:gd name="connsiteY0" fmla="*/ 2507376 h 2528793"/>
                <a:gd name="connsiteX1" fmla="*/ 838749 w 2789232"/>
                <a:gd name="connsiteY1" fmla="*/ 2106187 h 2528793"/>
                <a:gd name="connsiteX2" fmla="*/ 2789232 w 2789232"/>
                <a:gd name="connsiteY2" fmla="*/ 0 h 2528793"/>
                <a:gd name="connsiteX0" fmla="*/ 0 w 2623378"/>
                <a:gd name="connsiteY0" fmla="*/ 2158744 h 2180161"/>
                <a:gd name="connsiteX1" fmla="*/ 838749 w 2623378"/>
                <a:gd name="connsiteY1" fmla="*/ 1757555 h 2180161"/>
                <a:gd name="connsiteX2" fmla="*/ 2623378 w 2623378"/>
                <a:gd name="connsiteY2" fmla="*/ 0 h 2180161"/>
                <a:gd name="connsiteX0" fmla="*/ 0 w 2630147"/>
                <a:gd name="connsiteY0" fmla="*/ 2175667 h 2197084"/>
                <a:gd name="connsiteX1" fmla="*/ 838749 w 2630147"/>
                <a:gd name="connsiteY1" fmla="*/ 1774478 h 2197084"/>
                <a:gd name="connsiteX2" fmla="*/ 2630147 w 2630147"/>
                <a:gd name="connsiteY2" fmla="*/ 0 h 2197084"/>
                <a:gd name="connsiteX0" fmla="*/ 0 w 2630147"/>
                <a:gd name="connsiteY0" fmla="*/ 2175667 h 2176137"/>
                <a:gd name="connsiteX1" fmla="*/ 838749 w 2630147"/>
                <a:gd name="connsiteY1" fmla="*/ 1774478 h 2176137"/>
                <a:gd name="connsiteX2" fmla="*/ 2630147 w 2630147"/>
                <a:gd name="connsiteY2" fmla="*/ 0 h 2176137"/>
                <a:gd name="connsiteX0" fmla="*/ 0 w 2630147"/>
                <a:gd name="connsiteY0" fmla="*/ 2175667 h 2178022"/>
                <a:gd name="connsiteX1" fmla="*/ 838749 w 2630147"/>
                <a:gd name="connsiteY1" fmla="*/ 1774478 h 2178022"/>
                <a:gd name="connsiteX2" fmla="*/ 2630147 w 2630147"/>
                <a:gd name="connsiteY2" fmla="*/ 0 h 2178022"/>
                <a:gd name="connsiteX0" fmla="*/ 0 w 2630147"/>
                <a:gd name="connsiteY0" fmla="*/ 2175667 h 2175705"/>
                <a:gd name="connsiteX1" fmla="*/ 838749 w 2630147"/>
                <a:gd name="connsiteY1" fmla="*/ 1774478 h 2175705"/>
                <a:gd name="connsiteX2" fmla="*/ 2630147 w 2630147"/>
                <a:gd name="connsiteY2" fmla="*/ 0 h 2175705"/>
                <a:gd name="connsiteX0" fmla="*/ 0 w 2630147"/>
                <a:gd name="connsiteY0" fmla="*/ 2175667 h 2175700"/>
                <a:gd name="connsiteX1" fmla="*/ 838749 w 2630147"/>
                <a:gd name="connsiteY1" fmla="*/ 1774478 h 2175700"/>
                <a:gd name="connsiteX2" fmla="*/ 2630147 w 2630147"/>
                <a:gd name="connsiteY2" fmla="*/ 0 h 2175700"/>
                <a:gd name="connsiteX0" fmla="*/ 0 w 2630147"/>
                <a:gd name="connsiteY0" fmla="*/ 2175667 h 2175734"/>
                <a:gd name="connsiteX1" fmla="*/ 838749 w 2630147"/>
                <a:gd name="connsiteY1" fmla="*/ 1774478 h 2175734"/>
                <a:gd name="connsiteX2" fmla="*/ 2630147 w 2630147"/>
                <a:gd name="connsiteY2" fmla="*/ 0 h 2175734"/>
                <a:gd name="connsiteX0" fmla="*/ 0 w 2630147"/>
                <a:gd name="connsiteY0" fmla="*/ 2175667 h 2175667"/>
                <a:gd name="connsiteX1" fmla="*/ 838749 w 2630147"/>
                <a:gd name="connsiteY1" fmla="*/ 1774478 h 2175667"/>
                <a:gd name="connsiteX2" fmla="*/ 2630147 w 2630147"/>
                <a:gd name="connsiteY2" fmla="*/ 0 h 2175667"/>
                <a:gd name="connsiteX0" fmla="*/ 0 w 2626762"/>
                <a:gd name="connsiteY0" fmla="*/ 2195976 h 2195976"/>
                <a:gd name="connsiteX1" fmla="*/ 835364 w 2626762"/>
                <a:gd name="connsiteY1" fmla="*/ 1774478 h 2195976"/>
                <a:gd name="connsiteX2" fmla="*/ 2626762 w 2626762"/>
                <a:gd name="connsiteY2" fmla="*/ 0 h 2195976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784592 w 2626762"/>
                <a:gd name="connsiteY1" fmla="*/ 1870945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45518 w 2626762"/>
                <a:gd name="connsiteY1" fmla="*/ 173893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45518 w 2626762"/>
                <a:gd name="connsiteY1" fmla="*/ 173893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60750 w 2626762"/>
                <a:gd name="connsiteY1" fmla="*/ 1733861 h 2192592"/>
                <a:gd name="connsiteX2" fmla="*/ 2626762 w 2626762"/>
                <a:gd name="connsiteY2" fmla="*/ 0 h 2192592"/>
                <a:gd name="connsiteX0" fmla="*/ 0 w 2581067"/>
                <a:gd name="connsiteY0" fmla="*/ 1791494 h 1791494"/>
                <a:gd name="connsiteX1" fmla="*/ 860750 w 2581067"/>
                <a:gd name="connsiteY1" fmla="*/ 1332763 h 1791494"/>
                <a:gd name="connsiteX2" fmla="*/ 2581067 w 2581067"/>
                <a:gd name="connsiteY2" fmla="*/ 0 h 1791494"/>
                <a:gd name="connsiteX0" fmla="*/ 0 w 2581067"/>
                <a:gd name="connsiteY0" fmla="*/ 1791494 h 1791494"/>
                <a:gd name="connsiteX1" fmla="*/ 718588 w 2581067"/>
                <a:gd name="connsiteY1" fmla="*/ 1482541 h 1791494"/>
                <a:gd name="connsiteX2" fmla="*/ 2581067 w 2581067"/>
                <a:gd name="connsiteY2" fmla="*/ 0 h 1791494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6239"/>
                <a:gd name="connsiteX1" fmla="*/ 718588 w 3136172"/>
                <a:gd name="connsiteY1" fmla="*/ 2051185 h 2366239"/>
                <a:gd name="connsiteX2" fmla="*/ 3136172 w 3136172"/>
                <a:gd name="connsiteY2" fmla="*/ 0 h 2366239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6239"/>
                <a:gd name="connsiteX1" fmla="*/ 718588 w 3136172"/>
                <a:gd name="connsiteY1" fmla="*/ 2051185 h 2366239"/>
                <a:gd name="connsiteX2" fmla="*/ 3136172 w 3136172"/>
                <a:gd name="connsiteY2" fmla="*/ 0 h 2366239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9885"/>
                <a:gd name="connsiteX1" fmla="*/ 718588 w 3136172"/>
                <a:gd name="connsiteY1" fmla="*/ 2051185 h 2369885"/>
                <a:gd name="connsiteX2" fmla="*/ 3136172 w 3136172"/>
                <a:gd name="connsiteY2" fmla="*/ 0 h 2369885"/>
                <a:gd name="connsiteX0" fmla="*/ 0 w 3136172"/>
                <a:gd name="connsiteY0" fmla="*/ 2360138 h 2371116"/>
                <a:gd name="connsiteX1" fmla="*/ 718588 w 3136172"/>
                <a:gd name="connsiteY1" fmla="*/ 2051185 h 2371116"/>
                <a:gd name="connsiteX2" fmla="*/ 3136172 w 3136172"/>
                <a:gd name="connsiteY2" fmla="*/ 0 h 2371116"/>
                <a:gd name="connsiteX0" fmla="*/ 0 w 3136172"/>
                <a:gd name="connsiteY0" fmla="*/ 2360138 h 2360138"/>
                <a:gd name="connsiteX1" fmla="*/ 718588 w 3136172"/>
                <a:gd name="connsiteY1" fmla="*/ 2051185 h 2360138"/>
                <a:gd name="connsiteX2" fmla="*/ 3136172 w 3136172"/>
                <a:gd name="connsiteY2" fmla="*/ 0 h 2360138"/>
                <a:gd name="connsiteX0" fmla="*/ 0 w 3136172"/>
                <a:gd name="connsiteY0" fmla="*/ 2360138 h 2360138"/>
                <a:gd name="connsiteX1" fmla="*/ 718588 w 3136172"/>
                <a:gd name="connsiteY1" fmla="*/ 2051185 h 2360138"/>
                <a:gd name="connsiteX2" fmla="*/ 3136172 w 3136172"/>
                <a:gd name="connsiteY2" fmla="*/ 0 h 236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6172" h="2360138">
                  <a:moveTo>
                    <a:pt x="0" y="2360138"/>
                  </a:moveTo>
                  <a:cubicBezTo>
                    <a:pt x="274333" y="2356717"/>
                    <a:pt x="480789" y="2252019"/>
                    <a:pt x="718588" y="2051185"/>
                  </a:cubicBezTo>
                  <a:cubicBezTo>
                    <a:pt x="1223965" y="1624367"/>
                    <a:pt x="716329" y="2052031"/>
                    <a:pt x="3136172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4086" y="2623624"/>
              <a:ext cx="683712" cy="276828"/>
            </a:xfrm>
            <a:prstGeom prst="rect">
              <a:avLst/>
            </a:prstGeom>
          </p:spPr>
        </p:pic>
      </p:grpSp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0" y="907636"/>
            <a:ext cx="6601702" cy="1485062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8401527" y="922017"/>
            <a:ext cx="3725550" cy="2016103"/>
            <a:chOff x="8552650" y="3975885"/>
            <a:chExt cx="3725550" cy="2016103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0315815" y="4189113"/>
              <a:ext cx="0" cy="1802875"/>
            </a:xfrm>
            <a:prstGeom prst="line">
              <a:avLst/>
            </a:prstGeom>
            <a:ln w="381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552650" y="5991988"/>
              <a:ext cx="372555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34"/>
            <p:cNvSpPr/>
            <p:nvPr/>
          </p:nvSpPr>
          <p:spPr>
            <a:xfrm flipH="1">
              <a:off x="8552650" y="4189724"/>
              <a:ext cx="1302913" cy="17882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3506" h="2859562">
                  <a:moveTo>
                    <a:pt x="0" y="2859393"/>
                  </a:moveTo>
                  <a:cubicBezTo>
                    <a:pt x="267564" y="2862743"/>
                    <a:pt x="1207863" y="2844637"/>
                    <a:pt x="2083506" y="0"/>
                  </a:cubicBezTo>
                  <a:lnTo>
                    <a:pt x="2083506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0776064" y="4189724"/>
              <a:ext cx="1302913" cy="17882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3506" h="2859562">
                  <a:moveTo>
                    <a:pt x="0" y="2859393"/>
                  </a:moveTo>
                  <a:cubicBezTo>
                    <a:pt x="267564" y="2862743"/>
                    <a:pt x="1207863" y="2844637"/>
                    <a:pt x="2083506" y="0"/>
                  </a:cubicBezTo>
                  <a:lnTo>
                    <a:pt x="2083506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5" idx="0"/>
            </p:cNvCxnSpPr>
            <p:nvPr/>
          </p:nvCxnSpPr>
          <p:spPr>
            <a:xfrm>
              <a:off x="9855563" y="5977836"/>
              <a:ext cx="920501" cy="10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5" idx="0"/>
            </p:cNvCxnSpPr>
            <p:nvPr/>
          </p:nvCxnSpPr>
          <p:spPr>
            <a:xfrm flipV="1">
              <a:off x="9855563" y="3975885"/>
              <a:ext cx="1766" cy="2001951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0772536" y="3975885"/>
              <a:ext cx="1766" cy="2001951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9855563" y="4788685"/>
              <a:ext cx="460252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040" y="4934789"/>
              <a:ext cx="119488" cy="155761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10309833" y="4788685"/>
              <a:ext cx="460252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8310" y="4934789"/>
              <a:ext cx="119488" cy="155761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488" y="5645312"/>
              <a:ext cx="683712" cy="276828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AD9AC8F-06D2-882C-555C-F7A66D08134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857" y="-16201"/>
            <a:ext cx="1787143" cy="1787143"/>
          </a:xfrm>
          <a:prstGeom prst="rect">
            <a:avLst/>
          </a:prstGeom>
        </p:spPr>
      </p:pic>
      <p:sp>
        <p:nvSpPr>
          <p:cNvPr id="6" name="Rectangular Callout 46">
            <a:extLst>
              <a:ext uri="{FF2B5EF4-FFF2-40B4-BE49-F238E27FC236}">
                <a16:creationId xmlns:a16="http://schemas.microsoft.com/office/drawing/2014/main" id="{785D8FDF-6FAD-C223-BD09-0F8A2A795CFE}"/>
              </a:ext>
            </a:extLst>
          </p:cNvPr>
          <p:cNvSpPr/>
          <p:nvPr/>
        </p:nvSpPr>
        <p:spPr>
          <a:xfrm>
            <a:off x="1130158" y="294855"/>
            <a:ext cx="9232796" cy="1687706"/>
          </a:xfrm>
          <a:prstGeom prst="wedgeRectCallout">
            <a:avLst>
              <a:gd name="adj1" fmla="val 59559"/>
              <a:gd name="adj2" fmla="val 4441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Loss functions have to be chosen according to needs of the problem and experience.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Eg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. Huber loss popular if some data points are corrupted. However, some loss functions are very popular in ML for various reasons e.g. hinge/cross entropy for binary classification, squared for regression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672F73-5B9E-A494-4377-EEB8F77A7BC9}"/>
              </a:ext>
            </a:extLst>
          </p:cNvPr>
          <p:cNvGrpSpPr/>
          <p:nvPr/>
        </p:nvGrpSpPr>
        <p:grpSpPr>
          <a:xfrm>
            <a:off x="10740951" y="2296772"/>
            <a:ext cx="1143000" cy="1143000"/>
            <a:chOff x="2379643" y="355681"/>
            <a:chExt cx="1143000" cy="11430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6558F1-E14B-FE4E-5F07-BAB83F81509D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FDBE2B2-6504-1F67-867E-ED055A8E25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1D7A6A4-D02A-C57E-6882-00E7F6FE40B4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DA299D1-62BD-8E73-C6E3-739124C7D1ED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8048E37-D651-82D1-8E23-4B6B6030CBDC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2" name="Rectangular Callout 48">
            <a:extLst>
              <a:ext uri="{FF2B5EF4-FFF2-40B4-BE49-F238E27FC236}">
                <a16:creationId xmlns:a16="http://schemas.microsoft.com/office/drawing/2014/main" id="{51604BCA-2A85-8CEE-6DC1-9458D4CBDF51}"/>
              </a:ext>
            </a:extLst>
          </p:cNvPr>
          <p:cNvSpPr/>
          <p:nvPr/>
        </p:nvSpPr>
        <p:spPr>
          <a:xfrm>
            <a:off x="1130158" y="2142216"/>
            <a:ext cx="9274699" cy="1544650"/>
          </a:xfrm>
          <a:prstGeom prst="wedgeRectCallout">
            <a:avLst>
              <a:gd name="adj1" fmla="val 60396"/>
              <a:gd name="adj2" fmla="val 17528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Indeed, notice that the Huber loss function penalizes large deviations less strictly that the squared loss function (the purple curve is much below the dotted red curve). Doing so may be a good idea in corrupted data settings since it tells the optimizer to not worry too much about corrupted points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874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/>
                  <a:t>Ignore the bias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for sake of notational simplicity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 smtClean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Can rewrite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US" dirty="0"/>
                  <a:t>Can apply first order optimality to obtain a solution (convex objective)</a:t>
                </a:r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IN" dirty="0"/>
                  <a:t> (recall: gradient must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IN" dirty="0"/>
                  <a:t>)</a:t>
                </a:r>
              </a:p>
              <a:p>
                <a:r>
                  <a:rPr lang="en-US" dirty="0"/>
                  <a:t>Gradient must vanish at minimum so we must have</a:t>
                </a: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US" dirty="0"/>
                  <a:t>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time to invert the matrix – may use faster methods (S)GD</a:t>
                </a:r>
              </a:p>
              <a:p>
                <a:r>
                  <a:rPr lang="en-US" dirty="0"/>
                  <a:t>Much faster methods available e.g. conjugate gradient method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b="-11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07" y="1368215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ular Callout 5"/>
              <p:cNvSpPr/>
              <p:nvPr/>
            </p:nvSpPr>
            <p:spPr>
              <a:xfrm>
                <a:off x="1238311" y="1421124"/>
                <a:ext cx="9232796" cy="1041829"/>
              </a:xfrm>
              <a:prstGeom prst="wedgeRectCallout">
                <a:avLst>
                  <a:gd name="adj1" fmla="val 58077"/>
                  <a:gd name="adj2" fmla="val 55417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Could have used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brk m:alnAt="1"/>
                          </m:r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too but it is customary in regression to write the optimization problem a bit differently </a:t>
                </a:r>
              </a:p>
            </p:txBody>
          </p:sp>
        </mc:Choice>
        <mc:Fallback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311" y="1421124"/>
                <a:ext cx="9232796" cy="1041829"/>
              </a:xfrm>
              <a:prstGeom prst="wedgeRectCallout">
                <a:avLst>
                  <a:gd name="adj1" fmla="val 58077"/>
                  <a:gd name="adj2" fmla="val 55417"/>
                </a:avLst>
              </a:prstGeom>
              <a:blipFill>
                <a:blip r:embed="rId4"/>
                <a:stretch>
                  <a:fillRect l="-730" b="-588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04212" y="3179972"/>
            <a:ext cx="1787788" cy="1787788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1238311" y="3227342"/>
            <a:ext cx="9232796" cy="1100586"/>
          </a:xfrm>
          <a:prstGeom prst="wedgeRectCallout">
            <a:avLst>
              <a:gd name="adj1" fmla="val 56458"/>
              <a:gd name="adj2" fmla="val 53955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Even here, we may use dual methods like SDCA (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liblinear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etc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do indeed use them) but yet again, deriving the dual is not as straightforward here since there are no constraints in the original problem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857" y="5036492"/>
            <a:ext cx="1787143" cy="1787143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1238311" y="5058625"/>
            <a:ext cx="9232796" cy="1100586"/>
          </a:xfrm>
          <a:prstGeom prst="wedgeRectCallout">
            <a:avLst>
              <a:gd name="adj1" fmla="val 57556"/>
              <a:gd name="adj2" fmla="val 53142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If we want to use fancier loss functions like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Vapnik’s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loss function, then cannot apply first order optimality, need to use SGD, SDCA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etc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methods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DFFBBA-FE81-199B-E54B-AA3AEBA881B8}"/>
              </a:ext>
            </a:extLst>
          </p:cNvPr>
          <p:cNvGrpSpPr/>
          <p:nvPr/>
        </p:nvGrpSpPr>
        <p:grpSpPr>
          <a:xfrm>
            <a:off x="10710682" y="190850"/>
            <a:ext cx="1143000" cy="1143000"/>
            <a:chOff x="2379643" y="355681"/>
            <a:chExt cx="1143000" cy="1143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231DD7E-5B14-51D3-90DC-02E21CAFF9DD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182DE1-0E70-FFF5-DA68-1E5A016002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E0DDDDA-8A37-73B0-B90A-B5ADB2EBE4EA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329A018-59C6-7F6A-117C-6280A29CC7F1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95E1510-05E5-7A21-864C-0ABAA000BF7A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ular Callout 16"/>
              <p:cNvSpPr/>
              <p:nvPr/>
            </p:nvSpPr>
            <p:spPr>
              <a:xfrm>
                <a:off x="597192" y="226205"/>
                <a:ext cx="9873915" cy="992260"/>
              </a:xfrm>
              <a:prstGeom prst="wedgeRectCallout">
                <a:avLst>
                  <a:gd name="adj1" fmla="val 58090"/>
                  <a:gd name="adj2" fmla="val 49874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Ridge regression uses least squares loss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regularization. However the term “least squares regression” is often used to refer to ridge regression </a:t>
                </a:r>
                <a:r>
                  <a:rPr lang="en-US" sz="2400" dirty="0">
                    <a:solidFill>
                      <a:schemeClr val="bg1"/>
                    </a:solidFill>
                    <a:latin typeface="+mj-lt"/>
                    <a:sym typeface="Wingdings" panose="05000000000000000000" pitchFamily="2" charset="2"/>
                  </a:rPr>
                  <a:t></a:t>
                </a:r>
                <a:endParaRPr lang="en-US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7" name="Rectangular Callou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92" y="226205"/>
                <a:ext cx="9873915" cy="992260"/>
              </a:xfrm>
              <a:prstGeom prst="wedgeRectCallout">
                <a:avLst>
                  <a:gd name="adj1" fmla="val 58090"/>
                  <a:gd name="adj2" fmla="val 49874"/>
                </a:avLst>
              </a:prstGeom>
              <a:blipFill>
                <a:blip r:embed="rId6"/>
                <a:stretch>
                  <a:fillRect b="-355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06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10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Behind the scenes: GD for 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3"/>
                <a:ext cx="11938646" cy="602891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(ignore bias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for now)</a:t>
                </a:r>
              </a:p>
              <a:p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𝜂𝜆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Assume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/>
                  <a:t> for a moment for sake of understanding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𝜂𝜆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b="0" dirty="0"/>
                  <a:t>Small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N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IN" dirty="0"/>
                  <a:t> is large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dirty="0"/>
                  <a:t> do not change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/>
                  <a:t> too much!</a:t>
                </a:r>
              </a:p>
              <a:p>
                <a:pPr lvl="2"/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/>
                  <a:t> does well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,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b="0" dirty="0">
                    <a:latin typeface="Cambria Math" panose="02040503050406030204" pitchFamily="18" charset="0"/>
                  </a:rPr>
                  <a:t>, </a:t>
                </a:r>
                <a:r>
                  <a:rPr lang="en-IN" dirty="0">
                    <a:latin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𝜂𝜆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/>
                  <a:t> does badly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,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dirty="0">
                    <a:latin typeface="Cambria Math" panose="02040503050406030204" pitchFamily="18" charset="0"/>
                  </a:rPr>
                  <a:t>, then </a:t>
                </a:r>
                <a:endParaRPr lang="en-IN" dirty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𝜂𝜆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≫0</m:t>
                    </m:r>
                  </m:oMath>
                </a14:m>
                <a:endParaRPr lang="en-IN" sz="2800" dirty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new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𝜂𝜆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8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sz="28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3"/>
                <a:ext cx="11938646" cy="6028915"/>
              </a:xfrm>
              <a:blipFill>
                <a:blip r:embed="rId2"/>
                <a:stretch>
                  <a:fillRect l="-562" t="-3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ular Callout 4"/>
              <p:cNvSpPr/>
              <p:nvPr/>
            </p:nvSpPr>
            <p:spPr>
              <a:xfrm>
                <a:off x="8389623" y="3171195"/>
                <a:ext cx="3539612" cy="954885"/>
              </a:xfrm>
              <a:prstGeom prst="wedgeRectCallout">
                <a:avLst>
                  <a:gd name="adj1" fmla="val -54660"/>
                  <a:gd name="adj2" fmla="val 104751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IN" sz="2400" kern="0" dirty="0">
                    <a:solidFill>
                      <a:schemeClr val="bg1"/>
                    </a:solidFill>
                    <a:latin typeface="+mj-lt"/>
                  </a:rPr>
                  <a:t>No change to </a:t>
                </a:r>
                <a14:m>
                  <m:oMath xmlns:m="http://schemas.openxmlformats.org/officeDocument/2006/math">
                    <m:r>
                      <a:rPr lang="en-IN" sz="2400" b="1" i="0" kern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2400" kern="0" dirty="0">
                    <a:solidFill>
                      <a:schemeClr val="bg1"/>
                    </a:solidFill>
                    <a:latin typeface="+mj-lt"/>
                  </a:rPr>
                  <a:t> due to the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sz="2400" kern="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623" y="3171195"/>
                <a:ext cx="3539612" cy="954885"/>
              </a:xfrm>
              <a:prstGeom prst="wedgeRectCallout">
                <a:avLst>
                  <a:gd name="adj1" fmla="val -54660"/>
                  <a:gd name="adj2" fmla="val 104751"/>
                </a:avLst>
              </a:prstGeom>
              <a:blipFill>
                <a:blip r:embed="rId3"/>
                <a:stretch>
                  <a:fillRect r="-292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ular Callout 5"/>
              <p:cNvSpPr/>
              <p:nvPr/>
            </p:nvSpPr>
            <p:spPr>
              <a:xfrm>
                <a:off x="8352890" y="4345968"/>
                <a:ext cx="3839109" cy="1058238"/>
              </a:xfrm>
              <a:prstGeom prst="wedgeRectCallout">
                <a:avLst>
                  <a:gd name="adj1" fmla="val -58283"/>
                  <a:gd name="adj2" fmla="val 96327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new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kern="0" dirty="0">
                    <a:solidFill>
                      <a:schemeClr val="bg1"/>
                    </a:solidFill>
                    <a:latin typeface="+mj-lt"/>
                  </a:rPr>
                  <a:t> is smaller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kern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kern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400" b="1" i="1" kern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b="1" kern="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400" kern="0" dirty="0">
                    <a:solidFill>
                      <a:schemeClr val="bg1"/>
                    </a:solidFill>
                    <a:latin typeface="+mj-lt"/>
                  </a:rPr>
                  <a:t>i.e. may be closer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kern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kern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kern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400" kern="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890" y="4345968"/>
                <a:ext cx="3839109" cy="1058238"/>
              </a:xfrm>
              <a:prstGeom prst="wedgeRectCallout">
                <a:avLst>
                  <a:gd name="adj1" fmla="val -58283"/>
                  <a:gd name="adj2" fmla="val 96327"/>
                </a:avLst>
              </a:prstGeom>
              <a:blipFill>
                <a:blip r:embed="rId4"/>
                <a:stretch>
                  <a:fillRect r="-174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ular Callout 13"/>
              <p:cNvSpPr/>
              <p:nvPr/>
            </p:nvSpPr>
            <p:spPr>
              <a:xfrm>
                <a:off x="9041258" y="5624094"/>
                <a:ext cx="3150741" cy="1058238"/>
              </a:xfrm>
              <a:prstGeom prst="wedgeRectCallout">
                <a:avLst>
                  <a:gd name="adj1" fmla="val -77210"/>
                  <a:gd name="adj2" fmla="val -9498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US" sz="2400" kern="0" dirty="0">
                    <a:solidFill>
                      <a:schemeClr val="bg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kern="0" dirty="0">
                    <a:solidFill>
                      <a:schemeClr val="bg1"/>
                    </a:solidFill>
                    <a:latin typeface="+mj-lt"/>
                  </a:rPr>
                  <a:t>, GD will try to increase the value </a:t>
                </a:r>
              </a:p>
            </p:txBody>
          </p:sp>
        </mc:Choice>
        <mc:Fallback>
          <p:sp>
            <p:nvSpPr>
              <p:cNvPr id="14" name="Rectangular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258" y="5624094"/>
                <a:ext cx="3150741" cy="1058238"/>
              </a:xfrm>
              <a:prstGeom prst="wedgeRectCallout">
                <a:avLst>
                  <a:gd name="adj1" fmla="val -77210"/>
                  <a:gd name="adj2" fmla="val -9498"/>
                </a:avLst>
              </a:prstGeom>
              <a:blipFill>
                <a:blip r:embed="rId5"/>
                <a:stretch>
                  <a:fillRect r="-3313" b="-55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01AECEB-BE77-4C9A-843F-D067C72893D7}"/>
              </a:ext>
            </a:extLst>
          </p:cNvPr>
          <p:cNvGrpSpPr/>
          <p:nvPr/>
        </p:nvGrpSpPr>
        <p:grpSpPr>
          <a:xfrm>
            <a:off x="10802390" y="1258583"/>
            <a:ext cx="1143000" cy="1143000"/>
            <a:chOff x="2379643" y="355681"/>
            <a:chExt cx="1143000" cy="1143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5358EE1-761E-DD3D-55EB-EC10E07A5C97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5A43631-10ED-A206-9743-7ABA7BB263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B29C71F-CBDB-E028-A33A-E8651A2F63E7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D753166-D42C-DD11-C06C-1B7F1E2E56BA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A7C5A99-2F93-9949-6474-03D6BCEC35C0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1" name="Rectangular Callout 20"/>
          <p:cNvSpPr/>
          <p:nvPr/>
        </p:nvSpPr>
        <p:spPr>
          <a:xfrm>
            <a:off x="4582274" y="1117629"/>
            <a:ext cx="5973508" cy="1283954"/>
          </a:xfrm>
          <a:prstGeom prst="wedgeRectCallout">
            <a:avLst>
              <a:gd name="adj1" fmla="val 60688"/>
              <a:gd name="adj2" fmla="val 25236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GD and other optimization techniques merely try to obtain models that obey the rules of good behaviour as encoded in the loss function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313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4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3"/>
            <a:ext cx="11600328" cy="5746377"/>
          </a:xfrm>
        </p:spPr>
        <p:txBody>
          <a:bodyPr>
            <a:normAutofit/>
          </a:bodyPr>
          <a:lstStyle/>
          <a:p>
            <a:r>
              <a:rPr lang="en-IN" dirty="0"/>
              <a:t>An umbrella term used in ML to describe a whole family of steps taken to prevent ML </a:t>
            </a:r>
            <a:r>
              <a:rPr lang="en-IN" dirty="0" err="1"/>
              <a:t>algos</a:t>
            </a:r>
            <a:r>
              <a:rPr lang="en-IN" dirty="0"/>
              <a:t> from suffering from problems in data</a:t>
            </a:r>
          </a:p>
          <a:p>
            <a:r>
              <a:rPr lang="en-IN" dirty="0"/>
              <a:t>These help ML </a:t>
            </a:r>
            <a:r>
              <a:rPr lang="en-IN" dirty="0" err="1"/>
              <a:t>algos</a:t>
            </a:r>
            <a:r>
              <a:rPr lang="en-IN" dirty="0"/>
              <a:t> offer stable behaviour even if data misbehaves</a:t>
            </a:r>
          </a:p>
          <a:p>
            <a:r>
              <a:rPr lang="en-IN" dirty="0"/>
              <a:t>In an ideal world where data is perfectly clean and there is plenty of data available, there would be no need for any regularization!</a:t>
            </a:r>
          </a:p>
          <a:p>
            <a:r>
              <a:rPr lang="en-IN" dirty="0"/>
              <a:t>How to do regularization is often decided without looking at data</a:t>
            </a:r>
          </a:p>
          <a:p>
            <a:pPr lvl="2"/>
            <a:r>
              <a:rPr lang="en-IN" dirty="0"/>
              <a:t>However, regularization usually involves its own </a:t>
            </a:r>
            <a:r>
              <a:rPr lang="en-IN" dirty="0" err="1"/>
              <a:t>hyperparameters</a:t>
            </a:r>
            <a:r>
              <a:rPr lang="en-IN" dirty="0"/>
              <a:t> that need to be tuned using data itself (using validation techniques)</a:t>
            </a:r>
          </a:p>
          <a:p>
            <a:r>
              <a:rPr lang="en-IN" dirty="0"/>
              <a:t>In general, regularization techniques prevent the model from just blindly doing well on data (since data cannot be trusted)</a:t>
            </a:r>
          </a:p>
          <a:p>
            <a:pPr lvl="2"/>
            <a:r>
              <a:rPr lang="en-IN" dirty="0"/>
              <a:t>Frequently, regularization can also make the optimization problem well-posed and the solution unique – this helps optimizers (SGD </a:t>
            </a:r>
            <a:r>
              <a:rPr lang="en-IN" dirty="0" err="1"/>
              <a:t>etc</a:t>
            </a:r>
            <a:r>
              <a:rPr lang="en-IN" dirty="0"/>
              <a:t>) immensely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1035531"/>
            <a:ext cx="1817669" cy="1817669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926598" y="1104214"/>
            <a:ext cx="5076876" cy="868956"/>
          </a:xfrm>
          <a:prstGeom prst="wedgeRectCallout">
            <a:avLst>
              <a:gd name="adj1" fmla="val -60777"/>
              <a:gd name="adj2" fmla="val 60614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Makes sense since regularization is supposed to protect us from data issues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B5F4FB-33D4-1C75-A94A-911EE1DD3194}"/>
              </a:ext>
            </a:extLst>
          </p:cNvPr>
          <p:cNvGrpSpPr/>
          <p:nvPr/>
        </p:nvGrpSpPr>
        <p:grpSpPr>
          <a:xfrm>
            <a:off x="10795646" y="2155587"/>
            <a:ext cx="1143000" cy="1143000"/>
            <a:chOff x="2379643" y="355681"/>
            <a:chExt cx="1143000" cy="1143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1EA390A-0777-E8E0-500B-F3B8D2499579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001F9E-7A3F-AF36-1AA2-0C6C9A207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CA098BD-6953-DE7A-DFBF-D0B09E37AD3E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56CE71E-EB84-6121-D2E9-2AAB10368C33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843FA63-C476-8CAF-E11B-AE77476984DC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3" name="Rectangular Callout 12"/>
          <p:cNvSpPr/>
          <p:nvPr/>
        </p:nvSpPr>
        <p:spPr>
          <a:xfrm>
            <a:off x="6874299" y="2292609"/>
            <a:ext cx="3724623" cy="868956"/>
          </a:xfrm>
          <a:prstGeom prst="wedgeRectCallout">
            <a:avLst>
              <a:gd name="adj1" fmla="val 62737"/>
              <a:gd name="adj2" fmla="val 4232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So regularization can be </a:t>
            </a:r>
            <a:r>
              <a:rPr lang="en-IN" sz="2400" i="1" dirty="0">
                <a:solidFill>
                  <a:schemeClr val="bg1"/>
                </a:solidFill>
                <a:latin typeface="+mj-lt"/>
              </a:rPr>
              <a:t>somewhat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 data dependent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651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794D8A-79C8-CE22-9F64-6F31831D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</p:spPr>
        <p:txBody>
          <a:bodyPr anchor="ctr">
            <a:normAutofit/>
          </a:bodyPr>
          <a:lstStyle/>
          <a:p>
            <a:r>
              <a:rPr lang="en-US" dirty="0"/>
              <a:t>Assignment groups</a:t>
            </a:r>
            <a:endParaRPr lang="en-IN" dirty="0"/>
          </a:p>
        </p:txBody>
      </p:sp>
      <p:pic>
        <p:nvPicPr>
          <p:cNvPr id="7" name="Picture 6" descr="Red marker on a calendar">
            <a:extLst>
              <a:ext uri="{FF2B5EF4-FFF2-40B4-BE49-F238E27FC236}">
                <a16:creationId xmlns:a16="http://schemas.microsoft.com/office/drawing/2014/main" id="{31C922CB-70BE-4C20-78F4-2C182A4780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6" r="20987" b="-1"/>
          <a:stretch/>
        </p:blipFill>
        <p:spPr>
          <a:xfrm>
            <a:off x="253352" y="1111623"/>
            <a:ext cx="5757977" cy="5300823"/>
          </a:xfrm>
          <a:prstGeom prst="rect">
            <a:avLst/>
          </a:prstGeom>
          <a:noFill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5187D9-67D5-A7C6-E226-FE942D062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/>
          <a:p>
            <a:r>
              <a:rPr lang="en-US" dirty="0"/>
              <a:t>Register your assignment groups today</a:t>
            </a:r>
          </a:p>
          <a:p>
            <a:r>
              <a:rPr lang="en-US" dirty="0">
                <a:hlinkClick r:id="rId3"/>
              </a:rPr>
              <a:t>https://forms.gle/ZPjRWFTxFJ6RGUJd7</a:t>
            </a:r>
            <a:endParaRPr lang="en-US" dirty="0"/>
          </a:p>
          <a:p>
            <a:r>
              <a:rPr lang="en-US" b="1" dirty="0"/>
              <a:t>Deadline</a:t>
            </a:r>
            <a:r>
              <a:rPr lang="en-US" dirty="0"/>
              <a:t>: Saturday 27 Aug, 8PM, IST</a:t>
            </a:r>
          </a:p>
          <a:p>
            <a:r>
              <a:rPr lang="en-US" dirty="0"/>
              <a:t>Fill in this form even if you have not been able to find a group yet</a:t>
            </a:r>
          </a:p>
          <a:p>
            <a:r>
              <a:rPr lang="en-US" dirty="0"/>
              <a:t>Each group should fill-in this form once</a:t>
            </a:r>
          </a:p>
          <a:p>
            <a:r>
              <a:rPr lang="en-US" dirty="0"/>
              <a:t>Auditors are not allowed in groups</a:t>
            </a:r>
          </a:p>
          <a:p>
            <a:r>
              <a:rPr lang="en-US" dirty="0"/>
              <a:t>Updated list of students</a:t>
            </a:r>
          </a:p>
          <a:p>
            <a:r>
              <a:rPr lang="en-US" dirty="0">
                <a:hlinkClick r:id="rId4"/>
              </a:rPr>
              <a:t>https://web.cse.iitk.ac.in/users/purushot/courses/ml/2022-23-a/material/enrollment.pdf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3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2016C3-99B3-7B6E-2F6A-5EBF35F9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</p:spPr>
        <p:txBody>
          <a:bodyPr anchor="ctr">
            <a:normAutofit/>
          </a:bodyPr>
          <a:lstStyle/>
          <a:p>
            <a:r>
              <a:rPr lang="en-US" dirty="0"/>
              <a:t>Quiz 1</a:t>
            </a:r>
            <a:endParaRPr lang="en-IN" dirty="0"/>
          </a:p>
        </p:txBody>
      </p:sp>
      <p:pic>
        <p:nvPicPr>
          <p:cNvPr id="8" name="Picture 7" descr="Hand holding a pen shading number on a sheet">
            <a:extLst>
              <a:ext uri="{FF2B5EF4-FFF2-40B4-BE49-F238E27FC236}">
                <a16:creationId xmlns:a16="http://schemas.microsoft.com/office/drawing/2014/main" id="{7AFE89F7-9C90-3CEB-C4E3-93486BE1D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94" r="-1" b="-1"/>
          <a:stretch/>
        </p:blipFill>
        <p:spPr>
          <a:xfrm>
            <a:off x="253352" y="1111623"/>
            <a:ext cx="5757977" cy="5300823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202BA10-88EE-5F1D-ED4D-4051992C2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August 31 (Wednesday)</a:t>
            </a:r>
            <a:r>
              <a:rPr lang="en-IN" dirty="0">
                <a:solidFill>
                  <a:schemeClr val="accent5"/>
                </a:solidFill>
              </a:rPr>
              <a:t>, 6PM</a:t>
            </a:r>
            <a:r>
              <a:rPr lang="en-IN">
                <a:solidFill>
                  <a:schemeClr val="accent5"/>
                </a:solidFill>
              </a:rPr>
              <a:t>, L18,L19</a:t>
            </a:r>
            <a:endParaRPr lang="en-IN" dirty="0">
              <a:solidFill>
                <a:schemeClr val="accent5"/>
              </a:solidFill>
            </a:endParaRPr>
          </a:p>
          <a:p>
            <a:pPr lvl="2"/>
            <a:r>
              <a:rPr lang="en-IN" dirty="0"/>
              <a:t>Only for registered students (no auditors)</a:t>
            </a:r>
          </a:p>
          <a:p>
            <a:r>
              <a:rPr lang="en-US" dirty="0"/>
              <a:t>Open notes (handwritten only)</a:t>
            </a:r>
          </a:p>
          <a:p>
            <a:r>
              <a:rPr lang="en-US" dirty="0"/>
              <a:t>No mobile phones, tablets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Bring your institute ID card</a:t>
            </a:r>
          </a:p>
          <a:p>
            <a:pPr lvl="2"/>
            <a:r>
              <a:rPr lang="en-US" dirty="0"/>
              <a:t>If you don’t bring it you will have to spend precious time waiting to get verified</a:t>
            </a:r>
          </a:p>
          <a:p>
            <a:r>
              <a:rPr lang="en-US" dirty="0"/>
              <a:t>Syllabus:</a:t>
            </a:r>
          </a:p>
          <a:p>
            <a:pPr lvl="2"/>
            <a:r>
              <a:rPr lang="en-US" dirty="0"/>
              <a:t>All videos/slides uploaded to YouTube/GitHub by 28</a:t>
            </a:r>
            <a:r>
              <a:rPr lang="en-US" baseline="30000" dirty="0"/>
              <a:t>th</a:t>
            </a:r>
            <a:r>
              <a:rPr lang="en-US" dirty="0"/>
              <a:t> Aug</a:t>
            </a:r>
          </a:p>
          <a:p>
            <a:pPr lvl="2"/>
            <a:r>
              <a:rPr lang="en-US" dirty="0"/>
              <a:t>DS content (slides, code) for DS 1, 2, 3, 4</a:t>
            </a:r>
          </a:p>
          <a:p>
            <a:r>
              <a:rPr lang="en-US" dirty="0"/>
              <a:t>See previous year’s GitHub for practice</a:t>
            </a:r>
          </a:p>
        </p:txBody>
      </p:sp>
    </p:spTree>
    <p:extLst>
      <p:ext uri="{BB962C8B-B14F-4D97-AF65-F5344CB8AC3E}">
        <p14:creationId xmlns:p14="http://schemas.microsoft.com/office/powerpoint/2010/main" val="400302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Non-differentiable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hinge loss function is not differentiable everywhere </a:t>
            </a:r>
            <a:r>
              <a:rPr lang="en-IN" dirty="0">
                <a:sym typeface="Wingdings" panose="05000000000000000000" pitchFamily="2" charset="2"/>
              </a:rPr>
              <a:t></a:t>
            </a:r>
            <a:endParaRPr lang="en-IN" dirty="0"/>
          </a:p>
          <a:p>
            <a:pPr lvl="1"/>
            <a:r>
              <a:rPr lang="en-IN" dirty="0"/>
              <a:t>Can we define some form of gradient for non-diff functions as well?</a:t>
            </a:r>
          </a:p>
          <a:p>
            <a:pPr lvl="1"/>
            <a:r>
              <a:rPr lang="en-IN" dirty="0"/>
              <a:t>Yes, if a function is convex, then no matter if it is non-differentiable, a notion of gradient called </a:t>
            </a:r>
            <a:r>
              <a:rPr lang="en-IN" i="1" dirty="0" err="1"/>
              <a:t>subgradient</a:t>
            </a:r>
            <a:r>
              <a:rPr lang="en-IN" dirty="0"/>
              <a:t> can always be defined for it</a:t>
            </a:r>
          </a:p>
          <a:p>
            <a:r>
              <a:rPr lang="en-IN" dirty="0"/>
              <a:t>For convex differentiable functions, the gradient defines a </a:t>
            </a:r>
            <a:r>
              <a:rPr lang="en-IN" i="1" dirty="0"/>
              <a:t>tangent</a:t>
            </a:r>
            <a:r>
              <a:rPr lang="en-IN" dirty="0"/>
              <a:t> hyperplane at every point and the function must lie above this plane</a:t>
            </a:r>
          </a:p>
          <a:p>
            <a:r>
              <a:rPr lang="en-IN" dirty="0" err="1"/>
              <a:t>Subgradients</a:t>
            </a:r>
            <a:r>
              <a:rPr lang="en-IN" dirty="0"/>
              <a:t> exploit and generalize this property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174822" y="4609572"/>
            <a:ext cx="2658590" cy="1802875"/>
            <a:chOff x="3225264" y="1188485"/>
            <a:chExt cx="4251387" cy="288300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25310" y="1188485"/>
              <a:ext cx="0" cy="2883001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>
            <a:xfrm>
              <a:off x="3225264" y="4071486"/>
              <a:ext cx="4251387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1" name="Freeform 10"/>
          <p:cNvSpPr/>
          <p:nvPr/>
        </p:nvSpPr>
        <p:spPr>
          <a:xfrm flipH="1">
            <a:off x="9251857" y="4665496"/>
            <a:ext cx="2581555" cy="1703613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330" y="6550333"/>
            <a:ext cx="505352" cy="1987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875" y="6547949"/>
            <a:ext cx="129852" cy="2084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708" y="6547950"/>
            <a:ext cx="100590" cy="201179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10052727" y="4684238"/>
            <a:ext cx="2073703" cy="742707"/>
          </a:xfrm>
          <a:prstGeom prst="wedgeRectCallout">
            <a:avLst>
              <a:gd name="adj1" fmla="val -25160"/>
              <a:gd name="adj2" fmla="val 16186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Point of non-differentiability</a:t>
            </a:r>
          </a:p>
        </p:txBody>
      </p:sp>
      <p:sp>
        <p:nvSpPr>
          <p:cNvPr id="16" name="Freeform 15"/>
          <p:cNvSpPr/>
          <p:nvPr/>
        </p:nvSpPr>
        <p:spPr>
          <a:xfrm>
            <a:off x="4569301" y="4557142"/>
            <a:ext cx="4457603" cy="2253946"/>
          </a:xfrm>
          <a:custGeom>
            <a:avLst/>
            <a:gdLst>
              <a:gd name="connsiteX0" fmla="*/ 0 w 3769922"/>
              <a:gd name="connsiteY0" fmla="*/ 0 h 2522295"/>
              <a:gd name="connsiteX1" fmla="*/ 3769922 w 3769922"/>
              <a:gd name="connsiteY1" fmla="*/ 0 h 2522295"/>
              <a:gd name="connsiteX2" fmla="*/ 1158009 w 3769922"/>
              <a:gd name="connsiteY2" fmla="*/ 2522295 h 2522295"/>
              <a:gd name="connsiteX3" fmla="*/ 0 w 3769922"/>
              <a:gd name="connsiteY3" fmla="*/ 2522295 h 2522295"/>
              <a:gd name="connsiteX0" fmla="*/ 0 w 4684322"/>
              <a:gd name="connsiteY0" fmla="*/ 0 h 2522295"/>
              <a:gd name="connsiteX1" fmla="*/ 4684322 w 4684322"/>
              <a:gd name="connsiteY1" fmla="*/ 9626 h 2522295"/>
              <a:gd name="connsiteX2" fmla="*/ 1158009 w 4684322"/>
              <a:gd name="connsiteY2" fmla="*/ 2522295 h 2522295"/>
              <a:gd name="connsiteX3" fmla="*/ 0 w 4684322"/>
              <a:gd name="connsiteY3" fmla="*/ 2522295 h 2522295"/>
              <a:gd name="connsiteX4" fmla="*/ 0 w 4684322"/>
              <a:gd name="connsiteY4" fmla="*/ 0 h 2522295"/>
              <a:gd name="connsiteX0" fmla="*/ 0 w 4684322"/>
              <a:gd name="connsiteY0" fmla="*/ 0 h 2522295"/>
              <a:gd name="connsiteX1" fmla="*/ 4684322 w 4684322"/>
              <a:gd name="connsiteY1" fmla="*/ 9626 h 2522295"/>
              <a:gd name="connsiteX2" fmla="*/ 1533394 w 4684322"/>
              <a:gd name="connsiteY2" fmla="*/ 2262413 h 2522295"/>
              <a:gd name="connsiteX3" fmla="*/ 0 w 4684322"/>
              <a:gd name="connsiteY3" fmla="*/ 2522295 h 2522295"/>
              <a:gd name="connsiteX4" fmla="*/ 0 w 4684322"/>
              <a:gd name="connsiteY4" fmla="*/ 0 h 2522295"/>
              <a:gd name="connsiteX0" fmla="*/ 0 w 4684322"/>
              <a:gd name="connsiteY0" fmla="*/ 0 h 2272038"/>
              <a:gd name="connsiteX1" fmla="*/ 4684322 w 4684322"/>
              <a:gd name="connsiteY1" fmla="*/ 9626 h 2272038"/>
              <a:gd name="connsiteX2" fmla="*/ 1533394 w 4684322"/>
              <a:gd name="connsiteY2" fmla="*/ 2262413 h 2272038"/>
              <a:gd name="connsiteX3" fmla="*/ 0 w 4684322"/>
              <a:gd name="connsiteY3" fmla="*/ 2272038 h 2272038"/>
              <a:gd name="connsiteX4" fmla="*/ 0 w 4684322"/>
              <a:gd name="connsiteY4" fmla="*/ 0 h 2272038"/>
              <a:gd name="connsiteX0" fmla="*/ 0 w 4684322"/>
              <a:gd name="connsiteY0" fmla="*/ 0 h 2272038"/>
              <a:gd name="connsiteX1" fmla="*/ 4684322 w 4684322"/>
              <a:gd name="connsiteY1" fmla="*/ 9626 h 2272038"/>
              <a:gd name="connsiteX2" fmla="*/ 1533394 w 4684322"/>
              <a:gd name="connsiteY2" fmla="*/ 2262413 h 2272038"/>
              <a:gd name="connsiteX3" fmla="*/ 250256 w 4684322"/>
              <a:gd name="connsiteY3" fmla="*/ 2272038 h 2272038"/>
              <a:gd name="connsiteX4" fmla="*/ 0 w 4684322"/>
              <a:gd name="connsiteY4" fmla="*/ 0 h 2272038"/>
              <a:gd name="connsiteX0" fmla="*/ 0 w 4501442"/>
              <a:gd name="connsiteY0" fmla="*/ 0 h 2272038"/>
              <a:gd name="connsiteX1" fmla="*/ 4501442 w 4501442"/>
              <a:gd name="connsiteY1" fmla="*/ 9626 h 2272038"/>
              <a:gd name="connsiteX2" fmla="*/ 1350514 w 4501442"/>
              <a:gd name="connsiteY2" fmla="*/ 2262413 h 2272038"/>
              <a:gd name="connsiteX3" fmla="*/ 67376 w 4501442"/>
              <a:gd name="connsiteY3" fmla="*/ 2272038 h 2272038"/>
              <a:gd name="connsiteX4" fmla="*/ 0 w 4501442"/>
              <a:gd name="connsiteY4" fmla="*/ 0 h 2272038"/>
              <a:gd name="connsiteX0" fmla="*/ 19251 w 4520693"/>
              <a:gd name="connsiteY0" fmla="*/ 0 h 2272038"/>
              <a:gd name="connsiteX1" fmla="*/ 4520693 w 4520693"/>
              <a:gd name="connsiteY1" fmla="*/ 9626 h 2272038"/>
              <a:gd name="connsiteX2" fmla="*/ 1369765 w 4520693"/>
              <a:gd name="connsiteY2" fmla="*/ 2262413 h 2272038"/>
              <a:gd name="connsiteX3" fmla="*/ 0 w 4520693"/>
              <a:gd name="connsiteY3" fmla="*/ 2272038 h 2272038"/>
              <a:gd name="connsiteX4" fmla="*/ 19251 w 4520693"/>
              <a:gd name="connsiteY4" fmla="*/ 0 h 2272038"/>
              <a:gd name="connsiteX0" fmla="*/ 0 w 4501442"/>
              <a:gd name="connsiteY0" fmla="*/ 0 h 2262413"/>
              <a:gd name="connsiteX1" fmla="*/ 4501442 w 4501442"/>
              <a:gd name="connsiteY1" fmla="*/ 9626 h 2262413"/>
              <a:gd name="connsiteX2" fmla="*/ 1350514 w 4501442"/>
              <a:gd name="connsiteY2" fmla="*/ 2262413 h 2262413"/>
              <a:gd name="connsiteX3" fmla="*/ 44249 w 4501442"/>
              <a:gd name="connsiteY3" fmla="*/ 2246638 h 2262413"/>
              <a:gd name="connsiteX4" fmla="*/ 0 w 4501442"/>
              <a:gd name="connsiteY4" fmla="*/ 0 h 2262413"/>
              <a:gd name="connsiteX0" fmla="*/ 0 w 4463342"/>
              <a:gd name="connsiteY0" fmla="*/ 0 h 2253946"/>
              <a:gd name="connsiteX1" fmla="*/ 4463342 w 4463342"/>
              <a:gd name="connsiteY1" fmla="*/ 1159 h 2253946"/>
              <a:gd name="connsiteX2" fmla="*/ 1312414 w 4463342"/>
              <a:gd name="connsiteY2" fmla="*/ 2253946 h 2253946"/>
              <a:gd name="connsiteX3" fmla="*/ 6149 w 4463342"/>
              <a:gd name="connsiteY3" fmla="*/ 2238171 h 2253946"/>
              <a:gd name="connsiteX4" fmla="*/ 0 w 4463342"/>
              <a:gd name="connsiteY4" fmla="*/ 0 h 2253946"/>
              <a:gd name="connsiteX0" fmla="*/ 0 w 4463342"/>
              <a:gd name="connsiteY0" fmla="*/ 0 h 2249713"/>
              <a:gd name="connsiteX1" fmla="*/ 4463342 w 4463342"/>
              <a:gd name="connsiteY1" fmla="*/ 1159 h 2249713"/>
              <a:gd name="connsiteX2" fmla="*/ 1333580 w 4463342"/>
              <a:gd name="connsiteY2" fmla="*/ 2249713 h 2249713"/>
              <a:gd name="connsiteX3" fmla="*/ 6149 w 4463342"/>
              <a:gd name="connsiteY3" fmla="*/ 2238171 h 2249713"/>
              <a:gd name="connsiteX4" fmla="*/ 0 w 4463342"/>
              <a:gd name="connsiteY4" fmla="*/ 0 h 2249713"/>
              <a:gd name="connsiteX0" fmla="*/ 2727 w 4457603"/>
              <a:gd name="connsiteY0" fmla="*/ 0 h 2253946"/>
              <a:gd name="connsiteX1" fmla="*/ 4457603 w 4457603"/>
              <a:gd name="connsiteY1" fmla="*/ 5392 h 2253946"/>
              <a:gd name="connsiteX2" fmla="*/ 1327841 w 4457603"/>
              <a:gd name="connsiteY2" fmla="*/ 2253946 h 2253946"/>
              <a:gd name="connsiteX3" fmla="*/ 410 w 4457603"/>
              <a:gd name="connsiteY3" fmla="*/ 2242404 h 2253946"/>
              <a:gd name="connsiteX4" fmla="*/ 2727 w 4457603"/>
              <a:gd name="connsiteY4" fmla="*/ 0 h 225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7603" h="2253946">
                <a:moveTo>
                  <a:pt x="2727" y="0"/>
                </a:moveTo>
                <a:lnTo>
                  <a:pt x="4457603" y="5392"/>
                </a:lnTo>
                <a:lnTo>
                  <a:pt x="1327841" y="2253946"/>
                </a:lnTo>
                <a:lnTo>
                  <a:pt x="410" y="2242404"/>
                </a:lnTo>
                <a:cubicBezTo>
                  <a:pt x="-1640" y="1496347"/>
                  <a:pt x="4777" y="746057"/>
                  <a:pt x="2727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570316" y="4687631"/>
            <a:ext cx="3319272" cy="2112264"/>
            <a:chOff x="4112244" y="1209983"/>
            <a:chExt cx="3319272" cy="211226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602773" y="1209983"/>
              <a:ext cx="0" cy="211226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112244" y="2956487"/>
              <a:ext cx="331927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>
            <a:stCxn id="16" idx="1"/>
          </p:cNvCxnSpPr>
          <p:nvPr/>
        </p:nvCxnSpPr>
        <p:spPr>
          <a:xfrm flipH="1">
            <a:off x="5831989" y="4562534"/>
            <a:ext cx="3194915" cy="2295466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380077" y="4988367"/>
            <a:ext cx="2106787" cy="1780559"/>
          </a:xfrm>
          <a:prstGeom prst="line">
            <a:avLst/>
          </a:prstGeom>
          <a:ln w="349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503694" y="5036734"/>
            <a:ext cx="2266908" cy="1230410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1685671"/>
              <a:gd name="connsiteY0" fmla="*/ 1035050 h 1680806"/>
              <a:gd name="connsiteX1" fmla="*/ 1685671 w 1685671"/>
              <a:gd name="connsiteY1" fmla="*/ 0 h 1680806"/>
              <a:gd name="connsiteX2" fmla="*/ 1685671 w 1685671"/>
              <a:gd name="connsiteY2" fmla="*/ 0 h 1680806"/>
              <a:gd name="connsiteX0" fmla="*/ 0 w 1685671"/>
              <a:gd name="connsiteY0" fmla="*/ 1035050 h 1346253"/>
              <a:gd name="connsiteX1" fmla="*/ 1685671 w 1685671"/>
              <a:gd name="connsiteY1" fmla="*/ 0 h 1346253"/>
              <a:gd name="connsiteX2" fmla="*/ 1685671 w 1685671"/>
              <a:gd name="connsiteY2" fmla="*/ 0 h 1346253"/>
              <a:gd name="connsiteX0" fmla="*/ 0 w 1685671"/>
              <a:gd name="connsiteY0" fmla="*/ 1035050 h 1154564"/>
              <a:gd name="connsiteX1" fmla="*/ 1685671 w 1685671"/>
              <a:gd name="connsiteY1" fmla="*/ 0 h 1154564"/>
              <a:gd name="connsiteX2" fmla="*/ 1685671 w 1685671"/>
              <a:gd name="connsiteY2" fmla="*/ 0 h 1154564"/>
              <a:gd name="connsiteX0" fmla="*/ 0 w 1685671"/>
              <a:gd name="connsiteY0" fmla="*/ 1035050 h 1160045"/>
              <a:gd name="connsiteX1" fmla="*/ 1685671 w 1685671"/>
              <a:gd name="connsiteY1" fmla="*/ 0 h 1160045"/>
              <a:gd name="connsiteX2" fmla="*/ 1685671 w 1685671"/>
              <a:gd name="connsiteY2" fmla="*/ 0 h 1160045"/>
              <a:gd name="connsiteX0" fmla="*/ 0 w 1685671"/>
              <a:gd name="connsiteY0" fmla="*/ 1035050 h 1140892"/>
              <a:gd name="connsiteX1" fmla="*/ 1685671 w 1685671"/>
              <a:gd name="connsiteY1" fmla="*/ 0 h 1140892"/>
              <a:gd name="connsiteX2" fmla="*/ 1685671 w 1685671"/>
              <a:gd name="connsiteY2" fmla="*/ 0 h 1140892"/>
              <a:gd name="connsiteX0" fmla="*/ 0 w 1685671"/>
              <a:gd name="connsiteY0" fmla="*/ 1035050 h 1134754"/>
              <a:gd name="connsiteX1" fmla="*/ 1685671 w 1685671"/>
              <a:gd name="connsiteY1" fmla="*/ 0 h 1134754"/>
              <a:gd name="connsiteX2" fmla="*/ 1685671 w 1685671"/>
              <a:gd name="connsiteY2" fmla="*/ 0 h 1134754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2" fmla="*/ 1685671 w 1685671"/>
              <a:gd name="connsiteY2" fmla="*/ 0 h 1135436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2" fmla="*/ 1253871 w 1685671"/>
              <a:gd name="connsiteY2" fmla="*/ 175684 h 1135436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0" fmla="*/ 0 w 1493055"/>
              <a:gd name="connsiteY0" fmla="*/ 668867 h 938610"/>
              <a:gd name="connsiteX1" fmla="*/ 1493055 w 1493055"/>
              <a:gd name="connsiteY1" fmla="*/ 0 h 938610"/>
              <a:gd name="connsiteX0" fmla="*/ 0 w 1493055"/>
              <a:gd name="connsiteY0" fmla="*/ 668867 h 742217"/>
              <a:gd name="connsiteX1" fmla="*/ 1493055 w 1493055"/>
              <a:gd name="connsiteY1" fmla="*/ 0 h 742217"/>
              <a:gd name="connsiteX0" fmla="*/ 0 w 1493055"/>
              <a:gd name="connsiteY0" fmla="*/ 668867 h 731653"/>
              <a:gd name="connsiteX1" fmla="*/ 1493055 w 1493055"/>
              <a:gd name="connsiteY1" fmla="*/ 0 h 731653"/>
              <a:gd name="connsiteX0" fmla="*/ 0 w 1493055"/>
              <a:gd name="connsiteY0" fmla="*/ 668867 h 723383"/>
              <a:gd name="connsiteX1" fmla="*/ 1493055 w 1493055"/>
              <a:gd name="connsiteY1" fmla="*/ 0 h 723383"/>
              <a:gd name="connsiteX0" fmla="*/ 0 w 1493055"/>
              <a:gd name="connsiteY0" fmla="*/ 668867 h 714471"/>
              <a:gd name="connsiteX1" fmla="*/ 1493055 w 1493055"/>
              <a:gd name="connsiteY1" fmla="*/ 0 h 714471"/>
              <a:gd name="connsiteX0" fmla="*/ 0 w 1493055"/>
              <a:gd name="connsiteY0" fmla="*/ 668867 h 677640"/>
              <a:gd name="connsiteX1" fmla="*/ 1493055 w 1493055"/>
              <a:gd name="connsiteY1" fmla="*/ 0 h 677640"/>
              <a:gd name="connsiteX0" fmla="*/ 0 w 1493055"/>
              <a:gd name="connsiteY0" fmla="*/ 668867 h 747366"/>
              <a:gd name="connsiteX1" fmla="*/ 1493055 w 1493055"/>
              <a:gd name="connsiteY1" fmla="*/ 0 h 747366"/>
              <a:gd name="connsiteX0" fmla="*/ 0 w 1357588"/>
              <a:gd name="connsiteY0" fmla="*/ 757767 h 806049"/>
              <a:gd name="connsiteX1" fmla="*/ 1357588 w 1357588"/>
              <a:gd name="connsiteY1" fmla="*/ 0 h 806049"/>
              <a:gd name="connsiteX0" fmla="*/ 0 w 1357588"/>
              <a:gd name="connsiteY0" fmla="*/ 757767 h 802408"/>
              <a:gd name="connsiteX1" fmla="*/ 1357588 w 1357588"/>
              <a:gd name="connsiteY1" fmla="*/ 0 h 802408"/>
              <a:gd name="connsiteX0" fmla="*/ 0 w 1357588"/>
              <a:gd name="connsiteY0" fmla="*/ 757767 h 820527"/>
              <a:gd name="connsiteX1" fmla="*/ 1357588 w 1357588"/>
              <a:gd name="connsiteY1" fmla="*/ 0 h 820527"/>
              <a:gd name="connsiteX0" fmla="*/ 0 w 1357588"/>
              <a:gd name="connsiteY0" fmla="*/ 757767 h 839605"/>
              <a:gd name="connsiteX1" fmla="*/ 1357588 w 1357588"/>
              <a:gd name="connsiteY1" fmla="*/ 0 h 839605"/>
              <a:gd name="connsiteX0" fmla="*/ 0 w 1616668"/>
              <a:gd name="connsiteY0" fmla="*/ 773007 h 849272"/>
              <a:gd name="connsiteX1" fmla="*/ 1616668 w 1616668"/>
              <a:gd name="connsiteY1" fmla="*/ 0 h 849272"/>
              <a:gd name="connsiteX0" fmla="*/ 0 w 1616668"/>
              <a:gd name="connsiteY0" fmla="*/ 773007 h 849272"/>
              <a:gd name="connsiteX1" fmla="*/ 1616668 w 1616668"/>
              <a:gd name="connsiteY1" fmla="*/ 0 h 849272"/>
              <a:gd name="connsiteX0" fmla="*/ 0 w 1616668"/>
              <a:gd name="connsiteY0" fmla="*/ 773007 h 890087"/>
              <a:gd name="connsiteX1" fmla="*/ 1616668 w 1616668"/>
              <a:gd name="connsiteY1" fmla="*/ 0 h 890087"/>
              <a:gd name="connsiteX0" fmla="*/ 0 w 1616668"/>
              <a:gd name="connsiteY0" fmla="*/ 773007 h 880714"/>
              <a:gd name="connsiteX1" fmla="*/ 1616668 w 1616668"/>
              <a:gd name="connsiteY1" fmla="*/ 0 h 880714"/>
              <a:gd name="connsiteX0" fmla="*/ 0 w 1616668"/>
              <a:gd name="connsiteY0" fmla="*/ 773007 h 894316"/>
              <a:gd name="connsiteX1" fmla="*/ 1616668 w 1616668"/>
              <a:gd name="connsiteY1" fmla="*/ 0 h 894316"/>
              <a:gd name="connsiteX0" fmla="*/ 0 w 2054818"/>
              <a:gd name="connsiteY0" fmla="*/ 836507 h 932147"/>
              <a:gd name="connsiteX1" fmla="*/ 2054818 w 2054818"/>
              <a:gd name="connsiteY1" fmla="*/ 0 h 932147"/>
              <a:gd name="connsiteX0" fmla="*/ 0 w 2029418"/>
              <a:gd name="connsiteY0" fmla="*/ 919057 h 985711"/>
              <a:gd name="connsiteX1" fmla="*/ 2029418 w 2029418"/>
              <a:gd name="connsiteY1" fmla="*/ 0 h 985711"/>
              <a:gd name="connsiteX0" fmla="*/ 0 w 1899243"/>
              <a:gd name="connsiteY0" fmla="*/ 1023832 h 1061533"/>
              <a:gd name="connsiteX1" fmla="*/ 1899243 w 1899243"/>
              <a:gd name="connsiteY1" fmla="*/ 0 h 1061533"/>
              <a:gd name="connsiteX0" fmla="*/ 0 w 1991318"/>
              <a:gd name="connsiteY0" fmla="*/ 992082 h 1037587"/>
              <a:gd name="connsiteX1" fmla="*/ 1991318 w 1991318"/>
              <a:gd name="connsiteY1" fmla="*/ 0 h 1037587"/>
              <a:gd name="connsiteX0" fmla="*/ 0 w 2038943"/>
              <a:gd name="connsiteY0" fmla="*/ 979382 h 1028248"/>
              <a:gd name="connsiteX1" fmla="*/ 2038943 w 2038943"/>
              <a:gd name="connsiteY1" fmla="*/ 0 h 1028248"/>
              <a:gd name="connsiteX0" fmla="*/ 0 w 1994493"/>
              <a:gd name="connsiteY0" fmla="*/ 995257 h 1039943"/>
              <a:gd name="connsiteX1" fmla="*/ 1994493 w 1994493"/>
              <a:gd name="connsiteY1" fmla="*/ 0 h 1039943"/>
              <a:gd name="connsiteX0" fmla="*/ 0 w 1994493"/>
              <a:gd name="connsiteY0" fmla="*/ 995257 h 1032424"/>
              <a:gd name="connsiteX1" fmla="*/ 1994493 w 1994493"/>
              <a:gd name="connsiteY1" fmla="*/ 0 h 1032424"/>
              <a:gd name="connsiteX0" fmla="*/ 0 w 2045293"/>
              <a:gd name="connsiteY0" fmla="*/ 959697 h 1005710"/>
              <a:gd name="connsiteX1" fmla="*/ 2045293 w 2045293"/>
              <a:gd name="connsiteY1" fmla="*/ 0 h 1005710"/>
              <a:gd name="connsiteX0" fmla="*/ 0 w 2045293"/>
              <a:gd name="connsiteY0" fmla="*/ 959697 h 1080965"/>
              <a:gd name="connsiteX1" fmla="*/ 2045293 w 2045293"/>
              <a:gd name="connsiteY1" fmla="*/ 0 h 1080965"/>
              <a:gd name="connsiteX0" fmla="*/ 0 w 2045293"/>
              <a:gd name="connsiteY0" fmla="*/ 959697 h 1054625"/>
              <a:gd name="connsiteX1" fmla="*/ 2045293 w 2045293"/>
              <a:gd name="connsiteY1" fmla="*/ 0 h 1054625"/>
              <a:gd name="connsiteX0" fmla="*/ 0 w 2065613"/>
              <a:gd name="connsiteY0" fmla="*/ 1208617 h 1256758"/>
              <a:gd name="connsiteX1" fmla="*/ 2065613 w 2065613"/>
              <a:gd name="connsiteY1" fmla="*/ 0 h 1256758"/>
              <a:gd name="connsiteX0" fmla="*/ 0 w 2065613"/>
              <a:gd name="connsiteY0" fmla="*/ 1208617 h 1223900"/>
              <a:gd name="connsiteX1" fmla="*/ 2065613 w 2065613"/>
              <a:gd name="connsiteY1" fmla="*/ 0 h 1223900"/>
              <a:gd name="connsiteX0" fmla="*/ 0 w 2075773"/>
              <a:gd name="connsiteY0" fmla="*/ 1208617 h 1223900"/>
              <a:gd name="connsiteX1" fmla="*/ 2075773 w 2075773"/>
              <a:gd name="connsiteY1" fmla="*/ 0 h 1223900"/>
              <a:gd name="connsiteX0" fmla="*/ 0 w 2151973"/>
              <a:gd name="connsiteY0" fmla="*/ 1046057 h 1064951"/>
              <a:gd name="connsiteX1" fmla="*/ 2151973 w 2151973"/>
              <a:gd name="connsiteY1" fmla="*/ 0 h 1064951"/>
              <a:gd name="connsiteX0" fmla="*/ 0 w 2151973"/>
              <a:gd name="connsiteY0" fmla="*/ 1046057 h 1346068"/>
              <a:gd name="connsiteX1" fmla="*/ 2151973 w 2151973"/>
              <a:gd name="connsiteY1" fmla="*/ 0 h 1346068"/>
              <a:gd name="connsiteX0" fmla="*/ 0 w 2263733"/>
              <a:gd name="connsiteY0" fmla="*/ 822537 h 1158413"/>
              <a:gd name="connsiteX1" fmla="*/ 2263733 w 2263733"/>
              <a:gd name="connsiteY1" fmla="*/ 0 h 1158413"/>
              <a:gd name="connsiteX0" fmla="*/ 0 w 2263733"/>
              <a:gd name="connsiteY0" fmla="*/ 822537 h 1193536"/>
              <a:gd name="connsiteX1" fmla="*/ 2263733 w 2263733"/>
              <a:gd name="connsiteY1" fmla="*/ 0 h 1193536"/>
              <a:gd name="connsiteX0" fmla="*/ 0 w 2266908"/>
              <a:gd name="connsiteY0" fmla="*/ 828887 h 1198727"/>
              <a:gd name="connsiteX1" fmla="*/ 2266908 w 2266908"/>
              <a:gd name="connsiteY1" fmla="*/ 0 h 1198727"/>
              <a:gd name="connsiteX0" fmla="*/ 0 w 2263733"/>
              <a:gd name="connsiteY0" fmla="*/ 828887 h 1198727"/>
              <a:gd name="connsiteX1" fmla="*/ 2263733 w 2263733"/>
              <a:gd name="connsiteY1" fmla="*/ 0 h 1198727"/>
              <a:gd name="connsiteX0" fmla="*/ 0 w 2270083"/>
              <a:gd name="connsiteY0" fmla="*/ 824124 h 1194833"/>
              <a:gd name="connsiteX1" fmla="*/ 2270083 w 2270083"/>
              <a:gd name="connsiteY1" fmla="*/ 0 h 1194833"/>
              <a:gd name="connsiteX0" fmla="*/ 0 w 2266908"/>
              <a:gd name="connsiteY0" fmla="*/ 824124 h 1194833"/>
              <a:gd name="connsiteX1" fmla="*/ 2266908 w 2266908"/>
              <a:gd name="connsiteY1" fmla="*/ 0 h 1194833"/>
              <a:gd name="connsiteX0" fmla="*/ 0 w 2266908"/>
              <a:gd name="connsiteY0" fmla="*/ 824124 h 1199644"/>
              <a:gd name="connsiteX1" fmla="*/ 2266908 w 2266908"/>
              <a:gd name="connsiteY1" fmla="*/ 0 h 1199644"/>
              <a:gd name="connsiteX0" fmla="*/ 0 w 2266908"/>
              <a:gd name="connsiteY0" fmla="*/ 824124 h 1222658"/>
              <a:gd name="connsiteX1" fmla="*/ 2266908 w 2266908"/>
              <a:gd name="connsiteY1" fmla="*/ 0 h 1222658"/>
              <a:gd name="connsiteX0" fmla="*/ 0 w 2266908"/>
              <a:gd name="connsiteY0" fmla="*/ 824124 h 1230410"/>
              <a:gd name="connsiteX1" fmla="*/ 2266908 w 2266908"/>
              <a:gd name="connsiteY1" fmla="*/ 0 h 1230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66908" h="1230410">
                <a:moveTo>
                  <a:pt x="0" y="824124"/>
                </a:moveTo>
                <a:cubicBezTo>
                  <a:pt x="543369" y="1808269"/>
                  <a:pt x="2083922" y="794511"/>
                  <a:pt x="2266908" y="0"/>
                </a:cubicBezTo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4841705" y="4684768"/>
            <a:ext cx="663581" cy="1181005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768285" y="4510230"/>
            <a:ext cx="115658" cy="53048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8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15" grpId="0" animBg="1"/>
      <p:bldP spid="16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Subgradients</a:t>
            </a:r>
            <a:r>
              <a:rPr lang="en-IN" dirty="0"/>
              <a:t> and the </a:t>
            </a:r>
            <a:r>
              <a:rPr lang="en-IN" dirty="0" err="1"/>
              <a:t>subdifferential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7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Tangents of a convex differentiable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are uniquely linked to its gradients</a:t>
                </a:r>
              </a:p>
              <a:p>
                <a:pPr lvl="2"/>
                <a:r>
                  <a:rPr lang="en-IN" dirty="0"/>
                  <a:t>The tangent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/>
                  <a:t> is the hyperplane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Convex functions lie above all tangents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i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r>
                  <a:rPr lang="en-IN" b="1" dirty="0"/>
                  <a:t>Trick</a:t>
                </a:r>
                <a:r>
                  <a:rPr lang="en-IN" dirty="0"/>
                  <a:t>: turn the definition around and say that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/>
                  <a:t> is a vector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𝐠</m:t>
                    </m:r>
                  </m:oMath>
                </a14:m>
                <a:r>
                  <a:rPr lang="en-IN" dirty="0"/>
                  <a:t> so that the hyperplane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is tangent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b="1" dirty="0" err="1"/>
                  <a:t>Subgradients</a:t>
                </a:r>
                <a:r>
                  <a:rPr lang="en-IN" dirty="0"/>
                  <a:t>: given a (possibly non-differentiable but convex) function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and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/>
                  <a:t>, any vector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𝐠</m:t>
                    </m:r>
                  </m:oMath>
                </a14:m>
                <a:r>
                  <a:rPr lang="en-IN" dirty="0"/>
                  <a:t> that satisfies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br>
                  <a:rPr lang="en-IN" dirty="0"/>
                </a:br>
                <a:r>
                  <a:rPr lang="en-IN" dirty="0"/>
                  <a:t>is called a </a:t>
                </a:r>
                <a:r>
                  <a:rPr lang="en-IN" dirty="0" err="1"/>
                  <a:t>subgradient</a:t>
                </a:r>
                <a:r>
                  <a:rPr lang="en-IN" dirty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b="1" dirty="0" err="1"/>
                  <a:t>Subdifferential</a:t>
                </a:r>
                <a:r>
                  <a:rPr lang="en-IN" dirty="0"/>
                  <a:t>: the set of all </a:t>
                </a:r>
                <a:r>
                  <a:rPr lang="en-IN" dirty="0" err="1"/>
                  <a:t>subgradients</a:t>
                </a:r>
                <a:r>
                  <a:rPr lang="en-IN" dirty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at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is known as the </a:t>
                </a:r>
                <a:r>
                  <a:rPr lang="en-IN" dirty="0" err="1"/>
                  <a:t>subdifferential</a:t>
                </a:r>
                <a:r>
                  <a:rPr lang="en-IN" dirty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and denoted by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7" cy="5746376"/>
              </a:xfrm>
              <a:blipFill>
                <a:blip r:embed="rId2"/>
                <a:stretch>
                  <a:fillRect l="-562" t="-2439" r="-1736" b="-14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367" y="36190"/>
            <a:ext cx="1928846" cy="19288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ular Callout 5"/>
              <p:cNvSpPr/>
              <p:nvPr/>
            </p:nvSpPr>
            <p:spPr>
              <a:xfrm>
                <a:off x="6760396" y="117273"/>
                <a:ext cx="3824712" cy="1156723"/>
              </a:xfrm>
              <a:prstGeom prst="wedgeRectCallout">
                <a:avLst>
                  <a:gd name="adj1" fmla="val 68150"/>
                  <a:gd name="adj2" fmla="val 50522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0" dirty="0">
                    <a:solidFill>
                      <a:schemeClr val="bg1"/>
                    </a:solidFill>
                    <a:latin typeface="+mj-lt"/>
                  </a:rPr>
                  <a:t>Wait! Does this mean a function can have more than one </a:t>
                </a:r>
                <a:r>
                  <a:rPr lang="en-IN" sz="2400" b="0" dirty="0" err="1">
                    <a:solidFill>
                      <a:schemeClr val="bg1"/>
                    </a:solidFill>
                    <a:latin typeface="+mj-lt"/>
                  </a:rPr>
                  <a:t>subgradient</a:t>
                </a:r>
                <a:r>
                  <a:rPr lang="en-IN" sz="2400" b="0" dirty="0">
                    <a:solidFill>
                      <a:schemeClr val="bg1"/>
                    </a:solidFill>
                    <a:latin typeface="+mj-lt"/>
                  </a:rPr>
                  <a:t> at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400" i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396" y="117273"/>
                <a:ext cx="3824712" cy="1156723"/>
              </a:xfrm>
              <a:prstGeom prst="wedgeRectCallout">
                <a:avLst>
                  <a:gd name="adj1" fmla="val 68150"/>
                  <a:gd name="adj2" fmla="val 50522"/>
                </a:avLst>
              </a:prstGeom>
              <a:blipFill>
                <a:blip r:embed="rId4"/>
                <a:stretch>
                  <a:fillRect l="-1339" t="-3553" b="-1116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253352" y="3810151"/>
                <a:ext cx="11673131" cy="289887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IN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IN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IN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≜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𝐠</m:t>
                          </m:r>
                          <m:r>
                            <a:rPr lang="en-IN" sz="32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I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IN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p>
                              <m:r>
                                <a:rPr lang="en-IN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IN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2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  <m:r>
                            <a:rPr lang="en-I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2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  <m:r>
                            <a:rPr lang="en-I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∀</m:t>
                          </m:r>
                          <m:r>
                            <a:rPr lang="en-IN" sz="32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2" y="3810151"/>
                <a:ext cx="11673131" cy="28988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Pie 22" descr=" 143"/>
          <p:cNvSpPr/>
          <p:nvPr/>
        </p:nvSpPr>
        <p:spPr>
          <a:xfrm>
            <a:off x="8707768" y="4538601"/>
            <a:ext cx="1960275" cy="1960275"/>
          </a:xfrm>
          <a:prstGeom prst="pie">
            <a:avLst>
              <a:gd name="adj1" fmla="val 9901527"/>
              <a:gd name="adj2" fmla="val 13211610"/>
            </a:avLst>
          </a:prstGeom>
          <a:solidFill>
            <a:srgbClr val="2ECC7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 descr=" 115"/>
          <p:cNvGrpSpPr/>
          <p:nvPr/>
        </p:nvGrpSpPr>
        <p:grpSpPr>
          <a:xfrm>
            <a:off x="9083056" y="3886376"/>
            <a:ext cx="2770626" cy="2154692"/>
            <a:chOff x="7594552" y="1006075"/>
            <a:chExt cx="4090199" cy="3180914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7594552" y="3795710"/>
              <a:ext cx="409019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7448" y="1006075"/>
              <a:ext cx="0" cy="31809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 descr=" 30"/>
          <p:cNvSpPr/>
          <p:nvPr/>
        </p:nvSpPr>
        <p:spPr>
          <a:xfrm>
            <a:off x="9083056" y="3901552"/>
            <a:ext cx="651849" cy="1625567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3282696"/>
              <a:gd name="connsiteY0" fmla="*/ 0 h 1244783"/>
              <a:gd name="connsiteX1" fmla="*/ 3282696 w 3282696"/>
              <a:gd name="connsiteY1" fmla="*/ 228600 h 1244783"/>
              <a:gd name="connsiteX2" fmla="*/ 3282696 w 3282696"/>
              <a:gd name="connsiteY2" fmla="*/ 228600 h 1244783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4292346 w 4292346"/>
              <a:gd name="connsiteY2" fmla="*/ 0 h 1166980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2603246 w 4292346"/>
              <a:gd name="connsiteY2" fmla="*/ 169334 h 1166980"/>
              <a:gd name="connsiteX0" fmla="*/ 0 w 2603246"/>
              <a:gd name="connsiteY0" fmla="*/ 8466 h 8466"/>
              <a:gd name="connsiteX1" fmla="*/ 2603246 w 2603246"/>
              <a:gd name="connsiteY1" fmla="*/ 0 h 8466"/>
              <a:gd name="connsiteX0" fmla="*/ 0 w 10000"/>
              <a:gd name="connsiteY0" fmla="*/ 10000 h 665613"/>
              <a:gd name="connsiteX1" fmla="*/ 10000 w 10000"/>
              <a:gd name="connsiteY1" fmla="*/ 0 h 665613"/>
              <a:gd name="connsiteX0" fmla="*/ 0 w 10000"/>
              <a:gd name="connsiteY0" fmla="*/ 10000 h 1072446"/>
              <a:gd name="connsiteX1" fmla="*/ 10000 w 10000"/>
              <a:gd name="connsiteY1" fmla="*/ 0 h 1072446"/>
              <a:gd name="connsiteX0" fmla="*/ 0 w 11073"/>
              <a:gd name="connsiteY0" fmla="*/ 0 h 1070216"/>
              <a:gd name="connsiteX1" fmla="*/ 11073 w 11073"/>
              <a:gd name="connsiteY1" fmla="*/ 5001 h 1070216"/>
              <a:gd name="connsiteX0" fmla="*/ 0 w 9870"/>
              <a:gd name="connsiteY0" fmla="*/ 0 h 1078046"/>
              <a:gd name="connsiteX1" fmla="*/ 9870 w 9870"/>
              <a:gd name="connsiteY1" fmla="*/ 20002 h 1078046"/>
              <a:gd name="connsiteX0" fmla="*/ 0 w 10000"/>
              <a:gd name="connsiteY0" fmla="*/ 0 h 11683"/>
              <a:gd name="connsiteX1" fmla="*/ 10000 w 10000"/>
              <a:gd name="connsiteY1" fmla="*/ 186 h 11683"/>
              <a:gd name="connsiteX0" fmla="*/ 0 w 10000"/>
              <a:gd name="connsiteY0" fmla="*/ 0 h 11956"/>
              <a:gd name="connsiteX1" fmla="*/ 10000 w 10000"/>
              <a:gd name="connsiteY1" fmla="*/ 186 h 11956"/>
              <a:gd name="connsiteX0" fmla="*/ 0 w 10000"/>
              <a:gd name="connsiteY0" fmla="*/ 0 h 13365"/>
              <a:gd name="connsiteX1" fmla="*/ 10000 w 10000"/>
              <a:gd name="connsiteY1" fmla="*/ 186 h 13365"/>
              <a:gd name="connsiteX0" fmla="*/ 0 w 10000"/>
              <a:gd name="connsiteY0" fmla="*/ 0 h 21227"/>
              <a:gd name="connsiteX1" fmla="*/ 10000 w 10000"/>
              <a:gd name="connsiteY1" fmla="*/ 186 h 21227"/>
              <a:gd name="connsiteX0" fmla="*/ 0 w 10000"/>
              <a:gd name="connsiteY0" fmla="*/ 0 h 20290"/>
              <a:gd name="connsiteX1" fmla="*/ 10000 w 10000"/>
              <a:gd name="connsiteY1" fmla="*/ 186 h 20290"/>
              <a:gd name="connsiteX0" fmla="*/ 0 w 10000"/>
              <a:gd name="connsiteY0" fmla="*/ 0 h 11459"/>
              <a:gd name="connsiteX1" fmla="*/ 10000 w 10000"/>
              <a:gd name="connsiteY1" fmla="*/ 186 h 11459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582"/>
              <a:gd name="connsiteX1" fmla="*/ 10000 w 10000"/>
              <a:gd name="connsiteY1" fmla="*/ 186 h 10582"/>
              <a:gd name="connsiteX0" fmla="*/ 0 w 10000"/>
              <a:gd name="connsiteY0" fmla="*/ 0 h 10617"/>
              <a:gd name="connsiteX1" fmla="*/ 10000 w 10000"/>
              <a:gd name="connsiteY1" fmla="*/ 186 h 10617"/>
              <a:gd name="connsiteX0" fmla="*/ 0 w 10000"/>
              <a:gd name="connsiteY0" fmla="*/ 0 h 14019"/>
              <a:gd name="connsiteX1" fmla="*/ 10000 w 10000"/>
              <a:gd name="connsiteY1" fmla="*/ 186 h 14019"/>
              <a:gd name="connsiteX0" fmla="*/ 0 w 10000"/>
              <a:gd name="connsiteY0" fmla="*/ 0 h 14141"/>
              <a:gd name="connsiteX1" fmla="*/ 10000 w 10000"/>
              <a:gd name="connsiteY1" fmla="*/ 186 h 14141"/>
              <a:gd name="connsiteX0" fmla="*/ 0 w 10000"/>
              <a:gd name="connsiteY0" fmla="*/ 0 h 14448"/>
              <a:gd name="connsiteX1" fmla="*/ 10000 w 10000"/>
              <a:gd name="connsiteY1" fmla="*/ 186 h 14448"/>
              <a:gd name="connsiteX0" fmla="*/ 0 w 7899"/>
              <a:gd name="connsiteY0" fmla="*/ 0 h 14489"/>
              <a:gd name="connsiteX1" fmla="*/ 7899 w 7899"/>
              <a:gd name="connsiteY1" fmla="*/ 256 h 14489"/>
              <a:gd name="connsiteX0" fmla="*/ 0 w 10000"/>
              <a:gd name="connsiteY0" fmla="*/ 0 h 10129"/>
              <a:gd name="connsiteX1" fmla="*/ 10000 w 10000"/>
              <a:gd name="connsiteY1" fmla="*/ 177 h 10129"/>
              <a:gd name="connsiteX0" fmla="*/ 0 w 8342"/>
              <a:gd name="connsiteY0" fmla="*/ 0 h 10183"/>
              <a:gd name="connsiteX1" fmla="*/ 8342 w 8342"/>
              <a:gd name="connsiteY1" fmla="*/ 273 h 10183"/>
              <a:gd name="connsiteX0" fmla="*/ 0 w 10000"/>
              <a:gd name="connsiteY0" fmla="*/ 0 h 8301"/>
              <a:gd name="connsiteX1" fmla="*/ 10000 w 10000"/>
              <a:gd name="connsiteY1" fmla="*/ 268 h 8301"/>
              <a:gd name="connsiteX0" fmla="*/ 0 w 10000"/>
              <a:gd name="connsiteY0" fmla="*/ 0 h 9882"/>
              <a:gd name="connsiteX1" fmla="*/ 10000 w 10000"/>
              <a:gd name="connsiteY1" fmla="*/ 323 h 9882"/>
              <a:gd name="connsiteX0" fmla="*/ 0 w 10000"/>
              <a:gd name="connsiteY0" fmla="*/ 0 h 10033"/>
              <a:gd name="connsiteX1" fmla="*/ 10000 w 10000"/>
              <a:gd name="connsiteY1" fmla="*/ 327 h 10033"/>
              <a:gd name="connsiteX0" fmla="*/ 0 w 10000"/>
              <a:gd name="connsiteY0" fmla="*/ 0 h 10044"/>
              <a:gd name="connsiteX1" fmla="*/ 10000 w 10000"/>
              <a:gd name="connsiteY1" fmla="*/ 327 h 10044"/>
              <a:gd name="connsiteX0" fmla="*/ 0 w 10038"/>
              <a:gd name="connsiteY0" fmla="*/ 0 h 9941"/>
              <a:gd name="connsiteX1" fmla="*/ 10038 w 10038"/>
              <a:gd name="connsiteY1" fmla="*/ 126 h 9941"/>
              <a:gd name="connsiteX0" fmla="*/ 0 w 10000"/>
              <a:gd name="connsiteY0" fmla="*/ 0 h 9942"/>
              <a:gd name="connsiteX1" fmla="*/ 10000 w 10000"/>
              <a:gd name="connsiteY1" fmla="*/ 11 h 9942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10076"/>
              <a:gd name="connsiteX1" fmla="*/ 10000 w 10000"/>
              <a:gd name="connsiteY1" fmla="*/ 11 h 10076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9370"/>
              <a:gd name="connsiteX1" fmla="*/ 10000 w 10000"/>
              <a:gd name="connsiteY1" fmla="*/ 11 h 9370"/>
              <a:gd name="connsiteX0" fmla="*/ 0 w 10000"/>
              <a:gd name="connsiteY0" fmla="*/ 0 h 9194"/>
              <a:gd name="connsiteX1" fmla="*/ 10000 w 10000"/>
              <a:gd name="connsiteY1" fmla="*/ 12 h 9194"/>
              <a:gd name="connsiteX0" fmla="*/ 0 w 10000"/>
              <a:gd name="connsiteY0" fmla="*/ 0 h 10038"/>
              <a:gd name="connsiteX1" fmla="*/ 10000 w 10000"/>
              <a:gd name="connsiteY1" fmla="*/ 13 h 10038"/>
              <a:gd name="connsiteX0" fmla="*/ 0 w 10000"/>
              <a:gd name="connsiteY0" fmla="*/ 0 h 10025"/>
              <a:gd name="connsiteX1" fmla="*/ 10000 w 10000"/>
              <a:gd name="connsiteY1" fmla="*/ 13 h 10025"/>
              <a:gd name="connsiteX0" fmla="*/ 0 w 10000"/>
              <a:gd name="connsiteY0" fmla="*/ 0 h 10005"/>
              <a:gd name="connsiteX1" fmla="*/ 10000 w 10000"/>
              <a:gd name="connsiteY1" fmla="*/ 13 h 10005"/>
              <a:gd name="connsiteX0" fmla="*/ 0 w 10000"/>
              <a:gd name="connsiteY0" fmla="*/ 0 h 9944"/>
              <a:gd name="connsiteX1" fmla="*/ 10000 w 10000"/>
              <a:gd name="connsiteY1" fmla="*/ 13 h 9944"/>
              <a:gd name="connsiteX0" fmla="*/ 0 w 11354"/>
              <a:gd name="connsiteY0" fmla="*/ 0 h 14289"/>
              <a:gd name="connsiteX1" fmla="*/ 11354 w 11354"/>
              <a:gd name="connsiteY1" fmla="*/ 7216 h 14289"/>
              <a:gd name="connsiteX0" fmla="*/ 0 w 11354"/>
              <a:gd name="connsiteY0" fmla="*/ 0 h 8694"/>
              <a:gd name="connsiteX1" fmla="*/ 11354 w 11354"/>
              <a:gd name="connsiteY1" fmla="*/ 7216 h 8694"/>
              <a:gd name="connsiteX0" fmla="*/ 0 w 7448"/>
              <a:gd name="connsiteY0" fmla="*/ 0 h 11953"/>
              <a:gd name="connsiteX1" fmla="*/ 7448 w 7448"/>
              <a:gd name="connsiteY1" fmla="*/ 11416 h 11953"/>
              <a:gd name="connsiteX0" fmla="*/ 0 w 10000"/>
              <a:gd name="connsiteY0" fmla="*/ 0 h 10658"/>
              <a:gd name="connsiteX1" fmla="*/ 10000 w 10000"/>
              <a:gd name="connsiteY1" fmla="*/ 9551 h 10658"/>
              <a:gd name="connsiteX0" fmla="*/ 0 w 10112"/>
              <a:gd name="connsiteY0" fmla="*/ 0 h 14414"/>
              <a:gd name="connsiteX1" fmla="*/ 10112 w 10112"/>
              <a:gd name="connsiteY1" fmla="*/ 13994 h 14414"/>
              <a:gd name="connsiteX0" fmla="*/ 0 w 10112"/>
              <a:gd name="connsiteY0" fmla="*/ 0 h 14147"/>
              <a:gd name="connsiteX1" fmla="*/ 10112 w 10112"/>
              <a:gd name="connsiteY1" fmla="*/ 13994 h 14147"/>
              <a:gd name="connsiteX0" fmla="*/ 0 w 10112"/>
              <a:gd name="connsiteY0" fmla="*/ 0 h 14238"/>
              <a:gd name="connsiteX1" fmla="*/ 10112 w 10112"/>
              <a:gd name="connsiteY1" fmla="*/ 13994 h 14238"/>
              <a:gd name="connsiteX0" fmla="*/ 1 w 7841"/>
              <a:gd name="connsiteY0" fmla="*/ 0 h 25583"/>
              <a:gd name="connsiteX1" fmla="*/ 7841 w 7841"/>
              <a:gd name="connsiteY1" fmla="*/ 25546 h 2558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09"/>
              <a:gd name="connsiteX1" fmla="*/ 10094 w 10094"/>
              <a:gd name="connsiteY1" fmla="*/ 10009 h 10009"/>
              <a:gd name="connsiteX0" fmla="*/ 0 w 9904"/>
              <a:gd name="connsiteY0" fmla="*/ 0 h 7994"/>
              <a:gd name="connsiteX1" fmla="*/ 9904 w 9904"/>
              <a:gd name="connsiteY1" fmla="*/ 7994 h 7994"/>
              <a:gd name="connsiteX0" fmla="*/ 0 w 10090"/>
              <a:gd name="connsiteY0" fmla="*/ 0 h 10000"/>
              <a:gd name="connsiteX1" fmla="*/ 10090 w 10090"/>
              <a:gd name="connsiteY1" fmla="*/ 10000 h 10000"/>
              <a:gd name="connsiteX0" fmla="*/ 0 w 10090"/>
              <a:gd name="connsiteY0" fmla="*/ 0 h 10000"/>
              <a:gd name="connsiteX1" fmla="*/ 10090 w 10090"/>
              <a:gd name="connsiteY1" fmla="*/ 10000 h 10000"/>
              <a:gd name="connsiteX0" fmla="*/ 0 w 10090"/>
              <a:gd name="connsiteY0" fmla="*/ 0 h 10000"/>
              <a:gd name="connsiteX1" fmla="*/ 10090 w 1009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90" h="10000">
                <a:moveTo>
                  <a:pt x="0" y="0"/>
                </a:moveTo>
                <a:cubicBezTo>
                  <a:pt x="122" y="7114"/>
                  <a:pt x="5556" y="8339"/>
                  <a:pt x="10090" y="1000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 descr=" 117"/>
          <p:cNvSpPr>
            <a:spLocks noChangeAspect="1"/>
          </p:cNvSpPr>
          <p:nvPr/>
        </p:nvSpPr>
        <p:spPr>
          <a:xfrm>
            <a:off x="9681540" y="5723798"/>
            <a:ext cx="112174" cy="11217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 descr=" 118"/>
          <p:cNvCxnSpPr/>
          <p:nvPr/>
        </p:nvCxnSpPr>
        <p:spPr>
          <a:xfrm>
            <a:off x="8812102" y="4757474"/>
            <a:ext cx="2111974" cy="1774718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 descr=" 121"/>
          <p:cNvCxnSpPr/>
          <p:nvPr/>
        </p:nvCxnSpPr>
        <p:spPr>
          <a:xfrm>
            <a:off x="8647591" y="5049768"/>
            <a:ext cx="2654620" cy="1151406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1332633" y="4219963"/>
            <a:ext cx="0" cy="1690043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Oval 33" descr=" 117"/>
          <p:cNvSpPr>
            <a:spLocks noChangeAspect="1"/>
          </p:cNvSpPr>
          <p:nvPr/>
        </p:nvSpPr>
        <p:spPr>
          <a:xfrm>
            <a:off x="11280637" y="5723798"/>
            <a:ext cx="112174" cy="11217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 descr=" 53"/>
          <p:cNvSpPr/>
          <p:nvPr/>
        </p:nvSpPr>
        <p:spPr>
          <a:xfrm flipH="1">
            <a:off x="9734905" y="3893171"/>
            <a:ext cx="1923541" cy="1625567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3282696"/>
              <a:gd name="connsiteY0" fmla="*/ 0 h 1244783"/>
              <a:gd name="connsiteX1" fmla="*/ 3282696 w 3282696"/>
              <a:gd name="connsiteY1" fmla="*/ 228600 h 1244783"/>
              <a:gd name="connsiteX2" fmla="*/ 3282696 w 3282696"/>
              <a:gd name="connsiteY2" fmla="*/ 228600 h 1244783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4292346 w 4292346"/>
              <a:gd name="connsiteY2" fmla="*/ 0 h 1166980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2603246 w 4292346"/>
              <a:gd name="connsiteY2" fmla="*/ 169334 h 1166980"/>
              <a:gd name="connsiteX0" fmla="*/ 0 w 2603246"/>
              <a:gd name="connsiteY0" fmla="*/ 8466 h 8466"/>
              <a:gd name="connsiteX1" fmla="*/ 2603246 w 2603246"/>
              <a:gd name="connsiteY1" fmla="*/ 0 h 8466"/>
              <a:gd name="connsiteX0" fmla="*/ 0 w 10000"/>
              <a:gd name="connsiteY0" fmla="*/ 10000 h 665613"/>
              <a:gd name="connsiteX1" fmla="*/ 10000 w 10000"/>
              <a:gd name="connsiteY1" fmla="*/ 0 h 665613"/>
              <a:gd name="connsiteX0" fmla="*/ 0 w 10000"/>
              <a:gd name="connsiteY0" fmla="*/ 10000 h 1072446"/>
              <a:gd name="connsiteX1" fmla="*/ 10000 w 10000"/>
              <a:gd name="connsiteY1" fmla="*/ 0 h 1072446"/>
              <a:gd name="connsiteX0" fmla="*/ 0 w 11073"/>
              <a:gd name="connsiteY0" fmla="*/ 0 h 1070216"/>
              <a:gd name="connsiteX1" fmla="*/ 11073 w 11073"/>
              <a:gd name="connsiteY1" fmla="*/ 5001 h 1070216"/>
              <a:gd name="connsiteX0" fmla="*/ 0 w 9870"/>
              <a:gd name="connsiteY0" fmla="*/ 0 h 1078046"/>
              <a:gd name="connsiteX1" fmla="*/ 9870 w 9870"/>
              <a:gd name="connsiteY1" fmla="*/ 20002 h 1078046"/>
              <a:gd name="connsiteX0" fmla="*/ 0 w 10000"/>
              <a:gd name="connsiteY0" fmla="*/ 0 h 11683"/>
              <a:gd name="connsiteX1" fmla="*/ 10000 w 10000"/>
              <a:gd name="connsiteY1" fmla="*/ 186 h 11683"/>
              <a:gd name="connsiteX0" fmla="*/ 0 w 10000"/>
              <a:gd name="connsiteY0" fmla="*/ 0 h 11956"/>
              <a:gd name="connsiteX1" fmla="*/ 10000 w 10000"/>
              <a:gd name="connsiteY1" fmla="*/ 186 h 11956"/>
              <a:gd name="connsiteX0" fmla="*/ 0 w 10000"/>
              <a:gd name="connsiteY0" fmla="*/ 0 h 13365"/>
              <a:gd name="connsiteX1" fmla="*/ 10000 w 10000"/>
              <a:gd name="connsiteY1" fmla="*/ 186 h 13365"/>
              <a:gd name="connsiteX0" fmla="*/ 0 w 10000"/>
              <a:gd name="connsiteY0" fmla="*/ 0 h 21227"/>
              <a:gd name="connsiteX1" fmla="*/ 10000 w 10000"/>
              <a:gd name="connsiteY1" fmla="*/ 186 h 21227"/>
              <a:gd name="connsiteX0" fmla="*/ 0 w 10000"/>
              <a:gd name="connsiteY0" fmla="*/ 0 h 20290"/>
              <a:gd name="connsiteX1" fmla="*/ 10000 w 10000"/>
              <a:gd name="connsiteY1" fmla="*/ 186 h 20290"/>
              <a:gd name="connsiteX0" fmla="*/ 0 w 10000"/>
              <a:gd name="connsiteY0" fmla="*/ 0 h 11459"/>
              <a:gd name="connsiteX1" fmla="*/ 10000 w 10000"/>
              <a:gd name="connsiteY1" fmla="*/ 186 h 11459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582"/>
              <a:gd name="connsiteX1" fmla="*/ 10000 w 10000"/>
              <a:gd name="connsiteY1" fmla="*/ 186 h 10582"/>
              <a:gd name="connsiteX0" fmla="*/ 0 w 10000"/>
              <a:gd name="connsiteY0" fmla="*/ 0 h 10617"/>
              <a:gd name="connsiteX1" fmla="*/ 10000 w 10000"/>
              <a:gd name="connsiteY1" fmla="*/ 186 h 10617"/>
              <a:gd name="connsiteX0" fmla="*/ 0 w 10000"/>
              <a:gd name="connsiteY0" fmla="*/ 0 h 14019"/>
              <a:gd name="connsiteX1" fmla="*/ 10000 w 10000"/>
              <a:gd name="connsiteY1" fmla="*/ 186 h 14019"/>
              <a:gd name="connsiteX0" fmla="*/ 0 w 10000"/>
              <a:gd name="connsiteY0" fmla="*/ 0 h 14141"/>
              <a:gd name="connsiteX1" fmla="*/ 10000 w 10000"/>
              <a:gd name="connsiteY1" fmla="*/ 186 h 14141"/>
              <a:gd name="connsiteX0" fmla="*/ 0 w 10000"/>
              <a:gd name="connsiteY0" fmla="*/ 0 h 14448"/>
              <a:gd name="connsiteX1" fmla="*/ 10000 w 10000"/>
              <a:gd name="connsiteY1" fmla="*/ 186 h 14448"/>
              <a:gd name="connsiteX0" fmla="*/ 0 w 7899"/>
              <a:gd name="connsiteY0" fmla="*/ 0 h 14489"/>
              <a:gd name="connsiteX1" fmla="*/ 7899 w 7899"/>
              <a:gd name="connsiteY1" fmla="*/ 256 h 14489"/>
              <a:gd name="connsiteX0" fmla="*/ 0 w 10000"/>
              <a:gd name="connsiteY0" fmla="*/ 0 h 10129"/>
              <a:gd name="connsiteX1" fmla="*/ 10000 w 10000"/>
              <a:gd name="connsiteY1" fmla="*/ 177 h 10129"/>
              <a:gd name="connsiteX0" fmla="*/ 0 w 8342"/>
              <a:gd name="connsiteY0" fmla="*/ 0 h 10183"/>
              <a:gd name="connsiteX1" fmla="*/ 8342 w 8342"/>
              <a:gd name="connsiteY1" fmla="*/ 273 h 10183"/>
              <a:gd name="connsiteX0" fmla="*/ 0 w 10000"/>
              <a:gd name="connsiteY0" fmla="*/ 0 h 8301"/>
              <a:gd name="connsiteX1" fmla="*/ 10000 w 10000"/>
              <a:gd name="connsiteY1" fmla="*/ 268 h 8301"/>
              <a:gd name="connsiteX0" fmla="*/ 0 w 10000"/>
              <a:gd name="connsiteY0" fmla="*/ 0 h 9882"/>
              <a:gd name="connsiteX1" fmla="*/ 10000 w 10000"/>
              <a:gd name="connsiteY1" fmla="*/ 323 h 9882"/>
              <a:gd name="connsiteX0" fmla="*/ 0 w 10000"/>
              <a:gd name="connsiteY0" fmla="*/ 0 h 10033"/>
              <a:gd name="connsiteX1" fmla="*/ 10000 w 10000"/>
              <a:gd name="connsiteY1" fmla="*/ 327 h 10033"/>
              <a:gd name="connsiteX0" fmla="*/ 0 w 10000"/>
              <a:gd name="connsiteY0" fmla="*/ 0 h 10044"/>
              <a:gd name="connsiteX1" fmla="*/ 10000 w 10000"/>
              <a:gd name="connsiteY1" fmla="*/ 327 h 10044"/>
              <a:gd name="connsiteX0" fmla="*/ 0 w 10038"/>
              <a:gd name="connsiteY0" fmla="*/ 0 h 9941"/>
              <a:gd name="connsiteX1" fmla="*/ 10038 w 10038"/>
              <a:gd name="connsiteY1" fmla="*/ 126 h 9941"/>
              <a:gd name="connsiteX0" fmla="*/ 0 w 10000"/>
              <a:gd name="connsiteY0" fmla="*/ 0 h 9942"/>
              <a:gd name="connsiteX1" fmla="*/ 10000 w 10000"/>
              <a:gd name="connsiteY1" fmla="*/ 11 h 9942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10076"/>
              <a:gd name="connsiteX1" fmla="*/ 10000 w 10000"/>
              <a:gd name="connsiteY1" fmla="*/ 11 h 10076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9370"/>
              <a:gd name="connsiteX1" fmla="*/ 10000 w 10000"/>
              <a:gd name="connsiteY1" fmla="*/ 11 h 9370"/>
              <a:gd name="connsiteX0" fmla="*/ 0 w 10000"/>
              <a:gd name="connsiteY0" fmla="*/ 0 h 9194"/>
              <a:gd name="connsiteX1" fmla="*/ 10000 w 10000"/>
              <a:gd name="connsiteY1" fmla="*/ 12 h 9194"/>
              <a:gd name="connsiteX0" fmla="*/ 0 w 10000"/>
              <a:gd name="connsiteY0" fmla="*/ 0 h 10038"/>
              <a:gd name="connsiteX1" fmla="*/ 10000 w 10000"/>
              <a:gd name="connsiteY1" fmla="*/ 13 h 10038"/>
              <a:gd name="connsiteX0" fmla="*/ 0 w 10000"/>
              <a:gd name="connsiteY0" fmla="*/ 0 h 10025"/>
              <a:gd name="connsiteX1" fmla="*/ 10000 w 10000"/>
              <a:gd name="connsiteY1" fmla="*/ 13 h 10025"/>
              <a:gd name="connsiteX0" fmla="*/ 0 w 10000"/>
              <a:gd name="connsiteY0" fmla="*/ 0 h 10005"/>
              <a:gd name="connsiteX1" fmla="*/ 10000 w 10000"/>
              <a:gd name="connsiteY1" fmla="*/ 13 h 10005"/>
              <a:gd name="connsiteX0" fmla="*/ 0 w 10000"/>
              <a:gd name="connsiteY0" fmla="*/ 0 h 9944"/>
              <a:gd name="connsiteX1" fmla="*/ 10000 w 10000"/>
              <a:gd name="connsiteY1" fmla="*/ 13 h 9944"/>
              <a:gd name="connsiteX0" fmla="*/ 0 w 11354"/>
              <a:gd name="connsiteY0" fmla="*/ 0 h 14289"/>
              <a:gd name="connsiteX1" fmla="*/ 11354 w 11354"/>
              <a:gd name="connsiteY1" fmla="*/ 7216 h 14289"/>
              <a:gd name="connsiteX0" fmla="*/ 0 w 11354"/>
              <a:gd name="connsiteY0" fmla="*/ 0 h 8694"/>
              <a:gd name="connsiteX1" fmla="*/ 11354 w 11354"/>
              <a:gd name="connsiteY1" fmla="*/ 7216 h 8694"/>
              <a:gd name="connsiteX0" fmla="*/ 0 w 7448"/>
              <a:gd name="connsiteY0" fmla="*/ 0 h 11953"/>
              <a:gd name="connsiteX1" fmla="*/ 7448 w 7448"/>
              <a:gd name="connsiteY1" fmla="*/ 11416 h 11953"/>
              <a:gd name="connsiteX0" fmla="*/ 0 w 10000"/>
              <a:gd name="connsiteY0" fmla="*/ 0 h 10658"/>
              <a:gd name="connsiteX1" fmla="*/ 10000 w 10000"/>
              <a:gd name="connsiteY1" fmla="*/ 9551 h 10658"/>
              <a:gd name="connsiteX0" fmla="*/ 0 w 10112"/>
              <a:gd name="connsiteY0" fmla="*/ 0 h 14414"/>
              <a:gd name="connsiteX1" fmla="*/ 10112 w 10112"/>
              <a:gd name="connsiteY1" fmla="*/ 13994 h 14414"/>
              <a:gd name="connsiteX0" fmla="*/ 0 w 10112"/>
              <a:gd name="connsiteY0" fmla="*/ 0 h 14147"/>
              <a:gd name="connsiteX1" fmla="*/ 10112 w 10112"/>
              <a:gd name="connsiteY1" fmla="*/ 13994 h 14147"/>
              <a:gd name="connsiteX0" fmla="*/ 0 w 10112"/>
              <a:gd name="connsiteY0" fmla="*/ 0 h 14238"/>
              <a:gd name="connsiteX1" fmla="*/ 10112 w 10112"/>
              <a:gd name="connsiteY1" fmla="*/ 13994 h 14238"/>
              <a:gd name="connsiteX0" fmla="*/ 1 w 7841"/>
              <a:gd name="connsiteY0" fmla="*/ 0 h 25583"/>
              <a:gd name="connsiteX1" fmla="*/ 7841 w 7841"/>
              <a:gd name="connsiteY1" fmla="*/ 25546 h 2558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09"/>
              <a:gd name="connsiteX1" fmla="*/ 10094 w 10094"/>
              <a:gd name="connsiteY1" fmla="*/ 10009 h 10009"/>
              <a:gd name="connsiteX0" fmla="*/ 0 w 9904"/>
              <a:gd name="connsiteY0" fmla="*/ 0 h 7994"/>
              <a:gd name="connsiteX1" fmla="*/ 9904 w 9904"/>
              <a:gd name="connsiteY1" fmla="*/ 7994 h 7994"/>
              <a:gd name="connsiteX0" fmla="*/ 0 w 10090"/>
              <a:gd name="connsiteY0" fmla="*/ 0 h 10000"/>
              <a:gd name="connsiteX1" fmla="*/ 10090 w 10090"/>
              <a:gd name="connsiteY1" fmla="*/ 10000 h 10000"/>
              <a:gd name="connsiteX0" fmla="*/ 0 w 10090"/>
              <a:gd name="connsiteY0" fmla="*/ 0 h 10000"/>
              <a:gd name="connsiteX1" fmla="*/ 10090 w 10090"/>
              <a:gd name="connsiteY1" fmla="*/ 10000 h 10000"/>
              <a:gd name="connsiteX0" fmla="*/ 0 w 10090"/>
              <a:gd name="connsiteY0" fmla="*/ 0 h 10000"/>
              <a:gd name="connsiteX1" fmla="*/ 10090 w 1009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90" h="10000">
                <a:moveTo>
                  <a:pt x="0" y="0"/>
                </a:moveTo>
                <a:cubicBezTo>
                  <a:pt x="122" y="7114"/>
                  <a:pt x="5556" y="8339"/>
                  <a:pt x="10090" y="1000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 descr=" 123"/>
          <p:cNvCxnSpPr/>
          <p:nvPr/>
        </p:nvCxnSpPr>
        <p:spPr>
          <a:xfrm flipV="1">
            <a:off x="9942389" y="4303263"/>
            <a:ext cx="1926156" cy="1897168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 descr=" 125"/>
          <p:cNvCxnSpPr/>
          <p:nvPr/>
        </p:nvCxnSpPr>
        <p:spPr>
          <a:xfrm flipV="1">
            <a:off x="8589653" y="5084268"/>
            <a:ext cx="2789927" cy="753253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 descr=" 123"/>
          <p:cNvCxnSpPr/>
          <p:nvPr/>
        </p:nvCxnSpPr>
        <p:spPr>
          <a:xfrm>
            <a:off x="8559800" y="5518738"/>
            <a:ext cx="2854928" cy="0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9737627" y="5064984"/>
            <a:ext cx="0" cy="845024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" y="102518"/>
            <a:ext cx="1864034" cy="1864034"/>
          </a:xfrm>
          <a:prstGeom prst="rect">
            <a:avLst/>
          </a:prstGeom>
        </p:spPr>
      </p:pic>
      <p:sp>
        <p:nvSpPr>
          <p:cNvPr id="49" name="Rectangular Callout 48"/>
          <p:cNvSpPr/>
          <p:nvPr/>
        </p:nvSpPr>
        <p:spPr>
          <a:xfrm>
            <a:off x="1957228" y="128774"/>
            <a:ext cx="3708972" cy="868956"/>
          </a:xfrm>
          <a:prstGeom prst="wedgeRectCallout">
            <a:avLst>
              <a:gd name="adj1" fmla="val -68758"/>
              <a:gd name="adj2" fmla="val 65344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How can I find out the </a:t>
            </a:r>
            <a:r>
              <a:rPr lang="en-IN" sz="2400" dirty="0" err="1">
                <a:solidFill>
                  <a:schemeClr val="bg1"/>
                </a:solidFill>
                <a:latin typeface="+mj-lt"/>
              </a:rPr>
              <a:t>subgradients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 of a function?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48ACD7-95C3-0B0A-FD49-832E186E8A2B}"/>
              </a:ext>
            </a:extLst>
          </p:cNvPr>
          <p:cNvGrpSpPr/>
          <p:nvPr/>
        </p:nvGrpSpPr>
        <p:grpSpPr>
          <a:xfrm>
            <a:off x="10862290" y="2395321"/>
            <a:ext cx="1143000" cy="1143000"/>
            <a:chOff x="2379643" y="355681"/>
            <a:chExt cx="1143000" cy="1143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280D748-506E-3ACE-E834-1461B0C42B71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70F04D9-0251-9A60-4FD1-378A982E90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9E07E2B-7F4B-DBCB-3234-21019070871A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B5F898E-E5F1-CAF3-B058-6B24932160CC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26FB85A-2B1B-94C8-B75B-027A2682772A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ular Callout 12"/>
              <p:cNvSpPr/>
              <p:nvPr/>
            </p:nvSpPr>
            <p:spPr>
              <a:xfrm>
                <a:off x="5353687" y="1427535"/>
                <a:ext cx="5229749" cy="1928414"/>
              </a:xfrm>
              <a:prstGeom prst="wedgeRectCallout">
                <a:avLst>
                  <a:gd name="adj1" fmla="val 65468"/>
                  <a:gd name="adj2" fmla="val 48975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is non-differentiable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then it can indeed have multiple </a:t>
                </a:r>
                <a:r>
                  <a:rPr lang="en-IN" sz="2400" dirty="0" err="1">
                    <a:solidFill>
                      <a:schemeClr val="bg1"/>
                    </a:solidFill>
                    <a:latin typeface="+mj-lt"/>
                  </a:rPr>
                  <a:t>subgradients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. However,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is differentiable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, then it can have only one </a:t>
                </a:r>
                <a:r>
                  <a:rPr lang="en-IN" sz="2400" dirty="0" err="1">
                    <a:solidFill>
                      <a:schemeClr val="bg1"/>
                    </a:solidFill>
                    <a:latin typeface="+mj-lt"/>
                  </a:rPr>
                  <a:t>subgradient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, and that is the gradient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itself 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  <a:sym typeface="Wingdings" panose="05000000000000000000" pitchFamily="2" charset="2"/>
                  </a:rPr>
                  <a:t>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endParaRPr lang="en-US" sz="2400" i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3" name="Rectangular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687" y="1427535"/>
                <a:ext cx="5229749" cy="1928414"/>
              </a:xfrm>
              <a:prstGeom prst="wedgeRectCallout">
                <a:avLst>
                  <a:gd name="adj1" fmla="val 65468"/>
                  <a:gd name="adj2" fmla="val 48975"/>
                </a:avLst>
              </a:prstGeom>
              <a:blipFill>
                <a:blip r:embed="rId7"/>
                <a:stretch>
                  <a:fillRect l="-802" t="-1238" b="-588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97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21" grpId="0" animBg="1"/>
      <p:bldP spid="23" grpId="0" animBg="1"/>
      <p:bldP spid="27" grpId="0" animBg="1"/>
      <p:bldP spid="29" grpId="0" animBg="1"/>
      <p:bldP spid="34" grpId="0" animBg="1"/>
      <p:bldP spid="28" grpId="0" animBg="1"/>
      <p:bldP spid="49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Subgradient</a:t>
            </a:r>
            <a:r>
              <a:rPr lang="en-IN" dirty="0"/>
              <a:t> Calculus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836950" y="1111623"/>
                <a:ext cx="5036460" cy="5300823"/>
              </a:xfrm>
            </p:spPr>
            <p:txBody>
              <a:bodyPr/>
              <a:lstStyle/>
              <a:p>
                <a:pPr algn="ctr"/>
                <a:r>
                  <a:rPr lang="en-IN" sz="3200" dirty="0">
                    <a:solidFill>
                      <a:schemeClr val="bg1"/>
                    </a:solidFill>
                    <a:latin typeface="+mn-lt"/>
                  </a:rPr>
                  <a:t>Gradient Calculus</a:t>
                </a:r>
                <a:endParaRPr lang="en-IN" dirty="0">
                  <a:solidFill>
                    <a:schemeClr val="bg1"/>
                  </a:solidFill>
                  <a:latin typeface="+mn-lt"/>
                </a:endParaRPr>
              </a:p>
              <a:p>
                <a:pPr algn="ctr"/>
                <a:endParaRPr lang="en-IN" dirty="0">
                  <a:solidFill>
                    <a:schemeClr val="bg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  <a:latin typeface="+mn-lt"/>
                </a:endParaRPr>
              </a:p>
              <a:p>
                <a:endParaRPr lang="en-IN" dirty="0">
                  <a:solidFill>
                    <a:schemeClr val="bg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  <a:latin typeface="+mn-lt"/>
                </a:endParaRPr>
              </a:p>
              <a:p>
                <a:endParaRPr lang="en-IN" dirty="0">
                  <a:solidFill>
                    <a:schemeClr val="bg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en-IN" b="1" dirty="0">
                  <a:solidFill>
                    <a:schemeClr val="bg1"/>
                  </a:solidFill>
                  <a:latin typeface="+mn-lt"/>
                </a:endParaRPr>
              </a:p>
              <a:p>
                <a:endParaRPr lang="en-IN" b="1" dirty="0">
                  <a:solidFill>
                    <a:schemeClr val="bg1"/>
                  </a:solidFill>
                  <a:latin typeface="+mn-lt"/>
                </a:endParaRPr>
              </a:p>
              <a:p>
                <a:r>
                  <a:rPr lang="en-IN" b="1" dirty="0">
                    <a:solidFill>
                      <a:schemeClr val="bg1"/>
                    </a:solidFill>
                    <a:latin typeface="+mn-lt"/>
                  </a:rPr>
                  <a:t>No counterpart in general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36950" y="1111623"/>
                <a:ext cx="5036460" cy="5300823"/>
              </a:xfrm>
              <a:blipFill>
                <a:blip r:embed="rId2"/>
                <a:stretch>
                  <a:fillRect l="-605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873410" y="1111624"/>
                <a:ext cx="5318590" cy="4796016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IN" sz="3200" dirty="0">
                    <a:solidFill>
                      <a:schemeClr val="bg1"/>
                    </a:solidFill>
                    <a:latin typeface="+mn-lt"/>
                  </a:rPr>
                  <a:t>Subgradient Calculus</a:t>
                </a:r>
                <a:endParaRPr lang="en-IN" dirty="0">
                  <a:solidFill>
                    <a:schemeClr val="bg1"/>
                  </a:solidFill>
                  <a:latin typeface="+mn-lt"/>
                </a:endParaRPr>
              </a:p>
              <a:p>
                <a:pPr algn="ctr"/>
                <a:endParaRPr lang="en-IN" dirty="0">
                  <a:solidFill>
                    <a:schemeClr val="bg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r"/>
                <a:r>
                  <a:rPr lang="en-IN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  <a:latin typeface="+mn-lt"/>
                </a:endParaRPr>
              </a:p>
              <a:p>
                <a:pPr algn="r"/>
                <a:r>
                  <a:rPr lang="en-IN" dirty="0">
                    <a:solidFill>
                      <a:schemeClr val="bg1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en-IN" b="1" dirty="0">
                  <a:solidFill>
                    <a:schemeClr val="bg1"/>
                  </a:solidFill>
                </a:endParaRPr>
              </a:p>
              <a:p>
                <a:pPr algn="r"/>
                <a:r>
                  <a:rPr lang="en-IN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  <m: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IN" b="1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73410" y="1111624"/>
                <a:ext cx="5318590" cy="4796016"/>
              </a:xfrm>
              <a:blipFill>
                <a:blip r:embed="rId3"/>
                <a:stretch>
                  <a:fillRect t="-30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-1" y="1325365"/>
            <a:ext cx="2044558" cy="5087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IN" dirty="0">
                <a:solidFill>
                  <a:schemeClr val="bg1"/>
                </a:solidFill>
                <a:latin typeface="+mj-lt"/>
                <a:ea typeface="Microsoft YaHei UI Light" panose="020B0502040204020203" pitchFamily="34" charset="-122"/>
              </a:rPr>
            </a:br>
            <a:endParaRPr lang="en-IN" dirty="0">
              <a:solidFill>
                <a:schemeClr val="bg1"/>
              </a:solidFill>
              <a:latin typeface="+mj-lt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+mj-lt"/>
                <a:ea typeface="Microsoft YaHei UI Light" panose="020B0502040204020203" pitchFamily="34" charset="-122"/>
              </a:rPr>
              <a:t>Scaling Rule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+mj-lt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+mj-lt"/>
                <a:ea typeface="Microsoft YaHei UI Light" panose="020B0502040204020203" pitchFamily="34" charset="-122"/>
              </a:rPr>
              <a:t>Sum Rule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+mj-lt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+mj-lt"/>
                <a:ea typeface="Microsoft YaHei UI Light" panose="020B0502040204020203" pitchFamily="34" charset="-122"/>
              </a:rPr>
              <a:t>Chain Rule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+mj-lt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+mj-lt"/>
                <a:ea typeface="Microsoft YaHei UI Light" panose="020B0502040204020203" pitchFamily="34" charset="-122"/>
              </a:rPr>
              <a:t>Max Rule</a:t>
            </a:r>
            <a:endParaRPr lang="en-US" dirty="0">
              <a:solidFill>
                <a:schemeClr val="bg1"/>
              </a:solidFill>
              <a:latin typeface="+mj-lt"/>
              <a:ea typeface="Microsoft YaHei UI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526915" y="1623317"/>
                <a:ext cx="4982967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915" y="1623317"/>
                <a:ext cx="4982967" cy="5309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8" y="132885"/>
            <a:ext cx="1817669" cy="1817669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1720922" y="339362"/>
            <a:ext cx="2378466" cy="868956"/>
          </a:xfrm>
          <a:prstGeom prst="wedgeRectCallout">
            <a:avLst>
              <a:gd name="adj1" fmla="val -73078"/>
              <a:gd name="adj2" fmla="val 53520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What about stationary points?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" y="2067601"/>
            <a:ext cx="1813917" cy="1813917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>
          <a:xfrm>
            <a:off x="1720922" y="2154232"/>
            <a:ext cx="4106589" cy="1061786"/>
          </a:xfrm>
          <a:prstGeom prst="wedgeRectCallout">
            <a:avLst>
              <a:gd name="adj1" fmla="val -63702"/>
              <a:gd name="adj2" fmla="val 59076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Local minima/maxima must be stationary in this sense even for non-differentiable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-1" y="5907640"/>
                <a:ext cx="12192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chemeClr val="bg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800" dirty="0">
                    <a:solidFill>
                      <a:schemeClr val="bg1"/>
                    </a:solidFill>
                    <a:latin typeface="+mj-lt"/>
                  </a:rPr>
                  <a:t>. 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IN" sz="28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IN" sz="2800" dirty="0">
                    <a:solidFill>
                      <a:schemeClr val="bg1"/>
                    </a:solidFill>
                    <a:latin typeface="+mj-lt"/>
                  </a:rPr>
                  <a:t>If</a:t>
                </a:r>
                <a:r>
                  <a:rPr lang="en-IN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IN" sz="2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907640"/>
                <a:ext cx="12192000" cy="954107"/>
              </a:xfrm>
              <a:prstGeom prst="rect">
                <a:avLst/>
              </a:prstGeom>
              <a:blipFill>
                <a:blip r:embed="rId7"/>
                <a:stretch>
                  <a:fillRect l="-1000" t="-5732" b="-17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109769A-3377-7E7D-B758-4FEB18242EEF}"/>
              </a:ext>
            </a:extLst>
          </p:cNvPr>
          <p:cNvGrpSpPr/>
          <p:nvPr/>
        </p:nvGrpSpPr>
        <p:grpSpPr>
          <a:xfrm>
            <a:off x="10750306" y="409839"/>
            <a:ext cx="1143000" cy="1143000"/>
            <a:chOff x="2379643" y="355681"/>
            <a:chExt cx="1143000" cy="1143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DA37A33-6525-C35E-834E-7C45C0C4568B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9965A75-E738-A0E7-02EF-4829B1BB53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4A0635D-A5D8-567F-A287-B8CE147541DC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448A8C3-08C2-FF58-79AC-5C619C7EF2D0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BE4EBA1-469C-7FFD-0888-E2D52CC3CAAD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ular Callout 17"/>
              <p:cNvSpPr/>
              <p:nvPr/>
            </p:nvSpPr>
            <p:spPr>
              <a:xfrm>
                <a:off x="4178635" y="339362"/>
                <a:ext cx="6377147" cy="1283954"/>
              </a:xfrm>
              <a:prstGeom prst="wedgeRectCallout">
                <a:avLst>
                  <a:gd name="adj1" fmla="val 60688"/>
                  <a:gd name="adj2" fmla="val 25236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Good point! In </a:t>
                </a:r>
                <a:r>
                  <a:rPr lang="en-IN" sz="2400" dirty="0" err="1">
                    <a:solidFill>
                      <a:schemeClr val="bg1"/>
                    </a:solidFill>
                    <a:latin typeface="+mj-lt"/>
                  </a:rPr>
                  <a:t>subgradient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calculus,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is a stationary point for a function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if the zero vector is a part of the </a:t>
                </a:r>
                <a:r>
                  <a:rPr lang="en-IN" sz="2400" dirty="0" err="1">
                    <a:solidFill>
                      <a:schemeClr val="bg1"/>
                    </a:solidFill>
                    <a:latin typeface="+mj-lt"/>
                  </a:rPr>
                  <a:t>subdifferential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i.e.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US" sz="2400" i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8" name="Rectangular Callout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635" y="339362"/>
                <a:ext cx="6377147" cy="1283954"/>
              </a:xfrm>
              <a:prstGeom prst="wedgeRectCallout">
                <a:avLst>
                  <a:gd name="adj1" fmla="val 60688"/>
                  <a:gd name="adj2" fmla="val 25236"/>
                </a:avLst>
              </a:prstGeom>
              <a:blipFill>
                <a:blip r:embed="rId8"/>
                <a:stretch>
                  <a:fillRect l="-944" b="-555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99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  <p:bldP spid="8" grpId="0"/>
      <p:bldP spid="9" grpId="0"/>
      <p:bldP spid="11" grpId="0" animBg="1"/>
      <p:bldP spid="20" grpId="0" animBg="1"/>
      <p:bldP spid="21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</a:t>
            </a:r>
            <a:r>
              <a:rPr lang="en-IN" dirty="0" err="1"/>
              <a:t>subgradient</a:t>
            </a:r>
            <a:r>
              <a:rPr lang="en-IN" dirty="0"/>
              <a:t> for hinge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</m:oMath>
                </a14:m>
                <a:r>
                  <a:rPr lang="en-IN" dirty="0"/>
                  <a:t> is differentiable at all points except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/>
              </a:p>
              <a:p>
                <a:pPr lvl="2"/>
                <a:r>
                  <a:rPr lang="en-IN" b="0" dirty="0"/>
                  <a:t>Thus,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/>
                  <a:t>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r>
                  <a:rPr lang="en-IN" b="0" dirty="0"/>
                  <a:t>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b="0" dirty="0"/>
                  <a:t> use </a:t>
                </a:r>
                <a:r>
                  <a:rPr lang="en-IN" b="0" dirty="0" err="1"/>
                  <a:t>subdifferential</a:t>
                </a:r>
                <a:r>
                  <a:rPr lang="en-IN" b="0" dirty="0"/>
                  <a:t> calculus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(differentiable)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IN" dirty="0"/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 (differentiable) i.e.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Thus,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⋅0 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−1,0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105996" y="1492746"/>
            <a:ext cx="2658590" cy="1802875"/>
            <a:chOff x="3225264" y="1188485"/>
            <a:chExt cx="4251387" cy="288300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25310" y="1188485"/>
              <a:ext cx="0" cy="2883001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>
            <a:xfrm>
              <a:off x="3225264" y="4071486"/>
              <a:ext cx="4251387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1" name="Freeform 10"/>
          <p:cNvSpPr/>
          <p:nvPr/>
        </p:nvSpPr>
        <p:spPr>
          <a:xfrm flipH="1">
            <a:off x="9183031" y="1548670"/>
            <a:ext cx="2581555" cy="1703613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504" y="3433507"/>
            <a:ext cx="505352" cy="1987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049" y="3431123"/>
            <a:ext cx="129852" cy="2084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82" y="3431124"/>
            <a:ext cx="100590" cy="201179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9753085" y="2394184"/>
            <a:ext cx="1295619" cy="1700296"/>
          </a:xfrm>
          <a:prstGeom prst="line">
            <a:avLst/>
          </a:prstGeom>
          <a:ln w="3492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9565641" y="2630278"/>
            <a:ext cx="1646289" cy="1250842"/>
          </a:xfrm>
          <a:prstGeom prst="line">
            <a:avLst/>
          </a:prstGeom>
          <a:ln w="3492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9479281" y="2935853"/>
            <a:ext cx="1821390" cy="703764"/>
          </a:xfrm>
          <a:prstGeom prst="line">
            <a:avLst/>
          </a:prstGeom>
          <a:ln w="3492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9479281" y="3340632"/>
            <a:ext cx="1930399" cy="1"/>
          </a:xfrm>
          <a:prstGeom prst="line">
            <a:avLst/>
          </a:prstGeom>
          <a:ln w="3492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e 28" descr=" 143"/>
          <p:cNvSpPr/>
          <p:nvPr/>
        </p:nvSpPr>
        <p:spPr>
          <a:xfrm>
            <a:off x="9681183" y="2504469"/>
            <a:ext cx="1536555" cy="1536555"/>
          </a:xfrm>
          <a:prstGeom prst="pie">
            <a:avLst>
              <a:gd name="adj1" fmla="val 10803604"/>
              <a:gd name="adj2" fmla="val 13998074"/>
            </a:avLst>
          </a:prstGeom>
          <a:solidFill>
            <a:srgbClr val="2ECC7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54391" y="2794571"/>
            <a:ext cx="7325615" cy="3832261"/>
            <a:chOff x="868164" y="2301411"/>
            <a:chExt cx="7325615" cy="3832261"/>
          </a:xfrm>
        </p:grpSpPr>
        <p:sp>
          <p:nvSpPr>
            <p:cNvPr id="38" name="Rectangle 37"/>
            <p:cNvSpPr/>
            <p:nvPr/>
          </p:nvSpPr>
          <p:spPr>
            <a:xfrm>
              <a:off x="868164" y="2301411"/>
              <a:ext cx="7325615" cy="3832261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3200" dirty="0">
                  <a:solidFill>
                    <a:schemeClr val="bg1"/>
                  </a:solidFill>
                  <a:latin typeface="+mj-lt"/>
                </a:rPr>
                <a:t>Applying </a:t>
              </a:r>
              <a:r>
                <a:rPr lang="en-IN" sz="3200" dirty="0" err="1">
                  <a:solidFill>
                    <a:schemeClr val="bg1"/>
                  </a:solidFill>
                  <a:latin typeface="+mj-lt"/>
                </a:rPr>
                <a:t>subgradient</a:t>
              </a:r>
              <a:r>
                <a:rPr lang="en-IN" sz="3200" dirty="0">
                  <a:solidFill>
                    <a:schemeClr val="bg1"/>
                  </a:solidFill>
                  <a:latin typeface="+mj-lt"/>
                </a:rPr>
                <a:t> chain rule gives us</a:t>
              </a: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704603" y="3014558"/>
              <a:ext cx="5662681" cy="3000261"/>
              <a:chOff x="1280614" y="3014558"/>
              <a:chExt cx="5662681" cy="3000261"/>
            </a:xfrm>
          </p:grpSpPr>
          <p:pic>
            <p:nvPicPr>
              <p:cNvPr id="39" name="Picture 38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1098" y="4094480"/>
                <a:ext cx="5596721" cy="1920339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1098" y="3014558"/>
                <a:ext cx="5652197" cy="433143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0614" y="3555216"/>
                <a:ext cx="4517062" cy="43314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8952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Behind the scenes in GD for SVM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IN" dirty="0"/>
                  <a:t> (ignore bias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for now)</a:t>
                </a:r>
              </a:p>
              <a:p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Assume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/>
                  <a:t> for a moment for sake of understanding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b="0" dirty="0"/>
                  <a:t>Small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N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IN" dirty="0"/>
                  <a:t> is large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dirty="0"/>
                  <a:t> do not change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/>
                  <a:t> too much!</a:t>
                </a:r>
              </a:p>
              <a:p>
                <a:pPr lvl="2"/>
                <a:r>
                  <a:rPr lang="en-IN" dirty="0"/>
                  <a:t>Large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N" dirty="0"/>
                  <a:t>: Feel free to change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b="1" i="0" dirty="0"/>
                  <a:t> </a:t>
                </a:r>
                <a:r>
                  <a:rPr lang="en-IN" i="0" dirty="0"/>
                  <a:t>as much as the gradient dictates</a:t>
                </a:r>
              </a:p>
              <a:p>
                <a:pPr lvl="2"/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/>
                  <a:t> does well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,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b="0" dirty="0">
                    <a:latin typeface="Cambria Math" panose="02040503050406030204" pitchFamily="18" charset="0"/>
                  </a:rPr>
                  <a:t>, </a:t>
                </a:r>
                <a:r>
                  <a:rPr lang="en-IN" dirty="0">
                    <a:latin typeface="Cambria Math" panose="02040503050406030204" pitchFamily="18" charset="0"/>
                  </a:rPr>
                  <a:t>then</a:t>
                </a:r>
                <a:r>
                  <a:rPr lang="en-IN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/>
                  <a:t> does badly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,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IN" sz="2800" dirty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new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8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sz="28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ular Callout 4"/>
              <p:cNvSpPr/>
              <p:nvPr/>
            </p:nvSpPr>
            <p:spPr>
              <a:xfrm>
                <a:off x="8652387" y="3656444"/>
                <a:ext cx="3539612" cy="954885"/>
              </a:xfrm>
              <a:prstGeom prst="wedgeRectCallout">
                <a:avLst>
                  <a:gd name="adj1" fmla="val -44501"/>
                  <a:gd name="adj2" fmla="val 98295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IN" sz="2400" kern="0" dirty="0">
                    <a:solidFill>
                      <a:schemeClr val="bg1"/>
                    </a:solidFill>
                    <a:latin typeface="+mj-lt"/>
                  </a:rPr>
                  <a:t>No change to </a:t>
                </a:r>
                <a14:m>
                  <m:oMath xmlns:m="http://schemas.openxmlformats.org/officeDocument/2006/math">
                    <m:r>
                      <a:rPr lang="en-IN" sz="2400" b="1" i="0" kern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2400" kern="0" dirty="0">
                    <a:solidFill>
                      <a:schemeClr val="bg1"/>
                    </a:solidFill>
                    <a:latin typeface="+mj-lt"/>
                  </a:rPr>
                  <a:t> due to the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sz="2400" kern="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387" y="3656444"/>
                <a:ext cx="3539612" cy="954885"/>
              </a:xfrm>
              <a:prstGeom prst="wedgeRectCallout">
                <a:avLst>
                  <a:gd name="adj1" fmla="val -44501"/>
                  <a:gd name="adj2" fmla="val 98295"/>
                </a:avLst>
              </a:prstGeom>
              <a:blipFill>
                <a:blip r:embed="rId3"/>
                <a:stretch>
                  <a:fillRect l="-1022" r="-306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ular Callout 5"/>
              <p:cNvSpPr/>
              <p:nvPr/>
            </p:nvSpPr>
            <p:spPr>
              <a:xfrm>
                <a:off x="8578921" y="5209319"/>
                <a:ext cx="3613078" cy="954885"/>
              </a:xfrm>
              <a:prstGeom prst="wedgeRectCallout">
                <a:avLst>
                  <a:gd name="adj1" fmla="val -41958"/>
                  <a:gd name="adj2" fmla="val 96327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</m:oMath>
                </a14:m>
                <a:r>
                  <a:rPr lang="en-US" sz="2400" kern="0" dirty="0">
                    <a:solidFill>
                      <a:schemeClr val="bg1"/>
                    </a:solidFill>
                    <a:latin typeface="+mj-lt"/>
                  </a:rPr>
                  <a:t> may get much better margin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kern="0" dirty="0">
                    <a:solidFill>
                      <a:schemeClr val="bg1"/>
                    </a:solidFill>
                    <a:latin typeface="+mj-lt"/>
                  </a:rPr>
                  <a:t> than </a:t>
                </a:r>
                <a14:m>
                  <m:oMath xmlns:m="http://schemas.openxmlformats.org/officeDocument/2006/math">
                    <m:r>
                      <a:rPr lang="en-IN" sz="2400" b="1" i="0" kern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US" sz="2400" b="1" kern="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921" y="5209319"/>
                <a:ext cx="3613078" cy="954885"/>
              </a:xfrm>
              <a:prstGeom prst="wedgeRectCallout">
                <a:avLst>
                  <a:gd name="adj1" fmla="val -41958"/>
                  <a:gd name="adj2" fmla="val 96327"/>
                </a:avLst>
              </a:prstGeom>
              <a:blipFill>
                <a:blip r:embed="rId4"/>
                <a:stretch>
                  <a:fillRect r="-300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1BF05AE-CC82-E691-D9F3-AC2761E4A766}"/>
              </a:ext>
            </a:extLst>
          </p:cNvPr>
          <p:cNvGrpSpPr/>
          <p:nvPr/>
        </p:nvGrpSpPr>
        <p:grpSpPr>
          <a:xfrm>
            <a:off x="10879841" y="355681"/>
            <a:ext cx="1143000" cy="1143000"/>
            <a:chOff x="2379643" y="355681"/>
            <a:chExt cx="1143000" cy="1143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49438C5-0DAA-8AF4-4E9D-9EC10E0F3DFB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190E97A-2EC8-73BA-BC30-08895204F0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677A6C0-6867-70FD-DBC2-D8F7EC75533A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6F50287-6558-AE4D-39DF-1170D9E3FC54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EC4A73E-28A7-0E83-7B88-E256F86A9B6B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0" name="Rectangular Callout 12">
            <a:extLst>
              <a:ext uri="{FF2B5EF4-FFF2-40B4-BE49-F238E27FC236}">
                <a16:creationId xmlns:a16="http://schemas.microsoft.com/office/drawing/2014/main" id="{59261D6D-FA8B-BE68-5888-C97322B7442B}"/>
              </a:ext>
            </a:extLst>
          </p:cNvPr>
          <p:cNvSpPr/>
          <p:nvPr/>
        </p:nvSpPr>
        <p:spPr>
          <a:xfrm>
            <a:off x="4178635" y="211757"/>
            <a:ext cx="6377147" cy="1283954"/>
          </a:xfrm>
          <a:prstGeom prst="wedgeRectCallout">
            <a:avLst>
              <a:gd name="adj1" fmla="val 60688"/>
              <a:gd name="adj2" fmla="val 25236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So gradient descent, although a mathematical tool from calculus, actually tries very actively to make the model perform better on all data points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057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Stochastic Gradient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Calculating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/>
                  <a:t> takes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time since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- total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At each time, choose a random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IN" dirty="0"/>
                  <a:t> - only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time!!</a:t>
                </a:r>
              </a:p>
              <a:p>
                <a:r>
                  <a:rPr lang="en-IN" b="1" dirty="0"/>
                  <a:t>Warning</a:t>
                </a:r>
                <a:r>
                  <a:rPr lang="en-IN" dirty="0"/>
                  <a:t>: may have to perform several SGD steps than we had to do with GD but each SGD step is much cheaper than a GD step</a:t>
                </a:r>
              </a:p>
              <a:p>
                <a:r>
                  <a:rPr lang="en-IN" dirty="0"/>
                  <a:t>We take a random data point to avoid being unlucky (also it is cheap)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1839" r="-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0331"/>
            <a:ext cx="1817669" cy="1817669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683520" y="4981747"/>
            <a:ext cx="4593990" cy="868956"/>
          </a:xfrm>
          <a:prstGeom prst="wedgeRectCallout">
            <a:avLst>
              <a:gd name="adj1" fmla="val -60777"/>
              <a:gd name="adj2" fmla="val 60614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Do we really need to spend so much time on just one update?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683520" y="5948733"/>
            <a:ext cx="4593990" cy="868956"/>
          </a:xfrm>
          <a:prstGeom prst="wedgeRectCallout">
            <a:avLst>
              <a:gd name="adj1" fmla="val -61225"/>
              <a:gd name="adj2" fmla="val -26880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Especially in the beginning, when we are far away from the optimum!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6874299" y="5948733"/>
            <a:ext cx="3724623" cy="868956"/>
          </a:xfrm>
          <a:prstGeom prst="wedgeRectCallout">
            <a:avLst>
              <a:gd name="adj1" fmla="val 62737"/>
              <a:gd name="adj2" fmla="val 4232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No, SGD gives a cheaper way to perform gradient descent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6400801" y="4981747"/>
            <a:ext cx="4198122" cy="868956"/>
          </a:xfrm>
          <a:prstGeom prst="wedgeRectCallout">
            <a:avLst>
              <a:gd name="adj1" fmla="val 62737"/>
              <a:gd name="adj2" fmla="val 4232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Initially, all we need is a general direction in which to move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37FEA5-CBAC-A0C6-7F82-CB0DB5EDA8A2}"/>
              </a:ext>
            </a:extLst>
          </p:cNvPr>
          <p:cNvGrpSpPr/>
          <p:nvPr/>
        </p:nvGrpSpPr>
        <p:grpSpPr>
          <a:xfrm>
            <a:off x="11009077" y="5672745"/>
            <a:ext cx="1143000" cy="1143000"/>
            <a:chOff x="2379643" y="355681"/>
            <a:chExt cx="1143000" cy="1143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B3960A7-F0E4-3AA2-007C-66814C2E23DE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BF43573-92B1-1555-014F-44AC941C8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CDC7F32-CDE2-A83C-AD54-B1EB95D7879B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D6FC7F1-3284-CAA1-E7E0-A52F8F6450D1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6D48DB9-E1BF-C9B4-6F52-CB510BA1811E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409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Mini-batch SGD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If data is very diverse, the “stochastic” gradient may vary quite a lot depending on which random data point is chosen</a:t>
                </a:r>
              </a:p>
              <a:p>
                <a:r>
                  <a:rPr lang="en-IN" dirty="0"/>
                  <a:t>This is called </a:t>
                </a:r>
                <a:r>
                  <a:rPr lang="en-IN" i="1" dirty="0"/>
                  <a:t>variance</a:t>
                </a:r>
                <a:r>
                  <a:rPr lang="en-IN" dirty="0"/>
                  <a:t> (more on this later) but this</a:t>
                </a:r>
                <a:br>
                  <a:rPr lang="en-IN" dirty="0"/>
                </a:br>
                <a:r>
                  <a:rPr lang="en-IN" dirty="0"/>
                  <a:t>can slow down the SGD process – make it jittery</a:t>
                </a:r>
              </a:p>
              <a:p>
                <a:r>
                  <a:rPr lang="en-IN" dirty="0"/>
                  <a:t>One solution, choose more than one random point</a:t>
                </a:r>
              </a:p>
              <a:p>
                <a:r>
                  <a:rPr lang="en-IN" dirty="0"/>
                  <a:t>At each step, choose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random data points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= </a:t>
                </a:r>
                <a:r>
                  <a:rPr lang="en-IN" i="1" dirty="0"/>
                  <a:t>mini batch size) </a:t>
                </a:r>
                <a:r>
                  <a:rPr lang="en-IN" dirty="0"/>
                  <a:t>without replacement, say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  <a:r>
                  <a:rPr lang="en-IN" i="1" dirty="0"/>
                  <a:t> </a:t>
                </a:r>
                <a:r>
                  <a:rPr lang="en-IN" dirty="0"/>
                  <a:t>and use</a:t>
                </a:r>
              </a:p>
              <a:p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</m:sup>
                        </m:sSup>
                      </m:e>
                    </m:nary>
                  </m:oMath>
                </a14:m>
                <a:endParaRPr lang="en-IN" i="1" dirty="0"/>
              </a:p>
              <a:p>
                <a:r>
                  <a:rPr lang="en-IN" dirty="0"/>
                  <a:t>Takes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𝐵𝑑</m:t>
                        </m:r>
                      </m:e>
                    </m:d>
                  </m:oMath>
                </a14:m>
                <a:r>
                  <a:rPr lang="en-IN" dirty="0"/>
                  <a:t> time to execute MBSGD – more expensive than SGD</a:t>
                </a:r>
              </a:p>
              <a:p>
                <a:r>
                  <a:rPr lang="en-IN" dirty="0"/>
                  <a:t>Notice that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then MBSGD becomes plain GD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4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cxnSp>
        <p:nvCxnSpPr>
          <p:cNvPr id="5" name="Straight Arrow Connector 4"/>
          <p:cNvCxnSpPr>
            <a:stCxn id="6" idx="7"/>
          </p:cNvCxnSpPr>
          <p:nvPr/>
        </p:nvCxnSpPr>
        <p:spPr>
          <a:xfrm flipV="1">
            <a:off x="9504647" y="1677476"/>
            <a:ext cx="1344738" cy="127019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9363299" y="2923417"/>
            <a:ext cx="165600" cy="165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311" y="1990297"/>
            <a:ext cx="1324119" cy="443811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9446099" y="1677475"/>
            <a:ext cx="161399" cy="1245942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7"/>
          </p:cNvCxnSpPr>
          <p:nvPr/>
        </p:nvCxnSpPr>
        <p:spPr>
          <a:xfrm flipV="1">
            <a:off x="9504647" y="1780358"/>
            <a:ext cx="586036" cy="1167311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</p:cNvCxnSpPr>
          <p:nvPr/>
        </p:nvCxnSpPr>
        <p:spPr>
          <a:xfrm flipV="1">
            <a:off x="9528899" y="2411013"/>
            <a:ext cx="1118685" cy="595204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7"/>
          </p:cNvCxnSpPr>
          <p:nvPr/>
        </p:nvCxnSpPr>
        <p:spPr>
          <a:xfrm flipV="1">
            <a:off x="9504647" y="2059885"/>
            <a:ext cx="970117" cy="887784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</p:cNvCxnSpPr>
          <p:nvPr/>
        </p:nvCxnSpPr>
        <p:spPr>
          <a:xfrm flipV="1">
            <a:off x="9504647" y="2831577"/>
            <a:ext cx="1240664" cy="233188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</p:cNvCxnSpPr>
          <p:nvPr/>
        </p:nvCxnSpPr>
        <p:spPr>
          <a:xfrm>
            <a:off x="9446099" y="3089017"/>
            <a:ext cx="1299212" cy="152241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</p:cNvCxnSpPr>
          <p:nvPr/>
        </p:nvCxnSpPr>
        <p:spPr>
          <a:xfrm flipH="1" flipV="1">
            <a:off x="9080984" y="1780358"/>
            <a:ext cx="306567" cy="1167311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247" y="2581914"/>
            <a:ext cx="334078" cy="42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5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00465"/>
  <p:tag name="ORIGINALWIDTH" val="271.5139"/>
  <p:tag name="LATEXADDIN" val="\documentclass{article}&#10;\usepackage{amsmath,amssymb}&#10;\usepackage{olo}&#10;\pagestyle{empty}&#10;\begin{document}&#10;&#10;\[&#10;\nabla f(\vw^t)&#10;\]&#10;&#10;\end{document}"/>
  <p:tag name="IGUANATEXSIZE" val="32"/>
  <p:tag name="IGUANATEXCURSOR" val="1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00449"/>
  <p:tag name="ORIGINALWIDTH" val="68.50354"/>
  <p:tag name="LATEXADDIN" val="\documentclass{article}&#10;\usepackage{amsmath,amssymb}&#10;\usepackage{olo}&#10;\pagestyle{empty}&#10;\begin{document}&#10;&#10;\[&#10;\vg^t&#10;\]&#10;&#10;\end{document}"/>
  <p:tag name="IGUANATEXSIZE" val="32"/>
  <p:tag name="IGUANATEXCURSOR" val="1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pagestyle{empty}&#10;\begin{document}&#10;&#10;\[&#10;1&#10;\]&#10;&#10;\end{document}"/>
  <p:tag name="IGUANATEXSIZE" val="24"/>
  <p:tag name="IGUANATEXCURSOR" val="1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pagestyle{empty}&#10;\begin{document}&#10;&#10;\[&#10;1&#10;\]&#10;&#10;\end{document}"/>
  <p:tag name="IGUANATEXSIZE" val="24"/>
  <p:tag name="IGUANATEXCURSOR" val="1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5.9655"/>
  <p:tag name="LATEXADDIN" val="\documentclass{article}&#10;\usepackage{amsmath,amssymb}&#10;\usepackage{olo}&#10;\pagestyle{empty}&#10;\begin{document}&#10;&#10;\[&#10;\hat y - y&#10;\]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5.9655"/>
  <p:tag name="LATEXADDIN" val="\documentclass{article}&#10;\usepackage{amsmath,amssymb}&#10;\usepackage{olo}&#10;\pagestyle{empty}&#10;\begin{document}&#10;&#10;\[&#10;\hat y - y&#10;\]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.0128"/>
  <p:tag name="ORIGINALWIDTH" val="1355.07"/>
  <p:tag name="LATEXADDIN" val="\documentclass{article}&#10;\usepackage{amsmath,amssymb}&#10;\usepackage{olo}&#10;\pagestyle{empty}&#10;\begin{document}&#10;&#10;\[&#10;\ell_\delta(y,\hat y) = \begin{cases}&#10;(\hat y - y)^2 &amp; \text{ if } \abs{\hat y - y} \leq \delta \\&#10;\delta\cdot\abs{y - \hat y} &amp; \text{ if } \abs{\hat y - y} \geq \delta &#10;\end{cases}&#10;\]&#10;&#10;\end{document}"/>
  <p:tag name="IGUANATEXSIZE" val="28"/>
  <p:tag name="IGUANATEXCURSOR" val="21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8.0179"/>
  <p:tag name="ORIGINALWIDTH" val="1547.079"/>
  <p:tag name="LATEXADDIN" val="\documentclass{article}&#10;\usepackage{amsmath,amssymb}&#10;\usepackage{olo}&#10;\pagestyle{empty}&#10;\begin{document}&#10;&#10;\[&#10;\ell_\epsilon(y,\hat y) = \begin{cases}&#10;(y - \hat y - \epsilon)^2 &amp; \text{ if } \hat y &lt; y - \epsilon \\&#10;0 &amp; \text{ if } \hat y - y \in [-\epsilon, \epsilon] \\ &#10;(y - \hat y + \epsilon)^2 &amp; \text{ if } \hat y &gt; y + \epsilon&#10;\end{cases}&#10;\]&#10;&#10;\end{document}"/>
  <p:tag name="IGUANATEXSIZE" val="28"/>
  <p:tag name="IGUANATEXCURSOR" val="28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28.00142"/>
  <p:tag name="LATEXADDIN" val="\documentclass{article}&#10;\usepackage{amsmath,amssymb}&#10;\usepackage{olo}&#10;\pagestyle{empty}&#10;\begin{document}&#10;&#10;\[&#10;\epsilon&#10;\]&#10;&#10;\end{document}"/>
  <p:tag name="IGUANATEXSIZE" val="28"/>
  <p:tag name="IGUANATEXCURSOR" val="11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28.00142"/>
  <p:tag name="LATEXADDIN" val="\documentclass{article}&#10;\usepackage{amsmath,amssymb}&#10;\usepackage{olo}&#10;\pagestyle{empty}&#10;\begin{document}&#10;&#10;\[&#10;\epsilon&#10;\]&#10;&#10;\end{document}"/>
  <p:tag name="IGUANATEXSIZE" val="28"/>
  <p:tag name="IGUANATEXCURSOR" val="1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5.9655"/>
  <p:tag name="LATEXADDIN" val="\documentclass{article}&#10;\usepackage{amsmath,amssymb}&#10;\usepackage{olo}&#10;\pagestyle{empty}&#10;\begin{document}&#10;&#10;\[&#10;\hat y - y&#10;\]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5.9655"/>
  <p:tag name="LATEXADDIN" val="\documentclass{article}&#10;\usepackage{amsmath,amssymb}&#10;\usepackage{olo}&#10;\pagestyle{empty}&#10;\begin{document}&#10;&#10;\[&#10;\hat y - y&#10;\]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pagestyle{empty}&#10;\begin{document}&#10;&#10;\[&#10;1&#10;\]&#10;&#10;\end{document}"/>
  <p:tag name="IGUANATEXSIZE" val="24"/>
  <p:tag name="IGUANATEXCURSOR" val="1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pagestyle{empty}&#10;\begin{document}&#10;&#10;\[&#10;1&#10;\]&#10;&#10;\end{document}"/>
  <p:tag name="IGUANATEXSIZE" val="24"/>
  <p:tag name="IGUANATEXCURSOR" val="1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50.0232"/>
  <p:tag name="ORIGINALWIDTH" val="1311.567"/>
  <p:tag name="LATEXADDIN" val="\documentclass{article}&#10;\usepackage{amsmath,amssymb}&#10;\usepackage{olo}&#10;\pagestyle{empty}&#10;\begin{document}&#10;&#10;\[&#10;\vv^i =&#10;\begin{cases}&#10;\vzero &amp; \text{ if } y^i\ip{\vw}{\vx^i} &gt; 1\\&#10;-y^i\cdot\vx^i &amp; \text{ if } y^i\ip{\vw}{\vx^i} &lt; 1\\&#10;c\cdot y^i\cdot\vx^i &amp; \text{ if } y^i\ip{\vw}{\vx^i} = 1\\&#10;c \in [-1,0] &#10;\end{cases}&#10;\]&#10;&#10;\end{document}"/>
  <p:tag name="IGUANATEXSIZE" val="28"/>
  <p:tag name="IGUANATEXCURSOR" val="3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1.5052"/>
  <p:tag name="ORIGINALWIDTH" val="1324.568"/>
  <p:tag name="LATEXADDIN" val="\documentclass{article}&#10;\usepackage{amsmath,amssymb}&#10;\usepackage{olo}&#10;\pagestyle{empty}&#10;\begin{document}&#10;&#10;\[&#10;\ell_\text{hinge}(y^i,\ip{\vw}{\vx^i}) = [1 - y^i\ip{\vw}{\vx^i}]_+&#10;\]&#10;&#10;\end{document}"/>
  <p:tag name="IGUANATEXSIZE" val="28"/>
  <p:tag name="IGUANATEXCURSOR" val="15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1.5052"/>
  <p:tag name="ORIGINALWIDTH" val="1058.554"/>
  <p:tag name="LATEXADDIN" val="\documentclass{article}&#10;\usepackage{amsmath,amssymb}&#10;\usepackage{olo}&#10;\pagestyle{empty}&#10;\begin{document}&#10;&#10;\[&#10;\text{Need } \vv^i \in \partial\ell_\text{hinge}(y^i,\ip{\vw}{\vx^i}) &#10;\]&#10;&#10;\end{document}"/>
  <p:tag name="IGUANATEXSIZE" val="28"/>
  <p:tag name="IGUANATEXCURSOR" val="178"/>
</p:tagLst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4FF31FDD-A76D-4C33-A8C5-42D161437C73}" vid="{9166691C-7564-4C8C-B6F7-130833D3B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220</TotalTime>
  <Words>3922</Words>
  <Application>Microsoft Office PowerPoint</Application>
  <PresentationFormat>Widescreen</PresentationFormat>
  <Paragraphs>323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 New</vt:lpstr>
      <vt:lpstr>Wingdings</vt:lpstr>
      <vt:lpstr>MLC-gold</vt:lpstr>
      <vt:lpstr>Optimization for ML</vt:lpstr>
      <vt:lpstr>Use Calculus for Optimization</vt:lpstr>
      <vt:lpstr>Non-differentiable Functions</vt:lpstr>
      <vt:lpstr>Subgradients and the subdifferential</vt:lpstr>
      <vt:lpstr>Subgradient Calculus</vt:lpstr>
      <vt:lpstr>Example: subgradient for hinge loss</vt:lpstr>
      <vt:lpstr>Behind the scenes in GD for SVM</vt:lpstr>
      <vt:lpstr>Stochastic Gradient Method</vt:lpstr>
      <vt:lpstr>Mini-batch SGD</vt:lpstr>
      <vt:lpstr>Coordinate Descent</vt:lpstr>
      <vt:lpstr>Which Method to Choose?</vt:lpstr>
      <vt:lpstr>Practical Issues with GD Variants</vt:lpstr>
      <vt:lpstr>How to Initialize?</vt:lpstr>
      <vt:lpstr>How to decide Convergence?</vt:lpstr>
      <vt:lpstr>How to detect convergence</vt:lpstr>
      <vt:lpstr>How to choose Step Length?</vt:lpstr>
      <vt:lpstr>How to choose Step Length?</vt:lpstr>
      <vt:lpstr>Loss Functions</vt:lpstr>
      <vt:lpstr>Other Classification Loss Functions</vt:lpstr>
      <vt:lpstr>Logistic Regression</vt:lpstr>
      <vt:lpstr>Regression Problems</vt:lpstr>
      <vt:lpstr>Loss Functions for Regression Problems</vt:lpstr>
      <vt:lpstr>Loss Functions for Regression Problems</vt:lpstr>
      <vt:lpstr>Ridge Regression</vt:lpstr>
      <vt:lpstr>Behind the scenes: GD for Ridge Regression</vt:lpstr>
      <vt:lpstr>Regularization</vt:lpstr>
      <vt:lpstr>Assignment groups</vt:lpstr>
      <vt:lpstr>Quiz 1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Purushottam Kar</dc:creator>
  <cp:lastModifiedBy>Purushottam Kar</cp:lastModifiedBy>
  <cp:revision>25</cp:revision>
  <dcterms:created xsi:type="dcterms:W3CDTF">2022-08-26T02:58:07Z</dcterms:created>
  <dcterms:modified xsi:type="dcterms:W3CDTF">2022-08-26T06:39:03Z</dcterms:modified>
</cp:coreProperties>
</file>