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9" r:id="rId4"/>
    <p:sldId id="271" r:id="rId5"/>
    <p:sldId id="285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59FA-9E1E-4E6A-A2E9-823147D76B9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9B1CD-E046-468B-A1C5-BE293FF2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1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CA8F04-870E-4F86-A2F4-0C61A5F9F50B}" type="datetime1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A77AAC-AB7A-44F4-BA70-F9694295977F}" type="datetime1">
              <a:rPr lang="en-IN" smtClean="0"/>
              <a:t>03-09-2022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8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EFD2-9AB7-4884-BA68-27E2CD7CF324}" type="datetime1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5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4417-E77D-43B8-AF7B-4A7FBF74FAB2}" type="datetime1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92B-DB31-4A88-A8A4-994D9C9F2636}" type="datetime1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2F4F-DFDC-4117-9C2C-7D9B65756DCE}" type="datetime1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BAD6-716B-4177-905E-027CC24DAE50}" type="datetime1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D240-9EE0-4F82-989F-95346884A9BC}" type="datetime1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02BF4B-6456-4946-8E94-598F0359916A}" type="datetime1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3F74-22F2-405E-A32D-BAAA37D886B4}" type="datetime1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1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BDF-9296-4793-8942-5765B343F927}" type="datetime1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1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631-8DB8-4FB5-A049-4490012EE20D}" type="datetime1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524A3FD-4853-4F89-85F3-95ACDCB3B73C}" type="datetime1">
              <a:rPr lang="en-IN" smtClean="0"/>
              <a:t>03-09-2022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63B20B7-8C12-48F6-8C06-348F03E1E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17FF-DAA8-712E-8762-5D48792F9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4794-938B-A44A-31C8-0D12E0888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1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popular </a:t>
            </a:r>
            <a:r>
              <a:rPr lang="en-IN" dirty="0" err="1"/>
              <a:t>regularizers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other most popular regularizer is the L1 regularizer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LASSO: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L1-reg SVM: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L1 regularizer prefers model vectors that have lots of coordinates whose value is either 0 or close to 0 – called </a:t>
                </a:r>
                <a:r>
                  <a:rPr lang="en-IN" i="1" dirty="0"/>
                  <a:t>sparse</a:t>
                </a:r>
                <a:r>
                  <a:rPr lang="en-IN" dirty="0"/>
                  <a:t> vectors</a:t>
                </a:r>
              </a:p>
              <a:p>
                <a:r>
                  <a:rPr lang="en-IN" dirty="0"/>
                  <a:t>Often, we make coordinates close to zero actually zero to save space</a:t>
                </a:r>
              </a:p>
              <a:p>
                <a:r>
                  <a:rPr lang="en-IN" dirty="0"/>
                  <a:t>Sparse models are faster at test time, also consume less memory</a:t>
                </a:r>
              </a:p>
              <a:p>
                <a:r>
                  <a:rPr lang="en-IN" dirty="0"/>
                  <a:t>Very popular in high dimensional problems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/>
                  <a:t> million</a:t>
                </a:r>
              </a:p>
              <a:p>
                <a:r>
                  <a:rPr lang="en-IN" dirty="0"/>
                  <a:t>Since L1 norm is non-differentiable, need to use </a:t>
                </a:r>
                <a:r>
                  <a:rPr lang="en-IN" dirty="0" err="1"/>
                  <a:t>subgradient</a:t>
                </a:r>
                <a:r>
                  <a:rPr lang="en-IN" dirty="0"/>
                  <a:t> methods although </a:t>
                </a:r>
                <a:r>
                  <a:rPr lang="en-IN" i="1" dirty="0"/>
                  <a:t>proximal gradient descent </a:t>
                </a:r>
                <a:r>
                  <a:rPr lang="en-IN" dirty="0"/>
                  <a:t>does much better in general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  <a:blipFill>
                <a:blip r:embed="rId2"/>
                <a:stretch>
                  <a:fillRect l="-562" t="-2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7" y="662236"/>
            <a:ext cx="1787143" cy="178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If you pay close attention, then the dual of CSVM also has L1 regularization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Note that the dual does indeed have sparse solutions (i.e.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) which means not every vector becomes a support vector!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blipFill>
                <a:blip r:embed="rId4"/>
                <a:stretch>
                  <a:fillRect l="-741" b="-1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by Early Stopping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ML practitioners stop an optimizer well before it has solved the optimization problem fully – sometimes due to timeout but sometimes deliberately</a:t>
            </a:r>
          </a:p>
          <a:p>
            <a:r>
              <a:rPr lang="en-IN" dirty="0"/>
              <a:t>Note that this automatically prevents the model from fitting the data too closely (this is good if the data was noisy or had outliers)</a:t>
            </a:r>
          </a:p>
          <a:p>
            <a:r>
              <a:rPr lang="en-IN" dirty="0"/>
              <a:t>This often happens implicitly with complex optimization problems e.g. training deep networks where the person training the network gets tired and gives up training – gets some regularization for free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Be careful not to misuse this – if you stop too early, you may just get an </a:t>
            </a:r>
            <a:r>
              <a:rPr lang="en-IN" dirty="0" err="1">
                <a:sym typeface="Wingdings" panose="05000000000000000000" pitchFamily="2" charset="2"/>
              </a:rPr>
              <a:t>overregularized</a:t>
            </a:r>
            <a:r>
              <a:rPr lang="en-IN" dirty="0">
                <a:sym typeface="Wingdings" panose="05000000000000000000" pitchFamily="2" charset="2"/>
              </a:rPr>
              <a:t> model that does not fit data at all i.e. does not do well on data at all!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0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by adding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50548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 slightly counter-intuitive way of regularization (considering that regularization is supposed to save us from noise in data)</a:t>
                </a:r>
              </a:p>
              <a:p>
                <a:r>
                  <a:rPr lang="en-IN" dirty="0"/>
                  <a:t>Add controlled noise to data so that the model learns to perform well despite noise – note that it does not fit the data exactly here either</a:t>
                </a:r>
              </a:p>
              <a:p>
                <a:r>
                  <a:rPr lang="en-IN" dirty="0"/>
                  <a:t>Most well-known instance of this technique is the practice of dropout in deep learning – randomly make features go missing</a:t>
                </a:r>
              </a:p>
              <a:p>
                <a:r>
                  <a:rPr lang="en-IN" b="1" dirty="0"/>
                  <a:t>Related methods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dirty="0"/>
                  <a:t>Learn from not entire data, but a subset of the data that seems clean</a:t>
                </a:r>
              </a:p>
              <a:p>
                <a:pPr lvl="2"/>
                <a:r>
                  <a:rPr lang="en-IN" dirty="0"/>
                  <a:t>Use a corruption-aware loss function like the Huber loss in robust regression</a:t>
                </a:r>
              </a:p>
              <a:p>
                <a:pPr lvl="2"/>
                <a:r>
                  <a:rPr lang="en-IN" dirty="0"/>
                  <a:t>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features present, choose only those that are informative, non-noisy</a:t>
                </a:r>
              </a:p>
              <a:p>
                <a:pPr lvl="3"/>
                <a:r>
                  <a:rPr lang="en-IN" dirty="0"/>
                  <a:t>Called </a:t>
                </a:r>
                <a:r>
                  <a:rPr lang="en-IN" b="1" dirty="0"/>
                  <a:t>sparse recovery</a:t>
                </a:r>
                <a:r>
                  <a:rPr lang="en-IN" dirty="0"/>
                  <a:t>: e.g. LASSO does sparse recovery for least squares loss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505486"/>
              </a:xfrm>
              <a:blipFill>
                <a:blip r:embed="rId2"/>
                <a:stretch>
                  <a:fillRect l="-578" t="-2658" r="-1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B5AD-F9B0-FE18-BEF9-AFCBC1AD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forms of regularization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DC9A3-5C18-3292-919D-FDD75B69E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Regularization by imposing convex constraints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set (feasible set) is a convex set here (an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ball)</a:t>
                </a:r>
              </a:p>
              <a:p>
                <a:r>
                  <a:rPr lang="en-IN" dirty="0"/>
                  <a:t>Regularization by imposing non-convex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Forcing us to choose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features to solve the problem</a:t>
                </a:r>
              </a:p>
              <a:p>
                <a:pPr lvl="2"/>
                <a:r>
                  <a:rPr lang="en-IN" dirty="0"/>
                  <a:t>Called “sparse recovery” – related to compressed sensing</a:t>
                </a:r>
              </a:p>
              <a:p>
                <a:pPr lvl="2"/>
                <a:r>
                  <a:rPr lang="en-IN" dirty="0"/>
                  <a:t>The feasible set is a non-convex set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DC9A3-5C18-3292-919D-FDD75B69E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8E0B59-24D7-520F-1EF0-09B55CDAE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5">
                <a:extLst>
                  <a:ext uri="{FF2B5EF4-FFF2-40B4-BE49-F238E27FC236}">
                    <a16:creationId xmlns:a16="http://schemas.microsoft.com/office/drawing/2014/main" id="{4F9DEA0D-3D1F-4638-5E85-513968025215}"/>
                  </a:ext>
                </a:extLst>
              </p:cNvPr>
              <p:cNvSpPr/>
              <p:nvPr/>
            </p:nvSpPr>
            <p:spPr>
              <a:xfrm>
                <a:off x="5241850" y="153149"/>
                <a:ext cx="5523757" cy="1510301"/>
              </a:xfrm>
              <a:prstGeom prst="wedgeRectCallout">
                <a:avLst>
                  <a:gd name="adj1" fmla="val 58300"/>
                  <a:gd name="adj2" fmla="val 3978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refers to the number of non-zeros in the vector. It is not actually a norm although people frequently abuse terminology to call it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norm”. </a:t>
                </a:r>
              </a:p>
            </p:txBody>
          </p:sp>
        </mc:Choice>
        <mc:Fallback xmlns="">
          <p:sp>
            <p:nvSpPr>
              <p:cNvPr id="5" name="Rectangular Callout 5">
                <a:extLst>
                  <a:ext uri="{FF2B5EF4-FFF2-40B4-BE49-F238E27FC236}">
                    <a16:creationId xmlns:a16="http://schemas.microsoft.com/office/drawing/2014/main" id="{4F9DEA0D-3D1F-4638-5E85-513968025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50" y="153149"/>
                <a:ext cx="5523757" cy="1510301"/>
              </a:xfrm>
              <a:prstGeom prst="wedgeRectCallout">
                <a:avLst>
                  <a:gd name="adj1" fmla="val 58300"/>
                  <a:gd name="adj2" fmla="val 39782"/>
                </a:avLst>
              </a:prstGeom>
              <a:blipFill>
                <a:blip r:embed="rId4"/>
                <a:stretch>
                  <a:fillRect l="-911" t="-3150" b="-90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binary classification, we have to predict one of two classes for each data point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In regression, we have to predict a real value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Training data looks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Predicting price of a stock, predicting </a:t>
                </a:r>
                <a:r>
                  <a:rPr lang="en-IN" i="1" dirty="0"/>
                  <a:t>change</a:t>
                </a:r>
                <a:r>
                  <a:rPr lang="en-IN" dirty="0"/>
                  <a:t> in price of a stock, predicting test scores of a student, </a:t>
                </a:r>
                <a:r>
                  <a:rPr lang="en-IN" dirty="0" err="1"/>
                  <a:t>etc</a:t>
                </a:r>
                <a:r>
                  <a:rPr lang="en-IN" dirty="0"/>
                  <a:t> can be solved using regression</a:t>
                </a:r>
              </a:p>
              <a:p>
                <a:r>
                  <a:rPr lang="en-IN" dirty="0"/>
                  <a:t>Let us look at a few ways to solve regression problem as well as loss functions for regression problems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logistic regression is not a way to perform regression, it is a way to perform binary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511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5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Can use linear models to solve regression problems too i.e. 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predict score for 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Need loss functions that define what they think is bad behaviour</a:t>
                </a:r>
              </a:p>
              <a:p>
                <a:r>
                  <a:rPr lang="en-IN" b="1" dirty="0"/>
                  <a:t>Absolute Loss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</a:t>
                </a:r>
                <a:br>
                  <a:rPr lang="en-IN" i="1" dirty="0"/>
                </a:br>
                <a:r>
                  <a:rPr lang="en-IN" i="1" dirty="0"/>
                  <a:t>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r>
                  <a:rPr lang="en-IN" b="1" dirty="0"/>
                  <a:t>Squared Loss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sq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</a:t>
                </a:r>
                <a:br>
                  <a:rPr lang="en-IN" i="1" dirty="0"/>
                </a:br>
                <a:r>
                  <a:rPr lang="en-IN" i="1" dirty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. Also I want the loss </a:t>
                </a:r>
                <a:r>
                  <a:rPr lang="en-IN" i="1" dirty="0" err="1"/>
                  <a:t>fn</a:t>
                </a:r>
                <a:br>
                  <a:rPr lang="en-IN" i="1" dirty="0"/>
                </a:br>
                <a:r>
                  <a:rPr lang="en-IN" i="1" dirty="0"/>
                  <a:t>to be differentiable so that I can take gradients </a:t>
                </a:r>
                <a:r>
                  <a:rPr lang="en-IN" i="1" dirty="0" err="1"/>
                  <a:t>etc</a:t>
                </a:r>
                <a:endParaRPr lang="en-IN" i="1" dirty="0"/>
              </a:p>
              <a:p>
                <a:r>
                  <a:rPr lang="en-IN" dirty="0"/>
                  <a:t>Actually, even these loss </a:t>
                </a:r>
                <a:r>
                  <a:rPr lang="en-IN" dirty="0" err="1"/>
                  <a:t>fns</a:t>
                </a:r>
                <a:r>
                  <a:rPr lang="en-IN" dirty="0"/>
                  <a:t> can be derived from</a:t>
                </a:r>
                <a:br>
                  <a:rPr lang="en-IN" dirty="0"/>
                </a:br>
                <a:r>
                  <a:rPr lang="en-IN" dirty="0"/>
                  <a:t>basic principles. We will see this soon.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9260686" y="2504239"/>
            <a:ext cx="2795403" cy="1860931"/>
            <a:chOff x="9405798" y="2504239"/>
            <a:chExt cx="2795403" cy="18609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00808" y="2562295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5798" y="4365170"/>
              <a:ext cx="259002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05798" y="2562907"/>
              <a:ext cx="1295009" cy="18014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700808" y="2504239"/>
              <a:ext cx="1210170" cy="18600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4058130"/>
              <a:ext cx="683712" cy="27682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265519" y="4761192"/>
            <a:ext cx="2795403" cy="1860931"/>
            <a:chOff x="9405798" y="4761192"/>
            <a:chExt cx="2795403" cy="1860931"/>
          </a:xfrm>
        </p:grpSpPr>
        <p:grpSp>
          <p:nvGrpSpPr>
            <p:cNvPr id="6" name="Group 5"/>
            <p:cNvGrpSpPr/>
            <p:nvPr/>
          </p:nvGrpSpPr>
          <p:grpSpPr>
            <a:xfrm>
              <a:off x="9405798" y="4819248"/>
              <a:ext cx="2590021" cy="1802875"/>
              <a:chOff x="2454442" y="1188485"/>
              <a:chExt cx="4141737" cy="288300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54442" y="4071486"/>
                <a:ext cx="414173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 flipH="1">
              <a:off x="9405798" y="4761192"/>
              <a:ext cx="2505180" cy="1834710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6067" h="2933909">
                  <a:moveTo>
                    <a:pt x="0" y="0"/>
                  </a:moveTo>
                  <a:cubicBezTo>
                    <a:pt x="1352300" y="4758594"/>
                    <a:pt x="3130424" y="2938454"/>
                    <a:pt x="4006067" y="93817"/>
                  </a:cubicBezTo>
                  <a:lnTo>
                    <a:pt x="4006067" y="9381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6309242"/>
              <a:ext cx="683712" cy="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2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br>
                  <a:rPr lang="en-IN" b="1" dirty="0"/>
                </a:br>
                <a:br>
                  <a:rPr lang="en-IN" b="1" dirty="0"/>
                </a:br>
                <a:br>
                  <a:rPr lang="en-IN" b="1" dirty="0"/>
                </a:br>
                <a:r>
                  <a:rPr lang="en-IN" b="1" dirty="0" err="1"/>
                  <a:t>Vapnik’s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b="1" dirty="0"/>
                  <a:t>-insensitive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if a model is doing slightly badly, don’t</a:t>
                </a:r>
                <a:br>
                  <a:rPr lang="en-IN" i="1" dirty="0"/>
                </a:br>
                <a:r>
                  <a:rPr lang="en-IN" i="1" dirty="0"/>
                  <a:t>penalize it at all, else penalize it as squared loss. Ensure a differentiable </a:t>
                </a:r>
                <a:r>
                  <a:rPr lang="en-IN" i="1" dirty="0" err="1"/>
                  <a:t>fn</a:t>
                </a:r>
                <a:br>
                  <a:rPr lang="en-IN" i="1" dirty="0"/>
                </a:br>
                <a:endParaRPr lang="en-IN" i="1" dirty="0"/>
              </a:p>
              <a:p>
                <a:br>
                  <a:rPr lang="en-IN" b="1" dirty="0"/>
                </a:br>
                <a:endParaRPr lang="en-IN" b="1" dirty="0"/>
              </a:p>
              <a:p>
                <a:r>
                  <a:rPr lang="en-IN" b="1" dirty="0"/>
                  <a:t>Huber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i="1" dirty="0"/>
                  <a:t>Intuition: if a model is doing slightly badly, penalize it as squared loss, if doing very badly, penalize it as absolute loss. Also, please ensure a differentiable </a:t>
                </a:r>
                <a:r>
                  <a:rPr lang="en-IN" i="1" dirty="0" err="1"/>
                  <a:t>fn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8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4103379"/>
            <a:ext cx="5782361" cy="105832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85596" y="3701019"/>
            <a:ext cx="3947438" cy="1802875"/>
            <a:chOff x="8250360" y="1111623"/>
            <a:chExt cx="3947438" cy="180287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219457" y="1111623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41706" y="2914498"/>
              <a:ext cx="385013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H="1">
              <a:off x="8924447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227360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8250360" y="1434744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230805" y="1435198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086" y="2623624"/>
              <a:ext cx="683712" cy="2768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907636"/>
            <a:ext cx="6601702" cy="148506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401527" y="922017"/>
            <a:ext cx="3725550" cy="2016103"/>
            <a:chOff x="8552650" y="3975885"/>
            <a:chExt cx="3725550" cy="2016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0315815" y="4189113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552650" y="5991988"/>
              <a:ext cx="37255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H="1">
              <a:off x="8552650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776064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>
              <a:off x="9855563" y="5977836"/>
              <a:ext cx="920501" cy="1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0"/>
            </p:cNvCxnSpPr>
            <p:nvPr/>
          </p:nvCxnSpPr>
          <p:spPr>
            <a:xfrm flipV="1">
              <a:off x="9855563" y="3975885"/>
              <a:ext cx="1766" cy="200195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772536" y="3975885"/>
              <a:ext cx="1766" cy="200195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55563" y="4788685"/>
              <a:ext cx="46025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040" y="4934789"/>
              <a:ext cx="119488" cy="15576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10309833" y="4788685"/>
              <a:ext cx="46025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10" y="4934789"/>
              <a:ext cx="119488" cy="15576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488" y="5645312"/>
              <a:ext cx="683712" cy="27682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D9AC8F-06D2-882C-555C-F7A66D0813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-16201"/>
            <a:ext cx="1787143" cy="1787143"/>
          </a:xfrm>
          <a:prstGeom prst="rect">
            <a:avLst/>
          </a:prstGeom>
        </p:spPr>
      </p:pic>
      <p:sp>
        <p:nvSpPr>
          <p:cNvPr id="6" name="Rectangular Callout 46">
            <a:extLst>
              <a:ext uri="{FF2B5EF4-FFF2-40B4-BE49-F238E27FC236}">
                <a16:creationId xmlns:a16="http://schemas.microsoft.com/office/drawing/2014/main" id="{785D8FDF-6FAD-C223-BD09-0F8A2A795CFE}"/>
              </a:ext>
            </a:extLst>
          </p:cNvPr>
          <p:cNvSpPr/>
          <p:nvPr/>
        </p:nvSpPr>
        <p:spPr>
          <a:xfrm>
            <a:off x="1130158" y="294855"/>
            <a:ext cx="9232796" cy="1687706"/>
          </a:xfrm>
          <a:prstGeom prst="wedgeRectCallout">
            <a:avLst>
              <a:gd name="adj1" fmla="val 59559"/>
              <a:gd name="adj2" fmla="val 444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Loss functions have to be chosen according to needs of the problem and experience.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Huber loss popular if some data points are corrupted. However, some loss functions are very popular in ML for various reasons e.g. hinge/cross entropy for binary classification, squared for regression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72F73-5B9E-A494-4377-EEB8F77A7BC9}"/>
              </a:ext>
            </a:extLst>
          </p:cNvPr>
          <p:cNvGrpSpPr/>
          <p:nvPr/>
        </p:nvGrpSpPr>
        <p:grpSpPr>
          <a:xfrm>
            <a:off x="10740951" y="2296772"/>
            <a:ext cx="1143000" cy="1143000"/>
            <a:chOff x="2379643" y="355681"/>
            <a:chExt cx="1143000" cy="1143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6558F1-E14B-FE4E-5F07-BAB83F81509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DBE2B2-6504-1F67-867E-ED055A8E2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1D7A6A4-D02A-C57E-6882-00E7F6FE40B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DA299D1-62BD-8E73-C6E3-739124C7D1E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8048E37-D651-82D1-8E23-4B6B6030CBD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2" name="Rectangular Callout 48">
            <a:extLst>
              <a:ext uri="{FF2B5EF4-FFF2-40B4-BE49-F238E27FC236}">
                <a16:creationId xmlns:a16="http://schemas.microsoft.com/office/drawing/2014/main" id="{51604BCA-2A85-8CEE-6DC1-9458D4CBDF51}"/>
              </a:ext>
            </a:extLst>
          </p:cNvPr>
          <p:cNvSpPr/>
          <p:nvPr/>
        </p:nvSpPr>
        <p:spPr>
          <a:xfrm>
            <a:off x="1130158" y="2142216"/>
            <a:ext cx="9274699" cy="1544650"/>
          </a:xfrm>
          <a:prstGeom prst="wedgeRectCallout">
            <a:avLst>
              <a:gd name="adj1" fmla="val 60396"/>
              <a:gd name="adj2" fmla="val 1752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Indeed, notice that the Huber loss function penalizes large deviations less strictly that the squared loss function (the purple curve is much below the dotted red curve). Doing so may be a good idea in corrupted data settings since it tells the optimizer to not worry too much about corrupted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2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66-4848-DB10-809A-241168D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parameters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suspect that the following law holds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Actually, just a linear model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average loss to find good params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the feature vector for the </a:t>
                </a:r>
                <a:r>
                  <a:rPr lang="en-US" dirty="0" err="1"/>
                  <a:t>i-th</a:t>
                </a:r>
                <a:r>
                  <a:rPr lang="en-US" dirty="0"/>
                  <a:t> person in our training set</a:t>
                </a:r>
              </a:p>
            </p:txBody>
          </p:sp>
        </mc:Choice>
        <mc:Fallback xmlns="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  <a:blipFill>
                <a:blip r:embed="rId2"/>
                <a:stretch>
                  <a:fillRect l="-992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327BD16-FCE3-9B96-A4B7-041EA72E8ADE}"/>
              </a:ext>
            </a:extLst>
          </p:cNvPr>
          <p:cNvGrpSpPr/>
          <p:nvPr/>
        </p:nvGrpSpPr>
        <p:grpSpPr>
          <a:xfrm>
            <a:off x="338318" y="2019336"/>
            <a:ext cx="297106" cy="4782613"/>
            <a:chOff x="2969374" y="1702777"/>
            <a:chExt cx="297106" cy="4782613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F66D096C-8763-DADE-287A-4BA7C751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737" y="2797598"/>
              <a:ext cx="252380" cy="416108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4FC45234-EFF7-D102-B0B3-E6143829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37" y="1702777"/>
              <a:ext cx="252380" cy="42569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1A16EF3-9E91-1D4E-BC50-8811B4F7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1338" y="5516680"/>
              <a:ext cx="253178" cy="416906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F0394A42-2170-19EB-EE1B-3C177659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9374" y="2254580"/>
              <a:ext cx="297106" cy="416907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FFB2964-05FA-8202-210F-701BEA95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519" y="4974460"/>
              <a:ext cx="230817" cy="416109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C4B15798-F8CA-7F04-3CAC-96F7C5ED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1737" y="4421859"/>
              <a:ext cx="252380" cy="426490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0223A4FA-6BF8-C520-F178-C21F6838B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2519" y="3880439"/>
              <a:ext cx="230816" cy="415309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2A7C6DA3-5AB2-4272-D468-3E71C877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2120" y="3339817"/>
              <a:ext cx="231615" cy="41451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3F786082-239F-5DC6-9E12-4B662FF8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1737" y="6059698"/>
              <a:ext cx="252380" cy="4256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11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33363101"/>
                  </p:ext>
                </p:extLst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t="-183333" r="-672917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128" t="-183333" r="-587234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5362" t="-183333" r="-70000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2632" t="-183333" r="-408421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26506" t="-183333" r="-36747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753448" t="-183333" r="-4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53448" t="-183333" r="-3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70175" t="-183333" r="-231579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65649" t="-183333" r="-763" b="-1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4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Ignore the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sake of notational 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Can rewrite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Can apply first order optimality to obtain a solution (convex objective)</a:t>
                </a:r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/>
                  <a:t> (recall: gradient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US" dirty="0"/>
                  <a:t>Gradient must vanish at minimum so we must have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 to invert the matrix – may use faster methods (S)GD</a:t>
                </a:r>
              </a:p>
              <a:p>
                <a:r>
                  <a:rPr lang="en-US" dirty="0"/>
                  <a:t>Much faster methods available e.g. conjugate gradient method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136821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Could have used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1"/>
                          </m:r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too but it is customary in regression to write the optimization problem a bit differently 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blipFill>
                <a:blip r:embed="rId4"/>
                <a:stretch>
                  <a:fillRect l="-730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/>
          <p:cNvSpPr/>
          <p:nvPr/>
        </p:nvSpPr>
        <p:spPr>
          <a:xfrm>
            <a:off x="1238311" y="3227342"/>
            <a:ext cx="9232796" cy="1100586"/>
          </a:xfrm>
          <a:prstGeom prst="wedgeRectCallout">
            <a:avLst>
              <a:gd name="adj1" fmla="val 56458"/>
              <a:gd name="adj2" fmla="val 5395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Even here, we may use dual methods like SDCA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liblinear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do indeed use them) but yet again, deriving the dual is not as straightforward here since there are no constraints in the original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5036492"/>
            <a:ext cx="1787143" cy="178714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238311" y="5058625"/>
            <a:ext cx="9232796" cy="110058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If we want to use fancier loss functions like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Vapnik’s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loss function, then cannot apply first order optimality, need to use SGD, SDCA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DFFBBA-FE81-199B-E54B-AA3AEBA881B8}"/>
              </a:ext>
            </a:extLst>
          </p:cNvPr>
          <p:cNvGrpSpPr/>
          <p:nvPr/>
        </p:nvGrpSpPr>
        <p:grpSpPr>
          <a:xfrm>
            <a:off x="10710682" y="190850"/>
            <a:ext cx="1143000" cy="1143000"/>
            <a:chOff x="2379643" y="355681"/>
            <a:chExt cx="1143000" cy="1143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31DD7E-5B14-51D3-90DC-02E21CAFF9D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182DE1-0E70-FFF5-DA68-1E5A016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0DDDDA-8A37-73B0-B90A-B5ADB2EBE4E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29A018-59C6-7F6A-117C-6280A29CC7F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95E1510-05E5-7A21-864C-0ABAA000BF7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Ridge regression uses least squares loss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regularization. However the term “least squares regression” is often used to refer to ridge regression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blipFill>
                <a:blip r:embed="rId6"/>
                <a:stretch>
                  <a:fillRect b="-35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6A9BACF-6412-915C-FEF7-B1B51835DE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212" y="3179972"/>
            <a:ext cx="1787788" cy="17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Behind the scenes: GD for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  <a:blipFill>
                <a:blip r:embed="rId2"/>
                <a:stretch>
                  <a:fillRect l="-562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blipFill>
                <a:blip r:embed="rId3"/>
                <a:stretch>
                  <a:fillRect r="-29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kern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i.e. may be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blipFill>
                <a:blip r:embed="rId4"/>
                <a:stretch>
                  <a:fillRect r="-17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, GD will try to increase the value </a:t>
                </a: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blipFill>
                <a:blip r:embed="rId5"/>
                <a:stretch>
                  <a:fillRect r="-3313" b="-5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01AECEB-BE77-4C9A-843F-D067C72893D7}"/>
              </a:ext>
            </a:extLst>
          </p:cNvPr>
          <p:cNvGrpSpPr/>
          <p:nvPr/>
        </p:nvGrpSpPr>
        <p:grpSpPr>
          <a:xfrm>
            <a:off x="10802390" y="1258583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358EE1-761E-DD3D-55EB-EC10E07A5C9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A43631-10ED-A206-9743-7ABA7BB26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29C71F-CBDB-E028-A33A-E8651A2F63E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753166-D42C-DD11-C06C-1B7F1E2E56B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A7C5A99-2F93-9949-6474-03D6BCEC35C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1" name="Rectangular Callout 20"/>
          <p:cNvSpPr/>
          <p:nvPr/>
        </p:nvSpPr>
        <p:spPr>
          <a:xfrm>
            <a:off x="4582274" y="1117629"/>
            <a:ext cx="5973508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GD and other optimization techniques merely try to obtain models that obey the rules of good behaviour as encoded in the loss function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0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/>
              <a:t>An umbrella term used in ML to describe a whole family of steps taken to prevent ML </a:t>
            </a:r>
            <a:r>
              <a:rPr lang="en-IN" dirty="0" err="1"/>
              <a:t>algos</a:t>
            </a:r>
            <a:r>
              <a:rPr lang="en-IN" dirty="0"/>
              <a:t> from suffering from problems in data</a:t>
            </a:r>
          </a:p>
          <a:p>
            <a:r>
              <a:rPr lang="en-IN" dirty="0"/>
              <a:t>These help ML </a:t>
            </a:r>
            <a:r>
              <a:rPr lang="en-IN" dirty="0" err="1"/>
              <a:t>algos</a:t>
            </a:r>
            <a:r>
              <a:rPr lang="en-IN" dirty="0"/>
              <a:t> offer stable behaviour even if data misbehaves</a:t>
            </a:r>
          </a:p>
          <a:p>
            <a:r>
              <a:rPr lang="en-IN" dirty="0"/>
              <a:t>In an ideal world where data is perfectly clean and there is plenty of data available, there would be no need for any regularization!</a:t>
            </a:r>
          </a:p>
          <a:p>
            <a:r>
              <a:rPr lang="en-IN" dirty="0"/>
              <a:t>How to do regularization is often decided without looking at data</a:t>
            </a:r>
          </a:p>
          <a:p>
            <a:pPr lvl="2"/>
            <a:r>
              <a:rPr lang="en-IN" dirty="0"/>
              <a:t>However, regularization usually involves its own </a:t>
            </a:r>
            <a:r>
              <a:rPr lang="en-IN" dirty="0" err="1"/>
              <a:t>hyperparameters</a:t>
            </a:r>
            <a:r>
              <a:rPr lang="en-IN" dirty="0"/>
              <a:t> that need to be tuned using data itself (using validation techniques)</a:t>
            </a:r>
          </a:p>
          <a:p>
            <a:r>
              <a:rPr lang="en-IN" dirty="0"/>
              <a:t>In general, regularization techniques prevent the model from just blindly doing well on data (since data cannot be trusted)</a:t>
            </a:r>
          </a:p>
          <a:p>
            <a:pPr lvl="2"/>
            <a:r>
              <a:rPr lang="en-IN" dirty="0"/>
              <a:t>Frequently, regularization can also make the optimization problem well-posed and the solution unique – this helps optimizers (SGD </a:t>
            </a:r>
            <a:r>
              <a:rPr lang="en-IN" dirty="0" err="1"/>
              <a:t>etc</a:t>
            </a:r>
            <a:r>
              <a:rPr lang="en-IN" dirty="0"/>
              <a:t>) immensely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355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6598" y="1104214"/>
            <a:ext cx="5076876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Makes sense since regularization is supposed to protect us from data issues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B5F4FB-33D4-1C75-A94A-911EE1DD3194}"/>
              </a:ext>
            </a:extLst>
          </p:cNvPr>
          <p:cNvGrpSpPr/>
          <p:nvPr/>
        </p:nvGrpSpPr>
        <p:grpSpPr>
          <a:xfrm>
            <a:off x="10795646" y="2155587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EA390A-0777-E8E0-500B-F3B8D24995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001F9E-7A3F-AF36-1AA2-0C6C9A20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A098BD-6953-DE7A-DFBF-D0B09E37AD3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6CE71E-EB84-6121-D2E9-2AAB10368C3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843FA63-C476-8CAF-E11B-AE77476984D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6874299" y="2292609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regularization can be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somewhat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data dependent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3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by adding a regularizer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term above is called the </a:t>
                </a:r>
                <a:r>
                  <a:rPr lang="en-IN" i="1" dirty="0"/>
                  <a:t>L2 regularizer</a:t>
                </a:r>
                <a:r>
                  <a:rPr lang="en-IN" dirty="0"/>
                  <a:t> (or the squared L2 regularizer if we want to be very specific)</a:t>
                </a:r>
              </a:p>
              <a:p>
                <a:r>
                  <a:rPr lang="en-IN" dirty="0"/>
                  <a:t>In binary classification settings, we saw that this regularizer encourages a large margin</a:t>
                </a:r>
              </a:p>
              <a:p>
                <a:r>
                  <a:rPr lang="en-IN" dirty="0"/>
                  <a:t>In regression settings it ensures uniqueness of solution</a:t>
                </a:r>
              </a:p>
              <a:p>
                <a:pPr lvl="2"/>
                <a:r>
                  <a:rPr lang="en-IN" dirty="0"/>
                  <a:t>Recall that the closed form solution is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is non-invertible then we have infinitely many solutions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ensures unique solution no matter what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16449" y="36190"/>
            <a:ext cx="10053466" cy="1510301"/>
          </a:xfrm>
          <a:prstGeom prst="wedgeRectCallout">
            <a:avLst>
              <a:gd name="adj1" fmla="val 54835"/>
              <a:gd name="adj2" fmla="val 3767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 regularizer essentially tells the optimizer to not just blindly return a model that does well on data (according to the loss function), but rather return a model that does well and is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simple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The L2 regularizer defines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using the L2 norm (or Euclidean length). A model is simple if it has small L2 norm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95" y="2391769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In binary classification, simple models also had large margins. However, be careful not to over regularize.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If you use a very large value of regularization constant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 SVM) then you may get a very useless model that does not fit data at all i.e. does not care to do well on data at all!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blipFill>
                <a:blip r:embed="rId5"/>
                <a:stretch>
                  <a:fillRect l="-591" b="-6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44" y="4448725"/>
            <a:ext cx="1787143" cy="178714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345915" y="3865947"/>
            <a:ext cx="9181426" cy="1734172"/>
          </a:xfrm>
          <a:prstGeom prst="wedgeRectCallout">
            <a:avLst>
              <a:gd name="adj1" fmla="val 58451"/>
              <a:gd name="adj2" fmla="val 4899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The key is moderation. Usually regularization constants are chosen using validation. Other important considerations include: how noisy do we expect data to be and how much data do we have.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Rule of thumb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 as you have more and more data, you can safely afford to regularize less and less</a:t>
            </a:r>
          </a:p>
        </p:txBody>
      </p:sp>
    </p:spTree>
    <p:extLst>
      <p:ext uri="{BB962C8B-B14F-4D97-AF65-F5344CB8AC3E}">
        <p14:creationId xmlns:p14="http://schemas.microsoft.com/office/powerpoint/2010/main" val="40720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1355.07"/>
  <p:tag name="LATEXADDIN" val="\documentclass{article}&#10;\usepackage{amsmath,amssymb}&#10;\usepackage{olo}&#10;\pagestyle{empty}&#10;\begin{document}&#10;&#10;\[&#10;\ell_\delta(y,\hat y) = \begin{cases}&#10;(\hat y - y)^2 &amp; \text{ if } \abs{\hat y - y} \leq \delta \\&#10;\delta\cdot\abs{y - \hat y} &amp; \text{ if } \abs{\hat y - y} \geq \delta &#10;\end{cases}&#10;\]&#10;&#10;\end{document}"/>
  <p:tag name="IGUANATEXSIZE" val="28"/>
  <p:tag name="IGUANATEXCURSOR" val="2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8.0179"/>
  <p:tag name="ORIGINALWIDTH" val="1547.079"/>
  <p:tag name="LATEXADDIN" val="\documentclass{article}&#10;\usepackage{amsmath,amssymb}&#10;\usepackage{olo}&#10;\pagestyle{empty}&#10;\begin{document}&#10;&#10;\[&#10;\ell_\epsilon(y,\hat y) = \begin{cases}&#10;(y - \hat y - \epsilon)^2 &amp; \text{ if } \hat y &lt; y - \epsilon \\&#10;0 &amp; \text{ if } \hat y - y \in [-\epsilon, \epsilon] \\ &#10;(y - \hat y + \epsilon)^2 &amp; \text{ if } \hat y &gt; y + \epsilon&#10;\end{cases}&#10;\]&#10;&#10;\end{document}"/>
  <p:tag name="IGUANATEXSIZE" val="28"/>
  <p:tag name="IGUANATEXCURSOR" val="2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892</TotalTime>
  <Words>2087</Words>
  <Application>Microsoft Office PowerPoint</Application>
  <PresentationFormat>Widescreen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Regularization</vt:lpstr>
      <vt:lpstr>Regression Problems</vt:lpstr>
      <vt:lpstr>Loss Functions for Regression Problems</vt:lpstr>
      <vt:lpstr>Loss Functions for Regression Problems</vt:lpstr>
      <vt:lpstr>Finding good parameters</vt:lpstr>
      <vt:lpstr>Ridge Regression</vt:lpstr>
      <vt:lpstr>Behind the scenes: GD for Ridge Regression</vt:lpstr>
      <vt:lpstr>Regularization</vt:lpstr>
      <vt:lpstr>Regularization by adding a regularizer</vt:lpstr>
      <vt:lpstr>Other popular regularizers</vt:lpstr>
      <vt:lpstr>Regularization by Early Stopping</vt:lpstr>
      <vt:lpstr>Regularization by adding noise</vt:lpstr>
      <vt:lpstr>Other forms of regularization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33</cp:revision>
  <dcterms:created xsi:type="dcterms:W3CDTF">2022-09-01T15:25:17Z</dcterms:created>
  <dcterms:modified xsi:type="dcterms:W3CDTF">2022-09-03T04:35:42Z</dcterms:modified>
</cp:coreProperties>
</file>