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80" r:id="rId4"/>
    <p:sldId id="281" r:id="rId5"/>
    <p:sldId id="282" r:id="rId6"/>
    <p:sldId id="283" r:id="rId7"/>
    <p:sldId id="284" r:id="rId8"/>
    <p:sldId id="261" r:id="rId9"/>
    <p:sldId id="262" r:id="rId10"/>
    <p:sldId id="263" r:id="rId11"/>
    <p:sldId id="264" r:id="rId12"/>
    <p:sldId id="286" r:id="rId13"/>
    <p:sldId id="266" r:id="rId14"/>
    <p:sldId id="287" r:id="rId15"/>
    <p:sldId id="288" r:id="rId16"/>
    <p:sldId id="270" r:id="rId17"/>
    <p:sldId id="289" r:id="rId18"/>
    <p:sldId id="291" r:id="rId19"/>
    <p:sldId id="274"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959FA-9E1E-4E6A-A2E9-823147D76B9D}" type="datetimeFigureOut">
              <a:rPr lang="en-IN" smtClean="0"/>
              <a:t>09-09-2022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9B1CD-E046-468B-A1C5-BE293FF25E4F}" type="slidenum">
              <a:rPr lang="en-IN" smtClean="0"/>
              <a:t>‹#›</a:t>
            </a:fld>
            <a:endParaRPr lang="en-IN"/>
          </a:p>
        </p:txBody>
      </p:sp>
    </p:spTree>
    <p:extLst>
      <p:ext uri="{BB962C8B-B14F-4D97-AF65-F5344CB8AC3E}">
        <p14:creationId xmlns:p14="http://schemas.microsoft.com/office/powerpoint/2010/main" val="55181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13</a:t>
            </a:fld>
            <a:endParaRPr lang="en-US"/>
          </a:p>
        </p:txBody>
      </p:sp>
    </p:spTree>
    <p:extLst>
      <p:ext uri="{BB962C8B-B14F-4D97-AF65-F5344CB8AC3E}">
        <p14:creationId xmlns:p14="http://schemas.microsoft.com/office/powerpoint/2010/main" val="152944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15</a:t>
            </a:fld>
            <a:endParaRPr lang="en-US"/>
          </a:p>
        </p:txBody>
      </p:sp>
    </p:spTree>
    <p:extLst>
      <p:ext uri="{BB962C8B-B14F-4D97-AF65-F5344CB8AC3E}">
        <p14:creationId xmlns:p14="http://schemas.microsoft.com/office/powerpoint/2010/main" val="232697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1CA8F04-870E-4F86-A2F4-0C61A5F9F50B}" type="datetime1">
              <a:rPr lang="en-IN" smtClean="0"/>
              <a:t>09-09-2022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C63B20B7-8C12-48F6-8C06-348F03E1E706}" type="slidenum">
              <a:rPr lang="en-IN" smtClean="0"/>
              <a:t>‹#›</a:t>
            </a:fld>
            <a:endParaRPr lang="en-IN"/>
          </a:p>
        </p:txBody>
      </p:sp>
    </p:spTree>
    <p:extLst>
      <p:ext uri="{BB962C8B-B14F-4D97-AF65-F5344CB8AC3E}">
        <p14:creationId xmlns:p14="http://schemas.microsoft.com/office/powerpoint/2010/main" val="99515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DA77AAC-AB7A-44F4-BA70-F9694295977F}" type="datetime1">
              <a:rPr lang="en-IN" smtClean="0"/>
              <a:t>09-09-2022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3B20B7-8C12-48F6-8C06-348F03E1E706}" type="slidenum">
              <a:rPr lang="en-IN" smtClean="0"/>
              <a:t>‹#›</a:t>
            </a:fld>
            <a:endParaRPr lang="en-IN"/>
          </a:p>
        </p:txBody>
      </p:sp>
    </p:spTree>
    <p:extLst>
      <p:ext uri="{BB962C8B-B14F-4D97-AF65-F5344CB8AC3E}">
        <p14:creationId xmlns:p14="http://schemas.microsoft.com/office/powerpoint/2010/main" val="278518182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1EFD2-9AB7-4884-BA68-27E2CD7CF324}" type="datetime1">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177615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84417-E77D-43B8-AF7B-4A7FBF74FAB2}" type="datetime1">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5245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D792B-DB31-4A88-A8A4-994D9C9F2636}" type="datetime1">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402877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4DFB2F4F-DFDC-4117-9C2C-7D9B65756DCE}" type="datetime1">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3B20B7-8C12-48F6-8C06-348F03E1E706}"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1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3BAD6-716B-4177-905E-027CC24DAE50}" type="datetime1">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36750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1D240-9EE0-4F82-989F-95346884A9BC}" type="datetime1">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28633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902BF4B-6456-4946-8E94-598F0359916A}" type="datetime1">
              <a:rPr lang="en-IN" smtClean="0"/>
              <a:t>09-09-2022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C63B20B7-8C12-48F6-8C06-348F03E1E706}"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29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33F74-22F2-405E-A32D-BAAA37D886B4}" type="datetime1">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41110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27A8CBDF-9296-4793-8942-5765B343F927}" type="datetime1">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3B20B7-8C12-48F6-8C06-348F03E1E706}" type="slidenum">
              <a:rPr lang="en-IN" smtClean="0"/>
              <a:t>‹#›</a:t>
            </a:fld>
            <a:endParaRPr lang="en-IN"/>
          </a:p>
        </p:txBody>
      </p:sp>
    </p:spTree>
    <p:extLst>
      <p:ext uri="{BB962C8B-B14F-4D97-AF65-F5344CB8AC3E}">
        <p14:creationId xmlns:p14="http://schemas.microsoft.com/office/powerpoint/2010/main" val="243751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6C1631-8DB8-4FB5-A049-4490012EE20D}" type="datetime1">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3B20B7-8C12-48F6-8C06-348F03E1E706}"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237726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A524A3FD-4853-4F89-85F3-95ACDCB3B73C}" type="datetime1">
              <a:rPr lang="en-IN" smtClean="0"/>
              <a:t>09-09-2022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C63B20B7-8C12-48F6-8C06-348F03E1E706}" type="slidenum">
              <a:rPr lang="en-IN" smtClean="0"/>
              <a:t>‹#›</a:t>
            </a:fld>
            <a:endParaRPr lang="en-IN"/>
          </a:p>
        </p:txBody>
      </p:sp>
    </p:spTree>
    <p:extLst>
      <p:ext uri="{BB962C8B-B14F-4D97-AF65-F5344CB8AC3E}">
        <p14:creationId xmlns:p14="http://schemas.microsoft.com/office/powerpoint/2010/main" val="2325991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image" Target="../media/image17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slideLayout" Target="../slideLayouts/slideLayout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17FF-DAA8-712E-8762-5D48792F9B4C}"/>
              </a:ext>
            </a:extLst>
          </p:cNvPr>
          <p:cNvSpPr>
            <a:spLocks noGrp="1"/>
          </p:cNvSpPr>
          <p:nvPr>
            <p:ph type="ctrTitle"/>
          </p:nvPr>
        </p:nvSpPr>
        <p:spPr/>
        <p:txBody>
          <a:bodyPr/>
          <a:lstStyle/>
          <a:p>
            <a:r>
              <a:rPr lang="en-US"/>
              <a:t>Multiclass Learning</a:t>
            </a:r>
            <a:endParaRPr lang="en-IN" dirty="0"/>
          </a:p>
        </p:txBody>
      </p:sp>
      <p:sp>
        <p:nvSpPr>
          <p:cNvPr id="3" name="Subtitle 2">
            <a:extLst>
              <a:ext uri="{FF2B5EF4-FFF2-40B4-BE49-F238E27FC236}">
                <a16:creationId xmlns:a16="http://schemas.microsoft.com/office/drawing/2014/main" id="{C6E84794-938B-A44A-31C8-0D12E0888D3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931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Decision Trees</a:t>
            </a:r>
          </a:p>
        </p:txBody>
      </p:sp>
      <p:sp>
        <p:nvSpPr>
          <p:cNvPr id="5" name="Rectangle 4"/>
          <p:cNvSpPr/>
          <p:nvPr/>
        </p:nvSpPr>
        <p:spPr>
          <a:xfrm>
            <a:off x="10130794" y="3145920"/>
            <a:ext cx="1141968" cy="140746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72745" y="1125978"/>
            <a:ext cx="1696190" cy="102596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74154" y="1629497"/>
            <a:ext cx="1428386" cy="29106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88389" y="1111624"/>
            <a:ext cx="1399158" cy="50995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76474" y="2148286"/>
            <a:ext cx="840734" cy="1782066"/>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287548" y="1113343"/>
            <a:ext cx="1" cy="343343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287548" y="2145651"/>
            <a:ext cx="2721140" cy="41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26977" y="2139045"/>
            <a:ext cx="1" cy="2401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12678" y="3139630"/>
            <a:ext cx="19014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861131" y="1629497"/>
            <a:ext cx="14264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968935" y="1125978"/>
            <a:ext cx="759" cy="10196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287548" y="3927701"/>
            <a:ext cx="8394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272764" y="3135434"/>
            <a:ext cx="0" cy="14179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968935" y="1131156"/>
            <a:ext cx="1039753" cy="102078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87547" y="3930351"/>
            <a:ext cx="839428" cy="62978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272763" y="3147054"/>
            <a:ext cx="735926" cy="138329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126977" y="2149846"/>
            <a:ext cx="1881712" cy="9855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7579788" y="1113343"/>
            <a:ext cx="4451759" cy="3688126"/>
            <a:chOff x="687413" y="3948021"/>
            <a:chExt cx="3006781" cy="2491012"/>
          </a:xfrm>
        </p:grpSpPr>
        <p:grpSp>
          <p:nvGrpSpPr>
            <p:cNvPr id="23" name="Group 22"/>
            <p:cNvGrpSpPr/>
            <p:nvPr/>
          </p:nvGrpSpPr>
          <p:grpSpPr>
            <a:xfrm>
              <a:off x="687413" y="3948021"/>
              <a:ext cx="3006781" cy="2491012"/>
              <a:chOff x="481137" y="3535052"/>
              <a:chExt cx="3006781" cy="2491012"/>
            </a:xfrm>
          </p:grpSpPr>
          <p:cxnSp>
            <p:nvCxnSpPr>
              <p:cNvPr id="56" name="Straight Connector 55"/>
              <p:cNvCxnSpPr/>
              <p:nvPr/>
            </p:nvCxnSpPr>
            <p:spPr>
              <a:xfrm>
                <a:off x="678729" y="3535052"/>
                <a:ext cx="0" cy="2491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1137" y="5854045"/>
                <a:ext cx="30067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Oval 23"/>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le 64"/>
          <p:cNvSpPr/>
          <p:nvPr/>
        </p:nvSpPr>
        <p:spPr>
          <a:xfrm>
            <a:off x="2187571" y="111145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5.5</a:t>
            </a:r>
          </a:p>
        </p:txBody>
      </p:sp>
      <p:sp>
        <p:nvSpPr>
          <p:cNvPr id="72" name="Rounded Rectangle 71"/>
          <p:cNvSpPr/>
          <p:nvPr/>
        </p:nvSpPr>
        <p:spPr>
          <a:xfrm>
            <a:off x="620861"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Y &gt; 10.5</a:t>
            </a:r>
          </a:p>
        </p:txBody>
      </p:sp>
      <p:sp>
        <p:nvSpPr>
          <p:cNvPr id="73" name="Rounded Rectangle 72"/>
          <p:cNvSpPr/>
          <p:nvPr/>
        </p:nvSpPr>
        <p:spPr>
          <a:xfrm>
            <a:off x="3754280"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9</a:t>
            </a:r>
          </a:p>
        </p:txBody>
      </p:sp>
      <p:sp>
        <p:nvSpPr>
          <p:cNvPr id="74" name="Rounded Rectangle 73"/>
          <p:cNvSpPr/>
          <p:nvPr/>
        </p:nvSpPr>
        <p:spPr>
          <a:xfrm>
            <a:off x="108687"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ounded Rectangle 74"/>
          <p:cNvSpPr/>
          <p:nvPr/>
        </p:nvSpPr>
        <p:spPr>
          <a:xfrm>
            <a:off x="1133034"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Rounded Rectangle 75"/>
          <p:cNvSpPr/>
          <p:nvPr/>
        </p:nvSpPr>
        <p:spPr>
          <a:xfrm>
            <a:off x="2172202"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X &lt; 11.5</a:t>
            </a:r>
          </a:p>
        </p:txBody>
      </p:sp>
      <p:sp>
        <p:nvSpPr>
          <p:cNvPr id="77" name="Rounded Rectangle 76"/>
          <p:cNvSpPr/>
          <p:nvPr/>
        </p:nvSpPr>
        <p:spPr>
          <a:xfrm>
            <a:off x="5336358"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8.5</a:t>
            </a:r>
          </a:p>
        </p:txBody>
      </p:sp>
      <p:sp>
        <p:nvSpPr>
          <p:cNvPr id="78" name="Rounded Rectangle 77"/>
          <p:cNvSpPr/>
          <p:nvPr/>
        </p:nvSpPr>
        <p:spPr>
          <a:xfrm>
            <a:off x="1665647"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Rounded Rectangle 78"/>
          <p:cNvSpPr/>
          <p:nvPr/>
        </p:nvSpPr>
        <p:spPr>
          <a:xfrm>
            <a:off x="2678758"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Rounded Rectangle 79"/>
          <p:cNvSpPr/>
          <p:nvPr/>
        </p:nvSpPr>
        <p:spPr>
          <a:xfrm>
            <a:off x="4033169"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2.5</a:t>
            </a:r>
          </a:p>
        </p:txBody>
      </p:sp>
      <p:sp>
        <p:nvSpPr>
          <p:cNvPr id="81" name="Rounded Rectangle 80"/>
          <p:cNvSpPr/>
          <p:nvPr/>
        </p:nvSpPr>
        <p:spPr>
          <a:xfrm>
            <a:off x="6639547"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5.5</a:t>
            </a:r>
          </a:p>
        </p:txBody>
      </p:sp>
      <p:sp>
        <p:nvSpPr>
          <p:cNvPr id="82" name="Rounded Rectangle 81"/>
          <p:cNvSpPr/>
          <p:nvPr/>
        </p:nvSpPr>
        <p:spPr>
          <a:xfrm>
            <a:off x="3504070"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ounded Rectangle 82"/>
          <p:cNvSpPr/>
          <p:nvPr/>
        </p:nvSpPr>
        <p:spPr>
          <a:xfrm>
            <a:off x="4562268"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ounded Rectangle 83"/>
          <p:cNvSpPr/>
          <p:nvPr/>
        </p:nvSpPr>
        <p:spPr>
          <a:xfrm>
            <a:off x="5870553"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Rounded Rectangle 84"/>
          <p:cNvSpPr/>
          <p:nvPr/>
        </p:nvSpPr>
        <p:spPr>
          <a:xfrm>
            <a:off x="7408540" y="5366736"/>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12</a:t>
            </a:r>
          </a:p>
        </p:txBody>
      </p:sp>
      <p:sp>
        <p:nvSpPr>
          <p:cNvPr id="86" name="Rounded Rectangle 85"/>
          <p:cNvSpPr/>
          <p:nvPr/>
        </p:nvSpPr>
        <p:spPr>
          <a:xfrm>
            <a:off x="6909574"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ounded Rectangle 86"/>
          <p:cNvSpPr/>
          <p:nvPr/>
        </p:nvSpPr>
        <p:spPr>
          <a:xfrm>
            <a:off x="7907505"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8" name="Straight Arrow Connector 87"/>
          <p:cNvCxnSpPr>
            <a:stCxn id="65" idx="1"/>
            <a:endCxn id="72" idx="0"/>
          </p:cNvCxnSpPr>
          <p:nvPr/>
        </p:nvCxnSpPr>
        <p:spPr>
          <a:xfrm flipH="1">
            <a:off x="1059975"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2"/>
            <a:endCxn id="74" idx="0"/>
          </p:cNvCxnSpPr>
          <p:nvPr/>
        </p:nvCxnSpPr>
        <p:spPr>
          <a:xfrm flipH="1">
            <a:off x="547801" y="2609525"/>
            <a:ext cx="512174"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2"/>
            <a:endCxn id="75" idx="0"/>
          </p:cNvCxnSpPr>
          <p:nvPr/>
        </p:nvCxnSpPr>
        <p:spPr>
          <a:xfrm>
            <a:off x="1059975" y="2609525"/>
            <a:ext cx="512173"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3" idx="1"/>
            <a:endCxn id="76" idx="0"/>
          </p:cNvCxnSpPr>
          <p:nvPr/>
        </p:nvCxnSpPr>
        <p:spPr>
          <a:xfrm flipH="1">
            <a:off x="2611316" y="2354463"/>
            <a:ext cx="1142964"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3" idx="3"/>
            <a:endCxn id="77" idx="0"/>
          </p:cNvCxnSpPr>
          <p:nvPr/>
        </p:nvCxnSpPr>
        <p:spPr>
          <a:xfrm>
            <a:off x="4632507" y="2354463"/>
            <a:ext cx="114296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2"/>
            <a:endCxn id="78" idx="0"/>
          </p:cNvCxnSpPr>
          <p:nvPr/>
        </p:nvCxnSpPr>
        <p:spPr>
          <a:xfrm flipH="1">
            <a:off x="2104761" y="3749305"/>
            <a:ext cx="506555"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6" idx="2"/>
            <a:endCxn id="79" idx="0"/>
          </p:cNvCxnSpPr>
          <p:nvPr/>
        </p:nvCxnSpPr>
        <p:spPr>
          <a:xfrm>
            <a:off x="2611316" y="3749305"/>
            <a:ext cx="506556"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77" idx="1"/>
            <a:endCxn id="80" idx="0"/>
          </p:cNvCxnSpPr>
          <p:nvPr/>
        </p:nvCxnSpPr>
        <p:spPr>
          <a:xfrm flipH="1">
            <a:off x="4472283" y="3494243"/>
            <a:ext cx="86407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7" idx="3"/>
            <a:endCxn id="81" idx="0"/>
          </p:cNvCxnSpPr>
          <p:nvPr/>
        </p:nvCxnSpPr>
        <p:spPr>
          <a:xfrm>
            <a:off x="6214585" y="3494243"/>
            <a:ext cx="864076"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0" idx="2"/>
            <a:endCxn id="82" idx="0"/>
          </p:cNvCxnSpPr>
          <p:nvPr/>
        </p:nvCxnSpPr>
        <p:spPr>
          <a:xfrm flipH="1">
            <a:off x="3943184"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0" idx="2"/>
            <a:endCxn id="83" idx="0"/>
          </p:cNvCxnSpPr>
          <p:nvPr/>
        </p:nvCxnSpPr>
        <p:spPr>
          <a:xfrm>
            <a:off x="4472283"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81" idx="2"/>
            <a:endCxn id="84" idx="0"/>
          </p:cNvCxnSpPr>
          <p:nvPr/>
        </p:nvCxnSpPr>
        <p:spPr>
          <a:xfrm flipH="1">
            <a:off x="6309667" y="4889085"/>
            <a:ext cx="768994"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1" idx="2"/>
            <a:endCxn id="85" idx="0"/>
          </p:cNvCxnSpPr>
          <p:nvPr/>
        </p:nvCxnSpPr>
        <p:spPr>
          <a:xfrm>
            <a:off x="7078661" y="4889085"/>
            <a:ext cx="768993"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85" idx="2"/>
            <a:endCxn id="86" idx="0"/>
          </p:cNvCxnSpPr>
          <p:nvPr/>
        </p:nvCxnSpPr>
        <p:spPr>
          <a:xfrm flipH="1">
            <a:off x="7348688" y="5876861"/>
            <a:ext cx="498966"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5" idx="2"/>
            <a:endCxn id="87" idx="0"/>
          </p:cNvCxnSpPr>
          <p:nvPr/>
        </p:nvCxnSpPr>
        <p:spPr>
          <a:xfrm>
            <a:off x="7847654" y="5876861"/>
            <a:ext cx="498965"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3"/>
            <a:endCxn id="73" idx="0"/>
          </p:cNvCxnSpPr>
          <p:nvPr/>
        </p:nvCxnSpPr>
        <p:spPr>
          <a:xfrm>
            <a:off x="3065798"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2466082" y="1212472"/>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306221" y="4223417"/>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ular Callout 143"/>
          <p:cNvSpPr/>
          <p:nvPr/>
        </p:nvSpPr>
        <p:spPr>
          <a:xfrm>
            <a:off x="4250308" y="778776"/>
            <a:ext cx="1222427" cy="493080"/>
          </a:xfrm>
          <a:prstGeom prst="wedgeRectCallout">
            <a:avLst>
              <a:gd name="adj1" fmla="val -137769"/>
              <a:gd name="adj2" fmla="val 3176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Root</a:t>
            </a:r>
          </a:p>
        </p:txBody>
      </p:sp>
      <p:sp>
        <p:nvSpPr>
          <p:cNvPr id="145" name="Rectangular Callout 144"/>
          <p:cNvSpPr/>
          <p:nvPr/>
        </p:nvSpPr>
        <p:spPr>
          <a:xfrm>
            <a:off x="5290030" y="1773458"/>
            <a:ext cx="1254098" cy="757938"/>
          </a:xfrm>
          <a:prstGeom prst="wedgeRectCallout">
            <a:avLst>
              <a:gd name="adj1" fmla="val -95884"/>
              <a:gd name="adj2" fmla="val 2508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6" name="Rectangular Callout 145"/>
          <p:cNvSpPr/>
          <p:nvPr/>
        </p:nvSpPr>
        <p:spPr>
          <a:xfrm>
            <a:off x="9226309" y="5511772"/>
            <a:ext cx="1246517" cy="475393"/>
          </a:xfrm>
          <a:prstGeom prst="wedgeRectCallout">
            <a:avLst>
              <a:gd name="adj1" fmla="val -78528"/>
              <a:gd name="adj2" fmla="val 14611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48" name="Rectangular Callout 147"/>
          <p:cNvSpPr/>
          <p:nvPr/>
        </p:nvSpPr>
        <p:spPr>
          <a:xfrm>
            <a:off x="3678435" y="2876594"/>
            <a:ext cx="1372832" cy="720707"/>
          </a:xfrm>
          <a:prstGeom prst="wedgeRectCallout">
            <a:avLst>
              <a:gd name="adj1" fmla="val -89148"/>
              <a:gd name="adj2" fmla="val 326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9" name="Rectangular Callout 148"/>
          <p:cNvSpPr/>
          <p:nvPr/>
        </p:nvSpPr>
        <p:spPr>
          <a:xfrm>
            <a:off x="692802" y="5171561"/>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0" name="Rectangular Callout 149"/>
          <p:cNvSpPr/>
          <p:nvPr/>
        </p:nvSpPr>
        <p:spPr>
          <a:xfrm>
            <a:off x="2494612" y="6148395"/>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1" name="Rectangular Callout 150"/>
          <p:cNvSpPr/>
          <p:nvPr/>
        </p:nvSpPr>
        <p:spPr>
          <a:xfrm>
            <a:off x="4828842" y="6155626"/>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2" name="Rectangular Callout 151"/>
          <p:cNvSpPr/>
          <p:nvPr/>
        </p:nvSpPr>
        <p:spPr>
          <a:xfrm>
            <a:off x="6288656" y="3508481"/>
            <a:ext cx="1187692" cy="720707"/>
          </a:xfrm>
          <a:prstGeom prst="wedgeRectCallout">
            <a:avLst>
              <a:gd name="adj1" fmla="val -159750"/>
              <a:gd name="adj2" fmla="val 939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53" name="TextBox 152"/>
          <p:cNvSpPr txBox="1"/>
          <p:nvPr/>
        </p:nvSpPr>
        <p:spPr>
          <a:xfrm>
            <a:off x="7872336" y="4527467"/>
            <a:ext cx="4319663" cy="369332"/>
          </a:xfrm>
          <a:prstGeom prst="rect">
            <a:avLst/>
          </a:prstGeom>
          <a:noFill/>
        </p:spPr>
        <p:txBody>
          <a:bodyPr wrap="square" rtlCol="0">
            <a:spAutoFit/>
          </a:bodyPr>
          <a:lstStyle/>
          <a:p>
            <a:r>
              <a:rPr lang="en-IN" dirty="0">
                <a:solidFill>
                  <a:schemeClr val="bg1"/>
                </a:solidFill>
              </a:rPr>
              <a:t> 1   2   3   4   5   6   7   8   9  10  11  12  13  14</a:t>
            </a:r>
          </a:p>
        </p:txBody>
      </p:sp>
      <p:sp>
        <p:nvSpPr>
          <p:cNvPr id="154" name="TextBox 153"/>
          <p:cNvSpPr txBox="1"/>
          <p:nvPr/>
        </p:nvSpPr>
        <p:spPr>
          <a:xfrm rot="16200000">
            <a:off x="5528898" y="2195679"/>
            <a:ext cx="4319663" cy="369332"/>
          </a:xfrm>
          <a:prstGeom prst="rect">
            <a:avLst/>
          </a:prstGeom>
          <a:noFill/>
        </p:spPr>
        <p:txBody>
          <a:bodyPr wrap="square" rtlCol="0">
            <a:spAutoFit/>
          </a:bodyPr>
          <a:lstStyle/>
          <a:p>
            <a:r>
              <a:rPr lang="en-IN" dirty="0">
                <a:solidFill>
                  <a:schemeClr val="bg1"/>
                </a:solidFill>
              </a:rPr>
              <a:t> 1   2   3   4   5   6   7   8   9  10  11  12</a:t>
            </a:r>
          </a:p>
        </p:txBody>
      </p:sp>
      <p:sp>
        <p:nvSpPr>
          <p:cNvPr id="155" name="TextBox 154"/>
          <p:cNvSpPr txBox="1"/>
          <p:nvPr/>
        </p:nvSpPr>
        <p:spPr>
          <a:xfrm>
            <a:off x="1044982" y="1211708"/>
            <a:ext cx="759565" cy="461665"/>
          </a:xfrm>
          <a:prstGeom prst="rect">
            <a:avLst/>
          </a:prstGeom>
          <a:noFill/>
        </p:spPr>
        <p:txBody>
          <a:bodyPr wrap="square" rtlCol="0">
            <a:spAutoFit/>
          </a:bodyPr>
          <a:lstStyle/>
          <a:p>
            <a:pPr algn="r"/>
            <a:r>
              <a:rPr lang="en-IN" sz="2400" dirty="0">
                <a:solidFill>
                  <a:schemeClr val="bg1"/>
                </a:solidFill>
              </a:rPr>
              <a:t>Yes</a:t>
            </a:r>
          </a:p>
        </p:txBody>
      </p:sp>
      <p:sp>
        <p:nvSpPr>
          <p:cNvPr id="156" name="TextBox 155"/>
          <p:cNvSpPr txBox="1"/>
          <p:nvPr/>
        </p:nvSpPr>
        <p:spPr>
          <a:xfrm>
            <a:off x="3377819" y="1211708"/>
            <a:ext cx="771254" cy="461665"/>
          </a:xfrm>
          <a:prstGeom prst="rect">
            <a:avLst/>
          </a:prstGeom>
          <a:noFill/>
        </p:spPr>
        <p:txBody>
          <a:bodyPr wrap="square" rtlCol="0">
            <a:spAutoFit/>
          </a:bodyPr>
          <a:lstStyle/>
          <a:p>
            <a:r>
              <a:rPr lang="en-IN" sz="2400" dirty="0">
                <a:solidFill>
                  <a:schemeClr val="bg1"/>
                </a:solidFill>
              </a:rPr>
              <a:t>No</a:t>
            </a:r>
          </a:p>
        </p:txBody>
      </p:sp>
    </p:spTree>
    <p:extLst>
      <p:ext uri="{BB962C8B-B14F-4D97-AF65-F5344CB8AC3E}">
        <p14:creationId xmlns:p14="http://schemas.microsoft.com/office/powerpoint/2010/main" val="19677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5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up)">
                                      <p:cBhvr>
                                        <p:cTn id="22" dur="500"/>
                                        <p:tgtEl>
                                          <p:spTgt spid="88"/>
                                        </p:tgtEl>
                                      </p:cBhvr>
                                    </p:animEffect>
                                  </p:childTnLst>
                                </p:cTn>
                              </p:par>
                              <p:par>
                                <p:cTn id="23" presetID="22" presetClass="entr" presetSubtype="1"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animEffect transition="in" filter="wipe(up)">
                                      <p:cBhvr>
                                        <p:cTn id="25" dur="500"/>
                                        <p:tgtEl>
                                          <p:spTgt spid="135"/>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par>
                                <p:cTn id="42" presetID="22" presetClass="entr" presetSubtype="2"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wipe(up)">
                                      <p:cBhvr>
                                        <p:cTn id="48" dur="500"/>
                                        <p:tgtEl>
                                          <p:spTgt spid="91"/>
                                        </p:tgtEl>
                                      </p:cBhvr>
                                    </p:animEffect>
                                  </p:childTnLst>
                                </p:cTn>
                              </p:par>
                              <p:par>
                                <p:cTn id="49" presetID="22" presetClass="entr" presetSubtype="1"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up)">
                                      <p:cBhvr>
                                        <p:cTn id="51" dur="500"/>
                                        <p:tgtEl>
                                          <p:spTgt spid="94"/>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75"/>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wipe(up)">
                                      <p:cBhvr>
                                        <p:cTn id="61" dur="500"/>
                                        <p:tgtEl>
                                          <p:spTgt spid="97"/>
                                        </p:tgtEl>
                                      </p:cBhvr>
                                    </p:animEffect>
                                  </p:childTnLst>
                                </p:cTn>
                              </p:par>
                              <p:par>
                                <p:cTn id="62" presetID="22" presetClass="entr" presetSubtype="1" fill="hold"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childTnLst>
                          </p:cTn>
                        </p:par>
                        <p:par>
                          <p:cTn id="65" fill="hold">
                            <p:stCondLst>
                              <p:cond delay="1500"/>
                            </p:stCondLst>
                            <p:childTnLst>
                              <p:par>
                                <p:cTn id="66" presetID="1" presetClass="entr" presetSubtype="0"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19" presetClass="emph" presetSubtype="0" fill="hold" grpId="1" nodeType="withEffect">
                                  <p:stCondLst>
                                    <p:cond delay="0"/>
                                  </p:stCondLst>
                                  <p:childTnLst>
                                    <p:animClr clrSpc="rgb" dir="cw">
                                      <p:cBhvr override="childStyle">
                                        <p:cTn id="77" dur="500" fill="hold"/>
                                        <p:tgtEl>
                                          <p:spTgt spid="75"/>
                                        </p:tgtEl>
                                        <p:attrNameLst>
                                          <p:attrName>style.color</p:attrName>
                                        </p:attrNameLst>
                                      </p:cBhvr>
                                      <p:to>
                                        <a:srgbClr val="60B1F2"/>
                                      </p:to>
                                    </p:animClr>
                                    <p:animClr clrSpc="rgb" dir="cw">
                                      <p:cBhvr>
                                        <p:cTn id="78" dur="500" fill="hold"/>
                                        <p:tgtEl>
                                          <p:spTgt spid="75"/>
                                        </p:tgtEl>
                                        <p:attrNameLst>
                                          <p:attrName>fillcolor</p:attrName>
                                        </p:attrNameLst>
                                      </p:cBhvr>
                                      <p:to>
                                        <a:srgbClr val="60B1F2"/>
                                      </p:to>
                                    </p:animClr>
                                    <p:set>
                                      <p:cBhvr>
                                        <p:cTn id="79" dur="500" fill="hold"/>
                                        <p:tgtEl>
                                          <p:spTgt spid="75"/>
                                        </p:tgtEl>
                                        <p:attrNameLst>
                                          <p:attrName>fill.type</p:attrName>
                                        </p:attrNameLst>
                                      </p:cBhvr>
                                      <p:to>
                                        <p:strVal val="solid"/>
                                      </p:to>
                                    </p:set>
                                    <p:set>
                                      <p:cBhvr>
                                        <p:cTn id="80" dur="500" fill="hold"/>
                                        <p:tgtEl>
                                          <p:spTgt spid="75"/>
                                        </p:tgtEl>
                                        <p:attrNameLst>
                                          <p:attrName>fill.on</p:attrName>
                                        </p:attrNameLst>
                                      </p:cBhvr>
                                      <p:to>
                                        <p:strVal val="true"/>
                                      </p:to>
                                    </p:set>
                                  </p:childTnLst>
                                </p:cTn>
                              </p:par>
                              <p:par>
                                <p:cTn id="81" presetID="10"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par>
                                <p:cTn id="84" presetID="19" presetClass="emph" presetSubtype="0" fill="hold" grpId="1" nodeType="withEffect">
                                  <p:stCondLst>
                                    <p:cond delay="0"/>
                                  </p:stCondLst>
                                  <p:childTnLst>
                                    <p:animClr clrSpc="rgb" dir="cw">
                                      <p:cBhvr override="childStyle">
                                        <p:cTn id="85" dur="500" fill="hold"/>
                                        <p:tgtEl>
                                          <p:spTgt spid="74"/>
                                        </p:tgtEl>
                                        <p:attrNameLst>
                                          <p:attrName>style.color</p:attrName>
                                        </p:attrNameLst>
                                      </p:cBhvr>
                                      <p:to>
                                        <a:srgbClr val="FF0000"/>
                                      </p:to>
                                    </p:animClr>
                                    <p:animClr clrSpc="rgb" dir="cw">
                                      <p:cBhvr>
                                        <p:cTn id="86" dur="500" fill="hold"/>
                                        <p:tgtEl>
                                          <p:spTgt spid="74"/>
                                        </p:tgtEl>
                                        <p:attrNameLst>
                                          <p:attrName>fillcolor</p:attrName>
                                        </p:attrNameLst>
                                      </p:cBhvr>
                                      <p:to>
                                        <a:srgbClr val="FF0000"/>
                                      </p:to>
                                    </p:animClr>
                                    <p:set>
                                      <p:cBhvr>
                                        <p:cTn id="87" dur="500" fill="hold"/>
                                        <p:tgtEl>
                                          <p:spTgt spid="74"/>
                                        </p:tgtEl>
                                        <p:attrNameLst>
                                          <p:attrName>fill.type</p:attrName>
                                        </p:attrNameLst>
                                      </p:cBhvr>
                                      <p:to>
                                        <p:strVal val="solid"/>
                                      </p:to>
                                    </p:set>
                                    <p:set>
                                      <p:cBhvr>
                                        <p:cTn id="88" dur="500" fill="hold"/>
                                        <p:tgtEl>
                                          <p:spTgt spid="74"/>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up)">
                                      <p:cBhvr>
                                        <p:cTn id="93" dur="500"/>
                                        <p:tgtEl>
                                          <p:spTgt spid="12"/>
                                        </p:tgtEl>
                                      </p:cBhvr>
                                    </p:animEffect>
                                  </p:childTnLst>
                                </p:cTn>
                              </p:par>
                              <p:par>
                                <p:cTn id="94" presetID="22" presetClass="entr" presetSubtype="4"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down)">
                                      <p:cBhvr>
                                        <p:cTn id="96" dur="500"/>
                                        <p:tgtEl>
                                          <p:spTgt spid="15"/>
                                        </p:tgtEl>
                                      </p:cBhvr>
                                    </p:animEffect>
                                  </p:childTnLst>
                                </p:cTn>
                              </p:par>
                            </p:childTnLst>
                          </p:cTn>
                        </p:par>
                        <p:par>
                          <p:cTn id="97" fill="hold">
                            <p:stCondLst>
                              <p:cond delay="500"/>
                            </p:stCondLst>
                            <p:childTnLst>
                              <p:par>
                                <p:cTn id="98" presetID="22" presetClass="entr" presetSubtype="1" fill="hold" nodeType="afterEffect">
                                  <p:stCondLst>
                                    <p:cond delay="0"/>
                                  </p:stCondLst>
                                  <p:childTnLst>
                                    <p:set>
                                      <p:cBhvr>
                                        <p:cTn id="99" dur="1" fill="hold">
                                          <p:stCondLst>
                                            <p:cond delay="0"/>
                                          </p:stCondLst>
                                        </p:cTn>
                                        <p:tgtEl>
                                          <p:spTgt spid="103"/>
                                        </p:tgtEl>
                                        <p:attrNameLst>
                                          <p:attrName>style.visibility</p:attrName>
                                        </p:attrNameLst>
                                      </p:cBhvr>
                                      <p:to>
                                        <p:strVal val="visible"/>
                                      </p:to>
                                    </p:set>
                                    <p:animEffect transition="in" filter="wipe(up)">
                                      <p:cBhvr>
                                        <p:cTn id="100" dur="500"/>
                                        <p:tgtEl>
                                          <p:spTgt spid="103"/>
                                        </p:tgtEl>
                                      </p:cBhvr>
                                    </p:animEffect>
                                  </p:childTnLst>
                                </p:cTn>
                              </p:par>
                              <p:par>
                                <p:cTn id="101" presetID="22" presetClass="entr" presetSubtype="1" fill="hold" nodeType="withEffect">
                                  <p:stCondLst>
                                    <p:cond delay="0"/>
                                  </p:stCondLst>
                                  <p:childTnLst>
                                    <p:set>
                                      <p:cBhvr>
                                        <p:cTn id="102" dur="1" fill="hold">
                                          <p:stCondLst>
                                            <p:cond delay="0"/>
                                          </p:stCondLst>
                                        </p:cTn>
                                        <p:tgtEl>
                                          <p:spTgt spid="104"/>
                                        </p:tgtEl>
                                        <p:attrNameLst>
                                          <p:attrName>style.visibility</p:attrName>
                                        </p:attrNameLst>
                                      </p:cBhvr>
                                      <p:to>
                                        <p:strVal val="visible"/>
                                      </p:to>
                                    </p:set>
                                    <p:animEffect transition="in" filter="wipe(up)">
                                      <p:cBhvr>
                                        <p:cTn id="103" dur="500"/>
                                        <p:tgtEl>
                                          <p:spTgt spid="104"/>
                                        </p:tgtEl>
                                      </p:cBhvr>
                                    </p:animEffect>
                                  </p:childTnLst>
                                </p:cTn>
                              </p:par>
                            </p:childTnLst>
                          </p:cTn>
                        </p:par>
                        <p:par>
                          <p:cTn id="104" fill="hold">
                            <p:stCondLst>
                              <p:cond delay="1000"/>
                            </p:stCondLst>
                            <p:childTnLst>
                              <p:par>
                                <p:cTn id="105" presetID="1" presetClass="entr" presetSubtype="0" fill="hold" grpId="0" nodeType="afterEffect">
                                  <p:stCondLst>
                                    <p:cond delay="0"/>
                                  </p:stCondLst>
                                  <p:childTnLst>
                                    <p:set>
                                      <p:cBhvr>
                                        <p:cTn id="106" dur="1" fill="hold">
                                          <p:stCondLst>
                                            <p:cond delay="0"/>
                                          </p:stCondLst>
                                        </p:cTn>
                                        <p:tgtEl>
                                          <p:spTgt spid="78"/>
                                        </p:tgtEl>
                                        <p:attrNameLst>
                                          <p:attrName>style.visibility</p:attrName>
                                        </p:attrNameLst>
                                      </p:cBhvr>
                                      <p:to>
                                        <p:strVal val="visible"/>
                                      </p:to>
                                    </p:set>
                                  </p:childTnLst>
                                </p:cTn>
                              </p:par>
                            </p:childTnLst>
                          </p:cTn>
                        </p:par>
                        <p:par>
                          <p:cTn id="107" fill="hold">
                            <p:stCondLst>
                              <p:cond delay="1000"/>
                            </p:stCondLst>
                            <p:childTnLst>
                              <p:par>
                                <p:cTn id="108" presetID="1" presetClass="entr" presetSubtype="0" fill="hold" grpId="0" nodeType="afterEffect">
                                  <p:stCondLst>
                                    <p:cond delay="0"/>
                                  </p:stCondLst>
                                  <p:childTnLst>
                                    <p:set>
                                      <p:cBhvr>
                                        <p:cTn id="109" dur="1" fill="hold">
                                          <p:stCondLst>
                                            <p:cond delay="0"/>
                                          </p:stCondLst>
                                        </p:cTn>
                                        <p:tgtEl>
                                          <p:spTgt spid="79"/>
                                        </p:tgtEl>
                                        <p:attrNameLst>
                                          <p:attrName>style.visibility</p:attrName>
                                        </p:attrNameLst>
                                      </p:cBhvr>
                                      <p:to>
                                        <p:strVal val="visible"/>
                                      </p:to>
                                    </p:set>
                                  </p:childTnLst>
                                </p:cTn>
                              </p:par>
                            </p:childTnLst>
                          </p:cTn>
                        </p:par>
                        <p:par>
                          <p:cTn id="110" fill="hold">
                            <p:stCondLst>
                              <p:cond delay="1000"/>
                            </p:stCondLst>
                            <p:childTnLst>
                              <p:par>
                                <p:cTn id="111" presetID="22" presetClass="entr" presetSubtype="1" fill="hold" nodeType="afterEffect">
                                  <p:stCondLst>
                                    <p:cond delay="0"/>
                                  </p:stCondLst>
                                  <p:childTnLst>
                                    <p:set>
                                      <p:cBhvr>
                                        <p:cTn id="112" dur="1" fill="hold">
                                          <p:stCondLst>
                                            <p:cond delay="0"/>
                                          </p:stCondLst>
                                        </p:cTn>
                                        <p:tgtEl>
                                          <p:spTgt spid="109"/>
                                        </p:tgtEl>
                                        <p:attrNameLst>
                                          <p:attrName>style.visibility</p:attrName>
                                        </p:attrNameLst>
                                      </p:cBhvr>
                                      <p:to>
                                        <p:strVal val="visible"/>
                                      </p:to>
                                    </p:set>
                                    <p:animEffect transition="in" filter="wipe(up)">
                                      <p:cBhvr>
                                        <p:cTn id="113" dur="500"/>
                                        <p:tgtEl>
                                          <p:spTgt spid="109"/>
                                        </p:tgtEl>
                                      </p:cBhvr>
                                    </p:animEffect>
                                  </p:childTnLst>
                                </p:cTn>
                              </p:par>
                              <p:par>
                                <p:cTn id="114" presetID="22" presetClass="entr" presetSubtype="1" fill="hold" nodeType="withEffect">
                                  <p:stCondLst>
                                    <p:cond delay="0"/>
                                  </p:stCondLst>
                                  <p:childTnLst>
                                    <p:set>
                                      <p:cBhvr>
                                        <p:cTn id="115" dur="1" fill="hold">
                                          <p:stCondLst>
                                            <p:cond delay="0"/>
                                          </p:stCondLst>
                                        </p:cTn>
                                        <p:tgtEl>
                                          <p:spTgt spid="110"/>
                                        </p:tgtEl>
                                        <p:attrNameLst>
                                          <p:attrName>style.visibility</p:attrName>
                                        </p:attrNameLst>
                                      </p:cBhvr>
                                      <p:to>
                                        <p:strVal val="visible"/>
                                      </p:to>
                                    </p:set>
                                    <p:animEffect transition="in" filter="wipe(up)">
                                      <p:cBhvr>
                                        <p:cTn id="116" dur="500"/>
                                        <p:tgtEl>
                                          <p:spTgt spid="110"/>
                                        </p:tgtEl>
                                      </p:cBhvr>
                                    </p:animEffect>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0"/>
                                          </p:stCondLst>
                                        </p:cTn>
                                        <p:tgtEl>
                                          <p:spTgt spid="80"/>
                                        </p:tgtEl>
                                        <p:attrNameLst>
                                          <p:attrName>style.visibility</p:attrName>
                                        </p:attrNameLst>
                                      </p:cBhvr>
                                      <p:to>
                                        <p:strVal val="visible"/>
                                      </p:to>
                                    </p:set>
                                  </p:childTnLst>
                                </p:cTn>
                              </p:par>
                            </p:childTnLst>
                          </p:cTn>
                        </p:par>
                        <p:par>
                          <p:cTn id="120" fill="hold">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
                                        </p:tgtEl>
                                        <p:attrNameLst>
                                          <p:attrName>style.visibility</p:attrName>
                                        </p:attrNameLst>
                                      </p:cBhvr>
                                      <p:to>
                                        <p:strVal val="visible"/>
                                      </p:to>
                                    </p:set>
                                    <p:animEffect transition="in" filter="fade">
                                      <p:cBhvr>
                                        <p:cTn id="127" dur="500"/>
                                        <p:tgtEl>
                                          <p:spTgt spid="6"/>
                                        </p:tgtEl>
                                      </p:cBhvr>
                                    </p:animEffect>
                                  </p:childTnLst>
                                </p:cTn>
                              </p:par>
                              <p:par>
                                <p:cTn id="128" presetID="19" presetClass="emph" presetSubtype="0" fill="hold" grpId="1" nodeType="withEffect">
                                  <p:stCondLst>
                                    <p:cond delay="0"/>
                                  </p:stCondLst>
                                  <p:childTnLst>
                                    <p:animClr clrSpc="rgb" dir="cw">
                                      <p:cBhvr override="childStyle">
                                        <p:cTn id="129" dur="500" fill="hold"/>
                                        <p:tgtEl>
                                          <p:spTgt spid="78"/>
                                        </p:tgtEl>
                                        <p:attrNameLst>
                                          <p:attrName>style.color</p:attrName>
                                        </p:attrNameLst>
                                      </p:cBhvr>
                                      <p:to>
                                        <a:srgbClr val="00B050"/>
                                      </p:to>
                                    </p:animClr>
                                    <p:animClr clrSpc="rgb" dir="cw">
                                      <p:cBhvr>
                                        <p:cTn id="130" dur="500" fill="hold"/>
                                        <p:tgtEl>
                                          <p:spTgt spid="78"/>
                                        </p:tgtEl>
                                        <p:attrNameLst>
                                          <p:attrName>fillcolor</p:attrName>
                                        </p:attrNameLst>
                                      </p:cBhvr>
                                      <p:to>
                                        <a:srgbClr val="00B050"/>
                                      </p:to>
                                    </p:animClr>
                                    <p:set>
                                      <p:cBhvr>
                                        <p:cTn id="131" dur="500" fill="hold"/>
                                        <p:tgtEl>
                                          <p:spTgt spid="78"/>
                                        </p:tgtEl>
                                        <p:attrNameLst>
                                          <p:attrName>fill.type</p:attrName>
                                        </p:attrNameLst>
                                      </p:cBhvr>
                                      <p:to>
                                        <p:strVal val="solid"/>
                                      </p:to>
                                    </p:set>
                                    <p:set>
                                      <p:cBhvr>
                                        <p:cTn id="132" dur="500" fill="hold"/>
                                        <p:tgtEl>
                                          <p:spTgt spid="78"/>
                                        </p:tgtEl>
                                        <p:attrNameLst>
                                          <p:attrName>fill.on</p:attrName>
                                        </p:attrNameLst>
                                      </p:cBhvr>
                                      <p:to>
                                        <p:strVal val="true"/>
                                      </p:to>
                                    </p:set>
                                  </p:childTnLst>
                                </p:cTn>
                              </p:par>
                              <p:par>
                                <p:cTn id="133" presetID="10" presetClass="entr" presetSubtype="0" fill="hold" grpId="0"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9" presetClass="emph" presetSubtype="0" fill="hold" grpId="1" nodeType="withEffect">
                                  <p:stCondLst>
                                    <p:cond delay="0"/>
                                  </p:stCondLst>
                                  <p:childTnLst>
                                    <p:animClr clrSpc="rgb" dir="cw">
                                      <p:cBhvr override="childStyle">
                                        <p:cTn id="137" dur="500" fill="hold"/>
                                        <p:tgtEl>
                                          <p:spTgt spid="79"/>
                                        </p:tgtEl>
                                        <p:attrNameLst>
                                          <p:attrName>style.color</p:attrName>
                                        </p:attrNameLst>
                                      </p:cBhvr>
                                      <p:to>
                                        <a:srgbClr val="60B1F2"/>
                                      </p:to>
                                    </p:animClr>
                                    <p:animClr clrSpc="rgb" dir="cw">
                                      <p:cBhvr>
                                        <p:cTn id="138" dur="500" fill="hold"/>
                                        <p:tgtEl>
                                          <p:spTgt spid="79"/>
                                        </p:tgtEl>
                                        <p:attrNameLst>
                                          <p:attrName>fillcolor</p:attrName>
                                        </p:attrNameLst>
                                      </p:cBhvr>
                                      <p:to>
                                        <a:srgbClr val="60B1F2"/>
                                      </p:to>
                                    </p:animClr>
                                    <p:set>
                                      <p:cBhvr>
                                        <p:cTn id="139" dur="500" fill="hold"/>
                                        <p:tgtEl>
                                          <p:spTgt spid="79"/>
                                        </p:tgtEl>
                                        <p:attrNameLst>
                                          <p:attrName>fill.type</p:attrName>
                                        </p:attrNameLst>
                                      </p:cBhvr>
                                      <p:to>
                                        <p:strVal val="solid"/>
                                      </p:to>
                                    </p:set>
                                    <p:set>
                                      <p:cBhvr>
                                        <p:cTn id="140" dur="500" fill="hold"/>
                                        <p:tgtEl>
                                          <p:spTgt spid="79"/>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3"/>
                                        </p:tgtEl>
                                        <p:attrNameLst>
                                          <p:attrName>style.visibility</p:attrName>
                                        </p:attrNameLst>
                                      </p:cBhvr>
                                      <p:to>
                                        <p:strVal val="visible"/>
                                      </p:to>
                                    </p:set>
                                    <p:animEffect transition="in" filter="wipe(left)">
                                      <p:cBhvr>
                                        <p:cTn id="145" dur="500"/>
                                        <p:tgtEl>
                                          <p:spTgt spid="13"/>
                                        </p:tgtEl>
                                      </p:cBhvr>
                                    </p:animEffect>
                                  </p:childTnLst>
                                </p:cTn>
                              </p:par>
                              <p:par>
                                <p:cTn id="146" presetID="22" presetClass="entr" presetSubtype="2" fill="hold" nodeType="withEffect">
                                  <p:stCondLst>
                                    <p:cond delay="0"/>
                                  </p:stCondLst>
                                  <p:childTnLst>
                                    <p:set>
                                      <p:cBhvr>
                                        <p:cTn id="147" dur="1" fill="hold">
                                          <p:stCondLst>
                                            <p:cond delay="0"/>
                                          </p:stCondLst>
                                        </p:cTn>
                                        <p:tgtEl>
                                          <p:spTgt spid="16"/>
                                        </p:tgtEl>
                                        <p:attrNameLst>
                                          <p:attrName>style.visibility</p:attrName>
                                        </p:attrNameLst>
                                      </p:cBhvr>
                                      <p:to>
                                        <p:strVal val="visible"/>
                                      </p:to>
                                    </p:set>
                                    <p:animEffect transition="in" filter="wipe(right)">
                                      <p:cBhvr>
                                        <p:cTn id="148" dur="500"/>
                                        <p:tgtEl>
                                          <p:spTgt spid="16"/>
                                        </p:tgtEl>
                                      </p:cBhvr>
                                    </p:animEffect>
                                  </p:childTnLst>
                                </p:cTn>
                              </p:par>
                            </p:childTnLst>
                          </p:cTn>
                        </p:par>
                        <p:par>
                          <p:cTn id="149" fill="hold">
                            <p:stCondLst>
                              <p:cond delay="500"/>
                            </p:stCondLst>
                            <p:childTnLst>
                              <p:par>
                                <p:cTn id="150" presetID="22" presetClass="entr" presetSubtype="1" fill="hold" nodeType="afterEffect">
                                  <p:stCondLst>
                                    <p:cond delay="0"/>
                                  </p:stCondLst>
                                  <p:childTnLst>
                                    <p:set>
                                      <p:cBhvr>
                                        <p:cTn id="151" dur="1" fill="hold">
                                          <p:stCondLst>
                                            <p:cond delay="0"/>
                                          </p:stCondLst>
                                        </p:cTn>
                                        <p:tgtEl>
                                          <p:spTgt spid="116"/>
                                        </p:tgtEl>
                                        <p:attrNameLst>
                                          <p:attrName>style.visibility</p:attrName>
                                        </p:attrNameLst>
                                      </p:cBhvr>
                                      <p:to>
                                        <p:strVal val="visible"/>
                                      </p:to>
                                    </p:set>
                                    <p:animEffect transition="in" filter="wipe(up)">
                                      <p:cBhvr>
                                        <p:cTn id="152" dur="500"/>
                                        <p:tgtEl>
                                          <p:spTgt spid="116"/>
                                        </p:tgtEl>
                                      </p:cBhvr>
                                    </p:animEffect>
                                  </p:childTnLst>
                                </p:cTn>
                              </p:par>
                              <p:par>
                                <p:cTn id="153" presetID="22" presetClass="entr" presetSubtype="1" fill="hold" nodeType="withEffect">
                                  <p:stCondLst>
                                    <p:cond delay="0"/>
                                  </p:stCondLst>
                                  <p:childTnLst>
                                    <p:set>
                                      <p:cBhvr>
                                        <p:cTn id="154" dur="1" fill="hold">
                                          <p:stCondLst>
                                            <p:cond delay="0"/>
                                          </p:stCondLst>
                                        </p:cTn>
                                        <p:tgtEl>
                                          <p:spTgt spid="117"/>
                                        </p:tgtEl>
                                        <p:attrNameLst>
                                          <p:attrName>style.visibility</p:attrName>
                                        </p:attrNameLst>
                                      </p:cBhvr>
                                      <p:to>
                                        <p:strVal val="visible"/>
                                      </p:to>
                                    </p:set>
                                    <p:animEffect transition="in" filter="wipe(up)">
                                      <p:cBhvr>
                                        <p:cTn id="155" dur="500"/>
                                        <p:tgtEl>
                                          <p:spTgt spid="117"/>
                                        </p:tgtEl>
                                      </p:cBhvr>
                                    </p:animEffect>
                                  </p:childTnLst>
                                </p:cTn>
                              </p:par>
                            </p:childTnLst>
                          </p:cTn>
                        </p:par>
                        <p:par>
                          <p:cTn id="156" fill="hold">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83"/>
                                        </p:tgtEl>
                                        <p:attrNameLst>
                                          <p:attrName>style.visibility</p:attrName>
                                        </p:attrNameLst>
                                      </p:cBhvr>
                                      <p:to>
                                        <p:strVal val="visible"/>
                                      </p:to>
                                    </p:set>
                                  </p:childTnLst>
                                </p:cTn>
                              </p:par>
                            </p:childTnLst>
                          </p:cTn>
                        </p:par>
                        <p:par>
                          <p:cTn id="162" fill="hold">
                            <p:stCondLst>
                              <p:cond delay="1000"/>
                            </p:stCondLst>
                            <p:childTnLst>
                              <p:par>
                                <p:cTn id="163" presetID="22" presetClass="entr" presetSubtype="1" fill="hold" nodeType="after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wipe(up)">
                                      <p:cBhvr>
                                        <p:cTn id="165" dur="500"/>
                                        <p:tgtEl>
                                          <p:spTgt spid="122"/>
                                        </p:tgtEl>
                                      </p:cBhvr>
                                    </p:animEffect>
                                  </p:childTnLst>
                                </p:cTn>
                              </p:par>
                              <p:par>
                                <p:cTn id="166" presetID="22" presetClass="entr" presetSubtype="1" fill="hold" nodeType="withEffect">
                                  <p:stCondLst>
                                    <p:cond delay="0"/>
                                  </p:stCondLst>
                                  <p:childTnLst>
                                    <p:set>
                                      <p:cBhvr>
                                        <p:cTn id="167" dur="1" fill="hold">
                                          <p:stCondLst>
                                            <p:cond delay="0"/>
                                          </p:stCondLst>
                                        </p:cTn>
                                        <p:tgtEl>
                                          <p:spTgt spid="123"/>
                                        </p:tgtEl>
                                        <p:attrNameLst>
                                          <p:attrName>style.visibility</p:attrName>
                                        </p:attrNameLst>
                                      </p:cBhvr>
                                      <p:to>
                                        <p:strVal val="visible"/>
                                      </p:to>
                                    </p:set>
                                    <p:animEffect transition="in" filter="wipe(up)">
                                      <p:cBhvr>
                                        <p:cTn id="168" dur="500"/>
                                        <p:tgtEl>
                                          <p:spTgt spid="123"/>
                                        </p:tgtEl>
                                      </p:cBhvr>
                                    </p:animEffect>
                                  </p:childTnLst>
                                </p:cTn>
                              </p:par>
                            </p:childTnLst>
                          </p:cTn>
                        </p:par>
                        <p:par>
                          <p:cTn id="169" fill="hold">
                            <p:stCondLst>
                              <p:cond delay="1500"/>
                            </p:stCondLst>
                            <p:childTnLst>
                              <p:par>
                                <p:cTn id="170" presetID="1" presetClass="entr" presetSubtype="0" fill="hold" grpId="0" nodeType="afterEffect">
                                  <p:stCondLst>
                                    <p:cond delay="0"/>
                                  </p:stCondLst>
                                  <p:childTnLst>
                                    <p:set>
                                      <p:cBhvr>
                                        <p:cTn id="171" dur="1" fill="hold">
                                          <p:stCondLst>
                                            <p:cond delay="0"/>
                                          </p:stCondLst>
                                        </p:cTn>
                                        <p:tgtEl>
                                          <p:spTgt spid="84"/>
                                        </p:tgtEl>
                                        <p:attrNameLst>
                                          <p:attrName>style.visibility</p:attrName>
                                        </p:attrNameLst>
                                      </p:cBhvr>
                                      <p:to>
                                        <p:strVal val="visible"/>
                                      </p:to>
                                    </p:set>
                                  </p:childTnLst>
                                </p:cTn>
                              </p:par>
                            </p:childTnLst>
                          </p:cTn>
                        </p:par>
                        <p:par>
                          <p:cTn id="172" fill="hold">
                            <p:stCondLst>
                              <p:cond delay="1500"/>
                            </p:stCondLst>
                            <p:childTnLst>
                              <p:par>
                                <p:cTn id="173" presetID="1" presetClass="entr" presetSubtype="0" fill="hold" grpId="0" nodeType="afterEffect">
                                  <p:stCondLst>
                                    <p:cond delay="0"/>
                                  </p:stCondLst>
                                  <p:childTnLst>
                                    <p:set>
                                      <p:cBhvr>
                                        <p:cTn id="174" dur="1" fill="hold">
                                          <p:stCondLst>
                                            <p:cond delay="0"/>
                                          </p:stCondLst>
                                        </p:cTn>
                                        <p:tgtEl>
                                          <p:spTgt spid="8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fade">
                                      <p:cBhvr>
                                        <p:cTn id="179" dur="500"/>
                                        <p:tgtEl>
                                          <p:spTgt spid="9"/>
                                        </p:tgtEl>
                                      </p:cBhvr>
                                    </p:animEffect>
                                  </p:childTnLst>
                                </p:cTn>
                              </p:par>
                              <p:par>
                                <p:cTn id="180" presetID="19" presetClass="emph" presetSubtype="0" fill="hold" grpId="1" nodeType="withEffect">
                                  <p:stCondLst>
                                    <p:cond delay="0"/>
                                  </p:stCondLst>
                                  <p:childTnLst>
                                    <p:animClr clrSpc="rgb" dir="cw">
                                      <p:cBhvr override="childStyle">
                                        <p:cTn id="181" dur="500" fill="hold"/>
                                        <p:tgtEl>
                                          <p:spTgt spid="82"/>
                                        </p:tgtEl>
                                        <p:attrNameLst>
                                          <p:attrName>style.color</p:attrName>
                                        </p:attrNameLst>
                                      </p:cBhvr>
                                      <p:to>
                                        <a:srgbClr val="FF0000"/>
                                      </p:to>
                                    </p:animClr>
                                    <p:animClr clrSpc="rgb" dir="cw">
                                      <p:cBhvr>
                                        <p:cTn id="182" dur="500" fill="hold"/>
                                        <p:tgtEl>
                                          <p:spTgt spid="82"/>
                                        </p:tgtEl>
                                        <p:attrNameLst>
                                          <p:attrName>fillcolor</p:attrName>
                                        </p:attrNameLst>
                                      </p:cBhvr>
                                      <p:to>
                                        <a:srgbClr val="FF0000"/>
                                      </p:to>
                                    </p:animClr>
                                    <p:set>
                                      <p:cBhvr>
                                        <p:cTn id="183" dur="500" fill="hold"/>
                                        <p:tgtEl>
                                          <p:spTgt spid="82"/>
                                        </p:tgtEl>
                                        <p:attrNameLst>
                                          <p:attrName>fill.type</p:attrName>
                                        </p:attrNameLst>
                                      </p:cBhvr>
                                      <p:to>
                                        <p:strVal val="solid"/>
                                      </p:to>
                                    </p:set>
                                    <p:set>
                                      <p:cBhvr>
                                        <p:cTn id="184" dur="500" fill="hold"/>
                                        <p:tgtEl>
                                          <p:spTgt spid="82"/>
                                        </p:tgtEl>
                                        <p:attrNameLst>
                                          <p:attrName>fill.on</p:attrName>
                                        </p:attrNameLst>
                                      </p:cBhvr>
                                      <p:to>
                                        <p:strVal val="true"/>
                                      </p:to>
                                    </p:set>
                                  </p:childTnLst>
                                </p:cTn>
                              </p:par>
                              <p:par>
                                <p:cTn id="185" presetID="10" presetClass="entr" presetSubtype="0" fill="hold" grpId="0" nodeType="withEffect">
                                  <p:stCondLst>
                                    <p:cond delay="0"/>
                                  </p:stCondLst>
                                  <p:childTnLst>
                                    <p:set>
                                      <p:cBhvr>
                                        <p:cTn id="186" dur="1" fill="hold">
                                          <p:stCondLst>
                                            <p:cond delay="0"/>
                                          </p:stCondLst>
                                        </p:cTn>
                                        <p:tgtEl>
                                          <p:spTgt spid="19"/>
                                        </p:tgtEl>
                                        <p:attrNameLst>
                                          <p:attrName>style.visibility</p:attrName>
                                        </p:attrNameLst>
                                      </p:cBhvr>
                                      <p:to>
                                        <p:strVal val="visible"/>
                                      </p:to>
                                    </p:set>
                                    <p:animEffect transition="in" filter="fade">
                                      <p:cBhvr>
                                        <p:cTn id="187" dur="500"/>
                                        <p:tgtEl>
                                          <p:spTgt spid="19"/>
                                        </p:tgtEl>
                                      </p:cBhvr>
                                    </p:animEffect>
                                  </p:childTnLst>
                                </p:cTn>
                              </p:par>
                              <p:par>
                                <p:cTn id="188" presetID="19" presetClass="emph" presetSubtype="0" fill="hold" grpId="1" nodeType="withEffect">
                                  <p:stCondLst>
                                    <p:cond delay="0"/>
                                  </p:stCondLst>
                                  <p:childTnLst>
                                    <p:animClr clrSpc="rgb" dir="cw">
                                      <p:cBhvr override="childStyle">
                                        <p:cTn id="189" dur="500" fill="hold"/>
                                        <p:tgtEl>
                                          <p:spTgt spid="83"/>
                                        </p:tgtEl>
                                        <p:attrNameLst>
                                          <p:attrName>style.color</p:attrName>
                                        </p:attrNameLst>
                                      </p:cBhvr>
                                      <p:to>
                                        <a:srgbClr val="00B050"/>
                                      </p:to>
                                    </p:animClr>
                                    <p:animClr clrSpc="rgb" dir="cw">
                                      <p:cBhvr>
                                        <p:cTn id="190" dur="500" fill="hold"/>
                                        <p:tgtEl>
                                          <p:spTgt spid="83"/>
                                        </p:tgtEl>
                                        <p:attrNameLst>
                                          <p:attrName>fillcolor</p:attrName>
                                        </p:attrNameLst>
                                      </p:cBhvr>
                                      <p:to>
                                        <a:srgbClr val="00B050"/>
                                      </p:to>
                                    </p:animClr>
                                    <p:set>
                                      <p:cBhvr>
                                        <p:cTn id="191" dur="500" fill="hold"/>
                                        <p:tgtEl>
                                          <p:spTgt spid="83"/>
                                        </p:tgtEl>
                                        <p:attrNameLst>
                                          <p:attrName>fill.type</p:attrName>
                                        </p:attrNameLst>
                                      </p:cBhvr>
                                      <p:to>
                                        <p:strVal val="solid"/>
                                      </p:to>
                                    </p:set>
                                    <p:set>
                                      <p:cBhvr>
                                        <p:cTn id="192" dur="500" fill="hold"/>
                                        <p:tgtEl>
                                          <p:spTgt spid="83"/>
                                        </p:tgtEl>
                                        <p:attrNameLst>
                                          <p:attrName>fill.on</p:attrName>
                                        </p:attrNameLst>
                                      </p:cBhvr>
                                      <p:to>
                                        <p:strVal val="true"/>
                                      </p:to>
                                    </p:set>
                                  </p:childTnLst>
                                </p:cTn>
                              </p:par>
                              <p:par>
                                <p:cTn id="193" presetID="10" presetClass="entr" presetSubtype="0" fill="hold" grpId="0" nodeType="withEffect">
                                  <p:stCondLst>
                                    <p:cond delay="0"/>
                                  </p:stCondLst>
                                  <p:childTnLst>
                                    <p:set>
                                      <p:cBhvr>
                                        <p:cTn id="194" dur="1" fill="hold">
                                          <p:stCondLst>
                                            <p:cond delay="0"/>
                                          </p:stCondLst>
                                        </p:cTn>
                                        <p:tgtEl>
                                          <p:spTgt spid="21"/>
                                        </p:tgtEl>
                                        <p:attrNameLst>
                                          <p:attrName>style.visibility</p:attrName>
                                        </p:attrNameLst>
                                      </p:cBhvr>
                                      <p:to>
                                        <p:strVal val="visible"/>
                                      </p:to>
                                    </p:set>
                                    <p:animEffect transition="in" filter="fade">
                                      <p:cBhvr>
                                        <p:cTn id="195" dur="500"/>
                                        <p:tgtEl>
                                          <p:spTgt spid="21"/>
                                        </p:tgtEl>
                                      </p:cBhvr>
                                    </p:animEffect>
                                  </p:childTnLst>
                                </p:cTn>
                              </p:par>
                              <p:par>
                                <p:cTn id="196" presetID="19" presetClass="emph" presetSubtype="0" fill="hold" grpId="1" nodeType="withEffect">
                                  <p:stCondLst>
                                    <p:cond delay="0"/>
                                  </p:stCondLst>
                                  <p:childTnLst>
                                    <p:animClr clrSpc="rgb" dir="cw">
                                      <p:cBhvr override="childStyle">
                                        <p:cTn id="197" dur="500" fill="hold"/>
                                        <p:tgtEl>
                                          <p:spTgt spid="84"/>
                                        </p:tgtEl>
                                        <p:attrNameLst>
                                          <p:attrName>style.color</p:attrName>
                                        </p:attrNameLst>
                                      </p:cBhvr>
                                      <p:to>
                                        <a:srgbClr val="FF0000"/>
                                      </p:to>
                                    </p:animClr>
                                    <p:animClr clrSpc="rgb" dir="cw">
                                      <p:cBhvr>
                                        <p:cTn id="198" dur="500" fill="hold"/>
                                        <p:tgtEl>
                                          <p:spTgt spid="84"/>
                                        </p:tgtEl>
                                        <p:attrNameLst>
                                          <p:attrName>fillcolor</p:attrName>
                                        </p:attrNameLst>
                                      </p:cBhvr>
                                      <p:to>
                                        <a:srgbClr val="FF0000"/>
                                      </p:to>
                                    </p:animClr>
                                    <p:set>
                                      <p:cBhvr>
                                        <p:cTn id="199" dur="500" fill="hold"/>
                                        <p:tgtEl>
                                          <p:spTgt spid="84"/>
                                        </p:tgtEl>
                                        <p:attrNameLst>
                                          <p:attrName>fill.type</p:attrName>
                                        </p:attrNameLst>
                                      </p:cBhvr>
                                      <p:to>
                                        <p:strVal val="solid"/>
                                      </p:to>
                                    </p:set>
                                    <p:set>
                                      <p:cBhvr>
                                        <p:cTn id="200" dur="500" fill="hold"/>
                                        <p:tgtEl>
                                          <p:spTgt spid="84"/>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17"/>
                                        </p:tgtEl>
                                        <p:attrNameLst>
                                          <p:attrName>style.visibility</p:attrName>
                                        </p:attrNameLst>
                                      </p:cBhvr>
                                      <p:to>
                                        <p:strVal val="visible"/>
                                      </p:to>
                                    </p:set>
                                    <p:animEffect transition="in" filter="wipe(up)">
                                      <p:cBhvr>
                                        <p:cTn id="205" dur="500"/>
                                        <p:tgtEl>
                                          <p:spTgt spid="17"/>
                                        </p:tgtEl>
                                      </p:cBhvr>
                                    </p:animEffect>
                                  </p:childTnLst>
                                </p:cTn>
                              </p:par>
                            </p:childTnLst>
                          </p:cTn>
                        </p:par>
                        <p:par>
                          <p:cTn id="206" fill="hold">
                            <p:stCondLst>
                              <p:cond delay="500"/>
                            </p:stCondLst>
                            <p:childTnLst>
                              <p:par>
                                <p:cTn id="207" presetID="22" presetClass="entr" presetSubtype="1" fill="hold" nodeType="afterEffect">
                                  <p:stCondLst>
                                    <p:cond delay="0"/>
                                  </p:stCondLst>
                                  <p:childTnLst>
                                    <p:set>
                                      <p:cBhvr>
                                        <p:cTn id="208" dur="1" fill="hold">
                                          <p:stCondLst>
                                            <p:cond delay="0"/>
                                          </p:stCondLst>
                                        </p:cTn>
                                        <p:tgtEl>
                                          <p:spTgt spid="128"/>
                                        </p:tgtEl>
                                        <p:attrNameLst>
                                          <p:attrName>style.visibility</p:attrName>
                                        </p:attrNameLst>
                                      </p:cBhvr>
                                      <p:to>
                                        <p:strVal val="visible"/>
                                      </p:to>
                                    </p:set>
                                    <p:animEffect transition="in" filter="wipe(up)">
                                      <p:cBhvr>
                                        <p:cTn id="209" dur="500"/>
                                        <p:tgtEl>
                                          <p:spTgt spid="128"/>
                                        </p:tgtEl>
                                      </p:cBhvr>
                                    </p:animEffect>
                                  </p:childTnLst>
                                </p:cTn>
                              </p:par>
                              <p:par>
                                <p:cTn id="210" presetID="22" presetClass="entr" presetSubtype="1" fill="hold" nodeType="withEffect">
                                  <p:stCondLst>
                                    <p:cond delay="0"/>
                                  </p:stCondLst>
                                  <p:childTnLst>
                                    <p:set>
                                      <p:cBhvr>
                                        <p:cTn id="211" dur="1" fill="hold">
                                          <p:stCondLst>
                                            <p:cond delay="0"/>
                                          </p:stCondLst>
                                        </p:cTn>
                                        <p:tgtEl>
                                          <p:spTgt spid="129"/>
                                        </p:tgtEl>
                                        <p:attrNameLst>
                                          <p:attrName>style.visibility</p:attrName>
                                        </p:attrNameLst>
                                      </p:cBhvr>
                                      <p:to>
                                        <p:strVal val="visible"/>
                                      </p:to>
                                    </p:set>
                                    <p:animEffect transition="in" filter="wipe(up)">
                                      <p:cBhvr>
                                        <p:cTn id="212" dur="500"/>
                                        <p:tgtEl>
                                          <p:spTgt spid="129"/>
                                        </p:tgtEl>
                                      </p:cBhvr>
                                    </p:animEffect>
                                  </p:childTnLst>
                                </p:cTn>
                              </p:par>
                            </p:childTnLst>
                          </p:cTn>
                        </p:par>
                        <p:par>
                          <p:cTn id="213" fill="hold">
                            <p:stCondLst>
                              <p:cond delay="1000"/>
                            </p:stCondLst>
                            <p:childTnLst>
                              <p:par>
                                <p:cTn id="214" presetID="1" presetClass="entr" presetSubtype="0" fill="hold" grpId="0" nodeType="afterEffect">
                                  <p:stCondLst>
                                    <p:cond delay="0"/>
                                  </p:stCondLst>
                                  <p:childTnLst>
                                    <p:set>
                                      <p:cBhvr>
                                        <p:cTn id="215" dur="1" fill="hold">
                                          <p:stCondLst>
                                            <p:cond delay="0"/>
                                          </p:stCondLst>
                                        </p:cTn>
                                        <p:tgtEl>
                                          <p:spTgt spid="86"/>
                                        </p:tgtEl>
                                        <p:attrNameLst>
                                          <p:attrName>style.visibility</p:attrName>
                                        </p:attrNameLst>
                                      </p:cBhvr>
                                      <p:to>
                                        <p:strVal val="visible"/>
                                      </p:to>
                                    </p:set>
                                  </p:childTnLst>
                                </p:cTn>
                              </p:par>
                            </p:childTnLst>
                          </p:cTn>
                        </p:par>
                        <p:par>
                          <p:cTn id="216" fill="hold">
                            <p:stCondLst>
                              <p:cond delay="1000"/>
                            </p:stCondLst>
                            <p:childTnLst>
                              <p:par>
                                <p:cTn id="217" presetID="1" presetClass="entr" presetSubtype="0" fill="hold" grpId="0" nodeType="afterEffect">
                                  <p:stCondLst>
                                    <p:cond delay="0"/>
                                  </p:stCondLst>
                                  <p:childTnLst>
                                    <p:set>
                                      <p:cBhvr>
                                        <p:cTn id="218" dur="1" fill="hold">
                                          <p:stCondLst>
                                            <p:cond delay="0"/>
                                          </p:stCondLst>
                                        </p:cTn>
                                        <p:tgtEl>
                                          <p:spTgt spid="8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5"/>
                                        </p:tgtEl>
                                        <p:attrNameLst>
                                          <p:attrName>style.visibility</p:attrName>
                                        </p:attrNameLst>
                                      </p:cBhvr>
                                      <p:to>
                                        <p:strVal val="visible"/>
                                      </p:to>
                                    </p:set>
                                    <p:animEffect transition="in" filter="fade">
                                      <p:cBhvr>
                                        <p:cTn id="223" dur="500"/>
                                        <p:tgtEl>
                                          <p:spTgt spid="5"/>
                                        </p:tgtEl>
                                      </p:cBhvr>
                                    </p:animEffect>
                                  </p:childTnLst>
                                </p:cTn>
                              </p:par>
                              <p:par>
                                <p:cTn id="224" presetID="19" presetClass="emph" presetSubtype="0" fill="hold" grpId="1" nodeType="withEffect">
                                  <p:stCondLst>
                                    <p:cond delay="0"/>
                                  </p:stCondLst>
                                  <p:childTnLst>
                                    <p:animClr clrSpc="rgb" dir="cw">
                                      <p:cBhvr override="childStyle">
                                        <p:cTn id="225" dur="500" fill="hold"/>
                                        <p:tgtEl>
                                          <p:spTgt spid="86"/>
                                        </p:tgtEl>
                                        <p:attrNameLst>
                                          <p:attrName>style.color</p:attrName>
                                        </p:attrNameLst>
                                      </p:cBhvr>
                                      <p:to>
                                        <a:srgbClr val="FF0000"/>
                                      </p:to>
                                    </p:animClr>
                                    <p:animClr clrSpc="rgb" dir="cw">
                                      <p:cBhvr>
                                        <p:cTn id="226" dur="500" fill="hold"/>
                                        <p:tgtEl>
                                          <p:spTgt spid="86"/>
                                        </p:tgtEl>
                                        <p:attrNameLst>
                                          <p:attrName>fillcolor</p:attrName>
                                        </p:attrNameLst>
                                      </p:cBhvr>
                                      <p:to>
                                        <a:srgbClr val="FF0000"/>
                                      </p:to>
                                    </p:animClr>
                                    <p:set>
                                      <p:cBhvr>
                                        <p:cTn id="227" dur="500" fill="hold"/>
                                        <p:tgtEl>
                                          <p:spTgt spid="86"/>
                                        </p:tgtEl>
                                        <p:attrNameLst>
                                          <p:attrName>fill.type</p:attrName>
                                        </p:attrNameLst>
                                      </p:cBhvr>
                                      <p:to>
                                        <p:strVal val="solid"/>
                                      </p:to>
                                    </p:set>
                                    <p:set>
                                      <p:cBhvr>
                                        <p:cTn id="228" dur="500" fill="hold"/>
                                        <p:tgtEl>
                                          <p:spTgt spid="86"/>
                                        </p:tgtEl>
                                        <p:attrNameLst>
                                          <p:attrName>fill.on</p:attrName>
                                        </p:attrNameLst>
                                      </p:cBhvr>
                                      <p:to>
                                        <p:strVal val="true"/>
                                      </p:to>
                                    </p:set>
                                  </p:childTnLst>
                                </p:cTn>
                              </p:par>
                              <p:par>
                                <p:cTn id="229" presetID="10" presetClass="entr" presetSubtype="0" fill="hold" grpId="0" nodeType="withEffect">
                                  <p:stCondLst>
                                    <p:cond delay="0"/>
                                  </p:stCondLst>
                                  <p:childTnLst>
                                    <p:set>
                                      <p:cBhvr>
                                        <p:cTn id="230" dur="1" fill="hold">
                                          <p:stCondLst>
                                            <p:cond delay="0"/>
                                          </p:stCondLst>
                                        </p:cTn>
                                        <p:tgtEl>
                                          <p:spTgt spid="20"/>
                                        </p:tgtEl>
                                        <p:attrNameLst>
                                          <p:attrName>style.visibility</p:attrName>
                                        </p:attrNameLst>
                                      </p:cBhvr>
                                      <p:to>
                                        <p:strVal val="visible"/>
                                      </p:to>
                                    </p:set>
                                    <p:animEffect transition="in" filter="fade">
                                      <p:cBhvr>
                                        <p:cTn id="231" dur="500"/>
                                        <p:tgtEl>
                                          <p:spTgt spid="20"/>
                                        </p:tgtEl>
                                      </p:cBhvr>
                                    </p:animEffect>
                                  </p:childTnLst>
                                </p:cTn>
                              </p:par>
                              <p:par>
                                <p:cTn id="232" presetID="19" presetClass="emph" presetSubtype="0" fill="hold" grpId="1" nodeType="withEffect">
                                  <p:stCondLst>
                                    <p:cond delay="0"/>
                                  </p:stCondLst>
                                  <p:childTnLst>
                                    <p:animClr clrSpc="rgb" dir="cw">
                                      <p:cBhvr override="childStyle">
                                        <p:cTn id="233" dur="500" fill="hold"/>
                                        <p:tgtEl>
                                          <p:spTgt spid="87"/>
                                        </p:tgtEl>
                                        <p:attrNameLst>
                                          <p:attrName>style.color</p:attrName>
                                        </p:attrNameLst>
                                      </p:cBhvr>
                                      <p:to>
                                        <a:srgbClr val="60B1F2"/>
                                      </p:to>
                                    </p:animClr>
                                    <p:animClr clrSpc="rgb" dir="cw">
                                      <p:cBhvr>
                                        <p:cTn id="234" dur="500" fill="hold"/>
                                        <p:tgtEl>
                                          <p:spTgt spid="87"/>
                                        </p:tgtEl>
                                        <p:attrNameLst>
                                          <p:attrName>fillcolor</p:attrName>
                                        </p:attrNameLst>
                                      </p:cBhvr>
                                      <p:to>
                                        <a:srgbClr val="60B1F2"/>
                                      </p:to>
                                    </p:animClr>
                                    <p:set>
                                      <p:cBhvr>
                                        <p:cTn id="235" dur="500" fill="hold"/>
                                        <p:tgtEl>
                                          <p:spTgt spid="87"/>
                                        </p:tgtEl>
                                        <p:attrNameLst>
                                          <p:attrName>fill.type</p:attrName>
                                        </p:attrNameLst>
                                      </p:cBhvr>
                                      <p:to>
                                        <p:strVal val="solid"/>
                                      </p:to>
                                    </p:set>
                                    <p:set>
                                      <p:cBhvr>
                                        <p:cTn id="236" dur="500" fill="hold"/>
                                        <p:tgtEl>
                                          <p:spTgt spid="87"/>
                                        </p:tgtEl>
                                        <p:attrNameLst>
                                          <p:attrName>fill.on</p:attrName>
                                        </p:attrNameLst>
                                      </p:cBhvr>
                                      <p:to>
                                        <p:strVal val="true"/>
                                      </p:to>
                                    </p:se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142"/>
                                        </p:tgtEl>
                                        <p:attrNameLst>
                                          <p:attrName>style.visibility</p:attrName>
                                        </p:attrNameLst>
                                      </p:cBhvr>
                                      <p:to>
                                        <p:strVal val="visible"/>
                                      </p:to>
                                    </p:set>
                                    <p:animEffect transition="in" filter="fade">
                                      <p:cBhvr>
                                        <p:cTn id="241" dur="500"/>
                                        <p:tgtEl>
                                          <p:spTgt spid="142"/>
                                        </p:tgtEl>
                                      </p:cBhvr>
                                    </p:animEffect>
                                  </p:childTnLst>
                                </p:cTn>
                              </p:par>
                              <p:par>
                                <p:cTn id="242" presetID="10" presetClass="entr" presetSubtype="0" fill="hold" grpId="1" nodeType="withEffect">
                                  <p:stCondLst>
                                    <p:cond delay="0"/>
                                  </p:stCondLst>
                                  <p:childTnLst>
                                    <p:set>
                                      <p:cBhvr>
                                        <p:cTn id="243" dur="1" fill="hold">
                                          <p:stCondLst>
                                            <p:cond delay="0"/>
                                          </p:stCondLst>
                                        </p:cTn>
                                        <p:tgtEl>
                                          <p:spTgt spid="143"/>
                                        </p:tgtEl>
                                        <p:attrNameLst>
                                          <p:attrName>style.visibility</p:attrName>
                                        </p:attrNameLst>
                                      </p:cBhvr>
                                      <p:to>
                                        <p:strVal val="visible"/>
                                      </p:to>
                                    </p:set>
                                    <p:animEffect transition="in" filter="fade">
                                      <p:cBhvr>
                                        <p:cTn id="244" dur="500"/>
                                        <p:tgtEl>
                                          <p:spTgt spid="143"/>
                                        </p:tgtEl>
                                      </p:cBhvr>
                                    </p:animEffect>
                                  </p:childTnLst>
                                </p:cTn>
                              </p:par>
                            </p:childTnLst>
                          </p:cTn>
                        </p:par>
                      </p:childTnLst>
                    </p:cTn>
                  </p:par>
                  <p:par>
                    <p:cTn id="245" fill="hold">
                      <p:stCondLst>
                        <p:cond delay="indefinite"/>
                      </p:stCondLst>
                      <p:childTnLst>
                        <p:par>
                          <p:cTn id="246" fill="hold">
                            <p:stCondLst>
                              <p:cond delay="0"/>
                            </p:stCondLst>
                            <p:childTnLst>
                              <p:par>
                                <p:cTn id="247" presetID="42" presetClass="path" presetSubtype="0" accel="50000" decel="50000" fill="hold" grpId="1" nodeType="clickEffect">
                                  <p:stCondLst>
                                    <p:cond delay="0"/>
                                  </p:stCondLst>
                                  <p:childTnLst>
                                    <p:animMotion origin="layout" path="M -2.29167E-6 -3.7037E-6 L 0.12904 0.14375 " pathEditMode="relative" rAng="0" ptsTypes="AA">
                                      <p:cBhvr>
                                        <p:cTn id="248" dur="1000" fill="hold"/>
                                        <p:tgtEl>
                                          <p:spTgt spid="142"/>
                                        </p:tgtEl>
                                        <p:attrNameLst>
                                          <p:attrName>ppt_x</p:attrName>
                                          <p:attrName>ppt_y</p:attrName>
                                        </p:attrNameLst>
                                      </p:cBhvr>
                                      <p:rCtr x="6445" y="7176"/>
                                    </p:animMotion>
                                  </p:childTnLst>
                                </p:cTn>
                              </p:par>
                            </p:childTnLst>
                          </p:cTn>
                        </p:par>
                      </p:childTnLst>
                    </p:cTn>
                  </p:par>
                  <p:par>
                    <p:cTn id="249" fill="hold">
                      <p:stCondLst>
                        <p:cond delay="indefinite"/>
                      </p:stCondLst>
                      <p:childTnLst>
                        <p:par>
                          <p:cTn id="250" fill="hold">
                            <p:stCondLst>
                              <p:cond delay="0"/>
                            </p:stCondLst>
                            <p:childTnLst>
                              <p:par>
                                <p:cTn id="251" presetID="42" presetClass="path" presetSubtype="0" accel="50000" decel="50000" fill="hold" grpId="2" nodeType="clickEffect">
                                  <p:stCondLst>
                                    <p:cond delay="0"/>
                                  </p:stCondLst>
                                  <p:childTnLst>
                                    <p:animMotion origin="layout" path="M 0.12904 0.14375 L 0.26068 0.30996 " pathEditMode="relative" rAng="0" ptsTypes="AA">
                                      <p:cBhvr>
                                        <p:cTn id="252" dur="1000" fill="hold"/>
                                        <p:tgtEl>
                                          <p:spTgt spid="142"/>
                                        </p:tgtEl>
                                        <p:attrNameLst>
                                          <p:attrName>ppt_x</p:attrName>
                                          <p:attrName>ppt_y</p:attrName>
                                        </p:attrNameLst>
                                      </p:cBhvr>
                                      <p:rCtr x="6576" y="8310"/>
                                    </p:animMotion>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grpId="4" nodeType="clickEffect">
                                  <p:stCondLst>
                                    <p:cond delay="0"/>
                                  </p:stCondLst>
                                  <p:childTnLst>
                                    <p:animMotion origin="layout" path="M 0.26068 0.30996 L 0.15 0.47616 " pathEditMode="relative" rAng="0" ptsTypes="AA">
                                      <p:cBhvr>
                                        <p:cTn id="256" dur="1000" fill="hold"/>
                                        <p:tgtEl>
                                          <p:spTgt spid="142"/>
                                        </p:tgtEl>
                                        <p:attrNameLst>
                                          <p:attrName>ppt_x</p:attrName>
                                          <p:attrName>ppt_y</p:attrName>
                                        </p:attrNameLst>
                                      </p:cBhvr>
                                      <p:rCtr x="-5534" y="8310"/>
                                    </p:animMotion>
                                  </p:childTnLst>
                                </p:cTn>
                              </p:par>
                            </p:childTnLst>
                          </p:cTn>
                        </p:par>
                      </p:childTnLst>
                    </p:cTn>
                  </p:par>
                  <p:par>
                    <p:cTn id="257" fill="hold">
                      <p:stCondLst>
                        <p:cond delay="indefinite"/>
                      </p:stCondLst>
                      <p:childTnLst>
                        <p:par>
                          <p:cTn id="258" fill="hold">
                            <p:stCondLst>
                              <p:cond delay="0"/>
                            </p:stCondLst>
                            <p:childTnLst>
                              <p:par>
                                <p:cTn id="259" presetID="42" presetClass="path" presetSubtype="0" accel="50000" decel="50000" fill="hold" grpId="3" nodeType="clickEffect">
                                  <p:stCondLst>
                                    <p:cond delay="0"/>
                                  </p:stCondLst>
                                  <p:childTnLst>
                                    <p:animMotion origin="layout" path="M 0.15 0.47616 L 0.19518 0.62153 " pathEditMode="relative" rAng="0" ptsTypes="AA">
                                      <p:cBhvr>
                                        <p:cTn id="260" dur="1000" fill="hold"/>
                                        <p:tgtEl>
                                          <p:spTgt spid="142"/>
                                        </p:tgtEl>
                                        <p:attrNameLst>
                                          <p:attrName>ppt_x</p:attrName>
                                          <p:attrName>ppt_y</p:attrName>
                                        </p:attrNameLst>
                                      </p:cBhvr>
                                      <p:rCtr x="2253" y="7269"/>
                                    </p:animMotion>
                                  </p:childTnLst>
                                </p:cTn>
                              </p:par>
                            </p:childTnLst>
                          </p:cTn>
                        </p:par>
                      </p:childTnLst>
                    </p:cTn>
                  </p:par>
                  <p:par>
                    <p:cTn id="261" fill="hold">
                      <p:stCondLst>
                        <p:cond delay="indefinite"/>
                      </p:stCondLst>
                      <p:childTnLst>
                        <p:par>
                          <p:cTn id="262" fill="hold">
                            <p:stCondLst>
                              <p:cond delay="0"/>
                            </p:stCondLst>
                            <p:childTnLst>
                              <p:par>
                                <p:cTn id="263" presetID="19" presetClass="emph" presetSubtype="0" fill="hold" grpId="5" nodeType="clickEffect">
                                  <p:stCondLst>
                                    <p:cond delay="0"/>
                                  </p:stCondLst>
                                  <p:childTnLst>
                                    <p:animClr clrSpc="rgb" dir="cw">
                                      <p:cBhvr override="childStyle">
                                        <p:cTn id="264" dur="500" fill="hold"/>
                                        <p:tgtEl>
                                          <p:spTgt spid="142"/>
                                        </p:tgtEl>
                                        <p:attrNameLst>
                                          <p:attrName>style.color</p:attrName>
                                        </p:attrNameLst>
                                      </p:cBhvr>
                                      <p:to>
                                        <a:srgbClr val="2ECC71"/>
                                      </p:to>
                                    </p:animClr>
                                    <p:animClr clrSpc="rgb" dir="cw">
                                      <p:cBhvr>
                                        <p:cTn id="265" dur="500" fill="hold"/>
                                        <p:tgtEl>
                                          <p:spTgt spid="142"/>
                                        </p:tgtEl>
                                        <p:attrNameLst>
                                          <p:attrName>fillcolor</p:attrName>
                                        </p:attrNameLst>
                                      </p:cBhvr>
                                      <p:to>
                                        <a:srgbClr val="2ECC71"/>
                                      </p:to>
                                    </p:animClr>
                                    <p:set>
                                      <p:cBhvr>
                                        <p:cTn id="266" dur="500" fill="hold"/>
                                        <p:tgtEl>
                                          <p:spTgt spid="142"/>
                                        </p:tgtEl>
                                        <p:attrNameLst>
                                          <p:attrName>fill.type</p:attrName>
                                        </p:attrNameLst>
                                      </p:cBhvr>
                                      <p:to>
                                        <p:strVal val="solid"/>
                                      </p:to>
                                    </p:set>
                                    <p:set>
                                      <p:cBhvr>
                                        <p:cTn id="267" dur="500" fill="hold"/>
                                        <p:tgtEl>
                                          <p:spTgt spid="142"/>
                                        </p:tgtEl>
                                        <p:attrNameLst>
                                          <p:attrName>fill.on</p:attrName>
                                        </p:attrNameLst>
                                      </p:cBhvr>
                                      <p:to>
                                        <p:strVal val="true"/>
                                      </p:to>
                                    </p:set>
                                  </p:childTnLst>
                                </p:cTn>
                              </p:par>
                              <p:par>
                                <p:cTn id="268" presetID="19" presetClass="emph" presetSubtype="0" fill="hold" grpId="0" nodeType="withEffect">
                                  <p:stCondLst>
                                    <p:cond delay="0"/>
                                  </p:stCondLst>
                                  <p:childTnLst>
                                    <p:animClr clrSpc="rgb" dir="cw">
                                      <p:cBhvr override="childStyle">
                                        <p:cTn id="269" dur="500" fill="hold"/>
                                        <p:tgtEl>
                                          <p:spTgt spid="143"/>
                                        </p:tgtEl>
                                        <p:attrNameLst>
                                          <p:attrName>style.color</p:attrName>
                                        </p:attrNameLst>
                                      </p:cBhvr>
                                      <p:to>
                                        <a:srgbClr val="2ECC71"/>
                                      </p:to>
                                    </p:animClr>
                                    <p:animClr clrSpc="rgb" dir="cw">
                                      <p:cBhvr>
                                        <p:cTn id="270" dur="500" fill="hold"/>
                                        <p:tgtEl>
                                          <p:spTgt spid="143"/>
                                        </p:tgtEl>
                                        <p:attrNameLst>
                                          <p:attrName>fillcolor</p:attrName>
                                        </p:attrNameLst>
                                      </p:cBhvr>
                                      <p:to>
                                        <a:srgbClr val="2ECC71"/>
                                      </p:to>
                                    </p:animClr>
                                    <p:set>
                                      <p:cBhvr>
                                        <p:cTn id="271" dur="500" fill="hold"/>
                                        <p:tgtEl>
                                          <p:spTgt spid="143"/>
                                        </p:tgtEl>
                                        <p:attrNameLst>
                                          <p:attrName>fill.type</p:attrName>
                                        </p:attrNameLst>
                                      </p:cBhvr>
                                      <p:to>
                                        <p:strVal val="solid"/>
                                      </p:to>
                                    </p:set>
                                    <p:set>
                                      <p:cBhvr>
                                        <p:cTn id="272" dur="500" fill="hold"/>
                                        <p:tgtEl>
                                          <p:spTgt spid="143"/>
                                        </p:tgtEl>
                                        <p:attrNameLst>
                                          <p:attrName>fill.on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22" presetClass="entr" presetSubtype="2" fill="hold" grpId="0" nodeType="clickEffect">
                                  <p:stCondLst>
                                    <p:cond delay="0"/>
                                  </p:stCondLst>
                                  <p:childTnLst>
                                    <p:set>
                                      <p:cBhvr>
                                        <p:cTn id="276" dur="1" fill="hold">
                                          <p:stCondLst>
                                            <p:cond delay="0"/>
                                          </p:stCondLst>
                                        </p:cTn>
                                        <p:tgtEl>
                                          <p:spTgt spid="144"/>
                                        </p:tgtEl>
                                        <p:attrNameLst>
                                          <p:attrName>style.visibility</p:attrName>
                                        </p:attrNameLst>
                                      </p:cBhvr>
                                      <p:to>
                                        <p:strVal val="visible"/>
                                      </p:to>
                                    </p:set>
                                    <p:animEffect transition="in" filter="wipe(right)">
                                      <p:cBhvr>
                                        <p:cTn id="277" dur="500"/>
                                        <p:tgtEl>
                                          <p:spTgt spid="144"/>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2" fill="hold" grpId="0" nodeType="clickEffect">
                                  <p:stCondLst>
                                    <p:cond delay="0"/>
                                  </p:stCondLst>
                                  <p:childTnLst>
                                    <p:set>
                                      <p:cBhvr>
                                        <p:cTn id="281" dur="1" fill="hold">
                                          <p:stCondLst>
                                            <p:cond delay="0"/>
                                          </p:stCondLst>
                                        </p:cTn>
                                        <p:tgtEl>
                                          <p:spTgt spid="145"/>
                                        </p:tgtEl>
                                        <p:attrNameLst>
                                          <p:attrName>style.visibility</p:attrName>
                                        </p:attrNameLst>
                                      </p:cBhvr>
                                      <p:to>
                                        <p:strVal val="visible"/>
                                      </p:to>
                                    </p:set>
                                    <p:animEffect transition="in" filter="wipe(right)">
                                      <p:cBhvr>
                                        <p:cTn id="282" dur="500"/>
                                        <p:tgtEl>
                                          <p:spTgt spid="145"/>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2" fill="hold" grpId="0" nodeType="clickEffect">
                                  <p:stCondLst>
                                    <p:cond delay="0"/>
                                  </p:stCondLst>
                                  <p:childTnLst>
                                    <p:set>
                                      <p:cBhvr>
                                        <p:cTn id="286" dur="1" fill="hold">
                                          <p:stCondLst>
                                            <p:cond delay="0"/>
                                          </p:stCondLst>
                                        </p:cTn>
                                        <p:tgtEl>
                                          <p:spTgt spid="148"/>
                                        </p:tgtEl>
                                        <p:attrNameLst>
                                          <p:attrName>style.visibility</p:attrName>
                                        </p:attrNameLst>
                                      </p:cBhvr>
                                      <p:to>
                                        <p:strVal val="visible"/>
                                      </p:to>
                                    </p:set>
                                    <p:animEffect transition="in" filter="wipe(right)">
                                      <p:cBhvr>
                                        <p:cTn id="287" dur="500"/>
                                        <p:tgtEl>
                                          <p:spTgt spid="148"/>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2" fill="hold" grpId="0" nodeType="clickEffect">
                                  <p:stCondLst>
                                    <p:cond delay="0"/>
                                  </p:stCondLst>
                                  <p:childTnLst>
                                    <p:set>
                                      <p:cBhvr>
                                        <p:cTn id="291" dur="1" fill="hold">
                                          <p:stCondLst>
                                            <p:cond delay="0"/>
                                          </p:stCondLst>
                                        </p:cTn>
                                        <p:tgtEl>
                                          <p:spTgt spid="152"/>
                                        </p:tgtEl>
                                        <p:attrNameLst>
                                          <p:attrName>style.visibility</p:attrName>
                                        </p:attrNameLst>
                                      </p:cBhvr>
                                      <p:to>
                                        <p:strVal val="visible"/>
                                      </p:to>
                                    </p:set>
                                    <p:animEffect transition="in" filter="wipe(right)">
                                      <p:cBhvr>
                                        <p:cTn id="292" dur="500"/>
                                        <p:tgtEl>
                                          <p:spTgt spid="152"/>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2" fill="hold" grpId="0" nodeType="clickEffect">
                                  <p:stCondLst>
                                    <p:cond delay="0"/>
                                  </p:stCondLst>
                                  <p:childTnLst>
                                    <p:set>
                                      <p:cBhvr>
                                        <p:cTn id="296" dur="1" fill="hold">
                                          <p:stCondLst>
                                            <p:cond delay="0"/>
                                          </p:stCondLst>
                                        </p:cTn>
                                        <p:tgtEl>
                                          <p:spTgt spid="146"/>
                                        </p:tgtEl>
                                        <p:attrNameLst>
                                          <p:attrName>style.visibility</p:attrName>
                                        </p:attrNameLst>
                                      </p:cBhvr>
                                      <p:to>
                                        <p:strVal val="visible"/>
                                      </p:to>
                                    </p:set>
                                    <p:animEffect transition="in" filter="wipe(right)">
                                      <p:cBhvr>
                                        <p:cTn id="297" dur="500"/>
                                        <p:tgtEl>
                                          <p:spTgt spid="146"/>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149"/>
                                        </p:tgtEl>
                                        <p:attrNameLst>
                                          <p:attrName>style.visibility</p:attrName>
                                        </p:attrNameLst>
                                      </p:cBhvr>
                                      <p:to>
                                        <p:strVal val="visible"/>
                                      </p:to>
                                    </p:set>
                                    <p:animEffect transition="in" filter="wipe(left)">
                                      <p:cBhvr>
                                        <p:cTn id="302" dur="500"/>
                                        <p:tgtEl>
                                          <p:spTgt spid="149"/>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150"/>
                                        </p:tgtEl>
                                        <p:attrNameLst>
                                          <p:attrName>style.visibility</p:attrName>
                                        </p:attrNameLst>
                                      </p:cBhvr>
                                      <p:to>
                                        <p:strVal val="visible"/>
                                      </p:to>
                                    </p:set>
                                    <p:animEffect transition="in" filter="wipe(left)">
                                      <p:cBhvr>
                                        <p:cTn id="307" dur="500"/>
                                        <p:tgtEl>
                                          <p:spTgt spid="150"/>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childTnLst>
                                    <p:set>
                                      <p:cBhvr>
                                        <p:cTn id="311" dur="1" fill="hold">
                                          <p:stCondLst>
                                            <p:cond delay="0"/>
                                          </p:stCondLst>
                                        </p:cTn>
                                        <p:tgtEl>
                                          <p:spTgt spid="151"/>
                                        </p:tgtEl>
                                        <p:attrNameLst>
                                          <p:attrName>style.visibility</p:attrName>
                                        </p:attrNameLst>
                                      </p:cBhvr>
                                      <p:to>
                                        <p:strVal val="visible"/>
                                      </p:to>
                                    </p:set>
                                    <p:animEffect transition="in" filter="wipe(left)">
                                      <p:cBhvr>
                                        <p:cTn id="3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animBg="1"/>
      <p:bldP spid="19" grpId="0" animBg="1"/>
      <p:bldP spid="20" grpId="0" animBg="1"/>
      <p:bldP spid="21" grpId="0" animBg="1"/>
      <p:bldP spid="65" grpId="0" animBg="1"/>
      <p:bldP spid="72" grpId="0" animBg="1"/>
      <p:bldP spid="73" grpId="0" animBg="1"/>
      <p:bldP spid="74" grpId="0" animBg="1"/>
      <p:bldP spid="74" grpId="1" animBg="1"/>
      <p:bldP spid="75" grpId="0" animBg="1"/>
      <p:bldP spid="75" grpId="1" animBg="1"/>
      <p:bldP spid="76" grpId="0" animBg="1"/>
      <p:bldP spid="77" grpId="0" animBg="1"/>
      <p:bldP spid="78" grpId="0" animBg="1"/>
      <p:bldP spid="78" grpId="1" animBg="1"/>
      <p:bldP spid="79" grpId="0" animBg="1"/>
      <p:bldP spid="79" grpId="1" animBg="1"/>
      <p:bldP spid="80" grpId="0" animBg="1"/>
      <p:bldP spid="81" grpId="0" animBg="1"/>
      <p:bldP spid="82" grpId="0" animBg="1"/>
      <p:bldP spid="82" grpId="1" animBg="1"/>
      <p:bldP spid="83" grpId="0" animBg="1"/>
      <p:bldP spid="83" grpId="1" animBg="1"/>
      <p:bldP spid="84" grpId="0" animBg="1"/>
      <p:bldP spid="84" grpId="1" animBg="1"/>
      <p:bldP spid="85" grpId="0" animBg="1"/>
      <p:bldP spid="86" grpId="0" animBg="1"/>
      <p:bldP spid="86" grpId="1" animBg="1"/>
      <p:bldP spid="87" grpId="0" animBg="1"/>
      <p:bldP spid="87" grpId="1" animBg="1"/>
      <p:bldP spid="142" grpId="0" animBg="1"/>
      <p:bldP spid="142" grpId="1" animBg="1"/>
      <p:bldP spid="142" grpId="2" animBg="1"/>
      <p:bldP spid="142" grpId="3" animBg="1"/>
      <p:bldP spid="142" grpId="4" animBg="1"/>
      <p:bldP spid="142" grpId="5" animBg="1"/>
      <p:bldP spid="143" grpId="0" animBg="1"/>
      <p:bldP spid="143" grpId="1" animBg="1"/>
      <p:bldP spid="144" grpId="0" animBg="1"/>
      <p:bldP spid="145" grpId="0" animBg="1"/>
      <p:bldP spid="146" grpId="0" animBg="1"/>
      <p:bldP spid="148" grpId="0" animBg="1"/>
      <p:bldP spid="149" grpId="0" animBg="1"/>
      <p:bldP spid="150" grpId="0" animBg="1"/>
      <p:bldP spid="151" grpId="0" animBg="1"/>
      <p:bldP spid="152" grpId="0" animBg="1"/>
      <p:bldP spid="153" grpId="0"/>
      <p:bldP spid="154" grpId="0"/>
      <p:bldP spid="155" grpId="0"/>
      <p:bldP spid="1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CD110C-26F9-0968-AF90-49E64B0D4544}"/>
              </a:ext>
            </a:extLst>
          </p:cNvPr>
          <p:cNvGrpSpPr/>
          <p:nvPr/>
        </p:nvGrpSpPr>
        <p:grpSpPr>
          <a:xfrm>
            <a:off x="432773" y="1062079"/>
            <a:ext cx="1143000" cy="1143000"/>
            <a:chOff x="2379643" y="355681"/>
            <a:chExt cx="1143000" cy="1143000"/>
          </a:xfrm>
        </p:grpSpPr>
        <p:sp>
          <p:nvSpPr>
            <p:cNvPr id="54" name="Oval 53">
              <a:extLst>
                <a:ext uri="{FF2B5EF4-FFF2-40B4-BE49-F238E27FC236}">
                  <a16:creationId xmlns:a16="http://schemas.microsoft.com/office/drawing/2014/main" id="{0B34DB49-B03B-9648-18A8-5EBBAE2E224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reeform: Shape 54">
              <a:extLst>
                <a:ext uri="{FF2B5EF4-FFF2-40B4-BE49-F238E27FC236}">
                  <a16:creationId xmlns:a16="http://schemas.microsoft.com/office/drawing/2014/main" id="{C4E22323-EB9B-711A-7C31-9A4D835B087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6" name="Group 55">
              <a:extLst>
                <a:ext uri="{FF2B5EF4-FFF2-40B4-BE49-F238E27FC236}">
                  <a16:creationId xmlns:a16="http://schemas.microsoft.com/office/drawing/2014/main" id="{7901A0E8-D293-51D7-89E4-06B2A006E3C6}"/>
                </a:ext>
              </a:extLst>
            </p:cNvPr>
            <p:cNvGrpSpPr/>
            <p:nvPr/>
          </p:nvGrpSpPr>
          <p:grpSpPr>
            <a:xfrm>
              <a:off x="2676823" y="704523"/>
              <a:ext cx="548640" cy="320040"/>
              <a:chOff x="8209190" y="1852901"/>
              <a:chExt cx="2194560" cy="1280160"/>
            </a:xfrm>
          </p:grpSpPr>
          <p:sp>
            <p:nvSpPr>
              <p:cNvPr id="57" name="Freeform: Shape 56">
                <a:extLst>
                  <a:ext uri="{FF2B5EF4-FFF2-40B4-BE49-F238E27FC236}">
                    <a16:creationId xmlns:a16="http://schemas.microsoft.com/office/drawing/2014/main" id="{4AE6F706-5ADF-91D4-A6A6-3D63A2322897}"/>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8" name="Freeform: Shape 57">
                <a:extLst>
                  <a:ext uri="{FF2B5EF4-FFF2-40B4-BE49-F238E27FC236}">
                    <a16:creationId xmlns:a16="http://schemas.microsoft.com/office/drawing/2014/main" id="{6E12101F-12F5-FE5D-43CA-0D8D9A654B1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Decision Trees – all shapes and sizes</a:t>
            </a:r>
          </a:p>
        </p:txBody>
      </p:sp>
      <p:sp>
        <p:nvSpPr>
          <p:cNvPr id="5" name="Rounded Rectangle 4"/>
          <p:cNvSpPr/>
          <p:nvPr/>
        </p:nvSpPr>
        <p:spPr>
          <a:xfrm>
            <a:off x="5656886" y="1600435"/>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800714" y="2817578"/>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656886"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13058"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477102"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955185"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999019"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549015"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620929"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099012"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42846"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92843"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170926"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14760"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5" idx="1"/>
            <a:endCxn id="6" idx="0"/>
          </p:cNvCxnSpPr>
          <p:nvPr/>
        </p:nvCxnSpPr>
        <p:spPr>
          <a:xfrm flipH="1">
            <a:off x="2239828" y="1855498"/>
            <a:ext cx="3417058"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8" idx="0"/>
          </p:cNvCxnSpPr>
          <p:nvPr/>
        </p:nvCxnSpPr>
        <p:spPr>
          <a:xfrm>
            <a:off x="6535113" y="1855498"/>
            <a:ext cx="341705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a:off x="6096000" y="2110560"/>
            <a:ext cx="0" cy="70701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3" idx="0"/>
          </p:cNvCxnSpPr>
          <p:nvPr/>
        </p:nvCxnSpPr>
        <p:spPr>
          <a:xfrm>
            <a:off x="6535113"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1"/>
            <a:endCxn id="16" idx="0"/>
          </p:cNvCxnSpPr>
          <p:nvPr/>
        </p:nvCxnSpPr>
        <p:spPr>
          <a:xfrm flipH="1">
            <a:off x="5131957"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1"/>
            <a:endCxn id="12" idx="0"/>
          </p:cNvCxnSpPr>
          <p:nvPr/>
        </p:nvCxnSpPr>
        <p:spPr>
          <a:xfrm flipH="1">
            <a:off x="8988129"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9" idx="0"/>
          </p:cNvCxnSpPr>
          <p:nvPr/>
        </p:nvCxnSpPr>
        <p:spPr>
          <a:xfrm>
            <a:off x="10391285" y="3072641"/>
            <a:ext cx="524931"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8" idx="0"/>
          </p:cNvCxnSpPr>
          <p:nvPr/>
        </p:nvCxnSpPr>
        <p:spPr>
          <a:xfrm flipH="1">
            <a:off x="4653874"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5" idx="0"/>
          </p:cNvCxnSpPr>
          <p:nvPr/>
        </p:nvCxnSpPr>
        <p:spPr>
          <a:xfrm flipH="1">
            <a:off x="6581960"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11" idx="0"/>
          </p:cNvCxnSpPr>
          <p:nvPr/>
        </p:nvCxnSpPr>
        <p:spPr>
          <a:xfrm flipH="1">
            <a:off x="10438133"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8588" y="3072641"/>
            <a:ext cx="3762479" cy="2692558"/>
            <a:chOff x="358588" y="3072641"/>
            <a:chExt cx="3762479" cy="2692558"/>
          </a:xfrm>
        </p:grpSpPr>
        <p:sp>
          <p:nvSpPr>
            <p:cNvPr id="30" name="Rounded Rectangle 29"/>
            <p:cNvSpPr/>
            <p:nvPr/>
          </p:nvSpPr>
          <p:spPr>
            <a:xfrm>
              <a:off x="2764757"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242840"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86674"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836671"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314754"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8588"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6" idx="1"/>
              <a:endCxn id="33" idx="0"/>
            </p:cNvCxnSpPr>
            <p:nvPr/>
          </p:nvCxnSpPr>
          <p:spPr>
            <a:xfrm flipH="1">
              <a:off x="1275785"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a:endCxn id="30" idx="0"/>
            </p:cNvCxnSpPr>
            <p:nvPr/>
          </p:nvCxnSpPr>
          <p:spPr>
            <a:xfrm>
              <a:off x="2678941"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35" idx="0"/>
            </p:cNvCxnSpPr>
            <p:nvPr/>
          </p:nvCxnSpPr>
          <p:spPr>
            <a:xfrm flipH="1">
              <a:off x="797702"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32" idx="0"/>
            </p:cNvCxnSpPr>
            <p:nvPr/>
          </p:nvCxnSpPr>
          <p:spPr>
            <a:xfrm flipH="1">
              <a:off x="2725788"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34" idx="0"/>
            </p:cNvCxnSpPr>
            <p:nvPr/>
          </p:nvCxnSpPr>
          <p:spPr>
            <a:xfrm>
              <a:off x="1275785"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2"/>
              <a:endCxn id="31" idx="0"/>
            </p:cNvCxnSpPr>
            <p:nvPr/>
          </p:nvCxnSpPr>
          <p:spPr>
            <a:xfrm>
              <a:off x="3203871"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stCxn id="16" idx="2"/>
            <a:endCxn id="17" idx="0"/>
          </p:cNvCxnSpPr>
          <p:nvPr/>
        </p:nvCxnSpPr>
        <p:spPr>
          <a:xfrm>
            <a:off x="5131957"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2"/>
            <a:endCxn id="14" idx="0"/>
          </p:cNvCxnSpPr>
          <p:nvPr/>
        </p:nvCxnSpPr>
        <p:spPr>
          <a:xfrm>
            <a:off x="7060043"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8070932" y="4544846"/>
            <a:ext cx="1834393" cy="1220353"/>
            <a:chOff x="8070932" y="4544846"/>
            <a:chExt cx="1834393" cy="1220353"/>
          </a:xfrm>
        </p:grpSpPr>
        <p:sp>
          <p:nvSpPr>
            <p:cNvPr id="45" name="Rounded Rectangle 44"/>
            <p:cNvSpPr/>
            <p:nvPr/>
          </p:nvSpPr>
          <p:spPr>
            <a:xfrm>
              <a:off x="9027098"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8070932"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12" idx="2"/>
              <a:endCxn id="46" idx="0"/>
            </p:cNvCxnSpPr>
            <p:nvPr/>
          </p:nvCxnSpPr>
          <p:spPr>
            <a:xfrm flipH="1">
              <a:off x="8510046"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2"/>
              <a:endCxn id="45" idx="0"/>
            </p:cNvCxnSpPr>
            <p:nvPr/>
          </p:nvCxnSpPr>
          <p:spPr>
            <a:xfrm>
              <a:off x="8988129"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stCxn id="9" idx="2"/>
            <a:endCxn id="10" idx="0"/>
          </p:cNvCxnSpPr>
          <p:nvPr/>
        </p:nvCxnSpPr>
        <p:spPr>
          <a:xfrm>
            <a:off x="10916216"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166972" y="5251863"/>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endCxn id="50" idx="0"/>
          </p:cNvCxnSpPr>
          <p:nvPr/>
        </p:nvCxnSpPr>
        <p:spPr>
          <a:xfrm flipH="1">
            <a:off x="5606086" y="4541635"/>
            <a:ext cx="1453957"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76224" y="3779657"/>
            <a:ext cx="3934582"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992993" y="3811621"/>
            <a:ext cx="1986788"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ular Callout 67"/>
          <p:cNvSpPr/>
          <p:nvPr/>
        </p:nvSpPr>
        <p:spPr>
          <a:xfrm>
            <a:off x="1994608" y="929446"/>
            <a:ext cx="3278623" cy="1133671"/>
          </a:xfrm>
          <a:prstGeom prst="wedgeRectCallout">
            <a:avLst>
              <a:gd name="adj1" fmla="val -72771"/>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This DT is </a:t>
            </a:r>
            <a:r>
              <a:rPr lang="en-US" sz="2400" i="1" dirty="0">
                <a:solidFill>
                  <a:schemeClr val="bg1"/>
                </a:solidFill>
                <a:latin typeface="+mj-lt"/>
              </a:rPr>
              <a:t>balanced</a:t>
            </a:r>
            <a:r>
              <a:rPr lang="en-US" sz="2400" dirty="0">
                <a:solidFill>
                  <a:schemeClr val="bg1"/>
                </a:solidFill>
                <a:latin typeface="+mj-lt"/>
              </a:rPr>
              <a:t> – all leaf nodes are at same </a:t>
            </a:r>
            <a:r>
              <a:rPr lang="en-US" sz="2400" i="1" dirty="0">
                <a:solidFill>
                  <a:schemeClr val="bg1"/>
                </a:solidFill>
                <a:latin typeface="+mj-lt"/>
              </a:rPr>
              <a:t>depth</a:t>
            </a:r>
            <a:r>
              <a:rPr lang="en-US" sz="2400" dirty="0">
                <a:solidFill>
                  <a:schemeClr val="bg1"/>
                </a:solidFill>
                <a:latin typeface="+mj-lt"/>
              </a:rPr>
              <a:t> from the root</a:t>
            </a:r>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102" y="685383"/>
            <a:ext cx="1664279" cy="1664279"/>
          </a:xfrm>
          <a:prstGeom prst="rect">
            <a:avLst/>
          </a:prstGeom>
        </p:spPr>
      </p:pic>
      <p:sp>
        <p:nvSpPr>
          <p:cNvPr id="70" name="Rectangular Callout 69"/>
          <p:cNvSpPr/>
          <p:nvPr/>
        </p:nvSpPr>
        <p:spPr>
          <a:xfrm>
            <a:off x="7099011" y="878100"/>
            <a:ext cx="3427591" cy="1185017"/>
          </a:xfrm>
          <a:prstGeom prst="wedgeRectCallout">
            <a:avLst>
              <a:gd name="adj1" fmla="val 71488"/>
              <a:gd name="adj2" fmla="val 299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previous DT was very imbalanced and considered bad in general</a:t>
            </a: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8959" y="5315815"/>
            <a:ext cx="1594605" cy="1594605"/>
          </a:xfrm>
          <a:prstGeom prst="rect">
            <a:avLst/>
          </a:prstGeom>
        </p:spPr>
      </p:pic>
      <mc:AlternateContent xmlns:mc="http://schemas.openxmlformats.org/markup-compatibility/2006" xmlns:a14="http://schemas.microsoft.com/office/drawing/2010/main">
        <mc:Choice Requires="a14">
          <p:sp>
            <p:nvSpPr>
              <p:cNvPr id="72" name="Rectangular Callout 71"/>
              <p:cNvSpPr/>
              <p:nvPr/>
            </p:nvSpPr>
            <p:spPr>
              <a:xfrm>
                <a:off x="4886544" y="2319784"/>
                <a:ext cx="5725343" cy="3814766"/>
              </a:xfrm>
              <a:prstGeom prst="wedgeRectCallout">
                <a:avLst>
                  <a:gd name="adj1" fmla="val 59498"/>
                  <a:gd name="adj2" fmla="val 598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a:solidFill>
                      <a:schemeClr val="bg1"/>
                    </a:solidFill>
                    <a:latin typeface="+mj-lt"/>
                  </a:rPr>
                  <a:t>Imbalanced DTs may</a:t>
                </a:r>
              </a:p>
              <a:p>
                <a:r>
                  <a:rPr lang="en-IN" sz="2400" dirty="0">
                    <a:solidFill>
                      <a:schemeClr val="bg1"/>
                    </a:solidFill>
                    <a:latin typeface="+mj-lt"/>
                  </a:rPr>
                  <a:t>offer very poor</a:t>
                </a:r>
              </a:p>
              <a:p>
                <a:r>
                  <a:rPr lang="en-IN" sz="2400" dirty="0">
                    <a:solidFill>
                      <a:schemeClr val="bg1"/>
                    </a:solidFill>
                    <a:latin typeface="+mj-lt"/>
                  </a:rPr>
                  <a:t>Prediction accuracy</a:t>
                </a:r>
              </a:p>
              <a:p>
                <a:r>
                  <a:rPr lang="en-IN" sz="2400" dirty="0">
                    <a:solidFill>
                      <a:schemeClr val="bg1"/>
                    </a:solidFill>
                    <a:latin typeface="+mj-lt"/>
                  </a:rPr>
                  <a:t>as well as take as long as</a:t>
                </a:r>
              </a:p>
              <a:p>
                <a:r>
                  <a:rPr lang="en-IN" sz="2400" dirty="0" err="1">
                    <a:solidFill>
                      <a:schemeClr val="bg1"/>
                    </a:solidFill>
                    <a:latin typeface="+mj-lt"/>
                  </a:rPr>
                  <a:t>kNN</a:t>
                </a:r>
                <a:r>
                  <a:rPr lang="en-IN" sz="2400" dirty="0">
                    <a:solidFill>
                      <a:schemeClr val="bg1"/>
                    </a:solidFill>
                    <a:latin typeface="+mj-lt"/>
                  </a:rPr>
                  <a:t> to make a prediction.</a:t>
                </a:r>
              </a:p>
              <a:p>
                <a:r>
                  <a:rPr lang="en-IN" sz="2400" dirty="0">
                    <a:solidFill>
                      <a:schemeClr val="bg1"/>
                    </a:solidFill>
                    <a:latin typeface="+mj-lt"/>
                  </a:rPr>
                  <a:t>Imagine a DT which is just a</a:t>
                </a:r>
              </a:p>
              <a:p>
                <a:r>
                  <a:rPr lang="en-IN" sz="2400" dirty="0">
                    <a:solidFill>
                      <a:schemeClr val="bg1"/>
                    </a:solidFill>
                    <a:latin typeface="+mj-lt"/>
                  </a:rPr>
                  <a:t>chain of nodes</a:t>
                </a:r>
                <a:r>
                  <a:rPr lang="en-IN" sz="2400" dirty="0">
                    <a:solidFill>
                      <a:schemeClr val="bg1"/>
                    </a:solidFill>
                    <a:latin typeface="+mj-lt"/>
                    <a:sym typeface="Wingdings" panose="05000000000000000000" pitchFamily="2" charset="2"/>
                  </a:rPr>
                  <a:t>. With </a:t>
                </a:r>
                <a14:m>
                  <m:oMath xmlns:m="http://schemas.openxmlformats.org/officeDocument/2006/math">
                    <m:r>
                      <a:rPr lang="en-IN" sz="2400" b="0" i="1" smtClean="0">
                        <a:solidFill>
                          <a:schemeClr val="bg1"/>
                        </a:solidFill>
                        <a:latin typeface="Cambria Math" panose="02040503050406030204" pitchFamily="18" charset="0"/>
                        <a:sym typeface="Wingdings" panose="05000000000000000000" pitchFamily="2" charset="2"/>
                      </a:rPr>
                      <m:t>𝑛</m:t>
                    </m:r>
                  </m:oMath>
                </a14:m>
                <a:r>
                  <a:rPr lang="en-IN" sz="2400" dirty="0">
                    <a:solidFill>
                      <a:schemeClr val="bg1"/>
                    </a:solidFill>
                    <a:latin typeface="+mj-lt"/>
                    <a:sym typeface="Wingdings" panose="05000000000000000000" pitchFamily="2" charset="2"/>
                  </a:rPr>
                  <a:t> data points, there would be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chain: some predictions will take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time . With a balanced DT, every prediction takes at most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func>
                      <m:func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IN" sz="2400" b="0" i="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log</m:t>
                        </m:r>
                      </m:fName>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func>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oMath>
                </a14:m>
                <a:r>
                  <a:rPr lang="en-IN" sz="2400" dirty="0">
                    <a:solidFill>
                      <a:schemeClr val="bg1"/>
                    </a:solidFill>
                    <a:latin typeface="+mj-lt"/>
                    <a:sym typeface="Wingdings" panose="05000000000000000000" pitchFamily="2" charset="2"/>
                  </a:rPr>
                  <a:t> time </a:t>
                </a:r>
              </a:p>
              <a:p>
                <a:pPr algn="ctr"/>
                <a:endParaRPr lang="en-IN" sz="2400" dirty="0">
                  <a:solidFill>
                    <a:schemeClr val="bg1"/>
                  </a:solidFill>
                  <a:latin typeface="+mj-lt"/>
                  <a:sym typeface="Wingdings" panose="05000000000000000000" pitchFamily="2" charset="2"/>
                </a:endParaRPr>
              </a:p>
              <a:p>
                <a:pPr algn="ctr"/>
                <a:r>
                  <a:rPr lang="en-IN" sz="2400" dirty="0">
                    <a:solidFill>
                      <a:schemeClr val="bg1"/>
                    </a:solidFill>
                    <a:latin typeface="+mj-lt"/>
                  </a:rPr>
                  <a:t> </a:t>
                </a:r>
              </a:p>
            </p:txBody>
          </p:sp>
        </mc:Choice>
        <mc:Fallback xmlns="">
          <p:sp>
            <p:nvSpPr>
              <p:cNvPr id="72" name="Rectangular Callout 71"/>
              <p:cNvSpPr>
                <a:spLocks noRot="1" noChangeAspect="1" noMove="1" noResize="1" noEditPoints="1" noAdjustHandles="1" noChangeArrowheads="1" noChangeShapeType="1" noTextEdit="1"/>
              </p:cNvSpPr>
              <p:nvPr/>
            </p:nvSpPr>
            <p:spPr>
              <a:xfrm>
                <a:off x="4886544" y="2319784"/>
                <a:ext cx="5725343" cy="3814766"/>
              </a:xfrm>
              <a:prstGeom prst="wedgeRectCallout">
                <a:avLst>
                  <a:gd name="adj1" fmla="val 59498"/>
                  <a:gd name="adj2" fmla="val 59881"/>
                </a:avLst>
              </a:prstGeom>
              <a:blipFill>
                <a:blip r:embed="rId4"/>
                <a:stretch>
                  <a:fillRect l="-1256" t="-722"/>
                </a:stretch>
              </a:blipFill>
              <a:ln w="38100">
                <a:solidFill>
                  <a:schemeClr val="accent1"/>
                </a:solidFill>
              </a:ln>
            </p:spPr>
            <p:txBody>
              <a:bodyPr/>
              <a:lstStyle/>
              <a:p>
                <a:r>
                  <a:rPr lang="en-IN">
                    <a:noFill/>
                  </a:rPr>
                  <a:t> </a:t>
                </a:r>
              </a:p>
            </p:txBody>
          </p:sp>
        </mc:Fallback>
      </mc:AlternateContent>
      <p:grpSp>
        <p:nvGrpSpPr>
          <p:cNvPr id="99" name="Group 98"/>
          <p:cNvGrpSpPr/>
          <p:nvPr/>
        </p:nvGrpSpPr>
        <p:grpSpPr>
          <a:xfrm>
            <a:off x="7312996" y="2492166"/>
            <a:ext cx="3053540" cy="2048941"/>
            <a:chOff x="3318061" y="2099401"/>
            <a:chExt cx="3053540" cy="2048941"/>
          </a:xfrm>
        </p:grpSpPr>
        <p:sp>
          <p:nvSpPr>
            <p:cNvPr id="100" name="Rounded Rectangle 99"/>
            <p:cNvSpPr/>
            <p:nvPr/>
          </p:nvSpPr>
          <p:spPr>
            <a:xfrm>
              <a:off x="3754281" y="209940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331806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419050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375428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462672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419050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506294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462672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549916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506294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593538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a:stCxn id="100" idx="1"/>
              <a:endCxn id="101" idx="0"/>
            </p:cNvCxnSpPr>
            <p:nvPr/>
          </p:nvCxnSpPr>
          <p:spPr>
            <a:xfrm flipH="1">
              <a:off x="353617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3"/>
              <a:endCxn id="102" idx="0"/>
            </p:cNvCxnSpPr>
            <p:nvPr/>
          </p:nvCxnSpPr>
          <p:spPr>
            <a:xfrm>
              <a:off x="419050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2" idx="1"/>
              <a:endCxn id="103" idx="0"/>
            </p:cNvCxnSpPr>
            <p:nvPr/>
          </p:nvCxnSpPr>
          <p:spPr>
            <a:xfrm flipH="1">
              <a:off x="397239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4" idx="0"/>
            </p:cNvCxnSpPr>
            <p:nvPr/>
          </p:nvCxnSpPr>
          <p:spPr>
            <a:xfrm>
              <a:off x="462672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1"/>
              <a:endCxn id="105" idx="0"/>
            </p:cNvCxnSpPr>
            <p:nvPr/>
          </p:nvCxnSpPr>
          <p:spPr>
            <a:xfrm flipH="1">
              <a:off x="440861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4" idx="3"/>
              <a:endCxn id="106" idx="0"/>
            </p:cNvCxnSpPr>
            <p:nvPr/>
          </p:nvCxnSpPr>
          <p:spPr>
            <a:xfrm>
              <a:off x="506294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1"/>
              <a:endCxn id="107" idx="0"/>
            </p:cNvCxnSpPr>
            <p:nvPr/>
          </p:nvCxnSpPr>
          <p:spPr>
            <a:xfrm flipH="1">
              <a:off x="484483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3"/>
              <a:endCxn id="108" idx="0"/>
            </p:cNvCxnSpPr>
            <p:nvPr/>
          </p:nvCxnSpPr>
          <p:spPr>
            <a:xfrm>
              <a:off x="549916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8" idx="1"/>
              <a:endCxn id="109" idx="0"/>
            </p:cNvCxnSpPr>
            <p:nvPr/>
          </p:nvCxnSpPr>
          <p:spPr>
            <a:xfrm flipH="1">
              <a:off x="528105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8" idx="3"/>
              <a:endCxn id="110" idx="0"/>
            </p:cNvCxnSpPr>
            <p:nvPr/>
          </p:nvCxnSpPr>
          <p:spPr>
            <a:xfrm>
              <a:off x="593538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3" name="Rectangular Callout 122"/>
          <p:cNvSpPr/>
          <p:nvPr/>
        </p:nvSpPr>
        <p:spPr>
          <a:xfrm>
            <a:off x="1955638" y="931050"/>
            <a:ext cx="5543518"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May prune the tree to make it more shallow as well. Also possible to have DT with more than 2 children per internal node </a:t>
            </a:r>
          </a:p>
        </p:txBody>
      </p:sp>
    </p:spTree>
    <p:extLst>
      <p:ext uri="{BB962C8B-B14F-4D97-AF65-F5344CB8AC3E}">
        <p14:creationId xmlns:p14="http://schemas.microsoft.com/office/powerpoint/2010/main" val="7646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par>
                          <p:cTn id="18" fill="hold">
                            <p:stCondLst>
                              <p:cond delay="0"/>
                            </p:stCondLst>
                            <p:childTnLst>
                              <p:par>
                                <p:cTn id="19" presetID="22" presetClass="entr" presetSubtype="2"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childTnLst>
                          </p:cTn>
                        </p:par>
                        <p:par>
                          <p:cTn id="26" fill="hold">
                            <p:stCondLst>
                              <p:cond delay="0"/>
                            </p:stCondLst>
                            <p:childTnLst>
                              <p:par>
                                <p:cTn id="27" presetID="22" presetClass="entr" presetSubtype="2" fill="hold" grpId="0"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right)">
                                      <p:cBhvr>
                                        <p:cTn id="29" dur="500"/>
                                        <p:tgtEl>
                                          <p:spTgt spid="72"/>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left)">
                                      <p:cBhvr>
                                        <p:cTn id="51" dur="500"/>
                                        <p:tgtEl>
                                          <p:spTgt spid="12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grpId="0" nodeType="clickEffect">
                                  <p:stCondLst>
                                    <p:cond delay="0"/>
                                  </p:stCondLst>
                                  <p:childTnLst>
                                    <p:animClr clrSpc="rgb" dir="cw">
                                      <p:cBhvr override="childStyle">
                                        <p:cTn id="59" dur="500" fill="hold"/>
                                        <p:tgtEl>
                                          <p:spTgt spid="16"/>
                                        </p:tgtEl>
                                        <p:attrNameLst>
                                          <p:attrName>style.color</p:attrName>
                                        </p:attrNameLst>
                                      </p:cBhvr>
                                      <p:to>
                                        <a:srgbClr val="2ECC71"/>
                                      </p:to>
                                    </p:animClr>
                                    <p:animClr clrSpc="rgb" dir="cw">
                                      <p:cBhvr>
                                        <p:cTn id="60" dur="500" fill="hold"/>
                                        <p:tgtEl>
                                          <p:spTgt spid="16"/>
                                        </p:tgtEl>
                                        <p:attrNameLst>
                                          <p:attrName>fillcolor</p:attrName>
                                        </p:attrNameLst>
                                      </p:cBhvr>
                                      <p:to>
                                        <a:srgbClr val="2ECC71"/>
                                      </p:to>
                                    </p:animClr>
                                    <p:set>
                                      <p:cBhvr>
                                        <p:cTn id="61" dur="500" fill="hold"/>
                                        <p:tgtEl>
                                          <p:spTgt spid="16"/>
                                        </p:tgtEl>
                                        <p:attrNameLst>
                                          <p:attrName>fill.type</p:attrName>
                                        </p:attrNameLst>
                                      </p:cBhvr>
                                      <p:to>
                                        <p:strVal val="solid"/>
                                      </p:to>
                                    </p:set>
                                    <p:set>
                                      <p:cBhvr>
                                        <p:cTn id="62" dur="500" fill="hold"/>
                                        <p:tgtEl>
                                          <p:spTgt spid="16"/>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42"/>
                                        </p:tgtEl>
                                      </p:cBhvr>
                                    </p:animEffect>
                                    <p:set>
                                      <p:cBhvr>
                                        <p:cTn id="76" dur="1" fill="hold">
                                          <p:stCondLst>
                                            <p:cond delay="499"/>
                                          </p:stCondLst>
                                        </p:cTn>
                                        <p:tgtEl>
                                          <p:spTgt spid="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9" presetClass="emph" presetSubtype="0" fill="hold" grpId="0" nodeType="clickEffect">
                                  <p:stCondLst>
                                    <p:cond delay="0"/>
                                  </p:stCondLst>
                                  <p:childTnLst>
                                    <p:animClr clrSpc="rgb" dir="cw">
                                      <p:cBhvr override="childStyle">
                                        <p:cTn id="94" dur="500" fill="hold"/>
                                        <p:tgtEl>
                                          <p:spTgt spid="6"/>
                                        </p:tgtEl>
                                        <p:attrNameLst>
                                          <p:attrName>style.color</p:attrName>
                                        </p:attrNameLst>
                                      </p:cBhvr>
                                      <p:to>
                                        <a:srgbClr val="2ECC71"/>
                                      </p:to>
                                    </p:animClr>
                                    <p:animClr clrSpc="rgb" dir="cw">
                                      <p:cBhvr>
                                        <p:cTn id="95" dur="500" fill="hold"/>
                                        <p:tgtEl>
                                          <p:spTgt spid="6"/>
                                        </p:tgtEl>
                                        <p:attrNameLst>
                                          <p:attrName>fillcolor</p:attrName>
                                        </p:attrNameLst>
                                      </p:cBhvr>
                                      <p:to>
                                        <a:srgbClr val="2ECC71"/>
                                      </p:to>
                                    </p:animClr>
                                    <p:set>
                                      <p:cBhvr>
                                        <p:cTn id="96" dur="500" fill="hold"/>
                                        <p:tgtEl>
                                          <p:spTgt spid="6"/>
                                        </p:tgtEl>
                                        <p:attrNameLst>
                                          <p:attrName>fill.type</p:attrName>
                                        </p:attrNameLst>
                                      </p:cBhvr>
                                      <p:to>
                                        <p:strVal val="solid"/>
                                      </p:to>
                                    </p:set>
                                    <p:set>
                                      <p:cBhvr>
                                        <p:cTn id="97" dur="500" fill="hold"/>
                                        <p:tgtEl>
                                          <p:spTgt spid="6"/>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wipe(up)">
                                      <p:cBhvr>
                                        <p:cTn id="110" dur="500"/>
                                        <p:tgtEl>
                                          <p:spTgt spid="53"/>
                                        </p:tgtEl>
                                      </p:cBhvr>
                                    </p:animEffect>
                                  </p:childTnLst>
                                </p:cTn>
                              </p:par>
                            </p:childTnLst>
                          </p:cTn>
                        </p:par>
                      </p:childTnLst>
                    </p:cTn>
                  </p:par>
                  <p:par>
                    <p:cTn id="111" fill="hold">
                      <p:stCondLst>
                        <p:cond delay="indefinite"/>
                      </p:stCondLst>
                      <p:childTnLst>
                        <p:par>
                          <p:cTn id="112" fill="hold">
                            <p:stCondLst>
                              <p:cond delay="0"/>
                            </p:stCondLst>
                            <p:childTnLst>
                              <p:par>
                                <p:cTn id="113" presetID="19" presetClass="emph" presetSubtype="0" fill="hold" grpId="0" nodeType="clickEffect">
                                  <p:stCondLst>
                                    <p:cond delay="0"/>
                                  </p:stCondLst>
                                  <p:childTnLst>
                                    <p:animClr clrSpc="rgb" dir="cw">
                                      <p:cBhvr override="childStyle">
                                        <p:cTn id="114" dur="500" fill="hold"/>
                                        <p:tgtEl>
                                          <p:spTgt spid="12"/>
                                        </p:tgtEl>
                                        <p:attrNameLst>
                                          <p:attrName>style.color</p:attrName>
                                        </p:attrNameLst>
                                      </p:cBhvr>
                                      <p:to>
                                        <a:srgbClr val="00B0F0"/>
                                      </p:to>
                                    </p:animClr>
                                    <p:animClr clrSpc="rgb" dir="cw">
                                      <p:cBhvr>
                                        <p:cTn id="115" dur="500" fill="hold"/>
                                        <p:tgtEl>
                                          <p:spTgt spid="12"/>
                                        </p:tgtEl>
                                        <p:attrNameLst>
                                          <p:attrName>fillcolor</p:attrName>
                                        </p:attrNameLst>
                                      </p:cBhvr>
                                      <p:to>
                                        <a:srgbClr val="00B0F0"/>
                                      </p:to>
                                    </p:animClr>
                                    <p:set>
                                      <p:cBhvr>
                                        <p:cTn id="116" dur="500" fill="hold"/>
                                        <p:tgtEl>
                                          <p:spTgt spid="12"/>
                                        </p:tgtEl>
                                        <p:attrNameLst>
                                          <p:attrName>fill.type</p:attrName>
                                        </p:attrNameLst>
                                      </p:cBhvr>
                                      <p:to>
                                        <p:strVal val="solid"/>
                                      </p:to>
                                    </p:set>
                                    <p:set>
                                      <p:cBhvr>
                                        <p:cTn id="117" dur="500" fill="hold"/>
                                        <p:tgtEl>
                                          <p:spTgt spid="12"/>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44"/>
                                        </p:tgtEl>
                                      </p:cBhvr>
                                    </p:animEffect>
                                    <p:set>
                                      <p:cBhvr>
                                        <p:cTn id="122" dur="1" fill="hold">
                                          <p:stCondLst>
                                            <p:cond delay="499"/>
                                          </p:stCondLst>
                                        </p:cTn>
                                        <p:tgtEl>
                                          <p:spTgt spid="4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53"/>
                                        </p:tgtEl>
                                      </p:cBhvr>
                                    </p:animEffect>
                                    <p:set>
                                      <p:cBhvr>
                                        <p:cTn id="125"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6" grpId="0" animBg="1"/>
      <p:bldP spid="17" grpId="0" animBg="1"/>
      <p:bldP spid="18" grpId="0" animBg="1"/>
      <p:bldP spid="50" grpId="0" animBg="1"/>
      <p:bldP spid="52" grpId="0" animBg="1"/>
      <p:bldP spid="52" grpId="1" animBg="1"/>
      <p:bldP spid="53" grpId="0" animBg="1"/>
      <p:bldP spid="53" grpId="1" animBg="1"/>
      <p:bldP spid="68" grpId="0" animBg="1"/>
      <p:bldP spid="68" grpId="1" animBg="1"/>
      <p:bldP spid="70" grpId="0" animBg="1"/>
      <p:bldP spid="70" grpId="1" animBg="1"/>
      <p:bldP spid="72" grpId="0" animBg="1"/>
      <p:bldP spid="72" grpId="1" animBg="1"/>
      <p:bldP spid="123" grpId="0" animBg="1"/>
      <p:bldP spid="1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4AD50BF-A7E8-F895-AF27-F69AEBF7CDEC}"/>
              </a:ext>
            </a:extLst>
          </p:cNvPr>
          <p:cNvGrpSpPr/>
          <p:nvPr/>
        </p:nvGrpSpPr>
        <p:grpSpPr>
          <a:xfrm>
            <a:off x="653576" y="1193538"/>
            <a:ext cx="1143000" cy="1143000"/>
            <a:chOff x="2379643" y="355681"/>
            <a:chExt cx="1143000" cy="1143000"/>
          </a:xfrm>
        </p:grpSpPr>
        <p:sp>
          <p:nvSpPr>
            <p:cNvPr id="5" name="Oval 4">
              <a:extLst>
                <a:ext uri="{FF2B5EF4-FFF2-40B4-BE49-F238E27FC236}">
                  <a16:creationId xmlns:a16="http://schemas.microsoft.com/office/drawing/2014/main" id="{43413641-2C68-A338-1CE3-C879BF08E69A}"/>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206487AD-5D00-6EBA-BCFB-0FC55315AD5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753F7B3F-383B-98FD-40B9-1436F910AC64}"/>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36B4716C-062E-02C2-D82B-7868440C5BD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E494153D-DCC4-532C-D73A-FC6AECF9217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Regression with Decision Trees</a:t>
            </a:r>
          </a:p>
        </p:txBody>
      </p:sp>
      <p:sp>
        <p:nvSpPr>
          <p:cNvPr id="50" name="Rounded Rectangle 49"/>
          <p:cNvSpPr/>
          <p:nvPr/>
        </p:nvSpPr>
        <p:spPr>
          <a:xfrm>
            <a:off x="5656886" y="1600435"/>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ounded Rectangle 50"/>
          <p:cNvSpPr/>
          <p:nvPr/>
        </p:nvSpPr>
        <p:spPr>
          <a:xfrm>
            <a:off x="1800714"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Rounded Rectangle 51"/>
          <p:cNvSpPr/>
          <p:nvPr/>
        </p:nvSpPr>
        <p:spPr>
          <a:xfrm>
            <a:off x="5656886"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Rounded Rectangle 52"/>
          <p:cNvSpPr/>
          <p:nvPr/>
        </p:nvSpPr>
        <p:spPr>
          <a:xfrm>
            <a:off x="9513058"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Rounded Rectangle 53"/>
          <p:cNvSpPr/>
          <p:nvPr/>
        </p:nvSpPr>
        <p:spPr>
          <a:xfrm>
            <a:off x="10477102"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 name="Rounded Rectangle 54"/>
          <p:cNvSpPr/>
          <p:nvPr/>
        </p:nvSpPr>
        <p:spPr>
          <a:xfrm>
            <a:off x="10955185" y="5251865"/>
            <a:ext cx="878227" cy="510125"/>
          </a:xfrm>
          <a:prstGeom prst="roundRect">
            <a:avLst/>
          </a:prstGeom>
          <a:solidFill>
            <a:srgbClr val="ED7D31">
              <a:alpha val="2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Rounded Rectangle 55"/>
          <p:cNvSpPr/>
          <p:nvPr/>
        </p:nvSpPr>
        <p:spPr>
          <a:xfrm>
            <a:off x="9999019"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Rounded Rectangle 56"/>
          <p:cNvSpPr/>
          <p:nvPr/>
        </p:nvSpPr>
        <p:spPr>
          <a:xfrm>
            <a:off x="8549015"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Rounded Rectangle 57"/>
          <p:cNvSpPr/>
          <p:nvPr/>
        </p:nvSpPr>
        <p:spPr>
          <a:xfrm>
            <a:off x="9027098" y="5251865"/>
            <a:ext cx="878227" cy="510125"/>
          </a:xfrm>
          <a:prstGeom prst="roundRect">
            <a:avLst/>
          </a:prstGeom>
          <a:solidFill>
            <a:srgbClr val="ED7D31">
              <a:alpha val="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ounded Rectangle 58"/>
          <p:cNvSpPr/>
          <p:nvPr/>
        </p:nvSpPr>
        <p:spPr>
          <a:xfrm>
            <a:off x="8070932"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Rounded Rectangle 59"/>
          <p:cNvSpPr/>
          <p:nvPr/>
        </p:nvSpPr>
        <p:spPr>
          <a:xfrm>
            <a:off x="6620929"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ounded Rectangle 60"/>
          <p:cNvSpPr/>
          <p:nvPr/>
        </p:nvSpPr>
        <p:spPr>
          <a:xfrm>
            <a:off x="7099012"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ounded Rectangle 61"/>
          <p:cNvSpPr/>
          <p:nvPr/>
        </p:nvSpPr>
        <p:spPr>
          <a:xfrm>
            <a:off x="6142846" y="5255074"/>
            <a:ext cx="878227" cy="510125"/>
          </a:xfrm>
          <a:prstGeom prst="roundRect">
            <a:avLst/>
          </a:prstGeom>
          <a:solidFill>
            <a:schemeClr val="accent5">
              <a:lumMod val="50000"/>
            </a:scheme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Rounded Rectangle 62"/>
          <p:cNvSpPr/>
          <p:nvPr/>
        </p:nvSpPr>
        <p:spPr>
          <a:xfrm>
            <a:off x="4692843"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Rounded Rectangle 63"/>
          <p:cNvSpPr/>
          <p:nvPr/>
        </p:nvSpPr>
        <p:spPr>
          <a:xfrm>
            <a:off x="5170926"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ounded Rectangle 64"/>
          <p:cNvSpPr/>
          <p:nvPr/>
        </p:nvSpPr>
        <p:spPr>
          <a:xfrm>
            <a:off x="4214760"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Rounded Rectangle 65"/>
          <p:cNvSpPr/>
          <p:nvPr/>
        </p:nvSpPr>
        <p:spPr>
          <a:xfrm>
            <a:off x="2764757"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p:nvPr/>
        </p:nvSpPr>
        <p:spPr>
          <a:xfrm>
            <a:off x="3242840"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Rounded Rectangle 67"/>
          <p:cNvSpPr/>
          <p:nvPr/>
        </p:nvSpPr>
        <p:spPr>
          <a:xfrm>
            <a:off x="2286674"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ounded Rectangle 68"/>
          <p:cNvSpPr/>
          <p:nvPr/>
        </p:nvSpPr>
        <p:spPr>
          <a:xfrm>
            <a:off x="836671"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ounded Rectangle 69"/>
          <p:cNvSpPr/>
          <p:nvPr/>
        </p:nvSpPr>
        <p:spPr>
          <a:xfrm>
            <a:off x="1314754"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ounded Rectangle 70"/>
          <p:cNvSpPr/>
          <p:nvPr/>
        </p:nvSpPr>
        <p:spPr>
          <a:xfrm>
            <a:off x="358588"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Arrow Connector 72"/>
          <p:cNvCxnSpPr>
            <a:stCxn id="50" idx="1"/>
            <a:endCxn id="51" idx="0"/>
          </p:cNvCxnSpPr>
          <p:nvPr/>
        </p:nvCxnSpPr>
        <p:spPr>
          <a:xfrm flipH="1">
            <a:off x="2239828" y="1855498"/>
            <a:ext cx="3417058" cy="962080"/>
          </a:xfrm>
          <a:prstGeom prst="straightConnector1">
            <a:avLst/>
          </a:prstGeom>
          <a:noFill/>
          <a:ln w="38100" cap="flat" cmpd="sng" algn="ctr">
            <a:solidFill>
              <a:schemeClr val="bg1"/>
            </a:solidFill>
            <a:prstDash val="solid"/>
            <a:miter lim="800000"/>
            <a:tailEnd type="triangle" w="lg" len="lg"/>
          </a:ln>
          <a:effectLst/>
        </p:spPr>
      </p:cxnSp>
      <p:cxnSp>
        <p:nvCxnSpPr>
          <p:cNvPr id="74" name="Straight Arrow Connector 73"/>
          <p:cNvCxnSpPr>
            <a:stCxn id="50" idx="3"/>
            <a:endCxn id="53" idx="0"/>
          </p:cNvCxnSpPr>
          <p:nvPr/>
        </p:nvCxnSpPr>
        <p:spPr>
          <a:xfrm>
            <a:off x="6535113" y="1855498"/>
            <a:ext cx="3417059" cy="962080"/>
          </a:xfrm>
          <a:prstGeom prst="straightConnector1">
            <a:avLst/>
          </a:prstGeom>
          <a:noFill/>
          <a:ln w="38100" cap="flat" cmpd="sng" algn="ctr">
            <a:solidFill>
              <a:schemeClr val="bg1"/>
            </a:solidFill>
            <a:prstDash val="solid"/>
            <a:miter lim="800000"/>
            <a:tailEnd type="triangle" w="lg" len="lg"/>
          </a:ln>
          <a:effectLst/>
        </p:spPr>
      </p:cxnSp>
      <p:cxnSp>
        <p:nvCxnSpPr>
          <p:cNvPr id="75" name="Straight Arrow Connector 74"/>
          <p:cNvCxnSpPr>
            <a:stCxn id="50" idx="2"/>
            <a:endCxn id="52" idx="0"/>
          </p:cNvCxnSpPr>
          <p:nvPr/>
        </p:nvCxnSpPr>
        <p:spPr>
          <a:xfrm>
            <a:off x="6096000" y="2110560"/>
            <a:ext cx="0" cy="707018"/>
          </a:xfrm>
          <a:prstGeom prst="straightConnector1">
            <a:avLst/>
          </a:prstGeom>
          <a:noFill/>
          <a:ln w="38100" cap="flat" cmpd="sng" algn="ctr">
            <a:solidFill>
              <a:schemeClr val="bg1"/>
            </a:solidFill>
            <a:prstDash val="solid"/>
            <a:miter lim="800000"/>
            <a:tailEnd type="triangle" w="lg" len="lg"/>
          </a:ln>
          <a:effectLst/>
        </p:spPr>
      </p:cxnSp>
      <p:cxnSp>
        <p:nvCxnSpPr>
          <p:cNvPr id="76" name="Straight Arrow Connector 75"/>
          <p:cNvCxnSpPr>
            <a:stCxn id="51" idx="1"/>
            <a:endCxn id="69" idx="0"/>
          </p:cNvCxnSpPr>
          <p:nvPr/>
        </p:nvCxnSpPr>
        <p:spPr>
          <a:xfrm flipH="1">
            <a:off x="1275785"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77" name="Straight Arrow Connector 76"/>
          <p:cNvCxnSpPr>
            <a:stCxn id="51" idx="3"/>
            <a:endCxn id="66" idx="0"/>
          </p:cNvCxnSpPr>
          <p:nvPr/>
        </p:nvCxnSpPr>
        <p:spPr>
          <a:xfrm>
            <a:off x="2678941"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8" name="Straight Arrow Connector 77"/>
          <p:cNvCxnSpPr>
            <a:stCxn id="52" idx="3"/>
            <a:endCxn id="60" idx="0"/>
          </p:cNvCxnSpPr>
          <p:nvPr/>
        </p:nvCxnSpPr>
        <p:spPr>
          <a:xfrm>
            <a:off x="6535113"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9" name="Straight Arrow Connector 78"/>
          <p:cNvCxnSpPr>
            <a:stCxn id="52" idx="1"/>
            <a:endCxn id="63" idx="0"/>
          </p:cNvCxnSpPr>
          <p:nvPr/>
        </p:nvCxnSpPr>
        <p:spPr>
          <a:xfrm flipH="1">
            <a:off x="5131957"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0" name="Straight Arrow Connector 79"/>
          <p:cNvCxnSpPr>
            <a:stCxn id="53" idx="1"/>
            <a:endCxn id="57" idx="0"/>
          </p:cNvCxnSpPr>
          <p:nvPr/>
        </p:nvCxnSpPr>
        <p:spPr>
          <a:xfrm flipH="1">
            <a:off x="8988129"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1" name="Straight Arrow Connector 80"/>
          <p:cNvCxnSpPr>
            <a:stCxn id="53" idx="3"/>
            <a:endCxn id="54" idx="0"/>
          </p:cNvCxnSpPr>
          <p:nvPr/>
        </p:nvCxnSpPr>
        <p:spPr>
          <a:xfrm>
            <a:off x="10391285" y="3072641"/>
            <a:ext cx="524931" cy="962080"/>
          </a:xfrm>
          <a:prstGeom prst="straightConnector1">
            <a:avLst/>
          </a:prstGeom>
          <a:noFill/>
          <a:ln w="38100" cap="flat" cmpd="sng" algn="ctr">
            <a:solidFill>
              <a:schemeClr val="bg1"/>
            </a:solidFill>
            <a:prstDash val="solid"/>
            <a:miter lim="800000"/>
            <a:tailEnd type="triangle" w="lg" len="lg"/>
          </a:ln>
          <a:effectLst/>
        </p:spPr>
      </p:cxnSp>
      <p:cxnSp>
        <p:nvCxnSpPr>
          <p:cNvPr id="82" name="Straight Arrow Connector 81"/>
          <p:cNvCxnSpPr>
            <a:stCxn id="69" idx="2"/>
            <a:endCxn id="71" idx="0"/>
          </p:cNvCxnSpPr>
          <p:nvPr/>
        </p:nvCxnSpPr>
        <p:spPr>
          <a:xfrm flipH="1">
            <a:off x="797702"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3" name="Straight Arrow Connector 82"/>
          <p:cNvCxnSpPr>
            <a:stCxn id="66" idx="2"/>
            <a:endCxn id="68" idx="0"/>
          </p:cNvCxnSpPr>
          <p:nvPr/>
        </p:nvCxnSpPr>
        <p:spPr>
          <a:xfrm flipH="1">
            <a:off x="2725788"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4" name="Straight Arrow Connector 83"/>
          <p:cNvCxnSpPr>
            <a:stCxn id="63" idx="2"/>
            <a:endCxn id="65" idx="0"/>
          </p:cNvCxnSpPr>
          <p:nvPr/>
        </p:nvCxnSpPr>
        <p:spPr>
          <a:xfrm flipH="1">
            <a:off x="4653874"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5" name="Straight Arrow Connector 84"/>
          <p:cNvCxnSpPr>
            <a:stCxn id="60" idx="2"/>
            <a:endCxn id="62" idx="0"/>
          </p:cNvCxnSpPr>
          <p:nvPr/>
        </p:nvCxnSpPr>
        <p:spPr>
          <a:xfrm flipH="1">
            <a:off x="6581960"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6" name="Straight Arrow Connector 85"/>
          <p:cNvCxnSpPr>
            <a:stCxn id="57" idx="2"/>
            <a:endCxn id="59" idx="0"/>
          </p:cNvCxnSpPr>
          <p:nvPr/>
        </p:nvCxnSpPr>
        <p:spPr>
          <a:xfrm flipH="1">
            <a:off x="8510046"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7" name="Straight Arrow Connector 86"/>
          <p:cNvCxnSpPr>
            <a:stCxn id="54" idx="2"/>
            <a:endCxn id="56" idx="0"/>
          </p:cNvCxnSpPr>
          <p:nvPr/>
        </p:nvCxnSpPr>
        <p:spPr>
          <a:xfrm flipH="1">
            <a:off x="10438133"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8" name="Straight Arrow Connector 87"/>
          <p:cNvCxnSpPr>
            <a:stCxn id="69" idx="2"/>
            <a:endCxn id="70" idx="0"/>
          </p:cNvCxnSpPr>
          <p:nvPr/>
        </p:nvCxnSpPr>
        <p:spPr>
          <a:xfrm>
            <a:off x="1275785"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89" name="Straight Arrow Connector 88"/>
          <p:cNvCxnSpPr>
            <a:stCxn id="66" idx="2"/>
            <a:endCxn id="67" idx="0"/>
          </p:cNvCxnSpPr>
          <p:nvPr/>
        </p:nvCxnSpPr>
        <p:spPr>
          <a:xfrm>
            <a:off x="3203871"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0" name="Straight Arrow Connector 89"/>
          <p:cNvCxnSpPr>
            <a:stCxn id="63" idx="2"/>
            <a:endCxn id="64" idx="0"/>
          </p:cNvCxnSpPr>
          <p:nvPr/>
        </p:nvCxnSpPr>
        <p:spPr>
          <a:xfrm>
            <a:off x="5131957"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1" name="Straight Arrow Connector 90"/>
          <p:cNvCxnSpPr>
            <a:stCxn id="60" idx="2"/>
            <a:endCxn id="61" idx="0"/>
          </p:cNvCxnSpPr>
          <p:nvPr/>
        </p:nvCxnSpPr>
        <p:spPr>
          <a:xfrm>
            <a:off x="7060043"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2" name="Straight Arrow Connector 91"/>
          <p:cNvCxnSpPr>
            <a:stCxn id="57" idx="2"/>
            <a:endCxn id="58" idx="0"/>
          </p:cNvCxnSpPr>
          <p:nvPr/>
        </p:nvCxnSpPr>
        <p:spPr>
          <a:xfrm>
            <a:off x="8988129"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3" name="Straight Arrow Connector 92"/>
          <p:cNvCxnSpPr>
            <a:stCxn id="54" idx="2"/>
            <a:endCxn id="55" idx="0"/>
          </p:cNvCxnSpPr>
          <p:nvPr/>
        </p:nvCxnSpPr>
        <p:spPr>
          <a:xfrm>
            <a:off x="10916216" y="4544846"/>
            <a:ext cx="478083" cy="707019"/>
          </a:xfrm>
          <a:prstGeom prst="straightConnector1">
            <a:avLst/>
          </a:prstGeom>
          <a:noFill/>
          <a:ln w="38100" cap="flat" cmpd="sng" algn="ctr">
            <a:solidFill>
              <a:schemeClr val="bg1"/>
            </a:solidFill>
            <a:prstDash val="solid"/>
            <a:miter lim="800000"/>
            <a:tailEnd type="triangle" w="lg" len="lg"/>
          </a:ln>
          <a:effectLst/>
        </p:spPr>
      </p:cxnSp>
      <p:sp>
        <p:nvSpPr>
          <p:cNvPr id="72" name="Oval 71"/>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Rectangular Callout 100"/>
          <p:cNvSpPr/>
          <p:nvPr/>
        </p:nvSpPr>
        <p:spPr>
          <a:xfrm>
            <a:off x="1994608" y="962298"/>
            <a:ext cx="5026465"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To perform real valued regression, may simply use average score at a leaf node to predict scores for test data points</a:t>
            </a:r>
          </a:p>
        </p:txBody>
      </p:sp>
    </p:spTree>
    <p:extLst>
      <p:ext uri="{BB962C8B-B14F-4D97-AF65-F5344CB8AC3E}">
        <p14:creationId xmlns:p14="http://schemas.microsoft.com/office/powerpoint/2010/main" val="36237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wipe(left)">
                                      <p:cBhvr>
                                        <p:cTn id="14" dur="500"/>
                                        <p:tgtEl>
                                          <p:spTgt spid="10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0 -1.48148E-6 L 0 0.26667 " pathEditMode="relative" rAng="0" ptsTypes="AA">
                                      <p:cBhvr>
                                        <p:cTn id="30" dur="1000" fill="hold"/>
                                        <p:tgtEl>
                                          <p:spTgt spid="72"/>
                                        </p:tgtEl>
                                        <p:attrNameLst>
                                          <p:attrName>ppt_x</p:attrName>
                                          <p:attrName>ppt_y</p:attrName>
                                        </p:attrNameLst>
                                      </p:cBhvr>
                                      <p:rCtr x="0" y="13333"/>
                                    </p:animMotion>
                                  </p:childTnLst>
                                </p:cTn>
                              </p:par>
                            </p:childTnLst>
                          </p:cTn>
                        </p:par>
                        <p:par>
                          <p:cTn id="31" fill="hold">
                            <p:stCondLst>
                              <p:cond delay="1000"/>
                            </p:stCondLst>
                            <p:childTnLst>
                              <p:par>
                                <p:cTn id="32" presetID="42" presetClass="path" presetSubtype="0" accel="50000" decel="50000" fill="hold" grpId="2" nodeType="afterEffect">
                                  <p:stCondLst>
                                    <p:cond delay="0"/>
                                  </p:stCondLst>
                                  <p:childTnLst>
                                    <p:animMotion origin="layout" path="M 0 0.26667 L 0.03607 0.26667 " pathEditMode="relative" rAng="0" ptsTypes="AA">
                                      <p:cBhvr>
                                        <p:cTn id="33" dur="500" fill="hold"/>
                                        <p:tgtEl>
                                          <p:spTgt spid="72"/>
                                        </p:tgtEl>
                                        <p:attrNameLst>
                                          <p:attrName>ppt_x</p:attrName>
                                          <p:attrName>ppt_y</p:attrName>
                                        </p:attrNameLst>
                                      </p:cBhvr>
                                      <p:rCtr x="1797" y="0"/>
                                    </p:animMotion>
                                  </p:childTnLst>
                                </p:cTn>
                              </p:par>
                            </p:childTnLst>
                          </p:cTn>
                        </p:par>
                        <p:par>
                          <p:cTn id="34" fill="hold">
                            <p:stCondLst>
                              <p:cond delay="1500"/>
                            </p:stCondLst>
                            <p:childTnLst>
                              <p:par>
                                <p:cTn id="35" presetID="42" presetClass="path" presetSubtype="0" accel="50000" decel="50000" fill="hold" grpId="3" nodeType="afterEffect">
                                  <p:stCondLst>
                                    <p:cond delay="0"/>
                                  </p:stCondLst>
                                  <p:childTnLst>
                                    <p:animMotion origin="layout" path="M 0.03607 0.26667 L 0.07904 0.40648 " pathEditMode="relative" rAng="0" ptsTypes="AA">
                                      <p:cBhvr>
                                        <p:cTn id="36" dur="1000" fill="hold"/>
                                        <p:tgtEl>
                                          <p:spTgt spid="72"/>
                                        </p:tgtEl>
                                        <p:attrNameLst>
                                          <p:attrName>ppt_x</p:attrName>
                                          <p:attrName>ppt_y</p:attrName>
                                        </p:attrNameLst>
                                      </p:cBhvr>
                                      <p:rCtr x="2148" y="6991"/>
                                    </p:animMotion>
                                  </p:childTnLst>
                                </p:cTn>
                              </p:par>
                            </p:childTnLst>
                          </p:cTn>
                        </p:par>
                        <p:par>
                          <p:cTn id="37" fill="hold">
                            <p:stCondLst>
                              <p:cond delay="2500"/>
                            </p:stCondLst>
                            <p:childTnLst>
                              <p:par>
                                <p:cTn id="38" presetID="42" presetClass="path" presetSubtype="0" accel="50000" decel="50000" fill="hold" grpId="4" nodeType="afterEffect">
                                  <p:stCondLst>
                                    <p:cond delay="0"/>
                                  </p:stCondLst>
                                  <p:childTnLst>
                                    <p:animMotion origin="layout" path="M 0.07904 0.40648 L 0.07904 0.48079 " pathEditMode="relative" rAng="0" ptsTypes="AA">
                                      <p:cBhvr>
                                        <p:cTn id="39" dur="500" fill="hold"/>
                                        <p:tgtEl>
                                          <p:spTgt spid="72"/>
                                        </p:tgtEl>
                                        <p:attrNameLst>
                                          <p:attrName>ppt_x</p:attrName>
                                          <p:attrName>ppt_y</p:attrName>
                                        </p:attrNameLst>
                                      </p:cBhvr>
                                      <p:rCtr x="0" y="3727"/>
                                    </p:animMotion>
                                  </p:childTnLst>
                                </p:cTn>
                              </p:par>
                            </p:childTnLst>
                          </p:cTn>
                        </p:par>
                        <p:par>
                          <p:cTn id="40" fill="hold">
                            <p:stCondLst>
                              <p:cond delay="3000"/>
                            </p:stCondLst>
                            <p:childTnLst>
                              <p:par>
                                <p:cTn id="41" presetID="42" presetClass="path" presetSubtype="0" accel="50000" decel="50000" fill="hold" grpId="5" nodeType="afterEffect">
                                  <p:stCondLst>
                                    <p:cond delay="0"/>
                                  </p:stCondLst>
                                  <p:childTnLst>
                                    <p:animMotion origin="layout" path="M 0.07904 0.48079 L 0.03984 0.58426 " pathEditMode="relative" rAng="0" ptsTypes="AA">
                                      <p:cBhvr>
                                        <p:cTn id="42" dur="1000" fill="hold"/>
                                        <p:tgtEl>
                                          <p:spTgt spid="72"/>
                                        </p:tgtEl>
                                        <p:attrNameLst>
                                          <p:attrName>ppt_x</p:attrName>
                                          <p:attrName>ppt_y</p:attrName>
                                        </p:attrNameLst>
                                      </p:cBhvr>
                                      <p:rCtr x="-1966" y="5162"/>
                                    </p:animMotion>
                                  </p:childTnLst>
                                </p:cTn>
                              </p:par>
                            </p:childTnLst>
                          </p:cTn>
                        </p:par>
                        <p:par>
                          <p:cTn id="43" fill="hold">
                            <p:stCondLst>
                              <p:cond delay="4000"/>
                            </p:stCondLst>
                            <p:childTnLst>
                              <p:par>
                                <p:cTn id="44" presetID="42" presetClass="path" presetSubtype="0" accel="50000" decel="50000" fill="hold" grpId="6" nodeType="afterEffect">
                                  <p:stCondLst>
                                    <p:cond delay="0"/>
                                  </p:stCondLst>
                                  <p:childTnLst>
                                    <p:animMotion origin="layout" path="M 0.03984 0.58426 L 0.03958 0.62153 " pathEditMode="relative" rAng="0" ptsTypes="AA">
                                      <p:cBhvr>
                                        <p:cTn id="45" dur="500" fill="hold"/>
                                        <p:tgtEl>
                                          <p:spTgt spid="72"/>
                                        </p:tgtEl>
                                        <p:attrNameLst>
                                          <p:attrName>ppt_x</p:attrName>
                                          <p:attrName>ppt_y</p:attrName>
                                        </p:attrNameLst>
                                      </p:cBhvr>
                                      <p:rCtr x="-13" y="1852"/>
                                    </p:animMotion>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7" nodeType="clickEffect">
                                  <p:stCondLst>
                                    <p:cond delay="0"/>
                                  </p:stCondLst>
                                  <p:childTnLst>
                                    <p:animClr clrSpc="rgb" dir="cw">
                                      <p:cBhvr override="childStyle">
                                        <p:cTn id="49" dur="500" fill="hold"/>
                                        <p:tgtEl>
                                          <p:spTgt spid="72"/>
                                        </p:tgtEl>
                                        <p:attrNameLst>
                                          <p:attrName>style.color</p:attrName>
                                        </p:attrNameLst>
                                      </p:cBhvr>
                                      <p:to>
                                        <a:srgbClr val="895911"/>
                                      </p:to>
                                    </p:animClr>
                                    <p:animClr clrSpc="rgb" dir="cw">
                                      <p:cBhvr>
                                        <p:cTn id="50" dur="500" fill="hold"/>
                                        <p:tgtEl>
                                          <p:spTgt spid="72"/>
                                        </p:tgtEl>
                                        <p:attrNameLst>
                                          <p:attrName>fillcolor</p:attrName>
                                        </p:attrNameLst>
                                      </p:cBhvr>
                                      <p:to>
                                        <a:srgbClr val="895911"/>
                                      </p:to>
                                    </p:animClr>
                                    <p:set>
                                      <p:cBhvr>
                                        <p:cTn id="51" dur="500" fill="hold"/>
                                        <p:tgtEl>
                                          <p:spTgt spid="72"/>
                                        </p:tgtEl>
                                        <p:attrNameLst>
                                          <p:attrName>fill.type</p:attrName>
                                        </p:attrNameLst>
                                      </p:cBhvr>
                                      <p:to>
                                        <p:strVal val="solid"/>
                                      </p:to>
                                    </p:set>
                                    <p:set>
                                      <p:cBhvr>
                                        <p:cTn id="52" dur="500" fill="hold"/>
                                        <p:tgtEl>
                                          <p:spTgt spid="72"/>
                                        </p:tgtEl>
                                        <p:attrNameLst>
                                          <p:attrName>fill.on</p:attrName>
                                        </p:attrNameLst>
                                      </p:cBhvr>
                                      <p:to>
                                        <p:strVal val="true"/>
                                      </p:to>
                                    </p:set>
                                  </p:childTnLst>
                                </p:cTn>
                              </p:par>
                              <p:par>
                                <p:cTn id="53" presetID="19" presetClass="emph" presetSubtype="0" fill="hold" grpId="0" nodeType="withEffect">
                                  <p:stCondLst>
                                    <p:cond delay="0"/>
                                  </p:stCondLst>
                                  <p:childTnLst>
                                    <p:animClr clrSpc="rgb" dir="cw">
                                      <p:cBhvr override="childStyle">
                                        <p:cTn id="54" dur="500" fill="hold"/>
                                        <p:tgtEl>
                                          <p:spTgt spid="94"/>
                                        </p:tgtEl>
                                        <p:attrNameLst>
                                          <p:attrName>style.color</p:attrName>
                                        </p:attrNameLst>
                                      </p:cBhvr>
                                      <p:to>
                                        <a:srgbClr val="895911"/>
                                      </p:to>
                                    </p:animClr>
                                    <p:animClr clrSpc="rgb" dir="cw">
                                      <p:cBhvr>
                                        <p:cTn id="55" dur="500" fill="hold"/>
                                        <p:tgtEl>
                                          <p:spTgt spid="94"/>
                                        </p:tgtEl>
                                        <p:attrNameLst>
                                          <p:attrName>fillcolor</p:attrName>
                                        </p:attrNameLst>
                                      </p:cBhvr>
                                      <p:to>
                                        <a:srgbClr val="895911"/>
                                      </p:to>
                                    </p:animClr>
                                    <p:set>
                                      <p:cBhvr>
                                        <p:cTn id="56" dur="500" fill="hold"/>
                                        <p:tgtEl>
                                          <p:spTgt spid="94"/>
                                        </p:tgtEl>
                                        <p:attrNameLst>
                                          <p:attrName>fill.type</p:attrName>
                                        </p:attrNameLst>
                                      </p:cBhvr>
                                      <p:to>
                                        <p:strVal val="solid"/>
                                      </p:to>
                                    </p:set>
                                    <p:set>
                                      <p:cBhvr>
                                        <p:cTn id="57" dur="500" fill="hold"/>
                                        <p:tgtEl>
                                          <p:spTgt spid="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72" grpId="3" animBg="1"/>
      <p:bldP spid="72" grpId="4" animBg="1"/>
      <p:bldP spid="72" grpId="5" animBg="1"/>
      <p:bldP spid="72" grpId="6" animBg="1"/>
      <p:bldP spid="72" grpId="7" animBg="1"/>
      <p:bldP spid="94" grpId="0" animBg="1"/>
      <p:bldP spid="94" grpId="1" animBg="1"/>
      <p:bldP spid="101" grpId="0" animBg="1"/>
      <p:bldP spid="10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How many children should a node have?</a:t>
            </a:r>
          </a:p>
          <a:p>
            <a:endParaRPr lang="en-IN" dirty="0"/>
          </a:p>
          <a:p>
            <a:r>
              <a:rPr lang="en-IN" dirty="0"/>
              <a:t>How to send data points to children?</a:t>
            </a:r>
          </a:p>
          <a:p>
            <a:endParaRPr lang="en-IN" dirty="0"/>
          </a:p>
          <a:p>
            <a:r>
              <a:rPr lang="en-IN" dirty="0"/>
              <a:t>When to stop splitting and make the node a leaf?</a:t>
            </a:r>
          </a:p>
          <a:p>
            <a:endParaRPr lang="en-IN" dirty="0"/>
          </a:p>
          <a:p>
            <a:r>
              <a:rPr lang="en-IN" dirty="0"/>
              <a:t>What to do at a leaf?</a:t>
            </a:r>
          </a:p>
          <a:p>
            <a:endParaRPr lang="en-IN" dirty="0"/>
          </a:p>
          <a:p>
            <a:r>
              <a:rPr lang="en-IN" dirty="0"/>
              <a:t>How many trees to train?</a:t>
            </a:r>
          </a:p>
          <a:p>
            <a:endParaRPr lang="en-US" dirty="0"/>
          </a:p>
          <a:p>
            <a:pPr marL="0" indent="0">
              <a:buNone/>
            </a:pPr>
            <a:endParaRPr lang="en-IN" dirty="0"/>
          </a:p>
        </p:txBody>
      </p:sp>
      <p:sp>
        <p:nvSpPr>
          <p:cNvPr id="2" name="Title 1"/>
          <p:cNvSpPr>
            <a:spLocks noGrp="1"/>
          </p:cNvSpPr>
          <p:nvPr>
            <p:ph type="title"/>
          </p:nvPr>
        </p:nvSpPr>
        <p:spPr/>
        <p:txBody>
          <a:bodyPr/>
          <a:lstStyle/>
          <a:p>
            <a:r>
              <a:rPr lang="en-IN" dirty="0"/>
              <a:t>How to learn a DT?</a:t>
            </a:r>
          </a:p>
        </p:txBody>
      </p:sp>
      <p:grpSp>
        <p:nvGrpSpPr>
          <p:cNvPr id="5" name="Group 4"/>
          <p:cNvGrpSpPr/>
          <p:nvPr/>
        </p:nvGrpSpPr>
        <p:grpSpPr>
          <a:xfrm>
            <a:off x="8985664" y="915385"/>
            <a:ext cx="2845842" cy="939420"/>
            <a:chOff x="3933844" y="1241565"/>
            <a:chExt cx="2845842" cy="939420"/>
          </a:xfrm>
        </p:grpSpPr>
        <p:sp>
          <p:nvSpPr>
            <p:cNvPr id="6" name="Rounded Rectangle 5"/>
            <p:cNvSpPr/>
            <p:nvPr/>
          </p:nvSpPr>
          <p:spPr>
            <a:xfrm>
              <a:off x="5117941" y="1241565"/>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33844"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3242"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512640"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6" idx="1"/>
              <a:endCxn id="7" idx="0"/>
            </p:cNvCxnSpPr>
            <p:nvPr/>
          </p:nvCxnSpPr>
          <p:spPr>
            <a:xfrm flipH="1">
              <a:off x="4172668" y="1380288"/>
              <a:ext cx="945273"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13" idx="0"/>
            </p:cNvCxnSpPr>
            <p:nvPr/>
          </p:nvCxnSpPr>
          <p:spPr>
            <a:xfrm>
              <a:off x="5595588" y="1380288"/>
              <a:ext cx="945275"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8" idx="0"/>
            </p:cNvCxnSpPr>
            <p:nvPr/>
          </p:nvCxnSpPr>
          <p:spPr>
            <a:xfrm flipH="1">
              <a:off x="4962066"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302039"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6" idx="2"/>
              <a:endCxn id="9" idx="0"/>
            </p:cNvCxnSpPr>
            <p:nvPr/>
          </p:nvCxnSpPr>
          <p:spPr>
            <a:xfrm>
              <a:off x="5356765"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379030" y="2178101"/>
            <a:ext cx="2062919" cy="939420"/>
            <a:chOff x="9379030" y="1816305"/>
            <a:chExt cx="2062919" cy="939420"/>
          </a:xfrm>
        </p:grpSpPr>
        <p:grpSp>
          <p:nvGrpSpPr>
            <p:cNvPr id="16" name="Group 15"/>
            <p:cNvGrpSpPr/>
            <p:nvPr/>
          </p:nvGrpSpPr>
          <p:grpSpPr>
            <a:xfrm>
              <a:off x="9379030" y="1816305"/>
              <a:ext cx="2062919" cy="939420"/>
              <a:chOff x="3935670" y="1241563"/>
              <a:chExt cx="3794750" cy="1727266"/>
            </a:xfrm>
          </p:grpSpPr>
          <p:sp>
            <p:nvSpPr>
              <p:cNvPr id="19" name="Rounded Rectangle 18"/>
              <p:cNvSpPr/>
              <p:nvPr/>
            </p:nvSpPr>
            <p:spPr>
              <a:xfrm>
                <a:off x="5393728" y="1241563"/>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935670"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392983"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851786"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9" idx="1"/>
                <a:endCxn id="20" idx="0"/>
              </p:cNvCxnSpPr>
              <p:nvPr/>
            </p:nvCxnSpPr>
            <p:spPr>
              <a:xfrm flipH="1">
                <a:off x="4374986" y="1496626"/>
                <a:ext cx="1018740" cy="962078"/>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22" idx="0"/>
              </p:cNvCxnSpPr>
              <p:nvPr/>
            </p:nvCxnSpPr>
            <p:spPr>
              <a:xfrm>
                <a:off x="6272366" y="1496628"/>
                <a:ext cx="1018742" cy="96208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2"/>
                <a:endCxn id="21" idx="0"/>
              </p:cNvCxnSpPr>
              <p:nvPr/>
            </p:nvCxnSpPr>
            <p:spPr>
              <a:xfrm flipH="1">
                <a:off x="5829597" y="1751690"/>
                <a:ext cx="745" cy="707017"/>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custDataLst>
                <p:tags r:id="rId1"/>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477322" y="1943752"/>
              <a:ext cx="185938" cy="356634"/>
            </a:xfrm>
            <a:prstGeom prst="rect">
              <a:avLst/>
            </a:prstGeom>
            <a:ln>
              <a:noFill/>
            </a:ln>
          </p:spPr>
        </p:pic>
        <p:pic>
          <p:nvPicPr>
            <p:cNvPr id="18" name="Picture 17"/>
            <p:cNvPicPr>
              <a:picLocks noChangeAspect="1"/>
            </p:cNvPicPr>
            <p:nvPr>
              <p:custDataLst>
                <p:tags r:id="rId2"/>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1136600" y="1955027"/>
              <a:ext cx="185938" cy="356634"/>
            </a:xfrm>
            <a:prstGeom prst="rect">
              <a:avLst/>
            </a:prstGeom>
            <a:ln>
              <a:noFill/>
            </a:ln>
          </p:spPr>
        </p:pic>
      </p:grpSp>
      <p:grpSp>
        <p:nvGrpSpPr>
          <p:cNvPr id="26" name="Group 25"/>
          <p:cNvGrpSpPr/>
          <p:nvPr/>
        </p:nvGrpSpPr>
        <p:grpSpPr>
          <a:xfrm>
            <a:off x="9379030" y="3440817"/>
            <a:ext cx="2062919" cy="939420"/>
            <a:chOff x="3935668" y="1241562"/>
            <a:chExt cx="3794750" cy="1727266"/>
          </a:xfrm>
        </p:grpSpPr>
        <p:sp>
          <p:nvSpPr>
            <p:cNvPr id="27" name="Rounded Rectangle 26"/>
            <p:cNvSpPr/>
            <p:nvPr/>
          </p:nvSpPr>
          <p:spPr>
            <a:xfrm>
              <a:off x="5393726" y="1241562"/>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935668"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392981"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851784"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7" idx="1"/>
              <a:endCxn id="28" idx="0"/>
            </p:cNvCxnSpPr>
            <p:nvPr/>
          </p:nvCxnSpPr>
          <p:spPr>
            <a:xfrm flipH="1">
              <a:off x="4374984" y="1496625"/>
              <a:ext cx="1018740" cy="962078"/>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30" idx="0"/>
            </p:cNvCxnSpPr>
            <p:nvPr/>
          </p:nvCxnSpPr>
          <p:spPr>
            <a:xfrm>
              <a:off x="6272362" y="1496627"/>
              <a:ext cx="1018742" cy="962079"/>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2"/>
              <a:endCxn id="29" idx="0"/>
            </p:cNvCxnSpPr>
            <p:nvPr/>
          </p:nvCxnSpPr>
          <p:spPr>
            <a:xfrm flipH="1">
              <a:off x="5829597" y="1751690"/>
              <a:ext cx="745" cy="707017"/>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609136" y="5510576"/>
            <a:ext cx="1667480" cy="914724"/>
          </a:xfrm>
          <a:prstGeom prst="rect">
            <a:avLst/>
          </a:prstGeom>
          <a:ln>
            <a:noFill/>
          </a:ln>
        </p:spPr>
      </p:pic>
      <p:pic>
        <p:nvPicPr>
          <p:cNvPr id="35" name="Picture 3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0437676" y="5510576"/>
            <a:ext cx="1667480" cy="914724"/>
          </a:xfrm>
          <a:prstGeom prst="rect">
            <a:avLst/>
          </a:prstGeom>
          <a:ln>
            <a:noFill/>
          </a:ln>
        </p:spPr>
      </p:pic>
      <p:pic>
        <p:nvPicPr>
          <p:cNvPr id="116" name="Picture 115"/>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01543" y="5510576"/>
            <a:ext cx="1667480" cy="914724"/>
          </a:xfrm>
          <a:prstGeom prst="rect">
            <a:avLst/>
          </a:prstGeom>
          <a:ln>
            <a:noFill/>
          </a:ln>
        </p:spPr>
      </p:pic>
      <p:grpSp>
        <p:nvGrpSpPr>
          <p:cNvPr id="124" name="Group 123">
            <a:extLst>
              <a:ext uri="{FF2B5EF4-FFF2-40B4-BE49-F238E27FC236}">
                <a16:creationId xmlns:a16="http://schemas.microsoft.com/office/drawing/2014/main" id="{8570B83A-1A48-85B3-19E6-83CA1CC32C76}"/>
              </a:ext>
            </a:extLst>
          </p:cNvPr>
          <p:cNvGrpSpPr/>
          <p:nvPr/>
        </p:nvGrpSpPr>
        <p:grpSpPr>
          <a:xfrm>
            <a:off x="8776711" y="4703534"/>
            <a:ext cx="3076971" cy="470742"/>
            <a:chOff x="8776711" y="4703534"/>
            <a:chExt cx="3076971" cy="470742"/>
          </a:xfrm>
        </p:grpSpPr>
        <p:sp>
          <p:nvSpPr>
            <p:cNvPr id="37" name="Rounded Rectangle 36"/>
            <p:cNvSpPr/>
            <p:nvPr/>
          </p:nvSpPr>
          <p:spPr>
            <a:xfrm>
              <a:off x="8776711" y="4703534"/>
              <a:ext cx="810425" cy="470742"/>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9909984" y="4703534"/>
              <a:ext cx="810425" cy="470742"/>
              <a:chOff x="10341894" y="4225662"/>
              <a:chExt cx="810425" cy="470742"/>
            </a:xfrm>
          </p:grpSpPr>
          <p:sp>
            <p:nvSpPr>
              <p:cNvPr id="42" name="Rounded Rectangle 41"/>
              <p:cNvSpPr/>
              <p:nvPr/>
            </p:nvSpPr>
            <p:spPr>
              <a:xfrm>
                <a:off x="10341894" y="4225662"/>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0401158" y="4272969"/>
                <a:ext cx="712735" cy="391235"/>
                <a:chOff x="1809291" y="3181017"/>
                <a:chExt cx="1988449" cy="1091501"/>
              </a:xfrm>
            </p:grpSpPr>
            <p:grpSp>
              <p:nvGrpSpPr>
                <p:cNvPr id="44" name="Group 43"/>
                <p:cNvGrpSpPr/>
                <p:nvPr/>
              </p:nvGrpSpPr>
              <p:grpSpPr>
                <a:xfrm>
                  <a:off x="2631409" y="3861046"/>
                  <a:ext cx="365765" cy="374232"/>
                  <a:chOff x="1197111" y="1389960"/>
                  <a:chExt cx="1676237" cy="1715038"/>
                </a:xfrm>
              </p:grpSpPr>
              <p:grpSp>
                <p:nvGrpSpPr>
                  <p:cNvPr id="110" name="Group 109"/>
                  <p:cNvGrpSpPr/>
                  <p:nvPr/>
                </p:nvGrpSpPr>
                <p:grpSpPr>
                  <a:xfrm>
                    <a:off x="1197111" y="1671679"/>
                    <a:ext cx="1676237" cy="1433319"/>
                    <a:chOff x="1197111" y="1671679"/>
                    <a:chExt cx="1676237" cy="1433319"/>
                  </a:xfrm>
                </p:grpSpPr>
                <p:sp>
                  <p:nvSpPr>
                    <p:cNvPr id="114" name="Freeform 11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1" name="Group 110"/>
                  <p:cNvGrpSpPr/>
                  <p:nvPr/>
                </p:nvGrpSpPr>
                <p:grpSpPr>
                  <a:xfrm rot="2700000">
                    <a:off x="2122165" y="1174441"/>
                    <a:ext cx="426826" cy="857864"/>
                    <a:chOff x="4898239" y="1582532"/>
                    <a:chExt cx="309771" cy="622599"/>
                  </a:xfrm>
                </p:grpSpPr>
                <p:sp>
                  <p:nvSpPr>
                    <p:cNvPr id="112" name="Freeform 11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5" name="Group 44"/>
                <p:cNvGrpSpPr/>
                <p:nvPr/>
              </p:nvGrpSpPr>
              <p:grpSpPr>
                <a:xfrm>
                  <a:off x="2174247" y="3832677"/>
                  <a:ext cx="355746" cy="430969"/>
                  <a:chOff x="3467357" y="1386489"/>
                  <a:chExt cx="1630321" cy="1975053"/>
                </a:xfrm>
              </p:grpSpPr>
              <p:sp>
                <p:nvSpPr>
                  <p:cNvPr id="105" name="Oval 104"/>
                  <p:cNvSpPr/>
                  <p:nvPr/>
                </p:nvSpPr>
                <p:spPr>
                  <a:xfrm>
                    <a:off x="3467357" y="1731220"/>
                    <a:ext cx="1630321" cy="1630321"/>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rot="2700000">
                    <a:off x="4357498" y="1170969"/>
                    <a:ext cx="426826" cy="857866"/>
                    <a:chOff x="4910359" y="1566848"/>
                    <a:chExt cx="309771" cy="622600"/>
                  </a:xfrm>
                </p:grpSpPr>
                <p:sp>
                  <p:nvSpPr>
                    <p:cNvPr id="108" name="Freeform 10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6" name="Group 45"/>
                <p:cNvGrpSpPr/>
                <p:nvPr/>
              </p:nvGrpSpPr>
              <p:grpSpPr>
                <a:xfrm>
                  <a:off x="3404978" y="3852683"/>
                  <a:ext cx="392762" cy="419835"/>
                  <a:chOff x="3589257" y="1246862"/>
                  <a:chExt cx="1485489" cy="1587885"/>
                </a:xfrm>
              </p:grpSpPr>
              <p:cxnSp>
                <p:nvCxnSpPr>
                  <p:cNvPr id="94" name="Straight Connector 93"/>
                  <p:cNvCxnSpPr/>
                  <p:nvPr/>
                </p:nvCxnSpPr>
                <p:spPr>
                  <a:xfrm flipV="1">
                    <a:off x="3896226" y="1557868"/>
                    <a:ext cx="335757" cy="789942"/>
                  </a:xfrm>
                  <a:prstGeom prst="line">
                    <a:avLst/>
                  </a:prstGeom>
                  <a:ln w="101600">
                    <a:solidFill>
                      <a:srgbClr val="58D68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4246378" y="1557868"/>
                    <a:ext cx="335757" cy="789942"/>
                  </a:xfrm>
                  <a:prstGeom prst="line">
                    <a:avLst/>
                  </a:prstGeom>
                  <a:ln w="101600">
                    <a:solidFill>
                      <a:srgbClr val="27AE60"/>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589257" y="2220809"/>
                    <a:ext cx="613937" cy="613938"/>
                    <a:chOff x="4607481" y="4365751"/>
                    <a:chExt cx="739649" cy="739650"/>
                  </a:xfrm>
                </p:grpSpPr>
                <p:sp>
                  <p:nvSpPr>
                    <p:cNvPr id="103" name="Oval 102"/>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260773" y="2220809"/>
                    <a:ext cx="613937" cy="613938"/>
                    <a:chOff x="4607481" y="4365751"/>
                    <a:chExt cx="739649" cy="739650"/>
                  </a:xfrm>
                </p:grpSpPr>
                <p:sp>
                  <p:nvSpPr>
                    <p:cNvPr id="101" name="Oval 100"/>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4189264" y="1246862"/>
                    <a:ext cx="885482" cy="428318"/>
                    <a:chOff x="4063354" y="1112562"/>
                    <a:chExt cx="885482" cy="428318"/>
                  </a:xfrm>
                </p:grpSpPr>
                <p:sp>
                  <p:nvSpPr>
                    <p:cNvPr id="99" name="Freeform 9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7" name="Group 46"/>
                <p:cNvGrpSpPr/>
                <p:nvPr/>
              </p:nvGrpSpPr>
              <p:grpSpPr>
                <a:xfrm>
                  <a:off x="1809291" y="3852683"/>
                  <a:ext cx="293425" cy="406095"/>
                  <a:chOff x="1633488" y="334932"/>
                  <a:chExt cx="1344715" cy="1861064"/>
                </a:xfrm>
              </p:grpSpPr>
              <p:grpSp>
                <p:nvGrpSpPr>
                  <p:cNvPr id="70" name="Group 69"/>
                  <p:cNvGrpSpPr/>
                  <p:nvPr/>
                </p:nvGrpSpPr>
                <p:grpSpPr>
                  <a:xfrm>
                    <a:off x="1633488" y="684696"/>
                    <a:ext cx="1344715" cy="1511300"/>
                    <a:chOff x="1633488" y="684696"/>
                    <a:chExt cx="1344715" cy="1511300"/>
                  </a:xfrm>
                </p:grpSpPr>
                <p:sp>
                  <p:nvSpPr>
                    <p:cNvPr id="92" name="Freeform 9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1985367" y="334932"/>
                    <a:ext cx="643040" cy="505060"/>
                    <a:chOff x="2362639" y="273524"/>
                    <a:chExt cx="643040" cy="505060"/>
                  </a:xfrm>
                </p:grpSpPr>
                <p:sp>
                  <p:nvSpPr>
                    <p:cNvPr id="90" name="Freeform 8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71"/>
                  <p:cNvSpPr/>
                  <p:nvPr/>
                </p:nvSpPr>
                <p:spPr>
                  <a:xfrm>
                    <a:off x="1844114"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120370"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415056"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700852"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70780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98231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27065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561179"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833510"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44114"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120370"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417471"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703365"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83481"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270655"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561179" y="169389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120370" y="2004471"/>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417471" y="1997687"/>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057105" y="3768221"/>
                  <a:ext cx="343148" cy="477007"/>
                  <a:chOff x="5216848" y="2546882"/>
                  <a:chExt cx="1572587" cy="2186039"/>
                </a:xfrm>
              </p:grpSpPr>
              <p:grpSp>
                <p:nvGrpSpPr>
                  <p:cNvPr id="53" name="Group 52"/>
                  <p:cNvGrpSpPr/>
                  <p:nvPr/>
                </p:nvGrpSpPr>
                <p:grpSpPr>
                  <a:xfrm>
                    <a:off x="5216848" y="2546882"/>
                    <a:ext cx="1572587" cy="2186039"/>
                    <a:chOff x="4589405" y="1579240"/>
                    <a:chExt cx="1572587" cy="2186039"/>
                  </a:xfrm>
                </p:grpSpPr>
                <p:grpSp>
                  <p:nvGrpSpPr>
                    <p:cNvPr id="55" name="Group 54"/>
                    <p:cNvGrpSpPr/>
                    <p:nvPr/>
                  </p:nvGrpSpPr>
                  <p:grpSpPr>
                    <a:xfrm rot="2641257">
                      <a:off x="5178361" y="1579240"/>
                      <a:ext cx="983631" cy="742452"/>
                      <a:chOff x="3510643" y="3553204"/>
                      <a:chExt cx="2496364" cy="1884275"/>
                    </a:xfrm>
                  </p:grpSpPr>
                  <p:sp>
                    <p:nvSpPr>
                      <p:cNvPr id="68" name="Freeform 6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Arc 55"/>
                    <p:cNvSpPr/>
                    <p:nvPr/>
                  </p:nvSpPr>
                  <p:spPr>
                    <a:xfrm flipH="1">
                      <a:off x="5370938" y="2162494"/>
                      <a:ext cx="356589" cy="733443"/>
                    </a:xfrm>
                    <a:prstGeom prst="arc">
                      <a:avLst>
                        <a:gd name="adj1" fmla="val 16200000"/>
                        <a:gd name="adj2" fmla="val 374751"/>
                      </a:avLst>
                    </a:prstGeom>
                    <a:ln w="76200">
                      <a:solidFill>
                        <a:srgbClr val="27A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7" name="Group 56"/>
                    <p:cNvGrpSpPr/>
                    <p:nvPr/>
                  </p:nvGrpSpPr>
                  <p:grpSpPr>
                    <a:xfrm>
                      <a:off x="4589405" y="2363348"/>
                      <a:ext cx="1566675" cy="1401931"/>
                      <a:chOff x="4589405" y="2363348"/>
                      <a:chExt cx="1566675" cy="1401931"/>
                    </a:xfrm>
                  </p:grpSpPr>
                  <p:sp>
                    <p:nvSpPr>
                      <p:cNvPr id="58" name="Oval 57"/>
                      <p:cNvSpPr/>
                      <p:nvPr/>
                    </p:nvSpPr>
                    <p:spPr>
                      <a:xfrm>
                        <a:off x="4589405"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81074"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72743"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785239"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176908"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981073"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64411"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68576"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72741"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176905" y="3373610"/>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 name="Freeform 5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Rectangle 48"/>
                <p:cNvSpPr/>
                <p:nvPr/>
              </p:nvSpPr>
              <p:spPr>
                <a:xfrm>
                  <a:off x="278340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31259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87062"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1809549" y="3789256"/>
                  <a:ext cx="198280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0" name="Rounded Rectangle 39"/>
            <p:cNvSpPr/>
            <p:nvPr/>
          </p:nvSpPr>
          <p:spPr>
            <a:xfrm>
              <a:off x="11043257" y="4703534"/>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a16="http://schemas.microsoft.com/office/drawing/2014/main" id="{AB06D642-58CD-78AA-4242-7E30DFF951D3}"/>
                </a:ext>
              </a:extLst>
            </p:cNvPr>
            <p:cNvPicPr>
              <a:picLocks noChangeAspect="1"/>
            </p:cNvPicPr>
            <p:nvPr/>
          </p:nvPicPr>
          <p:blipFill>
            <a:blip r:embed="rId7"/>
            <a:stretch>
              <a:fillRect/>
            </a:stretch>
          </p:blipFill>
          <p:spPr>
            <a:xfrm>
              <a:off x="11296214" y="4784501"/>
              <a:ext cx="304510" cy="306138"/>
            </a:xfrm>
            <a:prstGeom prst="rect">
              <a:avLst/>
            </a:prstGeom>
          </p:spPr>
        </p:pic>
      </p:grpSp>
    </p:spTree>
    <p:extLst>
      <p:ext uri="{BB962C8B-B14F-4D97-AF65-F5344CB8AC3E}">
        <p14:creationId xmlns:p14="http://schemas.microsoft.com/office/powerpoint/2010/main" val="17728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at a leaf?</a:t>
            </a:r>
          </a:p>
        </p:txBody>
      </p:sp>
      <p:sp>
        <p:nvSpPr>
          <p:cNvPr id="3" name="Content Placeholder 2"/>
          <p:cNvSpPr>
            <a:spLocks noGrp="1"/>
          </p:cNvSpPr>
          <p:nvPr>
            <p:ph idx="1"/>
          </p:nvPr>
        </p:nvSpPr>
        <p:spPr/>
        <p:txBody>
          <a:bodyPr/>
          <a:lstStyle/>
          <a:p>
            <a:r>
              <a:rPr lang="en-IN" dirty="0"/>
              <a:t>Can take any (complicated) action at a leaf</a:t>
            </a:r>
          </a:p>
          <a:p>
            <a:pPr lvl="1"/>
            <a:r>
              <a:rPr lang="en-IN" sz="2800" dirty="0"/>
              <a:t>Why not call another machine learning algorithm?</a:t>
            </a:r>
          </a:p>
          <a:p>
            <a:r>
              <a:rPr lang="en-IN" dirty="0"/>
              <a:t>For speed, keep leaf action simple</a:t>
            </a:r>
          </a:p>
          <a:p>
            <a:pPr lvl="1"/>
            <a:r>
              <a:rPr lang="en-IN" sz="2800" dirty="0"/>
              <a:t>Simplest action – constant prediction</a:t>
            </a:r>
          </a:p>
          <a:p>
            <a:pPr lvl="1"/>
            <a:r>
              <a:rPr lang="en-IN" sz="2800" dirty="0"/>
              <a:t>Such a DT will encode a piecewise constant</a:t>
            </a:r>
            <a:br>
              <a:rPr lang="en-IN" sz="2800" dirty="0"/>
            </a:br>
            <a:r>
              <a:rPr lang="en-IN" sz="2800" dirty="0"/>
              <a:t>prediction function</a:t>
            </a:r>
            <a:endParaRPr lang="en-US" sz="2800" dirty="0"/>
          </a:p>
          <a:p>
            <a:endParaRPr lang="en-IN" dirty="0"/>
          </a:p>
        </p:txBody>
      </p:sp>
      <p:sp>
        <p:nvSpPr>
          <p:cNvPr id="184" name="Rounded Rectangle 183"/>
          <p:cNvSpPr/>
          <p:nvPr/>
        </p:nvSpPr>
        <p:spPr>
          <a:xfrm>
            <a:off x="11376871"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ounded Rectangle 184"/>
          <p:cNvSpPr/>
          <p:nvPr/>
        </p:nvSpPr>
        <p:spPr>
          <a:xfrm>
            <a:off x="10589515"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6" name="Rounded Rectangle 185"/>
          <p:cNvSpPr/>
          <p:nvPr/>
        </p:nvSpPr>
        <p:spPr>
          <a:xfrm>
            <a:off x="9789186"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Rounded Rectangle 186"/>
          <p:cNvSpPr/>
          <p:nvPr/>
        </p:nvSpPr>
        <p:spPr>
          <a:xfrm>
            <a:off x="9001829"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Rounded Rectangle 187"/>
          <p:cNvSpPr/>
          <p:nvPr/>
        </p:nvSpPr>
        <p:spPr>
          <a:xfrm>
            <a:off x="8201500"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Rounded Rectangle 188"/>
          <p:cNvSpPr/>
          <p:nvPr/>
        </p:nvSpPr>
        <p:spPr>
          <a:xfrm>
            <a:off x="7414144"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Rounded Rectangle 189"/>
          <p:cNvSpPr/>
          <p:nvPr/>
        </p:nvSpPr>
        <p:spPr>
          <a:xfrm>
            <a:off x="6613815"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Rounded Rectangle 190"/>
          <p:cNvSpPr/>
          <p:nvPr/>
        </p:nvSpPr>
        <p:spPr>
          <a:xfrm>
            <a:off x="5826458"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1" name="Group 220"/>
          <p:cNvGrpSpPr/>
          <p:nvPr/>
        </p:nvGrpSpPr>
        <p:grpSpPr>
          <a:xfrm>
            <a:off x="7539333" y="1980939"/>
            <a:ext cx="2875358" cy="642029"/>
            <a:chOff x="7539333" y="1980939"/>
            <a:chExt cx="2875358" cy="642029"/>
          </a:xfrm>
        </p:grpSpPr>
        <p:sp>
          <p:nvSpPr>
            <p:cNvPr id="222" name="Oval 221"/>
            <p:cNvSpPr/>
            <p:nvPr/>
          </p:nvSpPr>
          <p:spPr>
            <a:xfrm>
              <a:off x="819906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8427798"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865313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888187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6" name="Oval 225"/>
            <p:cNvSpPr/>
            <p:nvPr/>
          </p:nvSpPr>
          <p:spPr>
            <a:xfrm>
              <a:off x="9099501"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7" name="Oval 226"/>
            <p:cNvSpPr/>
            <p:nvPr/>
          </p:nvSpPr>
          <p:spPr>
            <a:xfrm>
              <a:off x="932484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Oval 227"/>
            <p:cNvSpPr/>
            <p:nvPr/>
          </p:nvSpPr>
          <p:spPr>
            <a:xfrm>
              <a:off x="955215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Oval 228"/>
            <p:cNvSpPr/>
            <p:nvPr/>
          </p:nvSpPr>
          <p:spPr>
            <a:xfrm>
              <a:off x="978088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Oval 229"/>
            <p:cNvSpPr/>
            <p:nvPr/>
          </p:nvSpPr>
          <p:spPr>
            <a:xfrm>
              <a:off x="999851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Oval 230"/>
            <p:cNvSpPr/>
            <p:nvPr/>
          </p:nvSpPr>
          <p:spPr>
            <a:xfrm>
              <a:off x="10223856"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2" name="Oval 231"/>
            <p:cNvSpPr/>
            <p:nvPr/>
          </p:nvSpPr>
          <p:spPr>
            <a:xfrm>
              <a:off x="753933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3" name="Oval 232"/>
            <p:cNvSpPr/>
            <p:nvPr/>
          </p:nvSpPr>
          <p:spPr>
            <a:xfrm>
              <a:off x="7768069"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Oval 233"/>
            <p:cNvSpPr/>
            <p:nvPr/>
          </p:nvSpPr>
          <p:spPr>
            <a:xfrm>
              <a:off x="7985695"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Oval 234"/>
            <p:cNvSpPr/>
            <p:nvPr/>
          </p:nvSpPr>
          <p:spPr>
            <a:xfrm>
              <a:off x="8199062"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Oval 235"/>
            <p:cNvSpPr/>
            <p:nvPr/>
          </p:nvSpPr>
          <p:spPr>
            <a:xfrm>
              <a:off x="8427798"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Oval 236"/>
            <p:cNvSpPr/>
            <p:nvPr/>
          </p:nvSpPr>
          <p:spPr>
            <a:xfrm>
              <a:off x="865313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Oval 237"/>
            <p:cNvSpPr/>
            <p:nvPr/>
          </p:nvSpPr>
          <p:spPr>
            <a:xfrm>
              <a:off x="888187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9" name="Oval 238"/>
            <p:cNvSpPr/>
            <p:nvPr/>
          </p:nvSpPr>
          <p:spPr>
            <a:xfrm>
              <a:off x="9099501"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0" name="Oval 239"/>
            <p:cNvSpPr/>
            <p:nvPr/>
          </p:nvSpPr>
          <p:spPr>
            <a:xfrm>
              <a:off x="9324842"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1" name="Oval 240"/>
            <p:cNvSpPr/>
            <p:nvPr/>
          </p:nvSpPr>
          <p:spPr>
            <a:xfrm>
              <a:off x="955215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Oval 241"/>
            <p:cNvSpPr/>
            <p:nvPr/>
          </p:nvSpPr>
          <p:spPr>
            <a:xfrm>
              <a:off x="978088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3" name="Oval 242"/>
            <p:cNvSpPr/>
            <p:nvPr/>
          </p:nvSpPr>
          <p:spPr>
            <a:xfrm>
              <a:off x="999851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4" name="Oval 243"/>
            <p:cNvSpPr/>
            <p:nvPr/>
          </p:nvSpPr>
          <p:spPr>
            <a:xfrm>
              <a:off x="10223856"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Oval 244"/>
            <p:cNvSpPr/>
            <p:nvPr/>
          </p:nvSpPr>
          <p:spPr>
            <a:xfrm>
              <a:off x="753933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6" name="Oval 245"/>
            <p:cNvSpPr/>
            <p:nvPr/>
          </p:nvSpPr>
          <p:spPr>
            <a:xfrm>
              <a:off x="7768069"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7" name="Oval 246"/>
            <p:cNvSpPr/>
            <p:nvPr/>
          </p:nvSpPr>
          <p:spPr>
            <a:xfrm>
              <a:off x="7985695"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8" name="Oval 247"/>
            <p:cNvSpPr/>
            <p:nvPr/>
          </p:nvSpPr>
          <p:spPr>
            <a:xfrm>
              <a:off x="8199062"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Oval 248"/>
            <p:cNvSpPr/>
            <p:nvPr/>
          </p:nvSpPr>
          <p:spPr>
            <a:xfrm>
              <a:off x="8427798"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0" name="Oval 249"/>
            <p:cNvSpPr/>
            <p:nvPr/>
          </p:nvSpPr>
          <p:spPr>
            <a:xfrm>
              <a:off x="865313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1" name="Oval 250"/>
            <p:cNvSpPr/>
            <p:nvPr/>
          </p:nvSpPr>
          <p:spPr>
            <a:xfrm>
              <a:off x="888187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Oval 251"/>
            <p:cNvSpPr/>
            <p:nvPr/>
          </p:nvSpPr>
          <p:spPr>
            <a:xfrm>
              <a:off x="9099501"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3" name="Oval 252"/>
            <p:cNvSpPr/>
            <p:nvPr/>
          </p:nvSpPr>
          <p:spPr>
            <a:xfrm>
              <a:off x="9324842"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4" name="Oval 253"/>
            <p:cNvSpPr/>
            <p:nvPr/>
          </p:nvSpPr>
          <p:spPr>
            <a:xfrm>
              <a:off x="9552153"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5" name="Oval 254"/>
            <p:cNvSpPr/>
            <p:nvPr/>
          </p:nvSpPr>
          <p:spPr>
            <a:xfrm>
              <a:off x="978088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6" name="Oval 255"/>
            <p:cNvSpPr/>
            <p:nvPr/>
          </p:nvSpPr>
          <p:spPr>
            <a:xfrm>
              <a:off x="999851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7" name="Oval 256"/>
            <p:cNvSpPr/>
            <p:nvPr/>
          </p:nvSpPr>
          <p:spPr>
            <a:xfrm>
              <a:off x="10223856"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8" name="Oval 257"/>
            <p:cNvSpPr/>
            <p:nvPr/>
          </p:nvSpPr>
          <p:spPr>
            <a:xfrm>
              <a:off x="7539333"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Oval 258"/>
            <p:cNvSpPr/>
            <p:nvPr/>
          </p:nvSpPr>
          <p:spPr>
            <a:xfrm>
              <a:off x="7768069"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0" name="Oval 259"/>
            <p:cNvSpPr/>
            <p:nvPr/>
          </p:nvSpPr>
          <p:spPr>
            <a:xfrm>
              <a:off x="798569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1" name="Group 260"/>
          <p:cNvGrpSpPr/>
          <p:nvPr/>
        </p:nvGrpSpPr>
        <p:grpSpPr>
          <a:xfrm>
            <a:off x="5870307" y="5803948"/>
            <a:ext cx="635479" cy="190835"/>
            <a:chOff x="5874161" y="5803948"/>
            <a:chExt cx="635479" cy="190835"/>
          </a:xfrm>
        </p:grpSpPr>
        <p:sp>
          <p:nvSpPr>
            <p:cNvPr id="262" name="Oval 26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3" name="Oval 26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4" name="Oval 26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5" name="Group 264"/>
          <p:cNvGrpSpPr/>
          <p:nvPr/>
        </p:nvGrpSpPr>
        <p:grpSpPr>
          <a:xfrm>
            <a:off x="6653168" y="5803948"/>
            <a:ext cx="635479" cy="190835"/>
            <a:chOff x="5874161" y="5803948"/>
            <a:chExt cx="635479" cy="190835"/>
          </a:xfrm>
        </p:grpSpPr>
        <p:sp>
          <p:nvSpPr>
            <p:cNvPr id="266" name="Oval 265"/>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Oval 266"/>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Oval 26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9" name="Group 268"/>
          <p:cNvGrpSpPr/>
          <p:nvPr/>
        </p:nvGrpSpPr>
        <p:grpSpPr>
          <a:xfrm>
            <a:off x="7454428" y="5803948"/>
            <a:ext cx="635479" cy="190835"/>
            <a:chOff x="5874161" y="5803948"/>
            <a:chExt cx="635479" cy="190835"/>
          </a:xfrm>
        </p:grpSpPr>
        <p:sp>
          <p:nvSpPr>
            <p:cNvPr id="270" name="Oval 26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Oval 270"/>
            <p:cNvSpPr/>
            <p:nvPr/>
          </p:nvSpPr>
          <p:spPr>
            <a:xfrm>
              <a:off x="6096483"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2" name="Oval 271"/>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3" name="Group 272"/>
          <p:cNvGrpSpPr/>
          <p:nvPr/>
        </p:nvGrpSpPr>
        <p:grpSpPr>
          <a:xfrm>
            <a:off x="8245349" y="5803948"/>
            <a:ext cx="635479" cy="190835"/>
            <a:chOff x="5874161" y="5803948"/>
            <a:chExt cx="635479" cy="190835"/>
          </a:xfrm>
        </p:grpSpPr>
        <p:sp>
          <p:nvSpPr>
            <p:cNvPr id="274" name="Oval 273"/>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5" name="Oval 274"/>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6" name="Oval 275"/>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7" name="Group 276"/>
          <p:cNvGrpSpPr/>
          <p:nvPr/>
        </p:nvGrpSpPr>
        <p:grpSpPr>
          <a:xfrm>
            <a:off x="9045678" y="5803948"/>
            <a:ext cx="635479" cy="190835"/>
            <a:chOff x="5874161" y="5803948"/>
            <a:chExt cx="635479" cy="190835"/>
          </a:xfrm>
        </p:grpSpPr>
        <p:sp>
          <p:nvSpPr>
            <p:cNvPr id="278" name="Oval 277"/>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9" name="Oval 278"/>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0" name="Oval 279"/>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1" name="Group 280"/>
          <p:cNvGrpSpPr/>
          <p:nvPr/>
        </p:nvGrpSpPr>
        <p:grpSpPr>
          <a:xfrm>
            <a:off x="9839521" y="5803948"/>
            <a:ext cx="635479" cy="190835"/>
            <a:chOff x="5874161" y="5803948"/>
            <a:chExt cx="635479" cy="190835"/>
          </a:xfrm>
        </p:grpSpPr>
        <p:sp>
          <p:nvSpPr>
            <p:cNvPr id="282" name="Oval 28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3" name="Oval 28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4" name="Oval 28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5" name="Group 284"/>
          <p:cNvGrpSpPr/>
          <p:nvPr/>
        </p:nvGrpSpPr>
        <p:grpSpPr>
          <a:xfrm>
            <a:off x="10633364" y="5803948"/>
            <a:ext cx="635479" cy="190835"/>
            <a:chOff x="5874161" y="5803948"/>
            <a:chExt cx="635479" cy="190835"/>
          </a:xfrm>
        </p:grpSpPr>
        <p:sp>
          <p:nvSpPr>
            <p:cNvPr id="286" name="Oval 285"/>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7" name="Oval 286"/>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8" name="Oval 28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9" name="Group 288"/>
          <p:cNvGrpSpPr/>
          <p:nvPr/>
        </p:nvGrpSpPr>
        <p:grpSpPr>
          <a:xfrm>
            <a:off x="11417303" y="5803948"/>
            <a:ext cx="635479" cy="190835"/>
            <a:chOff x="5874161" y="5803948"/>
            <a:chExt cx="635479" cy="190835"/>
          </a:xfrm>
        </p:grpSpPr>
        <p:sp>
          <p:nvSpPr>
            <p:cNvPr id="290" name="Oval 28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1" name="Oval 290"/>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2" name="Oval 291"/>
            <p:cNvSpPr/>
            <p:nvPr/>
          </p:nvSpPr>
          <p:spPr>
            <a:xfrm>
              <a:off x="6318805"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93" name="Rounded Rectangle 292"/>
          <p:cNvSpPr/>
          <p:nvPr/>
        </p:nvSpPr>
        <p:spPr>
          <a:xfrm>
            <a:off x="4211630" y="5470993"/>
            <a:ext cx="1086655" cy="631191"/>
          </a:xfrm>
          <a:prstGeom prst="roundRect">
            <a:avLst/>
          </a:prstGeom>
          <a:solidFill>
            <a:srgbClr val="00B0F0"/>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94" name="Group 293"/>
          <p:cNvGrpSpPr/>
          <p:nvPr/>
        </p:nvGrpSpPr>
        <p:grpSpPr>
          <a:xfrm>
            <a:off x="4211630" y="3865337"/>
            <a:ext cx="1086655" cy="631191"/>
            <a:chOff x="4211630" y="3865337"/>
            <a:chExt cx="1086655" cy="631191"/>
          </a:xfrm>
        </p:grpSpPr>
        <p:sp>
          <p:nvSpPr>
            <p:cNvPr id="295" name="Rounded Rectangle 294"/>
            <p:cNvSpPr/>
            <p:nvPr/>
          </p:nvSpPr>
          <p:spPr>
            <a:xfrm>
              <a:off x="4211630" y="3865337"/>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6" name="Oval 295"/>
            <p:cNvSpPr/>
            <p:nvPr/>
          </p:nvSpPr>
          <p:spPr>
            <a:xfrm>
              <a:off x="4306539" y="394561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7" name="Oval 296"/>
            <p:cNvSpPr/>
            <p:nvPr/>
          </p:nvSpPr>
          <p:spPr>
            <a:xfrm>
              <a:off x="5017499" y="3945616"/>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8" name="Oval 297"/>
            <p:cNvSpPr/>
            <p:nvPr/>
          </p:nvSpPr>
          <p:spPr>
            <a:xfrm>
              <a:off x="4306539" y="420747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9" name="Oval 298"/>
            <p:cNvSpPr/>
            <p:nvPr/>
          </p:nvSpPr>
          <p:spPr>
            <a:xfrm>
              <a:off x="5017499"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0" name="Oval 299"/>
            <p:cNvSpPr/>
            <p:nvPr/>
          </p:nvSpPr>
          <p:spPr>
            <a:xfrm>
              <a:off x="4543526" y="394561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1" name="Oval 300"/>
            <p:cNvSpPr/>
            <p:nvPr/>
          </p:nvSpPr>
          <p:spPr>
            <a:xfrm>
              <a:off x="4543526"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2" name="Oval 301"/>
            <p:cNvSpPr/>
            <p:nvPr/>
          </p:nvSpPr>
          <p:spPr>
            <a:xfrm>
              <a:off x="4780513" y="3943775"/>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3" name="Oval 302"/>
            <p:cNvSpPr/>
            <p:nvPr/>
          </p:nvSpPr>
          <p:spPr>
            <a:xfrm>
              <a:off x="4780513" y="420563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04" name="Group 303"/>
          <p:cNvGrpSpPr/>
          <p:nvPr/>
        </p:nvGrpSpPr>
        <p:grpSpPr>
          <a:xfrm>
            <a:off x="4211630" y="4664810"/>
            <a:ext cx="1086655" cy="631191"/>
            <a:chOff x="4211630" y="4664810"/>
            <a:chExt cx="1086655" cy="631191"/>
          </a:xfrm>
        </p:grpSpPr>
        <p:sp>
          <p:nvSpPr>
            <p:cNvPr id="305" name="Rounded Rectangle 304"/>
            <p:cNvSpPr/>
            <p:nvPr/>
          </p:nvSpPr>
          <p:spPr>
            <a:xfrm>
              <a:off x="4211630" y="4664810"/>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6" name="Rectangle 305"/>
            <p:cNvSpPr/>
            <p:nvPr/>
          </p:nvSpPr>
          <p:spPr>
            <a:xfrm>
              <a:off x="4378960" y="4986360"/>
              <a:ext cx="118414" cy="1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7" name="Rectangle 306"/>
            <p:cNvSpPr/>
            <p:nvPr/>
          </p:nvSpPr>
          <p:spPr>
            <a:xfrm>
              <a:off x="4695377" y="4986360"/>
              <a:ext cx="118414" cy="1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8" name="Rectangle 307"/>
            <p:cNvSpPr/>
            <p:nvPr/>
          </p:nvSpPr>
          <p:spPr>
            <a:xfrm>
              <a:off x="5011795" y="4780280"/>
              <a:ext cx="118414" cy="386080"/>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9" name="Straight Connector 308"/>
            <p:cNvCxnSpPr/>
            <p:nvPr/>
          </p:nvCxnSpPr>
          <p:spPr>
            <a:xfrm>
              <a:off x="4306539" y="5166360"/>
              <a:ext cx="901795" cy="0"/>
            </a:xfrm>
            <a:prstGeom prst="line">
              <a:avLst/>
            </a:prstGeom>
            <a:noFill/>
            <a:ln w="38100" cap="flat" cmpd="sng" algn="ctr">
              <a:solidFill>
                <a:schemeClr val="bg1"/>
              </a:solidFill>
              <a:prstDash val="solid"/>
              <a:miter lim="800000"/>
            </a:ln>
            <a:effectLst/>
          </p:spPr>
        </p:cxnSp>
      </p:grpSp>
      <p:sp>
        <p:nvSpPr>
          <p:cNvPr id="310" name="Rectangle 309"/>
          <p:cNvSpPr/>
          <p:nvPr/>
        </p:nvSpPr>
        <p:spPr>
          <a:xfrm>
            <a:off x="2422138" y="5279537"/>
            <a:ext cx="738021" cy="987476"/>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1" name="Rectangle 310"/>
          <p:cNvSpPr/>
          <p:nvPr/>
        </p:nvSpPr>
        <p:spPr>
          <a:xfrm>
            <a:off x="1877671" y="3941978"/>
            <a:ext cx="1042127" cy="697235"/>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2" name="Rectangle 311"/>
          <p:cNvSpPr/>
          <p:nvPr/>
        </p:nvSpPr>
        <p:spPr>
          <a:xfrm>
            <a:off x="911634" y="4276858"/>
            <a:ext cx="958869" cy="199015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3" name="Rectangle 312"/>
          <p:cNvSpPr/>
          <p:nvPr/>
        </p:nvSpPr>
        <p:spPr>
          <a:xfrm>
            <a:off x="899910" y="3946241"/>
            <a:ext cx="970596" cy="330617"/>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4" name="Rectangle 313"/>
          <p:cNvSpPr/>
          <p:nvPr/>
        </p:nvSpPr>
        <p:spPr>
          <a:xfrm>
            <a:off x="1877670" y="4645255"/>
            <a:ext cx="544470" cy="1126249"/>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15" name="Straight Connector 314"/>
          <p:cNvCxnSpPr/>
          <p:nvPr/>
        </p:nvCxnSpPr>
        <p:spPr>
          <a:xfrm>
            <a:off x="1877671" y="3948021"/>
            <a:ext cx="0" cy="2318993"/>
          </a:xfrm>
          <a:prstGeom prst="line">
            <a:avLst/>
          </a:prstGeom>
          <a:noFill/>
          <a:ln w="19050" cap="flat" cmpd="sng" algn="ctr">
            <a:solidFill>
              <a:schemeClr val="bg1"/>
            </a:solidFill>
            <a:prstDash val="solid"/>
            <a:miter lim="800000"/>
          </a:ln>
          <a:effectLst/>
        </p:spPr>
      </p:cxnSp>
      <p:cxnSp>
        <p:nvCxnSpPr>
          <p:cNvPr id="316" name="Straight Connector 315"/>
          <p:cNvCxnSpPr/>
          <p:nvPr/>
        </p:nvCxnSpPr>
        <p:spPr>
          <a:xfrm>
            <a:off x="1870503" y="4639213"/>
            <a:ext cx="1823691" cy="6043"/>
          </a:xfrm>
          <a:prstGeom prst="line">
            <a:avLst/>
          </a:prstGeom>
          <a:noFill/>
          <a:ln w="19050" cap="flat" cmpd="sng" algn="ctr">
            <a:solidFill>
              <a:schemeClr val="bg1"/>
            </a:solidFill>
            <a:prstDash val="solid"/>
            <a:miter lim="800000"/>
          </a:ln>
          <a:effectLst/>
        </p:spPr>
      </p:cxnSp>
      <p:cxnSp>
        <p:nvCxnSpPr>
          <p:cNvPr id="317" name="Straight Connector 316"/>
          <p:cNvCxnSpPr/>
          <p:nvPr/>
        </p:nvCxnSpPr>
        <p:spPr>
          <a:xfrm>
            <a:off x="2414973" y="4645256"/>
            <a:ext cx="0" cy="1621758"/>
          </a:xfrm>
          <a:prstGeom prst="line">
            <a:avLst/>
          </a:prstGeom>
          <a:noFill/>
          <a:ln w="19050" cap="flat" cmpd="sng" algn="ctr">
            <a:solidFill>
              <a:schemeClr val="bg1"/>
            </a:solidFill>
            <a:prstDash val="solid"/>
            <a:miter lim="800000"/>
          </a:ln>
          <a:effectLst/>
        </p:spPr>
      </p:cxnSp>
      <p:cxnSp>
        <p:nvCxnSpPr>
          <p:cNvPr id="318" name="Straight Connector 317"/>
          <p:cNvCxnSpPr/>
          <p:nvPr/>
        </p:nvCxnSpPr>
        <p:spPr>
          <a:xfrm>
            <a:off x="2414973" y="5282248"/>
            <a:ext cx="1279221" cy="0"/>
          </a:xfrm>
          <a:prstGeom prst="line">
            <a:avLst/>
          </a:prstGeom>
          <a:noFill/>
          <a:ln w="19050" cap="flat" cmpd="sng" algn="ctr">
            <a:solidFill>
              <a:schemeClr val="bg1"/>
            </a:solidFill>
            <a:prstDash val="solid"/>
            <a:miter lim="800000"/>
          </a:ln>
          <a:effectLst/>
        </p:spPr>
      </p:cxnSp>
      <p:cxnSp>
        <p:nvCxnSpPr>
          <p:cNvPr id="319" name="Straight Connector 318"/>
          <p:cNvCxnSpPr>
            <a:endCxn id="311" idx="1"/>
          </p:cNvCxnSpPr>
          <p:nvPr/>
        </p:nvCxnSpPr>
        <p:spPr>
          <a:xfrm>
            <a:off x="885005" y="4276858"/>
            <a:ext cx="992666" cy="0"/>
          </a:xfrm>
          <a:prstGeom prst="line">
            <a:avLst/>
          </a:prstGeom>
          <a:noFill/>
          <a:ln w="19050" cap="flat" cmpd="sng" algn="ctr">
            <a:solidFill>
              <a:schemeClr val="bg1"/>
            </a:solidFill>
            <a:prstDash val="solid"/>
            <a:miter lim="800000"/>
          </a:ln>
          <a:effectLst/>
        </p:spPr>
      </p:cxnSp>
      <p:cxnSp>
        <p:nvCxnSpPr>
          <p:cNvPr id="320" name="Straight Connector 319"/>
          <p:cNvCxnSpPr/>
          <p:nvPr/>
        </p:nvCxnSpPr>
        <p:spPr>
          <a:xfrm>
            <a:off x="2919798" y="3948021"/>
            <a:ext cx="0" cy="697235"/>
          </a:xfrm>
          <a:prstGeom prst="line">
            <a:avLst/>
          </a:prstGeom>
          <a:noFill/>
          <a:ln w="19050" cap="flat" cmpd="sng" algn="ctr">
            <a:solidFill>
              <a:schemeClr val="bg1"/>
            </a:solidFill>
            <a:prstDash val="solid"/>
            <a:miter lim="800000"/>
          </a:ln>
          <a:effectLst/>
        </p:spPr>
      </p:cxnSp>
      <p:cxnSp>
        <p:nvCxnSpPr>
          <p:cNvPr id="321" name="Straight Connector 320"/>
          <p:cNvCxnSpPr/>
          <p:nvPr/>
        </p:nvCxnSpPr>
        <p:spPr>
          <a:xfrm>
            <a:off x="1877670" y="5771504"/>
            <a:ext cx="537303" cy="6044"/>
          </a:xfrm>
          <a:prstGeom prst="line">
            <a:avLst/>
          </a:prstGeom>
          <a:noFill/>
          <a:ln w="19050" cap="flat" cmpd="sng" algn="ctr">
            <a:solidFill>
              <a:schemeClr val="bg1"/>
            </a:solidFill>
            <a:prstDash val="solid"/>
            <a:miter lim="800000"/>
          </a:ln>
          <a:effectLst/>
        </p:spPr>
      </p:cxnSp>
      <p:cxnSp>
        <p:nvCxnSpPr>
          <p:cNvPr id="322" name="Straight Connector 321"/>
          <p:cNvCxnSpPr/>
          <p:nvPr/>
        </p:nvCxnSpPr>
        <p:spPr>
          <a:xfrm>
            <a:off x="3160160" y="5282248"/>
            <a:ext cx="0" cy="984766"/>
          </a:xfrm>
          <a:prstGeom prst="line">
            <a:avLst/>
          </a:prstGeom>
          <a:noFill/>
          <a:ln w="19050" cap="flat" cmpd="sng" algn="ctr">
            <a:solidFill>
              <a:schemeClr val="bg1"/>
            </a:solidFill>
            <a:prstDash val="solid"/>
            <a:miter lim="800000"/>
          </a:ln>
          <a:effectLst/>
        </p:spPr>
      </p:cxnSp>
      <p:sp>
        <p:nvSpPr>
          <p:cNvPr id="323" name="Rectangle 322"/>
          <p:cNvSpPr/>
          <p:nvPr/>
        </p:nvSpPr>
        <p:spPr>
          <a:xfrm>
            <a:off x="2912630" y="3946242"/>
            <a:ext cx="788731" cy="692971"/>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4" name="Rectangle 323"/>
          <p:cNvSpPr/>
          <p:nvPr/>
        </p:nvSpPr>
        <p:spPr>
          <a:xfrm>
            <a:off x="1884837" y="5784341"/>
            <a:ext cx="530136" cy="476628"/>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5" name="Rectangle 324"/>
          <p:cNvSpPr/>
          <p:nvPr/>
        </p:nvSpPr>
        <p:spPr>
          <a:xfrm>
            <a:off x="3167323" y="5279537"/>
            <a:ext cx="526871" cy="98747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6" name="Rectangle 325"/>
          <p:cNvSpPr/>
          <p:nvPr/>
        </p:nvSpPr>
        <p:spPr>
          <a:xfrm>
            <a:off x="2422139" y="4647036"/>
            <a:ext cx="1272055" cy="626458"/>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27" name="Group 326"/>
          <p:cNvGrpSpPr/>
          <p:nvPr/>
        </p:nvGrpSpPr>
        <p:grpSpPr>
          <a:xfrm>
            <a:off x="687413" y="3948021"/>
            <a:ext cx="3006781" cy="2491012"/>
            <a:chOff x="687413" y="3948021"/>
            <a:chExt cx="3006781" cy="2491012"/>
          </a:xfrm>
        </p:grpSpPr>
        <p:grpSp>
          <p:nvGrpSpPr>
            <p:cNvPr id="328" name="Group 327"/>
            <p:cNvGrpSpPr/>
            <p:nvPr/>
          </p:nvGrpSpPr>
          <p:grpSpPr>
            <a:xfrm>
              <a:off x="687413" y="3948021"/>
              <a:ext cx="3006781" cy="2491012"/>
              <a:chOff x="481137" y="3535052"/>
              <a:chExt cx="3006781" cy="2491012"/>
            </a:xfrm>
          </p:grpSpPr>
          <p:cxnSp>
            <p:nvCxnSpPr>
              <p:cNvPr id="361" name="Straight Connector 360"/>
              <p:cNvCxnSpPr/>
              <p:nvPr/>
            </p:nvCxnSpPr>
            <p:spPr>
              <a:xfrm>
                <a:off x="678729" y="3535052"/>
                <a:ext cx="0" cy="2491012"/>
              </a:xfrm>
              <a:prstGeom prst="line">
                <a:avLst/>
              </a:prstGeom>
              <a:noFill/>
              <a:ln w="28575" cap="flat" cmpd="sng" algn="ctr">
                <a:solidFill>
                  <a:schemeClr val="bg1"/>
                </a:solidFill>
                <a:prstDash val="solid"/>
                <a:miter lim="800000"/>
              </a:ln>
              <a:effectLst/>
            </p:spPr>
          </p:cxnSp>
          <p:cxnSp>
            <p:nvCxnSpPr>
              <p:cNvPr id="362" name="Straight Connector 361"/>
              <p:cNvCxnSpPr/>
              <p:nvPr/>
            </p:nvCxnSpPr>
            <p:spPr>
              <a:xfrm>
                <a:off x="481137" y="5854045"/>
                <a:ext cx="3006781" cy="0"/>
              </a:xfrm>
              <a:prstGeom prst="line">
                <a:avLst/>
              </a:prstGeom>
              <a:noFill/>
              <a:ln w="28575" cap="flat" cmpd="sng" algn="ctr">
                <a:solidFill>
                  <a:schemeClr val="bg1"/>
                </a:solidFill>
                <a:prstDash val="solid"/>
                <a:miter lim="800000"/>
              </a:ln>
              <a:effectLst/>
            </p:spPr>
          </p:cxnSp>
        </p:grpSp>
        <p:sp>
          <p:nvSpPr>
            <p:cNvPr id="329" name="Oval 328"/>
            <p:cNvSpPr/>
            <p:nvPr/>
          </p:nvSpPr>
          <p:spPr>
            <a:xfrm>
              <a:off x="1058239" y="400942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0" name="Oval 329"/>
            <p:cNvSpPr/>
            <p:nvPr/>
          </p:nvSpPr>
          <p:spPr>
            <a:xfrm>
              <a:off x="192157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1" name="Oval 330"/>
            <p:cNvSpPr/>
            <p:nvPr/>
          </p:nvSpPr>
          <p:spPr>
            <a:xfrm>
              <a:off x="1446837" y="4456201"/>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2" name="Oval 331"/>
            <p:cNvSpPr/>
            <p:nvPr/>
          </p:nvSpPr>
          <p:spPr>
            <a:xfrm>
              <a:off x="1441590" y="401613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3" name="Oval 332"/>
            <p:cNvSpPr/>
            <p:nvPr/>
          </p:nvSpPr>
          <p:spPr>
            <a:xfrm>
              <a:off x="2043736" y="4771861"/>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4" name="Oval 333"/>
            <p:cNvSpPr/>
            <p:nvPr/>
          </p:nvSpPr>
          <p:spPr>
            <a:xfrm>
              <a:off x="2043736" y="513796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5" name="Oval 334"/>
            <p:cNvSpPr/>
            <p:nvPr/>
          </p:nvSpPr>
          <p:spPr>
            <a:xfrm>
              <a:off x="2043736" y="550406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6" name="Oval 335"/>
            <p:cNvSpPr/>
            <p:nvPr/>
          </p:nvSpPr>
          <p:spPr>
            <a:xfrm>
              <a:off x="1058238" y="4810377"/>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7" name="Oval 336"/>
            <p:cNvSpPr/>
            <p:nvPr/>
          </p:nvSpPr>
          <p:spPr>
            <a:xfrm>
              <a:off x="1446797" y="481781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8" name="Oval 337"/>
            <p:cNvSpPr/>
            <p:nvPr/>
          </p:nvSpPr>
          <p:spPr>
            <a:xfrm>
              <a:off x="1439357" y="519300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9" name="Oval 338"/>
            <p:cNvSpPr/>
            <p:nvPr/>
          </p:nvSpPr>
          <p:spPr>
            <a:xfrm>
              <a:off x="1050981" y="553638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0" name="Oval 339"/>
            <p:cNvSpPr/>
            <p:nvPr/>
          </p:nvSpPr>
          <p:spPr>
            <a:xfrm>
              <a:off x="1439357" y="593006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1" name="Oval 340"/>
            <p:cNvSpPr/>
            <p:nvPr/>
          </p:nvSpPr>
          <p:spPr>
            <a:xfrm>
              <a:off x="233723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2" name="Oval 341"/>
            <p:cNvSpPr/>
            <p:nvPr/>
          </p:nvSpPr>
          <p:spPr>
            <a:xfrm>
              <a:off x="2337231"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3" name="Oval 342"/>
            <p:cNvSpPr/>
            <p:nvPr/>
          </p:nvSpPr>
          <p:spPr>
            <a:xfrm>
              <a:off x="2686930"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4" name="Oval 343"/>
            <p:cNvSpPr/>
            <p:nvPr/>
          </p:nvSpPr>
          <p:spPr>
            <a:xfrm>
              <a:off x="2528066"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Oval 344"/>
            <p:cNvSpPr/>
            <p:nvPr/>
          </p:nvSpPr>
          <p:spPr>
            <a:xfrm>
              <a:off x="2976491"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6" name="Oval 345"/>
            <p:cNvSpPr/>
            <p:nvPr/>
          </p:nvSpPr>
          <p:spPr>
            <a:xfrm>
              <a:off x="3414805"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7" name="Oval 346"/>
            <p:cNvSpPr/>
            <p:nvPr/>
          </p:nvSpPr>
          <p:spPr>
            <a:xfrm>
              <a:off x="3211577" y="504276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8" name="Oval 347"/>
            <p:cNvSpPr/>
            <p:nvPr/>
          </p:nvSpPr>
          <p:spPr>
            <a:xfrm>
              <a:off x="2743440" y="505358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9" name="Oval 348"/>
            <p:cNvSpPr/>
            <p:nvPr/>
          </p:nvSpPr>
          <p:spPr>
            <a:xfrm>
              <a:off x="2528066" y="540748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0" name="Oval 349"/>
            <p:cNvSpPr/>
            <p:nvPr/>
          </p:nvSpPr>
          <p:spPr>
            <a:xfrm>
              <a:off x="2528066" y="572237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1" name="Oval 350"/>
            <p:cNvSpPr/>
            <p:nvPr/>
          </p:nvSpPr>
          <p:spPr>
            <a:xfrm>
              <a:off x="2528066"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2" name="Oval 351"/>
            <p:cNvSpPr/>
            <p:nvPr/>
          </p:nvSpPr>
          <p:spPr>
            <a:xfrm>
              <a:off x="2864021"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3" name="Oval 352"/>
            <p:cNvSpPr/>
            <p:nvPr/>
          </p:nvSpPr>
          <p:spPr>
            <a:xfrm>
              <a:off x="2864022" y="572517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4" name="Oval 353"/>
            <p:cNvSpPr/>
            <p:nvPr/>
          </p:nvSpPr>
          <p:spPr>
            <a:xfrm>
              <a:off x="2864023" y="540373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5" name="Oval 354"/>
            <p:cNvSpPr/>
            <p:nvPr/>
          </p:nvSpPr>
          <p:spPr>
            <a:xfrm>
              <a:off x="2042118" y="593006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6" name="Oval 355"/>
            <p:cNvSpPr/>
            <p:nvPr/>
          </p:nvSpPr>
          <p:spPr>
            <a:xfrm>
              <a:off x="3064743" y="402462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7" name="Oval 356"/>
            <p:cNvSpPr/>
            <p:nvPr/>
          </p:nvSpPr>
          <p:spPr>
            <a:xfrm>
              <a:off x="3384372" y="438834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8" name="Oval 357"/>
            <p:cNvSpPr/>
            <p:nvPr/>
          </p:nvSpPr>
          <p:spPr>
            <a:xfrm>
              <a:off x="3334949" y="539175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9" name="Oval 358"/>
            <p:cNvSpPr/>
            <p:nvPr/>
          </p:nvSpPr>
          <p:spPr>
            <a:xfrm>
              <a:off x="3334949" y="602130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0" name="Oval 359"/>
            <p:cNvSpPr/>
            <p:nvPr/>
          </p:nvSpPr>
          <p:spPr>
            <a:xfrm>
              <a:off x="1050981" y="592588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63" name="Picture 3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106" y="51330"/>
            <a:ext cx="1664279" cy="1664279"/>
          </a:xfrm>
          <a:prstGeom prst="rect">
            <a:avLst/>
          </a:prstGeom>
        </p:spPr>
      </p:pic>
      <p:sp>
        <p:nvSpPr>
          <p:cNvPr id="364" name="Rectangular Callout 363"/>
          <p:cNvSpPr/>
          <p:nvPr/>
        </p:nvSpPr>
        <p:spPr>
          <a:xfrm>
            <a:off x="3701361" y="134790"/>
            <a:ext cx="6919246" cy="1471562"/>
          </a:xfrm>
          <a:prstGeom prst="wedgeRectCallout">
            <a:avLst>
              <a:gd name="adj1" fmla="val 61672"/>
              <a:gd name="adj2" fmla="val 231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Cheapest thing to do would be to store the majority </a:t>
            </a:r>
            <a:r>
              <a:rPr lang="en-IN" sz="2400" dirty="0" err="1">
                <a:solidFill>
                  <a:schemeClr val="bg1"/>
                </a:solidFill>
                <a:latin typeface="+mj-lt"/>
              </a:rPr>
              <a:t>color</a:t>
            </a:r>
            <a:r>
              <a:rPr lang="en-IN" sz="2400" dirty="0">
                <a:solidFill>
                  <a:schemeClr val="bg1"/>
                </a:solidFill>
                <a:latin typeface="+mj-lt"/>
              </a:rPr>
              <a:t> (label) at a leaf. A slightly more informative (more expensive as well) thing can be to store how many training points of each </a:t>
            </a:r>
            <a:r>
              <a:rPr lang="en-IN" sz="2400" dirty="0" err="1">
                <a:solidFill>
                  <a:schemeClr val="bg1"/>
                </a:solidFill>
                <a:latin typeface="+mj-lt"/>
              </a:rPr>
              <a:t>color</a:t>
            </a:r>
            <a:r>
              <a:rPr lang="en-IN" sz="2400" dirty="0">
                <a:solidFill>
                  <a:schemeClr val="bg1"/>
                </a:solidFill>
                <a:latin typeface="+mj-lt"/>
              </a:rPr>
              <a:t> (label) reached that leaf </a:t>
            </a:r>
          </a:p>
        </p:txBody>
      </p:sp>
      <p:grpSp>
        <p:nvGrpSpPr>
          <p:cNvPr id="12" name="Group 11">
            <a:extLst>
              <a:ext uri="{FF2B5EF4-FFF2-40B4-BE49-F238E27FC236}">
                <a16:creationId xmlns:a16="http://schemas.microsoft.com/office/drawing/2014/main" id="{AA5DBAB8-6E4E-8C56-5B78-3425DDE84363}"/>
              </a:ext>
            </a:extLst>
          </p:cNvPr>
          <p:cNvGrpSpPr/>
          <p:nvPr/>
        </p:nvGrpSpPr>
        <p:grpSpPr>
          <a:xfrm>
            <a:off x="6188047" y="2682560"/>
            <a:ext cx="5550413" cy="3009418"/>
            <a:chOff x="6188047" y="2682560"/>
            <a:chExt cx="5550413" cy="3009418"/>
          </a:xfrm>
        </p:grpSpPr>
        <p:grpSp>
          <p:nvGrpSpPr>
            <p:cNvPr id="192" name="Group 191"/>
            <p:cNvGrpSpPr/>
            <p:nvPr/>
          </p:nvGrpSpPr>
          <p:grpSpPr>
            <a:xfrm>
              <a:off x="6188047" y="2682560"/>
              <a:ext cx="5550413" cy="3009418"/>
              <a:chOff x="6188047" y="2682560"/>
              <a:chExt cx="5550413" cy="3009418"/>
            </a:xfrm>
          </p:grpSpPr>
          <p:sp>
            <p:nvSpPr>
              <p:cNvPr id="193" name="Rounded Rectangle 192"/>
              <p:cNvSpPr/>
              <p:nvPr/>
            </p:nvSpPr>
            <p:spPr>
              <a:xfrm>
                <a:off x="8601665" y="2682560"/>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Rounded Rectangle 193"/>
              <p:cNvSpPr/>
              <p:nvPr/>
            </p:nvSpPr>
            <p:spPr>
              <a:xfrm>
                <a:off x="7013979"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Rounded Rectangle 194"/>
              <p:cNvSpPr/>
              <p:nvPr/>
            </p:nvSpPr>
            <p:spPr>
              <a:xfrm>
                <a:off x="10189350"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6" name="Rounded Rectangle 195"/>
              <p:cNvSpPr/>
              <p:nvPr/>
            </p:nvSpPr>
            <p:spPr>
              <a:xfrm>
                <a:off x="10983193"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7" name="Rounded Rectangle 196"/>
              <p:cNvSpPr/>
              <p:nvPr/>
            </p:nvSpPr>
            <p:spPr>
              <a:xfrm>
                <a:off x="9395508"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Rounded Rectangle 197"/>
              <p:cNvSpPr/>
              <p:nvPr/>
            </p:nvSpPr>
            <p:spPr>
              <a:xfrm>
                <a:off x="7807822"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Rounded Rectangle 198"/>
              <p:cNvSpPr/>
              <p:nvPr/>
            </p:nvSpPr>
            <p:spPr>
              <a:xfrm>
                <a:off x="6220136"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0" name="Straight Arrow Connector 199"/>
              <p:cNvCxnSpPr>
                <a:stCxn id="193" idx="1"/>
                <a:endCxn id="194" idx="0"/>
              </p:cNvCxnSpPr>
              <p:nvPr/>
            </p:nvCxnSpPr>
            <p:spPr>
              <a:xfrm flipH="1">
                <a:off x="7375568"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1" name="Straight Arrow Connector 200"/>
              <p:cNvCxnSpPr>
                <a:stCxn id="193" idx="3"/>
                <a:endCxn id="195" idx="0"/>
              </p:cNvCxnSpPr>
              <p:nvPr/>
            </p:nvCxnSpPr>
            <p:spPr>
              <a:xfrm>
                <a:off x="9324842"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2" name="Straight Arrow Connector 201"/>
              <p:cNvCxnSpPr>
                <a:stCxn id="194" idx="1"/>
                <a:endCxn id="199" idx="0"/>
              </p:cNvCxnSpPr>
              <p:nvPr/>
            </p:nvCxnSpPr>
            <p:spPr>
              <a:xfrm flipH="1">
                <a:off x="6581725"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3" name="Straight Arrow Connector 202"/>
              <p:cNvCxnSpPr>
                <a:stCxn id="194" idx="3"/>
                <a:endCxn id="198" idx="0"/>
              </p:cNvCxnSpPr>
              <p:nvPr/>
            </p:nvCxnSpPr>
            <p:spPr>
              <a:xfrm>
                <a:off x="773715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4" name="Straight Arrow Connector 203"/>
              <p:cNvCxnSpPr>
                <a:stCxn id="195" idx="3"/>
                <a:endCxn id="196" idx="0"/>
              </p:cNvCxnSpPr>
              <p:nvPr/>
            </p:nvCxnSpPr>
            <p:spPr>
              <a:xfrm>
                <a:off x="10912528"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5" name="Straight Arrow Connector 204"/>
              <p:cNvCxnSpPr>
                <a:stCxn id="195" idx="1"/>
                <a:endCxn id="197" idx="0"/>
              </p:cNvCxnSpPr>
              <p:nvPr/>
            </p:nvCxnSpPr>
            <p:spPr>
              <a:xfrm flipH="1">
                <a:off x="975709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6" name="Straight Arrow Connector 205"/>
              <p:cNvCxnSpPr>
                <a:stCxn id="199" idx="2"/>
                <a:endCxn id="191" idx="0"/>
              </p:cNvCxnSpPr>
              <p:nvPr/>
            </p:nvCxnSpPr>
            <p:spPr>
              <a:xfrm flipH="1">
                <a:off x="6188047"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7" name="Straight Arrow Connector 206"/>
              <p:cNvCxnSpPr>
                <a:stCxn id="198" idx="2"/>
                <a:endCxn id="189" idx="0"/>
              </p:cNvCxnSpPr>
              <p:nvPr/>
            </p:nvCxnSpPr>
            <p:spPr>
              <a:xfrm flipH="1">
                <a:off x="7775733"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8" name="Straight Arrow Connector 207"/>
              <p:cNvCxnSpPr>
                <a:stCxn id="197" idx="2"/>
                <a:endCxn id="187" idx="0"/>
              </p:cNvCxnSpPr>
              <p:nvPr/>
            </p:nvCxnSpPr>
            <p:spPr>
              <a:xfrm flipH="1">
                <a:off x="9363418"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9" name="Straight Arrow Connector 208"/>
              <p:cNvCxnSpPr>
                <a:stCxn id="196" idx="2"/>
                <a:endCxn id="185" idx="0"/>
              </p:cNvCxnSpPr>
              <p:nvPr/>
            </p:nvCxnSpPr>
            <p:spPr>
              <a:xfrm flipH="1">
                <a:off x="10951104"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10" name="Straight Arrow Connector 209"/>
              <p:cNvCxnSpPr>
                <a:stCxn id="199" idx="2"/>
                <a:endCxn id="190" idx="0"/>
              </p:cNvCxnSpPr>
              <p:nvPr/>
            </p:nvCxnSpPr>
            <p:spPr>
              <a:xfrm>
                <a:off x="6581725"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1" name="Straight Arrow Connector 210"/>
              <p:cNvCxnSpPr>
                <a:stCxn id="198" idx="2"/>
                <a:endCxn id="188" idx="0"/>
              </p:cNvCxnSpPr>
              <p:nvPr/>
            </p:nvCxnSpPr>
            <p:spPr>
              <a:xfrm>
                <a:off x="8169411"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2" name="Straight Arrow Connector 211"/>
              <p:cNvCxnSpPr>
                <a:stCxn id="197" idx="2"/>
                <a:endCxn id="186" idx="0"/>
              </p:cNvCxnSpPr>
              <p:nvPr/>
            </p:nvCxnSpPr>
            <p:spPr>
              <a:xfrm>
                <a:off x="9757097"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3" name="Straight Arrow Connector 212"/>
              <p:cNvCxnSpPr>
                <a:stCxn id="196" idx="2"/>
                <a:endCxn id="184" idx="0"/>
              </p:cNvCxnSpPr>
              <p:nvPr/>
            </p:nvCxnSpPr>
            <p:spPr>
              <a:xfrm>
                <a:off x="11344782" y="5107140"/>
                <a:ext cx="393678" cy="582196"/>
              </a:xfrm>
              <a:prstGeom prst="straightConnector1">
                <a:avLst/>
              </a:prstGeom>
              <a:noFill/>
              <a:ln w="38100" cap="flat" cmpd="sng" algn="ctr">
                <a:solidFill>
                  <a:schemeClr val="bg1"/>
                </a:solidFill>
                <a:prstDash val="solid"/>
                <a:miter lim="800000"/>
                <a:tailEnd type="triangle" w="lg" len="lg"/>
              </a:ln>
              <a:effectLst/>
            </p:spPr>
          </p:cxnSp>
        </p:grpSp>
        <p:pic>
          <p:nvPicPr>
            <p:cNvPr id="5" name="Picture 4">
              <a:extLst>
                <a:ext uri="{FF2B5EF4-FFF2-40B4-BE49-F238E27FC236}">
                  <a16:creationId xmlns:a16="http://schemas.microsoft.com/office/drawing/2014/main" id="{D1839CCE-C8D3-AC52-B901-77DE904FB85D}"/>
                </a:ext>
              </a:extLst>
            </p:cNvPr>
            <p:cNvPicPr>
              <a:picLocks noChangeAspect="1"/>
            </p:cNvPicPr>
            <p:nvPr/>
          </p:nvPicPr>
          <p:blipFill>
            <a:blip r:embed="rId3"/>
            <a:stretch>
              <a:fillRect/>
            </a:stretch>
          </p:blipFill>
          <p:spPr>
            <a:xfrm>
              <a:off x="11192527" y="4736622"/>
              <a:ext cx="304510" cy="306138"/>
            </a:xfrm>
            <a:prstGeom prst="rect">
              <a:avLst/>
            </a:prstGeom>
          </p:spPr>
        </p:pic>
        <p:pic>
          <p:nvPicPr>
            <p:cNvPr id="6" name="Picture 5">
              <a:extLst>
                <a:ext uri="{FF2B5EF4-FFF2-40B4-BE49-F238E27FC236}">
                  <a16:creationId xmlns:a16="http://schemas.microsoft.com/office/drawing/2014/main" id="{E0258690-E11B-EFBE-F238-E4F28F2FB393}"/>
                </a:ext>
              </a:extLst>
            </p:cNvPr>
            <p:cNvPicPr>
              <a:picLocks noChangeAspect="1"/>
            </p:cNvPicPr>
            <p:nvPr/>
          </p:nvPicPr>
          <p:blipFill>
            <a:blip r:embed="rId3"/>
            <a:stretch>
              <a:fillRect/>
            </a:stretch>
          </p:blipFill>
          <p:spPr>
            <a:xfrm>
              <a:off x="9604841" y="4736622"/>
              <a:ext cx="304510" cy="306138"/>
            </a:xfrm>
            <a:prstGeom prst="rect">
              <a:avLst/>
            </a:prstGeom>
          </p:spPr>
        </p:pic>
        <p:pic>
          <p:nvPicPr>
            <p:cNvPr id="7" name="Picture 6">
              <a:extLst>
                <a:ext uri="{FF2B5EF4-FFF2-40B4-BE49-F238E27FC236}">
                  <a16:creationId xmlns:a16="http://schemas.microsoft.com/office/drawing/2014/main" id="{EB0AF8A2-E9DE-49A6-D668-8B96BB586578}"/>
                </a:ext>
              </a:extLst>
            </p:cNvPr>
            <p:cNvPicPr>
              <a:picLocks noChangeAspect="1"/>
            </p:cNvPicPr>
            <p:nvPr/>
          </p:nvPicPr>
          <p:blipFill>
            <a:blip r:embed="rId3"/>
            <a:stretch>
              <a:fillRect/>
            </a:stretch>
          </p:blipFill>
          <p:spPr>
            <a:xfrm>
              <a:off x="8017156" y="4736622"/>
              <a:ext cx="304510" cy="306138"/>
            </a:xfrm>
            <a:prstGeom prst="rect">
              <a:avLst/>
            </a:prstGeom>
          </p:spPr>
        </p:pic>
        <p:pic>
          <p:nvPicPr>
            <p:cNvPr id="8" name="Picture 7">
              <a:extLst>
                <a:ext uri="{FF2B5EF4-FFF2-40B4-BE49-F238E27FC236}">
                  <a16:creationId xmlns:a16="http://schemas.microsoft.com/office/drawing/2014/main" id="{22DB043A-A8CC-C974-1A13-2ABFC8B61FF3}"/>
                </a:ext>
              </a:extLst>
            </p:cNvPr>
            <p:cNvPicPr>
              <a:picLocks noChangeAspect="1"/>
            </p:cNvPicPr>
            <p:nvPr/>
          </p:nvPicPr>
          <p:blipFill>
            <a:blip r:embed="rId3"/>
            <a:stretch>
              <a:fillRect/>
            </a:stretch>
          </p:blipFill>
          <p:spPr>
            <a:xfrm>
              <a:off x="6429470" y="4736622"/>
              <a:ext cx="304510" cy="306138"/>
            </a:xfrm>
            <a:prstGeom prst="rect">
              <a:avLst/>
            </a:prstGeom>
          </p:spPr>
        </p:pic>
        <p:pic>
          <p:nvPicPr>
            <p:cNvPr id="9" name="Picture 8">
              <a:extLst>
                <a:ext uri="{FF2B5EF4-FFF2-40B4-BE49-F238E27FC236}">
                  <a16:creationId xmlns:a16="http://schemas.microsoft.com/office/drawing/2014/main" id="{873ABFFE-16E8-579F-28AA-E563B41623A7}"/>
                </a:ext>
              </a:extLst>
            </p:cNvPr>
            <p:cNvPicPr>
              <a:picLocks noChangeAspect="1"/>
            </p:cNvPicPr>
            <p:nvPr/>
          </p:nvPicPr>
          <p:blipFill>
            <a:blip r:embed="rId3"/>
            <a:stretch>
              <a:fillRect/>
            </a:stretch>
          </p:blipFill>
          <p:spPr>
            <a:xfrm>
              <a:off x="7227788" y="3741780"/>
              <a:ext cx="304510" cy="306138"/>
            </a:xfrm>
            <a:prstGeom prst="rect">
              <a:avLst/>
            </a:prstGeom>
          </p:spPr>
        </p:pic>
        <p:pic>
          <p:nvPicPr>
            <p:cNvPr id="10" name="Picture 9">
              <a:extLst>
                <a:ext uri="{FF2B5EF4-FFF2-40B4-BE49-F238E27FC236}">
                  <a16:creationId xmlns:a16="http://schemas.microsoft.com/office/drawing/2014/main" id="{9F79547F-BD4E-6E9A-3EB3-9846BAC18DAB}"/>
                </a:ext>
              </a:extLst>
            </p:cNvPr>
            <p:cNvPicPr>
              <a:picLocks noChangeAspect="1"/>
            </p:cNvPicPr>
            <p:nvPr/>
          </p:nvPicPr>
          <p:blipFill>
            <a:blip r:embed="rId3"/>
            <a:stretch>
              <a:fillRect/>
            </a:stretch>
          </p:blipFill>
          <p:spPr>
            <a:xfrm>
              <a:off x="10418851" y="3741780"/>
              <a:ext cx="304510" cy="306138"/>
            </a:xfrm>
            <a:prstGeom prst="rect">
              <a:avLst/>
            </a:prstGeom>
          </p:spPr>
        </p:pic>
        <p:pic>
          <p:nvPicPr>
            <p:cNvPr id="11" name="Picture 10">
              <a:extLst>
                <a:ext uri="{FF2B5EF4-FFF2-40B4-BE49-F238E27FC236}">
                  <a16:creationId xmlns:a16="http://schemas.microsoft.com/office/drawing/2014/main" id="{4FA6B267-E715-FE9A-411A-5994056C5862}"/>
                </a:ext>
              </a:extLst>
            </p:cNvPr>
            <p:cNvPicPr>
              <a:picLocks noChangeAspect="1"/>
            </p:cNvPicPr>
            <p:nvPr/>
          </p:nvPicPr>
          <p:blipFill>
            <a:blip r:embed="rId3"/>
            <a:stretch>
              <a:fillRect/>
            </a:stretch>
          </p:blipFill>
          <p:spPr>
            <a:xfrm>
              <a:off x="8825037" y="2750122"/>
              <a:ext cx="304510" cy="306138"/>
            </a:xfrm>
            <a:prstGeom prst="rect">
              <a:avLst/>
            </a:prstGeom>
          </p:spPr>
        </p:pic>
      </p:grpSp>
    </p:spTree>
    <p:extLst>
      <p:ext uri="{BB962C8B-B14F-4D97-AF65-F5344CB8AC3E}">
        <p14:creationId xmlns:p14="http://schemas.microsoft.com/office/powerpoint/2010/main" val="37902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fade">
                                      <p:cBhvr>
                                        <p:cTn id="28" dur="500"/>
                                        <p:tgtEl>
                                          <p:spTgt spid="1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fade">
                                      <p:cBhvr>
                                        <p:cTn id="31" dur="500"/>
                                        <p:tgtEl>
                                          <p:spTgt spid="18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6"/>
                                        </p:tgtEl>
                                        <p:attrNameLst>
                                          <p:attrName>style.visibility</p:attrName>
                                        </p:attrNameLst>
                                      </p:cBhvr>
                                      <p:to>
                                        <p:strVal val="visible"/>
                                      </p:to>
                                    </p:set>
                                    <p:animEffect transition="in" filter="fade">
                                      <p:cBhvr>
                                        <p:cTn id="40" dur="500"/>
                                        <p:tgtEl>
                                          <p:spTgt spid="18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fade">
                                      <p:cBhvr>
                                        <p:cTn id="43" dur="500"/>
                                        <p:tgtEl>
                                          <p:spTgt spid="1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4"/>
                                        </p:tgtEl>
                                        <p:attrNameLst>
                                          <p:attrName>style.visibility</p:attrName>
                                        </p:attrNameLst>
                                      </p:cBhvr>
                                      <p:to>
                                        <p:strVal val="visible"/>
                                      </p:to>
                                    </p:set>
                                    <p:animEffect transition="in" filter="fade">
                                      <p:cBhvr>
                                        <p:cTn id="46" dur="500"/>
                                        <p:tgtEl>
                                          <p:spTgt spid="18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21"/>
                                        </p:tgtEl>
                                      </p:cBhvr>
                                    </p:animEffect>
                                    <p:set>
                                      <p:cBhvr>
                                        <p:cTn id="60" dur="1" fill="hold">
                                          <p:stCondLst>
                                            <p:cond delay="499"/>
                                          </p:stCondLst>
                                        </p:cTn>
                                        <p:tgtEl>
                                          <p:spTgt spid="22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61"/>
                                        </p:tgtEl>
                                        <p:attrNameLst>
                                          <p:attrName>style.visibility</p:attrName>
                                        </p:attrNameLst>
                                      </p:cBhvr>
                                      <p:to>
                                        <p:strVal val="visible"/>
                                      </p:to>
                                    </p:set>
                                    <p:animEffect transition="in" filter="fade">
                                      <p:cBhvr>
                                        <p:cTn id="63" dur="500"/>
                                        <p:tgtEl>
                                          <p:spTgt spid="261"/>
                                        </p:tgtEl>
                                      </p:cBhvr>
                                    </p:animEffect>
                                  </p:childTnLst>
                                </p:cTn>
                              </p:par>
                              <p:par>
                                <p:cTn id="64" presetID="10" presetClass="entr" presetSubtype="0" fill="hold" nodeType="withEffect">
                                  <p:stCondLst>
                                    <p:cond delay="0"/>
                                  </p:stCondLst>
                                  <p:childTnLst>
                                    <p:set>
                                      <p:cBhvr>
                                        <p:cTn id="65" dur="1" fill="hold">
                                          <p:stCondLst>
                                            <p:cond delay="0"/>
                                          </p:stCondLst>
                                        </p:cTn>
                                        <p:tgtEl>
                                          <p:spTgt spid="265"/>
                                        </p:tgtEl>
                                        <p:attrNameLst>
                                          <p:attrName>style.visibility</p:attrName>
                                        </p:attrNameLst>
                                      </p:cBhvr>
                                      <p:to>
                                        <p:strVal val="visible"/>
                                      </p:to>
                                    </p:set>
                                    <p:animEffect transition="in" filter="fade">
                                      <p:cBhvr>
                                        <p:cTn id="66" dur="500"/>
                                        <p:tgtEl>
                                          <p:spTgt spid="265"/>
                                        </p:tgtEl>
                                      </p:cBhvr>
                                    </p:animEffect>
                                  </p:childTnLst>
                                </p:cTn>
                              </p:par>
                              <p:par>
                                <p:cTn id="67" presetID="10" presetClass="entr" presetSubtype="0" fill="hold" nodeType="withEffect">
                                  <p:stCondLst>
                                    <p:cond delay="0"/>
                                  </p:stCondLst>
                                  <p:childTnLst>
                                    <p:set>
                                      <p:cBhvr>
                                        <p:cTn id="68" dur="1" fill="hold">
                                          <p:stCondLst>
                                            <p:cond delay="0"/>
                                          </p:stCondLst>
                                        </p:cTn>
                                        <p:tgtEl>
                                          <p:spTgt spid="269"/>
                                        </p:tgtEl>
                                        <p:attrNameLst>
                                          <p:attrName>style.visibility</p:attrName>
                                        </p:attrNameLst>
                                      </p:cBhvr>
                                      <p:to>
                                        <p:strVal val="visible"/>
                                      </p:to>
                                    </p:set>
                                    <p:animEffect transition="in" filter="fade">
                                      <p:cBhvr>
                                        <p:cTn id="69" dur="500"/>
                                        <p:tgtEl>
                                          <p:spTgt spid="269"/>
                                        </p:tgtEl>
                                      </p:cBhvr>
                                    </p:animEffect>
                                  </p:childTnLst>
                                </p:cTn>
                              </p:par>
                              <p:par>
                                <p:cTn id="70" presetID="10" presetClass="entr" presetSubtype="0" fill="hold" nodeType="withEffect">
                                  <p:stCondLst>
                                    <p:cond delay="0"/>
                                  </p:stCondLst>
                                  <p:childTnLst>
                                    <p:set>
                                      <p:cBhvr>
                                        <p:cTn id="71" dur="1" fill="hold">
                                          <p:stCondLst>
                                            <p:cond delay="0"/>
                                          </p:stCondLst>
                                        </p:cTn>
                                        <p:tgtEl>
                                          <p:spTgt spid="273"/>
                                        </p:tgtEl>
                                        <p:attrNameLst>
                                          <p:attrName>style.visibility</p:attrName>
                                        </p:attrNameLst>
                                      </p:cBhvr>
                                      <p:to>
                                        <p:strVal val="visible"/>
                                      </p:to>
                                    </p:set>
                                    <p:animEffect transition="in" filter="fade">
                                      <p:cBhvr>
                                        <p:cTn id="72" dur="500"/>
                                        <p:tgtEl>
                                          <p:spTgt spid="273"/>
                                        </p:tgtEl>
                                      </p:cBhvr>
                                    </p:animEffect>
                                  </p:childTnLst>
                                </p:cTn>
                              </p:par>
                              <p:par>
                                <p:cTn id="73" presetID="10" presetClass="entr" presetSubtype="0" fill="hold" nodeType="withEffect">
                                  <p:stCondLst>
                                    <p:cond delay="0"/>
                                  </p:stCondLst>
                                  <p:childTnLst>
                                    <p:set>
                                      <p:cBhvr>
                                        <p:cTn id="74" dur="1" fill="hold">
                                          <p:stCondLst>
                                            <p:cond delay="0"/>
                                          </p:stCondLst>
                                        </p:cTn>
                                        <p:tgtEl>
                                          <p:spTgt spid="277"/>
                                        </p:tgtEl>
                                        <p:attrNameLst>
                                          <p:attrName>style.visibility</p:attrName>
                                        </p:attrNameLst>
                                      </p:cBhvr>
                                      <p:to>
                                        <p:strVal val="visible"/>
                                      </p:to>
                                    </p:set>
                                    <p:animEffect transition="in" filter="fade">
                                      <p:cBhvr>
                                        <p:cTn id="75" dur="500"/>
                                        <p:tgtEl>
                                          <p:spTgt spid="277"/>
                                        </p:tgtEl>
                                      </p:cBhvr>
                                    </p:animEffect>
                                  </p:childTnLst>
                                </p:cTn>
                              </p:par>
                              <p:par>
                                <p:cTn id="76" presetID="10" presetClass="entr" presetSubtype="0" fill="hold" nodeType="withEffect">
                                  <p:stCondLst>
                                    <p:cond delay="0"/>
                                  </p:stCondLst>
                                  <p:childTnLst>
                                    <p:set>
                                      <p:cBhvr>
                                        <p:cTn id="77" dur="1" fill="hold">
                                          <p:stCondLst>
                                            <p:cond delay="0"/>
                                          </p:stCondLst>
                                        </p:cTn>
                                        <p:tgtEl>
                                          <p:spTgt spid="281"/>
                                        </p:tgtEl>
                                        <p:attrNameLst>
                                          <p:attrName>style.visibility</p:attrName>
                                        </p:attrNameLst>
                                      </p:cBhvr>
                                      <p:to>
                                        <p:strVal val="visible"/>
                                      </p:to>
                                    </p:set>
                                    <p:animEffect transition="in" filter="fade">
                                      <p:cBhvr>
                                        <p:cTn id="78" dur="500"/>
                                        <p:tgtEl>
                                          <p:spTgt spid="281"/>
                                        </p:tgtEl>
                                      </p:cBhvr>
                                    </p:animEffect>
                                  </p:childTnLst>
                                </p:cTn>
                              </p:par>
                              <p:par>
                                <p:cTn id="79" presetID="10" presetClass="entr" presetSubtype="0" fill="hold" nodeType="withEffect">
                                  <p:stCondLst>
                                    <p:cond delay="0"/>
                                  </p:stCondLst>
                                  <p:childTnLst>
                                    <p:set>
                                      <p:cBhvr>
                                        <p:cTn id="80" dur="1" fill="hold">
                                          <p:stCondLst>
                                            <p:cond delay="0"/>
                                          </p:stCondLst>
                                        </p:cTn>
                                        <p:tgtEl>
                                          <p:spTgt spid="285"/>
                                        </p:tgtEl>
                                        <p:attrNameLst>
                                          <p:attrName>style.visibility</p:attrName>
                                        </p:attrNameLst>
                                      </p:cBhvr>
                                      <p:to>
                                        <p:strVal val="visible"/>
                                      </p:to>
                                    </p:set>
                                    <p:animEffect transition="in" filter="fade">
                                      <p:cBhvr>
                                        <p:cTn id="81" dur="500"/>
                                        <p:tgtEl>
                                          <p:spTgt spid="285"/>
                                        </p:tgtEl>
                                      </p:cBhvr>
                                    </p:animEffect>
                                  </p:childTnLst>
                                </p:cTn>
                              </p:par>
                              <p:par>
                                <p:cTn id="82" presetID="10" presetClass="entr" presetSubtype="0" fill="hold" nodeType="withEffect">
                                  <p:stCondLst>
                                    <p:cond delay="0"/>
                                  </p:stCondLst>
                                  <p:childTnLst>
                                    <p:set>
                                      <p:cBhvr>
                                        <p:cTn id="83" dur="1" fill="hold">
                                          <p:stCondLst>
                                            <p:cond delay="0"/>
                                          </p:stCondLst>
                                        </p:cTn>
                                        <p:tgtEl>
                                          <p:spTgt spid="289"/>
                                        </p:tgtEl>
                                        <p:attrNameLst>
                                          <p:attrName>style.visibility</p:attrName>
                                        </p:attrNameLst>
                                      </p:cBhvr>
                                      <p:to>
                                        <p:strVal val="visible"/>
                                      </p:to>
                                    </p:set>
                                    <p:animEffect transition="in" filter="fade">
                                      <p:cBhvr>
                                        <p:cTn id="84" dur="500"/>
                                        <p:tgtEl>
                                          <p:spTgt spid="28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61"/>
                                        </p:tgtEl>
                                      </p:cBhvr>
                                    </p:animEffect>
                                    <p:set>
                                      <p:cBhvr>
                                        <p:cTn id="89" dur="1" fill="hold">
                                          <p:stCondLst>
                                            <p:cond delay="499"/>
                                          </p:stCondLst>
                                        </p:cTn>
                                        <p:tgtEl>
                                          <p:spTgt spid="26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65"/>
                                        </p:tgtEl>
                                      </p:cBhvr>
                                    </p:animEffect>
                                    <p:set>
                                      <p:cBhvr>
                                        <p:cTn id="92" dur="1" fill="hold">
                                          <p:stCondLst>
                                            <p:cond delay="499"/>
                                          </p:stCondLst>
                                        </p:cTn>
                                        <p:tgtEl>
                                          <p:spTgt spid="265"/>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69"/>
                                        </p:tgtEl>
                                      </p:cBhvr>
                                    </p:animEffect>
                                    <p:set>
                                      <p:cBhvr>
                                        <p:cTn id="95" dur="1" fill="hold">
                                          <p:stCondLst>
                                            <p:cond delay="499"/>
                                          </p:stCondLst>
                                        </p:cTn>
                                        <p:tgtEl>
                                          <p:spTgt spid="269"/>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73"/>
                                        </p:tgtEl>
                                      </p:cBhvr>
                                    </p:animEffect>
                                    <p:set>
                                      <p:cBhvr>
                                        <p:cTn id="98" dur="1" fill="hold">
                                          <p:stCondLst>
                                            <p:cond delay="499"/>
                                          </p:stCondLst>
                                        </p:cTn>
                                        <p:tgtEl>
                                          <p:spTgt spid="27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77"/>
                                        </p:tgtEl>
                                      </p:cBhvr>
                                    </p:animEffect>
                                    <p:set>
                                      <p:cBhvr>
                                        <p:cTn id="101" dur="1" fill="hold">
                                          <p:stCondLst>
                                            <p:cond delay="499"/>
                                          </p:stCondLst>
                                        </p:cTn>
                                        <p:tgtEl>
                                          <p:spTgt spid="277"/>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281"/>
                                        </p:tgtEl>
                                      </p:cBhvr>
                                    </p:animEffect>
                                    <p:set>
                                      <p:cBhvr>
                                        <p:cTn id="104" dur="1" fill="hold">
                                          <p:stCondLst>
                                            <p:cond delay="499"/>
                                          </p:stCondLst>
                                        </p:cTn>
                                        <p:tgtEl>
                                          <p:spTgt spid="28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285"/>
                                        </p:tgtEl>
                                      </p:cBhvr>
                                    </p:animEffect>
                                    <p:set>
                                      <p:cBhvr>
                                        <p:cTn id="107" dur="1" fill="hold">
                                          <p:stCondLst>
                                            <p:cond delay="499"/>
                                          </p:stCondLst>
                                        </p:cTn>
                                        <p:tgtEl>
                                          <p:spTgt spid="285"/>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289"/>
                                        </p:tgtEl>
                                      </p:cBhvr>
                                    </p:animEffect>
                                    <p:set>
                                      <p:cBhvr>
                                        <p:cTn id="110" dur="1" fill="hold">
                                          <p:stCondLst>
                                            <p:cond delay="499"/>
                                          </p:stCondLst>
                                        </p:cTn>
                                        <p:tgtEl>
                                          <p:spTgt spid="289"/>
                                        </p:tgtEl>
                                        <p:attrNameLst>
                                          <p:attrName>style.visibility</p:attrName>
                                        </p:attrNameLst>
                                      </p:cBhvr>
                                      <p:to>
                                        <p:strVal val="hidden"/>
                                      </p:to>
                                    </p:set>
                                  </p:childTnLst>
                                </p:cTn>
                              </p:par>
                            </p:childTnLst>
                          </p:cTn>
                        </p:par>
                        <p:par>
                          <p:cTn id="111" fill="hold">
                            <p:stCondLst>
                              <p:cond delay="500"/>
                            </p:stCondLst>
                            <p:childTnLst>
                              <p:par>
                                <p:cTn id="112" presetID="19" presetClass="emph" presetSubtype="0" fill="hold" grpId="1" nodeType="afterEffect">
                                  <p:stCondLst>
                                    <p:cond delay="0"/>
                                  </p:stCondLst>
                                  <p:childTnLst>
                                    <p:animClr clrSpc="rgb" dir="cw">
                                      <p:cBhvr override="childStyle">
                                        <p:cTn id="113" dur="500" fill="hold"/>
                                        <p:tgtEl>
                                          <p:spTgt spid="191"/>
                                        </p:tgtEl>
                                        <p:attrNameLst>
                                          <p:attrName>style.color</p:attrName>
                                        </p:attrNameLst>
                                      </p:cBhvr>
                                      <p:to>
                                        <a:srgbClr val="2ECC71"/>
                                      </p:to>
                                    </p:animClr>
                                    <p:animClr clrSpc="rgb" dir="cw">
                                      <p:cBhvr>
                                        <p:cTn id="114" dur="500" fill="hold"/>
                                        <p:tgtEl>
                                          <p:spTgt spid="191"/>
                                        </p:tgtEl>
                                        <p:attrNameLst>
                                          <p:attrName>fillcolor</p:attrName>
                                        </p:attrNameLst>
                                      </p:cBhvr>
                                      <p:to>
                                        <a:srgbClr val="2ECC71"/>
                                      </p:to>
                                    </p:animClr>
                                    <p:set>
                                      <p:cBhvr>
                                        <p:cTn id="115" dur="500" fill="hold"/>
                                        <p:tgtEl>
                                          <p:spTgt spid="191"/>
                                        </p:tgtEl>
                                        <p:attrNameLst>
                                          <p:attrName>fill.type</p:attrName>
                                        </p:attrNameLst>
                                      </p:cBhvr>
                                      <p:to>
                                        <p:strVal val="solid"/>
                                      </p:to>
                                    </p:set>
                                    <p:set>
                                      <p:cBhvr>
                                        <p:cTn id="116" dur="500" fill="hold"/>
                                        <p:tgtEl>
                                          <p:spTgt spid="191"/>
                                        </p:tgtEl>
                                        <p:attrNameLst>
                                          <p:attrName>fill.on</p:attrName>
                                        </p:attrNameLst>
                                      </p:cBhvr>
                                      <p:to>
                                        <p:strVal val="true"/>
                                      </p:to>
                                    </p:set>
                                  </p:childTnLst>
                                </p:cTn>
                              </p:par>
                              <p:par>
                                <p:cTn id="117" presetID="19" presetClass="emph" presetSubtype="0" fill="hold" grpId="1" nodeType="withEffect">
                                  <p:stCondLst>
                                    <p:cond delay="0"/>
                                  </p:stCondLst>
                                  <p:childTnLst>
                                    <p:animClr clrSpc="rgb" dir="cw">
                                      <p:cBhvr override="childStyle">
                                        <p:cTn id="118" dur="500" fill="hold"/>
                                        <p:tgtEl>
                                          <p:spTgt spid="190"/>
                                        </p:tgtEl>
                                        <p:attrNameLst>
                                          <p:attrName>style.color</p:attrName>
                                        </p:attrNameLst>
                                      </p:cBhvr>
                                      <p:to>
                                        <a:srgbClr val="FF0000"/>
                                      </p:to>
                                    </p:animClr>
                                    <p:animClr clrSpc="rgb" dir="cw">
                                      <p:cBhvr>
                                        <p:cTn id="119" dur="500" fill="hold"/>
                                        <p:tgtEl>
                                          <p:spTgt spid="190"/>
                                        </p:tgtEl>
                                        <p:attrNameLst>
                                          <p:attrName>fillcolor</p:attrName>
                                        </p:attrNameLst>
                                      </p:cBhvr>
                                      <p:to>
                                        <a:srgbClr val="FF0000"/>
                                      </p:to>
                                    </p:animClr>
                                    <p:set>
                                      <p:cBhvr>
                                        <p:cTn id="120" dur="500" fill="hold"/>
                                        <p:tgtEl>
                                          <p:spTgt spid="190"/>
                                        </p:tgtEl>
                                        <p:attrNameLst>
                                          <p:attrName>fill.type</p:attrName>
                                        </p:attrNameLst>
                                      </p:cBhvr>
                                      <p:to>
                                        <p:strVal val="solid"/>
                                      </p:to>
                                    </p:set>
                                    <p:set>
                                      <p:cBhvr>
                                        <p:cTn id="121" dur="500" fill="hold"/>
                                        <p:tgtEl>
                                          <p:spTgt spid="190"/>
                                        </p:tgtEl>
                                        <p:attrNameLst>
                                          <p:attrName>fill.on</p:attrName>
                                        </p:attrNameLst>
                                      </p:cBhvr>
                                      <p:to>
                                        <p:strVal val="true"/>
                                      </p:to>
                                    </p:set>
                                  </p:childTnLst>
                                </p:cTn>
                              </p:par>
                              <p:par>
                                <p:cTn id="122" presetID="19" presetClass="emph" presetSubtype="0" fill="hold" grpId="1" nodeType="withEffect">
                                  <p:stCondLst>
                                    <p:cond delay="0"/>
                                  </p:stCondLst>
                                  <p:childTnLst>
                                    <p:animClr clrSpc="rgb" dir="cw">
                                      <p:cBhvr override="childStyle">
                                        <p:cTn id="123" dur="500" fill="hold"/>
                                        <p:tgtEl>
                                          <p:spTgt spid="189"/>
                                        </p:tgtEl>
                                        <p:attrNameLst>
                                          <p:attrName>style.color</p:attrName>
                                        </p:attrNameLst>
                                      </p:cBhvr>
                                      <p:to>
                                        <a:srgbClr val="00B0F0"/>
                                      </p:to>
                                    </p:animClr>
                                    <p:animClr clrSpc="rgb" dir="cw">
                                      <p:cBhvr>
                                        <p:cTn id="124" dur="500" fill="hold"/>
                                        <p:tgtEl>
                                          <p:spTgt spid="189"/>
                                        </p:tgtEl>
                                        <p:attrNameLst>
                                          <p:attrName>fillcolor</p:attrName>
                                        </p:attrNameLst>
                                      </p:cBhvr>
                                      <p:to>
                                        <a:srgbClr val="00B0F0"/>
                                      </p:to>
                                    </p:animClr>
                                    <p:set>
                                      <p:cBhvr>
                                        <p:cTn id="125" dur="500" fill="hold"/>
                                        <p:tgtEl>
                                          <p:spTgt spid="189"/>
                                        </p:tgtEl>
                                        <p:attrNameLst>
                                          <p:attrName>fill.type</p:attrName>
                                        </p:attrNameLst>
                                      </p:cBhvr>
                                      <p:to>
                                        <p:strVal val="solid"/>
                                      </p:to>
                                    </p:set>
                                    <p:set>
                                      <p:cBhvr>
                                        <p:cTn id="126" dur="500" fill="hold"/>
                                        <p:tgtEl>
                                          <p:spTgt spid="189"/>
                                        </p:tgtEl>
                                        <p:attrNameLst>
                                          <p:attrName>fill.on</p:attrName>
                                        </p:attrNameLst>
                                      </p:cBhvr>
                                      <p:to>
                                        <p:strVal val="true"/>
                                      </p:to>
                                    </p:set>
                                  </p:childTnLst>
                                </p:cTn>
                              </p:par>
                              <p:par>
                                <p:cTn id="127" presetID="19" presetClass="emph" presetSubtype="0" fill="hold" grpId="1" nodeType="withEffect">
                                  <p:stCondLst>
                                    <p:cond delay="0"/>
                                  </p:stCondLst>
                                  <p:childTnLst>
                                    <p:animClr clrSpc="rgb" dir="cw">
                                      <p:cBhvr override="childStyle">
                                        <p:cTn id="128" dur="500" fill="hold"/>
                                        <p:tgtEl>
                                          <p:spTgt spid="188"/>
                                        </p:tgtEl>
                                        <p:attrNameLst>
                                          <p:attrName>style.color</p:attrName>
                                        </p:attrNameLst>
                                      </p:cBhvr>
                                      <p:to>
                                        <a:srgbClr val="2ECC71"/>
                                      </p:to>
                                    </p:animClr>
                                    <p:animClr clrSpc="rgb" dir="cw">
                                      <p:cBhvr>
                                        <p:cTn id="129" dur="500" fill="hold"/>
                                        <p:tgtEl>
                                          <p:spTgt spid="188"/>
                                        </p:tgtEl>
                                        <p:attrNameLst>
                                          <p:attrName>fillcolor</p:attrName>
                                        </p:attrNameLst>
                                      </p:cBhvr>
                                      <p:to>
                                        <a:srgbClr val="2ECC71"/>
                                      </p:to>
                                    </p:animClr>
                                    <p:set>
                                      <p:cBhvr>
                                        <p:cTn id="130" dur="500" fill="hold"/>
                                        <p:tgtEl>
                                          <p:spTgt spid="188"/>
                                        </p:tgtEl>
                                        <p:attrNameLst>
                                          <p:attrName>fill.type</p:attrName>
                                        </p:attrNameLst>
                                      </p:cBhvr>
                                      <p:to>
                                        <p:strVal val="solid"/>
                                      </p:to>
                                    </p:set>
                                    <p:set>
                                      <p:cBhvr>
                                        <p:cTn id="131" dur="500" fill="hold"/>
                                        <p:tgtEl>
                                          <p:spTgt spid="188"/>
                                        </p:tgtEl>
                                        <p:attrNameLst>
                                          <p:attrName>fill.on</p:attrName>
                                        </p:attrNameLst>
                                      </p:cBhvr>
                                      <p:to>
                                        <p:strVal val="true"/>
                                      </p:to>
                                    </p:set>
                                  </p:childTnLst>
                                </p:cTn>
                              </p:par>
                              <p:par>
                                <p:cTn id="132" presetID="19" presetClass="emph" presetSubtype="0" fill="hold" grpId="1" nodeType="withEffect">
                                  <p:stCondLst>
                                    <p:cond delay="0"/>
                                  </p:stCondLst>
                                  <p:childTnLst>
                                    <p:animClr clrSpc="rgb" dir="cw">
                                      <p:cBhvr override="childStyle">
                                        <p:cTn id="133" dur="500" fill="hold"/>
                                        <p:tgtEl>
                                          <p:spTgt spid="187"/>
                                        </p:tgtEl>
                                        <p:attrNameLst>
                                          <p:attrName>style.color</p:attrName>
                                        </p:attrNameLst>
                                      </p:cBhvr>
                                      <p:to>
                                        <a:srgbClr val="FF0000"/>
                                      </p:to>
                                    </p:animClr>
                                    <p:animClr clrSpc="rgb" dir="cw">
                                      <p:cBhvr>
                                        <p:cTn id="134" dur="500" fill="hold"/>
                                        <p:tgtEl>
                                          <p:spTgt spid="187"/>
                                        </p:tgtEl>
                                        <p:attrNameLst>
                                          <p:attrName>fillcolor</p:attrName>
                                        </p:attrNameLst>
                                      </p:cBhvr>
                                      <p:to>
                                        <a:srgbClr val="FF0000"/>
                                      </p:to>
                                    </p:animClr>
                                    <p:set>
                                      <p:cBhvr>
                                        <p:cTn id="135" dur="500" fill="hold"/>
                                        <p:tgtEl>
                                          <p:spTgt spid="187"/>
                                        </p:tgtEl>
                                        <p:attrNameLst>
                                          <p:attrName>fill.type</p:attrName>
                                        </p:attrNameLst>
                                      </p:cBhvr>
                                      <p:to>
                                        <p:strVal val="solid"/>
                                      </p:to>
                                    </p:set>
                                    <p:set>
                                      <p:cBhvr>
                                        <p:cTn id="136" dur="500" fill="hold"/>
                                        <p:tgtEl>
                                          <p:spTgt spid="187"/>
                                        </p:tgtEl>
                                        <p:attrNameLst>
                                          <p:attrName>fill.on</p:attrName>
                                        </p:attrNameLst>
                                      </p:cBhvr>
                                      <p:to>
                                        <p:strVal val="true"/>
                                      </p:to>
                                    </p:set>
                                  </p:childTnLst>
                                </p:cTn>
                              </p:par>
                              <p:par>
                                <p:cTn id="137" presetID="19" presetClass="emph" presetSubtype="0" fill="hold" grpId="1" nodeType="withEffect">
                                  <p:stCondLst>
                                    <p:cond delay="0"/>
                                  </p:stCondLst>
                                  <p:childTnLst>
                                    <p:animClr clrSpc="rgb" dir="cw">
                                      <p:cBhvr override="childStyle">
                                        <p:cTn id="138" dur="500" fill="hold"/>
                                        <p:tgtEl>
                                          <p:spTgt spid="186"/>
                                        </p:tgtEl>
                                        <p:attrNameLst>
                                          <p:attrName>style.color</p:attrName>
                                        </p:attrNameLst>
                                      </p:cBhvr>
                                      <p:to>
                                        <a:srgbClr val="2ECC71"/>
                                      </p:to>
                                    </p:animClr>
                                    <p:animClr clrSpc="rgb" dir="cw">
                                      <p:cBhvr>
                                        <p:cTn id="139" dur="500" fill="hold"/>
                                        <p:tgtEl>
                                          <p:spTgt spid="186"/>
                                        </p:tgtEl>
                                        <p:attrNameLst>
                                          <p:attrName>fillcolor</p:attrName>
                                        </p:attrNameLst>
                                      </p:cBhvr>
                                      <p:to>
                                        <a:srgbClr val="2ECC71"/>
                                      </p:to>
                                    </p:animClr>
                                    <p:set>
                                      <p:cBhvr>
                                        <p:cTn id="140" dur="500" fill="hold"/>
                                        <p:tgtEl>
                                          <p:spTgt spid="186"/>
                                        </p:tgtEl>
                                        <p:attrNameLst>
                                          <p:attrName>fill.type</p:attrName>
                                        </p:attrNameLst>
                                      </p:cBhvr>
                                      <p:to>
                                        <p:strVal val="solid"/>
                                      </p:to>
                                    </p:set>
                                    <p:set>
                                      <p:cBhvr>
                                        <p:cTn id="141" dur="500" fill="hold"/>
                                        <p:tgtEl>
                                          <p:spTgt spid="186"/>
                                        </p:tgtEl>
                                        <p:attrNameLst>
                                          <p:attrName>fill.on</p:attrName>
                                        </p:attrNameLst>
                                      </p:cBhvr>
                                      <p:to>
                                        <p:strVal val="true"/>
                                      </p:to>
                                    </p:set>
                                  </p:childTnLst>
                                </p:cTn>
                              </p:par>
                              <p:par>
                                <p:cTn id="142" presetID="19" presetClass="emph" presetSubtype="0" fill="hold" grpId="1" nodeType="withEffect">
                                  <p:stCondLst>
                                    <p:cond delay="0"/>
                                  </p:stCondLst>
                                  <p:childTnLst>
                                    <p:animClr clrSpc="rgb" dir="cw">
                                      <p:cBhvr override="childStyle">
                                        <p:cTn id="143" dur="500" fill="hold"/>
                                        <p:tgtEl>
                                          <p:spTgt spid="185"/>
                                        </p:tgtEl>
                                        <p:attrNameLst>
                                          <p:attrName>style.color</p:attrName>
                                        </p:attrNameLst>
                                      </p:cBhvr>
                                      <p:to>
                                        <a:srgbClr val="00B0F0"/>
                                      </p:to>
                                    </p:animClr>
                                    <p:animClr clrSpc="rgb" dir="cw">
                                      <p:cBhvr>
                                        <p:cTn id="144" dur="500" fill="hold"/>
                                        <p:tgtEl>
                                          <p:spTgt spid="185"/>
                                        </p:tgtEl>
                                        <p:attrNameLst>
                                          <p:attrName>fillcolor</p:attrName>
                                        </p:attrNameLst>
                                      </p:cBhvr>
                                      <p:to>
                                        <a:srgbClr val="00B0F0"/>
                                      </p:to>
                                    </p:animClr>
                                    <p:set>
                                      <p:cBhvr>
                                        <p:cTn id="145" dur="500" fill="hold"/>
                                        <p:tgtEl>
                                          <p:spTgt spid="185"/>
                                        </p:tgtEl>
                                        <p:attrNameLst>
                                          <p:attrName>fill.type</p:attrName>
                                        </p:attrNameLst>
                                      </p:cBhvr>
                                      <p:to>
                                        <p:strVal val="solid"/>
                                      </p:to>
                                    </p:set>
                                    <p:set>
                                      <p:cBhvr>
                                        <p:cTn id="146" dur="500" fill="hold"/>
                                        <p:tgtEl>
                                          <p:spTgt spid="185"/>
                                        </p:tgtEl>
                                        <p:attrNameLst>
                                          <p:attrName>fill.on</p:attrName>
                                        </p:attrNameLst>
                                      </p:cBhvr>
                                      <p:to>
                                        <p:strVal val="true"/>
                                      </p:to>
                                    </p:set>
                                  </p:childTnLst>
                                </p:cTn>
                              </p:par>
                              <p:par>
                                <p:cTn id="147" presetID="19" presetClass="emph" presetSubtype="0" fill="hold" grpId="1" nodeType="withEffect">
                                  <p:stCondLst>
                                    <p:cond delay="0"/>
                                  </p:stCondLst>
                                  <p:childTnLst>
                                    <p:animClr clrSpc="rgb" dir="cw">
                                      <p:cBhvr override="childStyle">
                                        <p:cTn id="148" dur="500" fill="hold"/>
                                        <p:tgtEl>
                                          <p:spTgt spid="184"/>
                                        </p:tgtEl>
                                        <p:attrNameLst>
                                          <p:attrName>style.color</p:attrName>
                                        </p:attrNameLst>
                                      </p:cBhvr>
                                      <p:to>
                                        <a:srgbClr val="FF0000"/>
                                      </p:to>
                                    </p:animClr>
                                    <p:animClr clrSpc="rgb" dir="cw">
                                      <p:cBhvr>
                                        <p:cTn id="149" dur="500" fill="hold"/>
                                        <p:tgtEl>
                                          <p:spTgt spid="184"/>
                                        </p:tgtEl>
                                        <p:attrNameLst>
                                          <p:attrName>fillcolor</p:attrName>
                                        </p:attrNameLst>
                                      </p:cBhvr>
                                      <p:to>
                                        <a:srgbClr val="FF0000"/>
                                      </p:to>
                                    </p:animClr>
                                    <p:set>
                                      <p:cBhvr>
                                        <p:cTn id="150" dur="500" fill="hold"/>
                                        <p:tgtEl>
                                          <p:spTgt spid="184"/>
                                        </p:tgtEl>
                                        <p:attrNameLst>
                                          <p:attrName>fill.type</p:attrName>
                                        </p:attrNameLst>
                                      </p:cBhvr>
                                      <p:to>
                                        <p:strVal val="solid"/>
                                      </p:to>
                                    </p:set>
                                    <p:set>
                                      <p:cBhvr>
                                        <p:cTn id="151" dur="500" fill="hold"/>
                                        <p:tgtEl>
                                          <p:spTgt spid="184"/>
                                        </p:tgtEl>
                                        <p:attrNameLst>
                                          <p:attrName>fill.on</p:attrName>
                                        </p:attrNameLst>
                                      </p:cBhvr>
                                      <p:to>
                                        <p:strVal val="true"/>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94"/>
                                        </p:tgtEl>
                                        <p:attrNameLst>
                                          <p:attrName>style.visibility</p:attrName>
                                        </p:attrNameLst>
                                      </p:cBhvr>
                                      <p:to>
                                        <p:strVal val="visible"/>
                                      </p:to>
                                    </p:set>
                                    <p:animEffect transition="in" filter="fade">
                                      <p:cBhvr>
                                        <p:cTn id="156" dur="500"/>
                                        <p:tgtEl>
                                          <p:spTgt spid="29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93"/>
                                        </p:tgtEl>
                                        <p:attrNameLst>
                                          <p:attrName>style.visibility</p:attrName>
                                        </p:attrNameLst>
                                      </p:cBhvr>
                                      <p:to>
                                        <p:strVal val="visible"/>
                                      </p:to>
                                    </p:set>
                                    <p:animEffect transition="in" filter="fade">
                                      <p:cBhvr>
                                        <p:cTn id="161" dur="500"/>
                                        <p:tgtEl>
                                          <p:spTgt spid="29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304"/>
                                        </p:tgtEl>
                                        <p:attrNameLst>
                                          <p:attrName>style.visibility</p:attrName>
                                        </p:attrNameLst>
                                      </p:cBhvr>
                                      <p:to>
                                        <p:strVal val="visible"/>
                                      </p:to>
                                    </p:set>
                                    <p:animEffect transition="in" filter="fade">
                                      <p:cBhvr>
                                        <p:cTn id="166" dur="500"/>
                                        <p:tgtEl>
                                          <p:spTgt spid="304"/>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32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15"/>
                                        </p:tgtEl>
                                        <p:attrNameLst>
                                          <p:attrName>style.visibility</p:attrName>
                                        </p:attrNameLst>
                                      </p:cBhvr>
                                      <p:to>
                                        <p:strVal val="visible"/>
                                      </p:to>
                                    </p:set>
                                    <p:animEffect transition="in" filter="wipe(up)">
                                      <p:cBhvr>
                                        <p:cTn id="175" dur="500"/>
                                        <p:tgtEl>
                                          <p:spTgt spid="31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316"/>
                                        </p:tgtEl>
                                        <p:attrNameLst>
                                          <p:attrName>style.visibility</p:attrName>
                                        </p:attrNameLst>
                                      </p:cBhvr>
                                      <p:to>
                                        <p:strVal val="visible"/>
                                      </p:to>
                                    </p:set>
                                    <p:animEffect transition="in" filter="wipe(left)">
                                      <p:cBhvr>
                                        <p:cTn id="180" dur="500"/>
                                        <p:tgtEl>
                                          <p:spTgt spid="316"/>
                                        </p:tgtEl>
                                      </p:cBhvr>
                                    </p:animEffect>
                                  </p:childTnLst>
                                </p:cTn>
                              </p:par>
                              <p:par>
                                <p:cTn id="181" presetID="22" presetClass="entr" presetSubtype="2" fill="hold" nodeType="withEffect">
                                  <p:stCondLst>
                                    <p:cond delay="0"/>
                                  </p:stCondLst>
                                  <p:childTnLst>
                                    <p:set>
                                      <p:cBhvr>
                                        <p:cTn id="182" dur="1" fill="hold">
                                          <p:stCondLst>
                                            <p:cond delay="0"/>
                                          </p:stCondLst>
                                        </p:cTn>
                                        <p:tgtEl>
                                          <p:spTgt spid="319"/>
                                        </p:tgtEl>
                                        <p:attrNameLst>
                                          <p:attrName>style.visibility</p:attrName>
                                        </p:attrNameLst>
                                      </p:cBhvr>
                                      <p:to>
                                        <p:strVal val="visible"/>
                                      </p:to>
                                    </p:set>
                                    <p:animEffect transition="in" filter="wipe(right)">
                                      <p:cBhvr>
                                        <p:cTn id="183" dur="500"/>
                                        <p:tgtEl>
                                          <p:spTgt spid="31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nodeType="clickEffect">
                                  <p:stCondLst>
                                    <p:cond delay="0"/>
                                  </p:stCondLst>
                                  <p:childTnLst>
                                    <p:set>
                                      <p:cBhvr>
                                        <p:cTn id="187" dur="1" fill="hold">
                                          <p:stCondLst>
                                            <p:cond delay="0"/>
                                          </p:stCondLst>
                                        </p:cTn>
                                        <p:tgtEl>
                                          <p:spTgt spid="317"/>
                                        </p:tgtEl>
                                        <p:attrNameLst>
                                          <p:attrName>style.visibility</p:attrName>
                                        </p:attrNameLst>
                                      </p:cBhvr>
                                      <p:to>
                                        <p:strVal val="visible"/>
                                      </p:to>
                                    </p:set>
                                    <p:animEffect transition="in" filter="wipe(up)">
                                      <p:cBhvr>
                                        <p:cTn id="188" dur="500"/>
                                        <p:tgtEl>
                                          <p:spTgt spid="317"/>
                                        </p:tgtEl>
                                      </p:cBhvr>
                                    </p:animEffect>
                                  </p:childTnLst>
                                </p:cTn>
                              </p:par>
                              <p:par>
                                <p:cTn id="189" presetID="22" presetClass="entr" presetSubtype="4" fill="hold" nodeType="withEffect">
                                  <p:stCondLst>
                                    <p:cond delay="0"/>
                                  </p:stCondLst>
                                  <p:childTnLst>
                                    <p:set>
                                      <p:cBhvr>
                                        <p:cTn id="190" dur="1" fill="hold">
                                          <p:stCondLst>
                                            <p:cond delay="0"/>
                                          </p:stCondLst>
                                        </p:cTn>
                                        <p:tgtEl>
                                          <p:spTgt spid="320"/>
                                        </p:tgtEl>
                                        <p:attrNameLst>
                                          <p:attrName>style.visibility</p:attrName>
                                        </p:attrNameLst>
                                      </p:cBhvr>
                                      <p:to>
                                        <p:strVal val="visible"/>
                                      </p:to>
                                    </p:set>
                                    <p:animEffect transition="in" filter="wipe(down)">
                                      <p:cBhvr>
                                        <p:cTn id="191" dur="500"/>
                                        <p:tgtEl>
                                          <p:spTgt spid="320"/>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318"/>
                                        </p:tgtEl>
                                        <p:attrNameLst>
                                          <p:attrName>style.visibility</p:attrName>
                                        </p:attrNameLst>
                                      </p:cBhvr>
                                      <p:to>
                                        <p:strVal val="visible"/>
                                      </p:to>
                                    </p:set>
                                    <p:animEffect transition="in" filter="wipe(left)">
                                      <p:cBhvr>
                                        <p:cTn id="196" dur="500"/>
                                        <p:tgtEl>
                                          <p:spTgt spid="318"/>
                                        </p:tgtEl>
                                      </p:cBhvr>
                                    </p:animEffect>
                                  </p:childTnLst>
                                </p:cTn>
                              </p:par>
                              <p:par>
                                <p:cTn id="197" presetID="22" presetClass="entr" presetSubtype="2" fill="hold" nodeType="withEffect">
                                  <p:stCondLst>
                                    <p:cond delay="0"/>
                                  </p:stCondLst>
                                  <p:childTnLst>
                                    <p:set>
                                      <p:cBhvr>
                                        <p:cTn id="198" dur="1" fill="hold">
                                          <p:stCondLst>
                                            <p:cond delay="0"/>
                                          </p:stCondLst>
                                        </p:cTn>
                                        <p:tgtEl>
                                          <p:spTgt spid="321"/>
                                        </p:tgtEl>
                                        <p:attrNameLst>
                                          <p:attrName>style.visibility</p:attrName>
                                        </p:attrNameLst>
                                      </p:cBhvr>
                                      <p:to>
                                        <p:strVal val="visible"/>
                                      </p:to>
                                    </p:set>
                                    <p:animEffect transition="in" filter="wipe(right)">
                                      <p:cBhvr>
                                        <p:cTn id="199" dur="500"/>
                                        <p:tgtEl>
                                          <p:spTgt spid="32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322"/>
                                        </p:tgtEl>
                                        <p:attrNameLst>
                                          <p:attrName>style.visibility</p:attrName>
                                        </p:attrNameLst>
                                      </p:cBhvr>
                                      <p:to>
                                        <p:strVal val="visible"/>
                                      </p:to>
                                    </p:set>
                                    <p:animEffect transition="in" filter="wipe(up)">
                                      <p:cBhvr>
                                        <p:cTn id="204" dur="500"/>
                                        <p:tgtEl>
                                          <p:spTgt spid="322"/>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312"/>
                                        </p:tgtEl>
                                        <p:attrNameLst>
                                          <p:attrName>style.visibility</p:attrName>
                                        </p:attrNameLst>
                                      </p:cBhvr>
                                      <p:to>
                                        <p:strVal val="visible"/>
                                      </p:to>
                                    </p:set>
                                    <p:animEffect transition="in" filter="fade">
                                      <p:cBhvr>
                                        <p:cTn id="209" dur="500"/>
                                        <p:tgtEl>
                                          <p:spTgt spid="312"/>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3"/>
                                        </p:tgtEl>
                                        <p:attrNameLst>
                                          <p:attrName>style.visibility</p:attrName>
                                        </p:attrNameLst>
                                      </p:cBhvr>
                                      <p:to>
                                        <p:strVal val="visible"/>
                                      </p:to>
                                    </p:set>
                                    <p:animEffect transition="in" filter="fade">
                                      <p:cBhvr>
                                        <p:cTn id="212" dur="500"/>
                                        <p:tgtEl>
                                          <p:spTgt spid="31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11"/>
                                        </p:tgtEl>
                                        <p:attrNameLst>
                                          <p:attrName>style.visibility</p:attrName>
                                        </p:attrNameLst>
                                      </p:cBhvr>
                                      <p:to>
                                        <p:strVal val="visible"/>
                                      </p:to>
                                    </p:set>
                                    <p:animEffect transition="in" filter="fade">
                                      <p:cBhvr>
                                        <p:cTn id="215" dur="500"/>
                                        <p:tgtEl>
                                          <p:spTgt spid="31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14"/>
                                        </p:tgtEl>
                                        <p:attrNameLst>
                                          <p:attrName>style.visibility</p:attrName>
                                        </p:attrNameLst>
                                      </p:cBhvr>
                                      <p:to>
                                        <p:strVal val="visible"/>
                                      </p:to>
                                    </p:set>
                                    <p:animEffect transition="in" filter="fade">
                                      <p:cBhvr>
                                        <p:cTn id="218" dur="500"/>
                                        <p:tgtEl>
                                          <p:spTgt spid="31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24"/>
                                        </p:tgtEl>
                                        <p:attrNameLst>
                                          <p:attrName>style.visibility</p:attrName>
                                        </p:attrNameLst>
                                      </p:cBhvr>
                                      <p:to>
                                        <p:strVal val="visible"/>
                                      </p:to>
                                    </p:set>
                                    <p:animEffect transition="in" filter="fade">
                                      <p:cBhvr>
                                        <p:cTn id="221" dur="500"/>
                                        <p:tgtEl>
                                          <p:spTgt spid="32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10"/>
                                        </p:tgtEl>
                                        <p:attrNameLst>
                                          <p:attrName>style.visibility</p:attrName>
                                        </p:attrNameLst>
                                      </p:cBhvr>
                                      <p:to>
                                        <p:strVal val="visible"/>
                                      </p:to>
                                    </p:set>
                                    <p:animEffect transition="in" filter="fade">
                                      <p:cBhvr>
                                        <p:cTn id="224" dur="500"/>
                                        <p:tgtEl>
                                          <p:spTgt spid="310"/>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326"/>
                                        </p:tgtEl>
                                        <p:attrNameLst>
                                          <p:attrName>style.visibility</p:attrName>
                                        </p:attrNameLst>
                                      </p:cBhvr>
                                      <p:to>
                                        <p:strVal val="visible"/>
                                      </p:to>
                                    </p:set>
                                    <p:animEffect transition="in" filter="fade">
                                      <p:cBhvr>
                                        <p:cTn id="227" dur="500"/>
                                        <p:tgtEl>
                                          <p:spTgt spid="32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323"/>
                                        </p:tgtEl>
                                        <p:attrNameLst>
                                          <p:attrName>style.visibility</p:attrName>
                                        </p:attrNameLst>
                                      </p:cBhvr>
                                      <p:to>
                                        <p:strVal val="visible"/>
                                      </p:to>
                                    </p:set>
                                    <p:animEffect transition="in" filter="fade">
                                      <p:cBhvr>
                                        <p:cTn id="230" dur="500"/>
                                        <p:tgtEl>
                                          <p:spTgt spid="323"/>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325"/>
                                        </p:tgtEl>
                                        <p:attrNameLst>
                                          <p:attrName>style.visibility</p:attrName>
                                        </p:attrNameLst>
                                      </p:cBhvr>
                                      <p:to>
                                        <p:strVal val="visible"/>
                                      </p:to>
                                    </p:set>
                                    <p:animEffect transition="in" filter="fade">
                                      <p:cBhvr>
                                        <p:cTn id="233" dur="500"/>
                                        <p:tgtEl>
                                          <p:spTgt spid="325"/>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363"/>
                                        </p:tgtEl>
                                        <p:attrNameLst>
                                          <p:attrName>style.visibility</p:attrName>
                                        </p:attrNameLst>
                                      </p:cBhvr>
                                      <p:to>
                                        <p:strVal val="visible"/>
                                      </p:to>
                                    </p:set>
                                  </p:childTnLst>
                                </p:cTn>
                              </p:par>
                            </p:childTnLst>
                          </p:cTn>
                        </p:par>
                        <p:par>
                          <p:cTn id="238" fill="hold">
                            <p:stCondLst>
                              <p:cond delay="0"/>
                            </p:stCondLst>
                            <p:childTnLst>
                              <p:par>
                                <p:cTn id="239" presetID="22" presetClass="entr" presetSubtype="2" fill="hold" grpId="0" nodeType="afterEffect">
                                  <p:stCondLst>
                                    <p:cond delay="0"/>
                                  </p:stCondLst>
                                  <p:childTnLst>
                                    <p:set>
                                      <p:cBhvr>
                                        <p:cTn id="240" dur="1" fill="hold">
                                          <p:stCondLst>
                                            <p:cond delay="0"/>
                                          </p:stCondLst>
                                        </p:cTn>
                                        <p:tgtEl>
                                          <p:spTgt spid="364"/>
                                        </p:tgtEl>
                                        <p:attrNameLst>
                                          <p:attrName>style.visibility</p:attrName>
                                        </p:attrNameLst>
                                      </p:cBhvr>
                                      <p:to>
                                        <p:strVal val="visible"/>
                                      </p:to>
                                    </p:set>
                                    <p:animEffect transition="in" filter="wipe(right)">
                                      <p:cBhvr>
                                        <p:cTn id="241"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4" grpId="0" animBg="1"/>
      <p:bldP spid="184" grpId="1" animBg="1"/>
      <p:bldP spid="185" grpId="0" animBg="1"/>
      <p:bldP spid="185" grpId="1" animBg="1"/>
      <p:bldP spid="186" grpId="0" animBg="1"/>
      <p:bldP spid="186"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293" grpId="0" animBg="1"/>
      <p:bldP spid="310" grpId="0" animBg="1"/>
      <p:bldP spid="311" grpId="0" animBg="1"/>
      <p:bldP spid="312" grpId="0" animBg="1"/>
      <p:bldP spid="313" grpId="0" animBg="1"/>
      <p:bldP spid="314" grpId="0" animBg="1"/>
      <p:bldP spid="323" grpId="0" animBg="1"/>
      <p:bldP spid="324" grpId="0" animBg="1"/>
      <p:bldP spid="325" grpId="0" animBg="1"/>
      <p:bldP spid="326" grpId="0" animBg="1"/>
      <p:bldP spid="3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437DB6-2A55-D3A5-7C8E-453232CB31F4}"/>
              </a:ext>
            </a:extLst>
          </p:cNvPr>
          <p:cNvGrpSpPr/>
          <p:nvPr/>
        </p:nvGrpSpPr>
        <p:grpSpPr>
          <a:xfrm>
            <a:off x="259767" y="1253750"/>
            <a:ext cx="1143000" cy="1143000"/>
            <a:chOff x="2379643" y="355681"/>
            <a:chExt cx="1143000" cy="1143000"/>
          </a:xfrm>
        </p:grpSpPr>
        <p:sp>
          <p:nvSpPr>
            <p:cNvPr id="13" name="Oval 12">
              <a:extLst>
                <a:ext uri="{FF2B5EF4-FFF2-40B4-BE49-F238E27FC236}">
                  <a16:creationId xmlns:a16="http://schemas.microsoft.com/office/drawing/2014/main" id="{1550B7FF-6622-73FA-0AE0-A54A324E996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A8CBD361-3BE8-D667-A75A-8E70EF59B22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 name="Group 14">
              <a:extLst>
                <a:ext uri="{FF2B5EF4-FFF2-40B4-BE49-F238E27FC236}">
                  <a16:creationId xmlns:a16="http://schemas.microsoft.com/office/drawing/2014/main" id="{E829A35B-5445-2C9C-0A95-08DE68C74F01}"/>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E8AA96C2-FDF1-683C-8847-DAD7AFCBB51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FE31506E-0ECD-ADD3-D003-48F38413413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How to split a node into children nodes?</a:t>
            </a:r>
          </a:p>
        </p:txBody>
      </p:sp>
      <p:pic>
        <p:nvPicPr>
          <p:cNvPr id="5" name="Picture 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40877" y="1328746"/>
            <a:ext cx="11510246" cy="4200508"/>
          </a:xfrm>
          <a:prstGeom prst="rect">
            <a:avLst/>
          </a:prstGeom>
        </p:spPr>
      </p:pic>
      <p:grpSp>
        <p:nvGrpSpPr>
          <p:cNvPr id="6" name="Group 5"/>
          <p:cNvGrpSpPr/>
          <p:nvPr/>
        </p:nvGrpSpPr>
        <p:grpSpPr>
          <a:xfrm>
            <a:off x="3505436" y="1253750"/>
            <a:ext cx="5181128" cy="2548229"/>
            <a:chOff x="3505436" y="1253750"/>
            <a:chExt cx="5181128" cy="2548229"/>
          </a:xfrm>
        </p:grpSpPr>
        <p:sp>
          <p:nvSpPr>
            <p:cNvPr id="7" name="Rounded Rectangle 6"/>
            <p:cNvSpPr>
              <a:spLocks noChangeAspect="1"/>
            </p:cNvSpPr>
            <p:nvPr/>
          </p:nvSpPr>
          <p:spPr>
            <a:xfrm>
              <a:off x="4339546" y="1253750"/>
              <a:ext cx="3512908" cy="20405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Arrow Connector 7"/>
            <p:cNvCxnSpPr>
              <a:stCxn id="7" idx="1"/>
            </p:cNvCxnSpPr>
            <p:nvPr/>
          </p:nvCxnSpPr>
          <p:spPr>
            <a:xfrm flipH="1">
              <a:off x="3505436"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a:off x="7852454"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a:off x="4573841"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84049"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ular Callout 76"/>
          <p:cNvSpPr/>
          <p:nvPr/>
        </p:nvSpPr>
        <p:spPr>
          <a:xfrm>
            <a:off x="6858001" y="3569863"/>
            <a:ext cx="5110270" cy="1299231"/>
          </a:xfrm>
          <a:prstGeom prst="wedgeRectCallout">
            <a:avLst>
              <a:gd name="adj1" fmla="val -61414"/>
              <a:gd name="adj2" fmla="val -8167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Notice, splitting a node is a classification problem in itself! Binary if two children, multiclass if more than 2 children</a:t>
            </a: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6603" y="5003268"/>
            <a:ext cx="1733158" cy="1733158"/>
          </a:xfrm>
          <a:prstGeom prst="rect">
            <a:avLst/>
          </a:prstGeom>
        </p:spPr>
      </p:pic>
      <p:sp>
        <p:nvSpPr>
          <p:cNvPr id="81" name="Rectangular Callout 80"/>
          <p:cNvSpPr/>
          <p:nvPr/>
        </p:nvSpPr>
        <p:spPr>
          <a:xfrm>
            <a:off x="6784049" y="5525343"/>
            <a:ext cx="3742554" cy="1278844"/>
          </a:xfrm>
          <a:prstGeom prst="wedgeRectCallout">
            <a:avLst>
              <a:gd name="adj1" fmla="val 70520"/>
              <a:gd name="adj2" fmla="val 20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Oh! So we are using a simple ML technique such as binary classification to learn a DT!</a:t>
            </a:r>
          </a:p>
        </p:txBody>
      </p:sp>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003268"/>
            <a:ext cx="1733158" cy="1733158"/>
          </a:xfrm>
          <a:prstGeom prst="rect">
            <a:avLst/>
          </a:prstGeom>
        </p:spPr>
      </p:pic>
      <p:sp>
        <p:nvSpPr>
          <p:cNvPr id="83" name="Rectangular Callout 82"/>
          <p:cNvSpPr/>
          <p:nvPr/>
        </p:nvSpPr>
        <p:spPr>
          <a:xfrm>
            <a:off x="1860802" y="5525343"/>
            <a:ext cx="3759162" cy="1278844"/>
          </a:xfrm>
          <a:prstGeom prst="wedgeRectCallout">
            <a:avLst>
              <a:gd name="adj1" fmla="val -69496"/>
              <a:gd name="adj2" fmla="val -61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Can we use any classification technique to split a node or are there some restrictions?</a:t>
            </a:r>
          </a:p>
        </p:txBody>
      </p:sp>
      <p:pic>
        <p:nvPicPr>
          <p:cNvPr id="18" name="Picture 17">
            <a:extLst>
              <a:ext uri="{FF2B5EF4-FFF2-40B4-BE49-F238E27FC236}">
                <a16:creationId xmlns:a16="http://schemas.microsoft.com/office/drawing/2014/main" id="{C90FE80B-5C41-36B8-4C6C-3A66AA73C875}"/>
              </a:ext>
            </a:extLst>
          </p:cNvPr>
          <p:cNvPicPr>
            <a:picLocks noChangeAspect="1"/>
          </p:cNvPicPr>
          <p:nvPr/>
        </p:nvPicPr>
        <p:blipFill>
          <a:blip r:embed="rId6"/>
          <a:stretch>
            <a:fillRect/>
          </a:stretch>
        </p:blipFill>
        <p:spPr>
          <a:xfrm>
            <a:off x="5343897" y="1501680"/>
            <a:ext cx="1507539" cy="1507539"/>
          </a:xfrm>
          <a:prstGeom prst="rect">
            <a:avLst/>
          </a:prstGeom>
        </p:spPr>
      </p:pic>
      <p:sp>
        <p:nvSpPr>
          <p:cNvPr id="90" name="Rectangular Callout 89"/>
          <p:cNvSpPr/>
          <p:nvPr/>
        </p:nvSpPr>
        <p:spPr>
          <a:xfrm>
            <a:off x="1797614" y="838669"/>
            <a:ext cx="6741389" cy="1807650"/>
          </a:xfrm>
          <a:prstGeom prst="wedgeRectCallout">
            <a:avLst>
              <a:gd name="adj1" fmla="val -63442"/>
              <a:gd name="adj2" fmla="val 154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In principle there is no restriction (e.g. can even use a deep net to split a node). However, in practice we use a simple ML algo like linear to split nodes. This is because the usefulness of DTs largely comes from being able to rapidly send a test data point to a leaf</a:t>
            </a:r>
          </a:p>
        </p:txBody>
      </p:sp>
    </p:spTree>
    <p:extLst>
      <p:ext uri="{BB962C8B-B14F-4D97-AF65-F5344CB8AC3E}">
        <p14:creationId xmlns:p14="http://schemas.microsoft.com/office/powerpoint/2010/main" val="9251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400000" y="400000"/>
                                    </p:animScale>
                                  </p:childTnLst>
                                </p:cTn>
                              </p:par>
                              <p:par>
                                <p:cTn id="7" presetID="42" presetClass="path" presetSubtype="0" accel="50000" decel="50000" fill="hold" nodeType="withEffect">
                                  <p:stCondLst>
                                    <p:cond delay="0"/>
                                  </p:stCondLst>
                                  <p:childTnLst>
                                    <p:animMotion origin="layout" path="M 0 0 L 0 0.17801 " pathEditMode="relative" rAng="0" ptsTypes="AA">
                                      <p:cBhvr>
                                        <p:cTn id="8" dur="1000" fill="hold"/>
                                        <p:tgtEl>
                                          <p:spTgt spid="5"/>
                                        </p:tgtEl>
                                        <p:attrNameLst>
                                          <p:attrName>ppt_x</p:attrName>
                                          <p:attrName>ppt_y</p:attrName>
                                        </p:attrNameLst>
                                      </p:cBhvr>
                                      <p:rCtr x="0" y="8889"/>
                                    </p:animMotion>
                                  </p:childTnLst>
                                </p:cTn>
                              </p:par>
                            </p:childTnLst>
                          </p:cTn>
                        </p:par>
                        <p:par>
                          <p:cTn id="9" fill="hold">
                            <p:stCondLst>
                              <p:cond delay="1000"/>
                            </p:stCondLst>
                            <p:childTnLst>
                              <p:par>
                                <p:cTn id="10" presetID="10" presetClass="exit" presetSubtype="0" fill="hold" nodeType="after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right)">
                                      <p:cBhvr>
                                        <p:cTn id="38" dur="500"/>
                                        <p:tgtEl>
                                          <p:spTgt spid="7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right)">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left)">
                                      <p:cBhvr>
                                        <p:cTn id="6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animBg="1"/>
      <p:bldP spid="83" grpId="0" animBg="1"/>
      <p:bldP spid="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6D0A684-1C69-32FA-C64F-4EF6FA1390CA}"/>
              </a:ext>
            </a:extLst>
          </p:cNvPr>
          <p:cNvGrpSpPr/>
          <p:nvPr/>
        </p:nvGrpSpPr>
        <p:grpSpPr>
          <a:xfrm>
            <a:off x="253353" y="5715000"/>
            <a:ext cx="1143000" cy="1143000"/>
            <a:chOff x="2379643" y="355681"/>
            <a:chExt cx="1143000" cy="1143000"/>
          </a:xfrm>
        </p:grpSpPr>
        <p:sp>
          <p:nvSpPr>
            <p:cNvPr id="21" name="Oval 20">
              <a:extLst>
                <a:ext uri="{FF2B5EF4-FFF2-40B4-BE49-F238E27FC236}">
                  <a16:creationId xmlns:a16="http://schemas.microsoft.com/office/drawing/2014/main" id="{6D2F87D4-1801-1149-6903-89DBAF0E72C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6DD9CF90-40DC-B27E-CB98-2BFEB6716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3" name="Group 22">
              <a:extLst>
                <a:ext uri="{FF2B5EF4-FFF2-40B4-BE49-F238E27FC236}">
                  <a16:creationId xmlns:a16="http://schemas.microsoft.com/office/drawing/2014/main" id="{A6073BB3-F2BE-0F1E-F7CA-AE20C7736FE2}"/>
                </a:ext>
              </a:extLst>
            </p:cNvPr>
            <p:cNvGrpSpPr/>
            <p:nvPr/>
          </p:nvGrpSpPr>
          <p:grpSpPr>
            <a:xfrm>
              <a:off x="2676823" y="704523"/>
              <a:ext cx="548640" cy="320040"/>
              <a:chOff x="8209190" y="1852901"/>
              <a:chExt cx="2194560" cy="1280160"/>
            </a:xfrm>
          </p:grpSpPr>
          <p:sp>
            <p:nvSpPr>
              <p:cNvPr id="24" name="Freeform: Shape 23">
                <a:extLst>
                  <a:ext uri="{FF2B5EF4-FFF2-40B4-BE49-F238E27FC236}">
                    <a16:creationId xmlns:a16="http://schemas.microsoft.com/office/drawing/2014/main" id="{FFC4152F-73F1-5A15-78F4-E191D48766A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Freeform: Shape 24">
                <a:extLst>
                  <a:ext uri="{FF2B5EF4-FFF2-40B4-BE49-F238E27FC236}">
                    <a16:creationId xmlns:a16="http://schemas.microsoft.com/office/drawing/2014/main" id="{938C2DAF-3B2F-3FEA-9877-AB16DEE1809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Splitting a Node – some lessons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Recall, one of the goals of DT is to speed up </a:t>
                </a:r>
                <a:r>
                  <a:rPr lang="en-IN" dirty="0" err="1"/>
                  <a:t>kNN</a:t>
                </a:r>
                <a:r>
                  <a:rPr lang="en-IN" dirty="0"/>
                  <a:t> prediction time</a:t>
                </a:r>
              </a:p>
              <a:p>
                <a:r>
                  <a:rPr lang="en-IN" dirty="0"/>
                  <a:t>Thus, node splitting algorithm must be super fast otherwise no benefit of using DT – may just as well do NN directly</a:t>
                </a:r>
              </a:p>
              <a:p>
                <a:r>
                  <a:rPr lang="en-IN" dirty="0"/>
                  <a:t>Often people carefully choose just a single feature and split a node based on that e.g. (age </a:t>
                </a:r>
                <a14:m>
                  <m:oMath xmlns:m="http://schemas.openxmlformats.org/officeDocument/2006/math">
                    <m:r>
                      <a:rPr lang="en-IN" i="1" dirty="0" smtClean="0">
                        <a:latin typeface="Cambria Math" panose="02040503050406030204" pitchFamily="18" charset="0"/>
                      </a:rPr>
                      <m:t>&lt;</m:t>
                    </m:r>
                  </m:oMath>
                </a14:m>
                <a:r>
                  <a:rPr lang="en-IN" dirty="0"/>
                  <a:t> 25 go left, age </a:t>
                </a:r>
                <a14:m>
                  <m:oMath xmlns:m="http://schemas.openxmlformats.org/officeDocument/2006/math">
                    <m:r>
                      <a:rPr lang="en-IN" i="1" dirty="0" smtClean="0">
                        <a:latin typeface="Cambria Math" panose="02040503050406030204" pitchFamily="18" charset="0"/>
                      </a:rPr>
                      <m:t>≥</m:t>
                    </m:r>
                  </m:oMath>
                </a14:m>
                <a:r>
                  <a:rPr lang="en-IN" dirty="0"/>
                  <a:t> 25 go right)</a:t>
                </a:r>
              </a:p>
              <a:p>
                <a:r>
                  <a:rPr lang="en-IN" dirty="0"/>
                  <a:t>Such “simple classifiers” are often called </a:t>
                </a:r>
                <a:r>
                  <a:rPr lang="en-IN" i="1" dirty="0"/>
                  <a:t>decision stumps</a:t>
                </a: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671" y="3735039"/>
            <a:ext cx="1787723" cy="1787723"/>
          </a:xfrm>
          <a:prstGeom prst="rect">
            <a:avLst/>
          </a:prstGeom>
        </p:spPr>
      </p:pic>
      <p:sp>
        <p:nvSpPr>
          <p:cNvPr id="6" name="Rectangular Callout 5"/>
          <p:cNvSpPr/>
          <p:nvPr/>
        </p:nvSpPr>
        <p:spPr>
          <a:xfrm>
            <a:off x="5337313" y="4272858"/>
            <a:ext cx="5201367" cy="1232832"/>
          </a:xfrm>
          <a:prstGeom prst="wedgeRectCallout">
            <a:avLst>
              <a:gd name="adj1" fmla="val 64902"/>
              <a:gd name="adj2" fmla="val 152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How do I decide whether to use age or gender? Even if using age, how do I decide whether to threshold at 25 or 65? </a:t>
            </a:r>
          </a:p>
        </p:txBody>
      </p:sp>
      <p:sp>
        <p:nvSpPr>
          <p:cNvPr id="13" name="Rectangular Callout 12"/>
          <p:cNvSpPr/>
          <p:nvPr/>
        </p:nvSpPr>
        <p:spPr>
          <a:xfrm>
            <a:off x="1994608" y="5591684"/>
            <a:ext cx="9859074" cy="1133671"/>
          </a:xfrm>
          <a:prstGeom prst="wedgeRectCallout">
            <a:avLst>
              <a:gd name="adj1" fmla="val -58554"/>
              <a:gd name="adj2" fmla="val 537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Usually, people go over all available features and all possible thresholds (can be slow if not done cleverly) and choose a feature and a threshold for that feature so that the child nodes that are created are as </a:t>
            </a:r>
            <a:r>
              <a:rPr lang="en-US" sz="2400" i="1" dirty="0">
                <a:solidFill>
                  <a:schemeClr val="bg1"/>
                </a:solidFill>
                <a:latin typeface="+mj-lt"/>
              </a:rPr>
              <a:t>pure</a:t>
            </a:r>
            <a:r>
              <a:rPr lang="en-US" sz="2400" dirty="0">
                <a:solidFill>
                  <a:schemeClr val="bg1"/>
                </a:solidFill>
                <a:latin typeface="+mj-lt"/>
              </a:rPr>
              <a:t> as possible</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7102" y="76572"/>
            <a:ext cx="1664279" cy="1664279"/>
          </a:xfrm>
          <a:prstGeom prst="rect">
            <a:avLst/>
          </a:prstGeom>
        </p:spPr>
      </p:pic>
      <p:sp>
        <p:nvSpPr>
          <p:cNvPr id="16" name="Rectangular Callout 15"/>
          <p:cNvSpPr/>
          <p:nvPr/>
        </p:nvSpPr>
        <p:spPr>
          <a:xfrm>
            <a:off x="5229546" y="269289"/>
            <a:ext cx="5297056" cy="1185017"/>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Various notions of purity exist – entropy and Gini index for classification problems, variance for regression problems</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671" y="1877499"/>
            <a:ext cx="1720892" cy="1720892"/>
          </a:xfrm>
          <a:prstGeom prst="rect">
            <a:avLst/>
          </a:prstGeom>
        </p:spPr>
      </p:pic>
      <p:sp>
        <p:nvSpPr>
          <p:cNvPr id="18" name="Rectangular Callout 17"/>
          <p:cNvSpPr/>
          <p:nvPr/>
        </p:nvSpPr>
        <p:spPr>
          <a:xfrm>
            <a:off x="5229546" y="2104469"/>
            <a:ext cx="5297056" cy="1185017"/>
          </a:xfrm>
          <a:prstGeom prst="wedgeRectCallout">
            <a:avLst>
              <a:gd name="adj1" fmla="val 63998"/>
              <a:gd name="adj2" fmla="val 34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 nodes are very convenient. We can make them leaves right away and not have to worry about splitting them </a:t>
            </a:r>
            <a:r>
              <a:rPr lang="en-IN" sz="2400" dirty="0">
                <a:solidFill>
                  <a:schemeClr val="bg1"/>
                </a:solidFill>
                <a:latin typeface="+mj-lt"/>
                <a:sym typeface="Wingdings" panose="05000000000000000000" pitchFamily="2" charset="2"/>
              </a:rPr>
              <a:t></a:t>
            </a:r>
            <a:endParaRPr lang="en-IN" sz="2400" dirty="0">
              <a:solidFill>
                <a:schemeClr val="bg1"/>
              </a:solidFill>
              <a:latin typeface="+mj-lt"/>
            </a:endParaRPr>
          </a:p>
        </p:txBody>
      </p:sp>
      <p:sp>
        <p:nvSpPr>
          <p:cNvPr id="19" name="Rectangular Callout 18"/>
          <p:cNvSpPr/>
          <p:nvPr/>
        </p:nvSpPr>
        <p:spPr>
          <a:xfrm>
            <a:off x="1066411" y="1877500"/>
            <a:ext cx="4002545" cy="2257634"/>
          </a:xfrm>
          <a:prstGeom prst="wedgeRectCallout">
            <a:avLst>
              <a:gd name="adj1" fmla="val -56080"/>
              <a:gd name="adj2" fmla="val 1230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Making sure that the split is balanced (e.g. roughly half the data points go left and right) is also important to ensure that the tree is balanced. However, ensuring balance is often tricky</a:t>
            </a:r>
          </a:p>
        </p:txBody>
      </p:sp>
      <p:sp>
        <p:nvSpPr>
          <p:cNvPr id="14" name="Rectangular Callout 13"/>
          <p:cNvSpPr/>
          <p:nvPr/>
        </p:nvSpPr>
        <p:spPr>
          <a:xfrm>
            <a:off x="1043785" y="4330629"/>
            <a:ext cx="4185761" cy="1133671"/>
          </a:xfrm>
          <a:prstGeom prst="wedgeRectCallout">
            <a:avLst>
              <a:gd name="adj1" fmla="val -52172"/>
              <a:gd name="adj2" fmla="val 7731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A child node is completely pure if it contains training data of only one class. </a:t>
            </a:r>
          </a:p>
        </p:txBody>
      </p:sp>
    </p:spTree>
    <p:extLst>
      <p:ext uri="{BB962C8B-B14F-4D97-AF65-F5344CB8AC3E}">
        <p14:creationId xmlns:p14="http://schemas.microsoft.com/office/powerpoint/2010/main" val="177833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0"/>
                            </p:stCondLst>
                            <p:childTnLst>
                              <p:par>
                                <p:cTn id="50" presetID="22" presetClass="entr" presetSubtype="2"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righ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par>
                          <p:cTn id="57" fill="hold">
                            <p:stCondLst>
                              <p:cond delay="0"/>
                            </p:stCondLst>
                            <p:childTnLst>
                              <p:par>
                                <p:cTn id="58" presetID="22" presetClass="entr" presetSubtype="2"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righ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P spid="16" grpId="0" animBg="1"/>
      <p:bldP spid="18" grpId="0" animBg="1"/>
      <p:bldP spid="19"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D7CEB4-73AC-3DF4-67F7-06E7359B1AC4}"/>
              </a:ext>
            </a:extLst>
          </p:cNvPr>
          <p:cNvGrpSpPr/>
          <p:nvPr/>
        </p:nvGrpSpPr>
        <p:grpSpPr>
          <a:xfrm>
            <a:off x="376980" y="5678809"/>
            <a:ext cx="1143000" cy="1143000"/>
            <a:chOff x="2379643" y="355681"/>
            <a:chExt cx="1143000" cy="1143000"/>
          </a:xfrm>
        </p:grpSpPr>
        <p:sp>
          <p:nvSpPr>
            <p:cNvPr id="44" name="Oval 43">
              <a:extLst>
                <a:ext uri="{FF2B5EF4-FFF2-40B4-BE49-F238E27FC236}">
                  <a16:creationId xmlns:a16="http://schemas.microsoft.com/office/drawing/2014/main" id="{F8DCC34B-F428-735E-73F4-944EB04739F8}"/>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A5210D10-6C4D-0964-BE59-53474567169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5" name="Group 54">
              <a:extLst>
                <a:ext uri="{FF2B5EF4-FFF2-40B4-BE49-F238E27FC236}">
                  <a16:creationId xmlns:a16="http://schemas.microsoft.com/office/drawing/2014/main" id="{4B86EBC1-AFE9-E4D9-CB1D-75FF24216427}"/>
                </a:ext>
              </a:extLst>
            </p:cNvPr>
            <p:cNvGrpSpPr/>
            <p:nvPr/>
          </p:nvGrpSpPr>
          <p:grpSpPr>
            <a:xfrm>
              <a:off x="2676823" y="704523"/>
              <a:ext cx="548640" cy="320040"/>
              <a:chOff x="8209190" y="1852901"/>
              <a:chExt cx="2194560" cy="1280160"/>
            </a:xfrm>
          </p:grpSpPr>
          <p:sp>
            <p:nvSpPr>
              <p:cNvPr id="56" name="Freeform: Shape 55">
                <a:extLst>
                  <a:ext uri="{FF2B5EF4-FFF2-40B4-BE49-F238E27FC236}">
                    <a16:creationId xmlns:a16="http://schemas.microsoft.com/office/drawing/2014/main" id="{300E5A31-6B0D-E297-8A6C-35A21CDC593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7" name="Freeform: Shape 56">
                <a:extLst>
                  <a:ext uri="{FF2B5EF4-FFF2-40B4-BE49-F238E27FC236}">
                    <a16:creationId xmlns:a16="http://schemas.microsoft.com/office/drawing/2014/main" id="{6794B64B-C11E-F475-32D7-03ABC8FBA8D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Purifying Decision Stumps</a:t>
            </a:r>
          </a:p>
        </p:txBody>
      </p:sp>
      <p:sp>
        <p:nvSpPr>
          <p:cNvPr id="5" name="Freeform 4"/>
          <p:cNvSpPr/>
          <p:nvPr/>
        </p:nvSpPr>
        <p:spPr>
          <a:xfrm>
            <a:off x="6374465" y="1373107"/>
            <a:ext cx="1481044" cy="2040500"/>
          </a:xfrm>
          <a:custGeom>
            <a:avLst/>
            <a:gdLst>
              <a:gd name="connsiteX0" fmla="*/ 0 w 1481044"/>
              <a:gd name="connsiteY0" fmla="*/ 0 h 2040500"/>
              <a:gd name="connsiteX1" fmla="*/ 1140954 w 1481044"/>
              <a:gd name="connsiteY1" fmla="*/ 0 h 2040500"/>
              <a:gd name="connsiteX2" fmla="*/ 1481044 w 1481044"/>
              <a:gd name="connsiteY2" fmla="*/ 340090 h 2040500"/>
              <a:gd name="connsiteX3" fmla="*/ 1481044 w 1481044"/>
              <a:gd name="connsiteY3" fmla="*/ 1700410 h 2040500"/>
              <a:gd name="connsiteX4" fmla="*/ 1140954 w 1481044"/>
              <a:gd name="connsiteY4" fmla="*/ 2040500 h 2040500"/>
              <a:gd name="connsiteX5" fmla="*/ 0 w 1481044"/>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044" h="2040500">
                <a:moveTo>
                  <a:pt x="0" y="0"/>
                </a:moveTo>
                <a:lnTo>
                  <a:pt x="1140954" y="0"/>
                </a:lnTo>
                <a:cubicBezTo>
                  <a:pt x="1328781" y="0"/>
                  <a:pt x="1481044" y="152263"/>
                  <a:pt x="1481044" y="340090"/>
                </a:cubicBezTo>
                <a:lnTo>
                  <a:pt x="1481044" y="1700410"/>
                </a:lnTo>
                <a:cubicBezTo>
                  <a:pt x="1481044" y="1888237"/>
                  <a:pt x="1328781" y="2040500"/>
                  <a:pt x="1140954" y="2040500"/>
                </a:cubicBezTo>
                <a:lnTo>
                  <a:pt x="0" y="2040500"/>
                </a:lnTo>
                <a:close/>
              </a:path>
            </a:pathLst>
          </a:custGeom>
          <a:solidFill>
            <a:srgbClr val="FFFF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Freeform 5"/>
          <p:cNvSpPr/>
          <p:nvPr/>
        </p:nvSpPr>
        <p:spPr>
          <a:xfrm>
            <a:off x="4342601" y="1373107"/>
            <a:ext cx="2031864" cy="2040500"/>
          </a:xfrm>
          <a:custGeom>
            <a:avLst/>
            <a:gdLst>
              <a:gd name="connsiteX0" fmla="*/ 340090 w 2031864"/>
              <a:gd name="connsiteY0" fmla="*/ 0 h 2040500"/>
              <a:gd name="connsiteX1" fmla="*/ 2031864 w 2031864"/>
              <a:gd name="connsiteY1" fmla="*/ 0 h 2040500"/>
              <a:gd name="connsiteX2" fmla="*/ 2031864 w 2031864"/>
              <a:gd name="connsiteY2" fmla="*/ 2040500 h 2040500"/>
              <a:gd name="connsiteX3" fmla="*/ 340090 w 2031864"/>
              <a:gd name="connsiteY3" fmla="*/ 2040500 h 2040500"/>
              <a:gd name="connsiteX4" fmla="*/ 0 w 2031864"/>
              <a:gd name="connsiteY4" fmla="*/ 1700410 h 2040500"/>
              <a:gd name="connsiteX5" fmla="*/ 0 w 2031864"/>
              <a:gd name="connsiteY5" fmla="*/ 340090 h 2040500"/>
              <a:gd name="connsiteX6" fmla="*/ 340090 w 2031864"/>
              <a:gd name="connsiteY6" fmla="*/ 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864" h="2040500">
                <a:moveTo>
                  <a:pt x="340090" y="0"/>
                </a:moveTo>
                <a:lnTo>
                  <a:pt x="2031864" y="0"/>
                </a:lnTo>
                <a:lnTo>
                  <a:pt x="2031864" y="2040500"/>
                </a:lnTo>
                <a:lnTo>
                  <a:pt x="340090" y="2040500"/>
                </a:lnTo>
                <a:cubicBezTo>
                  <a:pt x="152263" y="2040500"/>
                  <a:pt x="0" y="1888237"/>
                  <a:pt x="0" y="1700410"/>
                </a:cubicBezTo>
                <a:lnTo>
                  <a:pt x="0" y="340090"/>
                </a:lnTo>
                <a:cubicBezTo>
                  <a:pt x="0" y="152263"/>
                  <a:pt x="152263" y="0"/>
                  <a:pt x="340090" y="0"/>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a:spLocks noChangeAspect="1"/>
          </p:cNvSpPr>
          <p:nvPr/>
        </p:nvSpPr>
        <p:spPr>
          <a:xfrm>
            <a:off x="4339546" y="1379249"/>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p:cNvGrpSpPr/>
          <p:nvPr/>
        </p:nvGrpSpPr>
        <p:grpSpPr>
          <a:xfrm>
            <a:off x="3505436" y="2524998"/>
            <a:ext cx="5181128" cy="1527979"/>
            <a:chOff x="3505436" y="2399499"/>
            <a:chExt cx="5181128" cy="1527979"/>
          </a:xfrm>
        </p:grpSpPr>
        <p:cxnSp>
          <p:nvCxnSpPr>
            <p:cNvPr id="9" name="Straight Arrow Connector 8"/>
            <p:cNvCxnSpPr>
              <a:stCxn id="7" idx="1"/>
            </p:cNvCxnSpPr>
            <p:nvPr/>
          </p:nvCxnSpPr>
          <p:spPr>
            <a:xfrm flipH="1">
              <a:off x="3505436" y="2399499"/>
              <a:ext cx="834110" cy="1527979"/>
            </a:xfrm>
            <a:prstGeom prst="straightConnector1">
              <a:avLst/>
            </a:prstGeom>
            <a:noFill/>
            <a:ln w="57150" cap="flat" cmpd="sng" algn="ctr">
              <a:solidFill>
                <a:schemeClr val="bg1"/>
              </a:solidFill>
              <a:prstDash val="solid"/>
              <a:miter lim="800000"/>
              <a:tailEnd type="triangle"/>
            </a:ln>
            <a:effectLst/>
          </p:spPr>
        </p:cxnSp>
        <p:cxnSp>
          <p:nvCxnSpPr>
            <p:cNvPr id="10" name="Straight Arrow Connector 9"/>
            <p:cNvCxnSpPr>
              <a:cxnSpLocks/>
              <a:stCxn id="7" idx="3"/>
            </p:cNvCxnSpPr>
            <p:nvPr/>
          </p:nvCxnSpPr>
          <p:spPr>
            <a:xfrm>
              <a:off x="7852454" y="2399499"/>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11" name="Group 10"/>
          <p:cNvGrpSpPr/>
          <p:nvPr/>
        </p:nvGrpSpPr>
        <p:grpSpPr>
          <a:xfrm>
            <a:off x="4674843" y="1675936"/>
            <a:ext cx="1373938" cy="1531682"/>
            <a:chOff x="4674843" y="1550437"/>
            <a:chExt cx="1373938" cy="1531682"/>
          </a:xfrm>
        </p:grpSpPr>
        <p:sp>
          <p:nvSpPr>
            <p:cNvPr id="12" name="Oval 11"/>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486735" y="1675936"/>
            <a:ext cx="1135302" cy="1483566"/>
            <a:chOff x="6486735" y="1550437"/>
            <a:chExt cx="1135302" cy="1483566"/>
          </a:xfrm>
        </p:grpSpPr>
        <p:sp>
          <p:nvSpPr>
            <p:cNvPr id="18" name="Oval 17"/>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 name="Rounded Rectangle 22"/>
          <p:cNvSpPr>
            <a:spLocks noChangeAspect="1"/>
          </p:cNvSpPr>
          <p:nvPr/>
        </p:nvSpPr>
        <p:spPr>
          <a:xfrm>
            <a:off x="1288815"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a:spLocks noChangeAspect="1"/>
          </p:cNvSpPr>
          <p:nvPr/>
        </p:nvSpPr>
        <p:spPr>
          <a:xfrm>
            <a:off x="7598379"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p:cNvSpPr/>
          <p:nvPr/>
        </p:nvSpPr>
        <p:spPr>
          <a:xfrm>
            <a:off x="5940456" y="918811"/>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p:cNvCxnSpPr/>
          <p:nvPr/>
        </p:nvCxnSpPr>
        <p:spPr>
          <a:xfrm>
            <a:off x="6371410" y="918811"/>
            <a:ext cx="0" cy="3241820"/>
          </a:xfrm>
          <a:prstGeom prst="line">
            <a:avLst/>
          </a:prstGeom>
          <a:noFill/>
          <a:ln w="38100" cap="flat" cmpd="sng" algn="ctr">
            <a:solidFill>
              <a:schemeClr val="bg1"/>
            </a:solidFill>
            <a:prstDash val="dash"/>
            <a:miter lim="800000"/>
          </a:ln>
          <a:effectLst/>
        </p:spPr>
      </p:cxnSp>
      <p:cxnSp>
        <p:nvCxnSpPr>
          <p:cNvPr id="27" name="Straight Connector 26"/>
          <p:cNvCxnSpPr/>
          <p:nvPr/>
        </p:nvCxnSpPr>
        <p:spPr>
          <a:xfrm flipH="1">
            <a:off x="3982565" y="2243956"/>
            <a:ext cx="4324037" cy="0"/>
          </a:xfrm>
          <a:prstGeom prst="line">
            <a:avLst/>
          </a:prstGeom>
          <a:noFill/>
          <a:ln w="38100" cap="flat" cmpd="sng" algn="ctr">
            <a:solidFill>
              <a:schemeClr val="bg1"/>
            </a:solidFill>
            <a:prstDash val="dash"/>
            <a:miter lim="800000"/>
          </a:ln>
          <a:effectLst/>
        </p:spPr>
      </p:cxnSp>
      <p:sp>
        <p:nvSpPr>
          <p:cNvPr id="28" name="Rectangle 27"/>
          <p:cNvSpPr/>
          <p:nvPr/>
        </p:nvSpPr>
        <p:spPr>
          <a:xfrm>
            <a:off x="1143106" y="2090266"/>
            <a:ext cx="149810" cy="10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1506771" y="2450266"/>
            <a:ext cx="149810"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p:cNvCxnSpPr/>
          <p:nvPr/>
        </p:nvCxnSpPr>
        <p:spPr>
          <a:xfrm>
            <a:off x="906327" y="3159502"/>
            <a:ext cx="1039014" cy="0"/>
          </a:xfrm>
          <a:prstGeom prst="line">
            <a:avLst/>
          </a:prstGeom>
          <a:noFill/>
          <a:ln w="38100" cap="flat" cmpd="sng" algn="ctr">
            <a:solidFill>
              <a:schemeClr val="bg1"/>
            </a:solidFill>
            <a:prstDash val="solid"/>
            <a:miter lim="800000"/>
          </a:ln>
          <a:effectLst/>
        </p:spPr>
      </p:cxnSp>
      <p:sp>
        <p:nvSpPr>
          <p:cNvPr id="31" name="Rectangle 30"/>
          <p:cNvSpPr/>
          <p:nvPr/>
        </p:nvSpPr>
        <p:spPr>
          <a:xfrm>
            <a:off x="2394048" y="2433421"/>
            <a:ext cx="149810" cy="72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2757713" y="2073421"/>
            <a:ext cx="149810" cy="10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a:off x="2157269" y="3159502"/>
            <a:ext cx="1039014" cy="0"/>
          </a:xfrm>
          <a:prstGeom prst="line">
            <a:avLst/>
          </a:prstGeom>
          <a:noFill/>
          <a:ln w="38100" cap="flat" cmpd="sng" algn="ctr">
            <a:solidFill>
              <a:schemeClr val="bg1"/>
            </a:solidFill>
            <a:prstDash val="solid"/>
            <a:miter lim="800000"/>
          </a:ln>
          <a:effectLst/>
        </p:spPr>
      </p:cxnSp>
      <p:sp>
        <p:nvSpPr>
          <p:cNvPr id="34" name="TextBox 33"/>
          <p:cNvSpPr txBox="1"/>
          <p:nvPr/>
        </p:nvSpPr>
        <p:spPr>
          <a:xfrm>
            <a:off x="339952" y="1137402"/>
            <a:ext cx="3358262" cy="523220"/>
          </a:xfrm>
          <a:prstGeom prst="rect">
            <a:avLst/>
          </a:prstGeom>
          <a:noFill/>
        </p:spPr>
        <p:txBody>
          <a:bodyPr wrap="square" rtlCol="0">
            <a:spAutoFit/>
          </a:bodyPr>
          <a:lstStyle/>
          <a:p>
            <a:pPr algn="ctr"/>
            <a:r>
              <a:rPr lang="en-IN" sz="2800" dirty="0">
                <a:solidFill>
                  <a:schemeClr val="bg1"/>
                </a:solidFill>
                <a:latin typeface="+mj-lt"/>
              </a:rPr>
              <a:t>Purest Horizontal Split</a:t>
            </a:r>
            <a:endParaRPr lang="en-US" sz="2800" dirty="0">
              <a:solidFill>
                <a:schemeClr val="bg1"/>
              </a:solidFill>
              <a:latin typeface="+mj-lt"/>
            </a:endParaRPr>
          </a:p>
        </p:txBody>
      </p:sp>
      <p:sp>
        <p:nvSpPr>
          <p:cNvPr id="35" name="Rectangle 34"/>
          <p:cNvSpPr/>
          <p:nvPr/>
        </p:nvSpPr>
        <p:spPr>
          <a:xfrm>
            <a:off x="9228137" y="1719502"/>
            <a:ext cx="149810" cy="144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p:cNvSpPr/>
          <p:nvPr/>
        </p:nvSpPr>
        <p:spPr>
          <a:xfrm>
            <a:off x="9591802" y="2799502"/>
            <a:ext cx="149810" cy="36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8991358" y="3159502"/>
            <a:ext cx="1039014" cy="0"/>
          </a:xfrm>
          <a:prstGeom prst="line">
            <a:avLst/>
          </a:prstGeom>
          <a:noFill/>
          <a:ln w="38100" cap="flat" cmpd="sng" algn="ctr">
            <a:solidFill>
              <a:schemeClr val="bg1"/>
            </a:solidFill>
            <a:prstDash val="solid"/>
            <a:miter lim="800000"/>
          </a:ln>
          <a:effectLst/>
        </p:spPr>
      </p:cxnSp>
      <p:sp>
        <p:nvSpPr>
          <p:cNvPr id="38" name="Rectangle 37"/>
          <p:cNvSpPr/>
          <p:nvPr/>
        </p:nvSpPr>
        <p:spPr>
          <a:xfrm>
            <a:off x="10479079" y="2820111"/>
            <a:ext cx="149810" cy="36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p:cNvSpPr/>
          <p:nvPr/>
        </p:nvSpPr>
        <p:spPr>
          <a:xfrm>
            <a:off x="10842744" y="1740111"/>
            <a:ext cx="149810" cy="144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a:off x="10242300" y="3159502"/>
            <a:ext cx="1039014" cy="0"/>
          </a:xfrm>
          <a:prstGeom prst="line">
            <a:avLst/>
          </a:prstGeom>
          <a:noFill/>
          <a:ln w="38100" cap="flat" cmpd="sng" algn="ctr">
            <a:solidFill>
              <a:schemeClr val="bg1"/>
            </a:solidFill>
            <a:prstDash val="solid"/>
            <a:miter lim="800000"/>
          </a:ln>
          <a:effectLst/>
        </p:spPr>
      </p:cxnSp>
      <p:sp>
        <p:nvSpPr>
          <p:cNvPr id="41" name="TextBox 40"/>
          <p:cNvSpPr txBox="1"/>
          <p:nvPr/>
        </p:nvSpPr>
        <p:spPr>
          <a:xfrm>
            <a:off x="8577681" y="1137402"/>
            <a:ext cx="3094710" cy="523220"/>
          </a:xfrm>
          <a:prstGeom prst="rect">
            <a:avLst/>
          </a:prstGeom>
          <a:noFill/>
        </p:spPr>
        <p:txBody>
          <a:bodyPr wrap="square" rtlCol="0">
            <a:spAutoFit/>
          </a:bodyPr>
          <a:lstStyle/>
          <a:p>
            <a:pPr algn="ctr"/>
            <a:r>
              <a:rPr lang="en-IN" sz="2800" dirty="0">
                <a:solidFill>
                  <a:schemeClr val="bg1"/>
                </a:solidFill>
                <a:latin typeface="+mj-lt"/>
              </a:rPr>
              <a:t>Purest Vertical Split</a:t>
            </a:r>
            <a:endParaRPr lang="en-US" sz="2800" dirty="0">
              <a:solidFill>
                <a:schemeClr val="bg1"/>
              </a:solidFill>
              <a:latin typeface="+mj-lt"/>
            </a:endParaRPr>
          </a:p>
        </p:txBody>
      </p:sp>
      <p:sp>
        <p:nvSpPr>
          <p:cNvPr id="42" name="TextBox 41"/>
          <p:cNvSpPr txBox="1"/>
          <p:nvPr/>
        </p:nvSpPr>
        <p:spPr>
          <a:xfrm>
            <a:off x="656702"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sp>
        <p:nvSpPr>
          <p:cNvPr id="43" name="TextBox 42"/>
          <p:cNvSpPr txBox="1"/>
          <p:nvPr/>
        </p:nvSpPr>
        <p:spPr>
          <a:xfrm>
            <a:off x="8760691"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1635" y="5211417"/>
            <a:ext cx="1664279" cy="1664279"/>
          </a:xfrm>
          <a:prstGeom prst="rect">
            <a:avLst/>
          </a:prstGeom>
        </p:spPr>
      </p:pic>
      <p:sp>
        <p:nvSpPr>
          <p:cNvPr id="54" name="Rectangular Callout 53"/>
          <p:cNvSpPr/>
          <p:nvPr/>
        </p:nvSpPr>
        <p:spPr>
          <a:xfrm>
            <a:off x="7931649" y="6058425"/>
            <a:ext cx="2799485" cy="736904"/>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Purest vertical split is more pure – use it!</a:t>
            </a:r>
          </a:p>
        </p:txBody>
      </p:sp>
      <p:sp>
        <p:nvSpPr>
          <p:cNvPr id="117" name="Rectangular Callout 116"/>
          <p:cNvSpPr/>
          <p:nvPr/>
        </p:nvSpPr>
        <p:spPr>
          <a:xfrm>
            <a:off x="2363070" y="5193717"/>
            <a:ext cx="5489384" cy="736904"/>
          </a:xfrm>
          <a:prstGeom prst="wedgeRectCallout">
            <a:avLst>
              <a:gd name="adj1" fmla="val -71047"/>
              <a:gd name="adj2" fmla="val 12465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Search purest horizontal split by going over all possible thresholds and checking</a:t>
            </a:r>
          </a:p>
        </p:txBody>
      </p:sp>
      <p:sp>
        <p:nvSpPr>
          <p:cNvPr id="52" name="Rectangular Callout 51"/>
          <p:cNvSpPr/>
          <p:nvPr/>
        </p:nvSpPr>
        <p:spPr>
          <a:xfrm>
            <a:off x="2363070" y="6058425"/>
            <a:ext cx="5489384" cy="736904"/>
          </a:xfrm>
          <a:prstGeom prst="wedgeRectCallout">
            <a:avLst>
              <a:gd name="adj1" fmla="val -74603"/>
              <a:gd name="adj2" fmla="val 396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Two possible splitting directions. Let us choose the one that gives us purer children</a:t>
            </a:r>
          </a:p>
        </p:txBody>
      </p:sp>
    </p:spTree>
    <p:extLst>
      <p:ext uri="{BB962C8B-B14F-4D97-AF65-F5344CB8AC3E}">
        <p14:creationId xmlns:p14="http://schemas.microsoft.com/office/powerpoint/2010/main" val="13691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left)">
                                      <p:cBhvr>
                                        <p:cTn id="40" dur="500"/>
                                        <p:tgtEl>
                                          <p:spTgt spid="1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3.54167E-6 -4.81481E-6 L -0.00105 0.15579 " pathEditMode="relative" rAng="0" ptsTypes="AA">
                                      <p:cBhvr>
                                        <p:cTn id="48" dur="1000" fill="hold"/>
                                        <p:tgtEl>
                                          <p:spTgt spid="27"/>
                                        </p:tgtEl>
                                        <p:attrNameLst>
                                          <p:attrName>ppt_x</p:attrName>
                                          <p:attrName>ppt_y</p:attrName>
                                        </p:attrNameLst>
                                      </p:cBhvr>
                                      <p:rCtr x="-52" y="7778"/>
                                    </p:animMotion>
                                  </p:childTnLst>
                                </p:cTn>
                              </p:par>
                            </p:childTnLst>
                          </p:cTn>
                        </p:par>
                        <p:par>
                          <p:cTn id="49" fill="hold">
                            <p:stCondLst>
                              <p:cond delay="1000"/>
                            </p:stCondLst>
                            <p:childTnLst>
                              <p:par>
                                <p:cTn id="50" presetID="64" presetClass="path" presetSubtype="0" accel="50000" decel="50000" fill="hold" nodeType="afterEffect">
                                  <p:stCondLst>
                                    <p:cond delay="0"/>
                                  </p:stCondLst>
                                  <p:childTnLst>
                                    <p:animMotion origin="layout" path="M -0.00105 0.15579 L -0.00039 -0.10995 " pathEditMode="relative" rAng="0" ptsTypes="AA">
                                      <p:cBhvr>
                                        <p:cTn id="51" dur="1000" fill="hold"/>
                                        <p:tgtEl>
                                          <p:spTgt spid="27"/>
                                        </p:tgtEl>
                                        <p:attrNameLst>
                                          <p:attrName>ppt_x</p:attrName>
                                          <p:attrName>ppt_y</p:attrName>
                                        </p:attrNameLst>
                                      </p:cBhvr>
                                      <p:rCtr x="26" y="-13287"/>
                                    </p:animMotion>
                                  </p:childTnLst>
                                </p:cTn>
                              </p:par>
                            </p:childTnLst>
                          </p:cTn>
                        </p:par>
                        <p:par>
                          <p:cTn id="52" fill="hold">
                            <p:stCondLst>
                              <p:cond delay="2000"/>
                            </p:stCondLst>
                            <p:childTnLst>
                              <p:par>
                                <p:cTn id="53" presetID="42" presetClass="path" presetSubtype="0" accel="50000" decel="50000" fill="hold" nodeType="afterEffect">
                                  <p:stCondLst>
                                    <p:cond delay="0"/>
                                  </p:stCondLst>
                                  <p:childTnLst>
                                    <p:animMotion origin="layout" path="M -0.00039 -0.10995 L 4.16667E-6 2.96296E-6 " pathEditMode="relative" rAng="0" ptsTypes="AA">
                                      <p:cBhvr>
                                        <p:cTn id="54" dur="1000" fill="hold"/>
                                        <p:tgtEl>
                                          <p:spTgt spid="27"/>
                                        </p:tgtEl>
                                        <p:attrNameLst>
                                          <p:attrName>ppt_x</p:attrName>
                                          <p:attrName>ppt_y</p:attrName>
                                        </p:attrNameLst>
                                      </p:cBhvr>
                                      <p:rCtr x="0" y="5347"/>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7"/>
                                        </p:tgtEl>
                                      </p:cBhvr>
                                    </p:animEffect>
                                    <p:set>
                                      <p:cBhvr>
                                        <p:cTn id="88" dur="1" fill="hold">
                                          <p:stCondLst>
                                            <p:cond delay="499"/>
                                          </p:stCondLst>
                                        </p:cTn>
                                        <p:tgtEl>
                                          <p:spTgt spid="27"/>
                                        </p:tgtEl>
                                        <p:attrNameLst>
                                          <p:attrName>style.visibility</p:attrName>
                                        </p:attrNameLst>
                                      </p:cBhvr>
                                      <p:to>
                                        <p:strVal val="hidden"/>
                                      </p:to>
                                    </p:se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nodeType="clickEffect">
                                  <p:stCondLst>
                                    <p:cond delay="0"/>
                                  </p:stCondLst>
                                  <p:childTnLst>
                                    <p:animMotion origin="layout" path="M 3.95833E-6 -3.7037E-7 L -0.15612 0.00208 " pathEditMode="relative" rAng="0" ptsTypes="AA">
                                      <p:cBhvr>
                                        <p:cTn id="96" dur="1000" fill="hold"/>
                                        <p:tgtEl>
                                          <p:spTgt spid="26"/>
                                        </p:tgtEl>
                                        <p:attrNameLst>
                                          <p:attrName>ppt_x</p:attrName>
                                          <p:attrName>ppt_y</p:attrName>
                                        </p:attrNameLst>
                                      </p:cBhvr>
                                      <p:rCtr x="-7813" y="93"/>
                                    </p:animMotion>
                                  </p:childTnLst>
                                </p:cTn>
                              </p:par>
                            </p:childTnLst>
                          </p:cTn>
                        </p:par>
                        <p:par>
                          <p:cTn id="97" fill="hold">
                            <p:stCondLst>
                              <p:cond delay="1000"/>
                            </p:stCondLst>
                            <p:childTnLst>
                              <p:par>
                                <p:cTn id="98" presetID="63" presetClass="path" presetSubtype="0" accel="50000" decel="50000" fill="hold" nodeType="afterEffect">
                                  <p:stCondLst>
                                    <p:cond delay="0"/>
                                  </p:stCondLst>
                                  <p:childTnLst>
                                    <p:animMotion origin="layout" path="M -0.15612 0.00208 L 0.11289 0.00208 " pathEditMode="relative" rAng="0" ptsTypes="AA">
                                      <p:cBhvr>
                                        <p:cTn id="99" dur="1000" fill="hold"/>
                                        <p:tgtEl>
                                          <p:spTgt spid="26"/>
                                        </p:tgtEl>
                                        <p:attrNameLst>
                                          <p:attrName>ppt_x</p:attrName>
                                          <p:attrName>ppt_y</p:attrName>
                                        </p:attrNameLst>
                                      </p:cBhvr>
                                      <p:rCtr x="13451" y="0"/>
                                    </p:animMotion>
                                  </p:childTnLst>
                                </p:cTn>
                              </p:par>
                            </p:childTnLst>
                          </p:cTn>
                        </p:par>
                        <p:par>
                          <p:cTn id="100" fill="hold">
                            <p:stCondLst>
                              <p:cond delay="2000"/>
                            </p:stCondLst>
                            <p:childTnLst>
                              <p:par>
                                <p:cTn id="101" presetID="35" presetClass="path" presetSubtype="0" accel="50000" decel="50000" fill="hold" nodeType="afterEffect">
                                  <p:stCondLst>
                                    <p:cond delay="0"/>
                                  </p:stCondLst>
                                  <p:childTnLst>
                                    <p:animMotion origin="layout" path="M 0.11289 0.00208 L 4.16667E-6 -3.7037E-6 " pathEditMode="relative" rAng="0" ptsTypes="AA">
                                      <p:cBhvr>
                                        <p:cTn id="102" dur="1000" fill="hold"/>
                                        <p:tgtEl>
                                          <p:spTgt spid="26"/>
                                        </p:tgtEl>
                                        <p:attrNameLst>
                                          <p:attrName>ppt_x</p:attrName>
                                          <p:attrName>ppt_y</p:attrName>
                                        </p:attrNameLst>
                                      </p:cBhvr>
                                      <p:rCtr x="-5651" y="0"/>
                                    </p:animMotion>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down)">
                                      <p:cBhvr>
                                        <p:cTn id="122" dur="500"/>
                                        <p:tgtEl>
                                          <p:spTgt spid="3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wipe(down)">
                                      <p:cBhvr>
                                        <p:cTn id="125" dur="500"/>
                                        <p:tgtEl>
                                          <p:spTgt spid="3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wipe(down)">
                                      <p:cBhvr>
                                        <p:cTn id="128" dur="500"/>
                                        <p:tgtEl>
                                          <p:spTgt spid="3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3"/>
                                        </p:tgtEl>
                                        <p:attrNameLst>
                                          <p:attrName>style.visibility</p:attrName>
                                        </p:attrNameLst>
                                      </p:cBhvr>
                                      <p:to>
                                        <p:strVal val="visible"/>
                                      </p:to>
                                    </p:set>
                                  </p:childTnLst>
                                </p:cTn>
                              </p:par>
                            </p:childTnLst>
                          </p:cTn>
                        </p:par>
                        <p:par>
                          <p:cTn id="136" fill="hold">
                            <p:stCondLst>
                              <p:cond delay="0"/>
                            </p:stCondLst>
                            <p:childTnLst>
                              <p:par>
                                <p:cTn id="137" presetID="22" presetClass="entr" presetSubtype="2" fill="hold" grpId="0" nodeType="after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wipe(right)">
                                      <p:cBhvr>
                                        <p:cTn id="139" dur="500"/>
                                        <p:tgtEl>
                                          <p:spTgt spid="5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
                                        </p:tgtEl>
                                        <p:attrNameLst>
                                          <p:attrName>style.visibility</p:attrName>
                                        </p:attrNameLst>
                                      </p:cBhvr>
                                      <p:to>
                                        <p:strVal val="visible"/>
                                      </p:to>
                                    </p:set>
                                    <p:animEffect transition="in" filter="fade">
                                      <p:cBhvr>
                                        <p:cTn id="144" dur="500"/>
                                        <p:tgtEl>
                                          <p:spTgt spid="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fad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3.54167E-6 1.48148E-6 L -0.08372 -0.00625 " pathEditMode="relative" rAng="0" ptsTypes="AA">
                                      <p:cBhvr>
                                        <p:cTn id="151" dur="500" fill="hold"/>
                                        <p:tgtEl>
                                          <p:spTgt spid="11"/>
                                        </p:tgtEl>
                                        <p:attrNameLst>
                                          <p:attrName>ppt_x</p:attrName>
                                          <p:attrName>ppt_y</p:attrName>
                                        </p:attrNameLst>
                                      </p:cBhvr>
                                      <p:rCtr x="-4193" y="-324"/>
                                    </p:animMotion>
                                  </p:childTnLst>
                                </p:cTn>
                              </p:par>
                              <p:par>
                                <p:cTn id="152" presetID="42" presetClass="path" presetSubtype="0" accel="50000" decel="50000" fill="hold" nodeType="withEffect">
                                  <p:stCondLst>
                                    <p:cond delay="0"/>
                                  </p:stCondLst>
                                  <p:childTnLst>
                                    <p:animMotion origin="layout" path="M 4.375E-6 3.7037E-6 L 0.06666 -0.00278 " pathEditMode="relative" rAng="0" ptsTypes="AA">
                                      <p:cBhvr>
                                        <p:cTn id="153" dur="500" fill="hold"/>
                                        <p:tgtEl>
                                          <p:spTgt spid="17"/>
                                        </p:tgtEl>
                                        <p:attrNameLst>
                                          <p:attrName>ppt_x</p:attrName>
                                          <p:attrName>ppt_y</p:attrName>
                                        </p:attrNameLst>
                                      </p:cBhvr>
                                      <p:rCtr x="3333" y="-139"/>
                                    </p:animMotion>
                                  </p:childTnLst>
                                </p:cTn>
                              </p:par>
                            </p:childTnLst>
                          </p:cTn>
                        </p:par>
                        <p:par>
                          <p:cTn id="154" fill="hold">
                            <p:stCondLst>
                              <p:cond delay="500"/>
                            </p:stCondLst>
                            <p:childTnLst>
                              <p:par>
                                <p:cTn id="155" presetID="42" presetClass="path" presetSubtype="0" accel="50000" decel="50000" fill="hold" nodeType="afterEffect">
                                  <p:stCondLst>
                                    <p:cond delay="0"/>
                                  </p:stCondLst>
                                  <p:childTnLst>
                                    <p:animMotion origin="layout" path="M -0.08372 -0.00625 L -0.19817 0.35139 " pathEditMode="relative" rAng="0" ptsTypes="AA">
                                      <p:cBhvr>
                                        <p:cTn id="156" dur="1000" fill="hold"/>
                                        <p:tgtEl>
                                          <p:spTgt spid="11"/>
                                        </p:tgtEl>
                                        <p:attrNameLst>
                                          <p:attrName>ppt_x</p:attrName>
                                          <p:attrName>ppt_y</p:attrName>
                                        </p:attrNameLst>
                                      </p:cBhvr>
                                      <p:rCtr x="-5729" y="17870"/>
                                    </p:animMotion>
                                  </p:childTnLst>
                                </p:cTn>
                              </p:par>
                              <p:par>
                                <p:cTn id="157" presetID="42" presetClass="path" presetSubtype="0" accel="50000" decel="50000" fill="hold" nodeType="withEffect">
                                  <p:stCondLst>
                                    <p:cond delay="0"/>
                                  </p:stCondLst>
                                  <p:childTnLst>
                                    <p:animMotion origin="layout" path="M 0.06666 -0.00278 L 0.1763 0.3618 " pathEditMode="relative" rAng="0" ptsTypes="AA">
                                      <p:cBhvr>
                                        <p:cTn id="158" dur="1000" fill="hold"/>
                                        <p:tgtEl>
                                          <p:spTgt spid="17"/>
                                        </p:tgtEl>
                                        <p:attrNameLst>
                                          <p:attrName>ppt_x</p:attrName>
                                          <p:attrName>ppt_y</p:attrName>
                                        </p:attrNameLst>
                                      </p:cBhvr>
                                      <p:rCtr x="5482" y="18218"/>
                                    </p:animMotion>
                                  </p:childTnLst>
                                </p:cTn>
                              </p:par>
                            </p:childTnLst>
                          </p:cTn>
                        </p:par>
                        <p:par>
                          <p:cTn id="159" fill="hold">
                            <p:stCondLst>
                              <p:cond delay="1500"/>
                            </p:stCondLst>
                            <p:childTnLst>
                              <p:par>
                                <p:cTn id="160" presetID="10" presetClass="entr" presetSubtype="0" fill="hold" grpId="0" nodeType="after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fade">
                                      <p:cBhvr>
                                        <p:cTn id="162" dur="500"/>
                                        <p:tgtEl>
                                          <p:spTgt spid="2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4"/>
                                        </p:tgtEl>
                                        <p:attrNameLst>
                                          <p:attrName>style.visibility</p:attrName>
                                        </p:attrNameLst>
                                      </p:cBhvr>
                                      <p:to>
                                        <p:strVal val="visible"/>
                                      </p:to>
                                    </p:set>
                                    <p:animEffect transition="in" filter="fade">
                                      <p:cBhvr>
                                        <p:cTn id="165" dur="500"/>
                                        <p:tgtEl>
                                          <p:spTgt spid="24"/>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fade">
                                      <p:cBhvr>
                                        <p:cTn id="170" dur="500"/>
                                        <p:tgtEl>
                                          <p:spTgt spid="25"/>
                                        </p:tgtEl>
                                      </p:cBhvr>
                                    </p:animEffect>
                                  </p:childTnLst>
                                </p:cTn>
                              </p:par>
                            </p:childTnLst>
                          </p:cTn>
                        </p:par>
                        <p:par>
                          <p:cTn id="171" fill="hold">
                            <p:stCondLst>
                              <p:cond delay="500"/>
                            </p:stCondLst>
                            <p:childTnLst>
                              <p:par>
                                <p:cTn id="172" presetID="42" presetClass="path" presetSubtype="0" accel="50000" decel="50000" fill="hold" grpId="1" nodeType="afterEffect">
                                  <p:stCondLst>
                                    <p:cond delay="0"/>
                                  </p:stCondLst>
                                  <p:childTnLst>
                                    <p:animMotion origin="layout" path="M 0 -2.96296E-6 L 0 0.12385 " pathEditMode="relative" rAng="0" ptsTypes="AA">
                                      <p:cBhvr>
                                        <p:cTn id="173" dur="1000" fill="hold"/>
                                        <p:tgtEl>
                                          <p:spTgt spid="25"/>
                                        </p:tgtEl>
                                        <p:attrNameLst>
                                          <p:attrName>ppt_x</p:attrName>
                                          <p:attrName>ppt_y</p:attrName>
                                        </p:attrNameLst>
                                      </p:cBhvr>
                                      <p:rCtr x="0" y="6181"/>
                                    </p:animMotion>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2" nodeType="clickEffect">
                                  <p:stCondLst>
                                    <p:cond delay="0"/>
                                  </p:stCondLst>
                                  <p:childTnLst>
                                    <p:animMotion origin="layout" path="M 0 0.12385 L -0.14401 0.19306 " pathEditMode="relative" rAng="0" ptsTypes="AA">
                                      <p:cBhvr>
                                        <p:cTn id="177" dur="1000" fill="hold"/>
                                        <p:tgtEl>
                                          <p:spTgt spid="25"/>
                                        </p:tgtEl>
                                        <p:attrNameLst>
                                          <p:attrName>ppt_x</p:attrName>
                                          <p:attrName>ppt_y</p:attrName>
                                        </p:attrNameLst>
                                      </p:cBhvr>
                                      <p:rCtr x="-7201" y="3449"/>
                                    </p:animMotion>
                                  </p:childTnLst>
                                </p:cTn>
                              </p:par>
                            </p:childTnLst>
                          </p:cTn>
                        </p:par>
                        <p:par>
                          <p:cTn id="178" fill="hold">
                            <p:stCondLst>
                              <p:cond delay="1000"/>
                            </p:stCondLst>
                            <p:childTnLst>
                              <p:par>
                                <p:cTn id="179" presetID="42" presetClass="path" presetSubtype="0" accel="50000" decel="50000" fill="hold" grpId="3" nodeType="afterEffect">
                                  <p:stCondLst>
                                    <p:cond delay="0"/>
                                  </p:stCondLst>
                                  <p:childTnLst>
                                    <p:animMotion origin="layout" path="M -0.14401 0.19306 L -0.27031 0.59144 " pathEditMode="relative" rAng="0" ptsTypes="AA">
                                      <p:cBhvr>
                                        <p:cTn id="180" dur="1000" fill="hold"/>
                                        <p:tgtEl>
                                          <p:spTgt spid="25"/>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P spid="24" grpId="0" animBg="1"/>
      <p:bldP spid="25" grpId="0" animBg="1"/>
      <p:bldP spid="25" grpId="1" animBg="1"/>
      <p:bldP spid="25" grpId="2" animBg="1"/>
      <p:bldP spid="25" grpId="3" animBg="1"/>
      <p:bldP spid="28" grpId="0" animBg="1"/>
      <p:bldP spid="29" grpId="0" animBg="1"/>
      <p:bldP spid="31" grpId="0" animBg="1"/>
      <p:bldP spid="32" grpId="0" animBg="1"/>
      <p:bldP spid="34" grpId="0"/>
      <p:bldP spid="35" grpId="0" animBg="1"/>
      <p:bldP spid="36" grpId="0" animBg="1"/>
      <p:bldP spid="38" grpId="0" animBg="1"/>
      <p:bldP spid="39" grpId="0" animBg="1"/>
      <p:bldP spid="41" grpId="0"/>
      <p:bldP spid="42" grpId="0"/>
      <p:bldP spid="43" grpId="0"/>
      <p:bldP spid="54" grpId="0" animBg="1"/>
      <p:bldP spid="117" grpId="0" animBg="1"/>
      <p:bldP spid="117" grpId="1"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splitting via linear classifiers</a:t>
            </a:r>
          </a:p>
        </p:txBody>
      </p:sp>
      <p:sp>
        <p:nvSpPr>
          <p:cNvPr id="48" name="Freeform 47"/>
          <p:cNvSpPr/>
          <p:nvPr/>
        </p:nvSpPr>
        <p:spPr>
          <a:xfrm rot="1800000">
            <a:off x="4214797" y="878910"/>
            <a:ext cx="2071247" cy="2910372"/>
          </a:xfrm>
          <a:custGeom>
            <a:avLst/>
            <a:gdLst>
              <a:gd name="connsiteX0" fmla="*/ 170102 w 2071247"/>
              <a:gd name="connsiteY0" fmla="*/ 1097627 h 2910372"/>
              <a:gd name="connsiteX1" fmla="*/ 2071247 w 2071247"/>
              <a:gd name="connsiteY1" fmla="*/ 0 h 2910372"/>
              <a:gd name="connsiteX2" fmla="*/ 2071247 w 2071247"/>
              <a:gd name="connsiteY2" fmla="*/ 2356167 h 2910372"/>
              <a:gd name="connsiteX3" fmla="*/ 1190352 w 2071247"/>
              <a:gd name="connsiteY3" fmla="*/ 2864752 h 2910372"/>
              <a:gd name="connsiteX4" fmla="*/ 725781 w 2071247"/>
              <a:gd name="connsiteY4" fmla="*/ 2740270 h 2910372"/>
              <a:gd name="connsiteX5" fmla="*/ 45621 w 2071247"/>
              <a:gd name="connsiteY5" fmla="*/ 1562198 h 2910372"/>
              <a:gd name="connsiteX6" fmla="*/ 170102 w 2071247"/>
              <a:gd name="connsiteY6" fmla="*/ 1097627 h 29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47" h="2910372">
                <a:moveTo>
                  <a:pt x="170102" y="1097627"/>
                </a:moveTo>
                <a:lnTo>
                  <a:pt x="2071247" y="0"/>
                </a:lnTo>
                <a:lnTo>
                  <a:pt x="2071247" y="2356167"/>
                </a:lnTo>
                <a:lnTo>
                  <a:pt x="1190352" y="2864752"/>
                </a:lnTo>
                <a:cubicBezTo>
                  <a:pt x="1027689" y="2958665"/>
                  <a:pt x="819694" y="2902933"/>
                  <a:pt x="725781" y="2740270"/>
                </a:cubicBezTo>
                <a:lnTo>
                  <a:pt x="45621" y="1562198"/>
                </a:lnTo>
                <a:cubicBezTo>
                  <a:pt x="-48293" y="1399535"/>
                  <a:pt x="7439" y="1191540"/>
                  <a:pt x="170102" y="1097627"/>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p:cNvSpPr>
            <a:spLocks noChangeAspect="1"/>
          </p:cNvSpPr>
          <p:nvPr/>
        </p:nvSpPr>
        <p:spPr>
          <a:xfrm>
            <a:off x="5733314" y="1542699"/>
            <a:ext cx="2145658" cy="2040500"/>
          </a:xfrm>
          <a:custGeom>
            <a:avLst/>
            <a:gdLst>
              <a:gd name="connsiteX0" fmla="*/ 1178083 w 2145658"/>
              <a:gd name="connsiteY0" fmla="*/ 0 h 2040500"/>
              <a:gd name="connsiteX1" fmla="*/ 1805568 w 2145658"/>
              <a:gd name="connsiteY1" fmla="*/ 0 h 2040500"/>
              <a:gd name="connsiteX2" fmla="*/ 2145658 w 2145658"/>
              <a:gd name="connsiteY2" fmla="*/ 340090 h 2040500"/>
              <a:gd name="connsiteX3" fmla="*/ 2145658 w 2145658"/>
              <a:gd name="connsiteY3" fmla="*/ 1700410 h 2040500"/>
              <a:gd name="connsiteX4" fmla="*/ 1805568 w 2145658"/>
              <a:gd name="connsiteY4" fmla="*/ 2040500 h 2040500"/>
              <a:gd name="connsiteX5" fmla="*/ 0 w 2145658"/>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5658" h="2040500">
                <a:moveTo>
                  <a:pt x="1178083" y="0"/>
                </a:moveTo>
                <a:lnTo>
                  <a:pt x="1805568" y="0"/>
                </a:lnTo>
                <a:cubicBezTo>
                  <a:pt x="1993395" y="0"/>
                  <a:pt x="2145658" y="152263"/>
                  <a:pt x="2145658" y="340090"/>
                </a:cubicBezTo>
                <a:lnTo>
                  <a:pt x="2145658" y="1700410"/>
                </a:lnTo>
                <a:cubicBezTo>
                  <a:pt x="2145658" y="1888237"/>
                  <a:pt x="1993395" y="2040500"/>
                  <a:pt x="1805568" y="2040500"/>
                </a:cubicBezTo>
                <a:lnTo>
                  <a:pt x="0" y="2040500"/>
                </a:lnTo>
                <a:close/>
              </a:path>
            </a:pathLst>
          </a:custGeom>
          <a:solidFill>
            <a:srgbClr val="FFFF00">
              <a:alpha val="50000"/>
            </a:srgbClr>
          </a:soli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Rounded Rectangle 49"/>
          <p:cNvSpPr>
            <a:spLocks noChangeAspect="1"/>
          </p:cNvSpPr>
          <p:nvPr/>
        </p:nvSpPr>
        <p:spPr>
          <a:xfrm>
            <a:off x="4339546" y="1572062"/>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1" name="Group 50"/>
          <p:cNvGrpSpPr/>
          <p:nvPr/>
        </p:nvGrpSpPr>
        <p:grpSpPr>
          <a:xfrm>
            <a:off x="3505436" y="2910624"/>
            <a:ext cx="5181128" cy="1527979"/>
            <a:chOff x="3505436" y="2592312"/>
            <a:chExt cx="5181128" cy="1527979"/>
          </a:xfrm>
        </p:grpSpPr>
        <p:cxnSp>
          <p:nvCxnSpPr>
            <p:cNvPr id="52" name="Straight Arrow Connector 51"/>
            <p:cNvCxnSpPr>
              <a:stCxn id="50" idx="1"/>
            </p:cNvCxnSpPr>
            <p:nvPr/>
          </p:nvCxnSpPr>
          <p:spPr>
            <a:xfrm flipH="1">
              <a:off x="3505436" y="2592312"/>
              <a:ext cx="834110" cy="1527979"/>
            </a:xfrm>
            <a:prstGeom prst="straightConnector1">
              <a:avLst/>
            </a:prstGeom>
            <a:noFill/>
            <a:ln w="57150" cap="flat" cmpd="sng" algn="ctr">
              <a:solidFill>
                <a:schemeClr val="bg1"/>
              </a:solidFill>
              <a:prstDash val="solid"/>
              <a:miter lim="800000"/>
              <a:tailEnd type="triangle"/>
            </a:ln>
            <a:effectLst/>
          </p:spPr>
        </p:cxnSp>
        <p:cxnSp>
          <p:nvCxnSpPr>
            <p:cNvPr id="53" name="Straight Arrow Connector 52"/>
            <p:cNvCxnSpPr>
              <a:stCxn id="50" idx="3"/>
            </p:cNvCxnSpPr>
            <p:nvPr/>
          </p:nvCxnSpPr>
          <p:spPr>
            <a:xfrm>
              <a:off x="7852454" y="2592312"/>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54" name="Group 53"/>
          <p:cNvGrpSpPr/>
          <p:nvPr/>
        </p:nvGrpSpPr>
        <p:grpSpPr>
          <a:xfrm>
            <a:off x="4674843" y="1868749"/>
            <a:ext cx="1373938" cy="1531682"/>
            <a:chOff x="4674843" y="1550437"/>
            <a:chExt cx="1373938" cy="1531682"/>
          </a:xfrm>
        </p:grpSpPr>
        <p:sp>
          <p:nvSpPr>
            <p:cNvPr id="55" name="Oval 54"/>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p:cNvGrpSpPr/>
          <p:nvPr/>
        </p:nvGrpSpPr>
        <p:grpSpPr>
          <a:xfrm>
            <a:off x="6486735" y="1868749"/>
            <a:ext cx="1135302" cy="1483566"/>
            <a:chOff x="6486735" y="1550437"/>
            <a:chExt cx="1135302" cy="1483566"/>
          </a:xfrm>
        </p:grpSpPr>
        <p:sp>
          <p:nvSpPr>
            <p:cNvPr id="61" name="Oval 60"/>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6" name="Rounded Rectangle 65"/>
          <p:cNvSpPr>
            <a:spLocks noChangeAspect="1"/>
          </p:cNvSpPr>
          <p:nvPr/>
        </p:nvSpPr>
        <p:spPr>
          <a:xfrm>
            <a:off x="1288815"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a:spLocks noChangeAspect="1"/>
          </p:cNvSpPr>
          <p:nvPr/>
        </p:nvSpPr>
        <p:spPr>
          <a:xfrm>
            <a:off x="7598379"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940456" y="1111624"/>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9" name="Straight Connector 68"/>
          <p:cNvCxnSpPr/>
          <p:nvPr/>
        </p:nvCxnSpPr>
        <p:spPr>
          <a:xfrm rot="1800000">
            <a:off x="6246282" y="1050006"/>
            <a:ext cx="0" cy="3241820"/>
          </a:xfrm>
          <a:prstGeom prst="line">
            <a:avLst/>
          </a:prstGeom>
          <a:noFill/>
          <a:ln w="38100" cap="flat" cmpd="sng" algn="ctr">
            <a:solidFill>
              <a:schemeClr val="bg1"/>
            </a:solidFill>
            <a:prstDash val="dash"/>
            <a:miter lim="800000"/>
          </a:ln>
          <a:effectLst/>
        </p:spPr>
      </p:cxnSp>
    </p:spTree>
    <p:extLst>
      <p:ext uri="{BB962C8B-B14F-4D97-AF65-F5344CB8AC3E}">
        <p14:creationId xmlns:p14="http://schemas.microsoft.com/office/powerpoint/2010/main" val="235353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3.54167E-6 2.22222E-6 L -0.08372 -0.00625 " pathEditMode="relative" rAng="0" ptsTypes="AA">
                                      <p:cBhvr>
                                        <p:cTn id="27" dur="500" fill="hold"/>
                                        <p:tgtEl>
                                          <p:spTgt spid="54"/>
                                        </p:tgtEl>
                                        <p:attrNameLst>
                                          <p:attrName>ppt_x</p:attrName>
                                          <p:attrName>ppt_y</p:attrName>
                                        </p:attrNameLst>
                                      </p:cBhvr>
                                      <p:rCtr x="-4193" y="-324"/>
                                    </p:animMotion>
                                  </p:childTnLst>
                                </p:cTn>
                              </p:par>
                              <p:par>
                                <p:cTn id="28" presetID="42" presetClass="path" presetSubtype="0" accel="50000" decel="50000" fill="hold" nodeType="withEffect">
                                  <p:stCondLst>
                                    <p:cond delay="0"/>
                                  </p:stCondLst>
                                  <p:childTnLst>
                                    <p:animMotion origin="layout" path="M 4.375E-6 4.44444E-6 L 0.06666 -0.00278 " pathEditMode="relative" rAng="0" ptsTypes="AA">
                                      <p:cBhvr>
                                        <p:cTn id="29" dur="500" fill="hold"/>
                                        <p:tgtEl>
                                          <p:spTgt spid="60"/>
                                        </p:tgtEl>
                                        <p:attrNameLst>
                                          <p:attrName>ppt_x</p:attrName>
                                          <p:attrName>ppt_y</p:attrName>
                                        </p:attrNameLst>
                                      </p:cBhvr>
                                      <p:rCtr x="3333" y="-139"/>
                                    </p:animMotion>
                                  </p:childTnLst>
                                </p:cTn>
                              </p:par>
                            </p:childTnLst>
                          </p:cTn>
                        </p:par>
                        <p:par>
                          <p:cTn id="30" fill="hold">
                            <p:stCondLst>
                              <p:cond delay="500"/>
                            </p:stCondLst>
                            <p:childTnLst>
                              <p:par>
                                <p:cTn id="31" presetID="42" presetClass="path" presetSubtype="0" accel="50000" decel="50000" fill="hold" nodeType="afterEffect">
                                  <p:stCondLst>
                                    <p:cond delay="0"/>
                                  </p:stCondLst>
                                  <p:childTnLst>
                                    <p:animMotion origin="layout" path="M -0.08372 -0.00625 L -0.19817 0.35139 " pathEditMode="relative" rAng="0" ptsTypes="AA">
                                      <p:cBhvr>
                                        <p:cTn id="32" dur="1000" fill="hold"/>
                                        <p:tgtEl>
                                          <p:spTgt spid="54"/>
                                        </p:tgtEl>
                                        <p:attrNameLst>
                                          <p:attrName>ppt_x</p:attrName>
                                          <p:attrName>ppt_y</p:attrName>
                                        </p:attrNameLst>
                                      </p:cBhvr>
                                      <p:rCtr x="-5729" y="17870"/>
                                    </p:animMotion>
                                  </p:childTnLst>
                                </p:cTn>
                              </p:par>
                              <p:par>
                                <p:cTn id="33" presetID="42" presetClass="path" presetSubtype="0" accel="50000" decel="50000" fill="hold" nodeType="withEffect">
                                  <p:stCondLst>
                                    <p:cond delay="0"/>
                                  </p:stCondLst>
                                  <p:childTnLst>
                                    <p:animMotion origin="layout" path="M 0.06666 -0.00278 L 0.1763 0.3618 " pathEditMode="relative" rAng="0" ptsTypes="AA">
                                      <p:cBhvr>
                                        <p:cTn id="34" dur="1000" fill="hold"/>
                                        <p:tgtEl>
                                          <p:spTgt spid="60"/>
                                        </p:tgtEl>
                                        <p:attrNameLst>
                                          <p:attrName>ppt_x</p:attrName>
                                          <p:attrName>ppt_y</p:attrName>
                                        </p:attrNameLst>
                                      </p:cBhvr>
                                      <p:rCtr x="5482" y="18218"/>
                                    </p:animMotion>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par>
                          <p:cTn id="47" fill="hold">
                            <p:stCondLst>
                              <p:cond delay="500"/>
                            </p:stCondLst>
                            <p:childTnLst>
                              <p:par>
                                <p:cTn id="48" presetID="42" presetClass="path" presetSubtype="0" accel="50000" decel="50000" fill="hold" grpId="1" nodeType="afterEffect">
                                  <p:stCondLst>
                                    <p:cond delay="0"/>
                                  </p:stCondLst>
                                  <p:childTnLst>
                                    <p:animMotion origin="layout" path="M 0 -2.22222E-6 L 0 0.12384 " pathEditMode="relative" rAng="0" ptsTypes="AA">
                                      <p:cBhvr>
                                        <p:cTn id="49" dur="1000" fill="hold"/>
                                        <p:tgtEl>
                                          <p:spTgt spid="68"/>
                                        </p:tgtEl>
                                        <p:attrNameLst>
                                          <p:attrName>ppt_x</p:attrName>
                                          <p:attrName>ppt_y</p:attrName>
                                        </p:attrNameLst>
                                      </p:cBhvr>
                                      <p:rCtr x="0" y="6181"/>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2" nodeType="clickEffect">
                                  <p:stCondLst>
                                    <p:cond delay="0"/>
                                  </p:stCondLst>
                                  <p:childTnLst>
                                    <p:animMotion origin="layout" path="M 0 0.12384 L -0.14401 0.19306 " pathEditMode="relative" rAng="0" ptsTypes="AA">
                                      <p:cBhvr>
                                        <p:cTn id="53" dur="1000" fill="hold"/>
                                        <p:tgtEl>
                                          <p:spTgt spid="68"/>
                                        </p:tgtEl>
                                        <p:attrNameLst>
                                          <p:attrName>ppt_x</p:attrName>
                                          <p:attrName>ppt_y</p:attrName>
                                        </p:attrNameLst>
                                      </p:cBhvr>
                                      <p:rCtr x="-7201" y="3449"/>
                                    </p:animMotion>
                                  </p:childTnLst>
                                </p:cTn>
                              </p:par>
                            </p:childTnLst>
                          </p:cTn>
                        </p:par>
                        <p:par>
                          <p:cTn id="54" fill="hold">
                            <p:stCondLst>
                              <p:cond delay="1000"/>
                            </p:stCondLst>
                            <p:childTnLst>
                              <p:par>
                                <p:cTn id="55" presetID="42" presetClass="path" presetSubtype="0" accel="50000" decel="50000" fill="hold" grpId="3" nodeType="afterEffect">
                                  <p:stCondLst>
                                    <p:cond delay="0"/>
                                  </p:stCondLst>
                                  <p:childTnLst>
                                    <p:animMotion origin="layout" path="M -0.14401 0.19306 L -0.27031 0.59144 " pathEditMode="relative" rAng="0" ptsTypes="AA">
                                      <p:cBhvr>
                                        <p:cTn id="56" dur="1000" fill="hold"/>
                                        <p:tgtEl>
                                          <p:spTgt spid="68"/>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66" grpId="0" animBg="1"/>
      <p:bldP spid="67" grpId="0" animBg="1"/>
      <p:bldP spid="68" grpId="0" animBg="1"/>
      <p:bldP spid="68" grpId="1" animBg="1"/>
      <p:bldP spid="68" grpId="2" animBg="1"/>
      <p:bldP spid="68"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Final Recap</a:t>
            </a:r>
          </a:p>
        </p:txBody>
      </p:sp>
      <p:sp>
        <p:nvSpPr>
          <p:cNvPr id="157" name="Rounded Rectangle 156"/>
          <p:cNvSpPr/>
          <p:nvPr/>
        </p:nvSpPr>
        <p:spPr>
          <a:xfrm>
            <a:off x="5585315" y="1007209"/>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Rounded Rectangle 157"/>
          <p:cNvSpPr/>
          <p:nvPr/>
        </p:nvSpPr>
        <p:spPr>
          <a:xfrm>
            <a:off x="3342969"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Rounded Rectangle 158"/>
          <p:cNvSpPr/>
          <p:nvPr/>
        </p:nvSpPr>
        <p:spPr>
          <a:xfrm>
            <a:off x="7827661"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Rounded Rectangle 159"/>
          <p:cNvSpPr/>
          <p:nvPr/>
        </p:nvSpPr>
        <p:spPr>
          <a:xfrm>
            <a:off x="8948834"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Rounded Rectangle 160"/>
          <p:cNvSpPr/>
          <p:nvPr/>
        </p:nvSpPr>
        <p:spPr>
          <a:xfrm>
            <a:off x="9504841"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2" name="Rounded Rectangle 161"/>
          <p:cNvSpPr/>
          <p:nvPr/>
        </p:nvSpPr>
        <p:spPr>
          <a:xfrm>
            <a:off x="8392829"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3" name="Rounded Rectangle 162"/>
          <p:cNvSpPr/>
          <p:nvPr/>
        </p:nvSpPr>
        <p:spPr>
          <a:xfrm>
            <a:off x="670648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4" name="Rounded Rectangle 163"/>
          <p:cNvSpPr/>
          <p:nvPr/>
        </p:nvSpPr>
        <p:spPr>
          <a:xfrm>
            <a:off x="7262494"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5" name="Rounded Rectangle 164"/>
          <p:cNvSpPr/>
          <p:nvPr/>
        </p:nvSpPr>
        <p:spPr>
          <a:xfrm>
            <a:off x="6150483"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Rounded Rectangle 165"/>
          <p:cNvSpPr/>
          <p:nvPr/>
        </p:nvSpPr>
        <p:spPr>
          <a:xfrm>
            <a:off x="4464142"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7" name="Rounded Rectangle 166"/>
          <p:cNvSpPr/>
          <p:nvPr/>
        </p:nvSpPr>
        <p:spPr>
          <a:xfrm>
            <a:off x="5020149"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Rounded Rectangle 167"/>
          <p:cNvSpPr/>
          <p:nvPr/>
        </p:nvSpPr>
        <p:spPr>
          <a:xfrm>
            <a:off x="3908136"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Rounded Rectangle 168"/>
          <p:cNvSpPr/>
          <p:nvPr/>
        </p:nvSpPr>
        <p:spPr>
          <a:xfrm>
            <a:off x="222179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Rounded Rectangle 169"/>
          <p:cNvSpPr/>
          <p:nvPr/>
        </p:nvSpPr>
        <p:spPr>
          <a:xfrm>
            <a:off x="2777802"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Rounded Rectangle 170"/>
          <p:cNvSpPr/>
          <p:nvPr/>
        </p:nvSpPr>
        <p:spPr>
          <a:xfrm>
            <a:off x="1665791" y="5257520"/>
            <a:ext cx="1021368" cy="59327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2" name="Straight Arrow Connector 171"/>
          <p:cNvCxnSpPr>
            <a:stCxn id="157" idx="1"/>
            <a:endCxn id="158" idx="0"/>
          </p:cNvCxnSpPr>
          <p:nvPr/>
        </p:nvCxnSpPr>
        <p:spPr>
          <a:xfrm flipH="1">
            <a:off x="385365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3" name="Straight Arrow Connector 172"/>
          <p:cNvCxnSpPr>
            <a:stCxn id="157" idx="3"/>
            <a:endCxn id="159" idx="0"/>
          </p:cNvCxnSpPr>
          <p:nvPr/>
        </p:nvCxnSpPr>
        <p:spPr>
          <a:xfrm>
            <a:off x="660668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4" name="Straight Arrow Connector 173"/>
          <p:cNvCxnSpPr>
            <a:stCxn id="158" idx="1"/>
            <a:endCxn id="169" idx="0"/>
          </p:cNvCxnSpPr>
          <p:nvPr/>
        </p:nvCxnSpPr>
        <p:spPr>
          <a:xfrm flipH="1">
            <a:off x="2732481"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5" name="Straight Arrow Connector 174"/>
          <p:cNvCxnSpPr>
            <a:stCxn id="158" idx="3"/>
            <a:endCxn id="166" idx="0"/>
          </p:cNvCxnSpPr>
          <p:nvPr/>
        </p:nvCxnSpPr>
        <p:spPr>
          <a:xfrm>
            <a:off x="4364339"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6" name="Straight Arrow Connector 175"/>
          <p:cNvCxnSpPr>
            <a:stCxn id="159" idx="3"/>
            <a:endCxn id="160" idx="0"/>
          </p:cNvCxnSpPr>
          <p:nvPr/>
        </p:nvCxnSpPr>
        <p:spPr>
          <a:xfrm>
            <a:off x="8849032"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7" name="Straight Arrow Connector 176"/>
          <p:cNvCxnSpPr>
            <a:stCxn id="159" idx="1"/>
            <a:endCxn id="163" idx="0"/>
          </p:cNvCxnSpPr>
          <p:nvPr/>
        </p:nvCxnSpPr>
        <p:spPr>
          <a:xfrm flipH="1">
            <a:off x="7217174"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8" name="Straight Arrow Connector 177"/>
          <p:cNvCxnSpPr>
            <a:stCxn id="169" idx="2"/>
            <a:endCxn id="171" idx="0"/>
          </p:cNvCxnSpPr>
          <p:nvPr/>
        </p:nvCxnSpPr>
        <p:spPr>
          <a:xfrm flipH="1">
            <a:off x="217647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79" name="Straight Arrow Connector 178"/>
          <p:cNvCxnSpPr>
            <a:stCxn id="166" idx="2"/>
            <a:endCxn id="168" idx="0"/>
          </p:cNvCxnSpPr>
          <p:nvPr/>
        </p:nvCxnSpPr>
        <p:spPr>
          <a:xfrm flipH="1">
            <a:off x="4418822"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0" name="Straight Arrow Connector 179"/>
          <p:cNvCxnSpPr>
            <a:stCxn id="163" idx="2"/>
            <a:endCxn id="165" idx="0"/>
          </p:cNvCxnSpPr>
          <p:nvPr/>
        </p:nvCxnSpPr>
        <p:spPr>
          <a:xfrm flipH="1">
            <a:off x="666116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1" name="Straight Arrow Connector 180"/>
          <p:cNvCxnSpPr>
            <a:stCxn id="160" idx="2"/>
            <a:endCxn id="162" idx="0"/>
          </p:cNvCxnSpPr>
          <p:nvPr/>
        </p:nvCxnSpPr>
        <p:spPr>
          <a:xfrm flipH="1">
            <a:off x="8903514" y="4431527"/>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2" name="Straight Arrow Connector 181"/>
          <p:cNvCxnSpPr>
            <a:stCxn id="169" idx="2"/>
            <a:endCxn id="170" idx="0"/>
          </p:cNvCxnSpPr>
          <p:nvPr/>
        </p:nvCxnSpPr>
        <p:spPr>
          <a:xfrm>
            <a:off x="2732481"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3" name="Straight Arrow Connector 182"/>
          <p:cNvCxnSpPr>
            <a:stCxn id="166" idx="2"/>
            <a:endCxn id="167" idx="0"/>
          </p:cNvCxnSpPr>
          <p:nvPr/>
        </p:nvCxnSpPr>
        <p:spPr>
          <a:xfrm>
            <a:off x="4974828"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4" name="Straight Arrow Connector 183"/>
          <p:cNvCxnSpPr>
            <a:stCxn id="163" idx="2"/>
            <a:endCxn id="164" idx="0"/>
          </p:cNvCxnSpPr>
          <p:nvPr/>
        </p:nvCxnSpPr>
        <p:spPr>
          <a:xfrm>
            <a:off x="7217175" y="4431524"/>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5" name="Straight Arrow Connector 184"/>
          <p:cNvCxnSpPr>
            <a:stCxn id="160" idx="2"/>
            <a:endCxn id="161" idx="0"/>
          </p:cNvCxnSpPr>
          <p:nvPr/>
        </p:nvCxnSpPr>
        <p:spPr>
          <a:xfrm>
            <a:off x="9459526" y="4431521"/>
            <a:ext cx="556007" cy="822255"/>
          </a:xfrm>
          <a:prstGeom prst="straightConnector1">
            <a:avLst/>
          </a:prstGeom>
          <a:noFill/>
          <a:ln w="38100" cap="flat" cmpd="sng" algn="ctr">
            <a:solidFill>
              <a:schemeClr val="bg1"/>
            </a:solidFill>
            <a:prstDash val="solid"/>
            <a:miter lim="800000"/>
            <a:tailEnd type="triangle" w="lg" len="lg"/>
          </a:ln>
          <a:effectLst/>
        </p:spPr>
      </p:cxnSp>
      <p:grpSp>
        <p:nvGrpSpPr>
          <p:cNvPr id="186" name="Group 185"/>
          <p:cNvGrpSpPr/>
          <p:nvPr/>
        </p:nvGrpSpPr>
        <p:grpSpPr>
          <a:xfrm>
            <a:off x="5606000" y="1056864"/>
            <a:ext cx="238692" cy="246980"/>
            <a:chOff x="1164658" y="1087656"/>
            <a:chExt cx="178424" cy="184619"/>
          </a:xfrm>
        </p:grpSpPr>
        <p:sp>
          <p:nvSpPr>
            <p:cNvPr id="187" name="Oval 186"/>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Oval 187"/>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Oval 18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Oval 189"/>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1" name="Group 190"/>
          <p:cNvGrpSpPr/>
          <p:nvPr/>
        </p:nvGrpSpPr>
        <p:grpSpPr>
          <a:xfrm>
            <a:off x="6346012" y="1056864"/>
            <a:ext cx="238692" cy="246980"/>
            <a:chOff x="1164658" y="1087656"/>
            <a:chExt cx="178424" cy="184619"/>
          </a:xfrm>
        </p:grpSpPr>
        <p:sp>
          <p:nvSpPr>
            <p:cNvPr id="192" name="Oval 19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3" name="Oval 19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Oval 19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Oval 194"/>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6" name="Group 195"/>
          <p:cNvGrpSpPr/>
          <p:nvPr/>
        </p:nvGrpSpPr>
        <p:grpSpPr>
          <a:xfrm>
            <a:off x="5852671" y="1056864"/>
            <a:ext cx="238692" cy="246980"/>
            <a:chOff x="1164658" y="1087656"/>
            <a:chExt cx="178424" cy="184619"/>
          </a:xfrm>
        </p:grpSpPr>
        <p:sp>
          <p:nvSpPr>
            <p:cNvPr id="197" name="Oval 196"/>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Oval 197"/>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Oval 198"/>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0" name="Oval 19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1" name="Group 200"/>
          <p:cNvGrpSpPr/>
          <p:nvPr/>
        </p:nvGrpSpPr>
        <p:grpSpPr>
          <a:xfrm>
            <a:off x="6099342" y="1056864"/>
            <a:ext cx="238692" cy="246980"/>
            <a:chOff x="1164658" y="1087656"/>
            <a:chExt cx="178424" cy="184619"/>
          </a:xfrm>
        </p:grpSpPr>
        <p:sp>
          <p:nvSpPr>
            <p:cNvPr id="202" name="Oval 20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3" name="Oval 20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4" name="Oval 203"/>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5" name="Oval 20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6" name="Group 205"/>
          <p:cNvGrpSpPr/>
          <p:nvPr/>
        </p:nvGrpSpPr>
        <p:grpSpPr>
          <a:xfrm>
            <a:off x="5606000" y="1303844"/>
            <a:ext cx="238692" cy="246980"/>
            <a:chOff x="1164658" y="1087656"/>
            <a:chExt cx="178424" cy="184619"/>
          </a:xfrm>
          <a:solidFill>
            <a:srgbClr val="2ECC71"/>
          </a:solidFill>
        </p:grpSpPr>
        <p:sp>
          <p:nvSpPr>
            <p:cNvPr id="207" name="Oval 206"/>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Oval 207"/>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9" name="Oval 208"/>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0" name="Oval 209"/>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1" name="Group 210"/>
          <p:cNvGrpSpPr/>
          <p:nvPr/>
        </p:nvGrpSpPr>
        <p:grpSpPr>
          <a:xfrm>
            <a:off x="6346012" y="1303844"/>
            <a:ext cx="238692" cy="246980"/>
            <a:chOff x="1164658" y="1087656"/>
            <a:chExt cx="178424" cy="184619"/>
          </a:xfrm>
        </p:grpSpPr>
        <p:sp>
          <p:nvSpPr>
            <p:cNvPr id="212" name="Oval 211"/>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3" name="Oval 212"/>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4" name="Oval 213"/>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Oval 214"/>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Group 215"/>
          <p:cNvGrpSpPr/>
          <p:nvPr/>
        </p:nvGrpSpPr>
        <p:grpSpPr>
          <a:xfrm>
            <a:off x="5852671" y="1303844"/>
            <a:ext cx="238692" cy="246980"/>
            <a:chOff x="1164658" y="1087656"/>
            <a:chExt cx="178424" cy="184619"/>
          </a:xfrm>
        </p:grpSpPr>
        <p:sp>
          <p:nvSpPr>
            <p:cNvPr id="217" name="Oval 216"/>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8" name="Oval 217"/>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9" name="Oval 21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0" name="Oval 21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1" name="Group 220"/>
          <p:cNvGrpSpPr/>
          <p:nvPr/>
        </p:nvGrpSpPr>
        <p:grpSpPr>
          <a:xfrm>
            <a:off x="6099342" y="1303844"/>
            <a:ext cx="238692" cy="246980"/>
            <a:chOff x="1164658" y="1087656"/>
            <a:chExt cx="178424" cy="184619"/>
          </a:xfrm>
        </p:grpSpPr>
        <p:sp>
          <p:nvSpPr>
            <p:cNvPr id="222" name="Oval 221"/>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5" name="Picture 4">
            <a:extLst>
              <a:ext uri="{FF2B5EF4-FFF2-40B4-BE49-F238E27FC236}">
                <a16:creationId xmlns:a16="http://schemas.microsoft.com/office/drawing/2014/main" id="{A2AE86D6-4A67-D3FF-BC72-F479C7EEC889}"/>
              </a:ext>
            </a:extLst>
          </p:cNvPr>
          <p:cNvPicPr>
            <a:picLocks noChangeAspect="1"/>
          </p:cNvPicPr>
          <p:nvPr/>
        </p:nvPicPr>
        <p:blipFill>
          <a:blip r:embed="rId2"/>
          <a:stretch>
            <a:fillRect/>
          </a:stretch>
        </p:blipFill>
        <p:spPr>
          <a:xfrm>
            <a:off x="5972015" y="1155171"/>
            <a:ext cx="304510" cy="306138"/>
          </a:xfrm>
          <a:prstGeom prst="rect">
            <a:avLst/>
          </a:prstGeom>
        </p:spPr>
      </p:pic>
      <p:pic>
        <p:nvPicPr>
          <p:cNvPr id="6" name="Picture 5">
            <a:extLst>
              <a:ext uri="{FF2B5EF4-FFF2-40B4-BE49-F238E27FC236}">
                <a16:creationId xmlns:a16="http://schemas.microsoft.com/office/drawing/2014/main" id="{07D4B10E-3E00-EF8A-05B6-B1F2D0CE7833}"/>
              </a:ext>
            </a:extLst>
          </p:cNvPr>
          <p:cNvPicPr>
            <a:picLocks noChangeAspect="1"/>
          </p:cNvPicPr>
          <p:nvPr/>
        </p:nvPicPr>
        <p:blipFill>
          <a:blip r:embed="rId2"/>
          <a:stretch>
            <a:fillRect/>
          </a:stretch>
        </p:blipFill>
        <p:spPr>
          <a:xfrm>
            <a:off x="3685689" y="2566301"/>
            <a:ext cx="304510" cy="306138"/>
          </a:xfrm>
          <a:prstGeom prst="rect">
            <a:avLst/>
          </a:prstGeom>
        </p:spPr>
      </p:pic>
      <p:pic>
        <p:nvPicPr>
          <p:cNvPr id="7" name="Picture 6">
            <a:extLst>
              <a:ext uri="{FF2B5EF4-FFF2-40B4-BE49-F238E27FC236}">
                <a16:creationId xmlns:a16="http://schemas.microsoft.com/office/drawing/2014/main" id="{2E5E7E86-FD47-2F22-3FDD-85E060BE14EE}"/>
              </a:ext>
            </a:extLst>
          </p:cNvPr>
          <p:cNvPicPr>
            <a:picLocks noChangeAspect="1"/>
          </p:cNvPicPr>
          <p:nvPr/>
        </p:nvPicPr>
        <p:blipFill>
          <a:blip r:embed="rId2"/>
          <a:stretch>
            <a:fillRect/>
          </a:stretch>
        </p:blipFill>
        <p:spPr>
          <a:xfrm>
            <a:off x="8186090" y="2528723"/>
            <a:ext cx="304510" cy="306138"/>
          </a:xfrm>
          <a:prstGeom prst="rect">
            <a:avLst/>
          </a:prstGeom>
        </p:spPr>
      </p:pic>
      <p:pic>
        <p:nvPicPr>
          <p:cNvPr id="8" name="Picture 7">
            <a:extLst>
              <a:ext uri="{FF2B5EF4-FFF2-40B4-BE49-F238E27FC236}">
                <a16:creationId xmlns:a16="http://schemas.microsoft.com/office/drawing/2014/main" id="{38605F91-38F0-9D18-3FC7-721983E088F7}"/>
              </a:ext>
            </a:extLst>
          </p:cNvPr>
          <p:cNvPicPr>
            <a:picLocks noChangeAspect="1"/>
          </p:cNvPicPr>
          <p:nvPr/>
        </p:nvPicPr>
        <p:blipFill>
          <a:blip r:embed="rId2"/>
          <a:stretch>
            <a:fillRect/>
          </a:stretch>
        </p:blipFill>
        <p:spPr>
          <a:xfrm>
            <a:off x="2580225" y="3981825"/>
            <a:ext cx="304510" cy="306138"/>
          </a:xfrm>
          <a:prstGeom prst="rect">
            <a:avLst/>
          </a:prstGeom>
        </p:spPr>
      </p:pic>
      <p:pic>
        <p:nvPicPr>
          <p:cNvPr id="9" name="Picture 8">
            <a:extLst>
              <a:ext uri="{FF2B5EF4-FFF2-40B4-BE49-F238E27FC236}">
                <a16:creationId xmlns:a16="http://schemas.microsoft.com/office/drawing/2014/main" id="{A3CB5BCA-1AD5-9A43-0A90-0125CA9C2DA6}"/>
              </a:ext>
            </a:extLst>
          </p:cNvPr>
          <p:cNvPicPr>
            <a:picLocks noChangeAspect="1"/>
          </p:cNvPicPr>
          <p:nvPr/>
        </p:nvPicPr>
        <p:blipFill>
          <a:blip r:embed="rId2"/>
          <a:stretch>
            <a:fillRect/>
          </a:stretch>
        </p:blipFill>
        <p:spPr>
          <a:xfrm>
            <a:off x="4822571" y="3981825"/>
            <a:ext cx="304510" cy="306138"/>
          </a:xfrm>
          <a:prstGeom prst="rect">
            <a:avLst/>
          </a:prstGeom>
        </p:spPr>
      </p:pic>
      <p:pic>
        <p:nvPicPr>
          <p:cNvPr id="10" name="Picture 9">
            <a:extLst>
              <a:ext uri="{FF2B5EF4-FFF2-40B4-BE49-F238E27FC236}">
                <a16:creationId xmlns:a16="http://schemas.microsoft.com/office/drawing/2014/main" id="{21287E54-74D5-5057-500C-0E72C904354A}"/>
              </a:ext>
            </a:extLst>
          </p:cNvPr>
          <p:cNvPicPr>
            <a:picLocks noChangeAspect="1"/>
          </p:cNvPicPr>
          <p:nvPr/>
        </p:nvPicPr>
        <p:blipFill>
          <a:blip r:embed="rId2"/>
          <a:stretch>
            <a:fillRect/>
          </a:stretch>
        </p:blipFill>
        <p:spPr>
          <a:xfrm>
            <a:off x="7064917" y="3981825"/>
            <a:ext cx="304510" cy="306138"/>
          </a:xfrm>
          <a:prstGeom prst="rect">
            <a:avLst/>
          </a:prstGeom>
        </p:spPr>
      </p:pic>
      <p:pic>
        <p:nvPicPr>
          <p:cNvPr id="11" name="Picture 10">
            <a:extLst>
              <a:ext uri="{FF2B5EF4-FFF2-40B4-BE49-F238E27FC236}">
                <a16:creationId xmlns:a16="http://schemas.microsoft.com/office/drawing/2014/main" id="{31BE3B08-7C3F-FFAF-FA7D-2169BFFE64F7}"/>
              </a:ext>
            </a:extLst>
          </p:cNvPr>
          <p:cNvPicPr>
            <a:picLocks noChangeAspect="1"/>
          </p:cNvPicPr>
          <p:nvPr/>
        </p:nvPicPr>
        <p:blipFill>
          <a:blip r:embed="rId2"/>
          <a:stretch>
            <a:fillRect/>
          </a:stretch>
        </p:blipFill>
        <p:spPr>
          <a:xfrm>
            <a:off x="9311709" y="3981825"/>
            <a:ext cx="304510" cy="306138"/>
          </a:xfrm>
          <a:prstGeom prst="rect">
            <a:avLst/>
          </a:prstGeom>
        </p:spPr>
      </p:pic>
    </p:spTree>
    <p:extLst>
      <p:ext uri="{BB962C8B-B14F-4D97-AF65-F5344CB8AC3E}">
        <p14:creationId xmlns:p14="http://schemas.microsoft.com/office/powerpoint/2010/main" val="5412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500"/>
                                        <p:tgtEl>
                                          <p:spTgt spid="191"/>
                                        </p:tgtEl>
                                      </p:cBhvr>
                                    </p:animEffect>
                                  </p:childTnLst>
                                </p:cTn>
                              </p:par>
                              <p:par>
                                <p:cTn id="13" presetID="10" presetClass="entr" presetSubtype="0"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animEffect transition="in" filter="fade">
                                      <p:cBhvr>
                                        <p:cTn id="15" dur="500"/>
                                        <p:tgtEl>
                                          <p:spTgt spid="211"/>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500"/>
                                        <p:tgtEl>
                                          <p:spTgt spid="201"/>
                                        </p:tgtEl>
                                      </p:cBhvr>
                                    </p:animEffect>
                                  </p:childTnLst>
                                </p:cTn>
                              </p:par>
                              <p:par>
                                <p:cTn id="19" presetID="10" presetClass="entr" presetSubtype="0" fill="hold" nodeType="withEffect">
                                  <p:stCondLst>
                                    <p:cond delay="0"/>
                                  </p:stCondLst>
                                  <p:childTnLst>
                                    <p:set>
                                      <p:cBhvr>
                                        <p:cTn id="20" dur="1" fill="hold">
                                          <p:stCondLst>
                                            <p:cond delay="0"/>
                                          </p:stCondLst>
                                        </p:cTn>
                                        <p:tgtEl>
                                          <p:spTgt spid="221"/>
                                        </p:tgtEl>
                                        <p:attrNameLst>
                                          <p:attrName>style.visibility</p:attrName>
                                        </p:attrNameLst>
                                      </p:cBhvr>
                                      <p:to>
                                        <p:strVal val="visible"/>
                                      </p:to>
                                    </p:set>
                                    <p:animEffect transition="in" filter="fade">
                                      <p:cBhvr>
                                        <p:cTn id="21" dur="500"/>
                                        <p:tgtEl>
                                          <p:spTgt spid="221"/>
                                        </p:tgtEl>
                                      </p:cBhvr>
                                    </p:animEffect>
                                  </p:childTnLst>
                                </p:cTn>
                              </p:par>
                              <p:par>
                                <p:cTn id="22" presetID="10" presetClass="entr" presetSubtype="0" fill="hold" nodeType="withEffect">
                                  <p:stCondLst>
                                    <p:cond delay="0"/>
                                  </p:stCondLst>
                                  <p:childTnLst>
                                    <p:set>
                                      <p:cBhvr>
                                        <p:cTn id="23" dur="1" fill="hold">
                                          <p:stCondLst>
                                            <p:cond delay="0"/>
                                          </p:stCondLst>
                                        </p:cTn>
                                        <p:tgtEl>
                                          <p:spTgt spid="186"/>
                                        </p:tgtEl>
                                        <p:attrNameLst>
                                          <p:attrName>style.visibility</p:attrName>
                                        </p:attrNameLst>
                                      </p:cBhvr>
                                      <p:to>
                                        <p:strVal val="visible"/>
                                      </p:to>
                                    </p:set>
                                    <p:animEffect transition="in" filter="fade">
                                      <p:cBhvr>
                                        <p:cTn id="24" dur="500"/>
                                        <p:tgtEl>
                                          <p:spTgt spid="186"/>
                                        </p:tgtEl>
                                      </p:cBhvr>
                                    </p:animEffect>
                                  </p:childTnLst>
                                </p:cTn>
                              </p:par>
                              <p:par>
                                <p:cTn id="25" presetID="10" presetClass="entr" presetSubtype="0" fill="hold" nodeType="with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500"/>
                                        <p:tgtEl>
                                          <p:spTgt spid="206"/>
                                        </p:tgtEl>
                                      </p:cBhvr>
                                    </p:animEffect>
                                  </p:childTnLst>
                                </p:cTn>
                              </p:par>
                              <p:par>
                                <p:cTn id="28" presetID="10" presetClass="entr" presetSubtype="0" fill="hold" nodeType="with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500"/>
                                        <p:tgtEl>
                                          <p:spTgt spid="196"/>
                                        </p:tgtEl>
                                      </p:cBhvr>
                                    </p:animEffect>
                                  </p:childTnLst>
                                </p:cTn>
                              </p:par>
                              <p:par>
                                <p:cTn id="31" presetID="10"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wipe(up)">
                                      <p:cBhvr>
                                        <p:cTn id="38" dur="500"/>
                                        <p:tgtEl>
                                          <p:spTgt spid="173"/>
                                        </p:tgtEl>
                                      </p:cBhvr>
                                    </p:animEffect>
                                  </p:childTnLst>
                                </p:cTn>
                              </p:par>
                              <p:par>
                                <p:cTn id="39" presetID="22" presetClass="entr" presetSubtype="1" fill="hold" nodeType="withEffect">
                                  <p:stCondLst>
                                    <p:cond delay="0"/>
                                  </p:stCondLst>
                                  <p:childTnLst>
                                    <p:set>
                                      <p:cBhvr>
                                        <p:cTn id="40" dur="1" fill="hold">
                                          <p:stCondLst>
                                            <p:cond delay="0"/>
                                          </p:stCondLst>
                                        </p:cTn>
                                        <p:tgtEl>
                                          <p:spTgt spid="172"/>
                                        </p:tgtEl>
                                        <p:attrNameLst>
                                          <p:attrName>style.visibility</p:attrName>
                                        </p:attrNameLst>
                                      </p:cBhvr>
                                      <p:to>
                                        <p:strVal val="visible"/>
                                      </p:to>
                                    </p:set>
                                    <p:animEffect transition="in" filter="wipe(up)">
                                      <p:cBhvr>
                                        <p:cTn id="41" dur="500"/>
                                        <p:tgtEl>
                                          <p:spTgt spid="172"/>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8"/>
                                        </p:tgtEl>
                                        <p:attrNameLst>
                                          <p:attrName>style.visibility</p:attrName>
                                        </p:attrNameLst>
                                      </p:cBhvr>
                                      <p:to>
                                        <p:strVal val="visible"/>
                                      </p:to>
                                    </p:set>
                                    <p:animEffect transition="in" filter="fade">
                                      <p:cBhvr>
                                        <p:cTn id="45" dur="500"/>
                                        <p:tgtEl>
                                          <p:spTgt spid="1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5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par>
                          <p:cTn id="54" fill="hold">
                            <p:stCondLst>
                              <p:cond delay="500"/>
                            </p:stCondLst>
                            <p:childTnLst>
                              <p:par>
                                <p:cTn id="55" presetID="42" presetClass="path" presetSubtype="0" accel="50000" decel="50000" fill="hold" nodeType="afterEffect">
                                  <p:stCondLst>
                                    <p:cond delay="0"/>
                                  </p:stCondLst>
                                  <p:childTnLst>
                                    <p:animMotion origin="layout" path="M 1.66667E-6 -7.40741E-7 L 0.17344 0.20602 " pathEditMode="relative" rAng="0" ptsTypes="AA">
                                      <p:cBhvr>
                                        <p:cTn id="56" dur="1000" fill="hold"/>
                                        <p:tgtEl>
                                          <p:spTgt spid="191"/>
                                        </p:tgtEl>
                                        <p:attrNameLst>
                                          <p:attrName>ppt_x</p:attrName>
                                          <p:attrName>ppt_y</p:attrName>
                                        </p:attrNameLst>
                                      </p:cBhvr>
                                      <p:rCtr x="8672" y="10301"/>
                                    </p:animMotion>
                                  </p:childTnLst>
                                </p:cTn>
                              </p:par>
                              <p:par>
                                <p:cTn id="57" presetID="42" presetClass="path" presetSubtype="0" accel="50000" decel="50000" fill="hold" nodeType="withEffect">
                                  <p:stCondLst>
                                    <p:cond delay="0"/>
                                  </p:stCondLst>
                                  <p:childTnLst>
                                    <p:animMotion origin="layout" path="M 1.66667E-6 -1.85185E-6 L 0.13307 0.20579 " pathEditMode="relative" rAng="0" ptsTypes="AA">
                                      <p:cBhvr>
                                        <p:cTn id="58" dur="1000" fill="hold"/>
                                        <p:tgtEl>
                                          <p:spTgt spid="211"/>
                                        </p:tgtEl>
                                        <p:attrNameLst>
                                          <p:attrName>ppt_x</p:attrName>
                                          <p:attrName>ppt_y</p:attrName>
                                        </p:attrNameLst>
                                      </p:cBhvr>
                                      <p:rCtr x="6654" y="10278"/>
                                    </p:animMotion>
                                  </p:childTnLst>
                                </p:cTn>
                              </p:par>
                              <p:par>
                                <p:cTn id="59" presetID="42" presetClass="path" presetSubtype="0" accel="50000" decel="50000" fill="hold" nodeType="withEffect">
                                  <p:stCondLst>
                                    <p:cond delay="0"/>
                                  </p:stCondLst>
                                  <p:childTnLst>
                                    <p:animMotion origin="layout" path="M 2.91667E-6 2.22222E-6 L 0.15338 0.20602 " pathEditMode="relative" rAng="0" ptsTypes="AA">
                                      <p:cBhvr>
                                        <p:cTn id="60" dur="1000" fill="hold"/>
                                        <p:tgtEl>
                                          <p:spTgt spid="201"/>
                                        </p:tgtEl>
                                        <p:attrNameLst>
                                          <p:attrName>ppt_x</p:attrName>
                                          <p:attrName>ppt_y</p:attrName>
                                        </p:attrNameLst>
                                      </p:cBhvr>
                                      <p:rCtr x="7630" y="10324"/>
                                    </p:animMotion>
                                  </p:childTnLst>
                                </p:cTn>
                              </p:par>
                              <p:par>
                                <p:cTn id="61" presetID="42" presetClass="path" presetSubtype="0" accel="50000" decel="50000" fill="hold" nodeType="withEffect">
                                  <p:stCondLst>
                                    <p:cond delay="0"/>
                                  </p:stCondLst>
                                  <p:childTnLst>
                                    <p:animMotion origin="layout" path="M 3.95833E-6 -1.85185E-6 L 0.19283 0.20579 " pathEditMode="relative" rAng="0" ptsTypes="AA">
                                      <p:cBhvr>
                                        <p:cTn id="62" dur="1000" fill="hold"/>
                                        <p:tgtEl>
                                          <p:spTgt spid="221"/>
                                        </p:tgtEl>
                                        <p:attrNameLst>
                                          <p:attrName>ppt_x</p:attrName>
                                          <p:attrName>ppt_y</p:attrName>
                                        </p:attrNameLst>
                                      </p:cBhvr>
                                      <p:rCtr x="9635" y="10278"/>
                                    </p:animMotion>
                                  </p:childTnLst>
                                </p:cTn>
                              </p:par>
                              <p:par>
                                <p:cTn id="63" presetID="42" presetClass="path" presetSubtype="0" accel="50000" decel="50000" fill="hold" nodeType="withEffect">
                                  <p:stCondLst>
                                    <p:cond delay="0"/>
                                  </p:stCondLst>
                                  <p:childTnLst>
                                    <p:animMotion origin="layout" path="M -1.25E-6 -7.40741E-7 L -0.12943 0.20602 " pathEditMode="relative" rAng="0" ptsTypes="AA">
                                      <p:cBhvr>
                                        <p:cTn id="64" dur="1000" fill="hold"/>
                                        <p:tgtEl>
                                          <p:spTgt spid="186"/>
                                        </p:tgtEl>
                                        <p:attrNameLst>
                                          <p:attrName>ppt_x</p:attrName>
                                          <p:attrName>ppt_y</p:attrName>
                                        </p:attrNameLst>
                                      </p:cBhvr>
                                      <p:rCtr x="-6471" y="10301"/>
                                    </p:animMotion>
                                  </p:childTnLst>
                                </p:cTn>
                              </p:par>
                              <p:par>
                                <p:cTn id="65" presetID="42" presetClass="path" presetSubtype="0" accel="50000" decel="50000" fill="hold" nodeType="withEffect">
                                  <p:stCondLst>
                                    <p:cond delay="0"/>
                                  </p:stCondLst>
                                  <p:childTnLst>
                                    <p:animMotion origin="layout" path="M -1.25E-6 -1.85185E-6 L -0.12956 0.20579 " pathEditMode="relative" rAng="0" ptsTypes="AA">
                                      <p:cBhvr>
                                        <p:cTn id="66" dur="1000" fill="hold"/>
                                        <p:tgtEl>
                                          <p:spTgt spid="206"/>
                                        </p:tgtEl>
                                        <p:attrNameLst>
                                          <p:attrName>ppt_x</p:attrName>
                                          <p:attrName>ppt_y</p:attrName>
                                        </p:attrNameLst>
                                      </p:cBhvr>
                                      <p:rCtr x="-6484" y="10278"/>
                                    </p:animMotion>
                                  </p:childTnLst>
                                </p:cTn>
                              </p:par>
                              <p:par>
                                <p:cTn id="67" presetID="42" presetClass="path" presetSubtype="0" accel="50000" decel="50000" fill="hold" nodeType="withEffect">
                                  <p:stCondLst>
                                    <p:cond delay="0"/>
                                  </p:stCondLst>
                                  <p:childTnLst>
                                    <p:animMotion origin="layout" path="M -3.75E-6 -7.40741E-7 L -0.19674 0.20602 " pathEditMode="relative" rAng="0" ptsTypes="AA">
                                      <p:cBhvr>
                                        <p:cTn id="68" dur="1000" fill="hold"/>
                                        <p:tgtEl>
                                          <p:spTgt spid="196"/>
                                        </p:tgtEl>
                                        <p:attrNameLst>
                                          <p:attrName>ppt_x</p:attrName>
                                          <p:attrName>ppt_y</p:attrName>
                                        </p:attrNameLst>
                                      </p:cBhvr>
                                      <p:rCtr x="-9844" y="10301"/>
                                    </p:animMotion>
                                  </p:childTnLst>
                                </p:cTn>
                              </p:par>
                              <p:par>
                                <p:cTn id="69" presetID="42" presetClass="path" presetSubtype="0" accel="50000" decel="50000" fill="hold" nodeType="withEffect">
                                  <p:stCondLst>
                                    <p:cond delay="0"/>
                                  </p:stCondLst>
                                  <p:childTnLst>
                                    <p:animMotion origin="layout" path="M -3.75E-6 -1.85185E-6 L -0.19609 0.20579 " pathEditMode="relative" rAng="0" ptsTypes="AA">
                                      <p:cBhvr>
                                        <p:cTn id="70" dur="1000" fill="hold"/>
                                        <p:tgtEl>
                                          <p:spTgt spid="216"/>
                                        </p:tgtEl>
                                        <p:attrNameLst>
                                          <p:attrName>ppt_x</p:attrName>
                                          <p:attrName>ppt_y</p:attrName>
                                        </p:attrNameLst>
                                      </p:cBhvr>
                                      <p:rCtr x="-9805" y="10278"/>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74"/>
                                        </p:tgtEl>
                                        <p:attrNameLst>
                                          <p:attrName>style.visibility</p:attrName>
                                        </p:attrNameLst>
                                      </p:cBhvr>
                                      <p:to>
                                        <p:strVal val="visible"/>
                                      </p:to>
                                    </p:set>
                                    <p:animEffect transition="in" filter="wipe(up)">
                                      <p:cBhvr>
                                        <p:cTn id="75" dur="500"/>
                                        <p:tgtEl>
                                          <p:spTgt spid="174"/>
                                        </p:tgtEl>
                                      </p:cBhvr>
                                    </p:animEffect>
                                  </p:childTnLst>
                                </p:cTn>
                              </p:par>
                              <p:par>
                                <p:cTn id="76" presetID="22" presetClass="entr" presetSubtype="1" fill="hold" nodeType="withEffect">
                                  <p:stCondLst>
                                    <p:cond delay="0"/>
                                  </p:stCondLst>
                                  <p:childTnLst>
                                    <p:set>
                                      <p:cBhvr>
                                        <p:cTn id="77" dur="1" fill="hold">
                                          <p:stCondLst>
                                            <p:cond delay="0"/>
                                          </p:stCondLst>
                                        </p:cTn>
                                        <p:tgtEl>
                                          <p:spTgt spid="175"/>
                                        </p:tgtEl>
                                        <p:attrNameLst>
                                          <p:attrName>style.visibility</p:attrName>
                                        </p:attrNameLst>
                                      </p:cBhvr>
                                      <p:to>
                                        <p:strVal val="visible"/>
                                      </p:to>
                                    </p:set>
                                    <p:animEffect transition="in" filter="wipe(up)">
                                      <p:cBhvr>
                                        <p:cTn id="78" dur="500"/>
                                        <p:tgtEl>
                                          <p:spTgt spid="17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69"/>
                                        </p:tgtEl>
                                        <p:attrNameLst>
                                          <p:attrName>style.visibility</p:attrName>
                                        </p:attrNameLst>
                                      </p:cBhvr>
                                      <p:to>
                                        <p:strVal val="visible"/>
                                      </p:to>
                                    </p:set>
                                    <p:animEffect transition="in" filter="fade">
                                      <p:cBhvr>
                                        <p:cTn id="82" dur="500"/>
                                        <p:tgtEl>
                                          <p:spTgt spid="1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childTnLst>
                          </p:cTn>
                        </p:par>
                        <p:par>
                          <p:cTn id="91" fill="hold">
                            <p:stCondLst>
                              <p:cond delay="500"/>
                            </p:stCondLst>
                            <p:childTnLst>
                              <p:par>
                                <p:cTn id="92" presetID="42" presetClass="path" presetSubtype="0" accel="50000" decel="50000" fill="hold" nodeType="afterEffect">
                                  <p:stCondLst>
                                    <p:cond delay="0"/>
                                  </p:stCondLst>
                                  <p:childTnLst>
                                    <p:animMotion origin="layout" path="M -0.19674 0.20602 L -0.28841 0.42685 " pathEditMode="relative" rAng="0" ptsTypes="AA">
                                      <p:cBhvr>
                                        <p:cTn id="93" dur="1000" fill="hold"/>
                                        <p:tgtEl>
                                          <p:spTgt spid="196"/>
                                        </p:tgtEl>
                                        <p:attrNameLst>
                                          <p:attrName>ppt_x</p:attrName>
                                          <p:attrName>ppt_y</p:attrName>
                                        </p:attrNameLst>
                                      </p:cBhvr>
                                      <p:rCtr x="-4622" y="11134"/>
                                    </p:animMotion>
                                  </p:childTnLst>
                                </p:cTn>
                              </p:par>
                              <p:par>
                                <p:cTn id="94" presetID="42" presetClass="path" presetSubtype="0" accel="50000" decel="50000" fill="hold" nodeType="withEffect">
                                  <p:stCondLst>
                                    <p:cond delay="0"/>
                                  </p:stCondLst>
                                  <p:childTnLst>
                                    <p:animMotion origin="layout" path="M -0.1961 0.20579 L -0.25078 0.39491 " pathEditMode="relative" rAng="0" ptsTypes="AA">
                                      <p:cBhvr>
                                        <p:cTn id="95" dur="1000" fill="hold"/>
                                        <p:tgtEl>
                                          <p:spTgt spid="216"/>
                                        </p:tgtEl>
                                        <p:attrNameLst>
                                          <p:attrName>ppt_x</p:attrName>
                                          <p:attrName>ppt_y</p:attrName>
                                        </p:attrNameLst>
                                      </p:cBhvr>
                                      <p:rCtr x="-2773" y="9375"/>
                                    </p:animMotion>
                                  </p:childTnLst>
                                </p:cTn>
                              </p:par>
                              <p:par>
                                <p:cTn id="96" presetID="42" presetClass="path" presetSubtype="0" accel="50000" decel="50000" fill="hold" nodeType="withEffect">
                                  <p:stCondLst>
                                    <p:cond delay="0"/>
                                  </p:stCondLst>
                                  <p:childTnLst>
                                    <p:animMotion origin="layout" path="M -0.12943 0.20602 L -0.08203 0.42801 " pathEditMode="relative" rAng="0" ptsTypes="AA">
                                      <p:cBhvr>
                                        <p:cTn id="97" dur="1000" fill="hold"/>
                                        <p:tgtEl>
                                          <p:spTgt spid="186"/>
                                        </p:tgtEl>
                                        <p:attrNameLst>
                                          <p:attrName>ppt_x</p:attrName>
                                          <p:attrName>ppt_y</p:attrName>
                                        </p:attrNameLst>
                                      </p:cBhvr>
                                      <p:rCtr x="2370" y="11088"/>
                                    </p:animMotion>
                                  </p:childTnLst>
                                </p:cTn>
                              </p:par>
                              <p:par>
                                <p:cTn id="98" presetID="42" presetClass="path" presetSubtype="0" accel="50000" decel="50000" fill="hold" nodeType="withEffect">
                                  <p:stCondLst>
                                    <p:cond delay="0"/>
                                  </p:stCondLst>
                                  <p:childTnLst>
                                    <p:animMotion origin="layout" path="M -0.12956 0.20579 L -0.04544 0.39491 " pathEditMode="relative" rAng="0" ptsTypes="AA">
                                      <p:cBhvr>
                                        <p:cTn id="99" dur="1000" fill="hold"/>
                                        <p:tgtEl>
                                          <p:spTgt spid="206"/>
                                        </p:tgtEl>
                                        <p:attrNameLst>
                                          <p:attrName>ppt_x</p:attrName>
                                          <p:attrName>ppt_y</p:attrName>
                                        </p:attrNameLst>
                                      </p:cBhvr>
                                      <p:rCtr x="4193" y="9468"/>
                                    </p:animMotion>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wipe(up)">
                                      <p:cBhvr>
                                        <p:cTn id="104" dur="500"/>
                                        <p:tgtEl>
                                          <p:spTgt spid="177"/>
                                        </p:tgtEl>
                                      </p:cBhvr>
                                    </p:animEffect>
                                  </p:childTnLst>
                                </p:cTn>
                              </p:par>
                              <p:par>
                                <p:cTn id="105" presetID="22" presetClass="entr" presetSubtype="1" fill="hold" nodeType="withEffect">
                                  <p:stCondLst>
                                    <p:cond delay="0"/>
                                  </p:stCondLst>
                                  <p:childTnLst>
                                    <p:set>
                                      <p:cBhvr>
                                        <p:cTn id="106" dur="1" fill="hold">
                                          <p:stCondLst>
                                            <p:cond delay="0"/>
                                          </p:stCondLst>
                                        </p:cTn>
                                        <p:tgtEl>
                                          <p:spTgt spid="176"/>
                                        </p:tgtEl>
                                        <p:attrNameLst>
                                          <p:attrName>style.visibility</p:attrName>
                                        </p:attrNameLst>
                                      </p:cBhvr>
                                      <p:to>
                                        <p:strVal val="visible"/>
                                      </p:to>
                                    </p:set>
                                    <p:animEffect transition="in" filter="wipe(up)">
                                      <p:cBhvr>
                                        <p:cTn id="107" dur="500"/>
                                        <p:tgtEl>
                                          <p:spTgt spid="176"/>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163"/>
                                        </p:tgtEl>
                                        <p:attrNameLst>
                                          <p:attrName>style.visibility</p:attrName>
                                        </p:attrNameLst>
                                      </p:cBhvr>
                                      <p:to>
                                        <p:strVal val="visible"/>
                                      </p:to>
                                    </p:set>
                                    <p:animEffect transition="in" filter="fade">
                                      <p:cBhvr>
                                        <p:cTn id="111" dur="500"/>
                                        <p:tgtEl>
                                          <p:spTgt spid="16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500"/>
                                        <p:tgtEl>
                                          <p:spTgt spid="7"/>
                                        </p:tgtEl>
                                      </p:cBhvr>
                                    </p:animEffect>
                                  </p:childTnLst>
                                </p:cTn>
                              </p:par>
                            </p:childTnLst>
                          </p:cTn>
                        </p:par>
                        <p:par>
                          <p:cTn id="120" fill="hold">
                            <p:stCondLst>
                              <p:cond delay="500"/>
                            </p:stCondLst>
                            <p:childTnLst>
                              <p:par>
                                <p:cTn id="121" presetID="42" presetClass="path" presetSubtype="0" accel="50000" decel="50000" fill="hold" nodeType="afterEffect">
                                  <p:stCondLst>
                                    <p:cond delay="0"/>
                                  </p:stCondLst>
                                  <p:childTnLst>
                                    <p:animMotion origin="layout" path="M 0.15338 0.20602 L 0.06328 0.42801 " pathEditMode="relative" rAng="0" ptsTypes="AA">
                                      <p:cBhvr>
                                        <p:cTn id="122" dur="1000" fill="hold"/>
                                        <p:tgtEl>
                                          <p:spTgt spid="201"/>
                                        </p:tgtEl>
                                        <p:attrNameLst>
                                          <p:attrName>ppt_x</p:attrName>
                                          <p:attrName>ppt_y</p:attrName>
                                        </p:attrNameLst>
                                      </p:cBhvr>
                                      <p:rCtr x="-4518" y="11042"/>
                                    </p:animMotion>
                                  </p:childTnLst>
                                </p:cTn>
                              </p:par>
                              <p:par>
                                <p:cTn id="123" presetID="42" presetClass="path" presetSubtype="0" accel="50000" decel="50000" fill="hold" nodeType="withEffect">
                                  <p:stCondLst>
                                    <p:cond delay="0"/>
                                  </p:stCondLst>
                                  <p:childTnLst>
                                    <p:animMotion origin="layout" path="M 0.13307 0.20578 L 0.07877 0.3919 " pathEditMode="relative" rAng="0" ptsTypes="AA">
                                      <p:cBhvr>
                                        <p:cTn id="124" dur="1000" fill="hold"/>
                                        <p:tgtEl>
                                          <p:spTgt spid="211"/>
                                        </p:tgtEl>
                                        <p:attrNameLst>
                                          <p:attrName>ppt_x</p:attrName>
                                          <p:attrName>ppt_y</p:attrName>
                                        </p:attrNameLst>
                                      </p:cBhvr>
                                      <p:rCtr x="-2708" y="9259"/>
                                    </p:animMotion>
                                  </p:childTnLst>
                                </p:cTn>
                              </p:par>
                              <p:par>
                                <p:cTn id="125" presetID="42" presetClass="path" presetSubtype="0" accel="50000" decel="50000" fill="hold" nodeType="withEffect">
                                  <p:stCondLst>
                                    <p:cond delay="0"/>
                                  </p:stCondLst>
                                  <p:childTnLst>
                                    <p:animMotion origin="layout" path="M 0.19283 0.20578 L 0.24362 0.39491 " pathEditMode="relative" rAng="0" ptsTypes="AA">
                                      <p:cBhvr>
                                        <p:cTn id="126" dur="1000" fill="hold"/>
                                        <p:tgtEl>
                                          <p:spTgt spid="221"/>
                                        </p:tgtEl>
                                        <p:attrNameLst>
                                          <p:attrName>ppt_x</p:attrName>
                                          <p:attrName>ppt_y</p:attrName>
                                        </p:attrNameLst>
                                      </p:cBhvr>
                                      <p:rCtr x="2539" y="9398"/>
                                    </p:animMotion>
                                  </p:childTnLst>
                                </p:cTn>
                              </p:par>
                              <p:par>
                                <p:cTn id="127" presetID="42" presetClass="path" presetSubtype="0" accel="50000" decel="50000" fill="hold" nodeType="withEffect">
                                  <p:stCondLst>
                                    <p:cond delay="0"/>
                                  </p:stCondLst>
                                  <p:childTnLst>
                                    <p:animMotion origin="layout" path="M 0.17344 0.20602 L 0.26627 0.42801 " pathEditMode="relative" rAng="0" ptsTypes="AA">
                                      <p:cBhvr>
                                        <p:cTn id="128" dur="1000" fill="hold"/>
                                        <p:tgtEl>
                                          <p:spTgt spid="191"/>
                                        </p:tgtEl>
                                        <p:attrNameLst>
                                          <p:attrName>ppt_x</p:attrName>
                                          <p:attrName>ppt_y</p:attrName>
                                        </p:attrNameLst>
                                      </p:cBhvr>
                                      <p:rCtr x="4635" y="11088"/>
                                    </p:animMotion>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178"/>
                                        </p:tgtEl>
                                        <p:attrNameLst>
                                          <p:attrName>style.visibility</p:attrName>
                                        </p:attrNameLst>
                                      </p:cBhvr>
                                      <p:to>
                                        <p:strVal val="visible"/>
                                      </p:to>
                                    </p:set>
                                    <p:animEffect transition="in" filter="wipe(up)">
                                      <p:cBhvr>
                                        <p:cTn id="133" dur="500"/>
                                        <p:tgtEl>
                                          <p:spTgt spid="178"/>
                                        </p:tgtEl>
                                      </p:cBhvr>
                                    </p:animEffect>
                                  </p:childTnLst>
                                </p:cTn>
                              </p:par>
                              <p:par>
                                <p:cTn id="134" presetID="22" presetClass="entr" presetSubtype="1" fill="hold" nodeType="withEffect">
                                  <p:stCondLst>
                                    <p:cond delay="0"/>
                                  </p:stCondLst>
                                  <p:childTnLst>
                                    <p:set>
                                      <p:cBhvr>
                                        <p:cTn id="135" dur="1" fill="hold">
                                          <p:stCondLst>
                                            <p:cond delay="0"/>
                                          </p:stCondLst>
                                        </p:cTn>
                                        <p:tgtEl>
                                          <p:spTgt spid="182"/>
                                        </p:tgtEl>
                                        <p:attrNameLst>
                                          <p:attrName>style.visibility</p:attrName>
                                        </p:attrNameLst>
                                      </p:cBhvr>
                                      <p:to>
                                        <p:strVal val="visible"/>
                                      </p:to>
                                    </p:set>
                                    <p:animEffect transition="in" filter="wipe(up)">
                                      <p:cBhvr>
                                        <p:cTn id="136" dur="500"/>
                                        <p:tgtEl>
                                          <p:spTgt spid="182"/>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fade">
                                      <p:cBhvr>
                                        <p:cTn id="140" dur="500"/>
                                        <p:tgtEl>
                                          <p:spTgt spid="17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70"/>
                                        </p:tgtEl>
                                        <p:attrNameLst>
                                          <p:attrName>style.visibility</p:attrName>
                                        </p:attrNameLst>
                                      </p:cBhvr>
                                      <p:to>
                                        <p:strVal val="visible"/>
                                      </p:to>
                                    </p:set>
                                    <p:animEffect transition="in" filter="fade">
                                      <p:cBhvr>
                                        <p:cTn id="143" dur="500"/>
                                        <p:tgtEl>
                                          <p:spTgt spid="17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fade">
                                      <p:cBhvr>
                                        <p:cTn id="148" dur="500"/>
                                        <p:tgtEl>
                                          <p:spTgt spid="8"/>
                                        </p:tgtEl>
                                      </p:cBhvr>
                                    </p:animEffect>
                                  </p:childTnLst>
                                </p:cTn>
                              </p:par>
                            </p:childTnLst>
                          </p:cTn>
                        </p:par>
                        <p:par>
                          <p:cTn id="149" fill="hold">
                            <p:stCondLst>
                              <p:cond delay="500"/>
                            </p:stCondLst>
                            <p:childTnLst>
                              <p:par>
                                <p:cTn id="150" presetID="42" presetClass="path" presetSubtype="0" accel="50000" decel="50000" fill="hold" nodeType="afterEffect">
                                  <p:stCondLst>
                                    <p:cond delay="0"/>
                                  </p:stCondLst>
                                  <p:childTnLst>
                                    <p:animMotion origin="layout" path="M -0.28841 0.42685 L -0.31132 0.6382 " pathEditMode="relative" rAng="0" ptsTypes="AA">
                                      <p:cBhvr>
                                        <p:cTn id="151" dur="1000" fill="hold"/>
                                        <p:tgtEl>
                                          <p:spTgt spid="196"/>
                                        </p:tgtEl>
                                        <p:attrNameLst>
                                          <p:attrName>ppt_x</p:attrName>
                                          <p:attrName>ppt_y</p:attrName>
                                        </p:attrNameLst>
                                      </p:cBhvr>
                                      <p:rCtr x="-1081" y="10602"/>
                                    </p:animMotion>
                                  </p:childTnLst>
                                </p:cTn>
                              </p:par>
                              <p:par>
                                <p:cTn id="152" presetID="42" presetClass="path" presetSubtype="0" accel="50000" decel="50000" fill="hold" nodeType="withEffect">
                                  <p:stCondLst>
                                    <p:cond delay="0"/>
                                  </p:stCondLst>
                                  <p:childTnLst>
                                    <p:animMotion origin="layout" path="M -0.25079 0.39491 L -0.22018 0.60139 " pathEditMode="relative" rAng="0" ptsTypes="AA">
                                      <p:cBhvr>
                                        <p:cTn id="153" dur="1000" fill="hold"/>
                                        <p:tgtEl>
                                          <p:spTgt spid="216"/>
                                        </p:tgtEl>
                                        <p:attrNameLst>
                                          <p:attrName>ppt_x</p:attrName>
                                          <p:attrName>ppt_y</p:attrName>
                                        </p:attrNameLst>
                                      </p:cBhvr>
                                      <p:rCtr x="1484" y="10324"/>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179"/>
                                        </p:tgtEl>
                                        <p:attrNameLst>
                                          <p:attrName>style.visibility</p:attrName>
                                        </p:attrNameLst>
                                      </p:cBhvr>
                                      <p:to>
                                        <p:strVal val="visible"/>
                                      </p:to>
                                    </p:set>
                                    <p:animEffect transition="in" filter="wipe(up)">
                                      <p:cBhvr>
                                        <p:cTn id="158" dur="500"/>
                                        <p:tgtEl>
                                          <p:spTgt spid="179"/>
                                        </p:tgtEl>
                                      </p:cBhvr>
                                    </p:animEffect>
                                  </p:childTnLst>
                                </p:cTn>
                              </p:par>
                              <p:par>
                                <p:cTn id="159" presetID="22" presetClass="entr" presetSubtype="1"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wipe(up)">
                                      <p:cBhvr>
                                        <p:cTn id="161" dur="500"/>
                                        <p:tgtEl>
                                          <p:spTgt spid="183"/>
                                        </p:tgtEl>
                                      </p:cBhvr>
                                    </p:animEffect>
                                  </p:childTnLst>
                                </p:cTn>
                              </p:par>
                            </p:childTnLst>
                          </p:cTn>
                        </p:par>
                        <p:par>
                          <p:cTn id="162" fill="hold">
                            <p:stCondLst>
                              <p:cond delay="500"/>
                            </p:stCondLst>
                            <p:childTnLst>
                              <p:par>
                                <p:cTn id="163" presetID="10"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animEffect transition="in" filter="fade">
                                      <p:cBhvr>
                                        <p:cTn id="165" dur="500"/>
                                        <p:tgtEl>
                                          <p:spTgt spid="16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67"/>
                                        </p:tgtEl>
                                        <p:attrNameLst>
                                          <p:attrName>style.visibility</p:attrName>
                                        </p:attrNameLst>
                                      </p:cBhvr>
                                      <p:to>
                                        <p:strVal val="visible"/>
                                      </p:to>
                                    </p:set>
                                    <p:animEffect transition="in" filter="fade">
                                      <p:cBhvr>
                                        <p:cTn id="168" dur="500"/>
                                        <p:tgtEl>
                                          <p:spTgt spid="167"/>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0.08203 0.42801 L -0.10859 0.63449 " pathEditMode="relative" rAng="0" ptsTypes="AA">
                                      <p:cBhvr>
                                        <p:cTn id="176" dur="1000" fill="hold"/>
                                        <p:tgtEl>
                                          <p:spTgt spid="186"/>
                                        </p:tgtEl>
                                        <p:attrNameLst>
                                          <p:attrName>ppt_x</p:attrName>
                                          <p:attrName>ppt_y</p:attrName>
                                        </p:attrNameLst>
                                      </p:cBhvr>
                                      <p:rCtr x="-1328" y="10324"/>
                                    </p:animMotion>
                                  </p:childTnLst>
                                </p:cTn>
                              </p:par>
                              <p:par>
                                <p:cTn id="177" presetID="42" presetClass="path" presetSubtype="0" accel="50000" decel="50000" fill="hold" nodeType="withEffect">
                                  <p:stCondLst>
                                    <p:cond delay="0"/>
                                  </p:stCondLst>
                                  <p:childTnLst>
                                    <p:animMotion origin="layout" path="M -0.04544 0.3949 L -0.01588 0.60486 " pathEditMode="relative" rAng="0" ptsTypes="AA">
                                      <p:cBhvr>
                                        <p:cTn id="178" dur="1000" fill="hold"/>
                                        <p:tgtEl>
                                          <p:spTgt spid="206"/>
                                        </p:tgtEl>
                                        <p:attrNameLst>
                                          <p:attrName>ppt_x</p:attrName>
                                          <p:attrName>ppt_y</p:attrName>
                                        </p:attrNameLst>
                                      </p:cBhvr>
                                      <p:rCtr x="1497" y="10602"/>
                                    </p:animMotion>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180"/>
                                        </p:tgtEl>
                                        <p:attrNameLst>
                                          <p:attrName>style.visibility</p:attrName>
                                        </p:attrNameLst>
                                      </p:cBhvr>
                                      <p:to>
                                        <p:strVal val="visible"/>
                                      </p:to>
                                    </p:set>
                                    <p:animEffect transition="in" filter="wipe(up)">
                                      <p:cBhvr>
                                        <p:cTn id="183" dur="500"/>
                                        <p:tgtEl>
                                          <p:spTgt spid="180"/>
                                        </p:tgtEl>
                                      </p:cBhvr>
                                    </p:animEffect>
                                  </p:childTnLst>
                                </p:cTn>
                              </p:par>
                              <p:par>
                                <p:cTn id="184" presetID="22" presetClass="entr" presetSubtype="1" fill="hold" nodeType="withEffect">
                                  <p:stCondLst>
                                    <p:cond delay="0"/>
                                  </p:stCondLst>
                                  <p:childTnLst>
                                    <p:set>
                                      <p:cBhvr>
                                        <p:cTn id="185" dur="1" fill="hold">
                                          <p:stCondLst>
                                            <p:cond delay="0"/>
                                          </p:stCondLst>
                                        </p:cTn>
                                        <p:tgtEl>
                                          <p:spTgt spid="184"/>
                                        </p:tgtEl>
                                        <p:attrNameLst>
                                          <p:attrName>style.visibility</p:attrName>
                                        </p:attrNameLst>
                                      </p:cBhvr>
                                      <p:to>
                                        <p:strVal val="visible"/>
                                      </p:to>
                                    </p:set>
                                    <p:animEffect transition="in" filter="wipe(up)">
                                      <p:cBhvr>
                                        <p:cTn id="186" dur="500"/>
                                        <p:tgtEl>
                                          <p:spTgt spid="184"/>
                                        </p:tgtEl>
                                      </p:cBhvr>
                                    </p:animEffect>
                                  </p:childTnLst>
                                </p:cTn>
                              </p:par>
                            </p:childTnLst>
                          </p:cTn>
                        </p:par>
                        <p:par>
                          <p:cTn id="187" fill="hold">
                            <p:stCondLst>
                              <p:cond delay="500"/>
                            </p:stCondLst>
                            <p:childTnLst>
                              <p:par>
                                <p:cTn id="188" presetID="10" presetClass="entr" presetSubtype="0" fill="hold" grpId="0" nodeType="afterEffect">
                                  <p:stCondLst>
                                    <p:cond delay="0"/>
                                  </p:stCondLst>
                                  <p:childTnLst>
                                    <p:set>
                                      <p:cBhvr>
                                        <p:cTn id="189" dur="1" fill="hold">
                                          <p:stCondLst>
                                            <p:cond delay="0"/>
                                          </p:stCondLst>
                                        </p:cTn>
                                        <p:tgtEl>
                                          <p:spTgt spid="165"/>
                                        </p:tgtEl>
                                        <p:attrNameLst>
                                          <p:attrName>style.visibility</p:attrName>
                                        </p:attrNameLst>
                                      </p:cBhvr>
                                      <p:to>
                                        <p:strVal val="visible"/>
                                      </p:to>
                                    </p:set>
                                    <p:animEffect transition="in" filter="fade">
                                      <p:cBhvr>
                                        <p:cTn id="190" dur="500"/>
                                        <p:tgtEl>
                                          <p:spTgt spid="1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64"/>
                                        </p:tgtEl>
                                        <p:attrNameLst>
                                          <p:attrName>style.visibility</p:attrName>
                                        </p:attrNameLst>
                                      </p:cBhvr>
                                      <p:to>
                                        <p:strVal val="visible"/>
                                      </p:to>
                                    </p:set>
                                    <p:animEffect transition="in" filter="fade">
                                      <p:cBhvr>
                                        <p:cTn id="193" dur="500"/>
                                        <p:tgtEl>
                                          <p:spTgt spid="16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10"/>
                                        </p:tgtEl>
                                        <p:attrNameLst>
                                          <p:attrName>style.visibility</p:attrName>
                                        </p:attrNameLst>
                                      </p:cBhvr>
                                      <p:to>
                                        <p:strVal val="visible"/>
                                      </p:to>
                                    </p:set>
                                    <p:animEffect transition="in" filter="fade">
                                      <p:cBhvr>
                                        <p:cTn id="198" dur="500"/>
                                        <p:tgtEl>
                                          <p:spTgt spid="10"/>
                                        </p:tgtEl>
                                      </p:cBhvr>
                                    </p:animEffect>
                                  </p:childTnLst>
                                </p:cTn>
                              </p:par>
                            </p:childTnLst>
                          </p:cTn>
                        </p:par>
                        <p:par>
                          <p:cTn id="199" fill="hold">
                            <p:stCondLst>
                              <p:cond delay="500"/>
                            </p:stCondLst>
                            <p:childTnLst>
                              <p:par>
                                <p:cTn id="200" presetID="42" presetClass="path" presetSubtype="0" accel="50000" decel="50000" fill="hold" nodeType="afterEffect">
                                  <p:stCondLst>
                                    <p:cond delay="0"/>
                                  </p:stCondLst>
                                  <p:childTnLst>
                                    <p:animMotion origin="layout" path="M 0.07877 0.3919 L 0.10885 0.59838 " pathEditMode="relative" rAng="0" ptsTypes="AA">
                                      <p:cBhvr>
                                        <p:cTn id="201" dur="1000" fill="hold"/>
                                        <p:tgtEl>
                                          <p:spTgt spid="211"/>
                                        </p:tgtEl>
                                        <p:attrNameLst>
                                          <p:attrName>ppt_x</p:attrName>
                                          <p:attrName>ppt_y</p:attrName>
                                        </p:attrNameLst>
                                      </p:cBhvr>
                                      <p:rCtr x="1497" y="10324"/>
                                    </p:animMotion>
                                  </p:childTnLst>
                                </p:cTn>
                              </p:par>
                              <p:par>
                                <p:cTn id="202" presetID="42" presetClass="path" presetSubtype="0" accel="50000" decel="50000" fill="hold" nodeType="withEffect">
                                  <p:stCondLst>
                                    <p:cond delay="0"/>
                                  </p:stCondLst>
                                  <p:childTnLst>
                                    <p:animMotion origin="layout" path="M 0.06328 0.42801 L 0.03632 0.63449 " pathEditMode="relative" rAng="0" ptsTypes="AA">
                                      <p:cBhvr>
                                        <p:cTn id="203" dur="1000" fill="hold"/>
                                        <p:tgtEl>
                                          <p:spTgt spid="201"/>
                                        </p:tgtEl>
                                        <p:attrNameLst>
                                          <p:attrName>ppt_x</p:attrName>
                                          <p:attrName>ppt_y</p:attrName>
                                        </p:attrNameLst>
                                      </p:cBhvr>
                                      <p:rCtr x="-1354" y="10324"/>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81"/>
                                        </p:tgtEl>
                                        <p:attrNameLst>
                                          <p:attrName>style.visibility</p:attrName>
                                        </p:attrNameLst>
                                      </p:cBhvr>
                                      <p:to>
                                        <p:strVal val="visible"/>
                                      </p:to>
                                    </p:set>
                                    <p:animEffect transition="in" filter="wipe(up)">
                                      <p:cBhvr>
                                        <p:cTn id="208" dur="500"/>
                                        <p:tgtEl>
                                          <p:spTgt spid="181"/>
                                        </p:tgtEl>
                                      </p:cBhvr>
                                    </p:animEffect>
                                  </p:childTnLst>
                                </p:cTn>
                              </p:par>
                              <p:par>
                                <p:cTn id="209" presetID="22" presetClass="entr" presetSubtype="1" fill="hold" nodeType="withEffect">
                                  <p:stCondLst>
                                    <p:cond delay="0"/>
                                  </p:stCondLst>
                                  <p:childTnLst>
                                    <p:set>
                                      <p:cBhvr>
                                        <p:cTn id="210" dur="1" fill="hold">
                                          <p:stCondLst>
                                            <p:cond delay="0"/>
                                          </p:stCondLst>
                                        </p:cTn>
                                        <p:tgtEl>
                                          <p:spTgt spid="185"/>
                                        </p:tgtEl>
                                        <p:attrNameLst>
                                          <p:attrName>style.visibility</p:attrName>
                                        </p:attrNameLst>
                                      </p:cBhvr>
                                      <p:to>
                                        <p:strVal val="visible"/>
                                      </p:to>
                                    </p:set>
                                    <p:animEffect transition="in" filter="wipe(up)">
                                      <p:cBhvr>
                                        <p:cTn id="211" dur="500"/>
                                        <p:tgtEl>
                                          <p:spTgt spid="185"/>
                                        </p:tgtEl>
                                      </p:cBhvr>
                                    </p:animEffect>
                                  </p:childTnLst>
                                </p:cTn>
                              </p:par>
                            </p:childTnLst>
                          </p:cTn>
                        </p:par>
                        <p:par>
                          <p:cTn id="212" fill="hold">
                            <p:stCondLst>
                              <p:cond delay="500"/>
                            </p:stCondLst>
                            <p:childTnLst>
                              <p:par>
                                <p:cTn id="213" presetID="10" presetClass="entr" presetSubtype="0" fill="hold" grpId="0" nodeType="afterEffect">
                                  <p:stCondLst>
                                    <p:cond delay="0"/>
                                  </p:stCondLst>
                                  <p:childTnLst>
                                    <p:set>
                                      <p:cBhvr>
                                        <p:cTn id="214" dur="1" fill="hold">
                                          <p:stCondLst>
                                            <p:cond delay="0"/>
                                          </p:stCondLst>
                                        </p:cTn>
                                        <p:tgtEl>
                                          <p:spTgt spid="162"/>
                                        </p:tgtEl>
                                        <p:attrNameLst>
                                          <p:attrName>style.visibility</p:attrName>
                                        </p:attrNameLst>
                                      </p:cBhvr>
                                      <p:to>
                                        <p:strVal val="visible"/>
                                      </p:to>
                                    </p:set>
                                    <p:animEffect transition="in" filter="fade">
                                      <p:cBhvr>
                                        <p:cTn id="215" dur="500"/>
                                        <p:tgtEl>
                                          <p:spTgt spid="16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61"/>
                                        </p:tgtEl>
                                        <p:attrNameLst>
                                          <p:attrName>style.visibility</p:attrName>
                                        </p:attrNameLst>
                                      </p:cBhvr>
                                      <p:to>
                                        <p:strVal val="visible"/>
                                      </p:to>
                                    </p:set>
                                    <p:animEffect transition="in" filter="fade">
                                      <p:cBhvr>
                                        <p:cTn id="218" dur="500"/>
                                        <p:tgtEl>
                                          <p:spTgt spid="161"/>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1"/>
                                        </p:tgtEl>
                                        <p:attrNameLst>
                                          <p:attrName>style.visibility</p:attrName>
                                        </p:attrNameLst>
                                      </p:cBhvr>
                                      <p:to>
                                        <p:strVal val="visible"/>
                                      </p:to>
                                    </p:set>
                                    <p:animEffect transition="in" filter="fade">
                                      <p:cBhvr>
                                        <p:cTn id="223" dur="500"/>
                                        <p:tgtEl>
                                          <p:spTgt spid="11"/>
                                        </p:tgtEl>
                                      </p:cBhvr>
                                    </p:animEffect>
                                  </p:childTnLst>
                                </p:cTn>
                              </p:par>
                            </p:childTnLst>
                          </p:cTn>
                        </p:par>
                        <p:par>
                          <p:cTn id="224" fill="hold">
                            <p:stCondLst>
                              <p:cond delay="500"/>
                            </p:stCondLst>
                            <p:childTnLst>
                              <p:par>
                                <p:cTn id="225" presetID="42" presetClass="path" presetSubtype="0" accel="50000" decel="50000" fill="hold" nodeType="afterEffect">
                                  <p:stCondLst>
                                    <p:cond delay="0"/>
                                  </p:stCondLst>
                                  <p:childTnLst>
                                    <p:animMotion origin="layout" path="M 0.26627 0.42801 L 0.29127 0.63449 " pathEditMode="relative" rAng="0" ptsTypes="AA">
                                      <p:cBhvr>
                                        <p:cTn id="226" dur="1000" fill="hold"/>
                                        <p:tgtEl>
                                          <p:spTgt spid="191"/>
                                        </p:tgtEl>
                                        <p:attrNameLst>
                                          <p:attrName>ppt_x</p:attrName>
                                          <p:attrName>ppt_y</p:attrName>
                                        </p:attrNameLst>
                                      </p:cBhvr>
                                      <p:rCtr x="1250" y="10324"/>
                                    </p:animMotion>
                                  </p:childTnLst>
                                </p:cTn>
                              </p:par>
                              <p:par>
                                <p:cTn id="227" presetID="42" presetClass="path" presetSubtype="0" accel="50000" decel="50000" fill="hold" nodeType="withEffect">
                                  <p:stCondLst>
                                    <p:cond delay="0"/>
                                  </p:stCondLst>
                                  <p:childTnLst>
                                    <p:animMotion origin="layout" path="M 0.24362 0.39491 L 0.22031 0.60185 " pathEditMode="relative" rAng="0" ptsTypes="AA">
                                      <p:cBhvr>
                                        <p:cTn id="228" dur="1000" fill="hold"/>
                                        <p:tgtEl>
                                          <p:spTgt spid="221"/>
                                        </p:tgtEl>
                                        <p:attrNameLst>
                                          <p:attrName>ppt_x</p:attrName>
                                          <p:attrName>ppt_y</p:attrName>
                                        </p:attrNameLst>
                                      </p:cBhvr>
                                      <p:rCtr x="-1146" y="10347"/>
                                    </p:animMotion>
                                  </p:childTnLst>
                                </p:cTn>
                              </p:par>
                            </p:childTnLst>
                          </p:cTn>
                        </p:par>
                      </p:childTnLst>
                    </p:cTn>
                  </p:par>
                  <p:par>
                    <p:cTn id="229" fill="hold">
                      <p:stCondLst>
                        <p:cond delay="indefinite"/>
                      </p:stCondLst>
                      <p:childTnLst>
                        <p:par>
                          <p:cTn id="230" fill="hold">
                            <p:stCondLst>
                              <p:cond delay="0"/>
                            </p:stCondLst>
                            <p:childTnLst>
                              <p:par>
                                <p:cTn id="231" presetID="19" presetClass="emph" presetSubtype="0" fill="hold" grpId="1" nodeType="clickEffect">
                                  <p:stCondLst>
                                    <p:cond delay="0"/>
                                  </p:stCondLst>
                                  <p:childTnLst>
                                    <p:animClr clrSpc="rgb" dir="cw">
                                      <p:cBhvr override="childStyle">
                                        <p:cTn id="232" dur="500" fill="hold"/>
                                        <p:tgtEl>
                                          <p:spTgt spid="171"/>
                                        </p:tgtEl>
                                        <p:attrNameLst>
                                          <p:attrName>style.color</p:attrName>
                                        </p:attrNameLst>
                                      </p:cBhvr>
                                      <p:to>
                                        <a:srgbClr val="2ECC71"/>
                                      </p:to>
                                    </p:animClr>
                                    <p:animClr clrSpc="rgb" dir="cw">
                                      <p:cBhvr>
                                        <p:cTn id="233" dur="500" fill="hold"/>
                                        <p:tgtEl>
                                          <p:spTgt spid="171"/>
                                        </p:tgtEl>
                                        <p:attrNameLst>
                                          <p:attrName>fillcolor</p:attrName>
                                        </p:attrNameLst>
                                      </p:cBhvr>
                                      <p:to>
                                        <a:srgbClr val="2ECC71"/>
                                      </p:to>
                                    </p:animClr>
                                    <p:set>
                                      <p:cBhvr>
                                        <p:cTn id="234" dur="500" fill="hold"/>
                                        <p:tgtEl>
                                          <p:spTgt spid="171"/>
                                        </p:tgtEl>
                                        <p:attrNameLst>
                                          <p:attrName>fill.type</p:attrName>
                                        </p:attrNameLst>
                                      </p:cBhvr>
                                      <p:to>
                                        <p:strVal val="solid"/>
                                      </p:to>
                                    </p:set>
                                    <p:set>
                                      <p:cBhvr>
                                        <p:cTn id="235" dur="500" fill="hold"/>
                                        <p:tgtEl>
                                          <p:spTgt spid="171"/>
                                        </p:tgtEl>
                                        <p:attrNameLst>
                                          <p:attrName>fill.on</p:attrName>
                                        </p:attrNameLst>
                                      </p:cBhvr>
                                      <p:to>
                                        <p:strVal val="true"/>
                                      </p:to>
                                    </p:set>
                                  </p:childTnLst>
                                </p:cTn>
                              </p:par>
                              <p:par>
                                <p:cTn id="236" presetID="19" presetClass="emph" presetSubtype="0" fill="hold" grpId="1" nodeType="withEffect">
                                  <p:stCondLst>
                                    <p:cond delay="0"/>
                                  </p:stCondLst>
                                  <p:childTnLst>
                                    <p:animClr clrSpc="rgb" dir="cw">
                                      <p:cBhvr override="childStyle">
                                        <p:cTn id="237" dur="500" fill="hold"/>
                                        <p:tgtEl>
                                          <p:spTgt spid="170"/>
                                        </p:tgtEl>
                                        <p:attrNameLst>
                                          <p:attrName>style.color</p:attrName>
                                        </p:attrNameLst>
                                      </p:cBhvr>
                                      <p:to>
                                        <a:srgbClr val="FF0000"/>
                                      </p:to>
                                    </p:animClr>
                                    <p:animClr clrSpc="rgb" dir="cw">
                                      <p:cBhvr>
                                        <p:cTn id="238" dur="500" fill="hold"/>
                                        <p:tgtEl>
                                          <p:spTgt spid="170"/>
                                        </p:tgtEl>
                                        <p:attrNameLst>
                                          <p:attrName>fillcolor</p:attrName>
                                        </p:attrNameLst>
                                      </p:cBhvr>
                                      <p:to>
                                        <a:srgbClr val="FF0000"/>
                                      </p:to>
                                    </p:animClr>
                                    <p:set>
                                      <p:cBhvr>
                                        <p:cTn id="239" dur="500" fill="hold"/>
                                        <p:tgtEl>
                                          <p:spTgt spid="170"/>
                                        </p:tgtEl>
                                        <p:attrNameLst>
                                          <p:attrName>fill.type</p:attrName>
                                        </p:attrNameLst>
                                      </p:cBhvr>
                                      <p:to>
                                        <p:strVal val="solid"/>
                                      </p:to>
                                    </p:set>
                                    <p:set>
                                      <p:cBhvr>
                                        <p:cTn id="240" dur="500" fill="hold"/>
                                        <p:tgtEl>
                                          <p:spTgt spid="170"/>
                                        </p:tgtEl>
                                        <p:attrNameLst>
                                          <p:attrName>fill.on</p:attrName>
                                        </p:attrNameLst>
                                      </p:cBhvr>
                                      <p:to>
                                        <p:strVal val="true"/>
                                      </p:to>
                                    </p:set>
                                  </p:childTnLst>
                                </p:cTn>
                              </p:par>
                              <p:par>
                                <p:cTn id="241" presetID="19" presetClass="emph" presetSubtype="0" fill="hold" grpId="1" nodeType="withEffect">
                                  <p:stCondLst>
                                    <p:cond delay="0"/>
                                  </p:stCondLst>
                                  <p:childTnLst>
                                    <p:animClr clrSpc="rgb" dir="cw">
                                      <p:cBhvr override="childStyle">
                                        <p:cTn id="242" dur="500" fill="hold"/>
                                        <p:tgtEl>
                                          <p:spTgt spid="168"/>
                                        </p:tgtEl>
                                        <p:attrNameLst>
                                          <p:attrName>style.color</p:attrName>
                                        </p:attrNameLst>
                                      </p:cBhvr>
                                      <p:to>
                                        <a:srgbClr val="00B0F0"/>
                                      </p:to>
                                    </p:animClr>
                                    <p:animClr clrSpc="rgb" dir="cw">
                                      <p:cBhvr>
                                        <p:cTn id="243" dur="500" fill="hold"/>
                                        <p:tgtEl>
                                          <p:spTgt spid="168"/>
                                        </p:tgtEl>
                                        <p:attrNameLst>
                                          <p:attrName>fillcolor</p:attrName>
                                        </p:attrNameLst>
                                      </p:cBhvr>
                                      <p:to>
                                        <a:srgbClr val="00B0F0"/>
                                      </p:to>
                                    </p:animClr>
                                    <p:set>
                                      <p:cBhvr>
                                        <p:cTn id="244" dur="500" fill="hold"/>
                                        <p:tgtEl>
                                          <p:spTgt spid="168"/>
                                        </p:tgtEl>
                                        <p:attrNameLst>
                                          <p:attrName>fill.type</p:attrName>
                                        </p:attrNameLst>
                                      </p:cBhvr>
                                      <p:to>
                                        <p:strVal val="solid"/>
                                      </p:to>
                                    </p:set>
                                    <p:set>
                                      <p:cBhvr>
                                        <p:cTn id="245" dur="500" fill="hold"/>
                                        <p:tgtEl>
                                          <p:spTgt spid="168"/>
                                        </p:tgtEl>
                                        <p:attrNameLst>
                                          <p:attrName>fill.on</p:attrName>
                                        </p:attrNameLst>
                                      </p:cBhvr>
                                      <p:to>
                                        <p:strVal val="true"/>
                                      </p:to>
                                    </p:set>
                                  </p:childTnLst>
                                </p:cTn>
                              </p:par>
                              <p:par>
                                <p:cTn id="246" presetID="19" presetClass="emph" presetSubtype="0" fill="hold" grpId="1" nodeType="withEffect">
                                  <p:stCondLst>
                                    <p:cond delay="0"/>
                                  </p:stCondLst>
                                  <p:childTnLst>
                                    <p:animClr clrSpc="rgb" dir="cw">
                                      <p:cBhvr override="childStyle">
                                        <p:cTn id="247" dur="500" fill="hold"/>
                                        <p:tgtEl>
                                          <p:spTgt spid="167"/>
                                        </p:tgtEl>
                                        <p:attrNameLst>
                                          <p:attrName>style.color</p:attrName>
                                        </p:attrNameLst>
                                      </p:cBhvr>
                                      <p:to>
                                        <a:srgbClr val="2ECC71"/>
                                      </p:to>
                                    </p:animClr>
                                    <p:animClr clrSpc="rgb" dir="cw">
                                      <p:cBhvr>
                                        <p:cTn id="248" dur="500" fill="hold"/>
                                        <p:tgtEl>
                                          <p:spTgt spid="167"/>
                                        </p:tgtEl>
                                        <p:attrNameLst>
                                          <p:attrName>fillcolor</p:attrName>
                                        </p:attrNameLst>
                                      </p:cBhvr>
                                      <p:to>
                                        <a:srgbClr val="2ECC71"/>
                                      </p:to>
                                    </p:animClr>
                                    <p:set>
                                      <p:cBhvr>
                                        <p:cTn id="249" dur="500" fill="hold"/>
                                        <p:tgtEl>
                                          <p:spTgt spid="167"/>
                                        </p:tgtEl>
                                        <p:attrNameLst>
                                          <p:attrName>fill.type</p:attrName>
                                        </p:attrNameLst>
                                      </p:cBhvr>
                                      <p:to>
                                        <p:strVal val="solid"/>
                                      </p:to>
                                    </p:set>
                                    <p:set>
                                      <p:cBhvr>
                                        <p:cTn id="250" dur="500" fill="hold"/>
                                        <p:tgtEl>
                                          <p:spTgt spid="167"/>
                                        </p:tgtEl>
                                        <p:attrNameLst>
                                          <p:attrName>fill.on</p:attrName>
                                        </p:attrNameLst>
                                      </p:cBhvr>
                                      <p:to>
                                        <p:strVal val="true"/>
                                      </p:to>
                                    </p:set>
                                  </p:childTnLst>
                                </p:cTn>
                              </p:par>
                              <p:par>
                                <p:cTn id="251" presetID="19" presetClass="emph" presetSubtype="0" fill="hold" grpId="1" nodeType="withEffect">
                                  <p:stCondLst>
                                    <p:cond delay="0"/>
                                  </p:stCondLst>
                                  <p:childTnLst>
                                    <p:animClr clrSpc="rgb" dir="cw">
                                      <p:cBhvr override="childStyle">
                                        <p:cTn id="252" dur="500" fill="hold"/>
                                        <p:tgtEl>
                                          <p:spTgt spid="165"/>
                                        </p:tgtEl>
                                        <p:attrNameLst>
                                          <p:attrName>style.color</p:attrName>
                                        </p:attrNameLst>
                                      </p:cBhvr>
                                      <p:to>
                                        <a:srgbClr val="FF0000"/>
                                      </p:to>
                                    </p:animClr>
                                    <p:animClr clrSpc="rgb" dir="cw">
                                      <p:cBhvr>
                                        <p:cTn id="253" dur="500" fill="hold"/>
                                        <p:tgtEl>
                                          <p:spTgt spid="165"/>
                                        </p:tgtEl>
                                        <p:attrNameLst>
                                          <p:attrName>fillcolor</p:attrName>
                                        </p:attrNameLst>
                                      </p:cBhvr>
                                      <p:to>
                                        <a:srgbClr val="FF0000"/>
                                      </p:to>
                                    </p:animClr>
                                    <p:set>
                                      <p:cBhvr>
                                        <p:cTn id="254" dur="500" fill="hold"/>
                                        <p:tgtEl>
                                          <p:spTgt spid="165"/>
                                        </p:tgtEl>
                                        <p:attrNameLst>
                                          <p:attrName>fill.type</p:attrName>
                                        </p:attrNameLst>
                                      </p:cBhvr>
                                      <p:to>
                                        <p:strVal val="solid"/>
                                      </p:to>
                                    </p:set>
                                    <p:set>
                                      <p:cBhvr>
                                        <p:cTn id="255" dur="500" fill="hold"/>
                                        <p:tgtEl>
                                          <p:spTgt spid="165"/>
                                        </p:tgtEl>
                                        <p:attrNameLst>
                                          <p:attrName>fill.on</p:attrName>
                                        </p:attrNameLst>
                                      </p:cBhvr>
                                      <p:to>
                                        <p:strVal val="true"/>
                                      </p:to>
                                    </p:set>
                                  </p:childTnLst>
                                </p:cTn>
                              </p:par>
                              <p:par>
                                <p:cTn id="256" presetID="19" presetClass="emph" presetSubtype="0" fill="hold" grpId="1" nodeType="withEffect">
                                  <p:stCondLst>
                                    <p:cond delay="0"/>
                                  </p:stCondLst>
                                  <p:childTnLst>
                                    <p:animClr clrSpc="rgb" dir="cw">
                                      <p:cBhvr override="childStyle">
                                        <p:cTn id="257" dur="500" fill="hold"/>
                                        <p:tgtEl>
                                          <p:spTgt spid="164"/>
                                        </p:tgtEl>
                                        <p:attrNameLst>
                                          <p:attrName>style.color</p:attrName>
                                        </p:attrNameLst>
                                      </p:cBhvr>
                                      <p:to>
                                        <a:srgbClr val="2ECC71"/>
                                      </p:to>
                                    </p:animClr>
                                    <p:animClr clrSpc="rgb" dir="cw">
                                      <p:cBhvr>
                                        <p:cTn id="258" dur="500" fill="hold"/>
                                        <p:tgtEl>
                                          <p:spTgt spid="164"/>
                                        </p:tgtEl>
                                        <p:attrNameLst>
                                          <p:attrName>fillcolor</p:attrName>
                                        </p:attrNameLst>
                                      </p:cBhvr>
                                      <p:to>
                                        <a:srgbClr val="2ECC71"/>
                                      </p:to>
                                    </p:animClr>
                                    <p:set>
                                      <p:cBhvr>
                                        <p:cTn id="259" dur="500" fill="hold"/>
                                        <p:tgtEl>
                                          <p:spTgt spid="164"/>
                                        </p:tgtEl>
                                        <p:attrNameLst>
                                          <p:attrName>fill.type</p:attrName>
                                        </p:attrNameLst>
                                      </p:cBhvr>
                                      <p:to>
                                        <p:strVal val="solid"/>
                                      </p:to>
                                    </p:set>
                                    <p:set>
                                      <p:cBhvr>
                                        <p:cTn id="260" dur="500" fill="hold"/>
                                        <p:tgtEl>
                                          <p:spTgt spid="164"/>
                                        </p:tgtEl>
                                        <p:attrNameLst>
                                          <p:attrName>fill.on</p:attrName>
                                        </p:attrNameLst>
                                      </p:cBhvr>
                                      <p:to>
                                        <p:strVal val="true"/>
                                      </p:to>
                                    </p:set>
                                  </p:childTnLst>
                                </p:cTn>
                              </p:par>
                              <p:par>
                                <p:cTn id="261" presetID="19" presetClass="emph" presetSubtype="0" fill="hold" grpId="1" nodeType="withEffect">
                                  <p:stCondLst>
                                    <p:cond delay="0"/>
                                  </p:stCondLst>
                                  <p:childTnLst>
                                    <p:animClr clrSpc="rgb" dir="cw">
                                      <p:cBhvr override="childStyle">
                                        <p:cTn id="262" dur="500" fill="hold"/>
                                        <p:tgtEl>
                                          <p:spTgt spid="162"/>
                                        </p:tgtEl>
                                        <p:attrNameLst>
                                          <p:attrName>style.color</p:attrName>
                                        </p:attrNameLst>
                                      </p:cBhvr>
                                      <p:to>
                                        <a:srgbClr val="00B0F0"/>
                                      </p:to>
                                    </p:animClr>
                                    <p:animClr clrSpc="rgb" dir="cw">
                                      <p:cBhvr>
                                        <p:cTn id="263" dur="500" fill="hold"/>
                                        <p:tgtEl>
                                          <p:spTgt spid="162"/>
                                        </p:tgtEl>
                                        <p:attrNameLst>
                                          <p:attrName>fillcolor</p:attrName>
                                        </p:attrNameLst>
                                      </p:cBhvr>
                                      <p:to>
                                        <a:srgbClr val="00B0F0"/>
                                      </p:to>
                                    </p:animClr>
                                    <p:set>
                                      <p:cBhvr>
                                        <p:cTn id="264" dur="500" fill="hold"/>
                                        <p:tgtEl>
                                          <p:spTgt spid="162"/>
                                        </p:tgtEl>
                                        <p:attrNameLst>
                                          <p:attrName>fill.type</p:attrName>
                                        </p:attrNameLst>
                                      </p:cBhvr>
                                      <p:to>
                                        <p:strVal val="solid"/>
                                      </p:to>
                                    </p:set>
                                    <p:set>
                                      <p:cBhvr>
                                        <p:cTn id="265" dur="500" fill="hold"/>
                                        <p:tgtEl>
                                          <p:spTgt spid="162"/>
                                        </p:tgtEl>
                                        <p:attrNameLst>
                                          <p:attrName>fill.on</p:attrName>
                                        </p:attrNameLst>
                                      </p:cBhvr>
                                      <p:to>
                                        <p:strVal val="true"/>
                                      </p:to>
                                    </p:set>
                                  </p:childTnLst>
                                </p:cTn>
                              </p:par>
                              <p:par>
                                <p:cTn id="266" presetID="19" presetClass="emph" presetSubtype="0" fill="hold" grpId="1" nodeType="withEffect">
                                  <p:stCondLst>
                                    <p:cond delay="0"/>
                                  </p:stCondLst>
                                  <p:childTnLst>
                                    <p:animClr clrSpc="rgb" dir="cw">
                                      <p:cBhvr override="childStyle">
                                        <p:cTn id="267" dur="500" fill="hold"/>
                                        <p:tgtEl>
                                          <p:spTgt spid="161"/>
                                        </p:tgtEl>
                                        <p:attrNameLst>
                                          <p:attrName>style.color</p:attrName>
                                        </p:attrNameLst>
                                      </p:cBhvr>
                                      <p:to>
                                        <a:srgbClr val="FF0000"/>
                                      </p:to>
                                    </p:animClr>
                                    <p:animClr clrSpc="rgb" dir="cw">
                                      <p:cBhvr>
                                        <p:cTn id="268" dur="500" fill="hold"/>
                                        <p:tgtEl>
                                          <p:spTgt spid="161"/>
                                        </p:tgtEl>
                                        <p:attrNameLst>
                                          <p:attrName>fillcolor</p:attrName>
                                        </p:attrNameLst>
                                      </p:cBhvr>
                                      <p:to>
                                        <a:srgbClr val="FF0000"/>
                                      </p:to>
                                    </p:animClr>
                                    <p:set>
                                      <p:cBhvr>
                                        <p:cTn id="269" dur="500" fill="hold"/>
                                        <p:tgtEl>
                                          <p:spTgt spid="161"/>
                                        </p:tgtEl>
                                        <p:attrNameLst>
                                          <p:attrName>fill.type</p:attrName>
                                        </p:attrNameLst>
                                      </p:cBhvr>
                                      <p:to>
                                        <p:strVal val="solid"/>
                                      </p:to>
                                    </p:set>
                                    <p:set>
                                      <p:cBhvr>
                                        <p:cTn id="270" dur="500" fill="hold"/>
                                        <p:tgtEl>
                                          <p:spTgt spid="1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61" grpId="1" animBg="1"/>
      <p:bldP spid="162" grpId="0" animBg="1"/>
      <p:bldP spid="162" grpId="1" animBg="1"/>
      <p:bldP spid="163" grpId="0" animBg="1"/>
      <p:bldP spid="164" grpId="0" animBg="1"/>
      <p:bldP spid="164" grpId="1" animBg="1"/>
      <p:bldP spid="165" grpId="0" animBg="1"/>
      <p:bldP spid="165" grpId="1" animBg="1"/>
      <p:bldP spid="166" grpId="0" animBg="1"/>
      <p:bldP spid="167" grpId="0" animBg="1"/>
      <p:bldP spid="167" grpId="1" animBg="1"/>
      <p:bldP spid="168" grpId="0" animBg="1"/>
      <p:bldP spid="168" grpId="1" animBg="1"/>
      <p:bldP spid="169" grpId="0" animBg="1"/>
      <p:bldP spid="170" grpId="0" animBg="1"/>
      <p:bldP spid="170" grpId="1" animBg="1"/>
      <p:bldP spid="171" grpId="0" animBg="1"/>
      <p:bldP spid="17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Loss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987819"/>
              </a:xfrm>
            </p:spPr>
            <p:txBody>
              <a:bodyPr>
                <a:normAutofit/>
              </a:bodyPr>
              <a:lstStyle/>
              <a:p>
                <a:r>
                  <a:rPr lang="en-IN" b="1" dirty="0"/>
                  <a:t>Squared Hinge</a:t>
                </a:r>
                <a:r>
                  <a:rPr lang="en-IN" dirty="0"/>
                  <a:t> loss Function:</a:t>
                </a:r>
              </a:p>
              <a:p>
                <a:pPr lvl="1"/>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ℓ</m:t>
                        </m:r>
                      </m:e>
                      <m:sub>
                        <m:r>
                          <m:rPr>
                            <m:sty m:val="p"/>
                          </m:rPr>
                          <a:rPr lang="en-IN" b="0" i="0" smtClean="0">
                            <a:latin typeface="Cambria Math" panose="02040503050406030204" pitchFamily="18" charset="0"/>
                          </a:rPr>
                          <m:t>sq</m:t>
                        </m:r>
                        <m:r>
                          <a:rPr lang="en-IN" b="0" i="0" smtClean="0">
                            <a:latin typeface="Cambria Math" panose="02040503050406030204" pitchFamily="18" charset="0"/>
                          </a:rPr>
                          <m:t>−</m:t>
                        </m:r>
                        <m:r>
                          <m:rPr>
                            <m:sty m:val="p"/>
                          </m:rPr>
                          <a:rPr lang="en-IN">
                            <a:latin typeface="Cambria Math" panose="02040503050406030204" pitchFamily="18" charset="0"/>
                          </a:rPr>
                          <m:t>hinge</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r>
                      <a:rPr lang="en-IN" i="1">
                        <a:latin typeface="Cambria Math" panose="02040503050406030204" pitchFamily="18" charset="0"/>
                      </a:rPr>
                      <m:t>=</m:t>
                    </m:r>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sub>
                        <m:r>
                          <a:rPr lang="en-IN" i="1">
                            <a:latin typeface="Cambria Math" panose="02040503050406030204" pitchFamily="18" charset="0"/>
                          </a:rPr>
                          <m:t>+</m:t>
                        </m:r>
                      </m:sub>
                      <m:sup>
                        <m:r>
                          <a:rPr lang="en-IN" i="1">
                            <a:latin typeface="Cambria Math" panose="02040503050406030204" pitchFamily="18" charset="0"/>
                          </a:rPr>
                          <m:t>2</m:t>
                        </m:r>
                      </m:sup>
                    </m:sSubSup>
                  </m:oMath>
                </a14:m>
                <a:endParaRPr lang="en-IN" dirty="0"/>
              </a:p>
              <a:p>
                <a:pPr lvl="1"/>
                <a:r>
                  <a:rPr lang="en-IN" dirty="0"/>
                  <a:t>Popular since it is differentiable – no kinks</a:t>
                </a:r>
              </a:p>
              <a:p>
                <a:r>
                  <a:rPr lang="en-IN" b="1" dirty="0"/>
                  <a:t>Logistic</a:t>
                </a:r>
                <a:r>
                  <a:rPr lang="en-IN" dirty="0"/>
                  <a:t> Loss Function:</a:t>
                </a:r>
              </a:p>
              <a:p>
                <a:pPr lvl="1"/>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ℓ</m:t>
                        </m:r>
                      </m:e>
                      <m:sub>
                        <m:r>
                          <m:rPr>
                            <m:sty m:val="p"/>
                          </m:rPr>
                          <a:rPr lang="en-IN" b="0" i="0" smtClean="0">
                            <a:latin typeface="Cambria Math" panose="02040503050406030204" pitchFamily="18" charset="0"/>
                          </a:rPr>
                          <m:t>logistic</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r>
                      <a:rPr lang="en-IN" i="1">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1+</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func>
                          </m:e>
                        </m:d>
                      </m:e>
                    </m:func>
                  </m:oMath>
                </a14:m>
                <a:endParaRPr lang="en-IN" dirty="0"/>
              </a:p>
              <a:p>
                <a:pPr lvl="1"/>
                <a:r>
                  <a:rPr lang="en-IN" dirty="0"/>
                  <a:t>Popular, differentiable</a:t>
                </a:r>
              </a:p>
              <a:p>
                <a:pPr lvl="1"/>
                <a:r>
                  <a:rPr lang="en-IN" dirty="0"/>
                  <a:t>Related to the cross-entropy loss function</a:t>
                </a:r>
              </a:p>
              <a:p>
                <a:r>
                  <a:rPr lang="en-IN" dirty="0"/>
                  <a:t>Some loss functions e.g. hinge, can be derived in</a:t>
                </a:r>
                <a:br>
                  <a:rPr lang="en-IN" dirty="0"/>
                </a:br>
                <a:r>
                  <a:rPr lang="en-IN" dirty="0"/>
                  <a:t>a geometric way, others e.g. logistic, can be derived probabilistically</a:t>
                </a:r>
              </a:p>
              <a:p>
                <a:r>
                  <a:rPr lang="en-IN" dirty="0"/>
                  <a:t>However, some e.g. squared hinge, are directly proposed by ML experts as they have nice properties – no separate “intuition” for these </a:t>
                </a:r>
                <a:r>
                  <a:rPr lang="en-IN" dirty="0">
                    <a:sym typeface="Wingdings" panose="05000000000000000000" pitchFamily="2" charset="2"/>
                  </a:rPr>
                  <a:t></a:t>
                </a:r>
                <a:endParaRPr lang="en-IN" dirty="0"/>
              </a:p>
              <a:p>
                <a:pPr lvl="1"/>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987819"/>
              </a:xfrm>
              <a:blipFill>
                <a:blip r:embed="rId7"/>
                <a:stretch>
                  <a:fillRect l="-562" t="-2442" r="-1992"/>
                </a:stretch>
              </a:blipFill>
            </p:spPr>
            <p:txBody>
              <a:bodyPr/>
              <a:lstStyle/>
              <a:p>
                <a:r>
                  <a:rPr lang="en-IN">
                    <a:noFill/>
                  </a:rPr>
                  <a:t> </a:t>
                </a:r>
              </a:p>
            </p:txBody>
          </p:sp>
        </mc:Fallback>
      </mc:AlternateContent>
      <p:grpSp>
        <p:nvGrpSpPr>
          <p:cNvPr id="48" name="Group 47"/>
          <p:cNvGrpSpPr/>
          <p:nvPr/>
        </p:nvGrpSpPr>
        <p:grpSpPr>
          <a:xfrm>
            <a:off x="8868519" y="956082"/>
            <a:ext cx="2929169" cy="2195898"/>
            <a:chOff x="8868519" y="956082"/>
            <a:chExt cx="2929169" cy="2195898"/>
          </a:xfrm>
        </p:grpSpPr>
        <p:cxnSp>
          <p:nvCxnSpPr>
            <p:cNvPr id="13" name="Straight Connector 12"/>
            <p:cNvCxnSpPr/>
            <p:nvPr/>
          </p:nvCxnSpPr>
          <p:spPr>
            <a:xfrm>
              <a:off x="9917526" y="984764"/>
              <a:ext cx="0" cy="18028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68519" y="2787639"/>
              <a:ext cx="28946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custDataLst>
                <p:tags r:id="rId3"/>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852600" y="2923141"/>
              <a:ext cx="129852" cy="208494"/>
            </a:xfrm>
            <a:prstGeom prst="rect">
              <a:avLst/>
            </a:prstGeom>
          </p:spPr>
        </p:pic>
        <p:pic>
          <p:nvPicPr>
            <p:cNvPr id="9" name="Picture 8"/>
            <p:cNvPicPr>
              <a:picLocks noChangeAspect="1"/>
            </p:cNvPicPr>
            <p:nvPr>
              <p:custDataLst>
                <p:tags r:id="rId4"/>
              </p:custDataLst>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10314589" y="2923142"/>
              <a:ext cx="100590" cy="201179"/>
            </a:xfrm>
            <a:prstGeom prst="rect">
              <a:avLst/>
            </a:prstGeom>
          </p:spPr>
        </p:pic>
        <p:sp>
          <p:nvSpPr>
            <p:cNvPr id="11" name="Freeform 10"/>
            <p:cNvSpPr/>
            <p:nvPr/>
          </p:nvSpPr>
          <p:spPr>
            <a:xfrm flipH="1">
              <a:off x="9104520" y="956082"/>
              <a:ext cx="1302913" cy="1788218"/>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702350"/>
                <a:gd name="connsiteX1" fmla="*/ 7498080 w 7498080"/>
                <a:gd name="connsiteY1" fmla="*/ 0 h 2702350"/>
                <a:gd name="connsiteX2" fmla="*/ 7498080 w 7498080"/>
                <a:gd name="connsiteY2" fmla="*/ 0 h 2702350"/>
                <a:gd name="connsiteX0" fmla="*/ 0 w 7498080"/>
                <a:gd name="connsiteY0" fmla="*/ 2637322 h 2637322"/>
                <a:gd name="connsiteX1" fmla="*/ 7498080 w 7498080"/>
                <a:gd name="connsiteY1" fmla="*/ 0 h 2637322"/>
                <a:gd name="connsiteX2" fmla="*/ 7498080 w 7498080"/>
                <a:gd name="connsiteY2" fmla="*/ 0 h 2637322"/>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4141737"/>
                <a:gd name="connsiteY0" fmla="*/ 2710046 h 2710046"/>
                <a:gd name="connsiteX1" fmla="*/ 4141737 w 4141737"/>
                <a:gd name="connsiteY1" fmla="*/ 0 h 2710046"/>
                <a:gd name="connsiteX2" fmla="*/ 4141737 w 4141737"/>
                <a:gd name="connsiteY2" fmla="*/ 0 h 2710046"/>
                <a:gd name="connsiteX0" fmla="*/ 0 w 4141737"/>
                <a:gd name="connsiteY0" fmla="*/ 2710046 h 2710046"/>
                <a:gd name="connsiteX1" fmla="*/ 4141737 w 4141737"/>
                <a:gd name="connsiteY1" fmla="*/ 0 h 2710046"/>
                <a:gd name="connsiteX2" fmla="*/ 4141737 w 4141737"/>
                <a:gd name="connsiteY2" fmla="*/ 0 h 2710046"/>
                <a:gd name="connsiteX0" fmla="*/ 0 w 4141737"/>
                <a:gd name="connsiteY0" fmla="*/ 2710046 h 2721992"/>
                <a:gd name="connsiteX1" fmla="*/ 4141737 w 4141737"/>
                <a:gd name="connsiteY1" fmla="*/ 0 h 2721992"/>
                <a:gd name="connsiteX2" fmla="*/ 4141737 w 4141737"/>
                <a:gd name="connsiteY2" fmla="*/ 0 h 2721992"/>
                <a:gd name="connsiteX0" fmla="*/ 0 w 4141737"/>
                <a:gd name="connsiteY0" fmla="*/ 2710046 h 2720679"/>
                <a:gd name="connsiteX1" fmla="*/ 4141737 w 4141737"/>
                <a:gd name="connsiteY1" fmla="*/ 0 h 2720679"/>
                <a:gd name="connsiteX2" fmla="*/ 4141737 w 4141737"/>
                <a:gd name="connsiteY2" fmla="*/ 0 h 2720679"/>
                <a:gd name="connsiteX0" fmla="*/ 0 w 4006067"/>
                <a:gd name="connsiteY0" fmla="*/ 0 h 1158532"/>
                <a:gd name="connsiteX1" fmla="*/ 4006067 w 4006067"/>
                <a:gd name="connsiteY1" fmla="*/ 93817 h 1158532"/>
                <a:gd name="connsiteX2" fmla="*/ 4006067 w 4006067"/>
                <a:gd name="connsiteY2" fmla="*/ 93817 h 1158532"/>
                <a:gd name="connsiteX0" fmla="*/ 0 w 4006067"/>
                <a:gd name="connsiteY0" fmla="*/ 0 h 2818057"/>
                <a:gd name="connsiteX1" fmla="*/ 4006067 w 4006067"/>
                <a:gd name="connsiteY1" fmla="*/ 93817 h 2818057"/>
                <a:gd name="connsiteX2" fmla="*/ 4006067 w 4006067"/>
                <a:gd name="connsiteY2" fmla="*/ 93817 h 2818057"/>
                <a:gd name="connsiteX0" fmla="*/ 0 w 4006067"/>
                <a:gd name="connsiteY0" fmla="*/ 0 h 2958713"/>
                <a:gd name="connsiteX1" fmla="*/ 4006067 w 4006067"/>
                <a:gd name="connsiteY1" fmla="*/ 93817 h 2958713"/>
                <a:gd name="connsiteX2" fmla="*/ 4006067 w 4006067"/>
                <a:gd name="connsiteY2" fmla="*/ 93817 h 2958713"/>
                <a:gd name="connsiteX0" fmla="*/ 0 w 4006067"/>
                <a:gd name="connsiteY0" fmla="*/ 0 h 2915335"/>
                <a:gd name="connsiteX1" fmla="*/ 4006067 w 4006067"/>
                <a:gd name="connsiteY1" fmla="*/ 93817 h 2915335"/>
                <a:gd name="connsiteX2" fmla="*/ 4006067 w 4006067"/>
                <a:gd name="connsiteY2" fmla="*/ 93817 h 2915335"/>
                <a:gd name="connsiteX0" fmla="*/ 0 w 4006067"/>
                <a:gd name="connsiteY0" fmla="*/ 0 h 2933909"/>
                <a:gd name="connsiteX1" fmla="*/ 4006067 w 4006067"/>
                <a:gd name="connsiteY1" fmla="*/ 93817 h 2933909"/>
                <a:gd name="connsiteX2" fmla="*/ 4006067 w 4006067"/>
                <a:gd name="connsiteY2" fmla="*/ 93817 h 2933909"/>
                <a:gd name="connsiteX0" fmla="*/ 0 w 2543838"/>
                <a:gd name="connsiteY0" fmla="*/ 2182436 h 4363756"/>
                <a:gd name="connsiteX1" fmla="*/ 2543838 w 2543838"/>
                <a:gd name="connsiteY1" fmla="*/ 0 h 4363756"/>
                <a:gd name="connsiteX2" fmla="*/ 2543838 w 2543838"/>
                <a:gd name="connsiteY2" fmla="*/ 0 h 4363756"/>
                <a:gd name="connsiteX0" fmla="*/ 0 w 2543838"/>
                <a:gd name="connsiteY0" fmla="*/ 2182436 h 2253753"/>
                <a:gd name="connsiteX1" fmla="*/ 2543838 w 2543838"/>
                <a:gd name="connsiteY1" fmla="*/ 0 h 2253753"/>
                <a:gd name="connsiteX2" fmla="*/ 2543838 w 2543838"/>
                <a:gd name="connsiteY2" fmla="*/ 0 h 2253753"/>
                <a:gd name="connsiteX0" fmla="*/ 0 w 2083506"/>
                <a:gd name="connsiteY0" fmla="*/ 2859393 h 2860300"/>
                <a:gd name="connsiteX1" fmla="*/ 2083506 w 2083506"/>
                <a:gd name="connsiteY1" fmla="*/ 0 h 2860300"/>
                <a:gd name="connsiteX2" fmla="*/ 2083506 w 2083506"/>
                <a:gd name="connsiteY2" fmla="*/ 0 h 2860300"/>
                <a:gd name="connsiteX0" fmla="*/ 0 w 2083506"/>
                <a:gd name="connsiteY0" fmla="*/ 2859393 h 2859393"/>
                <a:gd name="connsiteX1" fmla="*/ 2083506 w 2083506"/>
                <a:gd name="connsiteY1" fmla="*/ 0 h 2859393"/>
                <a:gd name="connsiteX2" fmla="*/ 2083506 w 2083506"/>
                <a:gd name="connsiteY2" fmla="*/ 0 h 2859393"/>
                <a:gd name="connsiteX0" fmla="*/ 0 w 2083506"/>
                <a:gd name="connsiteY0" fmla="*/ 2859393 h 2862514"/>
                <a:gd name="connsiteX1" fmla="*/ 2083506 w 2083506"/>
                <a:gd name="connsiteY1" fmla="*/ 0 h 2862514"/>
                <a:gd name="connsiteX2" fmla="*/ 2083506 w 2083506"/>
                <a:gd name="connsiteY2" fmla="*/ 0 h 2862514"/>
                <a:gd name="connsiteX0" fmla="*/ 0 w 2083506"/>
                <a:gd name="connsiteY0" fmla="*/ 2859393 h 2859562"/>
                <a:gd name="connsiteX1" fmla="*/ 2083506 w 2083506"/>
                <a:gd name="connsiteY1" fmla="*/ 0 h 2859562"/>
                <a:gd name="connsiteX2" fmla="*/ 2083506 w 2083506"/>
                <a:gd name="connsiteY2" fmla="*/ 0 h 2859562"/>
              </a:gdLst>
              <a:ahLst/>
              <a:cxnLst>
                <a:cxn ang="0">
                  <a:pos x="connsiteX0" y="connsiteY0"/>
                </a:cxn>
                <a:cxn ang="0">
                  <a:pos x="connsiteX1" y="connsiteY1"/>
                </a:cxn>
                <a:cxn ang="0">
                  <a:pos x="connsiteX2" y="connsiteY2"/>
                </a:cxn>
              </a:cxnLst>
              <a:rect l="l" t="t" r="r" b="b"/>
              <a:pathLst>
                <a:path w="2083506" h="2859562">
                  <a:moveTo>
                    <a:pt x="0" y="2859393"/>
                  </a:moveTo>
                  <a:cubicBezTo>
                    <a:pt x="267564" y="2862743"/>
                    <a:pt x="1207863" y="2844637"/>
                    <a:pt x="2083506" y="0"/>
                  </a:cubicBezTo>
                  <a:lnTo>
                    <a:pt x="2083506" y="0"/>
                  </a:lnTo>
                </a:path>
              </a:pathLst>
            </a:custGeom>
            <a:no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07433" y="2744300"/>
              <a:ext cx="139025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custDataLst>
                <p:tags r:id="rId5"/>
              </p:custDataLst>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11286029" y="2953184"/>
              <a:ext cx="505352" cy="198796"/>
            </a:xfrm>
            <a:prstGeom prst="rect">
              <a:avLst/>
            </a:prstGeom>
          </p:spPr>
        </p:pic>
        <p:cxnSp>
          <p:nvCxnSpPr>
            <p:cNvPr id="49" name="Straight Connector 48"/>
            <p:cNvCxnSpPr/>
            <p:nvPr/>
          </p:nvCxnSpPr>
          <p:spPr>
            <a:xfrm>
              <a:off x="10367848" y="984764"/>
              <a:ext cx="0" cy="180287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7" name="Group 46"/>
          <p:cNvGrpSpPr/>
          <p:nvPr/>
        </p:nvGrpSpPr>
        <p:grpSpPr>
          <a:xfrm>
            <a:off x="8837797" y="3267136"/>
            <a:ext cx="2959891" cy="2146871"/>
            <a:chOff x="8837797" y="3863072"/>
            <a:chExt cx="2959891" cy="2146871"/>
          </a:xfrm>
        </p:grpSpPr>
        <p:grpSp>
          <p:nvGrpSpPr>
            <p:cNvPr id="34" name="Group 33"/>
            <p:cNvGrpSpPr/>
            <p:nvPr/>
          </p:nvGrpSpPr>
          <p:grpSpPr>
            <a:xfrm>
              <a:off x="8837797" y="3863072"/>
              <a:ext cx="2953584" cy="1802875"/>
              <a:chOff x="2454442" y="1188485"/>
              <a:chExt cx="4723117" cy="2883001"/>
            </a:xfrm>
          </p:grpSpPr>
          <p:cxnSp>
            <p:nvCxnSpPr>
              <p:cNvPr id="39" name="Straight Connector 38"/>
              <p:cNvCxnSpPr/>
              <p:nvPr/>
            </p:nvCxnSpPr>
            <p:spPr>
              <a:xfrm>
                <a:off x="4525310" y="1188485"/>
                <a:ext cx="0" cy="28830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54442" y="4071486"/>
                <a:ext cx="472311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Freeform 34"/>
            <p:cNvSpPr/>
            <p:nvPr/>
          </p:nvSpPr>
          <p:spPr>
            <a:xfrm flipH="1">
              <a:off x="8837798" y="3883418"/>
              <a:ext cx="2959890" cy="1694718"/>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702350"/>
                <a:gd name="connsiteX1" fmla="*/ 7498080 w 7498080"/>
                <a:gd name="connsiteY1" fmla="*/ 0 h 2702350"/>
                <a:gd name="connsiteX2" fmla="*/ 7498080 w 7498080"/>
                <a:gd name="connsiteY2" fmla="*/ 0 h 2702350"/>
                <a:gd name="connsiteX0" fmla="*/ 0 w 7498080"/>
                <a:gd name="connsiteY0" fmla="*/ 2637322 h 2637322"/>
                <a:gd name="connsiteX1" fmla="*/ 7498080 w 7498080"/>
                <a:gd name="connsiteY1" fmla="*/ 0 h 2637322"/>
                <a:gd name="connsiteX2" fmla="*/ 7498080 w 7498080"/>
                <a:gd name="connsiteY2" fmla="*/ 0 h 2637322"/>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5024387"/>
                <a:gd name="connsiteY0" fmla="*/ 2608446 h 2608446"/>
                <a:gd name="connsiteX1" fmla="*/ 5024387 w 5024387"/>
                <a:gd name="connsiteY1" fmla="*/ 0 h 2608446"/>
                <a:gd name="connsiteX2" fmla="*/ 5024387 w 5024387"/>
                <a:gd name="connsiteY2" fmla="*/ 0 h 2608446"/>
                <a:gd name="connsiteX0" fmla="*/ 0 w 4141737"/>
                <a:gd name="connsiteY0" fmla="*/ 2710046 h 2710046"/>
                <a:gd name="connsiteX1" fmla="*/ 4141737 w 4141737"/>
                <a:gd name="connsiteY1" fmla="*/ 0 h 2710046"/>
                <a:gd name="connsiteX2" fmla="*/ 4141737 w 4141737"/>
                <a:gd name="connsiteY2" fmla="*/ 0 h 2710046"/>
                <a:gd name="connsiteX0" fmla="*/ 0 w 4141737"/>
                <a:gd name="connsiteY0" fmla="*/ 2710046 h 2710046"/>
                <a:gd name="connsiteX1" fmla="*/ 4141737 w 4141737"/>
                <a:gd name="connsiteY1" fmla="*/ 0 h 2710046"/>
                <a:gd name="connsiteX2" fmla="*/ 4141737 w 4141737"/>
                <a:gd name="connsiteY2" fmla="*/ 0 h 2710046"/>
                <a:gd name="connsiteX0" fmla="*/ 0 w 4141737"/>
                <a:gd name="connsiteY0" fmla="*/ 2710046 h 2721992"/>
                <a:gd name="connsiteX1" fmla="*/ 4141737 w 4141737"/>
                <a:gd name="connsiteY1" fmla="*/ 0 h 2721992"/>
                <a:gd name="connsiteX2" fmla="*/ 4141737 w 4141737"/>
                <a:gd name="connsiteY2" fmla="*/ 0 h 2721992"/>
                <a:gd name="connsiteX0" fmla="*/ 0 w 4141737"/>
                <a:gd name="connsiteY0" fmla="*/ 2710046 h 2720679"/>
                <a:gd name="connsiteX1" fmla="*/ 4141737 w 4141737"/>
                <a:gd name="connsiteY1" fmla="*/ 0 h 2720679"/>
                <a:gd name="connsiteX2" fmla="*/ 4141737 w 4141737"/>
                <a:gd name="connsiteY2" fmla="*/ 0 h 2720679"/>
                <a:gd name="connsiteX0" fmla="*/ 0 w 4733199"/>
                <a:gd name="connsiteY0" fmla="*/ 2710046 h 2720679"/>
                <a:gd name="connsiteX1" fmla="*/ 4733199 w 4733199"/>
                <a:gd name="connsiteY1" fmla="*/ 0 h 2720679"/>
                <a:gd name="connsiteX2" fmla="*/ 4733199 w 4733199"/>
                <a:gd name="connsiteY2" fmla="*/ 0 h 2720679"/>
                <a:gd name="connsiteX0" fmla="*/ 0 w 4733199"/>
                <a:gd name="connsiteY0" fmla="*/ 2710046 h 2710046"/>
                <a:gd name="connsiteX1" fmla="*/ 4733199 w 4733199"/>
                <a:gd name="connsiteY1" fmla="*/ 0 h 2710046"/>
                <a:gd name="connsiteX2" fmla="*/ 4733199 w 4733199"/>
                <a:gd name="connsiteY2" fmla="*/ 0 h 2710046"/>
              </a:gdLst>
              <a:ahLst/>
              <a:cxnLst>
                <a:cxn ang="0">
                  <a:pos x="connsiteX0" y="connsiteY0"/>
                </a:cxn>
                <a:cxn ang="0">
                  <a:pos x="connsiteX1" y="connsiteY1"/>
                </a:cxn>
                <a:cxn ang="0">
                  <a:pos x="connsiteX2" y="connsiteY2"/>
                </a:cxn>
              </a:cxnLst>
              <a:rect l="l" t="t" r="r" b="b"/>
              <a:pathLst>
                <a:path w="4733199" h="2710046">
                  <a:moveTo>
                    <a:pt x="0" y="2710046"/>
                  </a:moveTo>
                  <a:cubicBezTo>
                    <a:pt x="2219678" y="2581951"/>
                    <a:pt x="2938010" y="2407474"/>
                    <a:pt x="4733199" y="0"/>
                  </a:cubicBezTo>
                  <a:lnTo>
                    <a:pt x="4733199"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67881" y="5801449"/>
              <a:ext cx="129852" cy="208494"/>
            </a:xfrm>
            <a:prstGeom prst="rect">
              <a:avLst/>
            </a:prstGeom>
          </p:spPr>
        </p:pic>
        <p:pic>
          <p:nvPicPr>
            <p:cNvPr id="42" name="Picture 41"/>
            <p:cNvPicPr>
              <a:picLocks noChangeAspect="1"/>
            </p:cNvPicPr>
            <p:nvPr>
              <p:custDataLst>
                <p:tags r:id="rId2"/>
              </p:custDataLst>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11286029" y="5801449"/>
              <a:ext cx="505352" cy="198796"/>
            </a:xfrm>
            <a:prstGeom prst="rect">
              <a:avLst/>
            </a:prstGeom>
          </p:spPr>
        </p:pic>
      </p:grpSp>
    </p:spTree>
    <p:extLst>
      <p:ext uri="{BB962C8B-B14F-4D97-AF65-F5344CB8AC3E}">
        <p14:creationId xmlns:p14="http://schemas.microsoft.com/office/powerpoint/2010/main" val="91497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Pruning Strategies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Stop if node is pure or almost pure</a:t>
                </a:r>
              </a:p>
              <a:p>
                <a:r>
                  <a:rPr lang="en-US" dirty="0"/>
                  <a:t>Stop if all features exhausted – avoid using a feature twice on a path</a:t>
                </a:r>
              </a:p>
              <a:p>
                <a:pPr lvl="1"/>
                <a:r>
                  <a:rPr lang="en-US" dirty="0"/>
                  <a:t>Limits depth of tree to </a:t>
                </a:r>
                <a14:m>
                  <m:oMath xmlns:m="http://schemas.openxmlformats.org/officeDocument/2006/math">
                    <m:r>
                      <a:rPr lang="en-IN" b="0" i="1" smtClean="0">
                        <a:latin typeface="Cambria Math" panose="02040503050406030204" pitchFamily="18" charset="0"/>
                      </a:rPr>
                      <m:t>𝑑</m:t>
                    </m:r>
                  </m:oMath>
                </a14:m>
                <a:r>
                  <a:rPr lang="en-US" dirty="0"/>
                  <a:t> (</a:t>
                </a:r>
                <a:r>
                  <a:rPr lang="en-US" dirty="0" err="1"/>
                  <a:t>num</a:t>
                </a:r>
                <a:r>
                  <a:rPr lang="en-US" dirty="0"/>
                  <a:t> of dimensions)  </a:t>
                </a:r>
              </a:p>
              <a:p>
                <a:r>
                  <a:rPr lang="en-US" dirty="0"/>
                  <a:t>Can stop if a node is ill-populated i.e. has few training points</a:t>
                </a:r>
              </a:p>
              <a:p>
                <a:r>
                  <a:rPr lang="en-US" dirty="0"/>
                  <a:t>Can also (over) grow a tree and then merge nodes to shrink it</a:t>
                </a:r>
              </a:p>
              <a:p>
                <a:r>
                  <a:rPr lang="en-US" dirty="0"/>
                  <a:t>Merge two leaves and see if it worsens performance on the validation set or not – rinse and repeat</a:t>
                </a:r>
              </a:p>
              <a:p>
                <a:r>
                  <a:rPr lang="en-US" dirty="0"/>
                  <a:t>Use a validation set to make these decisions (never touch test set)</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Tree>
    <p:extLst>
      <p:ext uri="{BB962C8B-B14F-4D97-AF65-F5344CB8AC3E}">
        <p14:creationId xmlns:p14="http://schemas.microsoft.com/office/powerpoint/2010/main" val="370296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Trees - Lessons</a:t>
            </a:r>
          </a:p>
        </p:txBody>
      </p:sp>
      <p:sp>
        <p:nvSpPr>
          <p:cNvPr id="3" name="Content Placeholder 2"/>
          <p:cNvSpPr>
            <a:spLocks noGrp="1"/>
          </p:cNvSpPr>
          <p:nvPr>
            <p:ph idx="1"/>
          </p:nvPr>
        </p:nvSpPr>
        <p:spPr>
          <a:xfrm>
            <a:off x="253354" y="1111624"/>
            <a:ext cx="11600328" cy="5746376"/>
          </a:xfrm>
        </p:spPr>
        <p:txBody>
          <a:bodyPr/>
          <a:lstStyle/>
          <a:p>
            <a:r>
              <a:rPr lang="en-IN" dirty="0"/>
              <a:t>Very fast at making predictions (if tree is reasonably balanced)</a:t>
            </a:r>
          </a:p>
          <a:p>
            <a:r>
              <a:rPr lang="en-IN" dirty="0"/>
              <a:t>Can handle discrete data (even non numeric data) as well – e.g. can have a stump as: blood group AB or O go left, else go right</a:t>
            </a:r>
          </a:p>
          <a:p>
            <a:r>
              <a:rPr lang="en-IN" dirty="0"/>
              <a:t>SVM, RR etc have difficulty with such non-numeric and discrete data since difficult to define distance and averages with them (however, there are workarounds to do SVM etc with discrete data as well)</a:t>
            </a:r>
          </a:p>
          <a:p>
            <a:r>
              <a:rPr lang="en-IN" dirty="0"/>
              <a:t>Tons of DT algorithms – both classical (ID3, C4.5) as well </a:t>
            </a:r>
            <a:r>
              <a:rPr lang="en-IN"/>
              <a:t>as recent </a:t>
            </a:r>
            <a:r>
              <a:rPr lang="en-IN" dirty="0"/>
              <a:t>(GBDT, LPSR, </a:t>
            </a:r>
            <a:r>
              <a:rPr lang="en-IN" dirty="0" err="1"/>
              <a:t>Parabel</a:t>
            </a:r>
            <a:r>
              <a:rPr lang="en-IN" dirty="0"/>
              <a:t>) – DTs are versatile and very useful</a:t>
            </a:r>
          </a:p>
          <a:p>
            <a:r>
              <a:rPr lang="en-IN" b="1" dirty="0"/>
              <a:t>Reason</a:t>
            </a:r>
            <a:r>
              <a:rPr lang="en-IN" dirty="0"/>
              <a:t>: DT learning is an NP hard problem </a:t>
            </a:r>
            <a:r>
              <a:rPr lang="en-IN" dirty="0">
                <a:sym typeface="Wingdings" panose="05000000000000000000" pitchFamily="2" charset="2"/>
              </a:rPr>
              <a:t></a:t>
            </a:r>
            <a:endParaRPr lang="en-IN" dirty="0"/>
          </a:p>
          <a:p>
            <a:r>
              <a:rPr lang="en-IN" dirty="0"/>
              <a:t>If you think you have a better way of splitting nodes or handling leaf nodes, it might be the next big thing in DT learning </a:t>
            </a:r>
            <a:r>
              <a:rPr lang="en-IN" dirty="0">
                <a:sym typeface="Wingdings" panose="05000000000000000000" pitchFamily="2" charset="2"/>
              </a:rPr>
              <a:t></a:t>
            </a:r>
            <a:endParaRPr lang="en-IN" dirty="0"/>
          </a:p>
          <a:p>
            <a:endParaRPr lang="en-IN" dirty="0"/>
          </a:p>
        </p:txBody>
      </p:sp>
    </p:spTree>
    <p:extLst>
      <p:ext uri="{BB962C8B-B14F-4D97-AF65-F5344CB8AC3E}">
        <p14:creationId xmlns:p14="http://schemas.microsoft.com/office/powerpoint/2010/main" val="23204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Multiclass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normAutofit/>
              </a:bodyPr>
              <a:lstStyle/>
              <a:p>
                <a:r>
                  <a:rPr lang="en-IN" dirty="0"/>
                  <a:t>Sometimes aka multiclassification</a:t>
                </a:r>
              </a:p>
              <a:p>
                <a:r>
                  <a:rPr lang="en-IN" dirty="0"/>
                  <a:t>Can be solved using linear models too!</a:t>
                </a:r>
              </a:p>
              <a:p>
                <a:r>
                  <a:rPr lang="en-IN" dirty="0"/>
                  <a:t>Trick is to reduce to binary classification</a:t>
                </a:r>
              </a:p>
              <a:p>
                <a:r>
                  <a:rPr lang="en-IN" dirty="0"/>
                  <a:t>If there are </a:t>
                </a:r>
                <a14:m>
                  <m:oMath xmlns:m="http://schemas.openxmlformats.org/officeDocument/2006/math">
                    <m:r>
                      <a:rPr lang="en-IN" b="0" i="1" smtClean="0">
                        <a:latin typeface="Cambria Math" panose="02040503050406030204" pitchFamily="18" charset="0"/>
                      </a:rPr>
                      <m:t>𝐶</m:t>
                    </m:r>
                  </m:oMath>
                </a14:m>
                <a:r>
                  <a:rPr lang="en-IN" dirty="0"/>
                  <a:t> classes, then train </a:t>
                </a:r>
                <a14:m>
                  <m:oMath xmlns:m="http://schemas.openxmlformats.org/officeDocument/2006/math">
                    <m:r>
                      <a:rPr lang="en-IN" b="0" i="1" smtClean="0">
                        <a:latin typeface="Cambria Math" panose="02040503050406030204" pitchFamily="18" charset="0"/>
                      </a:rPr>
                      <m:t>𝐶</m:t>
                    </m:r>
                  </m:oMath>
                </a14:m>
                <a:r>
                  <a:rPr lang="en-IN" dirty="0"/>
                  <a:t> linear</a:t>
                </a:r>
                <a:br>
                  <a:rPr lang="en-IN" dirty="0"/>
                </a:br>
                <a:r>
                  <a:rPr lang="en-IN" dirty="0"/>
                  <a:t>models, each trained to identify one class</a:t>
                </a:r>
              </a:p>
              <a:p>
                <a:r>
                  <a:rPr lang="en-IN" dirty="0"/>
                  <a:t>E.g.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=3</m:t>
                    </m:r>
                  </m:oMath>
                </a14:m>
                <a:r>
                  <a:rPr lang="en-IN" dirty="0"/>
                  <a:t> {dog, horse, fish}. Train model1</a:t>
                </a:r>
                <a:br>
                  <a:rPr lang="en-IN" dirty="0"/>
                </a:br>
                <a:r>
                  <a:rPr lang="en-IN" dirty="0"/>
                  <a:t>to say yes to dog images but no to horse</a:t>
                </a:r>
                <a:br>
                  <a:rPr lang="en-IN" dirty="0"/>
                </a:br>
                <a:r>
                  <a:rPr lang="en-IN" dirty="0"/>
                  <a:t>and no to fish images, similarly model2, 3</a:t>
                </a:r>
              </a:p>
              <a:p>
                <a:pPr lvl="2"/>
                <a:r>
                  <a:rPr lang="en-IN" dirty="0"/>
                  <a:t>Called the OVA method (one-vs-all)</a:t>
                </a:r>
              </a:p>
              <a:p>
                <a:r>
                  <a:rPr lang="en-IN" dirty="0"/>
                  <a:t>At test time, just ask all three models and</a:t>
                </a:r>
                <a:br>
                  <a:rPr lang="en-IN" dirty="0"/>
                </a:br>
                <a:r>
                  <a:rPr lang="en-IN" dirty="0"/>
                  <a:t>hope that only one of them says yes </a:t>
                </a:r>
                <a:r>
                  <a:rPr lang="en-IN" dirty="0">
                    <a:sym typeface="Wingdings" panose="05000000000000000000" pitchFamily="2" charset="2"/>
                  </a:rPr>
                  <a: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66" name="Freeform 65"/>
          <p:cNvSpPr/>
          <p:nvPr/>
        </p:nvSpPr>
        <p:spPr>
          <a:xfrm>
            <a:off x="7396310" y="3699983"/>
            <a:ext cx="2946400" cy="2499360"/>
          </a:xfrm>
          <a:custGeom>
            <a:avLst/>
            <a:gdLst>
              <a:gd name="connsiteX0" fmla="*/ 2098040 w 2946400"/>
              <a:gd name="connsiteY0" fmla="*/ 314960 h 2499360"/>
              <a:gd name="connsiteX1" fmla="*/ 2946400 w 2946400"/>
              <a:gd name="connsiteY1" fmla="*/ 2499360 h 2499360"/>
              <a:gd name="connsiteX2" fmla="*/ 5080 w 2946400"/>
              <a:gd name="connsiteY2" fmla="*/ 2499360 h 2499360"/>
              <a:gd name="connsiteX3" fmla="*/ 0 w 2946400"/>
              <a:gd name="connsiteY3" fmla="*/ 0 h 2499360"/>
              <a:gd name="connsiteX4" fmla="*/ 2098040 w 2946400"/>
              <a:gd name="connsiteY4" fmla="*/ 314960 h 2499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2499360">
                <a:moveTo>
                  <a:pt x="2098040" y="314960"/>
                </a:moveTo>
                <a:lnTo>
                  <a:pt x="2946400" y="2499360"/>
                </a:lnTo>
                <a:lnTo>
                  <a:pt x="5080" y="2499360"/>
                </a:lnTo>
                <a:cubicBezTo>
                  <a:pt x="3387" y="1666240"/>
                  <a:pt x="1693" y="833120"/>
                  <a:pt x="0" y="0"/>
                </a:cubicBezTo>
                <a:lnTo>
                  <a:pt x="2098040" y="314960"/>
                </a:lnTo>
                <a:close/>
              </a:path>
            </a:pathLst>
          </a:custGeom>
          <a:gradFill>
            <a:gsLst>
              <a:gs pos="0">
                <a:sysClr val="window" lastClr="FFFFFF"/>
              </a:gs>
              <a:gs pos="100000">
                <a:srgbClr val="00B0F0"/>
              </a:gs>
            </a:gsLst>
            <a:lin ang="7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Freeform 66"/>
          <p:cNvSpPr/>
          <p:nvPr/>
        </p:nvSpPr>
        <p:spPr>
          <a:xfrm>
            <a:off x="7396310" y="1632423"/>
            <a:ext cx="4018280" cy="2372360"/>
          </a:xfrm>
          <a:custGeom>
            <a:avLst/>
            <a:gdLst>
              <a:gd name="connsiteX0" fmla="*/ 2092960 w 4018280"/>
              <a:gd name="connsiteY0" fmla="*/ 2372360 h 2372360"/>
              <a:gd name="connsiteX1" fmla="*/ 4018280 w 4018280"/>
              <a:gd name="connsiteY1" fmla="*/ 5080 h 2372360"/>
              <a:gd name="connsiteX2" fmla="*/ 5080 w 4018280"/>
              <a:gd name="connsiteY2" fmla="*/ 0 h 2372360"/>
              <a:gd name="connsiteX3" fmla="*/ 0 w 4018280"/>
              <a:gd name="connsiteY3" fmla="*/ 2062480 h 2372360"/>
              <a:gd name="connsiteX4" fmla="*/ 2092960 w 4018280"/>
              <a:gd name="connsiteY4" fmla="*/ 2372360 h 2372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280" h="2372360">
                <a:moveTo>
                  <a:pt x="2092960" y="2372360"/>
                </a:moveTo>
                <a:lnTo>
                  <a:pt x="4018280" y="5080"/>
                </a:lnTo>
                <a:lnTo>
                  <a:pt x="5080" y="0"/>
                </a:lnTo>
                <a:cubicBezTo>
                  <a:pt x="3387" y="687493"/>
                  <a:pt x="1693" y="1374987"/>
                  <a:pt x="0" y="2062480"/>
                </a:cubicBezTo>
                <a:lnTo>
                  <a:pt x="2092960" y="2372360"/>
                </a:lnTo>
                <a:close/>
              </a:path>
            </a:pathLst>
          </a:custGeom>
          <a:gradFill>
            <a:gsLst>
              <a:gs pos="0">
                <a:sysClr val="window" lastClr="FFFFFF"/>
              </a:gs>
              <a:gs pos="100000">
                <a:srgbClr val="FF0000"/>
              </a:gs>
            </a:gsLst>
            <a:lin ang="15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Freeform 67"/>
          <p:cNvSpPr/>
          <p:nvPr/>
        </p:nvSpPr>
        <p:spPr>
          <a:xfrm>
            <a:off x="9501970" y="1634963"/>
            <a:ext cx="2495550" cy="4572000"/>
          </a:xfrm>
          <a:custGeom>
            <a:avLst/>
            <a:gdLst>
              <a:gd name="connsiteX0" fmla="*/ 0 w 2495550"/>
              <a:gd name="connsiteY0" fmla="*/ 2368550 h 4572000"/>
              <a:gd name="connsiteX1" fmla="*/ 1924050 w 2495550"/>
              <a:gd name="connsiteY1" fmla="*/ 0 h 4572000"/>
              <a:gd name="connsiteX2" fmla="*/ 2495550 w 2495550"/>
              <a:gd name="connsiteY2" fmla="*/ 0 h 4572000"/>
              <a:gd name="connsiteX3" fmla="*/ 2495550 w 2495550"/>
              <a:gd name="connsiteY3" fmla="*/ 4565650 h 4572000"/>
              <a:gd name="connsiteX4" fmla="*/ 838200 w 2495550"/>
              <a:gd name="connsiteY4" fmla="*/ 4572000 h 4572000"/>
              <a:gd name="connsiteX5" fmla="*/ 0 w 2495550"/>
              <a:gd name="connsiteY5" fmla="*/ 236855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4572000">
                <a:moveTo>
                  <a:pt x="0" y="2368550"/>
                </a:moveTo>
                <a:lnTo>
                  <a:pt x="1924050" y="0"/>
                </a:lnTo>
                <a:lnTo>
                  <a:pt x="2495550" y="0"/>
                </a:lnTo>
                <a:lnTo>
                  <a:pt x="2495550" y="4565650"/>
                </a:lnTo>
                <a:lnTo>
                  <a:pt x="838200" y="4572000"/>
                </a:lnTo>
                <a:lnTo>
                  <a:pt x="0" y="2368550"/>
                </a:lnTo>
                <a:close/>
              </a:path>
            </a:pathLst>
          </a:custGeom>
          <a:gradFill>
            <a:gsLst>
              <a:gs pos="0">
                <a:sysClr val="window" lastClr="FFFFFF"/>
              </a:gs>
              <a:gs pos="100000">
                <a:srgbClr val="2ECC71"/>
              </a:gs>
            </a:gsLst>
            <a:lin ang="1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9" name="Group 68"/>
          <p:cNvGrpSpPr/>
          <p:nvPr/>
        </p:nvGrpSpPr>
        <p:grpSpPr>
          <a:xfrm>
            <a:off x="7798146" y="2070371"/>
            <a:ext cx="3714768" cy="3480553"/>
            <a:chOff x="315476" y="2226108"/>
            <a:chExt cx="3714768" cy="3480553"/>
          </a:xfrm>
        </p:grpSpPr>
        <p:sp>
          <p:nvSpPr>
            <p:cNvPr id="70" name="Oval 69"/>
            <p:cNvSpPr/>
            <p:nvPr/>
          </p:nvSpPr>
          <p:spPr>
            <a:xfrm>
              <a:off x="1945341" y="266278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920096" y="366251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753135" y="298805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3542264" y="407747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2609011" y="466224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3719159" y="48467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Oval 75"/>
            <p:cNvSpPr/>
            <p:nvPr/>
          </p:nvSpPr>
          <p:spPr>
            <a:xfrm>
              <a:off x="996421" y="222610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Oval 76"/>
            <p:cNvSpPr/>
            <p:nvPr/>
          </p:nvSpPr>
          <p:spPr>
            <a:xfrm>
              <a:off x="1579588" y="323953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Oval 77"/>
            <p:cNvSpPr/>
            <p:nvPr/>
          </p:nvSpPr>
          <p:spPr>
            <a:xfrm>
              <a:off x="840878" y="4469713"/>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Oval 78"/>
            <p:cNvSpPr/>
            <p:nvPr/>
          </p:nvSpPr>
          <p:spPr>
            <a:xfrm>
              <a:off x="1634237" y="5189857"/>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Oval 79"/>
            <p:cNvSpPr/>
            <p:nvPr/>
          </p:nvSpPr>
          <p:spPr>
            <a:xfrm>
              <a:off x="915606" y="5395576"/>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1" name="Oval 80"/>
            <p:cNvSpPr/>
            <p:nvPr/>
          </p:nvSpPr>
          <p:spPr>
            <a:xfrm>
              <a:off x="315476" y="5038740"/>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2" name="Group 81"/>
          <p:cNvGrpSpPr/>
          <p:nvPr/>
        </p:nvGrpSpPr>
        <p:grpSpPr>
          <a:xfrm>
            <a:off x="7806816" y="2065484"/>
            <a:ext cx="3714768" cy="3480553"/>
            <a:chOff x="315476" y="2226108"/>
            <a:chExt cx="3714768" cy="3480553"/>
          </a:xfrm>
        </p:grpSpPr>
        <p:sp>
          <p:nvSpPr>
            <p:cNvPr id="83" name="Oval 82"/>
            <p:cNvSpPr/>
            <p:nvPr/>
          </p:nvSpPr>
          <p:spPr>
            <a:xfrm>
              <a:off x="1945341" y="266278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Oval 83"/>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Oval 84"/>
            <p:cNvSpPr/>
            <p:nvPr/>
          </p:nvSpPr>
          <p:spPr>
            <a:xfrm>
              <a:off x="753135" y="298805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Oval 85"/>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Oval 86"/>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Oval 87"/>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Oval 88"/>
            <p:cNvSpPr/>
            <p:nvPr/>
          </p:nvSpPr>
          <p:spPr>
            <a:xfrm>
              <a:off x="996421" y="2226108"/>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Oval 89"/>
            <p:cNvSpPr/>
            <p:nvPr/>
          </p:nvSpPr>
          <p:spPr>
            <a:xfrm>
              <a:off x="1579588" y="323953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Oval 90"/>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Oval 91"/>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Oval 92"/>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5" name="Group 94"/>
          <p:cNvGrpSpPr/>
          <p:nvPr/>
        </p:nvGrpSpPr>
        <p:grpSpPr>
          <a:xfrm>
            <a:off x="7800718" y="2070371"/>
            <a:ext cx="3714768" cy="3480553"/>
            <a:chOff x="315476" y="2226108"/>
            <a:chExt cx="3714768" cy="3480553"/>
          </a:xfrm>
        </p:grpSpPr>
        <p:sp>
          <p:nvSpPr>
            <p:cNvPr id="96" name="Oval 95"/>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96"/>
            <p:cNvSpPr/>
            <p:nvPr/>
          </p:nvSpPr>
          <p:spPr>
            <a:xfrm>
              <a:off x="2920096" y="366251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Oval 97"/>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Oval 98"/>
            <p:cNvSpPr/>
            <p:nvPr/>
          </p:nvSpPr>
          <p:spPr>
            <a:xfrm>
              <a:off x="3542264" y="4077471"/>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Oval 99"/>
            <p:cNvSpPr/>
            <p:nvPr/>
          </p:nvSpPr>
          <p:spPr>
            <a:xfrm>
              <a:off x="2609011" y="466224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Oval 100"/>
            <p:cNvSpPr/>
            <p:nvPr/>
          </p:nvSpPr>
          <p:spPr>
            <a:xfrm>
              <a:off x="3719159" y="484676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Oval 101"/>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Oval 102"/>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Oval 103"/>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Oval 104"/>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Oval 105"/>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Oval 106"/>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08" name="Straight Connector 107"/>
          <p:cNvCxnSpPr/>
          <p:nvPr/>
        </p:nvCxnSpPr>
        <p:spPr>
          <a:xfrm>
            <a:off x="7661316" y="3208009"/>
            <a:ext cx="3221912" cy="2558946"/>
          </a:xfrm>
          <a:prstGeom prst="line">
            <a:avLst/>
          </a:prstGeom>
          <a:noFill/>
          <a:ln w="38100" cap="flat" cmpd="sng" algn="ctr">
            <a:solidFill>
              <a:srgbClr val="00B0F0"/>
            </a:solidFill>
            <a:prstDash val="solid"/>
            <a:miter lim="800000"/>
          </a:ln>
          <a:effectLst/>
        </p:spPr>
      </p:cxnSp>
      <p:cxnSp>
        <p:nvCxnSpPr>
          <p:cNvPr id="109" name="Straight Connector 108"/>
          <p:cNvCxnSpPr/>
          <p:nvPr/>
        </p:nvCxnSpPr>
        <p:spPr>
          <a:xfrm flipV="1">
            <a:off x="9755067" y="1925613"/>
            <a:ext cx="409885" cy="4121487"/>
          </a:xfrm>
          <a:prstGeom prst="line">
            <a:avLst/>
          </a:prstGeom>
          <a:noFill/>
          <a:ln w="38100" cap="flat" cmpd="sng" algn="ctr">
            <a:solidFill>
              <a:srgbClr val="00B050"/>
            </a:solidFill>
            <a:prstDash val="solid"/>
            <a:miter lim="800000"/>
          </a:ln>
          <a:effectLst/>
        </p:spPr>
      </p:cxnSp>
      <p:cxnSp>
        <p:nvCxnSpPr>
          <p:cNvPr id="110" name="Straight Connector 109"/>
          <p:cNvCxnSpPr/>
          <p:nvPr/>
        </p:nvCxnSpPr>
        <p:spPr>
          <a:xfrm flipH="1">
            <a:off x="7612830" y="2767710"/>
            <a:ext cx="4095347" cy="1374174"/>
          </a:xfrm>
          <a:prstGeom prst="line">
            <a:avLst/>
          </a:prstGeom>
          <a:noFill/>
          <a:ln w="38100" cap="flat" cmpd="sng" algn="ctr">
            <a:solidFill>
              <a:srgbClr val="FF0000"/>
            </a:solidFill>
            <a:prstDash val="solid"/>
            <a:miter lim="800000"/>
          </a:ln>
          <a:effectLst/>
        </p:spPr>
      </p:cxnSp>
      <p:grpSp>
        <p:nvGrpSpPr>
          <p:cNvPr id="111" name="Group 110"/>
          <p:cNvGrpSpPr/>
          <p:nvPr/>
        </p:nvGrpSpPr>
        <p:grpSpPr>
          <a:xfrm>
            <a:off x="7798146" y="2072698"/>
            <a:ext cx="3714768" cy="3480553"/>
            <a:chOff x="315476" y="2226108"/>
            <a:chExt cx="3714768" cy="3480553"/>
          </a:xfrm>
        </p:grpSpPr>
        <p:sp>
          <p:nvSpPr>
            <p:cNvPr id="112" name="Oval 111"/>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Oval 114"/>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Oval 115"/>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Oval 116"/>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Oval 117"/>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Oval 118"/>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Oval 119"/>
            <p:cNvSpPr/>
            <p:nvPr/>
          </p:nvSpPr>
          <p:spPr>
            <a:xfrm>
              <a:off x="840878" y="4469713"/>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Oval 120"/>
            <p:cNvSpPr/>
            <p:nvPr/>
          </p:nvSpPr>
          <p:spPr>
            <a:xfrm>
              <a:off x="1634237" y="5189857"/>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p:cNvSpPr/>
            <p:nvPr/>
          </p:nvSpPr>
          <p:spPr>
            <a:xfrm>
              <a:off x="915606" y="539557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p:cNvSpPr/>
            <p:nvPr/>
          </p:nvSpPr>
          <p:spPr>
            <a:xfrm>
              <a:off x="315476" y="503874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24" name="Straight Connector 123"/>
          <p:cNvCxnSpPr/>
          <p:nvPr/>
        </p:nvCxnSpPr>
        <p:spPr>
          <a:xfrm flipV="1">
            <a:off x="9491311" y="1932417"/>
            <a:ext cx="1680495" cy="2071997"/>
          </a:xfrm>
          <a:prstGeom prst="line">
            <a:avLst/>
          </a:prstGeom>
          <a:noFill/>
          <a:ln w="12700" cap="flat" cmpd="sng" algn="ctr">
            <a:solidFill>
              <a:sysClr val="windowText" lastClr="000000"/>
            </a:solidFill>
            <a:prstDash val="lgDash"/>
            <a:miter lim="800000"/>
          </a:ln>
          <a:effectLst/>
        </p:spPr>
      </p:cxnSp>
      <p:cxnSp>
        <p:nvCxnSpPr>
          <p:cNvPr id="125" name="Straight Connector 124"/>
          <p:cNvCxnSpPr/>
          <p:nvPr/>
        </p:nvCxnSpPr>
        <p:spPr>
          <a:xfrm>
            <a:off x="9491311" y="4004414"/>
            <a:ext cx="793826" cy="2042686"/>
          </a:xfrm>
          <a:prstGeom prst="line">
            <a:avLst/>
          </a:prstGeom>
          <a:noFill/>
          <a:ln w="12700" cap="flat" cmpd="sng" algn="ctr">
            <a:solidFill>
              <a:sysClr val="windowText" lastClr="000000"/>
            </a:solidFill>
            <a:prstDash val="lgDash"/>
            <a:miter lim="800000"/>
          </a:ln>
          <a:effectLst/>
        </p:spPr>
      </p:cxnSp>
      <p:cxnSp>
        <p:nvCxnSpPr>
          <p:cNvPr id="126" name="Straight Connector 125"/>
          <p:cNvCxnSpPr/>
          <p:nvPr/>
        </p:nvCxnSpPr>
        <p:spPr>
          <a:xfrm>
            <a:off x="7597802" y="3721873"/>
            <a:ext cx="1892357" cy="282348"/>
          </a:xfrm>
          <a:prstGeom prst="line">
            <a:avLst/>
          </a:prstGeom>
          <a:noFill/>
          <a:ln w="12700" cap="flat" cmpd="sng" algn="ctr">
            <a:solidFill>
              <a:sysClr val="windowText" lastClr="000000"/>
            </a:solidFill>
            <a:prstDash val="lgDash"/>
            <a:miter lim="800000"/>
          </a:ln>
          <a:effectLst/>
        </p:spPr>
      </p:cxnSp>
    </p:spTree>
    <p:extLst>
      <p:ext uri="{BB962C8B-B14F-4D97-AF65-F5344CB8AC3E}">
        <p14:creationId xmlns:p14="http://schemas.microsoft.com/office/powerpoint/2010/main" val="39477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9"/>
                                        </p:tgtEl>
                                      </p:cBhvr>
                                    </p:animEffect>
                                    <p:set>
                                      <p:cBhvr>
                                        <p:cTn id="28" dur="1" fill="hold">
                                          <p:stCondLst>
                                            <p:cond delay="499"/>
                                          </p:stCondLst>
                                        </p:cTn>
                                        <p:tgtEl>
                                          <p:spTgt spid="6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left)">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82"/>
                                        </p:tgtEl>
                                      </p:cBhvr>
                                    </p:animEffect>
                                    <p:set>
                                      <p:cBhvr>
                                        <p:cTn id="41" dur="1" fill="hold">
                                          <p:stCondLst>
                                            <p:cond delay="499"/>
                                          </p:stCondLst>
                                        </p:cTn>
                                        <p:tgtEl>
                                          <p:spTgt spid="82"/>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par>
                                <p:cTn id="45" presetID="10" presetClass="exit" presetSubtype="0" fill="hold" nodeType="withEffect">
                                  <p:stCondLst>
                                    <p:cond delay="0"/>
                                  </p:stCondLst>
                                  <p:childTnLst>
                                    <p:animEffect transition="out" filter="fade">
                                      <p:cBhvr>
                                        <p:cTn id="46" dur="500"/>
                                        <p:tgtEl>
                                          <p:spTgt spid="110"/>
                                        </p:tgtEl>
                                      </p:cBhvr>
                                    </p:animEffect>
                                    <p:set>
                                      <p:cBhvr>
                                        <p:cTn id="47" dur="1" fill="hold">
                                          <p:stCondLst>
                                            <p:cond delay="499"/>
                                          </p:stCondLst>
                                        </p:cTn>
                                        <p:tgtEl>
                                          <p:spTgt spid="1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69"/>
                                        </p:tgtEl>
                                      </p:cBhvr>
                                    </p:animEffect>
                                    <p:set>
                                      <p:cBhvr>
                                        <p:cTn id="52" dur="1" fill="hold">
                                          <p:stCondLst>
                                            <p:cond delay="499"/>
                                          </p:stCondLst>
                                        </p:cTn>
                                        <p:tgtEl>
                                          <p:spTgt spid="69"/>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fade">
                                      <p:cBhvr>
                                        <p:cTn id="55" dur="500"/>
                                        <p:tgtEl>
                                          <p:spTgt spid="9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wipe(up)">
                                      <p:cBhvr>
                                        <p:cTn id="60" dur="5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95"/>
                                        </p:tgtEl>
                                      </p:cBhvr>
                                    </p:animEffect>
                                    <p:set>
                                      <p:cBhvr>
                                        <p:cTn id="65" dur="1" fill="hold">
                                          <p:stCondLst>
                                            <p:cond delay="499"/>
                                          </p:stCondLst>
                                        </p:cTn>
                                        <p:tgtEl>
                                          <p:spTgt spid="9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09"/>
                                        </p:tgtEl>
                                      </p:cBhvr>
                                    </p:animEffect>
                                    <p:set>
                                      <p:cBhvr>
                                        <p:cTn id="68" dur="1" fill="hold">
                                          <p:stCondLst>
                                            <p:cond delay="499"/>
                                          </p:stCondLst>
                                        </p:cTn>
                                        <p:tgtEl>
                                          <p:spTgt spid="109"/>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69"/>
                                        </p:tgtEl>
                                      </p:cBhvr>
                                    </p:animEffect>
                                    <p:set>
                                      <p:cBhvr>
                                        <p:cTn id="76" dur="1" fill="hold">
                                          <p:stCondLst>
                                            <p:cond delay="499"/>
                                          </p:stCondLst>
                                        </p:cTn>
                                        <p:tgtEl>
                                          <p:spTgt spid="69"/>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wipe(up)">
                                      <p:cBhvr>
                                        <p:cTn id="84" dur="5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111"/>
                                        </p:tgtEl>
                                      </p:cBhvr>
                                    </p:animEffect>
                                    <p:set>
                                      <p:cBhvr>
                                        <p:cTn id="89" dur="1" fill="hold">
                                          <p:stCondLst>
                                            <p:cond delay="499"/>
                                          </p:stCondLst>
                                        </p:cTn>
                                        <p:tgtEl>
                                          <p:spTgt spid="1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08"/>
                                        </p:tgtEl>
                                      </p:cBhvr>
                                    </p:animEffect>
                                    <p:set>
                                      <p:cBhvr>
                                        <p:cTn id="92" dur="1" fill="hold">
                                          <p:stCondLst>
                                            <p:cond delay="499"/>
                                          </p:stCondLst>
                                        </p:cTn>
                                        <p:tgtEl>
                                          <p:spTgt spid="10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fade">
                                      <p:cBhvr>
                                        <p:cTn id="100" dur="500"/>
                                        <p:tgtEl>
                                          <p:spTgt spid="110"/>
                                        </p:tgtEl>
                                      </p:cBhvr>
                                    </p:animEffect>
                                  </p:childTnLst>
                                </p:cTn>
                              </p:par>
                              <p:par>
                                <p:cTn id="101" presetID="10"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8"/>
                                        </p:tgtEl>
                                        <p:attrNameLst>
                                          <p:attrName>style.visibility</p:attrName>
                                        </p:attrNameLst>
                                      </p:cBhvr>
                                      <p:to>
                                        <p:strVal val="visible"/>
                                      </p:to>
                                    </p:set>
                                    <p:animEffect transition="in" filter="fade">
                                      <p:cBhvr>
                                        <p:cTn id="106" dur="500"/>
                                        <p:tgtEl>
                                          <p:spTgt spid="10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24"/>
                                        </p:tgtEl>
                                        <p:attrNameLst>
                                          <p:attrName>style.visibility</p:attrName>
                                        </p:attrNameLst>
                                      </p:cBhvr>
                                      <p:to>
                                        <p:strVal val="visible"/>
                                      </p:to>
                                    </p:set>
                                    <p:animEffect transition="in" filter="wipe(left)">
                                      <p:cBhvr>
                                        <p:cTn id="111" dur="500"/>
                                        <p:tgtEl>
                                          <p:spTgt spid="124"/>
                                        </p:tgtEl>
                                      </p:cBhvr>
                                    </p:animEffect>
                                  </p:childTnLst>
                                </p:cTn>
                              </p:par>
                              <p:par>
                                <p:cTn id="112" presetID="22" presetClass="entr" presetSubtype="2" fill="hold" nodeType="withEffect">
                                  <p:stCondLst>
                                    <p:cond delay="0"/>
                                  </p:stCondLst>
                                  <p:childTnLst>
                                    <p:set>
                                      <p:cBhvr>
                                        <p:cTn id="113" dur="1" fill="hold">
                                          <p:stCondLst>
                                            <p:cond delay="0"/>
                                          </p:stCondLst>
                                        </p:cTn>
                                        <p:tgtEl>
                                          <p:spTgt spid="126"/>
                                        </p:tgtEl>
                                        <p:attrNameLst>
                                          <p:attrName>style.visibility</p:attrName>
                                        </p:attrNameLst>
                                      </p:cBhvr>
                                      <p:to>
                                        <p:strVal val="visible"/>
                                      </p:to>
                                    </p:set>
                                    <p:animEffect transition="in" filter="wipe(right)">
                                      <p:cBhvr>
                                        <p:cTn id="114" dur="500"/>
                                        <p:tgtEl>
                                          <p:spTgt spid="126"/>
                                        </p:tgtEl>
                                      </p:cBhvr>
                                    </p:animEffect>
                                  </p:childTnLst>
                                </p:cTn>
                              </p:par>
                              <p:par>
                                <p:cTn id="115" presetID="22" presetClass="entr" presetSubtype="1" fill="hold" nodeType="withEffect">
                                  <p:stCondLst>
                                    <p:cond delay="0"/>
                                  </p:stCondLst>
                                  <p:childTnLst>
                                    <p:set>
                                      <p:cBhvr>
                                        <p:cTn id="116" dur="1" fill="hold">
                                          <p:stCondLst>
                                            <p:cond delay="0"/>
                                          </p:stCondLst>
                                        </p:cTn>
                                        <p:tgtEl>
                                          <p:spTgt spid="125"/>
                                        </p:tgtEl>
                                        <p:attrNameLst>
                                          <p:attrName>style.visibility</p:attrName>
                                        </p:attrNameLst>
                                      </p:cBhvr>
                                      <p:to>
                                        <p:strVal val="visible"/>
                                      </p:to>
                                    </p:set>
                                    <p:animEffect transition="in" filter="wipe(up)">
                                      <p:cBhvr>
                                        <p:cTn id="117" dur="500"/>
                                        <p:tgtEl>
                                          <p:spTgt spid="125"/>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down)">
                                      <p:cBhvr>
                                        <p:cTn id="121" dur="500"/>
                                        <p:tgtEl>
                                          <p:spTgt spid="6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500"/>
                                        <p:tgtEl>
                                          <p:spTgt spid="68"/>
                                        </p:tgtEl>
                                      </p:cBhvr>
                                    </p:animEffect>
                                  </p:childTnLst>
                                </p:cTn>
                              </p:par>
                              <p:par>
                                <p:cTn id="125" presetID="22" presetClass="entr" presetSubtype="2" fill="hold" grpId="0" nodeType="with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wipe(right)">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IN" dirty="0"/>
                  <a:t>OVA – Reduce to </a:t>
                </a:r>
                <a14:m>
                  <m:oMath xmlns:m="http://schemas.openxmlformats.org/officeDocument/2006/math">
                    <m:r>
                      <a:rPr lang="en-IN" b="0" i="1" smtClean="0">
                        <a:latin typeface="Cambria Math" panose="02040503050406030204" pitchFamily="18" charset="0"/>
                      </a:rPr>
                      <m:t>𝐶</m:t>
                    </m:r>
                  </m:oMath>
                </a14:m>
                <a:r>
                  <a:rPr lang="en-IN" dirty="0"/>
                  <a:t> binary problems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5"/>
                <a:stretch>
                  <a:fillRect l="-2838" t="-13636" b="-221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35918"/>
                <a:ext cx="11600328" cy="5300823"/>
              </a:xfrm>
            </p:spPr>
            <p:txBody>
              <a:bodyPr/>
              <a:lstStyle/>
              <a:p>
                <a:r>
                  <a:rPr lang="en-IN" dirty="0"/>
                  <a:t>Create </a:t>
                </a:r>
                <a14:m>
                  <m:oMath xmlns:m="http://schemas.openxmlformats.org/officeDocument/2006/math">
                    <m:r>
                      <a:rPr lang="en-IN" b="0" i="1" smtClean="0">
                        <a:latin typeface="Cambria Math" panose="02040503050406030204" pitchFamily="18" charset="0"/>
                      </a:rPr>
                      <m:t>𝐶</m:t>
                    </m:r>
                  </m:oMath>
                </a14:m>
                <a:r>
                  <a:rPr lang="en-IN" dirty="0"/>
                  <a:t> binary classification datasets</a:t>
                </a:r>
              </a:p>
              <a:p>
                <a:r>
                  <a:rPr lang="en-IN" dirty="0"/>
                  <a:t>For each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dirty="0"/>
                  <a:t>, create a dataset where</a:t>
                </a:r>
                <a:br>
                  <a:rPr lang="en-IN" dirty="0"/>
                </a:br>
                <a:r>
                  <a:rPr lang="en-IN" dirty="0"/>
                  <a:t>points in class </a:t>
                </a:r>
                <a14:m>
                  <m:oMath xmlns:m="http://schemas.openxmlformats.org/officeDocument/2006/math">
                    <m:r>
                      <a:rPr lang="en-IN" b="0" i="1" smtClean="0">
                        <a:latin typeface="Cambria Math" panose="02040503050406030204" pitchFamily="18" charset="0"/>
                      </a:rPr>
                      <m:t>𝑐</m:t>
                    </m:r>
                  </m:oMath>
                </a14:m>
                <a:r>
                  <a:rPr lang="en-IN" dirty="0"/>
                  <a:t> are labelled positive and</a:t>
                </a:r>
                <a:br>
                  <a:rPr lang="en-IN" dirty="0"/>
                </a:br>
                <a:r>
                  <a:rPr lang="en-IN" dirty="0"/>
                  <a:t>points of all other classes labelled negative</a:t>
                </a:r>
              </a:p>
              <a:p>
                <a:r>
                  <a:rPr lang="en-IN" dirty="0"/>
                  <a:t>Learn a model to distinguish</a:t>
                </a:r>
                <a:br>
                  <a:rPr lang="en-IN" dirty="0"/>
                </a:br>
                <a:r>
                  <a:rPr lang="en-IN" dirty="0"/>
                  <a:t>data points in class </a:t>
                </a:r>
                <a14:m>
                  <m:oMath xmlns:m="http://schemas.openxmlformats.org/officeDocument/2006/math">
                    <m:r>
                      <a:rPr lang="en-IN" b="0" i="1" smtClean="0">
                        <a:latin typeface="Cambria Math" panose="02040503050406030204" pitchFamily="18" charset="0"/>
                      </a:rPr>
                      <m:t>𝑐</m:t>
                    </m:r>
                  </m:oMath>
                </a14:m>
                <a:r>
                  <a:rPr lang="en-IN" dirty="0"/>
                  <a:t> from</a:t>
                </a:r>
                <a:br>
                  <a:rPr lang="en-IN" dirty="0"/>
                </a:br>
                <a:r>
                  <a:rPr lang="en-IN" dirty="0"/>
                  <a:t>those not in class </a:t>
                </a:r>
                <a14:m>
                  <m:oMath xmlns:m="http://schemas.openxmlformats.org/officeDocument/2006/math">
                    <m:r>
                      <a:rPr lang="en-IN" b="0" i="1" smtClean="0">
                        <a:latin typeface="Cambria Math" panose="02040503050406030204" pitchFamily="18" charset="0"/>
                      </a:rPr>
                      <m:t>𝑐</m:t>
                    </m:r>
                  </m:oMath>
                </a14:m>
                <a:endParaRPr lang="en-IN" dirty="0"/>
              </a:p>
              <a:p>
                <a:r>
                  <a:rPr lang="en-IN" dirty="0"/>
                  <a:t>At test time, predict the class whose model</a:t>
                </a:r>
                <a:br>
                  <a:rPr lang="en-IN" dirty="0"/>
                </a:br>
                <a:r>
                  <a:rPr lang="en-IN" dirty="0"/>
                  <a:t>gives the test point the highest score!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35918"/>
                <a:ext cx="11600328" cy="5300823"/>
              </a:xfrm>
              <a:blipFill>
                <a:blip r:embed="rId6"/>
                <a:stretch>
                  <a:fillRect l="-578" t="-2759"/>
                </a:stretch>
              </a:blipFill>
            </p:spPr>
            <p:txBody>
              <a:bodyPr/>
              <a:lstStyle/>
              <a:p>
                <a:r>
                  <a:rPr lang="en-IN">
                    <a:noFill/>
                  </a:rPr>
                  <a:t> </a:t>
                </a:r>
              </a:p>
            </p:txBody>
          </p:sp>
        </mc:Fallback>
      </mc:AlternateContent>
      <p:pic>
        <p:nvPicPr>
          <p:cNvPr id="8" name="Picture 7"/>
          <p:cNvPicPr>
            <a:picLocks noChangeAspect="1"/>
          </p:cNvPicPr>
          <p:nvPr>
            <p:custDataLst>
              <p:tags r:id="rId1"/>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660989" y="3121393"/>
            <a:ext cx="6177507" cy="1154013"/>
          </a:xfrm>
          <a:prstGeom prst="rect">
            <a:avLst/>
          </a:prstGeom>
        </p:spPr>
      </p:pic>
      <p:pic>
        <p:nvPicPr>
          <p:cNvPr id="12" name="Picture 11"/>
          <p:cNvPicPr>
            <a:picLocks noChangeAspect="1"/>
          </p:cNvPicPr>
          <p:nvPr>
            <p:custDataLst>
              <p:tags r:id="rId2"/>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7845007" y="1700859"/>
            <a:ext cx="4008675" cy="1260303"/>
          </a:xfrm>
          <a:prstGeom prst="rect">
            <a:avLst/>
          </a:prstGeom>
        </p:spPr>
      </p:pic>
      <p:pic>
        <p:nvPicPr>
          <p:cNvPr id="13" name="Picture 12"/>
          <p:cNvPicPr>
            <a:picLocks noChangeAspect="1"/>
          </p:cNvPicPr>
          <p:nvPr>
            <p:custDataLst>
              <p:tags r:id="rId3"/>
            </p:custDataLst>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7906929" y="4575669"/>
            <a:ext cx="3931569" cy="780404"/>
          </a:xfrm>
          <a:prstGeom prst="rect">
            <a:avLst/>
          </a:prstGeom>
        </p:spPr>
      </p:pic>
    </p:spTree>
    <p:extLst>
      <p:ext uri="{BB962C8B-B14F-4D97-AF65-F5344CB8AC3E}">
        <p14:creationId xmlns:p14="http://schemas.microsoft.com/office/powerpoint/2010/main" val="16365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IN" dirty="0"/>
                  <a:t>OVA – Learn the </a:t>
                </a:r>
                <a14:m>
                  <m:oMath xmlns:m="http://schemas.openxmlformats.org/officeDocument/2006/math">
                    <m:r>
                      <a:rPr lang="en-IN" b="0" i="1" smtClean="0">
                        <a:latin typeface="Cambria Math" panose="02040503050406030204" pitchFamily="18" charset="0"/>
                      </a:rPr>
                      <m:t>𝐶</m:t>
                    </m:r>
                  </m:oMath>
                </a14:m>
                <a:r>
                  <a:rPr lang="en-IN" dirty="0"/>
                  <a:t> models together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838" t="-13636" b="-221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6039189"/>
              </a:xfrm>
            </p:spPr>
            <p:txBody>
              <a:bodyPr>
                <a:normAutofit/>
              </a:bodyPr>
              <a:lstStyle/>
              <a:p>
                <a:r>
                  <a:rPr lang="en-IN" dirty="0"/>
                  <a:t>Can introduce the concept of margin here as well</a:t>
                </a:r>
              </a:p>
              <a:p>
                <a:r>
                  <a:rPr lang="en-IN" dirty="0"/>
                  <a:t>Demand that if the true class of a data point </a:t>
                </a:r>
                <a14:m>
                  <m:oMath xmlns:m="http://schemas.openxmlformats.org/officeDocument/2006/math">
                    <m:r>
                      <a:rPr lang="en-IN" b="1" i="0" smtClean="0">
                        <a:latin typeface="Cambria Math" panose="02040503050406030204" pitchFamily="18" charset="0"/>
                      </a:rPr>
                      <m:t>𝐱</m:t>
                    </m:r>
                  </m:oMath>
                </a14:m>
                <a:r>
                  <a:rPr lang="en-IN" dirty="0"/>
                  <a:t> is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𝑐</m:t>
                        </m:r>
                      </m:e>
                      <m:sup>
                        <m:r>
                          <a:rPr lang="en-IN" b="0" i="1" smtClean="0">
                            <a:latin typeface="Cambria Math" panose="02040503050406030204" pitchFamily="18" charset="0"/>
                          </a:rPr>
                          <m:t>∗</m:t>
                        </m:r>
                      </m:sup>
                    </m:sSup>
                  </m:oMath>
                </a14:m>
                <a:r>
                  <a:rPr lang="en-IN" dirty="0"/>
                  <a:t>, then we must have </a:t>
                </a:r>
                <a14:m>
                  <m:oMath xmlns:m="http://schemas.openxmlformats.org/officeDocument/2006/math">
                    <m:d>
                      <m:dPr>
                        <m:begChr m:val="⟨"/>
                        <m:endChr m:val="⟩"/>
                        <m:ctrlPr>
                          <a:rPr lang="en-IN"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𝑐</m:t>
                                </m:r>
                              </m:e>
                              <m:sup>
                                <m:r>
                                  <a:rPr lang="en-IN" b="0" i="1" smtClean="0">
                                    <a:latin typeface="Cambria Math" panose="02040503050406030204" pitchFamily="18" charset="0"/>
                                  </a:rPr>
                                  <m:t>∗</m:t>
                                </m:r>
                              </m:sup>
                            </m:sSup>
                          </m:sup>
                        </m:sSup>
                        <m:r>
                          <a:rPr lang="en-IN" b="0" i="1" smtClean="0">
                            <a:latin typeface="Cambria Math" panose="02040503050406030204" pitchFamily="18" charset="0"/>
                          </a:rPr>
                          <m:t>,</m:t>
                        </m:r>
                        <m:r>
                          <a:rPr lang="en-IN" b="1" i="0" smtClean="0">
                            <a:latin typeface="Cambria Math" panose="02040503050406030204" pitchFamily="18" charset="0"/>
                          </a:rPr>
                          <m:t>𝐱</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𝑐</m:t>
                            </m:r>
                          </m:sup>
                        </m:sSup>
                        <m:r>
                          <a:rPr lang="en-IN" b="0" i="1" smtClean="0">
                            <a:latin typeface="Cambria Math" panose="02040503050406030204" pitchFamily="18" charset="0"/>
                          </a:rPr>
                          <m:t>,</m:t>
                        </m:r>
                        <m:r>
                          <a:rPr lang="en-IN" b="1" i="0" smtClean="0">
                            <a:latin typeface="Cambria Math" panose="02040503050406030204" pitchFamily="18" charset="0"/>
                          </a:rPr>
                          <m:t>𝐱</m:t>
                        </m:r>
                      </m:e>
                    </m:d>
                    <m:r>
                      <a:rPr lang="en-IN" b="0" i="1" smtClean="0">
                        <a:latin typeface="Cambria Math" panose="02040503050406030204" pitchFamily="18" charset="0"/>
                      </a:rPr>
                      <m:t>+1</m:t>
                    </m:r>
                  </m:oMath>
                </a14:m>
                <a:r>
                  <a:rPr lang="en-IN" dirty="0"/>
                  <a:t> for all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𝑐</m:t>
                        </m:r>
                      </m:e>
                      <m:sup>
                        <m:r>
                          <a:rPr lang="en-IN" b="0" i="1" smtClean="0">
                            <a:latin typeface="Cambria Math" panose="02040503050406030204" pitchFamily="18" charset="0"/>
                          </a:rPr>
                          <m:t>∗</m:t>
                        </m:r>
                      </m:sup>
                    </m:sSup>
                  </m:oMath>
                </a14:m>
                <a:endParaRPr lang="en-IN" dirty="0"/>
              </a:p>
              <a:p>
                <a:pPr lvl="2"/>
                <a:r>
                  <a:rPr lang="en-IN" dirty="0"/>
                  <a:t>Introducing slack as before allows us to form an optimization problem</a:t>
                </a:r>
              </a:p>
              <a:p>
                <a14:m>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𝑐</m:t>
                                    </m:r>
                                  </m:sup>
                                </m:sSup>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𝜉</m:t>
                                    </m:r>
                                  </m:e>
                                  <m:sub>
                                    <m:r>
                                      <a:rPr lang="en-IN" b="0" i="1" smtClean="0">
                                        <a:latin typeface="Cambria Math" panose="02040503050406030204" pitchFamily="18" charset="0"/>
                                      </a:rPr>
                                      <m:t>𝑖</m:t>
                                    </m:r>
                                  </m:sub>
                                </m:sSub>
                              </m:e>
                            </m:d>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m:rPr>
                            <m:brk m:alnAt="25"/>
                          </m:rPr>
                          <a:rPr lang="en-IN" b="0" i="1" smtClean="0">
                            <a:latin typeface="Cambria Math" panose="02040503050406030204" pitchFamily="18" charset="0"/>
                          </a:rPr>
                          <m:t>⋅</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𝑐</m:t>
                            </m:r>
                            <m:r>
                              <a:rPr lang="en-IN" b="0" i="1" smtClean="0">
                                <a:latin typeface="Cambria Math" panose="02040503050406030204" pitchFamily="18" charset="0"/>
                              </a:rPr>
                              <m:t>=1</m:t>
                            </m:r>
                          </m:sub>
                          <m:sup>
                            <m:r>
                              <a:rPr lang="en-IN" b="0" i="1" smtClean="0">
                                <a:latin typeface="Cambria Math" panose="02040503050406030204" pitchFamily="18" charset="0"/>
                              </a:rPr>
                              <m:t>𝐶</m:t>
                            </m:r>
                          </m:sup>
                          <m:e>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𝑐</m:t>
                                        </m:r>
                                      </m:sup>
                                    </m:sSup>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nary>
                      </m:e>
                    </m:func>
                    <m:r>
                      <a:rPr lang="en-IN" b="0" i="1" smtClean="0">
                        <a:latin typeface="Cambria Math" panose="02040503050406030204" pitchFamily="18" charset="0"/>
                      </a:rPr>
                      <m:t>+</m:t>
                    </m:r>
                    <m:r>
                      <a:rPr lang="en-IN" b="0" i="1" smtClean="0">
                        <a:latin typeface="Cambria Math" panose="02040503050406030204" pitchFamily="18" charset="0"/>
                      </a:rPr>
                      <m:t>𝐾</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𝜉</m:t>
                            </m:r>
                          </m:e>
                          <m:sub>
                            <m:r>
                              <a:rPr lang="en-IN" b="0" i="1" smtClean="0">
                                <a:latin typeface="Cambria Math" panose="02040503050406030204" pitchFamily="18" charset="0"/>
                              </a:rPr>
                              <m:t>𝑖</m:t>
                            </m:r>
                          </m:sub>
                        </m:sSub>
                      </m:e>
                    </m:nary>
                  </m:oMath>
                </a14:m>
                <a:br>
                  <a:rPr lang="en-IN" dirty="0"/>
                </a:br>
                <a:r>
                  <a:rPr lang="en-IN" dirty="0" err="1"/>
                  <a:t>s.t.</a:t>
                </a:r>
                <a:r>
                  <a:rPr lang="en-IN" dirty="0"/>
                  <a:t> </a:t>
                </a:r>
                <a14:m>
                  <m:oMath xmlns:m="http://schemas.openxmlformats.org/officeDocument/2006/math">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r>
                          <a:rPr lang="en-IN" i="1">
                            <a:latin typeface="Cambria Math" panose="02040503050406030204" pitchFamily="18" charset="0"/>
                          </a:rPr>
                          <m:t>,</m:t>
                        </m:r>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𝑘</m:t>
                            </m:r>
                          </m:sup>
                        </m:sSup>
                        <m:r>
                          <a:rPr lang="en-IN" i="1">
                            <a:latin typeface="Cambria Math" panose="02040503050406030204" pitchFamily="18" charset="0"/>
                          </a:rPr>
                          <m:t>,</m:t>
                        </m:r>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r>
                      <a:rPr lang="en-IN" i="1">
                        <a:latin typeface="Cambria Math" panose="02040503050406030204" pitchFamily="18" charset="0"/>
                      </a:rPr>
                      <m:t>+1</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𝜉</m:t>
                        </m:r>
                      </m:e>
                      <m:sub>
                        <m:r>
                          <a:rPr lang="en-IN" b="0" i="1" smtClean="0">
                            <a:latin typeface="Cambria Math" panose="02040503050406030204" pitchFamily="18" charset="0"/>
                          </a:rPr>
                          <m:t>𝑖</m:t>
                        </m:r>
                      </m:sub>
                    </m:sSub>
                    <m:r>
                      <m:rPr>
                        <m:nor/>
                      </m:rPr>
                      <a:rPr lang="en-IN" dirty="0"/>
                      <m:t> </m:t>
                    </m:r>
                    <m:r>
                      <m:rPr>
                        <m:nor/>
                      </m:rPr>
                      <a:rPr lang="en-IN" dirty="0"/>
                      <m:t>for</m:t>
                    </m:r>
                    <m:r>
                      <m:rPr>
                        <m:nor/>
                      </m:rPr>
                      <a:rPr lang="en-IN" dirty="0"/>
                      <m:t> </m:t>
                    </m:r>
                    <m:r>
                      <m:rPr>
                        <m:nor/>
                      </m:rPr>
                      <a:rPr lang="en-IN" dirty="0"/>
                      <m:t>all</m:t>
                    </m:r>
                    <m:r>
                      <m:rPr>
                        <m:nor/>
                      </m:rPr>
                      <a:rPr lang="en-IN" dirty="0"/>
                      <m:t> </m:t>
                    </m:r>
                    <m:r>
                      <a:rPr lang="en-IN" i="1">
                        <a:latin typeface="Cambria Math" panose="02040503050406030204" pitchFamily="18" charset="0"/>
                      </a:rPr>
                      <m:t>𝑘</m:t>
                    </m:r>
                    <m:r>
                      <a:rPr lang="en-IN" i="1">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𝜉</m:t>
                        </m:r>
                      </m:e>
                      <m:sub>
                        <m:r>
                          <a:rPr lang="en-IN" b="0" i="1" smtClean="0">
                            <a:latin typeface="Cambria Math" panose="02040503050406030204" pitchFamily="18" charset="0"/>
                          </a:rPr>
                          <m:t>𝑖</m:t>
                        </m:r>
                      </m:sub>
                    </m:sSub>
                    <m:r>
                      <a:rPr lang="en-IN" b="0" i="1" smtClean="0">
                        <a:latin typeface="Cambria Math" panose="02040503050406030204" pitchFamily="18" charset="0"/>
                      </a:rPr>
                      <m:t>≥0</m:t>
                    </m:r>
                  </m:oMath>
                </a14:m>
                <a:r>
                  <a:rPr lang="en-IN" dirty="0"/>
                  <a:t> for all </a:t>
                </a:r>
                <a14:m>
                  <m:oMath xmlns:m="http://schemas.openxmlformats.org/officeDocument/2006/math">
                    <m:r>
                      <a:rPr lang="en-IN" b="0" i="1" smtClean="0">
                        <a:latin typeface="Cambria Math" panose="02040503050406030204" pitchFamily="18" charset="0"/>
                      </a:rPr>
                      <m:t>𝑖</m:t>
                    </m:r>
                  </m:oMath>
                </a14:m>
                <a:endParaRPr lang="en-IN" dirty="0"/>
              </a:p>
              <a:p>
                <a:r>
                  <a:rPr lang="en-IN" dirty="0"/>
                  <a:t>Can rewrite this in terms of the </a:t>
                </a:r>
                <a:r>
                  <a:rPr lang="en-IN" i="1" dirty="0"/>
                  <a:t>Crammer-Singer Loss</a:t>
                </a:r>
                <a:r>
                  <a:rPr lang="en-IN" dirty="0"/>
                  <a:t> (let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r>
                          <a:rPr lang="en-IN" i="1">
                            <a:latin typeface="Cambria Math" panose="02040503050406030204" pitchFamily="18" charset="0"/>
                          </a:rPr>
                          <m:t>,</m:t>
                        </m:r>
                        <m:r>
                          <a:rPr lang="en-IN" b="1">
                            <a:latin typeface="Cambria Math" panose="02040503050406030204" pitchFamily="18" charset="0"/>
                          </a:rPr>
                          <m:t>𝐱</m:t>
                        </m:r>
                      </m:e>
                    </m:d>
                  </m:oMath>
                </a14:m>
                <a:r>
                  <a:rPr lang="en-IN" dirty="0"/>
                  <a:t>)</a:t>
                </a:r>
              </a:p>
              <a:p>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e>
                            </m:d>
                            <m:r>
                              <a:rPr lang="en-IN" i="1" smtClean="0">
                                <a:latin typeface="Cambria Math" panose="02040503050406030204" pitchFamily="18" charset="0"/>
                              </a:rPr>
                              <m:t> </m:t>
                            </m:r>
                          </m:lim>
                        </m:limLow>
                      </m:fName>
                      <m:e>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m:rPr>
                            <m:brk m:alnAt="25"/>
                          </m:rPr>
                          <a:rPr lang="en-IN" i="1">
                            <a:latin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𝑐</m:t>
                            </m:r>
                            <m:r>
                              <a:rPr lang="en-IN" i="1">
                                <a:latin typeface="Cambria Math" panose="02040503050406030204" pitchFamily="18" charset="0"/>
                              </a:rPr>
                              <m:t>=1</m:t>
                            </m:r>
                          </m:sub>
                          <m:sup>
                            <m:r>
                              <a:rPr lang="en-IN" i="1">
                                <a:latin typeface="Cambria Math" panose="02040503050406030204" pitchFamily="18" charset="0"/>
                              </a:rPr>
                              <m:t>𝐶</m:t>
                            </m:r>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e>
                                </m:d>
                              </m:e>
                              <m:sub>
                                <m:r>
                                  <a:rPr lang="en-IN" i="1">
                                    <a:latin typeface="Cambria Math" panose="02040503050406030204" pitchFamily="18" charset="0"/>
                                  </a:rPr>
                                  <m:t>2</m:t>
                                </m:r>
                              </m:sub>
                              <m:sup>
                                <m:r>
                                  <a:rPr lang="en-IN" i="1">
                                    <a:latin typeface="Cambria Math" panose="02040503050406030204" pitchFamily="18" charset="0"/>
                                  </a:rPr>
                                  <m:t>2</m:t>
                                </m:r>
                              </m:sup>
                            </m:sSubSup>
                          </m:e>
                        </m:nary>
                      </m:e>
                    </m:func>
                    <m:r>
                      <a:rPr lang="en-IN" i="1">
                        <a:latin typeface="Cambria Math" panose="02040503050406030204" pitchFamily="18" charset="0"/>
                      </a:rPr>
                      <m:t>+</m:t>
                    </m:r>
                    <m:r>
                      <a:rPr lang="en-IN" i="1">
                        <a:latin typeface="Cambria Math" panose="02040503050406030204" pitchFamily="18" charset="0"/>
                      </a:rPr>
                      <m:t>𝐾</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ℓ</m:t>
                            </m:r>
                          </m:e>
                          <m:sub>
                            <m:r>
                              <m:rPr>
                                <m:sty m:val="p"/>
                              </m:rPr>
                              <a:rPr lang="en-IN" b="0" i="0" smtClean="0">
                                <a:latin typeface="Cambria Math" panose="02040503050406030204" pitchFamily="18" charset="0"/>
                              </a:rPr>
                              <m:t>CS</m:t>
                            </m:r>
                          </m:sub>
                        </m:sSub>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b="0" i="1" smtClean="0">
                                                <a:latin typeface="Cambria Math" panose="02040503050406030204" pitchFamily="18" charset="0"/>
                                              </a:rPr>
                                              <m:t>𝑐</m:t>
                                            </m:r>
                                          </m:sup>
                                        </m:sSup>
                                        <m:r>
                                          <a:rPr lang="en-IN" i="1">
                                            <a:latin typeface="Cambria Math" panose="02040503050406030204" pitchFamily="18" charset="0"/>
                                          </a:rPr>
                                          <m:t>,</m:t>
                                        </m:r>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𝑐</m:t>
                                </m:r>
                                <m:r>
                                  <a:rPr lang="en-IN" b="0" i="1" smtClean="0">
                                    <a:latin typeface="Cambria Math" panose="02040503050406030204" pitchFamily="18" charset="0"/>
                                  </a:rPr>
                                  <m:t>=1</m:t>
                                </m:r>
                              </m:sub>
                              <m:sup>
                                <m:r>
                                  <a:rPr lang="en-IN" b="0" i="1" smtClean="0">
                                    <a:latin typeface="Cambria Math" panose="02040503050406030204" pitchFamily="18" charset="0"/>
                                  </a:rPr>
                                  <m:t>𝐶</m:t>
                                </m:r>
                              </m:sup>
                            </m:sSubSup>
                          </m:e>
                        </m:d>
                      </m:e>
                    </m:nary>
                  </m:oMath>
                </a14:m>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ℓ</m:t>
                        </m:r>
                      </m:e>
                      <m:sub>
                        <m:r>
                          <m:rPr>
                            <m:sty m:val="p"/>
                          </m:rPr>
                          <a:rPr lang="en-IN" b="0" i="0" smtClean="0">
                            <a:latin typeface="Cambria Math" panose="02040503050406030204" pitchFamily="18" charset="0"/>
                          </a:rPr>
                          <m:t>CS</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e>
                            </m:d>
                          </m:e>
                          <m:sub>
                            <m:r>
                              <a:rPr lang="en-IN" b="0" i="1" smtClean="0">
                                <a:latin typeface="Cambria Math" panose="02040503050406030204" pitchFamily="18" charset="0"/>
                              </a:rPr>
                              <m:t>𝑐</m:t>
                            </m:r>
                            <m:r>
                              <a:rPr lang="en-IN" b="0" i="1" smtClean="0">
                                <a:latin typeface="Cambria Math" panose="02040503050406030204" pitchFamily="18" charset="0"/>
                              </a:rPr>
                              <m:t>=1</m:t>
                            </m:r>
                          </m:sub>
                          <m:sup>
                            <m:r>
                              <a:rPr lang="en-IN" b="0" i="1" smtClean="0">
                                <a:latin typeface="Cambria Math" panose="02040503050406030204" pitchFamily="18" charset="0"/>
                              </a:rPr>
                              <m:t>𝐶</m:t>
                            </m:r>
                          </m:sup>
                        </m:sSub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𝑦</m:t>
                                    </m:r>
                                  </m:lim>
                                </m:limLow>
                              </m:fNa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e>
                            </m:fun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𝑦</m:t>
                                </m:r>
                              </m:sub>
                            </m:sSub>
                          </m:e>
                        </m:d>
                      </m:e>
                      <m:sub>
                        <m:r>
                          <a:rPr lang="en-IN" b="0" i="1" smtClean="0">
                            <a:latin typeface="Cambria Math" panose="02040503050406030204" pitchFamily="18" charset="0"/>
                          </a:rPr>
                          <m:t>+</m:t>
                        </m:r>
                      </m:sub>
                    </m:sSub>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6039189"/>
              </a:xfrm>
              <a:blipFill>
                <a:blip r:embed="rId3"/>
                <a:stretch>
                  <a:fillRect l="-562" t="-2422" r="-1481"/>
                </a:stretch>
              </a:blipFill>
            </p:spPr>
            <p:txBody>
              <a:bodyPr/>
              <a:lstStyle/>
              <a:p>
                <a:r>
                  <a:rPr lang="en-IN">
                    <a:noFill/>
                  </a:rPr>
                  <a:t> </a:t>
                </a:r>
              </a:p>
            </p:txBody>
          </p:sp>
        </mc:Fallback>
      </mc:AlternateContent>
    </p:spTree>
    <p:extLst>
      <p:ext uri="{BB962C8B-B14F-4D97-AF65-F5344CB8AC3E}">
        <p14:creationId xmlns:p14="http://schemas.microsoft.com/office/powerpoint/2010/main" val="93025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OVA via </a:t>
            </a:r>
            <a:r>
              <a:rPr lang="en-IN" dirty="0" err="1"/>
              <a:t>Softmax</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Just as hinge loss becomes Crammer-Singer loss when looking at </a:t>
                </a:r>
                <a:r>
                  <a:rPr lang="en-IN" dirty="0" err="1"/>
                  <a:t>multiclassification</a:t>
                </a:r>
                <a:r>
                  <a:rPr lang="en-IN" dirty="0"/>
                  <a:t>, logistic loss becomes the </a:t>
                </a:r>
                <a:r>
                  <a:rPr lang="en-IN" dirty="0" err="1"/>
                  <a:t>softmax</a:t>
                </a:r>
                <a:r>
                  <a:rPr lang="en-IN" dirty="0"/>
                  <a:t> loss</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ℓ</m:t>
                        </m:r>
                      </m:e>
                      <m:sub>
                        <m:r>
                          <m:rPr>
                            <m:sty m:val="p"/>
                          </m:rPr>
                          <a:rPr lang="en-IN" b="0" i="0" smtClean="0">
                            <a:latin typeface="Cambria Math" panose="02040503050406030204" pitchFamily="18" charset="0"/>
                          </a:rPr>
                          <m:t>SM</m:t>
                        </m:r>
                      </m:sub>
                    </m:sSub>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m:t>
                        </m:r>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d>
                          </m:e>
                          <m:sub>
                            <m:r>
                              <a:rPr lang="en-IN" i="1">
                                <a:latin typeface="Cambria Math" panose="02040503050406030204" pitchFamily="18" charset="0"/>
                              </a:rPr>
                              <m:t>𝑐</m:t>
                            </m:r>
                            <m:r>
                              <a:rPr lang="en-IN" i="1">
                                <a:latin typeface="Cambria Math" panose="02040503050406030204" pitchFamily="18" charset="0"/>
                              </a:rPr>
                              <m:t>=1</m:t>
                            </m:r>
                          </m:sub>
                          <m:sup>
                            <m:r>
                              <a:rPr lang="en-IN" i="1">
                                <a:latin typeface="Cambria Math" panose="02040503050406030204" pitchFamily="18" charset="0"/>
                              </a:rPr>
                              <m:t>𝐶</m:t>
                            </m:r>
                          </m:sup>
                        </m:sSubSup>
                      </m:e>
                    </m:d>
                    <m:r>
                      <a:rPr lang="en-IN" i="1">
                        <a:latin typeface="Cambria Math" panose="02040503050406030204" pitchFamily="18" charset="0"/>
                      </a:rPr>
                      <m:t>=</m:t>
                    </m:r>
                    <m:r>
                      <a:rPr lang="en-IN" b="0" i="1" smtClean="0">
                        <a:latin typeface="Cambria Math" panose="02040503050406030204" pitchFamily="18" charset="0"/>
                      </a:rPr>
                      <m:t>−</m:t>
                    </m:r>
                    <m:r>
                      <m:rPr>
                        <m:sty m:val="p"/>
                      </m:rPr>
                      <a:rPr lang="en-IN" b="0" i="0" smtClean="0">
                        <a:latin typeface="Cambria Math" panose="02040503050406030204" pitchFamily="18" charset="0"/>
                      </a:rPr>
                      <m:t>ln</m:t>
                    </m:r>
                  </m:oMath>
                </a14:m>
                <a:r>
                  <a:rPr lang="en-IN" dirty="0"/>
                  <a:t> </a:t>
                </a:r>
                <a14:m>
                  <m:oMath xmlns:m="http://schemas.openxmlformats.org/officeDocument/2006/math">
                    <m:d>
                      <m:dPr>
                        <m:ctrlPr>
                          <a:rPr lang="en-IN" sz="4000" i="1">
                            <a:latin typeface="Cambria Math" panose="02040503050406030204" pitchFamily="18" charset="0"/>
                          </a:rPr>
                        </m:ctrlPr>
                      </m:dPr>
                      <m:e>
                        <m:f>
                          <m:fPr>
                            <m:ctrlPr>
                              <a:rPr lang="en-IN" sz="4000" i="1">
                                <a:latin typeface="Cambria Math" panose="02040503050406030204" pitchFamily="18" charset="0"/>
                              </a:rPr>
                            </m:ctrlPr>
                          </m:fPr>
                          <m:num>
                            <m:func>
                              <m:funcPr>
                                <m:ctrlPr>
                                  <a:rPr lang="en-IN" sz="4000" i="1">
                                    <a:latin typeface="Cambria Math" panose="02040503050406030204" pitchFamily="18" charset="0"/>
                                  </a:rPr>
                                </m:ctrlPr>
                              </m:funcPr>
                              <m:fName>
                                <m:r>
                                  <m:rPr>
                                    <m:sty m:val="p"/>
                                  </m:rPr>
                                  <a:rPr lang="en-IN" sz="4000">
                                    <a:latin typeface="Cambria Math" panose="02040503050406030204" pitchFamily="18" charset="0"/>
                                  </a:rPr>
                                  <m:t>exp</m:t>
                                </m:r>
                              </m:fName>
                              <m:e>
                                <m:d>
                                  <m:dPr>
                                    <m:ctrlPr>
                                      <a:rPr lang="en-IN" sz="4000" i="1">
                                        <a:latin typeface="Cambria Math" panose="02040503050406030204" pitchFamily="18" charset="0"/>
                                      </a:rPr>
                                    </m:ctrlPr>
                                  </m:dPr>
                                  <m:e>
                                    <m:sSub>
                                      <m:sSubPr>
                                        <m:ctrlPr>
                                          <a:rPr lang="en-IN" sz="4000" i="1">
                                            <a:latin typeface="Cambria Math" panose="02040503050406030204" pitchFamily="18" charset="0"/>
                                          </a:rPr>
                                        </m:ctrlPr>
                                      </m:sSubPr>
                                      <m:e>
                                        <m:r>
                                          <a:rPr lang="en-IN" sz="4000" i="1">
                                            <a:latin typeface="Cambria Math" panose="02040503050406030204" pitchFamily="18" charset="0"/>
                                          </a:rPr>
                                          <m:t>𝜂</m:t>
                                        </m:r>
                                      </m:e>
                                      <m:sub>
                                        <m:r>
                                          <a:rPr lang="en-IN" sz="4000" i="1">
                                            <a:latin typeface="Cambria Math" panose="02040503050406030204" pitchFamily="18" charset="0"/>
                                          </a:rPr>
                                          <m:t>𝑦</m:t>
                                        </m:r>
                                      </m:sub>
                                    </m:sSub>
                                  </m:e>
                                </m:d>
                              </m:e>
                            </m:func>
                          </m:num>
                          <m:den>
                            <m:nary>
                              <m:naryPr>
                                <m:chr m:val="∑"/>
                                <m:limLoc m:val="subSup"/>
                                <m:ctrlPr>
                                  <a:rPr lang="en-IN" sz="4000" i="1">
                                    <a:latin typeface="Cambria Math" panose="02040503050406030204" pitchFamily="18" charset="0"/>
                                  </a:rPr>
                                </m:ctrlPr>
                              </m:naryPr>
                              <m:sub>
                                <m:r>
                                  <m:rPr>
                                    <m:brk m:alnAt="25"/>
                                  </m:rPr>
                                  <a:rPr lang="en-IN" sz="4000" i="1">
                                    <a:latin typeface="Cambria Math" panose="02040503050406030204" pitchFamily="18" charset="0"/>
                                  </a:rPr>
                                  <m:t>𝑐</m:t>
                                </m:r>
                                <m:r>
                                  <a:rPr lang="en-IN" sz="4000" i="1">
                                    <a:latin typeface="Cambria Math" panose="02040503050406030204" pitchFamily="18" charset="0"/>
                                  </a:rPr>
                                  <m:t>=1</m:t>
                                </m:r>
                              </m:sub>
                              <m:sup>
                                <m:r>
                                  <a:rPr lang="en-IN" sz="4000" i="1">
                                    <a:latin typeface="Cambria Math" panose="02040503050406030204" pitchFamily="18" charset="0"/>
                                  </a:rPr>
                                  <m:t>𝐶</m:t>
                                </m:r>
                              </m:sup>
                              <m:e>
                                <m:func>
                                  <m:funcPr>
                                    <m:ctrlPr>
                                      <a:rPr lang="en-IN" sz="4000" i="1">
                                        <a:latin typeface="Cambria Math" panose="02040503050406030204" pitchFamily="18" charset="0"/>
                                      </a:rPr>
                                    </m:ctrlPr>
                                  </m:funcPr>
                                  <m:fName>
                                    <m:r>
                                      <m:rPr>
                                        <m:sty m:val="p"/>
                                      </m:rPr>
                                      <a:rPr lang="en-IN" sz="4000">
                                        <a:latin typeface="Cambria Math" panose="02040503050406030204" pitchFamily="18" charset="0"/>
                                      </a:rPr>
                                      <m:t>exp</m:t>
                                    </m:r>
                                  </m:fName>
                                  <m:e>
                                    <m:d>
                                      <m:dPr>
                                        <m:ctrlPr>
                                          <a:rPr lang="en-IN" sz="4000" i="1">
                                            <a:latin typeface="Cambria Math" panose="02040503050406030204" pitchFamily="18" charset="0"/>
                                          </a:rPr>
                                        </m:ctrlPr>
                                      </m:dPr>
                                      <m:e>
                                        <m:sSub>
                                          <m:sSubPr>
                                            <m:ctrlPr>
                                              <a:rPr lang="en-IN" sz="4000" i="1">
                                                <a:latin typeface="Cambria Math" panose="02040503050406030204" pitchFamily="18" charset="0"/>
                                              </a:rPr>
                                            </m:ctrlPr>
                                          </m:sSubPr>
                                          <m:e>
                                            <m:r>
                                              <a:rPr lang="en-IN" sz="4000" i="1">
                                                <a:latin typeface="Cambria Math" panose="02040503050406030204" pitchFamily="18" charset="0"/>
                                              </a:rPr>
                                              <m:t>𝜂</m:t>
                                            </m:r>
                                          </m:e>
                                          <m:sub>
                                            <m:r>
                                              <a:rPr lang="en-IN" sz="4000" i="1">
                                                <a:latin typeface="Cambria Math" panose="02040503050406030204" pitchFamily="18" charset="0"/>
                                              </a:rPr>
                                              <m:t>𝑐</m:t>
                                            </m:r>
                                          </m:sub>
                                        </m:sSub>
                                      </m:e>
                                    </m:d>
                                  </m:e>
                                </m:func>
                              </m:e>
                            </m:nary>
                          </m:den>
                        </m:f>
                      </m:e>
                    </m:d>
                  </m:oMath>
                </a14:m>
                <a:endParaRPr lang="en-IN" dirty="0"/>
              </a:p>
              <a:p>
                <a:r>
                  <a:rPr lang="en-IN" dirty="0"/>
                  <a:t>where we have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b="0" i="1" smtClean="0">
                                <a:latin typeface="Cambria Math" panose="02040503050406030204" pitchFamily="18" charset="0"/>
                              </a:rPr>
                              <m:t>𝑐</m:t>
                            </m:r>
                          </m:sup>
                        </m:sSup>
                        <m:r>
                          <a:rPr lang="en-IN" i="1">
                            <a:latin typeface="Cambria Math" panose="02040503050406030204" pitchFamily="18" charset="0"/>
                          </a:rPr>
                          <m:t>,</m:t>
                        </m:r>
                        <m:r>
                          <a:rPr lang="en-IN" b="1">
                            <a:latin typeface="Cambria Math" panose="02040503050406030204" pitchFamily="18" charset="0"/>
                          </a:rPr>
                          <m:t>𝐱</m:t>
                        </m:r>
                      </m:e>
                    </m:d>
                  </m:oMath>
                </a14:m>
                <a:endParaRPr lang="en-IN" dirty="0"/>
              </a:p>
              <a:p>
                <a:r>
                  <a:rPr lang="en-IN" dirty="0"/>
                  <a:t>Note that this loss also encourages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𝑦</m:t>
                        </m:r>
                      </m:sub>
                    </m:sSub>
                  </m:oMath>
                </a14:m>
                <a:r>
                  <a:rPr lang="en-IN" dirty="0"/>
                  <a:t> to be the largest of all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oMath>
                </a14:m>
                <a:endParaRPr lang="en-IN" dirty="0"/>
              </a:p>
              <a:p>
                <a:r>
                  <a:rPr lang="en-IN" dirty="0"/>
                  <a:t>The loss approaches zero only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𝑦</m:t>
                        </m:r>
                      </m:sub>
                    </m:sSub>
                  </m:oMath>
                </a14:m>
                <a:r>
                  <a:rPr lang="en-IN" dirty="0"/>
                  <a:t> is enormously larger than all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oMath>
                </a14:m>
                <a:endParaRPr lang="en-IN" dirty="0"/>
              </a:p>
              <a:p>
                <a:pPr lvl="2"/>
                <a:r>
                  <a:rPr lang="en-IN" dirty="0"/>
                  <a:t>This ensures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𝑐</m:t>
                        </m:r>
                        <m:r>
                          <a:rPr lang="en-IN">
                            <a:latin typeface="Cambria Math" panose="02040503050406030204" pitchFamily="18" charset="0"/>
                          </a:rPr>
                          <m:t>=1</m:t>
                        </m:r>
                      </m:sub>
                      <m:sup>
                        <m:r>
                          <a:rPr lang="en-IN">
                            <a:latin typeface="Cambria Math" panose="02040503050406030204" pitchFamily="18" charset="0"/>
                          </a:rPr>
                          <m:t>𝐶</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𝜂</m:t>
                                    </m:r>
                                  </m:e>
                                  <m:sub>
                                    <m:r>
                                      <a:rPr lang="en-IN">
                                        <a:latin typeface="Cambria Math" panose="02040503050406030204" pitchFamily="18" charset="0"/>
                                      </a:rPr>
                                      <m:t>𝑐</m:t>
                                    </m:r>
                                  </m:sub>
                                </m:sSub>
                              </m:e>
                            </m:d>
                          </m:e>
                        </m:func>
                      </m:e>
                    </m:nary>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𝜂</m:t>
                                </m:r>
                              </m:e>
                              <m:sub>
                                <m:r>
                                  <a:rPr lang="en-IN">
                                    <a:latin typeface="Cambria Math" panose="02040503050406030204" pitchFamily="18" charset="0"/>
                                  </a:rPr>
                                  <m:t>𝑦</m:t>
                                </m:r>
                              </m:sub>
                            </m:sSub>
                          </m:e>
                        </m:d>
                      </m:e>
                    </m:func>
                  </m:oMath>
                </a14:m>
                <a:r>
                  <a:rPr lang="en-IN" dirty="0"/>
                  <a:t> and use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m:t>
                        </m:r>
                      </m:e>
                    </m:func>
                  </m:oMath>
                </a14:m>
                <a:r>
                  <a:rPr lang="en-IN" dirty="0"/>
                  <a:t> as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→1</m:t>
                    </m:r>
                  </m:oMath>
                </a14:m>
                <a:endParaRPr lang="en-IN" dirty="0"/>
              </a:p>
              <a:p>
                <a:r>
                  <a:rPr lang="en-IN" dirty="0"/>
                  <a:t>Popular, especially in deep learning since this is a differentiable function (unlike Crammer-Singer) and so gradients can be taken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Tree>
    <p:extLst>
      <p:ext uri="{BB962C8B-B14F-4D97-AF65-F5344CB8AC3E}">
        <p14:creationId xmlns:p14="http://schemas.microsoft.com/office/powerpoint/2010/main" val="420075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Multiclassification</a:t>
            </a:r>
            <a:r>
              <a:rPr lang="en-IN" dirty="0"/>
              <a:t> – popular techniques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b="1" dirty="0"/>
                  <a:t>OVA</a:t>
                </a:r>
                <a:r>
                  <a:rPr lang="en-IN" dirty="0"/>
                  <a:t>: convert multiclassification into several binary problems</a:t>
                </a:r>
              </a:p>
              <a:p>
                <a:pPr lvl="2"/>
                <a:r>
                  <a:rPr lang="en-IN" dirty="0"/>
                  <a:t>Can be slow if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≫1</m:t>
                    </m:r>
                  </m:oMath>
                </a14:m>
                <a:r>
                  <a:rPr lang="en-IN" b="1" dirty="0"/>
                  <a:t> </a:t>
                </a:r>
                <a:r>
                  <a:rPr lang="en-IN" dirty="0"/>
                  <a:t>but ways exist to speed things up</a:t>
                </a:r>
              </a:p>
              <a:p>
                <a:pPr lvl="2"/>
                <a:r>
                  <a:rPr lang="en-IN" dirty="0"/>
                  <a:t>Crammer Singer present in </a:t>
                </a:r>
                <a:r>
                  <a:rPr lang="en-IN" dirty="0" err="1"/>
                  <a:t>liblinear</a:t>
                </a:r>
                <a:r>
                  <a:rPr lang="en-IN" dirty="0"/>
                  <a:t>, </a:t>
                </a:r>
                <a:r>
                  <a:rPr lang="en-IN" dirty="0" err="1"/>
                  <a:t>sklearn</a:t>
                </a:r>
                <a:r>
                  <a:rPr lang="en-IN" dirty="0"/>
                  <a:t>. </a:t>
                </a:r>
                <a:r>
                  <a:rPr lang="en-IN" dirty="0" err="1"/>
                  <a:t>Softmax</a:t>
                </a:r>
                <a:r>
                  <a:rPr lang="en-IN" dirty="0"/>
                  <a:t> popular in deep learning</a:t>
                </a:r>
              </a:p>
              <a:p>
                <a:r>
                  <a:rPr lang="en-IN" b="1" dirty="0"/>
                  <a:t>Output Codes</a:t>
                </a:r>
                <a:r>
                  <a:rPr lang="en-IN" dirty="0"/>
                  <a:t>: convert multiclassification into regression problems</a:t>
                </a:r>
              </a:p>
              <a:p>
                <a:pPr lvl="2"/>
                <a:r>
                  <a:rPr lang="en-IN" dirty="0"/>
                  <a:t>Represent each class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dirty="0"/>
                  <a:t> using a </a:t>
                </a:r>
                <a14:m>
                  <m:oMath xmlns:m="http://schemas.openxmlformats.org/officeDocument/2006/math">
                    <m:r>
                      <a:rPr lang="en-IN" b="0" i="1" smtClean="0">
                        <a:latin typeface="Cambria Math" panose="02040503050406030204" pitchFamily="18" charset="0"/>
                      </a:rPr>
                      <m:t>𝑘</m:t>
                    </m:r>
                  </m:oMath>
                </a14:m>
                <a:r>
                  <a:rPr lang="en-IN" dirty="0"/>
                  <a:t>-dim vector </a:t>
                </a:r>
                <a14:m>
                  <m:oMath xmlns:m="http://schemas.openxmlformats.org/officeDocument/2006/math">
                    <m:sSub>
                      <m:sSubPr>
                        <m:ctrlPr>
                          <a:rPr lang="en-IN" b="0" i="1" smtClean="0">
                            <a:latin typeface="Cambria Math" panose="02040503050406030204" pitchFamily="18" charset="0"/>
                          </a:rPr>
                        </m:ctrlPr>
                      </m:sSubPr>
                      <m:e>
                        <m:r>
                          <a:rPr lang="en-IN" b="1" i="0" smtClean="0">
                            <a:latin typeface="Cambria Math" panose="02040503050406030204" pitchFamily="18" charset="0"/>
                          </a:rPr>
                          <m:t>𝐯</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a:t>.</a:t>
                </a:r>
              </a:p>
              <a:p>
                <a:pPr lvl="2"/>
                <a:r>
                  <a:rPr lang="en-IN" dirty="0"/>
                  <a:t>Solve </a:t>
                </a:r>
                <a14:m>
                  <m:oMath xmlns:m="http://schemas.openxmlformats.org/officeDocument/2006/math">
                    <m:r>
                      <a:rPr lang="en-IN" b="0" i="1" smtClean="0">
                        <a:latin typeface="Cambria Math" panose="02040503050406030204" pitchFamily="18" charset="0"/>
                      </a:rPr>
                      <m:t>𝑘</m:t>
                    </m:r>
                  </m:oMath>
                </a14:m>
                <a:r>
                  <a:rPr lang="en-IN" dirty="0"/>
                  <a:t> regression problems on the data, essentially trying to predict </a:t>
                </a:r>
                <a14:m>
                  <m:oMath xmlns:m="http://schemas.openxmlformats.org/officeDocument/2006/math">
                    <m:sSub>
                      <m:sSubPr>
                        <m:ctrlPr>
                          <a:rPr lang="en-IN" b="0" i="1" smtClean="0">
                            <a:latin typeface="Cambria Math" panose="02040503050406030204" pitchFamily="18" charset="0"/>
                          </a:rPr>
                        </m:ctrlPr>
                      </m:sSubPr>
                      <m:e>
                        <m:r>
                          <a:rPr lang="en-IN" b="1" i="0" smtClean="0">
                            <a:latin typeface="Cambria Math" panose="02040503050406030204" pitchFamily="18" charset="0"/>
                          </a:rPr>
                          <m:t>𝐯</m:t>
                        </m:r>
                      </m:e>
                      <m:sub>
                        <m:r>
                          <a:rPr lang="en-IN" b="0" i="1" smtClean="0">
                            <a:latin typeface="Cambria Math" panose="02040503050406030204" pitchFamily="18" charset="0"/>
                          </a:rPr>
                          <m:t>1</m:t>
                        </m:r>
                      </m:sub>
                    </m:sSub>
                  </m:oMath>
                </a14:m>
                <a:r>
                  <a:rPr lang="en-IN" dirty="0"/>
                  <a:t> for data points that belong to class 1, </a:t>
                </a:r>
                <a14:m>
                  <m:oMath xmlns:m="http://schemas.openxmlformats.org/officeDocument/2006/math">
                    <m:sSub>
                      <m:sSubPr>
                        <m:ctrlPr>
                          <a:rPr lang="en-IN" i="1">
                            <a:latin typeface="Cambria Math" panose="02040503050406030204" pitchFamily="18" charset="0"/>
                          </a:rPr>
                        </m:ctrlPr>
                      </m:sSubPr>
                      <m:e>
                        <m:r>
                          <a:rPr lang="en-IN" b="1">
                            <a:latin typeface="Cambria Math" panose="02040503050406030204" pitchFamily="18" charset="0"/>
                          </a:rPr>
                          <m:t>𝐯</m:t>
                        </m:r>
                      </m:e>
                      <m:sub>
                        <m:r>
                          <a:rPr lang="en-IN" b="0" i="1" smtClean="0">
                            <a:latin typeface="Cambria Math" panose="02040503050406030204" pitchFamily="18" charset="0"/>
                          </a:rPr>
                          <m:t>2</m:t>
                        </m:r>
                      </m:sub>
                    </m:sSub>
                  </m:oMath>
                </a14:m>
                <a:r>
                  <a:rPr lang="en-IN" dirty="0"/>
                  <a:t> for data points that belong to class 2 </a:t>
                </a:r>
                <a:r>
                  <a:rPr lang="en-IN" dirty="0" err="1"/>
                  <a:t>etc</a:t>
                </a:r>
                <a:endParaRPr lang="en-IN" dirty="0"/>
              </a:p>
              <a:p>
                <a:pPr lvl="2"/>
                <a:r>
                  <a:rPr lang="en-IN" dirty="0"/>
                  <a:t>At test time, predict </a:t>
                </a:r>
                <a14:m>
                  <m:oMath xmlns:m="http://schemas.openxmlformats.org/officeDocument/2006/math">
                    <m:r>
                      <a:rPr lang="en-IN" b="0" i="1" smtClean="0">
                        <a:latin typeface="Cambria Math" panose="02040503050406030204" pitchFamily="18" charset="0"/>
                      </a:rPr>
                      <m:t>𝑘</m:t>
                    </m:r>
                  </m:oMath>
                </a14:m>
                <a:r>
                  <a:rPr lang="en-IN" dirty="0"/>
                  <a:t> numbers for the test point, think of this as a </a:t>
                </a:r>
                <a14:m>
                  <m:oMath xmlns:m="http://schemas.openxmlformats.org/officeDocument/2006/math">
                    <m:r>
                      <a:rPr lang="en-IN" b="0" i="1" smtClean="0">
                        <a:latin typeface="Cambria Math" panose="02040503050406030204" pitchFamily="18" charset="0"/>
                      </a:rPr>
                      <m:t>𝑘</m:t>
                    </m:r>
                  </m:oMath>
                </a14:m>
                <a:r>
                  <a:rPr lang="en-IN" dirty="0"/>
                  <a:t>-dim vector and see if this vector is closest to </a:t>
                </a:r>
                <a14:m>
                  <m:oMath xmlns:m="http://schemas.openxmlformats.org/officeDocument/2006/math">
                    <m:sSub>
                      <m:sSubPr>
                        <m:ctrlPr>
                          <a:rPr lang="en-IN" i="1">
                            <a:latin typeface="Cambria Math" panose="02040503050406030204" pitchFamily="18" charset="0"/>
                          </a:rPr>
                        </m:ctrlPr>
                      </m:sSubPr>
                      <m:e>
                        <m:r>
                          <a:rPr lang="en-IN" b="1" i="0">
                            <a:latin typeface="Cambria Math" panose="02040503050406030204" pitchFamily="18" charset="0"/>
                          </a:rPr>
                          <m:t>𝐯</m:t>
                        </m:r>
                      </m:e>
                      <m:sub>
                        <m:r>
                          <a:rPr lang="en-IN">
                            <a:latin typeface="Cambria Math" panose="02040503050406030204" pitchFamily="18" charset="0"/>
                          </a:rPr>
                          <m:t>1</m:t>
                        </m:r>
                      </m:sub>
                    </m:sSub>
                  </m:oMath>
                </a14:m>
                <a:r>
                  <a:rPr lang="en-IN" dirty="0"/>
                  <a:t> or </a:t>
                </a:r>
                <a14:m>
                  <m:oMath xmlns:m="http://schemas.openxmlformats.org/officeDocument/2006/math">
                    <m:sSub>
                      <m:sSubPr>
                        <m:ctrlPr>
                          <a:rPr lang="en-IN" i="1">
                            <a:latin typeface="Cambria Math" panose="02040503050406030204" pitchFamily="18" charset="0"/>
                          </a:rPr>
                        </m:ctrlPr>
                      </m:sSubPr>
                      <m:e>
                        <m:r>
                          <a:rPr lang="en-IN" b="1">
                            <a:latin typeface="Cambria Math" panose="02040503050406030204" pitchFamily="18" charset="0"/>
                          </a:rPr>
                          <m:t>𝐯</m:t>
                        </m:r>
                      </m:e>
                      <m:sub>
                        <m:r>
                          <a:rPr lang="en-IN">
                            <a:latin typeface="Cambria Math" panose="02040503050406030204" pitchFamily="18" charset="0"/>
                          </a:rPr>
                          <m:t>2</m:t>
                        </m:r>
                      </m:sub>
                    </m:sSub>
                  </m:oMath>
                </a14:m>
                <a:r>
                  <a:rPr lang="en-IN" dirty="0"/>
                  <a:t> or </a:t>
                </a:r>
                <a:r>
                  <a:rPr lang="en-IN" dirty="0" err="1"/>
                  <a:t>etc</a:t>
                </a:r>
                <a:r>
                  <a:rPr lang="en-IN" dirty="0"/>
                  <a:t> …</a:t>
                </a:r>
              </a:p>
              <a:p>
                <a:pPr lvl="2"/>
                <a:r>
                  <a:rPr lang="en-IN" dirty="0"/>
                  <a:t>Want </a:t>
                </a:r>
                <a14:m>
                  <m:oMath xmlns:m="http://schemas.openxmlformats.org/officeDocument/2006/math">
                    <m:r>
                      <a:rPr lang="en-IN" b="0" i="1" smtClean="0">
                        <a:latin typeface="Cambria Math" panose="02040503050406030204" pitchFamily="18" charset="0"/>
                      </a:rPr>
                      <m:t>𝑘</m:t>
                    </m:r>
                  </m:oMath>
                </a14:m>
                <a:r>
                  <a:rPr lang="en-IN" dirty="0"/>
                  <a:t> to be small for sake of speed but cannot have very small </a:t>
                </a:r>
                <a14:m>
                  <m:oMath xmlns:m="http://schemas.openxmlformats.org/officeDocument/2006/math">
                    <m:r>
                      <a:rPr lang="en-IN" b="0" i="1" smtClean="0">
                        <a:latin typeface="Cambria Math" panose="02040503050406030204" pitchFamily="18" charset="0"/>
                      </a:rPr>
                      <m:t>𝑘</m:t>
                    </m:r>
                  </m:oMath>
                </a14:m>
                <a:r>
                  <a:rPr lang="en-IN" dirty="0"/>
                  <a:t>. The whole purpose of having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&gt;1</m:t>
                    </m:r>
                  </m:oMath>
                </a14:m>
                <a:r>
                  <a:rPr lang="en-IN" dirty="0"/>
                  <a:t> is to account for regression mistakes</a:t>
                </a:r>
              </a:p>
              <a:p>
                <a:r>
                  <a:rPr lang="en-IN" b="1" dirty="0"/>
                  <a:t>Decision Trees</a:t>
                </a:r>
                <a:r>
                  <a:rPr lang="en-IN" dirty="0"/>
                  <a:t>: very popular especially if number of classes </a:t>
                </a:r>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≫1</m:t>
                    </m:r>
                  </m:oMath>
                </a14:m>
                <a:endParaRPr lang="en-I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Tree>
    <p:extLst>
      <p:ext uri="{BB962C8B-B14F-4D97-AF65-F5344CB8AC3E}">
        <p14:creationId xmlns:p14="http://schemas.microsoft.com/office/powerpoint/2010/main" val="13494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Decision Trees</a:t>
            </a:r>
          </a:p>
        </p:txBody>
      </p:sp>
      <p:sp>
        <p:nvSpPr>
          <p:cNvPr id="6" name="Text Placeholder 5"/>
          <p:cNvSpPr>
            <a:spLocks noGrp="1"/>
          </p:cNvSpPr>
          <p:nvPr>
            <p:ph type="body" idx="1"/>
          </p:nvPr>
        </p:nvSpPr>
        <p:spPr>
          <a:xfrm>
            <a:off x="603504" y="1975389"/>
            <a:ext cx="7852127" cy="4437058"/>
          </a:xfrm>
        </p:spPr>
        <p:txBody>
          <a:bodyPr>
            <a:normAutofit/>
          </a:bodyPr>
          <a:lstStyle/>
          <a:p>
            <a:r>
              <a:rPr lang="en-IN" dirty="0"/>
              <a:t>Can handle non-numeric features easily</a:t>
            </a:r>
          </a:p>
          <a:p>
            <a:r>
              <a:rPr lang="en-IN" dirty="0"/>
              <a:t>Very popular in ML – classification, </a:t>
            </a:r>
            <a:r>
              <a:rPr lang="en-IN" dirty="0" err="1"/>
              <a:t>recsys</a:t>
            </a:r>
            <a:endParaRPr lang="en-IN" dirty="0"/>
          </a:p>
          <a:p>
            <a:r>
              <a:rPr lang="en-IN" dirty="0"/>
              <a:t>Extremely fast at making predictions</a:t>
            </a:r>
          </a:p>
          <a:p>
            <a:r>
              <a:rPr lang="en-IN" dirty="0"/>
              <a:t>Easy to interpret by humans too</a:t>
            </a:r>
          </a:p>
          <a:p>
            <a:r>
              <a:rPr lang="en-IN" dirty="0"/>
              <a:t>Model size can be large</a:t>
            </a:r>
            <a:endParaRPr lang="en-IN" dirty="0">
              <a:sym typeface="Wingdings" panose="05000000000000000000" pitchFamily="2" charset="2"/>
            </a:endParaRPr>
          </a:p>
          <a:p>
            <a:r>
              <a:rPr lang="en-IN" dirty="0">
                <a:sym typeface="Wingdings" panose="05000000000000000000" pitchFamily="2" charset="2"/>
              </a:rPr>
              <a:t>Can give good train perf. but bad</a:t>
            </a:r>
            <a:br>
              <a:rPr lang="en-IN" dirty="0">
                <a:sym typeface="Wingdings" panose="05000000000000000000" pitchFamily="2" charset="2"/>
              </a:rPr>
            </a:br>
            <a:r>
              <a:rPr lang="en-IN" dirty="0">
                <a:sym typeface="Wingdings" panose="05000000000000000000" pitchFamily="2" charset="2"/>
              </a:rPr>
              <a:t>test perf. (known as </a:t>
            </a:r>
            <a:r>
              <a:rPr lang="en-IN" i="1" dirty="0">
                <a:sym typeface="Wingdings" panose="05000000000000000000" pitchFamily="2" charset="2"/>
              </a:rPr>
              <a:t>overfitting</a:t>
            </a:r>
            <a:r>
              <a:rPr lang="en-IN" dirty="0">
                <a:sym typeface="Wingdings" panose="05000000000000000000" pitchFamily="2" charset="2"/>
              </a:rPr>
              <a:t>)</a:t>
            </a:r>
            <a:endParaRPr lang="en-IN" dirty="0"/>
          </a:p>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15" t="15349" r="6338" b="19674"/>
          <a:stretch/>
        </p:blipFill>
        <p:spPr>
          <a:xfrm>
            <a:off x="7202913" y="4193918"/>
            <a:ext cx="4650769" cy="2585626"/>
          </a:xfrm>
          <a:prstGeom prst="rect">
            <a:avLst/>
          </a:prstGeom>
        </p:spPr>
      </p:pic>
      <p:grpSp>
        <p:nvGrpSpPr>
          <p:cNvPr id="233" name="Group 232"/>
          <p:cNvGrpSpPr/>
          <p:nvPr/>
        </p:nvGrpSpPr>
        <p:grpSpPr>
          <a:xfrm>
            <a:off x="7705619" y="1220488"/>
            <a:ext cx="4148064" cy="2864567"/>
            <a:chOff x="7705619" y="687311"/>
            <a:chExt cx="4148064" cy="2864567"/>
          </a:xfrm>
        </p:grpSpPr>
        <p:pic>
          <p:nvPicPr>
            <p:cNvPr id="231" name="Picture 230"/>
            <p:cNvPicPr>
              <a:picLocks noChangeAspect="1"/>
            </p:cNvPicPr>
            <p:nvPr/>
          </p:nvPicPr>
          <p:blipFill>
            <a:blip r:embed="rId3"/>
            <a:stretch>
              <a:fillRect/>
            </a:stretch>
          </p:blipFill>
          <p:spPr>
            <a:xfrm>
              <a:off x="8046693" y="1113746"/>
              <a:ext cx="3806989" cy="2438132"/>
            </a:xfrm>
            <a:prstGeom prst="rect">
              <a:avLst/>
            </a:prstGeom>
          </p:spPr>
        </p:pic>
        <p:sp>
          <p:nvSpPr>
            <p:cNvPr id="232" name="TextBox 231"/>
            <p:cNvSpPr txBox="1"/>
            <p:nvPr/>
          </p:nvSpPr>
          <p:spPr>
            <a:xfrm>
              <a:off x="7705619" y="687311"/>
              <a:ext cx="4148064" cy="523220"/>
            </a:xfrm>
            <a:prstGeom prst="rect">
              <a:avLst/>
            </a:prstGeom>
            <a:noFill/>
          </p:spPr>
          <p:txBody>
            <a:bodyPr wrap="square" rtlCol="0">
              <a:spAutoFit/>
            </a:bodyPr>
            <a:lstStyle/>
            <a:p>
              <a:pPr algn="ctr"/>
              <a:r>
                <a:rPr lang="en-IN" sz="2800" dirty="0">
                  <a:solidFill>
                    <a:schemeClr val="bg1"/>
                  </a:solidFill>
                  <a:ea typeface="Microsoft YaHei UI Light" panose="020B0502040204020203" pitchFamily="34" charset="-122"/>
                </a:rPr>
                <a:t>Recommendation Systems</a:t>
              </a:r>
            </a:p>
          </p:txBody>
        </p:sp>
      </p:grpSp>
    </p:spTree>
    <p:extLst>
      <p:ext uri="{BB962C8B-B14F-4D97-AF65-F5344CB8AC3E}">
        <p14:creationId xmlns:p14="http://schemas.microsoft.com/office/powerpoint/2010/main" val="2171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Decision Trees for Classification</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253354" y="1111624"/>
                <a:ext cx="7504298" cy="5300823"/>
              </a:xfrm>
            </p:spPr>
            <p:txBody>
              <a:bodyPr/>
              <a:lstStyle/>
              <a:p>
                <a:r>
                  <a:rPr lang="en-IN" dirty="0"/>
                  <a:t>Repeatedly partition feature space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a:p>
                <a:r>
                  <a:rPr lang="en-IN" dirty="0"/>
                  <a:t>For test data point, much faster to find out which partition is it in which it lies</a:t>
                </a:r>
              </a:p>
              <a:p>
                <a:r>
                  <a:rPr lang="en-IN" dirty="0"/>
                  <a:t>Can consider assigning the test point, the label of other points in its partition</a:t>
                </a:r>
              </a:p>
              <a:p>
                <a:r>
                  <a:rPr lang="en-IN" dirty="0"/>
                  <a:t>Can be easily extended to binary, multi-class and multi-label classification problems!</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253354" y="1111624"/>
                <a:ext cx="7504298" cy="5300823"/>
              </a:xfrm>
              <a:blipFill>
                <a:blip r:embed="rId2"/>
                <a:stretch>
                  <a:fillRect l="-894" t="-2644" r="-3168"/>
                </a:stretch>
              </a:blipFill>
            </p:spPr>
            <p:txBody>
              <a:bodyPr/>
              <a:lstStyle/>
              <a:p>
                <a:r>
                  <a:rPr lang="en-IN">
                    <a:noFill/>
                  </a:rPr>
                  <a:t> </a:t>
                </a:r>
              </a:p>
            </p:txBody>
          </p:sp>
        </mc:Fallback>
      </mc:AlternateContent>
      <p:sp>
        <p:nvSpPr>
          <p:cNvPr id="7" name="Rectangle 6"/>
          <p:cNvSpPr/>
          <p:nvPr/>
        </p:nvSpPr>
        <p:spPr>
          <a:xfrm>
            <a:off x="10130794" y="3145920"/>
            <a:ext cx="1141968" cy="140746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72745" y="1125978"/>
            <a:ext cx="1696190" cy="102596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74154" y="1629497"/>
            <a:ext cx="1428386" cy="29106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8389" y="1111624"/>
            <a:ext cx="1399158" cy="50995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303298" y="2148286"/>
            <a:ext cx="813909" cy="1782066"/>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287548" y="1113343"/>
            <a:ext cx="1" cy="343343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287548" y="2145651"/>
            <a:ext cx="2721140" cy="41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126977" y="2139045"/>
            <a:ext cx="1" cy="2401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112678" y="3139630"/>
            <a:ext cx="19014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861131" y="1629497"/>
            <a:ext cx="14264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968935" y="1125978"/>
            <a:ext cx="759" cy="10196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287548" y="3927701"/>
            <a:ext cx="8394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272764" y="3135434"/>
            <a:ext cx="0" cy="14179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0968935" y="1131156"/>
            <a:ext cx="1039753" cy="102078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287547" y="3930351"/>
            <a:ext cx="839428" cy="62978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72763" y="3147054"/>
            <a:ext cx="735926" cy="138329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126977" y="2149846"/>
            <a:ext cx="1881712" cy="9855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579788" y="1113343"/>
            <a:ext cx="4451759" cy="3688126"/>
            <a:chOff x="687413" y="3948021"/>
            <a:chExt cx="3006781" cy="2491012"/>
          </a:xfrm>
        </p:grpSpPr>
        <p:grpSp>
          <p:nvGrpSpPr>
            <p:cNvPr id="25" name="Group 24"/>
            <p:cNvGrpSpPr/>
            <p:nvPr/>
          </p:nvGrpSpPr>
          <p:grpSpPr>
            <a:xfrm>
              <a:off x="687413" y="3948021"/>
              <a:ext cx="3006781" cy="2491012"/>
              <a:chOff x="481137" y="3535052"/>
              <a:chExt cx="3006781" cy="2491012"/>
            </a:xfrm>
          </p:grpSpPr>
          <p:cxnSp>
            <p:nvCxnSpPr>
              <p:cNvPr id="58" name="Straight Connector 57"/>
              <p:cNvCxnSpPr/>
              <p:nvPr/>
            </p:nvCxnSpPr>
            <p:spPr>
              <a:xfrm>
                <a:off x="678729" y="3535052"/>
                <a:ext cx="0" cy="2491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1137" y="5854045"/>
                <a:ext cx="30067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1081" y="5003269"/>
            <a:ext cx="1800918" cy="1800918"/>
          </a:xfrm>
          <a:prstGeom prst="rect">
            <a:avLst/>
          </a:prstGeom>
        </p:spPr>
      </p:pic>
      <p:sp>
        <p:nvSpPr>
          <p:cNvPr id="110" name="Rectangular Callout 109"/>
          <p:cNvSpPr/>
          <p:nvPr/>
        </p:nvSpPr>
        <p:spPr>
          <a:xfrm>
            <a:off x="6876945" y="5435072"/>
            <a:ext cx="3649658" cy="1278844"/>
          </a:xfrm>
          <a:prstGeom prst="wedgeRectCallout">
            <a:avLst>
              <a:gd name="adj1" fmla="val 69989"/>
              <a:gd name="adj2" fmla="val 82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about points like this? The nearest neighbours are lying in another partition </a:t>
            </a:r>
            <a:r>
              <a:rPr lang="en-IN" sz="2400" dirty="0">
                <a:solidFill>
                  <a:schemeClr val="bg1"/>
                </a:solidFill>
                <a:latin typeface="+mj-lt"/>
                <a:sym typeface="Wingdings" panose="05000000000000000000" pitchFamily="2" charset="2"/>
              </a:rPr>
              <a:t></a:t>
            </a:r>
            <a:endParaRPr lang="en-IN" sz="2400" dirty="0">
              <a:solidFill>
                <a:schemeClr val="bg1"/>
              </a:solidFill>
              <a:latin typeface="+mj-lt"/>
            </a:endParaRPr>
          </a:p>
        </p:txBody>
      </p:sp>
      <p:sp>
        <p:nvSpPr>
          <p:cNvPr id="111" name="6-Point Star 110"/>
          <p:cNvSpPr/>
          <p:nvPr/>
        </p:nvSpPr>
        <p:spPr>
          <a:xfrm>
            <a:off x="10987228" y="1856805"/>
            <a:ext cx="283276" cy="283276"/>
          </a:xfrm>
          <a:prstGeom prst="star6">
            <a:avLst/>
          </a:prstGeom>
          <a:solidFill>
            <a:srgbClr val="FFFF00"/>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9"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09" y="3838699"/>
            <a:ext cx="1594605" cy="1594605"/>
          </a:xfrm>
          <a:prstGeom prst="rect">
            <a:avLst/>
          </a:prstGeom>
        </p:spPr>
      </p:pic>
      <p:sp>
        <p:nvSpPr>
          <p:cNvPr id="120" name="Rectangular Callout 119"/>
          <p:cNvSpPr/>
          <p:nvPr/>
        </p:nvSpPr>
        <p:spPr>
          <a:xfrm>
            <a:off x="1842958" y="4360385"/>
            <a:ext cx="4885407" cy="1133671"/>
          </a:xfrm>
          <a:prstGeom prst="wedgeRectCallout">
            <a:avLst>
              <a:gd name="adj1" fmla="val -65023"/>
              <a:gd name="adj2" fmla="val 209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However, if your partitions are fine enough, this will happen very rarely and not hurt performance too much!</a:t>
            </a:r>
          </a:p>
        </p:txBody>
      </p:sp>
      <p:sp>
        <p:nvSpPr>
          <p:cNvPr id="121" name="Oval 120"/>
          <p:cNvSpPr/>
          <p:nvPr/>
        </p:nvSpPr>
        <p:spPr>
          <a:xfrm>
            <a:off x="9312310" y="4242606"/>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p:cNvSpPr/>
          <p:nvPr/>
        </p:nvSpPr>
        <p:spPr>
          <a:xfrm>
            <a:off x="8582089" y="3473306"/>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p:cNvSpPr/>
          <p:nvPr/>
        </p:nvSpPr>
        <p:spPr>
          <a:xfrm>
            <a:off x="8274724" y="1831965"/>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p:cNvSpPr/>
          <p:nvPr/>
        </p:nvSpPr>
        <p:spPr>
          <a:xfrm>
            <a:off x="9683190" y="1555334"/>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5" name="Oval 124"/>
          <p:cNvSpPr/>
          <p:nvPr/>
        </p:nvSpPr>
        <p:spPr>
          <a:xfrm>
            <a:off x="11599542" y="3764634"/>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Oval 125"/>
          <p:cNvSpPr/>
          <p:nvPr/>
        </p:nvSpPr>
        <p:spPr>
          <a:xfrm>
            <a:off x="10570830" y="3498391"/>
            <a:ext cx="283276" cy="283276"/>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3347A496-A31F-D4EE-BA14-238D640D68AA}"/>
              </a:ext>
            </a:extLst>
          </p:cNvPr>
          <p:cNvGrpSpPr/>
          <p:nvPr/>
        </p:nvGrpSpPr>
        <p:grpSpPr>
          <a:xfrm>
            <a:off x="291354" y="5739494"/>
            <a:ext cx="1143000" cy="1143000"/>
            <a:chOff x="2379643" y="355681"/>
            <a:chExt cx="1143000" cy="1143000"/>
          </a:xfrm>
        </p:grpSpPr>
        <p:sp>
          <p:nvSpPr>
            <p:cNvPr id="3" name="Oval 2">
              <a:extLst>
                <a:ext uri="{FF2B5EF4-FFF2-40B4-BE49-F238E27FC236}">
                  <a16:creationId xmlns:a16="http://schemas.microsoft.com/office/drawing/2014/main" id="{3DC0102A-5CBB-4AEF-5ACA-80C6C2511887}"/>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D05B3712-9760-8DB2-DA71-00B07C40EF9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1" name="Group 60">
              <a:extLst>
                <a:ext uri="{FF2B5EF4-FFF2-40B4-BE49-F238E27FC236}">
                  <a16:creationId xmlns:a16="http://schemas.microsoft.com/office/drawing/2014/main" id="{CDF8FF41-0B8F-BF6C-F1B0-E33F331B646D}"/>
                </a:ext>
              </a:extLst>
            </p:cNvPr>
            <p:cNvGrpSpPr/>
            <p:nvPr/>
          </p:nvGrpSpPr>
          <p:grpSpPr>
            <a:xfrm>
              <a:off x="2676823" y="704523"/>
              <a:ext cx="548640" cy="320040"/>
              <a:chOff x="8209190" y="1852901"/>
              <a:chExt cx="2194560" cy="1280160"/>
            </a:xfrm>
          </p:grpSpPr>
          <p:sp>
            <p:nvSpPr>
              <p:cNvPr id="62" name="Freeform: Shape 61">
                <a:extLst>
                  <a:ext uri="{FF2B5EF4-FFF2-40B4-BE49-F238E27FC236}">
                    <a16:creationId xmlns:a16="http://schemas.microsoft.com/office/drawing/2014/main" id="{70A7F6AE-5737-934A-5233-0307E54F7B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3" name="Freeform: Shape 62">
                <a:extLst>
                  <a:ext uri="{FF2B5EF4-FFF2-40B4-BE49-F238E27FC236}">
                    <a16:creationId xmlns:a16="http://schemas.microsoft.com/office/drawing/2014/main" id="{11AB4BAA-70AD-B7D2-A92E-9A71C08CD6A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18" name="Rectangular Callout 117"/>
          <p:cNvSpPr/>
          <p:nvPr/>
        </p:nvSpPr>
        <p:spPr>
          <a:xfrm>
            <a:off x="1860801" y="5604404"/>
            <a:ext cx="4885407" cy="1133671"/>
          </a:xfrm>
          <a:prstGeom prst="wedgeRectCallout">
            <a:avLst>
              <a:gd name="adj1" fmla="val -67757"/>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Yes, decision trees may not always give you the exact neighbors for points lying at boundary of a partition</a:t>
            </a:r>
          </a:p>
        </p:txBody>
      </p:sp>
    </p:spTree>
    <p:extLst>
      <p:ext uri="{BB962C8B-B14F-4D97-AF65-F5344CB8AC3E}">
        <p14:creationId xmlns:p14="http://schemas.microsoft.com/office/powerpoint/2010/main" val="32719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11"/>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nodeType="afterEffect">
                                  <p:stCondLst>
                                    <p:cond delay="0"/>
                                  </p:stCondLst>
                                  <p:childTnLst>
                                    <p:set>
                                      <p:cBhvr>
                                        <p:cTn id="96" dur="1" fill="hold">
                                          <p:stCondLst>
                                            <p:cond delay="0"/>
                                          </p:stCondLst>
                                        </p:cTn>
                                        <p:tgtEl>
                                          <p:spTgt spid="109"/>
                                        </p:tgtEl>
                                        <p:attrNameLst>
                                          <p:attrName>style.visibility</p:attrName>
                                        </p:attrNameLst>
                                      </p:cBhvr>
                                      <p:to>
                                        <p:strVal val="visible"/>
                                      </p:to>
                                    </p:set>
                                  </p:childTnLst>
                                </p:cTn>
                              </p:par>
                            </p:childTnLst>
                          </p:cTn>
                        </p:par>
                        <p:par>
                          <p:cTn id="97" fill="hold">
                            <p:stCondLst>
                              <p:cond delay="0"/>
                            </p:stCondLst>
                            <p:childTnLst>
                              <p:par>
                                <p:cTn id="98" presetID="22" presetClass="entr" presetSubtype="2" fill="hold" grpId="0" nodeType="after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wipe(right)">
                                      <p:cBhvr>
                                        <p:cTn id="100" dur="500"/>
                                        <p:tgtEl>
                                          <p:spTgt spid="110"/>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anim calcmode="lin" valueType="num">
                                      <p:cBhvr>
                                        <p:cTn id="105" dur="500" fill="hold"/>
                                        <p:tgtEl>
                                          <p:spTgt spid="2"/>
                                        </p:tgtEl>
                                        <p:attrNameLst>
                                          <p:attrName>ppt_w</p:attrName>
                                        </p:attrNameLst>
                                      </p:cBhvr>
                                      <p:tavLst>
                                        <p:tav tm="0">
                                          <p:val>
                                            <p:fltVal val="0"/>
                                          </p:val>
                                        </p:tav>
                                        <p:tav tm="100000">
                                          <p:val>
                                            <p:strVal val="#ppt_w"/>
                                          </p:val>
                                        </p:tav>
                                      </p:tavLst>
                                    </p:anim>
                                    <p:anim calcmode="lin" valueType="num">
                                      <p:cBhvr>
                                        <p:cTn id="106" dur="500" fill="hold"/>
                                        <p:tgtEl>
                                          <p:spTgt spid="2"/>
                                        </p:tgtEl>
                                        <p:attrNameLst>
                                          <p:attrName>ppt_h</p:attrName>
                                        </p:attrNameLst>
                                      </p:cBhvr>
                                      <p:tavLst>
                                        <p:tav tm="0">
                                          <p:val>
                                            <p:fltVal val="0"/>
                                          </p:val>
                                        </p:tav>
                                        <p:tav tm="100000">
                                          <p:val>
                                            <p:strVal val="#ppt_h"/>
                                          </p:val>
                                        </p:tav>
                                      </p:tavLst>
                                    </p:anim>
                                    <p:animEffect transition="in" filter="fade">
                                      <p:cBhvr>
                                        <p:cTn id="107" dur="500"/>
                                        <p:tgtEl>
                                          <p:spTgt spid="2"/>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500"/>
                                        <p:tgtEl>
                                          <p:spTgt spid="118"/>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childTnLst>
                          </p:cTn>
                        </p:par>
                        <p:par>
                          <p:cTn id="116" fill="hold">
                            <p:stCondLst>
                              <p:cond delay="0"/>
                            </p:stCondLst>
                            <p:childTnLst>
                              <p:par>
                                <p:cTn id="117" presetID="22" presetClass="entr" presetSubtype="8" fill="hold" grpId="0" nodeType="afterEffect">
                                  <p:stCondLst>
                                    <p:cond delay="0"/>
                                  </p:stCondLst>
                                  <p:childTnLst>
                                    <p:set>
                                      <p:cBhvr>
                                        <p:cTn id="118" dur="1" fill="hold">
                                          <p:stCondLst>
                                            <p:cond delay="0"/>
                                          </p:stCondLst>
                                        </p:cTn>
                                        <p:tgtEl>
                                          <p:spTgt spid="120"/>
                                        </p:tgtEl>
                                        <p:attrNameLst>
                                          <p:attrName>style.visibility</p:attrName>
                                        </p:attrNameLst>
                                      </p:cBhvr>
                                      <p:to>
                                        <p:strVal val="visible"/>
                                      </p:to>
                                    </p:set>
                                    <p:animEffect transition="in" filter="wipe(left)">
                                      <p:cBhvr>
                                        <p:cTn id="119" dur="500"/>
                                        <p:tgtEl>
                                          <p:spTgt spid="120"/>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2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2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2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12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9" grpId="0" animBg="1"/>
      <p:bldP spid="10" grpId="0" animBg="1"/>
      <p:bldP spid="11" grpId="0" animBg="1"/>
      <p:bldP spid="20" grpId="0" animBg="1"/>
      <p:bldP spid="21" grpId="0" animBg="1"/>
      <p:bldP spid="22" grpId="0" animBg="1"/>
      <p:bldP spid="23" grpId="0" animBg="1"/>
      <p:bldP spid="110" grpId="0" animBg="1"/>
      <p:bldP spid="111" grpId="0" animBg="1"/>
      <p:bldP spid="120" grpId="0" animBg="1"/>
      <p:bldP spid="121" grpId="0" animBg="1"/>
      <p:bldP spid="122" grpId="0" animBg="1"/>
      <p:bldP spid="123" grpId="0" animBg="1"/>
      <p:bldP spid="124" grpId="0" animBg="1"/>
      <p:bldP spid="125" grpId="0" animBg="1"/>
      <p:bldP spid="126" grpId="0" animBg="1"/>
      <p:bldP spid="1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7.00291"/>
  <p:tag name="ORIGINALWIDTH" val="35.50181"/>
  <p:tag name="LATEXADDIN" val="\documentclass{article}&#10;\usepackage{amsmath,amssymb}&#10;\usepackage{olo}&#10;\pagestyle{empty}&#10;\begin{document}&#10;&#10;\[&#10;0&#10;\]&#10;&#10;\end{document}"/>
  <p:tag name="IGUANATEXSIZE" val="24"/>
  <p:tag name="IGUANATEXCURSOR" val="110"/>
</p:tagLst>
</file>

<file path=ppt/tags/tag10.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203.9745"/>
  <p:tag name="LATEXADDIN" val="\documentclass{article}&#10;\usepackage{amsmath,amssymb}&#10;\usepackage{olo}&#10;\pagestyle{empty}&#10;\begin{document}&#10;&#10;\[&#10;s \cdot y&#10;\]&#10;&#10;\end{document}"/>
  <p:tag name="IGUANATEXSIZE" val="24"/>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RIGINALHEIGHT" val="57.00291"/>
  <p:tag name="ORIGINALWIDTH" val="35.50181"/>
  <p:tag name="LATEXADDIN" val="\documentclass{article}&#10;\usepackage{amsmath,amssymb}&#10;\usepackage{olo}&#10;\pagestyle{empty}&#10;\begin{document}&#10;&#10;\[&#10;0&#10;\]&#10;&#10;\end{document}"/>
  <p:tag name="IGUANATEXSIZE" val="24"/>
  <p:tag name="IGUANATEXCURSOR" val="110"/>
</p:tagLst>
</file>

<file path=ppt/tags/tag4.xml><?xml version="1.0" encoding="utf-8"?>
<p:tagLst xmlns:a="http://schemas.openxmlformats.org/drawingml/2006/main" xmlns:r="http://schemas.openxmlformats.org/officeDocument/2006/relationships" xmlns:p="http://schemas.openxmlformats.org/presentationml/2006/main">
  <p:tag name="ORIGINALHEIGHT" val="55.00283"/>
  <p:tag name="ORIGINALWIDTH" val="27.50142"/>
  <p:tag name="LATEXADDIN" val="\documentclass{article}&#10;\usepackage{amsmath,amssymb}&#10;\usepackage{olo}&#10;\pagestyle{empty}&#10;\begin{document}&#10;&#10;\[&#10;1&#10;\]&#10;&#10;\end{document}"/>
  <p:tag name="IGUANATEXSIZE" val="24"/>
  <p:tag name="IGUANATEXCURSOR" val="11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203.9745"/>
  <p:tag name="LATEXADDIN" val="\documentclass{article}&#10;\usepackage{amsmath,amssymb}&#10;\usepackage{olo}&#10;\pagestyle{empty}&#10;\begin{document}&#10;&#10;\[&#10;s \cdot y&#10;\]&#10;&#10;\end{document}"/>
  <p:tag name="IGUANATEXSIZE" val="24"/>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41.9572"/>
  <p:tag name="ORIGINALWIDTH" val="1830.521"/>
  <p:tag name="LATEXADDIN" val="\documentclass{article}&#10;\usepackage{amsmath,amssymb}&#10;\usepackage{olo}&#10;\pagestyle{empty}&#10;\begin{document}&#10;&#10;\[&#10;\hat\vw^c = \underset{\vw}{\arg\min}\ \sum_{i=1}^n \ell(y^{i,(c)},\ip{\vw}{\vx^i})&#10;\]&#10;&#10;\end{document}"/>
  <p:tag name="IGUANATEXSIZE" val="28"/>
  <p:tag name="IGUANATEXCURSOR" val="172"/>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187.851"/>
  <p:tag name="LATEXADDIN" val="\documentclass{article}&#10;\usepackage{amsmath,amssymb}&#10;\usepackage{olo}&#10;\pagestyle{empty}&#10;\begin{document}&#10;&#10;\[&#10;y^{i,(c)} = \begin{cases} 1 &amp;; y^i = c\\ -1 &amp;; y^i \neq c \end{cases}&#10;\]&#10;&#10;\end{document}"/>
  <p:tag name="IGUANATEXSIZE" val="28"/>
  <p:tag name="IGUANATEXCURSOR" val="16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37.7203"/>
  <p:tag name="ORIGINALWIDTH" val="1197.6"/>
  <p:tag name="LATEXADDIN" val="\documentclass{article}&#10;\usepackage{amsmath,amssymb}&#10;\usepackage{olo}&#10;\pagestyle{empty}&#10;\begin{document}&#10;&#10;\[&#10;\hat y^t = \underset{c \in [C]}{\arg\max}\ \ip{\hat\vw^c}{\vx^t}&#10;\]&#10;&#10;\end{document}"/>
  <p:tag name="IGUANATEXSIZE" val="28"/>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MLC-gold</Template>
  <TotalTime>1415</TotalTime>
  <Words>1867</Words>
  <Application>Microsoft Office PowerPoint</Application>
  <PresentationFormat>Widescreen</PresentationFormat>
  <Paragraphs>161</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 New</vt:lpstr>
      <vt:lpstr>Wingdings</vt:lpstr>
      <vt:lpstr>MLC-gold</vt:lpstr>
      <vt:lpstr>Multiclass Learning</vt:lpstr>
      <vt:lpstr>Classification Loss Functions</vt:lpstr>
      <vt:lpstr>Multiclass Classification</vt:lpstr>
      <vt:lpstr>OVA – Reduce to C binary problems</vt:lpstr>
      <vt:lpstr>OVA – Learn the C models together</vt:lpstr>
      <vt:lpstr>OVA via Softmax</vt:lpstr>
      <vt:lpstr>Multiclassification – popular techniques</vt:lpstr>
      <vt:lpstr>Decision Trees</vt:lpstr>
      <vt:lpstr>Decision Trees for Classification</vt:lpstr>
      <vt:lpstr>Building Decision Trees</vt:lpstr>
      <vt:lpstr>Decision Trees – all shapes and sizes</vt:lpstr>
      <vt:lpstr>Regression with Decision Trees</vt:lpstr>
      <vt:lpstr>How to learn a DT?</vt:lpstr>
      <vt:lpstr>What to do at a leaf?</vt:lpstr>
      <vt:lpstr>How to split a node into children nodes?</vt:lpstr>
      <vt:lpstr>Splitting a Node – some lessons</vt:lpstr>
      <vt:lpstr>Purifying Decision Stumps</vt:lpstr>
      <vt:lpstr>Node splitting via linear classifiers</vt:lpstr>
      <vt:lpstr>One Final Recap</vt:lpstr>
      <vt:lpstr>Pruning Strategies</vt:lpstr>
      <vt:lpstr>Decision Trees - Lessons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Kar</dc:creator>
  <cp:lastModifiedBy>Purushottam Kar</cp:lastModifiedBy>
  <cp:revision>34</cp:revision>
  <dcterms:created xsi:type="dcterms:W3CDTF">2022-09-01T15:25:17Z</dcterms:created>
  <dcterms:modified xsi:type="dcterms:W3CDTF">2022-09-09T15:33:14Z</dcterms:modified>
</cp:coreProperties>
</file>