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4" r:id="rId3"/>
    <p:sldId id="305" r:id="rId4"/>
    <p:sldId id="307" r:id="rId5"/>
    <p:sldId id="306" r:id="rId6"/>
    <p:sldId id="308" r:id="rId7"/>
    <p:sldId id="309" r:id="rId8"/>
    <p:sldId id="310" r:id="rId9"/>
    <p:sldId id="311" r:id="rId10"/>
    <p:sldId id="303" r:id="rId11"/>
    <p:sldId id="273" r:id="rId12"/>
    <p:sldId id="274" r:id="rId13"/>
    <p:sldId id="262" r:id="rId14"/>
    <p:sldId id="260" r:id="rId15"/>
    <p:sldId id="261" r:id="rId16"/>
    <p:sldId id="264" r:id="rId17"/>
    <p:sldId id="265" r:id="rId18"/>
    <p:sldId id="266" r:id="rId19"/>
    <p:sldId id="267" r:id="rId20"/>
    <p:sldId id="26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E15213B-FE05-45E2-9768-BBD96D08AF98}" type="datetimeFigureOut">
              <a:rPr lang="en-IN" smtClean="0"/>
              <a:t>21-09-2022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3F86FBA-4106-479F-9E68-14BEAA032978}" type="slidenum">
              <a:rPr lang="en-IN" smtClean="0"/>
              <a:t>‹#›</a:t>
            </a:fld>
            <a:endParaRPr lang="en-IN"/>
          </a:p>
        </p:txBody>
      </p:sp>
    </p:spTree>
    <p:extLst>
      <p:ext uri="{BB962C8B-B14F-4D97-AF65-F5344CB8AC3E}">
        <p14:creationId xmlns:p14="http://schemas.microsoft.com/office/powerpoint/2010/main" val="27837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E15213B-FE05-45E2-9768-BBD96D08AF98}" type="datetimeFigureOut">
              <a:rPr lang="en-IN" smtClean="0"/>
              <a:t>21-09-2022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3F86FBA-4106-479F-9E68-14BEAA032978}" type="slidenum">
              <a:rPr lang="en-IN" smtClean="0"/>
              <a:t>‹#›</a:t>
            </a:fld>
            <a:endParaRPr lang="en-IN"/>
          </a:p>
        </p:txBody>
      </p:sp>
    </p:spTree>
    <p:extLst>
      <p:ext uri="{BB962C8B-B14F-4D97-AF65-F5344CB8AC3E}">
        <p14:creationId xmlns:p14="http://schemas.microsoft.com/office/powerpoint/2010/main" val="3575495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5213B-FE05-45E2-9768-BBD96D08AF9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350109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5213B-FE05-45E2-9768-BBD96D08AF9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29424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5213B-FE05-45E2-9768-BBD96D08AF9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278429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AE15213B-FE05-45E2-9768-BBD96D08AF9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86FBA-4106-479F-9E68-14BEAA032978}"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94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5213B-FE05-45E2-9768-BBD96D08AF9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348189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5213B-FE05-45E2-9768-BBD96D08AF98}"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183097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E15213B-FE05-45E2-9768-BBD96D08AF98}" type="datetimeFigureOut">
              <a:rPr lang="en-IN" smtClean="0"/>
              <a:t>21-09-2022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3F86FBA-4106-479F-9E68-14BEAA032978}"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028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5213B-FE05-45E2-9768-BBD96D08AF98}"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221541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AE15213B-FE05-45E2-9768-BBD96D08AF98}"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F86FBA-4106-479F-9E68-14BEAA032978}" type="slidenum">
              <a:rPr lang="en-IN" smtClean="0"/>
              <a:t>‹#›</a:t>
            </a:fld>
            <a:endParaRPr lang="en-IN"/>
          </a:p>
        </p:txBody>
      </p:sp>
    </p:spTree>
    <p:extLst>
      <p:ext uri="{BB962C8B-B14F-4D97-AF65-F5344CB8AC3E}">
        <p14:creationId xmlns:p14="http://schemas.microsoft.com/office/powerpoint/2010/main" val="40784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E15213B-FE05-45E2-9768-BBD96D08AF9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3F86FBA-4106-479F-9E68-14BEAA032978}"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134193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AE15213B-FE05-45E2-9768-BBD96D08AF98}" type="datetimeFigureOut">
              <a:rPr lang="en-IN" smtClean="0"/>
              <a:t>21-09-2022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3F86FBA-4106-479F-9E68-14BEAA032978}" type="slidenum">
              <a:rPr lang="en-IN" smtClean="0"/>
              <a:t>‹#›</a:t>
            </a:fld>
            <a:endParaRPr lang="en-IN"/>
          </a:p>
        </p:txBody>
      </p:sp>
    </p:spTree>
    <p:extLst>
      <p:ext uri="{BB962C8B-B14F-4D97-AF65-F5344CB8AC3E}">
        <p14:creationId xmlns:p14="http://schemas.microsoft.com/office/powerpoint/2010/main" val="1939881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2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0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D683-11F6-C402-A13C-644A06E55DA5}"/>
              </a:ext>
            </a:extLst>
          </p:cNvPr>
          <p:cNvSpPr>
            <a:spLocks noGrp="1"/>
          </p:cNvSpPr>
          <p:nvPr>
            <p:ph type="ctrTitle"/>
          </p:nvPr>
        </p:nvSpPr>
        <p:spPr/>
        <p:txBody>
          <a:bodyPr/>
          <a:lstStyle/>
          <a:p>
            <a:r>
              <a:rPr lang="en-US" dirty="0"/>
              <a:t>Playing Hangman</a:t>
            </a:r>
            <a:endParaRPr lang="en-IN" dirty="0"/>
          </a:p>
        </p:txBody>
      </p:sp>
      <p:sp>
        <p:nvSpPr>
          <p:cNvPr id="3" name="Subtitle 2">
            <a:extLst>
              <a:ext uri="{FF2B5EF4-FFF2-40B4-BE49-F238E27FC236}">
                <a16:creationId xmlns:a16="http://schemas.microsoft.com/office/drawing/2014/main" id="{2B89DC7C-513C-0C5B-C2D7-B81AAC445F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092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7790-057E-6D5F-41BD-A37811DC81E0}"/>
              </a:ext>
            </a:extLst>
          </p:cNvPr>
          <p:cNvSpPr>
            <a:spLocks noGrp="1"/>
          </p:cNvSpPr>
          <p:nvPr>
            <p:ph type="ctrTitle"/>
          </p:nvPr>
        </p:nvSpPr>
        <p:spPr/>
        <p:txBody>
          <a:bodyPr/>
          <a:lstStyle/>
          <a:p>
            <a:r>
              <a:rPr lang="en-US" dirty="0"/>
              <a:t>Probabilistic ML</a:t>
            </a:r>
            <a:endParaRPr lang="en-IN" dirty="0"/>
          </a:p>
        </p:txBody>
      </p:sp>
      <p:sp>
        <p:nvSpPr>
          <p:cNvPr id="5" name="Subtitle 4">
            <a:extLst>
              <a:ext uri="{FF2B5EF4-FFF2-40B4-BE49-F238E27FC236}">
                <a16:creationId xmlns:a16="http://schemas.microsoft.com/office/drawing/2014/main" id="{DD4CE69E-DCBB-BC3E-93FB-D429D0D88B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80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Till now we have looked at ML techniques that assign a label for every data point (the label is from the set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for binary classification,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oMath>
                </a14:m>
                <a:r>
                  <a:rPr lang="en-IN" dirty="0"/>
                  <a:t> for multiclass classification with </a:t>
                </a:r>
                <a14:m>
                  <m:oMath xmlns:m="http://schemas.openxmlformats.org/officeDocument/2006/math">
                    <m:r>
                      <a:rPr lang="en-IN" b="0" i="1" smtClean="0">
                        <a:latin typeface="Cambria Math" panose="02040503050406030204" pitchFamily="18" charset="0"/>
                      </a:rPr>
                      <m:t>𝐶</m:t>
                    </m:r>
                  </m:oMath>
                </a14:m>
                <a:r>
                  <a:rPr lang="en-IN" dirty="0"/>
                  <a:t> classes,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for regression </a:t>
                </a:r>
                <a:r>
                  <a:rPr lang="en-IN" dirty="0" err="1"/>
                  <a:t>etc</a:t>
                </a:r>
                <a:r>
                  <a:rPr lang="en-IN" dirty="0"/>
                  <a:t>)</a:t>
                </a:r>
              </a:p>
              <a:p>
                <a:pPr lvl="2"/>
                <a:r>
                  <a:rPr lang="en-US" dirty="0"/>
                  <a:t>Examples include DT, linear models</a:t>
                </a:r>
                <a:endParaRPr lang="en-IN" dirty="0"/>
              </a:p>
              <a:p>
                <a:r>
                  <a:rPr lang="en-IN" dirty="0"/>
                  <a:t>Probabilistic ML techniques, given a data point, do not output a single label, they instead output a distribution over all possible labels</a:t>
                </a:r>
              </a:p>
              <a:p>
                <a:pPr lvl="2"/>
                <a:r>
                  <a:rPr lang="en-IN" dirty="0"/>
                  <a:t>For binary 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for multiclassification,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r>
                          <a:rPr lang="en-IN" b="0" i="1" smtClean="0">
                            <a:latin typeface="Cambria Math" panose="02040503050406030204" pitchFamily="18" charset="0"/>
                          </a:rPr>
                          <m:t>𝐶</m:t>
                        </m:r>
                      </m:e>
                    </m:d>
                  </m:oMath>
                </a14:m>
                <a:r>
                  <a:rPr lang="en-IN" dirty="0"/>
                  <a:t>, for regression, output a PDF over </a:t>
                </a:r>
                <a14:m>
                  <m:oMath xmlns:m="http://schemas.openxmlformats.org/officeDocument/2006/math">
                    <m:r>
                      <a:rPr lang="en-IN">
                        <a:latin typeface="Cambria Math" panose="02040503050406030204" pitchFamily="18" charset="0"/>
                        <a:ea typeface="Cambria Math" panose="02040503050406030204" pitchFamily="18" charset="0"/>
                      </a:rPr>
                      <m:t>ℝ</m:t>
                    </m:r>
                  </m:oMath>
                </a14:m>
                <a:endParaRPr lang="en-IN" dirty="0"/>
              </a:p>
              <a:p>
                <a:pPr lvl="2"/>
                <a:r>
                  <a:rPr lang="en-US" dirty="0"/>
                  <a:t>The probability mass/density of a label in the output PMF/PDF indicates how likely does the ML model think that label is the correct one for that data point</a:t>
                </a:r>
              </a:p>
              <a:p>
                <a:pPr lvl="2"/>
                <a:r>
                  <a:rPr lang="en-US" b="1" dirty="0"/>
                  <a:t>Note</a:t>
                </a:r>
                <a:r>
                  <a:rPr lang="en-US" dirty="0"/>
                  <a:t>: the algorithm is allowed to output a possibly different PMF/PDF for every data point. However, the support of these PMFs/PDFs is always the set of all possible labels (i.e., even very unlikely labels are included in the support)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403247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ML for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73437" cy="5746376"/>
              </a:xfrm>
            </p:spPr>
            <p:txBody>
              <a:bodyPr/>
              <a:lstStyle/>
              <a:p>
                <a:r>
                  <a:rPr lang="en-IN" dirty="0"/>
                  <a:t>Say we have somehow learnt a PML model </a:t>
                </a:r>
                <a14:m>
                  <m:oMath xmlns:m="http://schemas.openxmlformats.org/officeDocument/2006/math">
                    <m:r>
                      <a:rPr lang="en-IN" b="1" i="0" smtClean="0">
                        <a:latin typeface="Cambria Math" panose="02040503050406030204" pitchFamily="18" charset="0"/>
                      </a:rPr>
                      <m:t>𝐰</m:t>
                    </m:r>
                  </m:oMath>
                </a14:m>
                <a:r>
                  <a:rPr lang="en-IN" dirty="0"/>
                  <a:t> which, for a data point </a:t>
                </a:r>
                <a14:m>
                  <m:oMath xmlns:m="http://schemas.openxmlformats.org/officeDocument/2006/math">
                    <m:r>
                      <a:rPr lang="en-IN" b="1" i="0" smtClean="0">
                        <a:latin typeface="Cambria Math" panose="02040503050406030204" pitchFamily="18" charset="0"/>
                      </a:rPr>
                      <m:t>𝐱</m:t>
                    </m:r>
                  </m:oMath>
                </a14:m>
                <a:r>
                  <a:rPr lang="en-IN" dirty="0"/>
                  <a:t>, gives us a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𝐰</m:t>
                        </m:r>
                      </m:e>
                    </m:d>
                  </m:oMath>
                </a14:m>
                <a:r>
                  <a:rPr lang="en-IN" dirty="0"/>
                  <a:t> over the set of all possible labels, say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𝐶</m:t>
                        </m:r>
                      </m:e>
                    </m:d>
                  </m:oMath>
                </a14:m>
                <a:r>
                  <a:rPr lang="en-IN" dirty="0"/>
                  <a:t> for multiclassification</a:t>
                </a:r>
              </a:p>
              <a:p>
                <a:pPr lvl="2"/>
                <a:r>
                  <a:rPr lang="en-IN" dirty="0"/>
                  <a:t>Note that we conditioned on </a:t>
                </a:r>
                <a14:m>
                  <m:oMath xmlns:m="http://schemas.openxmlformats.org/officeDocument/2006/math">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oMath>
                </a14:m>
                <a:r>
                  <a:rPr lang="en-IN" dirty="0"/>
                  <a:t> </a:t>
                </a:r>
                <a:r>
                  <a:rPr lang="en-IN" i="0" dirty="0"/>
                  <a:t>which are not </a:t>
                </a:r>
                <a:r>
                  <a:rPr lang="en-IN" i="0" dirty="0" err="1"/>
                  <a:t>r.v</a:t>
                </a:r>
                <a:r>
                  <a:rPr lang="en-IN" i="0" dirty="0"/>
                  <a:t>. at the moment but nevertheless fixed since we are looking at the </a:t>
                </a:r>
                <a:r>
                  <a:rPr lang="en-IN" dirty="0"/>
                  <a:t>data point </a:t>
                </a:r>
                <a14:m>
                  <m:oMath xmlns:m="http://schemas.openxmlformats.org/officeDocument/2006/math">
                    <m:r>
                      <a:rPr lang="en-IN" b="1" i="0">
                        <a:latin typeface="Cambria Math" panose="02040503050406030204" pitchFamily="18" charset="0"/>
                      </a:rPr>
                      <m:t>𝐱</m:t>
                    </m:r>
                  </m:oMath>
                </a14:m>
                <a:r>
                  <a:rPr lang="en-IN" dirty="0"/>
                  <a:t> using model </a:t>
                </a:r>
                <a14:m>
                  <m:oMath xmlns:m="http://schemas.openxmlformats.org/officeDocument/2006/math">
                    <m:r>
                      <a:rPr lang="en-IN" b="1" i="0">
                        <a:latin typeface="Cambria Math" panose="02040503050406030204" pitchFamily="18" charset="0"/>
                      </a:rPr>
                      <m:t>𝐰</m:t>
                    </m:r>
                  </m:oMath>
                </a14:m>
                <a:endParaRPr lang="en-IN" dirty="0"/>
              </a:p>
              <a:p>
                <a:r>
                  <a:rPr lang="en-IN" dirty="0"/>
                  <a:t>We may use this PMF in very creative ways</a:t>
                </a:r>
              </a:p>
              <a:p>
                <a:pPr lvl="2"/>
                <a:r>
                  <a:rPr lang="en-IN" dirty="0"/>
                  <a:t>Predict the mode of this PMF if someone wants a single label predicted</a:t>
                </a:r>
                <a:br>
                  <a:rPr lang="en-IN" dirty="0"/>
                </a:b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0" i="1" dirty="0" smtClean="0">
                                    <a:latin typeface="Cambria Math" panose="02040503050406030204" pitchFamily="18" charset="0"/>
                                  </a:rPr>
                                  <m:t>𝑦</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e>
                        </m:func>
                      </m:e>
                    </m:func>
                  </m:oMath>
                </a14:m>
                <a:endParaRPr lang="en-IN" dirty="0"/>
              </a:p>
              <a:p>
                <a:pPr lvl="2"/>
                <a:r>
                  <a:rPr lang="en-IN" dirty="0"/>
                  <a:t>May use the median/mean as well – Bayesian ML exploits this possibility</a:t>
                </a:r>
              </a:p>
              <a:p>
                <a:pPr lvl="2"/>
                <a:r>
                  <a:rPr lang="en-IN" dirty="0"/>
                  <a:t>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𝑦</m:t>
                            </m:r>
                          </m:e>
                        </m:acc>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a:t> to find out if the ML model is confident about its prediction or totally confused about which label is the correct one!</a:t>
                </a:r>
              </a:p>
              <a:p>
                <a:pPr lvl="2"/>
                <a:r>
                  <a:rPr lang="en-IN" dirty="0"/>
                  <a:t>May use variance of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a:t> to find this as well (low variance = very confident prediction and high variance = less confident/confused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73437" cy="5746376"/>
              </a:xfrm>
              <a:blipFill>
                <a:blip r:embed="rId2"/>
                <a:stretch>
                  <a:fillRect l="-560" t="-2545" r="-815" b="-296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9915" y="81156"/>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253352" y="162239"/>
                <a:ext cx="10352304"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Exactly! Suppose we have three classes and for a data point, the ML model gives us the PMF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0.3, 0.4, 0.3</m:t>
                        </m:r>
                      </m:e>
                    </m:d>
                  </m:oMath>
                </a14:m>
                <a:r>
                  <a:rPr lang="en-US" sz="2400" i="1" dirty="0">
                    <a:solidFill>
                      <a:schemeClr val="bg1"/>
                    </a:solidFill>
                    <a:latin typeface="+mj-lt"/>
                  </a:rPr>
                  <a:t>.</a:t>
                </a:r>
                <a:r>
                  <a:rPr lang="en-US" sz="2400" dirty="0">
                    <a:solidFill>
                      <a:schemeClr val="bg1"/>
                    </a:solidFill>
                    <a:latin typeface="+mj-lt"/>
                  </a:rPr>
                  <a:t> The second class does win being the mode but the model seems not very certain about this prediction (only 40% confidence).</a:t>
                </a:r>
                <a:endParaRPr lang="en-US" sz="2400" i="1"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253352" y="162239"/>
                <a:ext cx="10352304" cy="1156723"/>
              </a:xfrm>
              <a:prstGeom prst="wedgeRectCallout">
                <a:avLst>
                  <a:gd name="adj1" fmla="val 56872"/>
                  <a:gd name="adj2" fmla="val 46970"/>
                </a:avLst>
              </a:prstGeom>
              <a:blipFill>
                <a:blip r:embed="rId4"/>
                <a:stretch>
                  <a:fillRect l="-439" t="-4103" b="-11795"/>
                </a:stretch>
              </a:blipFill>
              <a:ln w="38100">
                <a:solidFill>
                  <a:schemeClr val="accent1"/>
                </a:solidFill>
              </a:ln>
            </p:spPr>
            <p:txBody>
              <a:bodyPr/>
              <a:lstStyle/>
              <a:p>
                <a:r>
                  <a:rPr lang="en-IN">
                    <a:noFill/>
                  </a:rPr>
                  <a:t> </a:t>
                </a:r>
              </a:p>
            </p:txBody>
          </p:sp>
        </mc:Fallback>
      </mc:AlternateContent>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12874" y="4325488"/>
            <a:ext cx="1813917" cy="1813917"/>
          </a:xfrm>
          <a:prstGeom prst="rect">
            <a:avLst/>
          </a:prstGeom>
        </p:spPr>
      </p:pic>
      <p:sp>
        <p:nvSpPr>
          <p:cNvPr id="16" name="Rectangular Callout 15"/>
          <p:cNvSpPr/>
          <p:nvPr/>
        </p:nvSpPr>
        <p:spPr>
          <a:xfrm>
            <a:off x="6096000" y="4404321"/>
            <a:ext cx="4509656" cy="1156723"/>
          </a:xfrm>
          <a:prstGeom prst="wedgeRectCallout">
            <a:avLst>
              <a:gd name="adj1" fmla="val 61054"/>
              <a:gd name="adj2" fmla="val 4304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Warning! Just because a prediction is made with more confidence does not mean it must be correct!</a:t>
            </a:r>
            <a:endParaRPr lang="en-US" sz="2400" i="1" dirty="0">
              <a:solidFill>
                <a:schemeClr val="bg1"/>
              </a:solidFill>
              <a:latin typeface="+mj-lt"/>
            </a:endParaRPr>
          </a:p>
        </p:txBody>
      </p:sp>
      <p:grpSp>
        <p:nvGrpSpPr>
          <p:cNvPr id="13" name="Group 12">
            <a:extLst>
              <a:ext uri="{FF2B5EF4-FFF2-40B4-BE49-F238E27FC236}">
                <a16:creationId xmlns:a16="http://schemas.microsoft.com/office/drawing/2014/main" id="{27332B36-9A17-AF96-4403-E795CB4AE7A5}"/>
              </a:ext>
            </a:extLst>
          </p:cNvPr>
          <p:cNvGrpSpPr/>
          <p:nvPr/>
        </p:nvGrpSpPr>
        <p:grpSpPr>
          <a:xfrm>
            <a:off x="10909607" y="2185138"/>
            <a:ext cx="1143000" cy="1143000"/>
            <a:chOff x="2379643" y="355681"/>
            <a:chExt cx="1143000" cy="1143000"/>
          </a:xfrm>
        </p:grpSpPr>
        <p:sp>
          <p:nvSpPr>
            <p:cNvPr id="18" name="Oval 17">
              <a:extLst>
                <a:ext uri="{FF2B5EF4-FFF2-40B4-BE49-F238E27FC236}">
                  <a16:creationId xmlns:a16="http://schemas.microsoft.com/office/drawing/2014/main" id="{39850524-5FAA-2F55-6F94-37BFAAD12760}"/>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4242FD1D-5308-7D18-BDC0-F810AED4DDA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0" name="Group 19">
              <a:extLst>
                <a:ext uri="{FF2B5EF4-FFF2-40B4-BE49-F238E27FC236}">
                  <a16:creationId xmlns:a16="http://schemas.microsoft.com/office/drawing/2014/main" id="{529081E5-8B42-8EAF-8A4C-1CC62112A735}"/>
                </a:ext>
              </a:extLst>
            </p:cNvPr>
            <p:cNvGrpSpPr/>
            <p:nvPr/>
          </p:nvGrpSpPr>
          <p:grpSpPr>
            <a:xfrm>
              <a:off x="2676823" y="704523"/>
              <a:ext cx="548640" cy="320040"/>
              <a:chOff x="8209190" y="1852901"/>
              <a:chExt cx="2194560" cy="1280160"/>
            </a:xfrm>
          </p:grpSpPr>
          <p:sp>
            <p:nvSpPr>
              <p:cNvPr id="21" name="Freeform: Shape 20">
                <a:extLst>
                  <a:ext uri="{FF2B5EF4-FFF2-40B4-BE49-F238E27FC236}">
                    <a16:creationId xmlns:a16="http://schemas.microsoft.com/office/drawing/2014/main" id="{C499763F-E607-E9F6-E10A-883E106675D5}"/>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F5CF05F2-D2E5-3EE6-4C9E-9460153D1C9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14" name="Rectangular Callout 13"/>
              <p:cNvSpPr/>
              <p:nvPr/>
            </p:nvSpPr>
            <p:spPr>
              <a:xfrm>
                <a:off x="253352" y="1802664"/>
                <a:ext cx="10352304" cy="1156723"/>
              </a:xfrm>
              <a:prstGeom prst="wedgeRectCallout">
                <a:avLst>
                  <a:gd name="adj1" fmla="val 54589"/>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Suppose another model gives us the PMF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0.05, 0.85</m:t>
                        </m:r>
                        <m:r>
                          <a:rPr lang="en-IN" sz="2400" i="1">
                            <a:solidFill>
                              <a:schemeClr val="bg1"/>
                            </a:solidFill>
                            <a:latin typeface="Cambria Math" panose="02040503050406030204" pitchFamily="18" charset="0"/>
                          </a:rPr>
                          <m:t>, 0.1</m:t>
                        </m:r>
                      </m:e>
                    </m:d>
                  </m:oMath>
                </a14:m>
                <a:r>
                  <a:rPr lang="en-US" sz="2400" i="1" dirty="0">
                    <a:solidFill>
                      <a:schemeClr val="bg1"/>
                    </a:solidFill>
                    <a:latin typeface="+mj-lt"/>
                  </a:rPr>
                  <a:t> </a:t>
                </a:r>
                <a:r>
                  <a:rPr lang="en-US" sz="2400" dirty="0">
                    <a:solidFill>
                      <a:schemeClr val="bg1"/>
                    </a:solidFill>
                    <a:latin typeface="+mj-lt"/>
                  </a:rPr>
                  <a:t>on the same data point</a:t>
                </a:r>
                <a:r>
                  <a:rPr lang="en-US" sz="2400" i="1" dirty="0">
                    <a:solidFill>
                      <a:schemeClr val="bg1"/>
                    </a:solidFill>
                    <a:latin typeface="+mj-lt"/>
                  </a:rPr>
                  <a:t>.</a:t>
                </a:r>
                <a:r>
                  <a:rPr lang="en-US" sz="2400" dirty="0">
                    <a:solidFill>
                      <a:schemeClr val="bg1"/>
                    </a:solidFill>
                    <a:latin typeface="+mj-lt"/>
                  </a:rPr>
                  <a:t> The second class still wins but this time the model is very certain about this prediction (since it is giving a very high 85% confidence in this prediction).</a:t>
                </a:r>
                <a:endParaRPr lang="en-US" sz="2400" i="1" dirty="0">
                  <a:solidFill>
                    <a:schemeClr val="bg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2" y="1802664"/>
                <a:ext cx="10352304" cy="1156723"/>
              </a:xfrm>
              <a:prstGeom prst="wedgeRectCallout">
                <a:avLst>
                  <a:gd name="adj1" fmla="val 54589"/>
                  <a:gd name="adj2" fmla="val 46970"/>
                </a:avLst>
              </a:prstGeom>
              <a:blipFill>
                <a:blip r:embed="rId6"/>
                <a:stretch>
                  <a:fillRect t="-4103" b="-11795"/>
                </a:stretch>
              </a:blipFill>
              <a:ln w="38100">
                <a:solidFill>
                  <a:schemeClr val="accent1"/>
                </a:solidFill>
              </a:ln>
            </p:spPr>
            <p:txBody>
              <a:bodyPr/>
              <a:lstStyle/>
              <a:p>
                <a:r>
                  <a:rPr lang="en-IN">
                    <a:noFill/>
                  </a:rPr>
                  <a:t> </a:t>
                </a:r>
              </a:p>
            </p:txBody>
          </p:sp>
        </mc:Fallback>
      </mc:AlternateContent>
      <p:sp>
        <p:nvSpPr>
          <p:cNvPr id="17" name="Rectangular Callout 16"/>
          <p:cNvSpPr/>
          <p:nvPr/>
        </p:nvSpPr>
        <p:spPr>
          <a:xfrm>
            <a:off x="253352" y="3086558"/>
            <a:ext cx="10352304" cy="1156723"/>
          </a:xfrm>
          <a:prstGeom prst="wedgeRectCallout">
            <a:avLst>
              <a:gd name="adj1" fmla="val 56663"/>
              <a:gd name="adj2" fmla="val -3569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could not agree more. However, in many ML applications (e.g. active learning) if we find that the model is making unsure predictions, we can switch to another model or just ask a human to step in. Thus, confidence info can be used fruitfully</a:t>
            </a:r>
            <a:endParaRPr lang="en-US" sz="2400" i="1" dirty="0">
              <a:solidFill>
                <a:schemeClr val="bg1"/>
              </a:solidFill>
              <a:latin typeface="+mj-lt"/>
            </a:endParaRPr>
          </a:p>
        </p:txBody>
      </p:sp>
    </p:spTree>
    <p:extLst>
      <p:ext uri="{BB962C8B-B14F-4D97-AF65-F5344CB8AC3E}">
        <p14:creationId xmlns:p14="http://schemas.microsoft.com/office/powerpoint/2010/main" val="802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par>
                          <p:cTn id="54" fill="hold">
                            <p:stCondLst>
                              <p:cond delay="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righ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6" grpId="0" animBg="1"/>
      <p:bldP spid="14"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Binary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874803"/>
              </a:xfrm>
            </p:spPr>
            <p:txBody>
              <a:bodyPr>
                <a:normAutofit/>
              </a:bodyPr>
              <a:lstStyle/>
              <a:p>
                <a:r>
                  <a:rPr lang="en-IN" dirty="0"/>
                  <a:t>Find a way to map every data point </a:t>
                </a:r>
                <a14:m>
                  <m:oMath xmlns:m="http://schemas.openxmlformats.org/officeDocument/2006/math">
                    <m:r>
                      <a:rPr lang="en-IN" b="1" i="0" smtClean="0">
                        <a:latin typeface="Cambria Math" panose="02040503050406030204" pitchFamily="18" charset="0"/>
                      </a:rPr>
                      <m:t>𝐱</m:t>
                    </m:r>
                  </m:oMath>
                </a14:m>
                <a:r>
                  <a:rPr lang="en-IN" dirty="0"/>
                  <a:t> to a Rademacher distribution</a:t>
                </a:r>
              </a:p>
              <a:p>
                <a:pPr lvl="2"/>
                <a:r>
                  <a:rPr lang="en-IN" dirty="0"/>
                  <a:t>Another way of saying this: map every data point </a:t>
                </a:r>
                <a14:m>
                  <m:oMath xmlns:m="http://schemas.openxmlformats.org/officeDocument/2006/math">
                    <m:r>
                      <a:rPr lang="en-IN" b="1" i="0" smtClean="0">
                        <a:latin typeface="Cambria Math" panose="02040503050406030204" pitchFamily="18" charset="0"/>
                      </a:rPr>
                      <m:t>𝐱</m:t>
                    </m:r>
                  </m:oMath>
                </a14:m>
                <a:r>
                  <a:rPr lang="en-IN" dirty="0"/>
                  <a:t> to a </a:t>
                </a:r>
                <a:r>
                  <a:rPr lang="en-IN" dirty="0" err="1"/>
                  <a:t>prob</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∈[0,1]</m:t>
                    </m:r>
                  </m:oMath>
                </a14:m>
                <a:endParaRPr lang="en-IN" dirty="0"/>
              </a:p>
              <a:p>
                <a:pPr lvl="2"/>
                <a:r>
                  <a:rPr lang="en-IN" dirty="0"/>
                  <a:t>Will give us a PMF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e>
                    </m:d>
                  </m:oMath>
                </a14:m>
                <a:r>
                  <a:rPr lang="en-IN" dirty="0"/>
                  <a:t> i.e.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m:t>
                        </m:r>
                        <m:r>
                          <a:rPr lang="en-IN" b="0" i="0" smtClean="0">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e>
                    </m:d>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oMath>
                </a14:m>
                <a:endParaRPr lang="en-IN" dirty="0"/>
              </a:p>
              <a:p>
                <a:r>
                  <a:rPr lang="en-IN" dirty="0"/>
                  <a:t>If using mode predictor i.e. </a:t>
                </a:r>
                <a14:m>
                  <m:oMath xmlns:m="http://schemas.openxmlformats.org/officeDocument/2006/math">
                    <m:acc>
                      <m:accPr>
                        <m:chr m:val="̂"/>
                        <m:ctrlPr>
                          <a:rPr lang="en-IN" i="1">
                            <a:latin typeface="Cambria Math" panose="02040503050406030204" pitchFamily="18" charset="0"/>
                          </a:rPr>
                        </m:ctrlPr>
                      </m:accPr>
                      <m:e>
                        <m:r>
                          <a:rPr lang="en-IN">
                            <a:latin typeface="Cambria Math" panose="02040503050406030204" pitchFamily="18" charset="0"/>
                          </a:rPr>
                          <m:t>𝑦</m:t>
                        </m:r>
                      </m:e>
                    </m:acc>
                    <m:r>
                      <a:rPr lang="en-IN"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dirty="0">
                                    <a:latin typeface="Cambria Math" panose="02040503050406030204" pitchFamily="18" charset="0"/>
                                  </a:rPr>
                                  <m:t>𝑦</m:t>
                                </m:r>
                                <m:r>
                                  <a:rPr lang="en-IN" dirty="0">
                                    <a:latin typeface="Cambria Math" panose="02040503050406030204" pitchFamily="18" charset="0"/>
                                  </a:rPr>
                                  <m:t>∈</m:t>
                                </m:r>
                                <m:r>
                                  <a:rPr lang="en-IN" dirty="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𝐱</m:t>
                                </m:r>
                              </m:e>
                            </m:d>
                          </m:e>
                        </m:func>
                      </m:e>
                    </m:func>
                  </m:oMath>
                </a14:m>
                <a:r>
                  <a:rPr lang="en-IN" dirty="0"/>
                  <a:t> then this PMF will give us the correct label only if the following happens</a:t>
                </a:r>
              </a:p>
              <a:p>
                <a:pPr lvl="2"/>
                <a:r>
                  <a:rPr lang="en-IN" dirty="0"/>
                  <a:t>When the true label of </a:t>
                </a:r>
                <a14:m>
                  <m:oMath xmlns:m="http://schemas.openxmlformats.org/officeDocument/2006/math">
                    <m:r>
                      <a:rPr lang="en-IN" b="1" i="0" smtClean="0">
                        <a:latin typeface="Cambria Math" panose="02040503050406030204" pitchFamily="18" charset="0"/>
                      </a:rPr>
                      <m:t>𝐱</m:t>
                    </m:r>
                  </m:oMath>
                </a14:m>
                <a:r>
                  <a:rPr lang="en-IN" dirty="0"/>
                  <a:t> is </a:t>
                </a:r>
                <a14:m>
                  <m:oMath xmlns:m="http://schemas.openxmlformats.org/officeDocument/2006/math">
                    <m:r>
                      <a:rPr lang="en-IN" b="0" i="1" smtClean="0">
                        <a:latin typeface="Cambria Math" panose="02040503050406030204" pitchFamily="18" charset="0"/>
                      </a:rPr>
                      <m:t>+1</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&gt;1−</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&gt;</m:t>
                    </m:r>
                    <m:r>
                      <a:rPr lang="en-IN" b="0" i="1" smtClean="0">
                        <a:latin typeface="Cambria Math" panose="02040503050406030204" pitchFamily="18" charset="0"/>
                      </a:rPr>
                      <m:t>0.5</m:t>
                    </m:r>
                  </m:oMath>
                </a14:m>
                <a:endParaRPr lang="en-IN" dirty="0"/>
              </a:p>
              <a:p>
                <a:pPr lvl="2"/>
                <a:r>
                  <a:rPr lang="en-IN" dirty="0"/>
                  <a:t>When the true label of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1" smtClean="0">
                        <a:latin typeface="Cambria Math" panose="02040503050406030204" pitchFamily="18" charset="0"/>
                      </a:rPr>
                      <m:t>−</m:t>
                    </m:r>
                    <m:r>
                      <a:rPr lang="en-IN">
                        <a:latin typeface="Cambria Math" panose="02040503050406030204" pitchFamily="18" charset="0"/>
                      </a:rPr>
                      <m:t>1</m:t>
                    </m:r>
                  </m:oMath>
                </a14:m>
                <a:r>
                  <a:rPr lang="en-IN" dirty="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1−</m:t>
                        </m:r>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&gt;</m:t>
                    </m:r>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oMath>
                </a14:m>
                <a:r>
                  <a:rPr lang="en-IN" dirty="0"/>
                  <a:t>, in other words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&lt;</m:t>
                    </m:r>
                    <m:r>
                      <a:rPr lang="en-IN">
                        <a:latin typeface="Cambria Math" panose="02040503050406030204" pitchFamily="18" charset="0"/>
                      </a:rPr>
                      <m:t>0.5</m:t>
                    </m:r>
                  </m:oMath>
                </a14:m>
                <a:endParaRPr lang="en-IN" dirty="0"/>
              </a:p>
              <a:p>
                <a:pPr lvl="2"/>
                <a:r>
                  <a:rPr lang="en-IN" dirty="0"/>
                  <a:t>Note that if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i="1" smtClean="0">
                        <a:latin typeface="Cambria Math" panose="02040503050406030204" pitchFamily="18" charset="0"/>
                      </a:rPr>
                      <m:t>=</m:t>
                    </m:r>
                    <m:r>
                      <a:rPr lang="en-IN" b="0" i="1" smtClean="0">
                        <a:latin typeface="Cambria Math" panose="02040503050406030204" pitchFamily="18" charset="0"/>
                      </a:rPr>
                      <m:t>0.5</m:t>
                    </m:r>
                  </m:oMath>
                </a14:m>
                <a:r>
                  <a:rPr lang="en-IN" dirty="0"/>
                  <a:t>, it means ML model is totally confused about label of </a:t>
                </a:r>
                <a14:m>
                  <m:oMath xmlns:m="http://schemas.openxmlformats.org/officeDocument/2006/math">
                    <m:r>
                      <a:rPr lang="en-IN" b="1" i="0" smtClean="0">
                        <a:latin typeface="Cambria Math" panose="02040503050406030204" pitchFamily="18" charset="0"/>
                      </a:rPr>
                      <m:t>𝐱</m:t>
                    </m:r>
                  </m:oMath>
                </a14:m>
                <a:endParaRPr lang="en-IN" b="1" i="0" dirty="0"/>
              </a:p>
              <a:p>
                <a:pPr lvl="2"/>
                <a:r>
                  <a:rPr lang="en-IN" dirty="0"/>
                  <a:t>Data points for whom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1">
                        <a:latin typeface="Cambria Math" panose="02040503050406030204" pitchFamily="18" charset="0"/>
                      </a:rPr>
                      <m:t>=</m:t>
                    </m:r>
                    <m:r>
                      <a:rPr lang="en-IN">
                        <a:latin typeface="Cambria Math" panose="02040503050406030204" pitchFamily="18" charset="0"/>
                      </a:rPr>
                      <m:t>0.5</m:t>
                    </m:r>
                  </m:oMath>
                </a14:m>
                <a:r>
                  <a:rPr lang="en-IN" dirty="0"/>
                  <a:t> are on decision boundary!!</a:t>
                </a:r>
              </a:p>
              <a:p>
                <a:r>
                  <a:rPr lang="en-IN" dirty="0"/>
                  <a:t>Of course, as usual we want a healthy margin</a:t>
                </a:r>
              </a:p>
              <a:p>
                <a:pPr lvl="2"/>
                <a:r>
                  <a:rPr lang="en-IN" dirty="0"/>
                  <a:t>If 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i="0" dirty="0" smtClean="0">
                        <a:latin typeface="Cambria Math" panose="02040503050406030204" pitchFamily="18" charset="0"/>
                      </a:rPr>
                      <m:t>+</m:t>
                    </m:r>
                    <m:r>
                      <a:rPr lang="en-IN">
                        <a:latin typeface="Cambria Math" panose="02040503050406030204" pitchFamily="18" charset="0"/>
                      </a:rPr>
                      <m:t>1</m:t>
                    </m:r>
                  </m:oMath>
                </a14:m>
                <a:r>
                  <a:rPr lang="en-IN" dirty="0"/>
                  <a:t>, then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1</m:t>
                    </m:r>
                  </m:oMath>
                </a14:m>
                <a:endParaRPr lang="en-IN" dirty="0"/>
              </a:p>
              <a:p>
                <a:pPr lvl="2"/>
                <a:r>
                  <a:rPr lang="en-IN" dirty="0"/>
                  <a:t>If true label of the data point </a:t>
                </a:r>
                <a14:m>
                  <m:oMath xmlns:m="http://schemas.openxmlformats.org/officeDocument/2006/math">
                    <m:r>
                      <a:rPr lang="en-IN" b="1" i="0">
                        <a:latin typeface="Cambria Math" panose="02040503050406030204" pitchFamily="18" charset="0"/>
                      </a:rPr>
                      <m:t>𝐱</m:t>
                    </m:r>
                  </m:oMath>
                </a14:m>
                <a:r>
                  <a:rPr lang="en-IN" dirty="0"/>
                  <a:t> is </a:t>
                </a:r>
                <a14:m>
                  <m:oMath xmlns:m="http://schemas.openxmlformats.org/officeDocument/2006/math">
                    <m:r>
                      <a:rPr lang="en-IN" b="0" i="0" smtClean="0">
                        <a:latin typeface="Cambria Math" panose="02040503050406030204" pitchFamily="18" charset="0"/>
                      </a:rPr>
                      <m:t>−</m:t>
                    </m:r>
                    <m:r>
                      <a:rPr lang="en-IN" i="1">
                        <a:latin typeface="Cambria Math" panose="02040503050406030204" pitchFamily="18" charset="0"/>
                      </a:rPr>
                      <m:t>1</m:t>
                    </m:r>
                  </m:oMath>
                </a14:m>
                <a:r>
                  <a:rPr lang="en-IN" dirty="0"/>
                  <a:t>, then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≪0.5</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b="0" i="1" smtClean="0">
                        <a:latin typeface="Cambria Math" panose="02040503050406030204" pitchFamily="18" charset="0"/>
                      </a:rPr>
                      <m:t>≈</m:t>
                    </m:r>
                    <m:r>
                      <a:rPr lang="en-IN" i="1">
                        <a:latin typeface="Cambria Math" panose="02040503050406030204" pitchFamily="18" charset="0"/>
                      </a:rPr>
                      <m:t>0</m:t>
                    </m:r>
                  </m:oMath>
                </a14:m>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874803"/>
              </a:xfrm>
              <a:blipFill>
                <a:blip r:embed="rId2"/>
                <a:stretch>
                  <a:fillRect l="-562" t="-2490" b="-12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4802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Binary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How to map feature vectors </a:t>
                </a:r>
                <a14:m>
                  <m:oMath xmlns:m="http://schemas.openxmlformats.org/officeDocument/2006/math">
                    <m:r>
                      <a:rPr lang="en-IN" b="1">
                        <a:latin typeface="Cambria Math" panose="02040503050406030204" pitchFamily="18" charset="0"/>
                      </a:rPr>
                      <m:t>𝐱</m:t>
                    </m:r>
                  </m:oMath>
                </a14:m>
                <a:r>
                  <a:rPr lang="en-IN" dirty="0"/>
                  <a:t> to probability values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1">
                            <a:latin typeface="Cambria Math" panose="02040503050406030204" pitchFamily="18" charset="0"/>
                          </a:rPr>
                          <m:t>𝐱</m:t>
                        </m:r>
                      </m:sub>
                    </m:sSub>
                    <m:r>
                      <a:rPr lang="en-IN" i="1">
                        <a:latin typeface="Cambria Math" panose="02040503050406030204" pitchFamily="18" charset="0"/>
                      </a:rPr>
                      <m:t>∈[0,1]</m:t>
                    </m:r>
                  </m:oMath>
                </a14:m>
                <a:r>
                  <a:rPr lang="en-IN" dirty="0"/>
                  <a:t>?	</a:t>
                </a:r>
              </a:p>
              <a:p>
                <a:r>
                  <a:rPr lang="en-IN" dirty="0"/>
                  <a:t>Could treat it as a regression problem since </a:t>
                </a:r>
                <a:r>
                  <a:rPr lang="en-IN" dirty="0" err="1"/>
                  <a:t>prob</a:t>
                </a:r>
                <a:r>
                  <a:rPr lang="en-IN" dirty="0"/>
                  <a:t> values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a:t> after all </a:t>
                </a:r>
              </a:p>
              <a:p>
                <a:pPr lvl="2"/>
                <a:r>
                  <a:rPr lang="en-IN" dirty="0"/>
                  <a:t>Will need to modify the training set a bit to do this (basically change all </a:t>
                </a:r>
                <a14:m>
                  <m:oMath xmlns:m="http://schemas.openxmlformats.org/officeDocument/2006/math">
                    <m:r>
                      <a:rPr lang="en-IN" b="0" i="1" smtClean="0">
                        <a:latin typeface="Cambria Math" panose="02040503050406030204" pitchFamily="18" charset="0"/>
                      </a:rPr>
                      <m:t>−1</m:t>
                    </m:r>
                  </m:oMath>
                </a14:m>
                <a:r>
                  <a:rPr lang="en-IN" dirty="0"/>
                  <a:t> labels to </a:t>
                </a:r>
                <a14:m>
                  <m:oMath xmlns:m="http://schemas.openxmlformats.org/officeDocument/2006/math">
                    <m:r>
                      <a:rPr lang="en-IN" b="0" i="1" smtClean="0">
                        <a:latin typeface="Cambria Math" panose="02040503050406030204" pitchFamily="18" charset="0"/>
                      </a:rPr>
                      <m:t>0</m:t>
                    </m:r>
                  </m:oMath>
                </a14:m>
                <a:r>
                  <a:rPr lang="en-IN" dirty="0"/>
                  <a:t> since we want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b="0" i="1" smtClean="0">
                        <a:latin typeface="Cambria Math" panose="02040503050406030204" pitchFamily="18" charset="0"/>
                      </a:rPr>
                      <m:t>=0</m:t>
                    </m:r>
                  </m:oMath>
                </a14:m>
                <a:r>
                  <a:rPr lang="en-IN" dirty="0"/>
                  <a:t> if the label is </a:t>
                </a:r>
                <a14:m>
                  <m:oMath xmlns:m="http://schemas.openxmlformats.org/officeDocument/2006/math">
                    <m:r>
                      <a:rPr lang="en-IN" b="0" i="1" smtClean="0">
                        <a:latin typeface="Cambria Math" panose="02040503050406030204" pitchFamily="18" charset="0"/>
                      </a:rPr>
                      <m:t>−1</m:t>
                    </m:r>
                  </m:oMath>
                </a14:m>
                <a:endParaRPr lang="en-IN" dirty="0"/>
              </a:p>
              <a:p>
                <a:r>
                  <a:rPr lang="en-IN" dirty="0"/>
                  <a:t>Could use DT etc to solve this regression problem</a:t>
                </a:r>
              </a:p>
              <a:p>
                <a:r>
                  <a:rPr lang="en-IN" dirty="0"/>
                  <a:t>Using linear models to do this presents a challenge</a:t>
                </a:r>
              </a:p>
              <a:p>
                <a:pPr lvl="2"/>
                <a:r>
                  <a:rPr lang="en-IN" dirty="0"/>
                  <a:t>If we learn a linear model </a:t>
                </a:r>
                <a14:m>
                  <m:oMath xmlns:m="http://schemas.openxmlformats.org/officeDocument/2006/math">
                    <m:r>
                      <a:rPr lang="en-IN" b="1" i="0" smtClean="0">
                        <a:latin typeface="Cambria Math" panose="02040503050406030204" pitchFamily="18" charset="0"/>
                      </a:rPr>
                      <m:t>𝐰</m:t>
                    </m:r>
                  </m:oMath>
                </a14:m>
                <a:r>
                  <a:rPr lang="en-IN" dirty="0"/>
                  <a:t> using ridge regression it may happen that for some data point </a:t>
                </a:r>
                <a14:m>
                  <m:oMath xmlns:m="http://schemas.openxmlformats.org/officeDocument/2006/math">
                    <m:r>
                      <a:rPr lang="en-IN" b="1" i="0" smtClean="0">
                        <a:latin typeface="Cambria Math" panose="02040503050406030204" pitchFamily="18" charset="0"/>
                      </a:rPr>
                      <m:t>𝐱</m:t>
                    </m:r>
                  </m:oMath>
                </a14:m>
                <a:r>
                  <a:rPr lang="en-IN" dirty="0"/>
                  <a:t>, we have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&lt;0</m:t>
                    </m:r>
                  </m:oMath>
                </a14:m>
                <a:r>
                  <a:rPr lang="en-IN" dirty="0"/>
                  <a:t> or else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&gt;1</m:t>
                    </m:r>
                  </m:oMath>
                </a14:m>
                <a:endParaRPr lang="en-IN" b="0" i="1" dirty="0">
                  <a:latin typeface="Cambria Math" panose="02040503050406030204" pitchFamily="18" charset="0"/>
                </a:endParaRPr>
              </a:p>
              <a:p>
                <a:pPr lvl="2"/>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oMath>
                </a14:m>
                <a:r>
                  <a:rPr lang="en-IN" dirty="0"/>
                  <a:t> wont make sense in this case – not a valid PMF!!</a:t>
                </a:r>
              </a:p>
              <a:p>
                <a:pPr lvl="2"/>
                <a:r>
                  <a:rPr lang="en-IN" dirty="0"/>
                  <a:t>DT doesn’t suffer from this problem since it always predict a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∈[0,1]</m:t>
                    </m:r>
                  </m:oMath>
                </a14:m>
                <a:endParaRPr lang="en-IN" dirty="0"/>
              </a:p>
              <a:p>
                <a:pPr lvl="2"/>
                <a:r>
                  <a:rPr lang="en-IN" dirty="0"/>
                  <a:t>DT uses averages of a bunch of train labels to obtain test prediction – the average of a bunch of 0s and 1s is always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7964" y="0"/>
            <a:ext cx="1864034" cy="1864034"/>
          </a:xfrm>
          <a:prstGeom prst="rect">
            <a:avLst/>
          </a:prstGeom>
        </p:spPr>
      </p:pic>
      <p:sp>
        <p:nvSpPr>
          <p:cNvPr id="18" name="Rectangular Callout 17"/>
          <p:cNvSpPr/>
          <p:nvPr/>
        </p:nvSpPr>
        <p:spPr>
          <a:xfrm>
            <a:off x="6626831" y="304722"/>
            <a:ext cx="3937729" cy="917903"/>
          </a:xfrm>
          <a:prstGeom prst="wedgeRectCallout">
            <a:avLst>
              <a:gd name="adj1" fmla="val 68150"/>
              <a:gd name="adj2" fmla="val 5052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So can we never use linear models to do probabilistic ML?</a:t>
            </a:r>
            <a:endParaRPr lang="en-US" sz="2400" i="1" dirty="0">
              <a:solidFill>
                <a:schemeClr val="bg1"/>
              </a:solidFill>
              <a:latin typeface="+mj-lt"/>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814" y="3649243"/>
            <a:ext cx="1928846" cy="1928846"/>
          </a:xfrm>
          <a:prstGeom prst="rect">
            <a:avLst/>
          </a:prstGeom>
        </p:spPr>
      </p:pic>
      <mc:AlternateContent xmlns:mc="http://schemas.openxmlformats.org/markup-compatibility/2006" xmlns:a14="http://schemas.microsoft.com/office/drawing/2010/main">
        <mc:Choice Requires="a14">
          <p:sp>
            <p:nvSpPr>
              <p:cNvPr id="27" name="Rectangular Callout 26"/>
              <p:cNvSpPr/>
              <p:nvPr/>
            </p:nvSpPr>
            <p:spPr>
              <a:xfrm>
                <a:off x="1215792" y="3879942"/>
                <a:ext cx="9348768"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Ah! The name makes sense now – logistic regression is used to solve binary classification problems but since it does so by mapping </a:t>
                </a:r>
                <a14:m>
                  <m:oMath xmlns:m="http://schemas.openxmlformats.org/officeDocument/2006/math">
                    <m:r>
                      <a:rPr lang="en-IN" sz="2400" b="1" i="0">
                        <a:solidFill>
                          <a:schemeClr val="bg1"/>
                        </a:solidFill>
                        <a:latin typeface="Cambria Math" panose="02040503050406030204" pitchFamily="18" charset="0"/>
                      </a:rPr>
                      <m:t>𝐱</m:t>
                    </m:r>
                    <m:r>
                      <a:rPr lang="en-IN" sz="2400">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a:solidFill>
                              <a:schemeClr val="bg1"/>
                            </a:solidFill>
                            <a:latin typeface="Cambria Math" panose="02040503050406030204" pitchFamily="18" charset="0"/>
                          </a:rPr>
                          <m:t>0,1</m:t>
                        </m:r>
                      </m:e>
                    </m:d>
                  </m:oMath>
                </a14:m>
                <a:r>
                  <a:rPr lang="en-IN" sz="2400" dirty="0">
                    <a:solidFill>
                      <a:schemeClr val="bg1"/>
                    </a:solidFill>
                    <a:latin typeface="+mj-lt"/>
                  </a:rPr>
                  <a:t>, experts thought it would be cool to have the term “regression” in the name</a:t>
                </a:r>
                <a:endParaRPr lang="en-US" sz="2400" i="1" dirty="0">
                  <a:solidFill>
                    <a:schemeClr val="bg1"/>
                  </a:solidFill>
                  <a:latin typeface="+mj-lt"/>
                </a:endParaRPr>
              </a:p>
            </p:txBody>
          </p:sp>
        </mc:Choice>
        <mc:Fallback xmlns="">
          <p:sp>
            <p:nvSpPr>
              <p:cNvPr id="27" name="Rectangular Callout 26"/>
              <p:cNvSpPr>
                <a:spLocks noRot="1" noChangeAspect="1" noMove="1" noResize="1" noEditPoints="1" noAdjustHandles="1" noChangeArrowheads="1" noChangeShapeType="1" noTextEdit="1"/>
              </p:cNvSpPr>
              <p:nvPr/>
            </p:nvSpPr>
            <p:spPr>
              <a:xfrm>
                <a:off x="1215792" y="3879942"/>
                <a:ext cx="9348768" cy="1156723"/>
              </a:xfrm>
              <a:prstGeom prst="wedgeRectCallout">
                <a:avLst>
                  <a:gd name="adj1" fmla="val 56872"/>
                  <a:gd name="adj2" fmla="val 46970"/>
                </a:avLst>
              </a:prstGeom>
              <a:blipFill>
                <a:blip r:embed="rId5"/>
                <a:stretch>
                  <a:fillRect l="-668" t="-3571" b="-11735"/>
                </a:stretch>
              </a:blipFill>
              <a:ln w="38100">
                <a:solidFill>
                  <a:schemeClr val="accent1"/>
                </a:solidFill>
              </a:ln>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5369E2E3-1C6E-BA5F-C7EF-8DA1F0780D78}"/>
              </a:ext>
            </a:extLst>
          </p:cNvPr>
          <p:cNvGrpSpPr/>
          <p:nvPr/>
        </p:nvGrpSpPr>
        <p:grpSpPr>
          <a:xfrm>
            <a:off x="10678701" y="2257597"/>
            <a:ext cx="1143000" cy="1143000"/>
            <a:chOff x="2379643" y="355681"/>
            <a:chExt cx="1143000" cy="1143000"/>
          </a:xfrm>
        </p:grpSpPr>
        <p:sp>
          <p:nvSpPr>
            <p:cNvPr id="12" name="Oval 11">
              <a:extLst>
                <a:ext uri="{FF2B5EF4-FFF2-40B4-BE49-F238E27FC236}">
                  <a16:creationId xmlns:a16="http://schemas.microsoft.com/office/drawing/2014/main" id="{B14A93CB-4283-C6B0-C4F4-F952D2972ABF}"/>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BCC777B5-48CD-0ACB-39BB-EADDACFB96A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4" name="Group 13">
              <a:extLst>
                <a:ext uri="{FF2B5EF4-FFF2-40B4-BE49-F238E27FC236}">
                  <a16:creationId xmlns:a16="http://schemas.microsoft.com/office/drawing/2014/main" id="{3AEC8D3F-54CF-3452-BFA8-858471E7EF88}"/>
                </a:ext>
              </a:extLst>
            </p:cNvPr>
            <p:cNvGrpSpPr/>
            <p:nvPr/>
          </p:nvGrpSpPr>
          <p:grpSpPr>
            <a:xfrm>
              <a:off x="2676823" y="704523"/>
              <a:ext cx="548640" cy="320040"/>
              <a:chOff x="8209190" y="1852901"/>
              <a:chExt cx="2194560" cy="1280160"/>
            </a:xfrm>
          </p:grpSpPr>
          <p:sp>
            <p:nvSpPr>
              <p:cNvPr id="15" name="Freeform: Shape 14">
                <a:extLst>
                  <a:ext uri="{FF2B5EF4-FFF2-40B4-BE49-F238E27FC236}">
                    <a16:creationId xmlns:a16="http://schemas.microsoft.com/office/drawing/2014/main" id="{2448C2E4-6CE8-1BC8-13B1-281A7C49A75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Freeform: Shape 15">
                <a:extLst>
                  <a:ext uri="{FF2B5EF4-FFF2-40B4-BE49-F238E27FC236}">
                    <a16:creationId xmlns:a16="http://schemas.microsoft.com/office/drawing/2014/main" id="{3C9CF4C9-86AB-2CC8-6094-ECA44D2E988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25" name="Rectangular Callout 24"/>
              <p:cNvSpPr/>
              <p:nvPr/>
            </p:nvSpPr>
            <p:spPr>
              <a:xfrm>
                <a:off x="4433450" y="1587044"/>
                <a:ext cx="5768956" cy="1242053"/>
              </a:xfrm>
              <a:prstGeom prst="wedgeRectCallout">
                <a:avLst>
                  <a:gd name="adj1" fmla="val 61194"/>
                  <a:gd name="adj2" fmla="val 564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can – one way to solve the problem of using linear methods to map </a:t>
                </a:r>
                <a14:m>
                  <m:oMath xmlns:m="http://schemas.openxmlformats.org/officeDocument/2006/math">
                    <m:r>
                      <a:rPr lang="en-IN" sz="2400" b="1" i="0">
                        <a:solidFill>
                          <a:schemeClr val="bg1"/>
                        </a:solidFill>
                        <a:latin typeface="Cambria Math" panose="02040503050406030204" pitchFamily="18" charset="0"/>
                      </a:rPr>
                      <m:t>𝐱</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0,1</m:t>
                        </m:r>
                      </m:e>
                    </m:d>
                  </m:oMath>
                </a14:m>
                <a:r>
                  <a:rPr lang="en-IN" sz="2400" dirty="0">
                    <a:solidFill>
                      <a:schemeClr val="bg1"/>
                    </a:solidFill>
                    <a:latin typeface="+mj-lt"/>
                  </a:rPr>
                  <a:t> is called </a:t>
                </a:r>
                <a:r>
                  <a:rPr lang="en-IN" sz="2400" i="1" dirty="0">
                    <a:solidFill>
                      <a:schemeClr val="bg1"/>
                    </a:solidFill>
                    <a:latin typeface="+mj-lt"/>
                  </a:rPr>
                  <a:t>logistic regression</a:t>
                </a:r>
                <a:r>
                  <a:rPr lang="en-IN" sz="2400" dirty="0">
                    <a:solidFill>
                      <a:schemeClr val="bg1"/>
                    </a:solidFill>
                    <a:latin typeface="+mj-lt"/>
                  </a:rPr>
                  <a:t> – have seen it before</a:t>
                </a:r>
              </a:p>
            </p:txBody>
          </p:sp>
        </mc:Choice>
        <mc:Fallback xmlns="">
          <p:sp>
            <p:nvSpPr>
              <p:cNvPr id="25" name="Rectangular Callout 24"/>
              <p:cNvSpPr>
                <a:spLocks noRot="1" noChangeAspect="1" noMove="1" noResize="1" noEditPoints="1" noAdjustHandles="1" noChangeArrowheads="1" noChangeShapeType="1" noTextEdit="1"/>
              </p:cNvSpPr>
              <p:nvPr/>
            </p:nvSpPr>
            <p:spPr>
              <a:xfrm>
                <a:off x="4433450" y="1587044"/>
                <a:ext cx="5768956" cy="1242053"/>
              </a:xfrm>
              <a:prstGeom prst="wedgeRectCallout">
                <a:avLst>
                  <a:gd name="adj1" fmla="val 61194"/>
                  <a:gd name="adj2" fmla="val 56420"/>
                </a:avLst>
              </a:prstGeom>
              <a:blipFill>
                <a:blip r:embed="rId6"/>
                <a:stretch>
                  <a:fillRect l="-1038" b="-893"/>
                </a:stretch>
              </a:blipFill>
              <a:ln w="38100">
                <a:solidFill>
                  <a:schemeClr val="accent1"/>
                </a:solidFill>
              </a:ln>
            </p:spPr>
            <p:txBody>
              <a:bodyPr/>
              <a:lstStyle/>
              <a:p>
                <a:r>
                  <a:rPr lang="en-IN">
                    <a:noFill/>
                  </a:rPr>
                  <a:t> </a:t>
                </a:r>
              </a:p>
            </p:txBody>
          </p:sp>
        </mc:Fallback>
      </mc:AlternateContent>
      <p:sp>
        <p:nvSpPr>
          <p:cNvPr id="28" name="Rectangular Callout 27"/>
          <p:cNvSpPr/>
          <p:nvPr/>
        </p:nvSpPr>
        <p:spPr>
          <a:xfrm>
            <a:off x="3380198" y="2900615"/>
            <a:ext cx="6822208" cy="475488"/>
          </a:xfrm>
          <a:prstGeom prst="wedgeRectCallout">
            <a:avLst>
              <a:gd name="adj1" fmla="val 59537"/>
              <a:gd name="adj2" fmla="val 24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Yes, but there is a trick involved. Let us take a look at it</a:t>
            </a:r>
          </a:p>
        </p:txBody>
      </p:sp>
    </p:spTree>
    <p:extLst>
      <p:ext uri="{BB962C8B-B14F-4D97-AF65-F5344CB8AC3E}">
        <p14:creationId xmlns:p14="http://schemas.microsoft.com/office/powerpoint/2010/main" val="289952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righ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childTnLst>
                          </p:cTn>
                        </p:par>
                        <p:par>
                          <p:cTn id="62" fill="hold">
                            <p:stCondLst>
                              <p:cond delay="0"/>
                            </p:stCondLst>
                            <p:childTnLst>
                              <p:par>
                                <p:cTn id="63" presetID="22" presetClass="entr" presetSubtype="2"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right)">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27" grpId="0" animBg="1"/>
      <p:bldP spid="25"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Sigmoid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3587459"/>
                <a:ext cx="11600328" cy="3270541"/>
              </a:xfrm>
            </p:spPr>
            <p:txBody>
              <a:bodyPr>
                <a:normAutofit/>
              </a:bodyPr>
              <a:lstStyle/>
              <a:p>
                <a:r>
                  <a:rPr lang="en-IN" b="1" dirty="0"/>
                  <a:t>Trick</a:t>
                </a:r>
                <a:r>
                  <a:rPr lang="en-IN" dirty="0"/>
                  <a:t>: learn a linear model </a:t>
                </a:r>
                <a14:m>
                  <m:oMath xmlns:m="http://schemas.openxmlformats.org/officeDocument/2006/math">
                    <m:r>
                      <a:rPr lang="en-IN" b="1" i="0" smtClean="0">
                        <a:latin typeface="Cambria Math" panose="02040503050406030204" pitchFamily="18" charset="0"/>
                      </a:rPr>
                      <m:t>𝐰</m:t>
                    </m:r>
                  </m:oMath>
                </a14:m>
                <a:r>
                  <a:rPr lang="en-IN" dirty="0"/>
                  <a:t> and map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e>
                    </m:d>
                  </m:oMath>
                </a14:m>
                <a:endParaRPr lang="en-IN" b="0" dirty="0"/>
              </a:p>
              <a:p>
                <a:pPr lvl="2"/>
                <a:r>
                  <a:rPr lang="en-IN" dirty="0"/>
                  <a:t>May have an explicit/hidden bias term as well</a:t>
                </a:r>
              </a:p>
              <a:p>
                <a:pPr lvl="2"/>
                <a:r>
                  <a:rPr lang="en-IN" dirty="0"/>
                  <a:t>This will always give us a value in the range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a:t>, hence give a valid PMF</a:t>
                </a:r>
              </a:p>
              <a:p>
                <a:r>
                  <a:rPr lang="en-IN" dirty="0"/>
                  <a:t>Note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&gt;0.5</m:t>
                    </m:r>
                  </m:oMath>
                </a14:m>
                <a:r>
                  <a:rPr lang="en-IN" dirty="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&gt;0</m:t>
                    </m:r>
                  </m:oMath>
                </a14:m>
                <a:r>
                  <a:rPr lang="en-IN" dirty="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&lt;0.5</m:t>
                    </m:r>
                  </m:oMath>
                </a14:m>
                <a:r>
                  <a:rPr lang="en-IN" dirty="0"/>
                  <a:t> if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&lt;0</m:t>
                    </m:r>
                  </m:oMath>
                </a14:m>
                <a:r>
                  <a:rPr lang="en-IN" dirty="0"/>
                  <a:t> and also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→1</m:t>
                    </m:r>
                  </m:oMath>
                </a14:m>
                <a:r>
                  <a:rPr lang="en-IN" dirty="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→0</m:t>
                    </m:r>
                  </m:oMath>
                </a14:m>
                <a:r>
                  <a:rPr lang="en-IN" dirty="0"/>
                  <a:t> as </a:t>
                </a:r>
                <a14:m>
                  <m:oMath xmlns:m="http://schemas.openxmlformats.org/officeDocument/2006/math">
                    <m:r>
                      <a:rPr lang="en-IN" b="0" i="1" smtClean="0">
                        <a:latin typeface="Cambria Math" panose="02040503050406030204" pitchFamily="18" charset="0"/>
                      </a:rPr>
                      <m:t>𝑡</m:t>
                    </m:r>
                    <m:r>
                      <a:rPr lang="en-IN" b="0" i="1" smtClean="0">
                        <a:latin typeface="Cambria Math" panose="02040503050406030204" pitchFamily="18" charset="0"/>
                      </a:rPr>
                      <m:t>→−∞</m:t>
                    </m:r>
                  </m:oMath>
                </a14:m>
                <a:endParaRPr lang="en-IN" dirty="0"/>
              </a:p>
              <a:p>
                <a:pPr lvl="2"/>
                <a:r>
                  <a:rPr lang="en-IN" dirty="0"/>
                  <a:t>This means that our sigmoidal map will predict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1" i="0" smtClean="0">
                            <a:latin typeface="Cambria Math" panose="02040503050406030204" pitchFamily="18" charset="0"/>
                          </a:rPr>
                          <m:t>𝐱</m:t>
                        </m:r>
                      </m:sub>
                    </m:sSub>
                    <m:r>
                      <a:rPr lang="en-IN" b="0" i="1" smtClean="0">
                        <a:latin typeface="Cambria Math" panose="02040503050406030204" pitchFamily="18" charset="0"/>
                      </a:rPr>
                      <m:t>≈1</m:t>
                    </m:r>
                  </m:oMath>
                </a14:m>
                <a:r>
                  <a:rPr lang="en-IN" dirty="0"/>
                  <a:t> if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1" i="0" smtClean="0">
                        <a:latin typeface="Cambria Math" panose="02040503050406030204" pitchFamily="18" charset="0"/>
                      </a:rPr>
                      <m:t>𝐱</m:t>
                    </m:r>
                    <m:r>
                      <a:rPr lang="en-IN" b="0" i="1" smtClean="0">
                        <a:latin typeface="Cambria Math" panose="02040503050406030204" pitchFamily="18" charset="0"/>
                      </a:rPr>
                      <m:t>≫0</m:t>
                    </m:r>
                  </m:oMath>
                </a14:m>
                <a:r>
                  <a:rPr lang="en-IN" dirty="0"/>
                  <a:t> and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𝑝</m:t>
                        </m:r>
                      </m:e>
                      <m:sub>
                        <m:r>
                          <a:rPr lang="en-IN" b="1" i="0">
                            <a:latin typeface="Cambria Math" panose="02040503050406030204" pitchFamily="18" charset="0"/>
                          </a:rPr>
                          <m:t>𝐱</m:t>
                        </m:r>
                      </m:sub>
                    </m:sSub>
                    <m:r>
                      <a:rPr lang="en-IN">
                        <a:latin typeface="Cambria Math" panose="02040503050406030204" pitchFamily="18" charset="0"/>
                      </a:rPr>
                      <m:t>≈</m:t>
                    </m:r>
                    <m:r>
                      <a:rPr lang="en-IN" b="0" i="1" smtClean="0">
                        <a:latin typeface="Cambria Math" panose="02040503050406030204" pitchFamily="18" charset="0"/>
                      </a:rPr>
                      <m:t>0</m:t>
                    </m:r>
                  </m:oMath>
                </a14:m>
                <a:r>
                  <a:rPr lang="en-IN" dirty="0"/>
                  <a:t> if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m:t>
                        </m:r>
                      </m:sup>
                    </m:sSup>
                    <m:r>
                      <a:rPr lang="en-IN" b="1" i="0">
                        <a:latin typeface="Cambria Math" panose="02040503050406030204" pitchFamily="18" charset="0"/>
                      </a:rPr>
                      <m:t>𝐱</m:t>
                    </m:r>
                    <m:r>
                      <a:rPr lang="en-IN" b="0" i="1" smtClean="0">
                        <a:latin typeface="Cambria Math" panose="02040503050406030204" pitchFamily="18" charset="0"/>
                      </a:rPr>
                      <m:t>≪</m:t>
                    </m:r>
                    <m:r>
                      <a:rPr lang="en-IN">
                        <a:latin typeface="Cambria Math" panose="02040503050406030204" pitchFamily="18" charset="0"/>
                      </a:rPr>
                      <m:t>0</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3587459"/>
                <a:ext cx="11600328" cy="3270541"/>
              </a:xfrm>
              <a:blipFill>
                <a:blip r:embed="rId4"/>
                <a:stretch>
                  <a:fillRect l="-578" t="-4469" b="-260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5" name="Group 4"/>
          <p:cNvGrpSpPr/>
          <p:nvPr/>
        </p:nvGrpSpPr>
        <p:grpSpPr>
          <a:xfrm>
            <a:off x="435967" y="1111624"/>
            <a:ext cx="5593039" cy="2288264"/>
            <a:chOff x="2454442" y="1188485"/>
            <a:chExt cx="7498080" cy="2883001"/>
          </a:xfrm>
        </p:grpSpPr>
        <p:cxnSp>
          <p:nvCxnSpPr>
            <p:cNvPr id="6" name="Straight Connector 5"/>
            <p:cNvCxnSpPr/>
            <p:nvPr/>
          </p:nvCxnSpPr>
          <p:spPr>
            <a:xfrm>
              <a:off x="6205889" y="1188485"/>
              <a:ext cx="0" cy="288300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4442" y="4071486"/>
              <a:ext cx="74980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338909" y="3036177"/>
            <a:ext cx="372223" cy="461665"/>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10" name="TextBox 9"/>
          <p:cNvSpPr txBox="1"/>
          <p:nvPr/>
        </p:nvSpPr>
        <p:spPr>
          <a:xfrm>
            <a:off x="3232483" y="2049014"/>
            <a:ext cx="598010" cy="461665"/>
          </a:xfrm>
          <a:prstGeom prst="rect">
            <a:avLst/>
          </a:prstGeom>
          <a:noFill/>
        </p:spPr>
        <p:txBody>
          <a:bodyPr wrap="square" rtlCol="0">
            <a:spAutoFit/>
          </a:bodyPr>
          <a:lstStyle/>
          <a:p>
            <a:pPr algn="ctr"/>
            <a:r>
              <a:rPr lang="en-IN" sz="2400" dirty="0">
                <a:solidFill>
                  <a:schemeClr val="bg1"/>
                </a:solidFill>
              </a:rPr>
              <a:t>0.5</a:t>
            </a:r>
            <a:endParaRPr lang="en-US" sz="2400" dirty="0">
              <a:solidFill>
                <a:schemeClr val="bg1"/>
              </a:solidFill>
            </a:endParaRPr>
          </a:p>
        </p:txBody>
      </p:sp>
      <p:sp>
        <p:nvSpPr>
          <p:cNvPr id="11" name="TextBox 10"/>
          <p:cNvSpPr txBox="1"/>
          <p:nvPr/>
        </p:nvSpPr>
        <p:spPr>
          <a:xfrm>
            <a:off x="3338910" y="1013670"/>
            <a:ext cx="372223" cy="461665"/>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pic>
        <p:nvPicPr>
          <p:cNvPr id="12" name="Picture 11"/>
          <p:cNvPicPr>
            <a:picLocks noChangeAspect="1"/>
          </p:cNvPicPr>
          <p:nvPr>
            <p:custDataLst>
              <p:tags r:id="rId1"/>
            </p:custDataLst>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51468" y="1287393"/>
            <a:ext cx="5576829" cy="921246"/>
          </a:xfrm>
          <a:prstGeom prst="rect">
            <a:avLst/>
          </a:prstGeom>
        </p:spPr>
      </p:pic>
      <p:cxnSp>
        <p:nvCxnSpPr>
          <p:cNvPr id="18" name="Straight Connector 17"/>
          <p:cNvCxnSpPr/>
          <p:nvPr/>
        </p:nvCxnSpPr>
        <p:spPr>
          <a:xfrm>
            <a:off x="435965" y="1287763"/>
            <a:ext cx="5593038" cy="0"/>
          </a:xfrm>
          <a:prstGeom prst="line">
            <a:avLst/>
          </a:prstGeom>
          <a:ln w="38100" cap="flat" cmpd="sng" algn="ctr">
            <a:solidFill>
              <a:schemeClr val="bg1"/>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Freeform 7"/>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custDataLst>
              <p:tags r:id="rId2"/>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690515" y="2490074"/>
            <a:ext cx="4898734" cy="850975"/>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8352" y="36733"/>
            <a:ext cx="1928846" cy="1928846"/>
          </a:xfrm>
          <a:prstGeom prst="rect">
            <a:avLst/>
          </a:prstGeom>
        </p:spPr>
      </p:pic>
      <mc:AlternateContent xmlns:mc="http://schemas.openxmlformats.org/markup-compatibility/2006" xmlns:a14="http://schemas.microsoft.com/office/drawing/2010/main">
        <mc:Choice Requires="a14">
          <p:sp>
            <p:nvSpPr>
              <p:cNvPr id="35" name="Rectangular Callout 34"/>
              <p:cNvSpPr/>
              <p:nvPr/>
            </p:nvSpPr>
            <p:spPr>
              <a:xfrm>
                <a:off x="435965" y="105476"/>
                <a:ext cx="9827918" cy="1156723"/>
              </a:xfrm>
              <a:prstGeom prst="wedgeRectCallout">
                <a:avLst>
                  <a:gd name="adj1" fmla="val 56872"/>
                  <a:gd name="adj2" fmla="val 469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Nice! So I want to learn a linear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i="1" dirty="0">
                    <a:solidFill>
                      <a:schemeClr val="bg1"/>
                    </a:solidFill>
                    <a:latin typeface="+mj-lt"/>
                  </a:rPr>
                  <a:t> </a:t>
                </a:r>
                <a:r>
                  <a:rPr lang="en-US" sz="2400" dirty="0">
                    <a:solidFill>
                      <a:schemeClr val="bg1"/>
                    </a:solidFill>
                    <a:latin typeface="+mj-lt"/>
                  </a:rPr>
                  <a:t>such that once I do this sigmoidal map, data points with label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get mapped to a probability value close to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whereas data points with label </a:t>
                </a:r>
                <a14:m>
                  <m:oMath xmlns:m="http://schemas.openxmlformats.org/officeDocument/2006/math">
                    <m:r>
                      <a:rPr lang="en-IN" sz="2400" b="0" i="1" smtClean="0">
                        <a:solidFill>
                          <a:schemeClr val="bg1"/>
                        </a:solidFill>
                        <a:latin typeface="Cambria Math" panose="02040503050406030204" pitchFamily="18" charset="0"/>
                      </a:rPr>
                      <m:t>−1</m:t>
                    </m:r>
                  </m:oMath>
                </a14:m>
                <a:r>
                  <a:rPr lang="en-US" sz="2400" i="1" dirty="0">
                    <a:solidFill>
                      <a:schemeClr val="bg1"/>
                    </a:solidFill>
                    <a:latin typeface="+mj-lt"/>
                  </a:rPr>
                  <a:t> </a:t>
                </a:r>
                <a:r>
                  <a:rPr lang="en-US" sz="2400" dirty="0">
                    <a:solidFill>
                      <a:schemeClr val="bg1"/>
                    </a:solidFill>
                    <a:latin typeface="+mj-lt"/>
                  </a:rPr>
                  <a:t>get mapped to a probability value close to </a:t>
                </a:r>
                <a14:m>
                  <m:oMath xmlns:m="http://schemas.openxmlformats.org/officeDocument/2006/math">
                    <m:r>
                      <a:rPr lang="en-US" sz="2400" i="1" dirty="0" smtClean="0">
                        <a:solidFill>
                          <a:schemeClr val="bg1"/>
                        </a:solidFill>
                        <a:latin typeface="Cambria Math" panose="02040503050406030204" pitchFamily="18" charset="0"/>
                      </a:rPr>
                      <m:t>0</m:t>
                    </m:r>
                  </m:oMath>
                </a14:m>
                <a:endParaRPr lang="en-US" sz="2400" i="1" dirty="0">
                  <a:solidFill>
                    <a:schemeClr val="bg1"/>
                  </a:solidFill>
                  <a:latin typeface="+mj-lt"/>
                </a:endParaRPr>
              </a:p>
            </p:txBody>
          </p:sp>
        </mc:Choice>
        <mc:Fallback xmlns="">
          <p:sp>
            <p:nvSpPr>
              <p:cNvPr id="35" name="Rectangular Callout 34"/>
              <p:cNvSpPr>
                <a:spLocks noRot="1" noChangeAspect="1" noMove="1" noResize="1" noEditPoints="1" noAdjustHandles="1" noChangeArrowheads="1" noChangeShapeType="1" noTextEdit="1"/>
              </p:cNvSpPr>
              <p:nvPr/>
            </p:nvSpPr>
            <p:spPr>
              <a:xfrm>
                <a:off x="435965" y="105476"/>
                <a:ext cx="9827918" cy="1156723"/>
              </a:xfrm>
              <a:prstGeom prst="wedgeRectCallout">
                <a:avLst>
                  <a:gd name="adj1" fmla="val 56872"/>
                  <a:gd name="adj2" fmla="val 46970"/>
                </a:avLst>
              </a:prstGeom>
              <a:blipFill>
                <a:blip r:embed="rId8"/>
                <a:stretch>
                  <a:fillRect l="-636" t="-3571" b="-11735"/>
                </a:stretch>
              </a:blipFill>
              <a:ln w="38100">
                <a:solidFill>
                  <a:schemeClr val="accent1"/>
                </a:solidFill>
              </a:ln>
            </p:spPr>
            <p:txBody>
              <a:bodyPr/>
              <a:lstStyle/>
              <a:p>
                <a:r>
                  <a:rPr lang="en-IN">
                    <a:noFill/>
                  </a:rPr>
                  <a:t> </a:t>
                </a:r>
              </a:p>
            </p:txBody>
          </p:sp>
        </mc:Fallback>
      </mc:AlternateContent>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64736" y="3658160"/>
            <a:ext cx="1864034" cy="1864034"/>
          </a:xfrm>
          <a:prstGeom prst="rect">
            <a:avLst/>
          </a:prstGeom>
        </p:spPr>
      </p:pic>
      <mc:AlternateContent xmlns:mc="http://schemas.openxmlformats.org/markup-compatibility/2006" xmlns:a14="http://schemas.microsoft.com/office/drawing/2010/main">
        <mc:Choice Requires="a14">
          <p:sp>
            <p:nvSpPr>
              <p:cNvPr id="44" name="Rectangular Callout 43"/>
              <p:cNvSpPr/>
              <p:nvPr/>
            </p:nvSpPr>
            <p:spPr>
              <a:xfrm>
                <a:off x="6135696" y="4189380"/>
                <a:ext cx="4123822" cy="589619"/>
              </a:xfrm>
              <a:prstGeom prst="wedgeRectCallout">
                <a:avLst>
                  <a:gd name="adj1" fmla="val 66655"/>
                  <a:gd name="adj2" fmla="val 59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How do I learn such a model </a:t>
                </a:r>
                <a14:m>
                  <m:oMath xmlns:m="http://schemas.openxmlformats.org/officeDocument/2006/math">
                    <m:r>
                      <a:rPr lang="en-IN" sz="2400" b="1" i="0" smtClean="0">
                        <a:solidFill>
                          <a:schemeClr val="bg1"/>
                        </a:solidFill>
                        <a:latin typeface="Cambria Math" panose="02040503050406030204" pitchFamily="18" charset="0"/>
                      </a:rPr>
                      <m:t>𝐰</m:t>
                    </m:r>
                  </m:oMath>
                </a14:m>
                <a:r>
                  <a:rPr lang="en-US" sz="2400" i="1" dirty="0">
                    <a:solidFill>
                      <a:schemeClr val="bg1"/>
                    </a:solidFill>
                    <a:latin typeface="+mj-lt"/>
                  </a:rPr>
                  <a:t>?</a:t>
                </a:r>
              </a:p>
            </p:txBody>
          </p:sp>
        </mc:Choice>
        <mc:Fallback xmlns="">
          <p:sp>
            <p:nvSpPr>
              <p:cNvPr id="44" name="Rectangular Callout 43"/>
              <p:cNvSpPr>
                <a:spLocks noRot="1" noChangeAspect="1" noMove="1" noResize="1" noEditPoints="1" noAdjustHandles="1" noChangeArrowheads="1" noChangeShapeType="1" noTextEdit="1"/>
              </p:cNvSpPr>
              <p:nvPr/>
            </p:nvSpPr>
            <p:spPr>
              <a:xfrm>
                <a:off x="6135696" y="4189380"/>
                <a:ext cx="4123822" cy="589619"/>
              </a:xfrm>
              <a:prstGeom prst="wedgeRectCallout">
                <a:avLst>
                  <a:gd name="adj1" fmla="val 66655"/>
                  <a:gd name="adj2" fmla="val 59235"/>
                </a:avLst>
              </a:prstGeom>
              <a:blipFill>
                <a:blip r:embed="rId10"/>
                <a:stretch>
                  <a:fillRect l="-1509"/>
                </a:stretch>
              </a:blipFill>
              <a:ln w="38100">
                <a:solidFill>
                  <a:schemeClr val="accent1"/>
                </a:solidFill>
              </a:ln>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E5C75CBA-E142-C1AB-BC29-5D7A12BC9ADE}"/>
              </a:ext>
            </a:extLst>
          </p:cNvPr>
          <p:cNvGrpSpPr/>
          <p:nvPr/>
        </p:nvGrpSpPr>
        <p:grpSpPr>
          <a:xfrm>
            <a:off x="10568260" y="2230426"/>
            <a:ext cx="1143000" cy="1143000"/>
            <a:chOff x="2379643" y="355681"/>
            <a:chExt cx="1143000" cy="1143000"/>
          </a:xfrm>
        </p:grpSpPr>
        <p:sp>
          <p:nvSpPr>
            <p:cNvPr id="14" name="Oval 13">
              <a:extLst>
                <a:ext uri="{FF2B5EF4-FFF2-40B4-BE49-F238E27FC236}">
                  <a16:creationId xmlns:a16="http://schemas.microsoft.com/office/drawing/2014/main" id="{F3C38136-27ED-EA59-9DFA-06663D8B33C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0DAA6AAB-9A95-5D63-B52C-BB1F93DAF0F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 name="Group 15">
              <a:extLst>
                <a:ext uri="{FF2B5EF4-FFF2-40B4-BE49-F238E27FC236}">
                  <a16:creationId xmlns:a16="http://schemas.microsoft.com/office/drawing/2014/main" id="{A44503CD-0F7E-5512-7D23-B019BCBBDB19}"/>
                </a:ext>
              </a:extLst>
            </p:cNvPr>
            <p:cNvGrpSpPr/>
            <p:nvPr/>
          </p:nvGrpSpPr>
          <p:grpSpPr>
            <a:xfrm>
              <a:off x="2676823" y="704523"/>
              <a:ext cx="548640" cy="320040"/>
              <a:chOff x="8209190" y="1852901"/>
              <a:chExt cx="2194560" cy="1280160"/>
            </a:xfrm>
          </p:grpSpPr>
          <p:sp>
            <p:nvSpPr>
              <p:cNvPr id="17" name="Freeform: Shape 16">
                <a:extLst>
                  <a:ext uri="{FF2B5EF4-FFF2-40B4-BE49-F238E27FC236}">
                    <a16:creationId xmlns:a16="http://schemas.microsoft.com/office/drawing/2014/main" id="{C585F885-5A03-0DC7-8254-458AB7721FB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08FB197E-6671-61A7-E3DA-D14AF931BF2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2" name="Rectangular Callout 41"/>
          <p:cNvSpPr/>
          <p:nvPr/>
        </p:nvSpPr>
        <p:spPr>
          <a:xfrm>
            <a:off x="2373535" y="2314297"/>
            <a:ext cx="7834817" cy="954732"/>
          </a:xfrm>
          <a:prstGeom prst="wedgeRectCallout">
            <a:avLst>
              <a:gd name="adj1" fmla="val 61058"/>
              <a:gd name="adj2" fmla="val 386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There are several other such </a:t>
            </a:r>
            <a:r>
              <a:rPr lang="en-IN" sz="2400" i="1" dirty="0">
                <a:solidFill>
                  <a:schemeClr val="bg1"/>
                </a:solidFill>
                <a:latin typeface="+mj-lt"/>
              </a:rPr>
              <a:t>wrapper/quashing/link/activation</a:t>
            </a:r>
            <a:r>
              <a:rPr lang="en-IN" sz="2400" dirty="0">
                <a:solidFill>
                  <a:schemeClr val="bg1"/>
                </a:solidFill>
                <a:latin typeface="+mj-lt"/>
              </a:rPr>
              <a:t> functions which do similar jobs e.g. </a:t>
            </a:r>
            <a:r>
              <a:rPr lang="en-IN" sz="2400" dirty="0" err="1">
                <a:solidFill>
                  <a:schemeClr val="bg1"/>
                </a:solidFill>
                <a:latin typeface="+mj-lt"/>
              </a:rPr>
              <a:t>tanh</a:t>
            </a:r>
            <a:r>
              <a:rPr lang="en-IN" sz="2400" dirty="0">
                <a:solidFill>
                  <a:schemeClr val="bg1"/>
                </a:solidFill>
                <a:latin typeface="+mj-lt"/>
              </a:rPr>
              <a:t>, ramp, </a:t>
            </a:r>
            <a:r>
              <a:rPr lang="en-IN" sz="2400" dirty="0" err="1">
                <a:solidFill>
                  <a:schemeClr val="bg1"/>
                </a:solidFill>
                <a:latin typeface="+mj-lt"/>
              </a:rPr>
              <a:t>ReLU</a:t>
            </a:r>
            <a:endParaRPr lang="en-IN" sz="2400" dirty="0">
              <a:solidFill>
                <a:schemeClr val="bg1"/>
              </a:solidFill>
              <a:latin typeface="+mj-lt"/>
            </a:endParaRPr>
          </a:p>
        </p:txBody>
      </p:sp>
    </p:spTree>
    <p:extLst>
      <p:ext uri="{BB962C8B-B14F-4D97-AF65-F5344CB8AC3E}">
        <p14:creationId xmlns:p14="http://schemas.microsoft.com/office/powerpoint/2010/main" val="17152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par>
                          <p:cTn id="42" fill="hold">
                            <p:stCondLst>
                              <p:cond delay="0"/>
                            </p:stCondLst>
                            <p:childTnLst>
                              <p:par>
                                <p:cTn id="43" presetID="22" presetClass="entr" presetSubtype="2"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right)">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par>
                          <p:cTn id="61" fill="hold">
                            <p:stCondLst>
                              <p:cond delay="0"/>
                            </p:stCondLst>
                            <p:childTnLst>
                              <p:par>
                                <p:cTn id="62" presetID="22" presetClass="entr" presetSubtype="2"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right)">
                                      <p:cBhvr>
                                        <p:cTn id="6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35" grpId="0" animBg="1"/>
      <p:bldP spid="44"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75636" cy="5746376"/>
              </a:xfrm>
            </p:spPr>
            <p:txBody>
              <a:bodyPr/>
              <a:lstStyle/>
              <a:p>
                <a:r>
                  <a:rPr lang="en-IN" dirty="0"/>
                  <a:t>Suppose we have a linear model </a:t>
                </a:r>
                <a14:m>
                  <m:oMath xmlns:m="http://schemas.openxmlformats.org/officeDocument/2006/math">
                    <m:r>
                      <a:rPr lang="en-IN" b="1" i="0" smtClean="0">
                        <a:latin typeface="Cambria Math" panose="02040503050406030204" pitchFamily="18" charset="0"/>
                      </a:rPr>
                      <m:t>𝐰</m:t>
                    </m:r>
                  </m:oMath>
                </a14:m>
                <a:r>
                  <a:rPr lang="en-IN" dirty="0"/>
                  <a:t> (assume bias is hidden for now)</a:t>
                </a:r>
              </a:p>
              <a:p>
                <a:r>
                  <a:rPr lang="en-IN" dirty="0"/>
                  <a:t>Given a data point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e>
                    </m:d>
                  </m:oMath>
                </a14:m>
                <a:r>
                  <a:rPr lang="en-IN" dirty="0"/>
                  <a:t>, </a:t>
                </a:r>
                <a14:m>
                  <m:oMath xmlns:m="http://schemas.openxmlformats.org/officeDocument/2006/math">
                    <m:sSup>
                      <m:sSupPr>
                        <m:ctrlPr>
                          <a:rPr lang="en-IN" b="1"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a:t>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a:t>, the use of the sigmoidal map gives us a Rademacher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𝐰</m:t>
                        </m:r>
                      </m:e>
                    </m:d>
                  </m:oMath>
                </a14:m>
                <a:endParaRPr lang="en-IN" dirty="0"/>
              </a:p>
              <a:p>
                <a:r>
                  <a:rPr lang="en-IN" dirty="0"/>
                  <a:t>The probability that this PMF gives to the correct label i.e.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is called the </a:t>
                </a:r>
                <a:r>
                  <a:rPr lang="en-IN" i="1" dirty="0"/>
                  <a:t>likelihood</a:t>
                </a:r>
                <a:r>
                  <a:rPr lang="en-IN" dirty="0"/>
                  <a:t> of this model with respect to this data point</a:t>
                </a:r>
              </a:p>
              <a:p>
                <a:pPr lvl="2"/>
                <a:r>
                  <a:rPr lang="en-IN" dirty="0"/>
                  <a:t>It easy to show that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b="0" i="1" smtClean="0">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e>
                    </m:d>
                  </m:oMath>
                </a14:m>
                <a:endParaRPr lang="en-IN" dirty="0"/>
              </a:p>
              <a:p>
                <a:pPr lvl="2"/>
                <a:r>
                  <a:rPr lang="en-IN" b="1" dirty="0"/>
                  <a:t>Hint</a:t>
                </a:r>
                <a:r>
                  <a:rPr lang="en-IN" dirty="0"/>
                  <a:t>: use the fact that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=1−</m:t>
                    </m:r>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r>
                  <a:rPr lang="en-IN" dirty="0"/>
                  <a:t> and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a:p>
              <a:p>
                <a:r>
                  <a:rPr lang="en-IN" dirty="0"/>
                  <a:t>If we have several points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1</m:t>
                            </m:r>
                          </m:sup>
                        </m:sSup>
                      </m:e>
                    </m:d>
                    <m:r>
                      <a:rPr lang="en-IN" b="0" i="1" smtClean="0">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𝑛</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b="0" i="1" smtClean="0">
                                <a:latin typeface="Cambria Math" panose="02040503050406030204" pitchFamily="18" charset="0"/>
                              </a:rPr>
                              <m:t>𝑛</m:t>
                            </m:r>
                          </m:sup>
                        </m:sSup>
                      </m:e>
                    </m:d>
                  </m:oMath>
                </a14:m>
                <a:r>
                  <a:rPr lang="en-IN" dirty="0"/>
                  <a:t> then we define the likelihood of </a:t>
                </a:r>
                <a14:m>
                  <m:oMath xmlns:m="http://schemas.openxmlformats.org/officeDocument/2006/math">
                    <m:r>
                      <a:rPr lang="en-IN" b="1" i="0" smtClean="0">
                        <a:latin typeface="Cambria Math" panose="02040503050406030204" pitchFamily="18" charset="0"/>
                      </a:rPr>
                      <m:t>𝐰</m:t>
                    </m:r>
                  </m:oMath>
                </a14:m>
                <a:r>
                  <a:rPr lang="en-IN" dirty="0"/>
                  <a:t> w.r.t entire dataset as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0" smtClean="0">
                                <a:latin typeface="Cambria Math" panose="02040503050406030204" pitchFamily="18" charset="0"/>
                                <a:ea typeface="Cambria Math" panose="02040503050406030204" pitchFamily="18" charset="0"/>
                              </a:rPr>
                              <m:t>1</m:t>
                            </m:r>
                          </m:sup>
                        </m:sSup>
                        <m:r>
                          <a:rPr lang="en-IN" b="0" i="0"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1" i="0"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endParaRPr lang="en-IN" dirty="0"/>
              </a:p>
              <a:p>
                <a:pPr lvl="2"/>
                <a:r>
                  <a:rPr lang="en-IN" dirty="0"/>
                  <a:t>Usually we assume data points are independent so we use product rule to get</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r>
                      <a:rPr lang="en-IN" b="0" i="1" smtClean="0">
                        <a:latin typeface="Cambria Math" panose="02040503050406030204" pitchFamily="18" charset="0"/>
                        <a:ea typeface="Cambria Math" panose="02040503050406030204" pitchFamily="18" charset="0"/>
                      </a:rPr>
                      <m:t>=</m:t>
                    </m:r>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e>
                        </m:d>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75636" cy="5746376"/>
              </a:xfrm>
              <a:blipFill>
                <a:blip r:embed="rId2"/>
                <a:stretch>
                  <a:fillRect l="-55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grpSp>
        <p:nvGrpSpPr>
          <p:cNvPr id="5" name="Group 4">
            <a:extLst>
              <a:ext uri="{FF2B5EF4-FFF2-40B4-BE49-F238E27FC236}">
                <a16:creationId xmlns:a16="http://schemas.microsoft.com/office/drawing/2014/main" id="{84203D8F-B7DB-F682-F050-95D99CAFECCB}"/>
              </a:ext>
            </a:extLst>
          </p:cNvPr>
          <p:cNvGrpSpPr/>
          <p:nvPr/>
        </p:nvGrpSpPr>
        <p:grpSpPr>
          <a:xfrm>
            <a:off x="10572637" y="762114"/>
            <a:ext cx="1143000" cy="1143000"/>
            <a:chOff x="2379643" y="355681"/>
            <a:chExt cx="1143000" cy="1143000"/>
          </a:xfrm>
        </p:grpSpPr>
        <p:sp>
          <p:nvSpPr>
            <p:cNvPr id="6" name="Oval 5">
              <a:extLst>
                <a:ext uri="{FF2B5EF4-FFF2-40B4-BE49-F238E27FC236}">
                  <a16:creationId xmlns:a16="http://schemas.microsoft.com/office/drawing/2014/main" id="{EB11FE74-8009-3830-A7B4-CFCB63EF744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2C5AC3C1-F696-A331-B74A-66B49A98A70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 name="Group 7">
              <a:extLst>
                <a:ext uri="{FF2B5EF4-FFF2-40B4-BE49-F238E27FC236}">
                  <a16:creationId xmlns:a16="http://schemas.microsoft.com/office/drawing/2014/main" id="{8932D0D4-D513-C154-0DA0-AD02C32172DE}"/>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5ED82516-896D-5B15-CFC6-0E78321406F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7CCC94F7-9F95-7CE9-9EA9-79478E56970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2" name="Rectangular Callout 21"/>
          <p:cNvSpPr/>
          <p:nvPr/>
        </p:nvSpPr>
        <p:spPr>
          <a:xfrm>
            <a:off x="814784" y="125685"/>
            <a:ext cx="9265919" cy="1716295"/>
          </a:xfrm>
          <a:prstGeom prst="wedgeRectCallout">
            <a:avLst>
              <a:gd name="adj1" fmla="val 60529"/>
              <a:gd name="adj2" fmla="val 4803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Data might not actually be independent e.g. my visiting a website may not be independent from my friend visiting the same website if I have found an offer on that website and posted about it on social website. However, often we nevertheless assume independence to make life simple</a:t>
            </a:r>
          </a:p>
        </p:txBody>
      </p:sp>
    </p:spTree>
    <p:extLst>
      <p:ext uri="{BB962C8B-B14F-4D97-AF65-F5344CB8AC3E}">
        <p14:creationId xmlns:p14="http://schemas.microsoft.com/office/powerpoint/2010/main" val="350148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a:t>The expression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tells us if the model </a:t>
                </a:r>
                <a14:m>
                  <m:oMath xmlns:m="http://schemas.openxmlformats.org/officeDocument/2006/math">
                    <m:r>
                      <a:rPr lang="en-IN" b="1" i="0" smtClean="0">
                        <a:latin typeface="Cambria Math" panose="02040503050406030204" pitchFamily="18" charset="0"/>
                      </a:rPr>
                      <m:t>𝐰</m:t>
                    </m:r>
                  </m:oMath>
                </a14:m>
                <a:r>
                  <a:rPr lang="en-IN" dirty="0"/>
                  <a:t> thinks the label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oMath>
                </a14:m>
                <a:r>
                  <a:rPr lang="en-IN" dirty="0"/>
                  <a:t> is a very likely label given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oMath>
                </a14:m>
                <a:r>
                  <a:rPr lang="en-IN" dirty="0"/>
                  <a:t> or not likely at all!</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0">
                                <a:latin typeface="Cambria Math" panose="02040503050406030204" pitchFamily="18" charset="0"/>
                                <a:ea typeface="Cambria Math" panose="02040503050406030204" pitchFamily="18" charset="0"/>
                              </a:rPr>
                              <m:t>1</m:t>
                            </m:r>
                          </m:sup>
                        </m:sSup>
                        <m:r>
                          <a:rPr lang="en-IN" i="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oMath>
                </a14:m>
                <a:r>
                  <a:rPr lang="en-IN" dirty="0"/>
                  <a:t> similarly tells us how likely does the model </a:t>
                </a:r>
                <a14:m>
                  <m:oMath xmlns:m="http://schemas.openxmlformats.org/officeDocument/2006/math">
                    <m:r>
                      <a:rPr lang="en-IN" b="1" i="0" smtClean="0">
                        <a:latin typeface="Cambria Math" panose="02040503050406030204" pitchFamily="18" charset="0"/>
                      </a:rPr>
                      <m:t>𝐰</m:t>
                    </m:r>
                  </m:oMath>
                </a14:m>
                <a:r>
                  <a:rPr lang="en-IN" dirty="0"/>
                  <a:t> think the labels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𝑛</m:t>
                        </m:r>
                      </m:sup>
                    </m:sSup>
                  </m:oMath>
                </a14:m>
                <a:r>
                  <a:rPr lang="en-IN" dirty="0"/>
                  <a:t> are, given the feature vectors </a:t>
                </a:r>
                <a14:m>
                  <m:oMath xmlns:m="http://schemas.openxmlformats.org/officeDocument/2006/math">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1</m:t>
                        </m:r>
                      </m:sup>
                    </m:sSup>
                    <m:r>
                      <a:rPr lang="en-IN" b="1" i="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𝑛</m:t>
                        </m:r>
                      </m:sup>
                    </m:sSup>
                  </m:oMath>
                </a14:m>
                <a:endParaRPr lang="en-IN" dirty="0"/>
              </a:p>
              <a:p>
                <a:r>
                  <a:rPr lang="en-IN" dirty="0"/>
                  <a:t>Since we trust our training data as clean and representative of reality, we should look for a </a:t>
                </a:r>
                <a14:m>
                  <m:oMath xmlns:m="http://schemas.openxmlformats.org/officeDocument/2006/math">
                    <m:r>
                      <a:rPr lang="en-IN" b="1" i="0" smtClean="0">
                        <a:latin typeface="Cambria Math" panose="02040503050406030204" pitchFamily="18" charset="0"/>
                      </a:rPr>
                      <m:t>𝐰</m:t>
                    </m:r>
                  </m:oMath>
                </a14:m>
                <a:r>
                  <a:rPr lang="en-IN" dirty="0"/>
                  <a:t> that considers training labels to be very likely</a:t>
                </a:r>
              </a:p>
              <a:p>
                <a:pPr lvl="2"/>
                <a:r>
                  <a:rPr lang="en-IN" dirty="0"/>
                  <a:t>E.g. in </a:t>
                </a:r>
                <a:r>
                  <a:rPr lang="en-IN" dirty="0" err="1"/>
                  <a:t>RecSys</a:t>
                </a:r>
                <a:r>
                  <a:rPr lang="en-IN" dirty="0"/>
                  <a:t> example, let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=1</m:t>
                    </m:r>
                  </m:oMath>
                </a14:m>
                <a:r>
                  <a:rPr lang="en-IN" dirty="0"/>
                  <a:t> if customer makes a purchase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r>
                      <a:rPr lang="en-IN" b="0" i="1" smtClean="0">
                        <a:latin typeface="Cambria Math" panose="02040503050406030204" pitchFamily="18" charset="0"/>
                      </a:rPr>
                      <m:t>=0</m:t>
                    </m:r>
                  </m:oMath>
                </a14:m>
                <a:r>
                  <a:rPr lang="en-IN" dirty="0"/>
                  <a:t> otherwise. If we trust that these labels do represent reality i.e. what our customers like and dislike, then we should learn a model </a:t>
                </a:r>
                <a14:m>
                  <m:oMath xmlns:m="http://schemas.openxmlformats.org/officeDocument/2006/math">
                    <m:r>
                      <a:rPr lang="en-IN" b="1" i="0" smtClean="0">
                        <a:latin typeface="Cambria Math" panose="02040503050406030204" pitchFamily="18" charset="0"/>
                      </a:rPr>
                      <m:t>𝐰</m:t>
                    </m:r>
                  </m:oMath>
                </a14:m>
                <a:r>
                  <a:rPr lang="en-IN" dirty="0"/>
                  <a:t> accordingly</a:t>
                </a:r>
              </a:p>
              <a:p>
                <a:pPr lvl="2"/>
                <a:r>
                  <a:rPr lang="en-IN" dirty="0"/>
                  <a:t>Totally different story if we mistrust our data – different techniques for that</a:t>
                </a:r>
              </a:p>
              <a:p>
                <a:r>
                  <a:rPr lang="en-IN" b="1" dirty="0"/>
                  <a:t>Maximum Likelihood Estimator </a:t>
                </a:r>
                <a:r>
                  <a:rPr lang="en-IN" dirty="0"/>
                  <a:t>(</a:t>
                </a:r>
                <a:r>
                  <a:rPr lang="en-IN" b="1" dirty="0"/>
                  <a:t>MLE</a:t>
                </a:r>
                <a:r>
                  <a:rPr lang="en-IN" dirty="0"/>
                  <a:t>): the model that gives highest likelihood to observed labels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1803" r="-8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75518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Suppose we learn a model as the MLE while using sigmoidal map</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func>
                      </m:e>
                    </m:func>
                  </m:oMath>
                </a14:m>
                <a:endParaRPr lang="en-IN" dirty="0"/>
              </a:p>
              <a:p>
                <a:pPr lvl="2"/>
                <a:r>
                  <a:rPr lang="en-IN" dirty="0"/>
                  <a:t>Working with products can be numerically unstable</a:t>
                </a:r>
              </a:p>
              <a:p>
                <a:pPr lvl="2"/>
                <a:r>
                  <a:rPr lang="en-IN" dirty="0"/>
                  <a:t>Since </a:t>
                </a:r>
                <a14:m>
                  <m:oMath xmlns:m="http://schemas.openxmlformats.org/officeDocument/2006/math">
                    <m:r>
                      <a:rPr lang="en-IN" b="0" i="1" smtClean="0">
                        <a:latin typeface="Cambria Math" panose="02040503050406030204" pitchFamily="18" charset="0"/>
                      </a:rPr>
                      <m:t>𝜎</m:t>
                    </m:r>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m:t>
                        </m:r>
                      </m:e>
                    </m:d>
                  </m:oMath>
                </a14:m>
                <a:r>
                  <a:rPr lang="en-IN" dirty="0"/>
                  <a:t>, product of several such values can be extremely small</a:t>
                </a:r>
              </a:p>
              <a:p>
                <a:pPr lvl="2"/>
                <a:r>
                  <a:rPr lang="en-IN" b="1" dirty="0"/>
                  <a:t>Solution</a:t>
                </a:r>
                <a:r>
                  <a:rPr lang="en-IN" dirty="0"/>
                  <a:t>: take logarithms and exploit that </a:t>
                </a:r>
                <a14:m>
                  <m:oMath xmlns:m="http://schemas.openxmlformats.org/officeDocument/2006/math">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𝐰</m:t>
                            </m:r>
                          </m:lim>
                        </m:limLow>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𝐰</m:t>
                                    </m:r>
                                  </m:e>
                                </m:d>
                              </m:e>
                            </m:d>
                          </m:e>
                        </m:func>
                      </m:e>
                    </m:func>
                  </m:oMath>
                </a14:m>
                <a:endParaRPr lang="en-IN" dirty="0"/>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d>
                                  <m:dPr>
                                    <m:ctrlPr>
                                      <a:rPr lang="en-IN" b="0" i="1" dirty="0" smtClean="0">
                                        <a:latin typeface="Cambria Math" panose="02040503050406030204" pitchFamily="18" charset="0"/>
                                        <a:ea typeface="Cambria Math" panose="02040503050406030204" pitchFamily="18" charset="0"/>
                                      </a:rPr>
                                    </m:ctrlPr>
                                  </m:dPr>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𝜎</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nary>
                                  </m:e>
                                </m:d>
                              </m:e>
                            </m:func>
                          </m:e>
                        </m:func>
                      </m:e>
                    </m:func>
                  </m:oMath>
                </a14:m>
                <a:endParaRPr lang="en-IN" dirty="0"/>
              </a:p>
              <a:p>
                <a14:m>
                  <m:oMath xmlns:m="http://schemas.openxmlformats.org/officeDocument/2006/math">
                    <m:r>
                      <a:rPr lang="en-IN" b="0" i="1" dirty="0"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min</m:t>
                                </m:r>
                              </m:e>
                              <m:lim>
                                <m:r>
                                  <a:rPr lang="en-IN" b="1" dirty="0">
                                    <a:latin typeface="Cambria Math" panose="02040503050406030204" pitchFamily="18" charset="0"/>
                                  </a:rPr>
                                  <m:t>𝐰</m:t>
                                </m:r>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d>
                                      <m:dPr>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1+</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exp</m:t>
                                            </m:r>
                                          </m:fName>
                                          <m:e>
                                            <m:d>
                                              <m:dPr>
                                                <m:ctrlPr>
                                                  <a:rPr lang="en-IN" i="1" dirty="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m:t>
                                                    </m:r>
                                                  </m:sup>
                                                </m:sSup>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e>
                                            </m:d>
                                          </m:e>
                                        </m:func>
                                      </m:e>
                                    </m:d>
                                  </m:e>
                                </m:func>
                              </m:e>
                            </m:nary>
                          </m:e>
                        </m:func>
                      </m:e>
                    </m:func>
                  </m:oMath>
                </a14:m>
                <a:endParaRPr lang="en-IN" dirty="0"/>
              </a:p>
              <a:p>
                <a:r>
                  <a:rPr lang="en-IN" dirty="0"/>
                  <a:t>Thus, the logistic loss function pops out automatically when we try to learn a model that maximizes the likelihood function</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734" b="-32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
        <p:nvSpPr>
          <p:cNvPr id="6" name="Oval 5"/>
          <p:cNvSpPr/>
          <p:nvPr/>
        </p:nvSpPr>
        <p:spPr>
          <a:xfrm>
            <a:off x="3055849" y="4344520"/>
            <a:ext cx="4598398" cy="1027415"/>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ular Callout 4"/>
          <p:cNvSpPr/>
          <p:nvPr/>
        </p:nvSpPr>
        <p:spPr>
          <a:xfrm>
            <a:off x="7654247" y="3774003"/>
            <a:ext cx="4363821" cy="589619"/>
          </a:xfrm>
          <a:prstGeom prst="wedgeRectCallout">
            <a:avLst>
              <a:gd name="adj1" fmla="val -61472"/>
              <a:gd name="adj2" fmla="val 5923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a:solidFill>
                  <a:schemeClr val="bg1"/>
                </a:solidFill>
                <a:latin typeface="+mj-lt"/>
              </a:rPr>
              <a:t>Also called </a:t>
            </a:r>
            <a:r>
              <a:rPr lang="en-IN" sz="2400" b="0" i="1" dirty="0">
                <a:solidFill>
                  <a:schemeClr val="bg1"/>
                </a:solidFill>
                <a:latin typeface="+mj-lt"/>
              </a:rPr>
              <a:t>negative log-likelihood</a:t>
            </a:r>
            <a:endParaRPr lang="en-US" sz="2400" i="1" dirty="0">
              <a:solidFill>
                <a:schemeClr val="bg1"/>
              </a:solidFill>
              <a:latin typeface="+mj-lt"/>
            </a:endParaRPr>
          </a:p>
        </p:txBody>
      </p:sp>
    </p:spTree>
    <p:extLst>
      <p:ext uri="{BB962C8B-B14F-4D97-AF65-F5344CB8AC3E}">
        <p14:creationId xmlns:p14="http://schemas.microsoft.com/office/powerpoint/2010/main" val="13788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Multiclassification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5"/>
                <a:ext cx="11938646" cy="5746376"/>
              </a:xfrm>
            </p:spPr>
            <p:txBody>
              <a:bodyPr/>
              <a:lstStyle/>
              <a:p>
                <a:r>
                  <a:rPr lang="en-IN" dirty="0"/>
                  <a:t>Suppose we have </a:t>
                </a:r>
                <a14:m>
                  <m:oMath xmlns:m="http://schemas.openxmlformats.org/officeDocument/2006/math">
                    <m:r>
                      <a:rPr lang="en-IN" b="0" i="1" smtClean="0">
                        <a:latin typeface="Cambria Math" panose="02040503050406030204" pitchFamily="18" charset="0"/>
                      </a:rPr>
                      <m:t>𝐶</m:t>
                    </m:r>
                  </m:oMath>
                </a14:m>
                <a:r>
                  <a:rPr lang="en-IN" dirty="0"/>
                  <a:t> classes, then for every data point we would have to output a PMF over the support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pPr lvl="2"/>
                <a:r>
                  <a:rPr lang="en-IN" b="1" dirty="0"/>
                  <a:t>Popular way</a:t>
                </a:r>
                <a:r>
                  <a:rPr lang="en-IN" dirty="0"/>
                  <a:t>: assign a positive score to all classes and normalize so that the scores form a proper probability distribution</a:t>
                </a:r>
              </a:p>
              <a:p>
                <a:pPr lvl="2"/>
                <a:r>
                  <a:rPr lang="en-IN" b="1" dirty="0"/>
                  <a:t>Common trick</a:t>
                </a:r>
                <a:r>
                  <a:rPr lang="en-IN" dirty="0"/>
                  <a:t>: to convert any score to a positive score – exponentiate!!</a:t>
                </a:r>
              </a:p>
              <a:p>
                <a:r>
                  <a:rPr lang="en-IN" dirty="0"/>
                  <a:t>Learn </a:t>
                </a:r>
                <a14:m>
                  <m:oMath xmlns:m="http://schemas.openxmlformats.org/officeDocument/2006/math">
                    <m:r>
                      <a:rPr lang="en-IN" b="0" i="1" smtClean="0">
                        <a:latin typeface="Cambria Math" panose="02040503050406030204" pitchFamily="18" charset="0"/>
                      </a:rPr>
                      <m:t>𝐶</m:t>
                    </m:r>
                  </m:oMath>
                </a14:m>
                <a:r>
                  <a:rPr lang="en-IN" dirty="0"/>
                  <a:t> models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oMath>
                </a14:m>
                <a:r>
                  <a:rPr lang="en-IN" dirty="0"/>
                  <a:t>, given a point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e>
                    </m:d>
                  </m:oMath>
                </a14:m>
                <a:r>
                  <a:rPr lang="en-IN" dirty="0"/>
                  <a:t>, </a:t>
                </a:r>
                <a14:m>
                  <m:oMath xmlns:m="http://schemas.openxmlformats.org/officeDocument/2006/math">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pPr lvl="2"/>
                <a:r>
                  <a:rPr lang="en-IN" dirty="0"/>
                  <a:t>Assign a positive score per class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𝜂</m:t>
                        </m:r>
                      </m:e>
                      <m:sub>
                        <m:r>
                          <a:rPr lang="en-IN" b="0" i="1" smtClean="0">
                            <a:latin typeface="Cambria Math" panose="02040503050406030204" pitchFamily="18" charset="0"/>
                          </a:rPr>
                          <m:t>𝑐</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𝑡</m:t>
                                    </m:r>
                                  </m:sup>
                                </m:sSup>
                              </m:e>
                            </m:d>
                          </m:e>
                        </m:d>
                      </m:e>
                    </m:func>
                  </m:oMath>
                </a14:m>
                <a:endParaRPr lang="en-IN" dirty="0"/>
              </a:p>
              <a:p>
                <a:pPr lvl="2"/>
                <a:r>
                  <a:rPr lang="en-IN" dirty="0"/>
                  <a:t>Normalize to obtain a PMF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b="1" i="1" smtClean="0">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𝐰</m:t>
                                </m:r>
                              </m:e>
                              <m:sup>
                                <m:r>
                                  <a:rPr lang="en-IN" b="0" i="1" smtClean="0">
                                    <a:latin typeface="Cambria Math" panose="02040503050406030204" pitchFamily="18" charset="0"/>
                                  </a:rPr>
                                  <m:t>𝑐</m:t>
                                </m:r>
                              </m:sup>
                            </m:sSup>
                          </m:e>
                        </m:d>
                      </m:e>
                    </m:d>
                    <m:r>
                      <a:rPr lang="en-IN" b="0" i="1" smtClean="0">
                        <a:latin typeface="Cambria Math" panose="02040503050406030204" pitchFamily="18" charset="0"/>
                        <a:ea typeface="Cambria Math" panose="02040503050406030204" pitchFamily="18" charset="0"/>
                      </a:rPr>
                      <m:t>=</m:t>
                    </m:r>
                    <m:f>
                      <m:fPr>
                        <m:type m:val="lin"/>
                        <m:ctrlPr>
                          <a:rPr lang="en-IN" b="0" i="1" smtClean="0">
                            <a:latin typeface="Cambria Math" panose="02040503050406030204" pitchFamily="18" charset="0"/>
                            <a:ea typeface="Cambria Math" panose="02040503050406030204" pitchFamily="18" charset="0"/>
                          </a:rPr>
                        </m:ctrlPr>
                      </m:fPr>
                      <m:num>
                        <m:sSub>
                          <m:sSubPr>
                            <m:ctrlPr>
                              <a:rPr lang="en-IN" i="1" smtClean="0">
                                <a:latin typeface="Cambria Math" panose="02040503050406030204" pitchFamily="18" charset="0"/>
                              </a:rPr>
                            </m:ctrlPr>
                          </m:sSubPr>
                          <m:e>
                            <m:r>
                              <a:rPr lang="en-IN">
                                <a:latin typeface="Cambria Math" panose="02040503050406030204" pitchFamily="18" charset="0"/>
                              </a:rPr>
                              <m:t>𝜂</m:t>
                            </m:r>
                          </m:e>
                          <m:sub>
                            <m:r>
                              <a:rPr lang="en-IN" b="0" i="1" smtClean="0">
                                <a:latin typeface="Cambria Math" panose="02040503050406030204" pitchFamily="18" charset="0"/>
                              </a:rPr>
                              <m:t>𝑦</m:t>
                            </m:r>
                          </m:sub>
                        </m:sSub>
                      </m:num>
                      <m:den>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a:latin typeface="Cambria Math" panose="02040503050406030204" pitchFamily="18" charset="0"/>
                                  </a:rPr>
                                  <m:t>𝜂</m:t>
                                </m:r>
                              </m:e>
                              <m:sub>
                                <m:r>
                                  <a:rPr lang="en-IN">
                                    <a:latin typeface="Cambria Math" panose="02040503050406030204" pitchFamily="18" charset="0"/>
                                  </a:rPr>
                                  <m:t>𝑐</m:t>
                                </m:r>
                              </m:sub>
                            </m:sSub>
                          </m:e>
                        </m:nary>
                      </m:den>
                    </m:f>
                  </m:oMath>
                </a14:m>
                <a:r>
                  <a:rPr lang="en-IN" dirty="0"/>
                  <a:t> for any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a:p>
              <a:p>
                <a:r>
                  <a:rPr lang="en-IN" dirty="0"/>
                  <a:t>Likelihood in this case is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d>
                          <m:dPr>
                            <m:begChr m:val="{"/>
                            <m:endChr m:val="}"/>
                            <m:ctrlPr>
                              <a:rPr lang="en-IN" b="1"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𝑐</m:t>
                                </m:r>
                              </m:sup>
                            </m:sSup>
                          </m:e>
                        </m:d>
                      </m:e>
                    </m:d>
                    <m:r>
                      <a:rPr lang="en-IN" b="1" i="1" smtClean="0">
                        <a:latin typeface="Cambria Math" panose="02040503050406030204" pitchFamily="18" charset="0"/>
                      </a:rPr>
                      <m:t>=</m:t>
                    </m:r>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oMath>
                </a14:m>
                <a:endParaRPr lang="en-IN" dirty="0"/>
              </a:p>
              <a:p>
                <a:r>
                  <a:rPr lang="en-IN" dirty="0"/>
                  <a:t>Log-likelihood in this case is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ctrlPr>
                              <a:rPr lang="en-IN" b="0" i="1" smtClean="0">
                                <a:latin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rPr>
                                    </m:ctrlPr>
                                  </m:sSubPr>
                                  <m:e>
                                    <m:r>
                                      <a:rPr lang="en-IN">
                                        <a:latin typeface="Cambria Math" panose="02040503050406030204" pitchFamily="18" charset="0"/>
                                      </a:rPr>
                                      <m:t>𝜂</m:t>
                                    </m:r>
                                  </m:e>
                                  <m:sub>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𝑡</m:t>
                                        </m:r>
                                      </m:sup>
                                    </m:sSup>
                                  </m:sub>
                                </m:sSub>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
                                      <m:sSubPr>
                                        <m:ctrlPr>
                                          <a:rPr lang="en-IN" i="1">
                                            <a:latin typeface="Cambria Math" panose="02040503050406030204" pitchFamily="18" charset="0"/>
                                          </a:rPr>
                                        </m:ctrlPr>
                                      </m:sSubPr>
                                      <m:e>
                                        <m:r>
                                          <a:rPr lang="en-IN" i="1">
                                            <a:latin typeface="Cambria Math" panose="02040503050406030204" pitchFamily="18" charset="0"/>
                                          </a:rPr>
                                          <m:t>𝜂</m:t>
                                        </m:r>
                                      </m:e>
                                      <m:sub>
                                        <m:r>
                                          <a:rPr lang="en-IN" i="1">
                                            <a:latin typeface="Cambria Math" panose="02040503050406030204" pitchFamily="18" charset="0"/>
                                          </a:rPr>
                                          <m:t>𝑐</m:t>
                                        </m:r>
                                      </m:sub>
                                    </m:sSub>
                                  </m:e>
                                </m:nary>
                              </m:den>
                            </m:f>
                          </m:e>
                        </m:d>
                      </m:e>
                    </m:func>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5"/>
                <a:ext cx="11938646" cy="5746376"/>
              </a:xfrm>
              <a:blipFill>
                <a:blip r:embed="rId2"/>
                <a:stretch>
                  <a:fillRect l="-562" t="-2545" r="-178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9603" y="0"/>
            <a:ext cx="1832397" cy="1832397"/>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808252" y="36190"/>
                <a:ext cx="8348524"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Just as we had the Bernoulli distributions over the support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0,1</m:t>
                        </m:r>
                      </m:e>
                    </m:d>
                  </m:oMath>
                </a14:m>
                <a:r>
                  <a:rPr lang="en-IN" sz="2400" dirty="0">
                    <a:solidFill>
                      <a:schemeClr val="bg1"/>
                    </a:solidFill>
                    <a:latin typeface="+mj-lt"/>
                  </a:rPr>
                  <a:t>, if the support instead has </a:t>
                </a:r>
                <a14:m>
                  <m:oMath xmlns:m="http://schemas.openxmlformats.org/officeDocument/2006/math">
                    <m:r>
                      <a:rPr lang="en-IN" sz="2400" b="0" i="1" smtClean="0">
                        <a:solidFill>
                          <a:schemeClr val="bg1"/>
                        </a:solidFill>
                        <a:latin typeface="Cambria Math" panose="02040503050406030204" pitchFamily="18" charset="0"/>
                      </a:rPr>
                      <m:t>𝐶</m:t>
                    </m:r>
                    <m:r>
                      <a:rPr lang="en-IN" sz="2400" b="0" i="1" smtClean="0">
                        <a:solidFill>
                          <a:schemeClr val="bg1"/>
                        </a:solidFill>
                        <a:latin typeface="Cambria Math" panose="02040503050406030204" pitchFamily="18" charset="0"/>
                      </a:rPr>
                      <m:t>&gt;2</m:t>
                    </m:r>
                  </m:oMath>
                </a14:m>
                <a:r>
                  <a:rPr lang="en-IN" sz="2400" dirty="0">
                    <a:solidFill>
                      <a:schemeClr val="bg1"/>
                    </a:solidFill>
                    <a:latin typeface="+mj-lt"/>
                  </a:rPr>
                  <a:t> elements, then the distributions are called either </a:t>
                </a:r>
                <a:r>
                  <a:rPr lang="en-IN" sz="2400" i="1" dirty="0">
                    <a:solidFill>
                      <a:schemeClr val="bg1"/>
                    </a:solidFill>
                    <a:latin typeface="+mj-lt"/>
                  </a:rPr>
                  <a:t>Multinoulli distributions </a:t>
                </a:r>
                <a:r>
                  <a:rPr lang="en-IN" sz="2400" dirty="0">
                    <a:solidFill>
                      <a:schemeClr val="bg1"/>
                    </a:solidFill>
                    <a:latin typeface="+mj-lt"/>
                  </a:rPr>
                  <a:t>or </a:t>
                </a:r>
                <a:r>
                  <a:rPr lang="en-IN" sz="2400" i="1" dirty="0">
                    <a:solidFill>
                      <a:schemeClr val="bg1"/>
                    </a:solidFill>
                    <a:latin typeface="+mj-lt"/>
                  </a:rPr>
                  <a:t>Categorical distributions</a:t>
                </a:r>
                <a:endParaRPr lang="en-IN" sz="2400" dirty="0">
                  <a:solidFill>
                    <a:schemeClr val="bg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1808252" y="36190"/>
                <a:ext cx="8348524" cy="1199297"/>
              </a:xfrm>
              <a:prstGeom prst="wedgeRectCallout">
                <a:avLst>
                  <a:gd name="adj1" fmla="val 59019"/>
                  <a:gd name="adj2" fmla="val 52993"/>
                </a:avLst>
              </a:prstGeom>
              <a:blipFill>
                <a:blip r:embed="rId4"/>
                <a:stretch>
                  <a:fillRect l="-867" t="-1914" b="-6220"/>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0359603" y="1868588"/>
            <a:ext cx="1832396" cy="1832396"/>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5743254" y="1705208"/>
                <a:ext cx="5081342" cy="1199297"/>
              </a:xfrm>
              <a:prstGeom prst="wedgeRectCallout">
                <a:avLst>
                  <a:gd name="adj1" fmla="val 59019"/>
                  <a:gd name="adj2" fmla="val 529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To specify a multinoulli distribution over </a:t>
                </a:r>
                <a14:m>
                  <m:oMath xmlns:m="http://schemas.openxmlformats.org/officeDocument/2006/math">
                    <m:r>
                      <a:rPr lang="en-IN" sz="2400" b="0" i="1" smtClean="0">
                        <a:solidFill>
                          <a:schemeClr val="bg1"/>
                        </a:solidFill>
                        <a:latin typeface="Cambria Math" panose="02040503050406030204" pitchFamily="18" charset="0"/>
                      </a:rPr>
                      <m:t>𝐶</m:t>
                    </m:r>
                  </m:oMath>
                </a14:m>
                <a:r>
                  <a:rPr lang="en-IN" sz="2400" dirty="0">
                    <a:solidFill>
                      <a:schemeClr val="bg1"/>
                    </a:solidFill>
                    <a:latin typeface="+mj-lt"/>
                  </a:rPr>
                  <a:t> labels, we need to specify </a:t>
                </a:r>
                <a14:m>
                  <m:oMath xmlns:m="http://schemas.openxmlformats.org/officeDocument/2006/math">
                    <m:r>
                      <a:rPr lang="en-IN" sz="2400" b="0" i="1" smtClean="0">
                        <a:solidFill>
                          <a:schemeClr val="bg1"/>
                        </a:solidFill>
                        <a:latin typeface="Cambria Math" panose="02040503050406030204" pitchFamily="18" charset="0"/>
                      </a:rPr>
                      <m:t>𝐶</m:t>
                    </m:r>
                  </m:oMath>
                </a14:m>
                <a:r>
                  <a:rPr lang="en-IN" sz="2400" dirty="0">
                    <a:solidFill>
                      <a:schemeClr val="bg1"/>
                    </a:solidFill>
                    <a:latin typeface="+mj-lt"/>
                  </a:rPr>
                  <a:t> non-negative numbers that add up to one</a:t>
                </a:r>
              </a:p>
            </p:txBody>
          </p:sp>
        </mc:Choice>
        <mc:Fallback xmlns="">
          <p:sp>
            <p:nvSpPr>
              <p:cNvPr id="9" name="Rectangular Callout 8"/>
              <p:cNvSpPr>
                <a:spLocks noRot="1" noChangeAspect="1" noMove="1" noResize="1" noEditPoints="1" noAdjustHandles="1" noChangeArrowheads="1" noChangeShapeType="1" noTextEdit="1"/>
              </p:cNvSpPr>
              <p:nvPr/>
            </p:nvSpPr>
            <p:spPr>
              <a:xfrm>
                <a:off x="5743254" y="1705208"/>
                <a:ext cx="5081342" cy="1199297"/>
              </a:xfrm>
              <a:prstGeom prst="wedgeRectCallout">
                <a:avLst>
                  <a:gd name="adj1" fmla="val 59019"/>
                  <a:gd name="adj2" fmla="val 52993"/>
                </a:avLst>
              </a:prstGeom>
              <a:blipFill>
                <a:blip r:embed="rId6"/>
                <a:stretch>
                  <a:fillRect l="-1201" t="-1923" b="-67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409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righ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6D4D-6998-0F51-15AB-2ED4F18AE88E}"/>
              </a:ext>
            </a:extLst>
          </p:cNvPr>
          <p:cNvSpPr>
            <a:spLocks noGrp="1"/>
          </p:cNvSpPr>
          <p:nvPr>
            <p:ph type="title"/>
          </p:nvPr>
        </p:nvSpPr>
        <p:spPr/>
        <p:txBody>
          <a:bodyPr/>
          <a:lstStyle/>
          <a:p>
            <a:r>
              <a:rPr lang="en-US" dirty="0"/>
              <a:t>Uncertainty</a:t>
            </a:r>
            <a:endParaRPr lang="en-IN" dirty="0"/>
          </a:p>
        </p:txBody>
      </p:sp>
      <p:sp>
        <p:nvSpPr>
          <p:cNvPr id="4" name="Rectangle 3">
            <a:extLst>
              <a:ext uri="{FF2B5EF4-FFF2-40B4-BE49-F238E27FC236}">
                <a16:creationId xmlns:a16="http://schemas.microsoft.com/office/drawing/2014/main" id="{4329AE6A-DB26-BB81-B857-DB31A76FABE2}"/>
              </a:ext>
            </a:extLst>
          </p:cNvPr>
          <p:cNvSpPr/>
          <p:nvPr/>
        </p:nvSpPr>
        <p:spPr>
          <a:xfrm>
            <a:off x="4846674" y="1111624"/>
            <a:ext cx="2498651"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4096</a:t>
            </a:r>
            <a:endParaRPr lang="en-IN" dirty="0"/>
          </a:p>
        </p:txBody>
      </p:sp>
      <p:sp>
        <p:nvSpPr>
          <p:cNvPr id="5" name="Rectangle 4">
            <a:extLst>
              <a:ext uri="{FF2B5EF4-FFF2-40B4-BE49-F238E27FC236}">
                <a16:creationId xmlns:a16="http://schemas.microsoft.com/office/drawing/2014/main" id="{234D286D-12EC-99CB-A190-45CF1D2A94A1}"/>
              </a:ext>
            </a:extLst>
          </p:cNvPr>
          <p:cNvSpPr>
            <a:spLocks/>
          </p:cNvSpPr>
          <p:nvPr/>
        </p:nvSpPr>
        <p:spPr>
          <a:xfrm>
            <a:off x="2707758" y="2275367"/>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cxnSp>
        <p:nvCxnSpPr>
          <p:cNvPr id="8" name="Straight Arrow Connector 7">
            <a:extLst>
              <a:ext uri="{FF2B5EF4-FFF2-40B4-BE49-F238E27FC236}">
                <a16:creationId xmlns:a16="http://schemas.microsoft.com/office/drawing/2014/main" id="{A2456560-DF11-EFD6-8589-5F566126BCBD}"/>
              </a:ext>
            </a:extLst>
          </p:cNvPr>
          <p:cNvCxnSpPr>
            <a:cxnSpLocks/>
            <a:stCxn id="4" idx="1"/>
            <a:endCxn id="5" idx="0"/>
          </p:cNvCxnSpPr>
          <p:nvPr/>
        </p:nvCxnSpPr>
        <p:spPr>
          <a:xfrm flipH="1">
            <a:off x="3575198" y="1693496"/>
            <a:ext cx="1271476" cy="58187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E9B391-4B55-16C0-B720-1A2D99AE1EDB}"/>
              </a:ext>
            </a:extLst>
          </p:cNvPr>
          <p:cNvCxnSpPr>
            <a:cxnSpLocks/>
            <a:stCxn id="4" idx="3"/>
            <a:endCxn id="20" idx="0"/>
          </p:cNvCxnSpPr>
          <p:nvPr/>
        </p:nvCxnSpPr>
        <p:spPr>
          <a:xfrm>
            <a:off x="7345325" y="1693496"/>
            <a:ext cx="1271478" cy="58187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604404-F2E0-C914-B2F2-E0CB78C6C38D}"/>
              </a:ext>
            </a:extLst>
          </p:cNvPr>
          <p:cNvSpPr>
            <a:spLocks/>
          </p:cNvSpPr>
          <p:nvPr/>
        </p:nvSpPr>
        <p:spPr>
          <a:xfrm>
            <a:off x="7749363" y="2275366"/>
            <a:ext cx="173487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2048</a:t>
            </a:r>
            <a:endParaRPr lang="en-IN" dirty="0"/>
          </a:p>
        </p:txBody>
      </p:sp>
      <p:sp>
        <p:nvSpPr>
          <p:cNvPr id="26" name="Rectangle 25">
            <a:extLst>
              <a:ext uri="{FF2B5EF4-FFF2-40B4-BE49-F238E27FC236}">
                <a16:creationId xmlns:a16="http://schemas.microsoft.com/office/drawing/2014/main" id="{E33C7AF1-89C2-2D01-89C0-F7E2F0FF141B}"/>
              </a:ext>
            </a:extLst>
          </p:cNvPr>
          <p:cNvSpPr>
            <a:spLocks/>
          </p:cNvSpPr>
          <p:nvPr/>
        </p:nvSpPr>
        <p:spPr>
          <a:xfrm>
            <a:off x="1362739"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29" name="Rectangle 28">
            <a:extLst>
              <a:ext uri="{FF2B5EF4-FFF2-40B4-BE49-F238E27FC236}">
                <a16:creationId xmlns:a16="http://schemas.microsoft.com/office/drawing/2014/main" id="{DE98D997-8D39-AC96-18DF-ADF382BE802D}"/>
              </a:ext>
            </a:extLst>
          </p:cNvPr>
          <p:cNvSpPr>
            <a:spLocks/>
          </p:cNvSpPr>
          <p:nvPr/>
        </p:nvSpPr>
        <p:spPr>
          <a:xfrm>
            <a:off x="4442637"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0" name="Rectangle 29">
            <a:extLst>
              <a:ext uri="{FF2B5EF4-FFF2-40B4-BE49-F238E27FC236}">
                <a16:creationId xmlns:a16="http://schemas.microsoft.com/office/drawing/2014/main" id="{8C833F98-E689-09AA-E698-81AF4F0F622A}"/>
              </a:ext>
            </a:extLst>
          </p:cNvPr>
          <p:cNvSpPr>
            <a:spLocks/>
          </p:cNvSpPr>
          <p:nvPr/>
        </p:nvSpPr>
        <p:spPr>
          <a:xfrm>
            <a:off x="6404344"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sp>
        <p:nvSpPr>
          <p:cNvPr id="31" name="Rectangle 30">
            <a:extLst>
              <a:ext uri="{FF2B5EF4-FFF2-40B4-BE49-F238E27FC236}">
                <a16:creationId xmlns:a16="http://schemas.microsoft.com/office/drawing/2014/main" id="{AB9BCCE0-D585-86EA-49A0-F01380B62EC3}"/>
              </a:ext>
            </a:extLst>
          </p:cNvPr>
          <p:cNvSpPr>
            <a:spLocks/>
          </p:cNvSpPr>
          <p:nvPr/>
        </p:nvSpPr>
        <p:spPr>
          <a:xfrm>
            <a:off x="9503735" y="3285460"/>
            <a:ext cx="1345019" cy="81099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1024</a:t>
            </a:r>
            <a:endParaRPr lang="en-IN" dirty="0"/>
          </a:p>
        </p:txBody>
      </p:sp>
      <p:cxnSp>
        <p:nvCxnSpPr>
          <p:cNvPr id="32" name="Straight Arrow Connector 31">
            <a:extLst>
              <a:ext uri="{FF2B5EF4-FFF2-40B4-BE49-F238E27FC236}">
                <a16:creationId xmlns:a16="http://schemas.microsoft.com/office/drawing/2014/main" id="{24F09FE7-8701-20CF-DB41-B036999222DE}"/>
              </a:ext>
            </a:extLst>
          </p:cNvPr>
          <p:cNvCxnSpPr>
            <a:cxnSpLocks/>
            <a:stCxn id="5" idx="1"/>
            <a:endCxn id="26" idx="0"/>
          </p:cNvCxnSpPr>
          <p:nvPr/>
        </p:nvCxnSpPr>
        <p:spPr>
          <a:xfrm flipH="1">
            <a:off x="2035249" y="2680864"/>
            <a:ext cx="672509"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9274E08-7E12-7BC0-7A3D-C3B44524C3AB}"/>
              </a:ext>
            </a:extLst>
          </p:cNvPr>
          <p:cNvCxnSpPr>
            <a:cxnSpLocks/>
            <a:stCxn id="5" idx="3"/>
            <a:endCxn id="29" idx="0"/>
          </p:cNvCxnSpPr>
          <p:nvPr/>
        </p:nvCxnSpPr>
        <p:spPr>
          <a:xfrm>
            <a:off x="4442637" y="2680864"/>
            <a:ext cx="672510" cy="60459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86D0868-CC8E-E700-2DC2-57F1BF5BCC57}"/>
              </a:ext>
            </a:extLst>
          </p:cNvPr>
          <p:cNvCxnSpPr>
            <a:cxnSpLocks/>
            <a:stCxn id="20" idx="1"/>
            <a:endCxn id="30" idx="0"/>
          </p:cNvCxnSpPr>
          <p:nvPr/>
        </p:nvCxnSpPr>
        <p:spPr>
          <a:xfrm flipH="1">
            <a:off x="7076854" y="2680863"/>
            <a:ext cx="672509"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48D4C03-8E36-C24C-F90D-C2AA74AF73B2}"/>
              </a:ext>
            </a:extLst>
          </p:cNvPr>
          <p:cNvCxnSpPr>
            <a:cxnSpLocks/>
            <a:stCxn id="20" idx="3"/>
            <a:endCxn id="31" idx="0"/>
          </p:cNvCxnSpPr>
          <p:nvPr/>
        </p:nvCxnSpPr>
        <p:spPr>
          <a:xfrm>
            <a:off x="9484242" y="2680863"/>
            <a:ext cx="692003" cy="60459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1F0F5A4F-73B6-923B-4A30-3060478E626E}"/>
              </a:ext>
            </a:extLst>
          </p:cNvPr>
          <p:cNvGrpSpPr/>
          <p:nvPr/>
        </p:nvGrpSpPr>
        <p:grpSpPr>
          <a:xfrm>
            <a:off x="520108" y="5762847"/>
            <a:ext cx="11151784" cy="646331"/>
            <a:chOff x="520108" y="5762847"/>
            <a:chExt cx="11151784" cy="646331"/>
          </a:xfrm>
        </p:grpSpPr>
        <p:sp>
          <p:nvSpPr>
            <p:cNvPr id="45" name="Rectangle 44">
              <a:extLst>
                <a:ext uri="{FF2B5EF4-FFF2-40B4-BE49-F238E27FC236}">
                  <a16:creationId xmlns:a16="http://schemas.microsoft.com/office/drawing/2014/main" id="{1B12D319-8C22-3AE4-B639-8C8E8F712C2B}"/>
                </a:ext>
              </a:extLst>
            </p:cNvPr>
            <p:cNvSpPr>
              <a:spLocks/>
            </p:cNvSpPr>
            <p:nvPr/>
          </p:nvSpPr>
          <p:spPr>
            <a:xfrm>
              <a:off x="52010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6" name="Rectangle 45">
              <a:extLst>
                <a:ext uri="{FF2B5EF4-FFF2-40B4-BE49-F238E27FC236}">
                  <a16:creationId xmlns:a16="http://schemas.microsoft.com/office/drawing/2014/main" id="{99F41FA3-1F7A-920E-9077-FA7EA20784E6}"/>
                </a:ext>
              </a:extLst>
            </p:cNvPr>
            <p:cNvSpPr>
              <a:spLocks/>
            </p:cNvSpPr>
            <p:nvPr/>
          </p:nvSpPr>
          <p:spPr>
            <a:xfrm>
              <a:off x="115496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7" name="Rectangle 46">
              <a:extLst>
                <a:ext uri="{FF2B5EF4-FFF2-40B4-BE49-F238E27FC236}">
                  <a16:creationId xmlns:a16="http://schemas.microsoft.com/office/drawing/2014/main" id="{9E5C8755-4578-7404-2FC3-258C2B27E56F}"/>
                </a:ext>
              </a:extLst>
            </p:cNvPr>
            <p:cNvSpPr>
              <a:spLocks/>
            </p:cNvSpPr>
            <p:nvPr/>
          </p:nvSpPr>
          <p:spPr>
            <a:xfrm>
              <a:off x="182747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8" name="Rectangle 47">
              <a:extLst>
                <a:ext uri="{FF2B5EF4-FFF2-40B4-BE49-F238E27FC236}">
                  <a16:creationId xmlns:a16="http://schemas.microsoft.com/office/drawing/2014/main" id="{62349DA9-5CD5-258C-44B7-66A4204BFD5B}"/>
                </a:ext>
              </a:extLst>
            </p:cNvPr>
            <p:cNvSpPr>
              <a:spLocks/>
            </p:cNvSpPr>
            <p:nvPr/>
          </p:nvSpPr>
          <p:spPr>
            <a:xfrm>
              <a:off x="246232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49" name="Rectangle 48">
              <a:extLst>
                <a:ext uri="{FF2B5EF4-FFF2-40B4-BE49-F238E27FC236}">
                  <a16:creationId xmlns:a16="http://schemas.microsoft.com/office/drawing/2014/main" id="{C1904264-393E-E1BC-7223-B8971E4A494E}"/>
                </a:ext>
              </a:extLst>
            </p:cNvPr>
            <p:cNvSpPr>
              <a:spLocks/>
            </p:cNvSpPr>
            <p:nvPr/>
          </p:nvSpPr>
          <p:spPr>
            <a:xfrm>
              <a:off x="313483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0" name="Rectangle 49">
              <a:extLst>
                <a:ext uri="{FF2B5EF4-FFF2-40B4-BE49-F238E27FC236}">
                  <a16:creationId xmlns:a16="http://schemas.microsoft.com/office/drawing/2014/main" id="{D1CF6200-D33A-C064-C085-94BBA7F3D6E4}"/>
                </a:ext>
              </a:extLst>
            </p:cNvPr>
            <p:cNvSpPr>
              <a:spLocks/>
            </p:cNvSpPr>
            <p:nvPr/>
          </p:nvSpPr>
          <p:spPr>
            <a:xfrm>
              <a:off x="376968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1" name="Rectangle 50">
              <a:extLst>
                <a:ext uri="{FF2B5EF4-FFF2-40B4-BE49-F238E27FC236}">
                  <a16:creationId xmlns:a16="http://schemas.microsoft.com/office/drawing/2014/main" id="{662C4CD5-73A3-5183-E6EB-E270ED8EC9BA}"/>
                </a:ext>
              </a:extLst>
            </p:cNvPr>
            <p:cNvSpPr>
              <a:spLocks/>
            </p:cNvSpPr>
            <p:nvPr/>
          </p:nvSpPr>
          <p:spPr>
            <a:xfrm>
              <a:off x="4442194"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2" name="Rectangle 51">
              <a:extLst>
                <a:ext uri="{FF2B5EF4-FFF2-40B4-BE49-F238E27FC236}">
                  <a16:creationId xmlns:a16="http://schemas.microsoft.com/office/drawing/2014/main" id="{5F12F531-2C0F-4E77-704F-E801A9356033}"/>
                </a:ext>
              </a:extLst>
            </p:cNvPr>
            <p:cNvSpPr>
              <a:spLocks/>
            </p:cNvSpPr>
            <p:nvPr/>
          </p:nvSpPr>
          <p:spPr>
            <a:xfrm>
              <a:off x="5077046"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3" name="Rectangle 52">
              <a:extLst>
                <a:ext uri="{FF2B5EF4-FFF2-40B4-BE49-F238E27FC236}">
                  <a16:creationId xmlns:a16="http://schemas.microsoft.com/office/drawing/2014/main" id="{E6D0934A-7EA4-FBCB-70CB-76B54A2117A0}"/>
                </a:ext>
              </a:extLst>
            </p:cNvPr>
            <p:cNvSpPr>
              <a:spLocks/>
            </p:cNvSpPr>
            <p:nvPr/>
          </p:nvSpPr>
          <p:spPr>
            <a:xfrm>
              <a:off x="5711898"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4" name="Rectangle 53">
              <a:extLst>
                <a:ext uri="{FF2B5EF4-FFF2-40B4-BE49-F238E27FC236}">
                  <a16:creationId xmlns:a16="http://schemas.microsoft.com/office/drawing/2014/main" id="{8FC2AD98-18F5-F98D-CC74-92748ACBF693}"/>
                </a:ext>
              </a:extLst>
            </p:cNvPr>
            <p:cNvSpPr>
              <a:spLocks/>
            </p:cNvSpPr>
            <p:nvPr/>
          </p:nvSpPr>
          <p:spPr>
            <a:xfrm>
              <a:off x="6346750"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5" name="Rectangle 54">
              <a:extLst>
                <a:ext uri="{FF2B5EF4-FFF2-40B4-BE49-F238E27FC236}">
                  <a16:creationId xmlns:a16="http://schemas.microsoft.com/office/drawing/2014/main" id="{CB1F2043-CB82-428A-C344-3644536E4DE7}"/>
                </a:ext>
              </a:extLst>
            </p:cNvPr>
            <p:cNvSpPr>
              <a:spLocks/>
            </p:cNvSpPr>
            <p:nvPr/>
          </p:nvSpPr>
          <p:spPr>
            <a:xfrm>
              <a:off x="7019260"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6" name="Rectangle 55">
              <a:extLst>
                <a:ext uri="{FF2B5EF4-FFF2-40B4-BE49-F238E27FC236}">
                  <a16:creationId xmlns:a16="http://schemas.microsoft.com/office/drawing/2014/main" id="{6CF2209F-59D5-BDD0-D830-F099F74AD4D5}"/>
                </a:ext>
              </a:extLst>
            </p:cNvPr>
            <p:cNvSpPr>
              <a:spLocks/>
            </p:cNvSpPr>
            <p:nvPr/>
          </p:nvSpPr>
          <p:spPr>
            <a:xfrm>
              <a:off x="7654112"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7" name="Rectangle 56">
              <a:extLst>
                <a:ext uri="{FF2B5EF4-FFF2-40B4-BE49-F238E27FC236}">
                  <a16:creationId xmlns:a16="http://schemas.microsoft.com/office/drawing/2014/main" id="{1DE0C598-E047-1B9F-9CB6-DF2B889326F5}"/>
                </a:ext>
              </a:extLst>
            </p:cNvPr>
            <p:cNvSpPr>
              <a:spLocks/>
            </p:cNvSpPr>
            <p:nvPr/>
          </p:nvSpPr>
          <p:spPr>
            <a:xfrm>
              <a:off x="8326622"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8" name="Rectangle 57">
              <a:extLst>
                <a:ext uri="{FF2B5EF4-FFF2-40B4-BE49-F238E27FC236}">
                  <a16:creationId xmlns:a16="http://schemas.microsoft.com/office/drawing/2014/main" id="{F0564C28-8360-20CE-0AD9-E6587111E014}"/>
                </a:ext>
              </a:extLst>
            </p:cNvPr>
            <p:cNvSpPr>
              <a:spLocks/>
            </p:cNvSpPr>
            <p:nvPr/>
          </p:nvSpPr>
          <p:spPr>
            <a:xfrm>
              <a:off x="8961474"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59" name="Rectangle 58">
              <a:extLst>
                <a:ext uri="{FF2B5EF4-FFF2-40B4-BE49-F238E27FC236}">
                  <a16:creationId xmlns:a16="http://schemas.microsoft.com/office/drawing/2014/main" id="{C3FD571B-F724-B598-3046-2E898A582FED}"/>
                </a:ext>
              </a:extLst>
            </p:cNvPr>
            <p:cNvSpPr>
              <a:spLocks/>
            </p:cNvSpPr>
            <p:nvPr/>
          </p:nvSpPr>
          <p:spPr>
            <a:xfrm>
              <a:off x="10621483" y="6049925"/>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0" name="Rectangle 59">
              <a:extLst>
                <a:ext uri="{FF2B5EF4-FFF2-40B4-BE49-F238E27FC236}">
                  <a16:creationId xmlns:a16="http://schemas.microsoft.com/office/drawing/2014/main" id="{65781E99-B028-2E8F-C0C5-E725A5834976}"/>
                </a:ext>
              </a:extLst>
            </p:cNvPr>
            <p:cNvSpPr>
              <a:spLocks/>
            </p:cNvSpPr>
            <p:nvPr/>
          </p:nvSpPr>
          <p:spPr>
            <a:xfrm>
              <a:off x="11256335" y="6049924"/>
              <a:ext cx="415557" cy="3388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a:t>
              </a:r>
              <a:endParaRPr lang="en-IN" sz="1050" dirty="0"/>
            </a:p>
          </p:txBody>
        </p:sp>
        <p:sp>
          <p:nvSpPr>
            <p:cNvPr id="61" name="TextBox 60">
              <a:extLst>
                <a:ext uri="{FF2B5EF4-FFF2-40B4-BE49-F238E27FC236}">
                  <a16:creationId xmlns:a16="http://schemas.microsoft.com/office/drawing/2014/main" id="{DE1A5604-5C7B-7C29-02B5-902E9B6EBF14}"/>
                </a:ext>
              </a:extLst>
            </p:cNvPr>
            <p:cNvSpPr txBox="1"/>
            <p:nvPr/>
          </p:nvSpPr>
          <p:spPr>
            <a:xfrm>
              <a:off x="9031694" y="5762847"/>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pic>
        <p:nvPicPr>
          <p:cNvPr id="63" name="Picture 62">
            <a:extLst>
              <a:ext uri="{FF2B5EF4-FFF2-40B4-BE49-F238E27FC236}">
                <a16:creationId xmlns:a16="http://schemas.microsoft.com/office/drawing/2014/main" id="{FE7BAED9-01AB-9BE1-3C7A-A09D9FF40F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64" name="Rectangular Callout 15">
            <a:extLst>
              <a:ext uri="{FF2B5EF4-FFF2-40B4-BE49-F238E27FC236}">
                <a16:creationId xmlns:a16="http://schemas.microsoft.com/office/drawing/2014/main" id="{ACA8414D-2E71-CFE9-6278-A865F27BBFCF}"/>
              </a:ext>
            </a:extLst>
          </p:cNvPr>
          <p:cNvSpPr/>
          <p:nvPr/>
        </p:nvSpPr>
        <p:spPr>
          <a:xfrm>
            <a:off x="7778142" y="181173"/>
            <a:ext cx="2856292" cy="912523"/>
          </a:xfrm>
          <a:prstGeom prst="wedgeRectCallout">
            <a:avLst>
              <a:gd name="adj1" fmla="val 62211"/>
              <a:gd name="adj2" fmla="val 4845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To win at hangman, we must ask questions that eliminate wrong answers quickly</a:t>
            </a:r>
            <a:endParaRPr lang="en-US" i="1" dirty="0">
              <a:solidFill>
                <a:schemeClr val="bg1"/>
              </a:solidFill>
              <a:latin typeface="+mj-lt"/>
            </a:endParaRPr>
          </a:p>
        </p:txBody>
      </p:sp>
      <p:pic>
        <p:nvPicPr>
          <p:cNvPr id="65" name="Picture 64">
            <a:extLst>
              <a:ext uri="{FF2B5EF4-FFF2-40B4-BE49-F238E27FC236}">
                <a16:creationId xmlns:a16="http://schemas.microsoft.com/office/drawing/2014/main" id="{7D36E3B5-A93F-366A-DC0B-9123B42DB3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8" y="355420"/>
            <a:ext cx="1371600" cy="1371600"/>
          </a:xfrm>
          <a:prstGeom prst="rect">
            <a:avLst/>
          </a:prstGeom>
        </p:spPr>
      </p:pic>
      <p:sp>
        <p:nvSpPr>
          <p:cNvPr id="66" name="Rectangular Callout 5">
            <a:extLst>
              <a:ext uri="{FF2B5EF4-FFF2-40B4-BE49-F238E27FC236}">
                <a16:creationId xmlns:a16="http://schemas.microsoft.com/office/drawing/2014/main" id="{CDF70C19-983C-73B4-133F-3C363DC742C0}"/>
              </a:ext>
            </a:extLst>
          </p:cNvPr>
          <p:cNvSpPr/>
          <p:nvPr/>
        </p:nvSpPr>
        <p:spPr>
          <a:xfrm>
            <a:off x="1045565" y="180373"/>
            <a:ext cx="3546831" cy="912523"/>
          </a:xfrm>
          <a:prstGeom prst="wedgeRectCallout">
            <a:avLst>
              <a:gd name="adj1" fmla="val -56879"/>
              <a:gd name="adj2" fmla="val 69828"/>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Imagine a language where the letter “#” appears in every word. Guessing # gives us no useful information</a:t>
            </a:r>
            <a:endParaRPr lang="en-US" i="1" dirty="0">
              <a:solidFill>
                <a:schemeClr val="bg1"/>
              </a:solidFill>
              <a:latin typeface="+mj-lt"/>
            </a:endParaRPr>
          </a:p>
        </p:txBody>
      </p:sp>
      <p:grpSp>
        <p:nvGrpSpPr>
          <p:cNvPr id="67" name="Group 66">
            <a:extLst>
              <a:ext uri="{FF2B5EF4-FFF2-40B4-BE49-F238E27FC236}">
                <a16:creationId xmlns:a16="http://schemas.microsoft.com/office/drawing/2014/main" id="{FEDD04F3-BB45-B640-3D4E-2C80C22EF381}"/>
              </a:ext>
            </a:extLst>
          </p:cNvPr>
          <p:cNvGrpSpPr/>
          <p:nvPr/>
        </p:nvGrpSpPr>
        <p:grpSpPr>
          <a:xfrm>
            <a:off x="10909607" y="4724944"/>
            <a:ext cx="1143000" cy="1143000"/>
            <a:chOff x="2379643" y="355681"/>
            <a:chExt cx="1143000" cy="1143000"/>
          </a:xfrm>
        </p:grpSpPr>
        <p:sp>
          <p:nvSpPr>
            <p:cNvPr id="68" name="Oval 67">
              <a:extLst>
                <a:ext uri="{FF2B5EF4-FFF2-40B4-BE49-F238E27FC236}">
                  <a16:creationId xmlns:a16="http://schemas.microsoft.com/office/drawing/2014/main" id="{AFC10722-5F47-CD75-45D8-2869C94713E4}"/>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9" name="Freeform: Shape 68">
              <a:extLst>
                <a:ext uri="{FF2B5EF4-FFF2-40B4-BE49-F238E27FC236}">
                  <a16:creationId xmlns:a16="http://schemas.microsoft.com/office/drawing/2014/main" id="{4EDC0849-21E7-EF36-4DF8-5EB8000EA435}"/>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0" name="Group 69">
              <a:extLst>
                <a:ext uri="{FF2B5EF4-FFF2-40B4-BE49-F238E27FC236}">
                  <a16:creationId xmlns:a16="http://schemas.microsoft.com/office/drawing/2014/main" id="{E23C5D85-ECB0-9BE7-C79B-600E00A21FCB}"/>
                </a:ext>
              </a:extLst>
            </p:cNvPr>
            <p:cNvGrpSpPr/>
            <p:nvPr/>
          </p:nvGrpSpPr>
          <p:grpSpPr>
            <a:xfrm>
              <a:off x="2676823" y="704523"/>
              <a:ext cx="548640" cy="320040"/>
              <a:chOff x="8209190" y="1852901"/>
              <a:chExt cx="2194560" cy="1280160"/>
            </a:xfrm>
          </p:grpSpPr>
          <p:sp>
            <p:nvSpPr>
              <p:cNvPr id="71" name="Freeform: Shape 70">
                <a:extLst>
                  <a:ext uri="{FF2B5EF4-FFF2-40B4-BE49-F238E27FC236}">
                    <a16:creationId xmlns:a16="http://schemas.microsoft.com/office/drawing/2014/main" id="{50336EC5-9FB1-2141-F542-EA83B8839452}"/>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72" name="Freeform: Shape 71">
                <a:extLst>
                  <a:ext uri="{FF2B5EF4-FFF2-40B4-BE49-F238E27FC236}">
                    <a16:creationId xmlns:a16="http://schemas.microsoft.com/office/drawing/2014/main" id="{89E320BC-1576-C352-82CB-10691D1FFFDD}"/>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73" name="Rectangular Callout 13">
            <a:extLst>
              <a:ext uri="{FF2B5EF4-FFF2-40B4-BE49-F238E27FC236}">
                <a16:creationId xmlns:a16="http://schemas.microsoft.com/office/drawing/2014/main" id="{44B5BBD0-7AE3-CBA3-6536-D7BE63DD9A1E}"/>
              </a:ext>
            </a:extLst>
          </p:cNvPr>
          <p:cNvSpPr/>
          <p:nvPr/>
        </p:nvSpPr>
        <p:spPr>
          <a:xfrm>
            <a:off x="5787656" y="4724944"/>
            <a:ext cx="5037236" cy="942643"/>
          </a:xfrm>
          <a:prstGeom prst="wedgeRectCallout">
            <a:avLst>
              <a:gd name="adj1" fmla="val 63237"/>
              <a:gd name="adj2" fmla="val 5173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Similarly, very rare letters are not very good either – they will occasionally help us identify the word very quickly but will mostly cause us to make a mistake.</a:t>
            </a:r>
            <a:endParaRPr lang="en-US" i="1" dirty="0">
              <a:solidFill>
                <a:schemeClr val="bg1"/>
              </a:solidFill>
              <a:latin typeface="+mj-lt"/>
            </a:endParaRPr>
          </a:p>
        </p:txBody>
      </p:sp>
      <p:sp>
        <p:nvSpPr>
          <p:cNvPr id="77" name="TextBox 76">
            <a:extLst>
              <a:ext uri="{FF2B5EF4-FFF2-40B4-BE49-F238E27FC236}">
                <a16:creationId xmlns:a16="http://schemas.microsoft.com/office/drawing/2014/main" id="{5C17514C-3DC2-B304-B103-D9947C1CE2EB}"/>
              </a:ext>
            </a:extLst>
          </p:cNvPr>
          <p:cNvSpPr txBox="1"/>
          <p:nvPr/>
        </p:nvSpPr>
        <p:spPr>
          <a:xfrm>
            <a:off x="253353" y="4827615"/>
            <a:ext cx="2730754" cy="523220"/>
          </a:xfrm>
          <a:prstGeom prst="rect">
            <a:avLst/>
          </a:prstGeom>
          <a:noFill/>
          <a:ln>
            <a:noFill/>
          </a:ln>
        </p:spPr>
        <p:txBody>
          <a:bodyPr wrap="square" rtlCol="0">
            <a:spAutoFit/>
          </a:bodyPr>
          <a:lstStyle/>
          <a:p>
            <a:pPr algn="ctr"/>
            <a:r>
              <a:rPr lang="en-US" sz="2800" dirty="0">
                <a:solidFill>
                  <a:schemeClr val="bg1"/>
                </a:solidFill>
              </a:rPr>
              <a:t>10 levels later …</a:t>
            </a:r>
            <a:endParaRPr lang="en-IN" sz="2800" dirty="0">
              <a:solidFill>
                <a:schemeClr val="bg1"/>
              </a:solidFill>
            </a:endParaRPr>
          </a:p>
        </p:txBody>
      </p:sp>
    </p:spTree>
    <p:extLst>
      <p:ext uri="{BB962C8B-B14F-4D97-AF65-F5344CB8AC3E}">
        <p14:creationId xmlns:p14="http://schemas.microsoft.com/office/powerpoint/2010/main" val="10751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wipe(right)">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left)">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right)">
                                      <p:cBhvr>
                                        <p:cTn id="29" dur="500"/>
                                        <p:tgtEl>
                                          <p:spTgt spid="7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par>
                                <p:cTn id="40" presetID="22" presetClass="entr" presetSubtype="8"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right)">
                                      <p:cBhvr>
                                        <p:cTn id="54" dur="500"/>
                                        <p:tgtEl>
                                          <p:spTgt spid="32"/>
                                        </p:tgtEl>
                                      </p:cBhvr>
                                    </p:animEffect>
                                  </p:childTnLst>
                                </p:cTn>
                              </p:par>
                              <p:par>
                                <p:cTn id="55" presetID="22" presetClass="entr" presetSubtype="8"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par>
                                <p:cTn id="58" presetID="22" presetClass="entr" presetSubtype="2"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right)">
                                      <p:cBhvr>
                                        <p:cTn id="60" dur="500"/>
                                        <p:tgtEl>
                                          <p:spTgt spid="38"/>
                                        </p:tgtEl>
                                      </p:cBhvr>
                                    </p:animEffect>
                                  </p:childTnLst>
                                </p:cTn>
                              </p:par>
                              <p:par>
                                <p:cTn id="61" presetID="22" presetClass="entr" presetSubtype="8"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left)">
                                      <p:cBhvr>
                                        <p:cTn id="81" dur="500"/>
                                        <p:tgtEl>
                                          <p:spTgt spid="7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left)">
                                      <p:cBhvr>
                                        <p:cTn id="8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animBg="1"/>
      <p:bldP spid="26" grpId="0" animBg="1"/>
      <p:bldP spid="29" grpId="0" animBg="1"/>
      <p:bldP spid="30" grpId="0" animBg="1"/>
      <p:bldP spid="31" grpId="0" animBg="1"/>
      <p:bldP spid="64" grpId="0" animBg="1"/>
      <p:bldP spid="66" grpId="0" animBg="1"/>
      <p:bldP spid="73" grpId="0" animBg="1"/>
      <p:bldP spid="7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Softmax</a:t>
            </a:r>
            <a:r>
              <a:rPr lang="en-IN" dirty="0"/>
              <a:t>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If we now want to learn the MLE, we would have to find</a:t>
                </a:r>
              </a:p>
              <a:p>
                <a14:m>
                  <m:oMath xmlns:m="http://schemas.openxmlformats.org/officeDocument/2006/math">
                    <m:d>
                      <m:dPr>
                        <m:begChr m:val="{"/>
                        <m:endChr m:val="}"/>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1</m:t>
                            </m:r>
                          </m:sup>
                        </m:sSubSup>
                        <m:r>
                          <a:rPr lang="en-IN" b="0" i="1" dirty="0" smtClean="0">
                            <a:latin typeface="Cambria Math" panose="02040503050406030204" pitchFamily="18" charset="0"/>
                          </a:rPr>
                          <m:t>,…,</m:t>
                        </m:r>
                        <m:sSubSup>
                          <m:sSubSupPr>
                            <m:ctrlPr>
                              <a:rPr lang="en-IN" i="1" dirty="0">
                                <a:latin typeface="Cambria Math" panose="02040503050406030204" pitchFamily="18" charset="0"/>
                              </a:rPr>
                            </m:ctrlPr>
                          </m:sSubSupPr>
                          <m:e>
                            <m:acc>
                              <m:accPr>
                                <m:chr m:val="̂"/>
                                <m:ctrlPr>
                                  <a:rPr lang="en-IN" i="1">
                                    <a:latin typeface="Cambria Math" panose="02040503050406030204" pitchFamily="18" charset="0"/>
                                  </a:rPr>
                                </m:ctrlPr>
                              </m:accPr>
                              <m:e>
                                <m:r>
                                  <a:rPr lang="en-IN" b="1">
                                    <a:latin typeface="Cambria Math" panose="02040503050406030204" pitchFamily="18" charset="0"/>
                                  </a:rPr>
                                  <m:t>𝐰</m:t>
                                </m:r>
                              </m:e>
                            </m:acc>
                          </m:e>
                          <m:sub>
                            <m:r>
                              <m:rPr>
                                <m:sty m:val="p"/>
                              </m:rPr>
                              <a:rPr lang="en-IN" dirty="0">
                                <a:latin typeface="Cambria Math" panose="02040503050406030204" pitchFamily="18" charset="0"/>
                              </a:rPr>
                              <m:t>MLE</m:t>
                            </m:r>
                          </m:sub>
                          <m:sup>
                            <m:r>
                              <a:rPr lang="en-IN" b="0" i="1" dirty="0" smtClean="0">
                                <a:latin typeface="Cambria Math" panose="02040503050406030204" pitchFamily="18" charset="0"/>
                              </a:rPr>
                              <m:t>𝐶</m:t>
                            </m:r>
                          </m:sup>
                        </m:sSubSup>
                      </m:e>
                    </m:d>
                    <m:r>
                      <a:rPr lang="en-IN" i="1" dirty="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smtClean="0">
                                        <a:latin typeface="Cambria Math" panose="02040503050406030204" pitchFamily="18" charset="0"/>
                                      </a:rPr>
                                    </m:ctrlPr>
                                  </m:sSupPr>
                                  <m:e>
                                    <m:r>
                                      <a:rPr lang="en-IN" b="1" dirty="0">
                                        <a:latin typeface="Cambria Math" panose="02040503050406030204" pitchFamily="18" charset="0"/>
                                      </a:rPr>
                                      <m:t>𝐰</m:t>
                                    </m:r>
                                  </m:e>
                                  <m:sup>
                                    <m:r>
                                      <a:rPr lang="en-IN" b="0" i="0" dirty="0" smtClean="0">
                                        <a:latin typeface="Cambria Math" panose="02040503050406030204" pitchFamily="18" charset="0"/>
                                      </a:rPr>
                                      <m:t>1</m:t>
                                    </m:r>
                                  </m:sup>
                                </m:sSup>
                                <m:r>
                                  <a:rPr lang="en-IN" b="1" i="0" dirty="0" smtClean="0">
                                    <a:latin typeface="Cambria Math" panose="02040503050406030204" pitchFamily="18" charset="0"/>
                                  </a:rPr>
                                  <m:t>,…,</m:t>
                                </m:r>
                                <m:sSup>
                                  <m:sSupPr>
                                    <m:ctrlPr>
                                      <a:rPr lang="en-IN" b="1" i="1" dirty="0" smtClean="0">
                                        <a:latin typeface="Cambria Math" panose="02040503050406030204" pitchFamily="18" charset="0"/>
                                      </a:rPr>
                                    </m:ctrlPr>
                                  </m:sSupPr>
                                  <m:e>
                                    <m:r>
                                      <a:rPr lang="en-IN" b="1" i="0" dirty="0" smtClean="0">
                                        <a:latin typeface="Cambria Math" panose="02040503050406030204" pitchFamily="18" charset="0"/>
                                      </a:rPr>
                                      <m:t>𝐰</m:t>
                                    </m:r>
                                  </m:e>
                                  <m:sup>
                                    <m:r>
                                      <a:rPr lang="en-IN" b="0" i="1" dirty="0" smtClean="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dirty="0">
                                    <a:latin typeface="Cambria Math" panose="02040503050406030204" pitchFamily="18" charset="0"/>
                                  </a:rPr>
                                  <m:t>max</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𝑛</m:t>
                                </m:r>
                              </m:sup>
                              <m:e>
                                <m:f>
                                  <m:fPr>
                                    <m:type m:val="lin"/>
                                    <m:ctrlPr>
                                      <a:rPr lang="en-IN" i="1">
                                        <a:latin typeface="Cambria Math" panose="02040503050406030204" pitchFamily="18" charset="0"/>
                                        <a:ea typeface="Cambria Math" panose="02040503050406030204" pitchFamily="18" charset="0"/>
                                      </a:rPr>
                                    </m:ctrlPr>
                                  </m:fPr>
                                  <m:num>
                                    <m:sSubSup>
                                      <m:sSubSupPr>
                                        <m:ctrlPr>
                                          <a:rPr lang="en-IN" b="0" i="1" smtClean="0">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b="0" i="1" smtClean="0">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b="0" i="1" smtClean="0">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b="0" i="1" smtClean="0">
                                                <a:latin typeface="Cambria Math" panose="02040503050406030204" pitchFamily="18" charset="0"/>
                                              </a:rPr>
                                              <m:t>𝑖</m:t>
                                            </m:r>
                                          </m:sup>
                                        </m:sSubSup>
                                      </m:e>
                                    </m:nary>
                                  </m:den>
                                </m:f>
                              </m:e>
                            </m:nary>
                          </m:e>
                        </m:func>
                      </m:e>
                    </m:func>
                  </m:oMath>
                </a14:m>
                <a:r>
                  <a:rPr lang="en-IN" dirty="0"/>
                  <a:t> where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𝑖</m:t>
                                    </m:r>
                                  </m:sup>
                                </m:sSup>
                              </m:e>
                            </m:d>
                          </m:e>
                        </m:d>
                      </m:e>
                    </m:func>
                  </m:oMath>
                </a14:m>
                <a:endParaRPr lang="en-IN" dirty="0"/>
              </a:p>
              <a:p>
                <a:r>
                  <a:rPr lang="en-IN" dirty="0"/>
                  <a:t>Using the negative log-likelihood for numerical stability</a:t>
                </a:r>
              </a:p>
              <a:p>
                <a14:m>
                  <m:oMath xmlns:m="http://schemas.openxmlformats.org/officeDocument/2006/math">
                    <m:r>
                      <a:rPr lang="en-IN" i="1">
                        <a:latin typeface="Cambria Math" panose="02040503050406030204" pitchFamily="18" charset="0"/>
                      </a:rPr>
                      <m:t>=</m:t>
                    </m:r>
                    <m:func>
                      <m:funcPr>
                        <m:ctrlPr>
                          <a:rPr lang="en-IN" i="1" dirty="0">
                            <a:latin typeface="Cambria Math" panose="02040503050406030204" pitchFamily="18" charset="0"/>
                          </a:rPr>
                        </m:ctrlPr>
                      </m:funcPr>
                      <m:fName>
                        <m:r>
                          <m:rPr>
                            <m:sty m:val="p"/>
                          </m:rPr>
                          <a:rPr lang="en-IN" dirty="0">
                            <a:latin typeface="Cambria Math" panose="02040503050406030204" pitchFamily="18" charset="0"/>
                          </a:rPr>
                          <m:t>arg</m:t>
                        </m:r>
                      </m:fName>
                      <m:e>
                        <m:func>
                          <m:funcPr>
                            <m:ctrlPr>
                              <a:rPr lang="en-IN" i="1" dirty="0">
                                <a:latin typeface="Cambria Math" panose="02040503050406030204" pitchFamily="18" charset="0"/>
                              </a:rPr>
                            </m:ctrlPr>
                          </m:funcPr>
                          <m:fName>
                            <m:limLow>
                              <m:limLowPr>
                                <m:ctrlPr>
                                  <a:rPr lang="en-IN" i="1" dirty="0">
                                    <a:latin typeface="Cambria Math" panose="02040503050406030204" pitchFamily="18" charset="0"/>
                                  </a:rPr>
                                </m:ctrlPr>
                              </m:limLowPr>
                              <m:e>
                                <m:r>
                                  <m:rPr>
                                    <m:sty m:val="p"/>
                                  </m:rPr>
                                  <a:rPr lang="en-IN" b="0" i="0" dirty="0" smtClean="0">
                                    <a:latin typeface="Cambria Math" panose="02040503050406030204" pitchFamily="18" charset="0"/>
                                  </a:rPr>
                                  <m:t>min</m:t>
                                </m:r>
                              </m:e>
                              <m:lim>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dirty="0">
                                        <a:latin typeface="Cambria Math" panose="02040503050406030204" pitchFamily="18" charset="0"/>
                                      </a:rPr>
                                      <m:t>1</m:t>
                                    </m:r>
                                  </m:sup>
                                </m:sSup>
                                <m:r>
                                  <a:rPr lang="en-IN" b="1" dirty="0">
                                    <a:latin typeface="Cambria Math" panose="02040503050406030204" pitchFamily="18" charset="0"/>
                                  </a:rPr>
                                  <m:t>,…,</m:t>
                                </m:r>
                                <m:sSup>
                                  <m:sSupPr>
                                    <m:ctrlPr>
                                      <a:rPr lang="en-IN" b="1" i="1" dirty="0">
                                        <a:latin typeface="Cambria Math" panose="02040503050406030204" pitchFamily="18" charset="0"/>
                                      </a:rPr>
                                    </m:ctrlPr>
                                  </m:sSupPr>
                                  <m:e>
                                    <m:r>
                                      <a:rPr lang="en-IN" b="1" dirty="0">
                                        <a:latin typeface="Cambria Math" panose="02040503050406030204" pitchFamily="18" charset="0"/>
                                      </a:rPr>
                                      <m:t>𝐰</m:t>
                                    </m:r>
                                  </m:e>
                                  <m:sup>
                                    <m:r>
                                      <a:rPr lang="en-IN" i="1" dirty="0">
                                        <a:latin typeface="Cambria Math" panose="02040503050406030204" pitchFamily="18" charset="0"/>
                                      </a:rPr>
                                      <m:t>𝐶</m:t>
                                    </m:r>
                                  </m:sup>
                                </m:sSup>
                                <m:r>
                                  <a:rPr lang="en-IN" i="1" dirty="0">
                                    <a:latin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ℝ</m:t>
                                    </m:r>
                                  </m:e>
                                  <m:sup>
                                    <m:r>
                                      <a:rPr lang="en-IN" i="1" dirty="0">
                                        <a:latin typeface="Cambria Math" panose="02040503050406030204" pitchFamily="18" charset="0"/>
                                        <a:ea typeface="Cambria Math" panose="02040503050406030204" pitchFamily="18" charset="0"/>
                                      </a:rPr>
                                      <m:t>𝑑</m:t>
                                    </m:r>
                                  </m:sup>
                                </m:sSup>
                              </m:lim>
                            </m:limLow>
                          </m:fName>
                          <m:e>
                            <m:nary>
                              <m:naryPr>
                                <m:chr m:val="∑"/>
                                <m:limLoc m:val="subSup"/>
                                <m:ctrlPr>
                                  <a:rPr lang="en-IN" i="1" dirty="0" smtClean="0">
                                    <a:latin typeface="Cambria Math" panose="02040503050406030204" pitchFamily="18" charset="0"/>
                                    <a:ea typeface="Cambria Math" panose="02040503050406030204" pitchFamily="18" charset="0"/>
                                  </a:rPr>
                                </m:ctrlPr>
                              </m:naryPr>
                              <m:sub>
                                <m:r>
                                  <m:rPr>
                                    <m:brk m:alnAt="25"/>
                                  </m:rPr>
                                  <a:rPr lang="en-IN" b="0" i="1" dirty="0" smtClean="0">
                                    <a:latin typeface="Cambria Math" panose="02040503050406030204" pitchFamily="18" charset="0"/>
                                    <a:ea typeface="Cambria Math" panose="02040503050406030204" pitchFamily="18" charset="0"/>
                                  </a:rPr>
                                  <m:t>𝑖</m:t>
                                </m:r>
                                <m:r>
                                  <a:rPr lang="en-IN" b="0" i="1" dirty="0" smtClean="0">
                                    <a:latin typeface="Cambria Math" panose="02040503050406030204" pitchFamily="18" charset="0"/>
                                    <a:ea typeface="Cambria Math" panose="02040503050406030204" pitchFamily="18" charset="0"/>
                                  </a:rPr>
                                  <m:t>=1</m:t>
                                </m:r>
                              </m:sub>
                              <m:sup>
                                <m:r>
                                  <a:rPr lang="en-IN" b="0" i="1" dirty="0"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type m:val="lin"/>
                                            <m:ctrlPr>
                                              <a:rPr lang="en-IN" i="1">
                                                <a:latin typeface="Cambria Math" panose="02040503050406030204" pitchFamily="18" charset="0"/>
                                                <a:ea typeface="Cambria Math" panose="02040503050406030204" pitchFamily="18" charset="0"/>
                                              </a:rPr>
                                            </m:ctrlPr>
                                          </m:fPr>
                                          <m:num>
                                            <m:sSubSup>
                                              <m:sSubSupPr>
                                                <m:ctrlPr>
                                                  <a:rPr lang="en-IN" i="1">
                                                    <a:latin typeface="Cambria Math" panose="02040503050406030204" pitchFamily="18" charset="0"/>
                                                  </a:rPr>
                                                </m:ctrlPr>
                                              </m:sSubSupPr>
                                              <m:e>
                                                <m:r>
                                                  <a:rPr lang="en-IN">
                                                    <a:latin typeface="Cambria Math" panose="02040503050406030204" pitchFamily="18" charset="0"/>
                                                  </a:rPr>
                                                  <m:t>𝜂</m:t>
                                                </m:r>
                                              </m:e>
                                              <m:sub>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sub>
                                              <m:sup>
                                                <m:r>
                                                  <a:rPr lang="en-IN" i="1">
                                                    <a:latin typeface="Cambria Math" panose="02040503050406030204" pitchFamily="18" charset="0"/>
                                                  </a:rPr>
                                                  <m:t>𝑖</m:t>
                                                </m:r>
                                              </m:sup>
                                            </m:sSubSup>
                                          </m:num>
                                          <m:den>
                                            <m:nary>
                                              <m:naryPr>
                                                <m:chr m:val="∑"/>
                                                <m:limLoc m:val="subSup"/>
                                                <m:ctrlPr>
                                                  <a:rPr lang="en-IN" i="1">
                                                    <a:latin typeface="Cambria Math" panose="02040503050406030204" pitchFamily="18" charset="0"/>
                                                    <a:ea typeface="Cambria Math" panose="02040503050406030204" pitchFamily="18" charset="0"/>
                                                  </a:rPr>
                                                </m:ctrlPr>
                                              </m:naryPr>
                                              <m:sub>
                                                <m:r>
                                                  <m:rPr>
                                                    <m:brk m:alnAt="25"/>
                                                  </m:rP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𝐶</m:t>
                                                </m:r>
                                              </m:sup>
                                              <m:e>
                                                <m:sSubSup>
                                                  <m:sSubSupPr>
                                                    <m:ctrlPr>
                                                      <a:rPr lang="en-IN" i="1">
                                                        <a:latin typeface="Cambria Math" panose="02040503050406030204" pitchFamily="18" charset="0"/>
                                                      </a:rPr>
                                                    </m:ctrlPr>
                                                  </m:sSubSupPr>
                                                  <m:e>
                                                    <m:r>
                                                      <a:rPr lang="en-IN" i="1">
                                                        <a:latin typeface="Cambria Math" panose="02040503050406030204" pitchFamily="18" charset="0"/>
                                                      </a:rPr>
                                                      <m:t>𝜂</m:t>
                                                    </m:r>
                                                  </m:e>
                                                  <m:sub>
                                                    <m:r>
                                                      <a:rPr lang="en-IN" i="1">
                                                        <a:latin typeface="Cambria Math" panose="02040503050406030204" pitchFamily="18" charset="0"/>
                                                      </a:rPr>
                                                      <m:t>𝑐</m:t>
                                                    </m:r>
                                                  </m:sub>
                                                  <m:sup>
                                                    <m:r>
                                                      <a:rPr lang="en-IN" i="1">
                                                        <a:latin typeface="Cambria Math" panose="02040503050406030204" pitchFamily="18" charset="0"/>
                                                      </a:rPr>
                                                      <m:t>𝑖</m:t>
                                                    </m:r>
                                                  </m:sup>
                                                </m:sSubSup>
                                              </m:e>
                                            </m:nary>
                                          </m:den>
                                        </m:f>
                                      </m:e>
                                    </m:d>
                                  </m:e>
                                </m:func>
                              </m:e>
                            </m:nary>
                          </m:e>
                        </m:func>
                      </m:e>
                    </m:func>
                  </m:oMath>
                </a14:m>
                <a:endParaRPr lang="en-IN" dirty="0"/>
              </a:p>
              <a:p>
                <a:r>
                  <a:rPr lang="en-IN" b="1" dirty="0"/>
                  <a:t>Note</a:t>
                </a:r>
                <a:r>
                  <a:rPr lang="en-IN" dirty="0"/>
                  <a:t>: this is nothing but the </a:t>
                </a:r>
                <a:r>
                  <a:rPr lang="en-IN" dirty="0" err="1"/>
                  <a:t>softmax</a:t>
                </a:r>
                <a:r>
                  <a:rPr lang="en-IN" dirty="0"/>
                  <a:t> loss function we saw earlier, also known as the </a:t>
                </a:r>
                <a:r>
                  <a:rPr lang="en-IN" i="1" dirty="0"/>
                  <a:t>cross entropy loss function</a:t>
                </a:r>
                <a:endParaRPr lang="en-IN" dirty="0"/>
              </a:p>
              <a:p>
                <a:pPr lvl="2"/>
                <a:r>
                  <a:rPr lang="en-IN" b="1" i="1" dirty="0"/>
                  <a:t>Reason for the name</a:t>
                </a:r>
                <a:r>
                  <a:rPr lang="en-IN" i="1" dirty="0"/>
                  <a:t>: it corresponds to something known as the </a:t>
                </a:r>
                <a:r>
                  <a:rPr lang="en-IN" i="0" dirty="0"/>
                  <a:t>cross entropy</a:t>
                </a:r>
                <a:r>
                  <a:rPr lang="en-IN" dirty="0"/>
                  <a:t> between the PMF given by the model and the true label of the data point</a:t>
                </a:r>
                <a:endParaRPr lang="en-IN"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 y="760344"/>
            <a:ext cx="1741324" cy="1741324"/>
          </a:xfrm>
          <a:prstGeom prst="rect">
            <a:avLst/>
          </a:prstGeom>
        </p:spPr>
      </p:pic>
      <mc:AlternateContent xmlns:mc="http://schemas.openxmlformats.org/markup-compatibility/2006" xmlns:a14="http://schemas.microsoft.com/office/drawing/2010/main">
        <mc:Choice Requires="a14">
          <p:sp>
            <p:nvSpPr>
              <p:cNvPr id="25" name="Rectangular Callout 24"/>
              <p:cNvSpPr/>
              <p:nvPr/>
            </p:nvSpPr>
            <p:spPr>
              <a:xfrm>
                <a:off x="1947776" y="336084"/>
                <a:ext cx="9669203" cy="1745191"/>
              </a:xfrm>
              <a:prstGeom prst="wedgeRectCallout">
                <a:avLst>
                  <a:gd name="adj1" fmla="val -55485"/>
                  <a:gd name="adj2" fmla="val 38369"/>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may find other ways to assign a PMF over </a:t>
                </a:r>
                <a14:m>
                  <m:oMath xmlns:m="http://schemas.openxmlformats.org/officeDocument/2006/math">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𝐶</m:t>
                        </m:r>
                      </m:e>
                    </m:d>
                  </m:oMath>
                </a14:m>
                <a:r>
                  <a:rPr lang="en-IN" sz="2400" dirty="0">
                    <a:solidFill>
                      <a:schemeClr val="bg1"/>
                    </a:solidFill>
                    <a:latin typeface="+mj-lt"/>
                  </a:rPr>
                  <a:t> to each data point by choosing some function other than </a:t>
                </a:r>
                <a14:m>
                  <m:oMath xmlns:m="http://schemas.openxmlformats.org/officeDocument/2006/math">
                    <m:func>
                      <m:funcPr>
                        <m:ctrlPr>
                          <a:rPr lang="en-IN" sz="2400" b="0" i="1" smtClean="0">
                            <a:solidFill>
                              <a:schemeClr val="bg1"/>
                            </a:solidFill>
                            <a:latin typeface="Cambria Math" panose="02040503050406030204" pitchFamily="18" charset="0"/>
                          </a:rPr>
                        </m:ctrlPr>
                      </m:funcPr>
                      <m:fName>
                        <m:r>
                          <m:rPr>
                            <m:sty m:val="p"/>
                          </m:rPr>
                          <a:rPr lang="en-IN" sz="2400" b="0" i="0" smtClean="0">
                            <a:solidFill>
                              <a:schemeClr val="bg1"/>
                            </a:solidFill>
                            <a:latin typeface="Cambria Math" panose="02040503050406030204" pitchFamily="18" charset="0"/>
                          </a:rPr>
                          <m:t>exp</m:t>
                        </m:r>
                      </m:fName>
                      <m:e>
                        <m:d>
                          <m:dPr>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m:t>
                            </m:r>
                          </m:e>
                        </m:d>
                      </m:e>
                    </m:func>
                  </m:oMath>
                </a14:m>
                <a:r>
                  <a:rPr lang="en-IN" sz="2400" dirty="0">
                    <a:solidFill>
                      <a:schemeClr val="bg1"/>
                    </a:solidFill>
                    <a:latin typeface="+mj-lt"/>
                  </a:rPr>
                  <a:t> e.g. </a:t>
                </a:r>
                <a:r>
                  <a:rPr lang="en-IN" sz="2400" dirty="0" err="1">
                    <a:solidFill>
                      <a:schemeClr val="bg1"/>
                    </a:solidFill>
                    <a:latin typeface="+mj-lt"/>
                  </a:rPr>
                  <a:t>ReLU</a:t>
                </a:r>
                <a:r>
                  <a:rPr lang="en-IN" sz="2400" dirty="0">
                    <a:solidFill>
                      <a:schemeClr val="bg1"/>
                    </a:solidFill>
                    <a:latin typeface="+mj-lt"/>
                  </a:rPr>
                  <a:t> </a:t>
                </a:r>
                <a14:m>
                  <m:oMath xmlns:m="http://schemas.openxmlformats.org/officeDocument/2006/math">
                    <m:sSub>
                      <m:sSubPr>
                        <m:ctrlPr>
                          <a:rPr lang="en-IN" sz="2400" b="0" i="1" smtClean="0">
                            <a:solidFill>
                              <a:schemeClr val="bg1"/>
                            </a:solidFill>
                            <a:latin typeface="Cambria Math" panose="02040503050406030204" pitchFamily="18" charset="0"/>
                          </a:rPr>
                        </m:ctrlPr>
                      </m:sSubPr>
                      <m:e>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𝑡</m:t>
                            </m:r>
                          </m:e>
                        </m:d>
                      </m:e>
                      <m:sub>
                        <m:r>
                          <a:rPr lang="en-IN" sz="2400" b="0" i="1" smtClean="0">
                            <a:solidFill>
                              <a:schemeClr val="bg1"/>
                            </a:solidFill>
                            <a:latin typeface="Cambria Math" panose="02040503050406030204" pitchFamily="18" charset="0"/>
                          </a:rPr>
                          <m:t>+</m:t>
                        </m:r>
                      </m:sub>
                    </m:sSub>
                  </m:oMath>
                </a14:m>
                <a:r>
                  <a:rPr lang="en-IN" sz="2400" dirty="0">
                    <a:solidFill>
                      <a:schemeClr val="bg1"/>
                    </a:solidFill>
                    <a:latin typeface="+mj-lt"/>
                  </a:rPr>
                  <a:t> to assign positive scores i.e. let </a:t>
                </a:r>
                <a14:m>
                  <m:oMath xmlns:m="http://schemas.openxmlformats.org/officeDocument/2006/math">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𝜂</m:t>
                        </m:r>
                      </m:e>
                      <m:sub>
                        <m:r>
                          <a:rPr lang="en-IN" sz="2400" i="1">
                            <a:solidFill>
                              <a:schemeClr val="bg1"/>
                            </a:solidFill>
                            <a:latin typeface="Cambria Math" panose="02040503050406030204" pitchFamily="18" charset="0"/>
                          </a:rPr>
                          <m:t>𝑐</m:t>
                        </m:r>
                      </m:sub>
                    </m:sSub>
                    <m:r>
                      <a:rPr lang="en-IN" sz="2400" i="1">
                        <a:solidFill>
                          <a:schemeClr val="bg1"/>
                        </a:solidFill>
                        <a:latin typeface="Cambria Math" panose="02040503050406030204" pitchFamily="18" charset="0"/>
                      </a:rPr>
                      <m:t>=</m:t>
                    </m:r>
                    <m:sSub>
                      <m:sSubPr>
                        <m:ctrlPr>
                          <a:rPr lang="en-IN" sz="2400" b="0" i="1" smtClean="0">
                            <a:solidFill>
                              <a:schemeClr val="bg1"/>
                            </a:solidFill>
                            <a:latin typeface="Cambria Math" panose="02040503050406030204" pitchFamily="18" charset="0"/>
                          </a:rPr>
                        </m:ctrlPr>
                      </m:sSubPr>
                      <m:e>
                        <m:d>
                          <m:dPr>
                            <m:begChr m:val="["/>
                            <m:endChr m:val="]"/>
                            <m:ctrlPr>
                              <a:rPr lang="en-IN" sz="2400" b="0" i="1" smtClean="0">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a:solidFill>
                                          <a:schemeClr val="bg1"/>
                                        </a:solidFill>
                                        <a:latin typeface="Cambria Math" panose="02040503050406030204" pitchFamily="18" charset="0"/>
                                      </a:rPr>
                                      <m:t>𝑐</m:t>
                                    </m:r>
                                  </m:sup>
                                </m:sSup>
                                <m:r>
                                  <a:rPr lang="en-IN" sz="2400">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𝐱</m:t>
                                    </m:r>
                                  </m:e>
                                  <m:sup>
                                    <m:r>
                                      <a:rPr lang="en-IN" sz="2400">
                                        <a:solidFill>
                                          <a:schemeClr val="bg1"/>
                                        </a:solidFill>
                                        <a:latin typeface="Cambria Math" panose="02040503050406030204" pitchFamily="18" charset="0"/>
                                      </a:rPr>
                                      <m:t>𝑡</m:t>
                                    </m:r>
                                  </m:sup>
                                </m:sSup>
                              </m:e>
                            </m:d>
                          </m:e>
                        </m:d>
                      </m:e>
                      <m:sub>
                        <m:r>
                          <a:rPr lang="en-IN" sz="2400" b="0" i="1" smtClean="0">
                            <a:solidFill>
                              <a:schemeClr val="bg1"/>
                            </a:solidFill>
                            <a:latin typeface="Cambria Math" panose="02040503050406030204" pitchFamily="18" charset="0"/>
                          </a:rPr>
                          <m:t>+</m:t>
                        </m:r>
                      </m:sub>
                    </m:sSub>
                  </m:oMath>
                </a14:m>
                <a:r>
                  <a:rPr lang="en-IN" sz="2400" dirty="0">
                    <a:solidFill>
                      <a:schemeClr val="bg1"/>
                    </a:solidFill>
                    <a:latin typeface="+mj-lt"/>
                  </a:rPr>
                  <a:t> , let </a:t>
                </a:r>
                <a14:m>
                  <m:oMath xmlns:m="http://schemas.openxmlformats.org/officeDocument/2006/math">
                    <m:r>
                      <a:rPr lang="en-IN" sz="240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a:solidFill>
                              <a:schemeClr val="bg1"/>
                            </a:solidFill>
                            <a:latin typeface="Cambria Math" panose="02040503050406030204" pitchFamily="18" charset="0"/>
                            <a:ea typeface="Cambria Math" panose="02040503050406030204" pitchFamily="18" charset="0"/>
                          </a:rPr>
                          <m:t> </m:t>
                        </m:r>
                        <m:r>
                          <a:rPr lang="en-IN" sz="2400">
                            <a:solidFill>
                              <a:schemeClr val="bg1"/>
                            </a:solidFill>
                            <a:latin typeface="Cambria Math" panose="02040503050406030204" pitchFamily="18" charset="0"/>
                            <a:ea typeface="Cambria Math" panose="02040503050406030204" pitchFamily="18" charset="0"/>
                          </a:rPr>
                          <m:t>𝑦</m:t>
                        </m:r>
                        <m:r>
                          <a:rPr lang="en-IN" sz="2400">
                            <a:solidFill>
                              <a:schemeClr val="bg1"/>
                            </a:solidFill>
                            <a:latin typeface="Cambria Math" panose="02040503050406030204" pitchFamily="18" charset="0"/>
                            <a:ea typeface="Cambria Math" panose="02040503050406030204" pitchFamily="18" charset="0"/>
                          </a:rPr>
                          <m:t> | </m:t>
                        </m:r>
                        <m:sSup>
                          <m:sSupPr>
                            <m:ctrlPr>
                              <a:rPr lang="en-IN" sz="2400" b="1"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𝑡</m:t>
                            </m:r>
                          </m:sup>
                        </m:sSup>
                        <m:r>
                          <a:rPr lang="en-IN" sz="2400">
                            <a:solidFill>
                              <a:schemeClr val="bg1"/>
                            </a:solidFill>
                            <a:latin typeface="Cambria Math" panose="02040503050406030204" pitchFamily="18" charset="0"/>
                            <a:ea typeface="Cambria Math" panose="02040503050406030204" pitchFamily="18" charset="0"/>
                          </a:rPr>
                          <m:t>,</m:t>
                        </m:r>
                        <m:d>
                          <m:dPr>
                            <m:begChr m:val="{"/>
                            <m:endChr m:val="}"/>
                            <m:ctrlPr>
                              <a:rPr lang="en-IN" sz="2400" b="1"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i="1">
                                    <a:solidFill>
                                      <a:schemeClr val="bg1"/>
                                    </a:solidFill>
                                    <a:latin typeface="Cambria Math" panose="02040503050406030204" pitchFamily="18" charset="0"/>
                                  </a:rPr>
                                  <m:t>𝑐</m:t>
                                </m:r>
                              </m:sup>
                            </m:sSup>
                          </m:e>
                        </m:d>
                      </m:e>
                    </m:d>
                    <m:r>
                      <a:rPr lang="en-IN" sz="2400" i="1">
                        <a:solidFill>
                          <a:schemeClr val="bg1"/>
                        </a:solidFill>
                        <a:latin typeface="Cambria Math" panose="02040503050406030204" pitchFamily="18" charset="0"/>
                        <a:ea typeface="Cambria Math" panose="02040503050406030204" pitchFamily="18" charset="0"/>
                      </a:rPr>
                      <m:t>=</m:t>
                    </m:r>
                    <m:f>
                      <m:fPr>
                        <m:type m:val="lin"/>
                        <m:ctrlPr>
                          <a:rPr lang="en-IN" sz="2400" i="1">
                            <a:solidFill>
                              <a:schemeClr val="bg1"/>
                            </a:solidFill>
                            <a:latin typeface="Cambria Math" panose="02040503050406030204" pitchFamily="18" charset="0"/>
                            <a:ea typeface="Cambria Math" panose="02040503050406030204" pitchFamily="18" charset="0"/>
                          </a:rPr>
                        </m:ctrlPr>
                      </m:fPr>
                      <m:num>
                        <m:sSub>
                          <m:sSubPr>
                            <m:ctrlPr>
                              <a:rPr lang="en-IN" sz="2400" i="1">
                                <a:solidFill>
                                  <a:schemeClr val="bg1"/>
                                </a:solidFill>
                                <a:latin typeface="Cambria Math" panose="02040503050406030204" pitchFamily="18" charset="0"/>
                              </a:rPr>
                            </m:ctrlPr>
                          </m:sSubPr>
                          <m:e>
                            <m:r>
                              <a:rPr lang="en-IN" sz="2400">
                                <a:solidFill>
                                  <a:schemeClr val="bg1"/>
                                </a:solidFill>
                                <a:latin typeface="Cambria Math" panose="02040503050406030204" pitchFamily="18" charset="0"/>
                              </a:rPr>
                              <m:t>𝜂</m:t>
                            </m:r>
                          </m:e>
                          <m:sub>
                            <m:r>
                              <a:rPr lang="en-IN" sz="2400" i="1">
                                <a:solidFill>
                                  <a:schemeClr val="bg1"/>
                                </a:solidFill>
                                <a:latin typeface="Cambria Math" panose="02040503050406030204" pitchFamily="18" charset="0"/>
                              </a:rPr>
                              <m:t>𝑦</m:t>
                            </m:r>
                          </m:sub>
                        </m:sSub>
                      </m:num>
                      <m:den>
                        <m:nary>
                          <m:naryPr>
                            <m:chr m:val="∑"/>
                            <m:limLoc m:val="subSup"/>
                            <m:ctrlPr>
                              <a:rPr lang="en-IN" sz="2400" i="1">
                                <a:solidFill>
                                  <a:schemeClr val="bg1"/>
                                </a:solidFill>
                                <a:latin typeface="Cambria Math" panose="02040503050406030204" pitchFamily="18" charset="0"/>
                                <a:ea typeface="Cambria Math" panose="02040503050406030204" pitchFamily="18" charset="0"/>
                              </a:rPr>
                            </m:ctrlPr>
                          </m:naryPr>
                          <m:sub>
                            <m:r>
                              <m:rPr>
                                <m:brk m:alnAt="25"/>
                              </m:rPr>
                              <a:rPr lang="en-IN" sz="2400" i="1">
                                <a:solidFill>
                                  <a:schemeClr val="bg1"/>
                                </a:solidFill>
                                <a:latin typeface="Cambria Math" panose="02040503050406030204" pitchFamily="18" charset="0"/>
                                <a:ea typeface="Cambria Math" panose="02040503050406030204" pitchFamily="18" charset="0"/>
                              </a:rPr>
                              <m:t>𝑐</m:t>
                            </m:r>
                            <m:r>
                              <a:rPr lang="en-IN" sz="2400" i="1">
                                <a:solidFill>
                                  <a:schemeClr val="bg1"/>
                                </a:solidFill>
                                <a:latin typeface="Cambria Math" panose="02040503050406030204" pitchFamily="18" charset="0"/>
                                <a:ea typeface="Cambria Math" panose="02040503050406030204" pitchFamily="18" charset="0"/>
                              </a:rPr>
                              <m:t>=1</m:t>
                            </m:r>
                          </m:sub>
                          <m:sup>
                            <m:r>
                              <a:rPr lang="en-IN" sz="2400" i="1">
                                <a:solidFill>
                                  <a:schemeClr val="bg1"/>
                                </a:solidFill>
                                <a:latin typeface="Cambria Math" panose="02040503050406030204" pitchFamily="18" charset="0"/>
                                <a:ea typeface="Cambria Math" panose="02040503050406030204" pitchFamily="18" charset="0"/>
                              </a:rPr>
                              <m:t>𝐶</m:t>
                            </m:r>
                          </m:sup>
                          <m:e>
                            <m:sSub>
                              <m:sSubPr>
                                <m:ctrlPr>
                                  <a:rPr lang="en-IN" sz="2400" i="1">
                                    <a:solidFill>
                                      <a:schemeClr val="bg1"/>
                                    </a:solidFill>
                                    <a:latin typeface="Cambria Math" panose="02040503050406030204" pitchFamily="18" charset="0"/>
                                  </a:rPr>
                                </m:ctrlPr>
                              </m:sSubPr>
                              <m:e>
                                <m:r>
                                  <a:rPr lang="en-IN" sz="2400">
                                    <a:solidFill>
                                      <a:schemeClr val="bg1"/>
                                    </a:solidFill>
                                    <a:latin typeface="Cambria Math" panose="02040503050406030204" pitchFamily="18" charset="0"/>
                                  </a:rPr>
                                  <m:t>𝜂</m:t>
                                </m:r>
                              </m:e>
                              <m:sub>
                                <m:r>
                                  <a:rPr lang="en-IN" sz="2400">
                                    <a:solidFill>
                                      <a:schemeClr val="bg1"/>
                                    </a:solidFill>
                                    <a:latin typeface="Cambria Math" panose="02040503050406030204" pitchFamily="18" charset="0"/>
                                  </a:rPr>
                                  <m:t>𝑐</m:t>
                                </m:r>
                              </m:sub>
                            </m:sSub>
                          </m:e>
                        </m:nary>
                      </m:den>
                    </m:f>
                  </m:oMath>
                </a14:m>
                <a:r>
                  <a:rPr lang="en-IN" sz="2400" dirty="0">
                    <a:solidFill>
                      <a:schemeClr val="bg1"/>
                    </a:solidFill>
                    <a:latin typeface="+mj-lt"/>
                  </a:rPr>
                  <a:t> and then proceed to obtain an MLE. Something similar to this is indeed used in deep learning</a:t>
                </a:r>
              </a:p>
            </p:txBody>
          </p:sp>
        </mc:Choice>
        <mc:Fallback xmlns="">
          <p:sp>
            <p:nvSpPr>
              <p:cNvPr id="25" name="Rectangular Callout 24"/>
              <p:cNvSpPr>
                <a:spLocks noRot="1" noChangeAspect="1" noMove="1" noResize="1" noEditPoints="1" noAdjustHandles="1" noChangeArrowheads="1" noChangeShapeType="1" noTextEdit="1"/>
              </p:cNvSpPr>
              <p:nvPr/>
            </p:nvSpPr>
            <p:spPr>
              <a:xfrm>
                <a:off x="1947776" y="336084"/>
                <a:ext cx="9669203" cy="1745191"/>
              </a:xfrm>
              <a:prstGeom prst="wedgeRectCallout">
                <a:avLst>
                  <a:gd name="adj1" fmla="val -55485"/>
                  <a:gd name="adj2" fmla="val 38369"/>
                </a:avLst>
              </a:prstGeom>
              <a:blipFill>
                <a:blip r:embed="rId4"/>
                <a:stretch>
                  <a:fillRect r="-1370" b="-2740"/>
                </a:stretch>
              </a:blipFill>
              <a:ln w="38100">
                <a:solidFill>
                  <a:schemeClr val="accent1"/>
                </a:solidFill>
              </a:ln>
            </p:spPr>
            <p:txBody>
              <a:bodyPr/>
              <a:lstStyle/>
              <a:p>
                <a:r>
                  <a:rPr lang="en-IN">
                    <a:noFill/>
                  </a:rPr>
                  <a:t> </a:t>
                </a:r>
              </a:p>
            </p:txBody>
          </p:sp>
        </mc:Fallback>
      </mc:AlternateContent>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145" y="5135178"/>
            <a:ext cx="1722822" cy="1722822"/>
          </a:xfrm>
          <a:prstGeom prst="rect">
            <a:avLst/>
          </a:prstGeom>
        </p:spPr>
      </p:pic>
      <p:sp>
        <p:nvSpPr>
          <p:cNvPr id="27" name="Rectangular Callout 26"/>
          <p:cNvSpPr/>
          <p:nvPr/>
        </p:nvSpPr>
        <p:spPr>
          <a:xfrm>
            <a:off x="1947776" y="5273051"/>
            <a:ext cx="8025564" cy="1220672"/>
          </a:xfrm>
          <a:prstGeom prst="wedgeRectCallout">
            <a:avLst>
              <a:gd name="adj1" fmla="val -56018"/>
              <a:gd name="adj2" fmla="val 3056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 could do also DT and invoke the “probability as proportions” interpretation to assign a test data point to a PMF that simply gives the proportion of each label in the leaf of that data point!!</a:t>
            </a:r>
          </a:p>
        </p:txBody>
      </p:sp>
      <p:grpSp>
        <p:nvGrpSpPr>
          <p:cNvPr id="5" name="Group 4">
            <a:extLst>
              <a:ext uri="{FF2B5EF4-FFF2-40B4-BE49-F238E27FC236}">
                <a16:creationId xmlns:a16="http://schemas.microsoft.com/office/drawing/2014/main" id="{E740A2CA-6744-AB99-FD30-DE97462E0360}"/>
              </a:ext>
            </a:extLst>
          </p:cNvPr>
          <p:cNvGrpSpPr/>
          <p:nvPr/>
        </p:nvGrpSpPr>
        <p:grpSpPr>
          <a:xfrm>
            <a:off x="10731572" y="2735470"/>
            <a:ext cx="1143000" cy="1143000"/>
            <a:chOff x="2379643" y="355681"/>
            <a:chExt cx="1143000" cy="1143000"/>
          </a:xfrm>
        </p:grpSpPr>
        <p:sp>
          <p:nvSpPr>
            <p:cNvPr id="6" name="Oval 5">
              <a:extLst>
                <a:ext uri="{FF2B5EF4-FFF2-40B4-BE49-F238E27FC236}">
                  <a16:creationId xmlns:a16="http://schemas.microsoft.com/office/drawing/2014/main" id="{3A964B7A-CAE4-9D07-0DBF-6440C0A8192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6">
              <a:extLst>
                <a:ext uri="{FF2B5EF4-FFF2-40B4-BE49-F238E27FC236}">
                  <a16:creationId xmlns:a16="http://schemas.microsoft.com/office/drawing/2014/main" id="{A0991B82-D736-C818-10F3-F9205F88716C}"/>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8" name="Group 7">
              <a:extLst>
                <a:ext uri="{FF2B5EF4-FFF2-40B4-BE49-F238E27FC236}">
                  <a16:creationId xmlns:a16="http://schemas.microsoft.com/office/drawing/2014/main" id="{59F72E03-139C-D695-934A-B9A77C70C512}"/>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742AAC59-C8B4-805B-2B7E-1B4594391E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9">
                <a:extLst>
                  <a:ext uri="{FF2B5EF4-FFF2-40B4-BE49-F238E27FC236}">
                    <a16:creationId xmlns:a16="http://schemas.microsoft.com/office/drawing/2014/main" id="{2DFDAAE8-3153-4CCB-F9D6-EC6FF79311B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3" name="Rectangular Callout 22"/>
          <p:cNvSpPr/>
          <p:nvPr/>
        </p:nvSpPr>
        <p:spPr>
          <a:xfrm>
            <a:off x="3450520" y="2351721"/>
            <a:ext cx="6914676" cy="1242053"/>
          </a:xfrm>
          <a:prstGeom prst="wedgeRectCallout">
            <a:avLst>
              <a:gd name="adj1" fmla="val 61194"/>
              <a:gd name="adj2" fmla="val 564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should be noted that this is not the only way to do probabilistic multiclassification. It is just that this way is simple to understand, implement and hence popular</a:t>
            </a:r>
          </a:p>
        </p:txBody>
      </p:sp>
      <p:sp>
        <p:nvSpPr>
          <p:cNvPr id="28" name="Rectangular Callout 27"/>
          <p:cNvSpPr/>
          <p:nvPr/>
        </p:nvSpPr>
        <p:spPr>
          <a:xfrm>
            <a:off x="3785191" y="3690830"/>
            <a:ext cx="6579438" cy="1242053"/>
          </a:xfrm>
          <a:prstGeom prst="wedgeRectCallout">
            <a:avLst>
              <a:gd name="adj1" fmla="val 63327"/>
              <a:gd name="adj2" fmla="val -4615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However, be warned that generating a PMF using DT need not necessarily be an MLE since we have not explicitly maximized any likelihood function here</a:t>
            </a:r>
          </a:p>
        </p:txBody>
      </p:sp>
    </p:spTree>
    <p:extLst>
      <p:ext uri="{BB962C8B-B14F-4D97-AF65-F5344CB8AC3E}">
        <p14:creationId xmlns:p14="http://schemas.microsoft.com/office/powerpoint/2010/main" val="163844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right)">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3"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Recipe for MLE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a:t>Given a problem with label set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r>
                  <a:rPr lang="en-IN" dirty="0"/>
                  <a:t>, find a way to map data features </a:t>
                </a:r>
                <a14:m>
                  <m:oMath xmlns:m="http://schemas.openxmlformats.org/officeDocument/2006/math">
                    <m:r>
                      <a:rPr lang="en-IN" b="1" i="0" smtClean="0">
                        <a:latin typeface="Cambria Math" panose="02040503050406030204" pitchFamily="18" charset="0"/>
                      </a:rPr>
                      <m:t>𝐱</m:t>
                    </m:r>
                  </m:oMath>
                </a14:m>
                <a:r>
                  <a:rPr lang="en-IN" dirty="0"/>
                  <a:t> to PMFs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𝐦</m:t>
                        </m:r>
                      </m:e>
                    </m:d>
                  </m:oMath>
                </a14:m>
                <a:r>
                  <a:rPr lang="en-IN" dirty="0"/>
                  <a:t> with support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a:p>
              <a:p>
                <a:pPr lvl="2"/>
                <a:r>
                  <a:rPr lang="en-IN" dirty="0"/>
                  <a:t>The notation </a:t>
                </a:r>
                <a14:m>
                  <m:oMath xmlns:m="http://schemas.openxmlformats.org/officeDocument/2006/math">
                    <m:r>
                      <a:rPr lang="en-IN" b="1" i="0" smtClean="0">
                        <a:latin typeface="Cambria Math" panose="02040503050406030204" pitchFamily="18" charset="0"/>
                      </a:rPr>
                      <m:t>𝐦</m:t>
                    </m:r>
                  </m:oMath>
                </a14:m>
                <a:r>
                  <a:rPr lang="en-IN" dirty="0"/>
                  <a:t> captures parameters in the model (e.g. vectors, bias terms)</a:t>
                </a:r>
              </a:p>
              <a:p>
                <a:pPr lvl="2"/>
                <a:r>
                  <a:rPr lang="en-IN" dirty="0"/>
                  <a:t>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r>
                      <a:rPr lang="en-IN" b="1" i="0" smtClean="0">
                        <a:latin typeface="Cambria Math" panose="02040503050406030204" pitchFamily="18" charset="0"/>
                      </a:rPr>
                      <m:t>𝐰</m:t>
                    </m:r>
                  </m:oMath>
                </a14:m>
                <a:endParaRPr lang="en-IN" b="1" i="0" dirty="0"/>
              </a:p>
              <a:p>
                <a:pPr lvl="2"/>
                <a:r>
                  <a:rPr lang="en-IN" dirty="0"/>
                  <a:t>For multiclassification,</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𝐶</m:t>
                        </m:r>
                      </m:e>
                    </m:d>
                  </m:oMath>
                </a14:m>
                <a:r>
                  <a:rPr lang="en-IN" dirty="0"/>
                  <a:t> and </a:t>
                </a:r>
                <a14:m>
                  <m:oMath xmlns:m="http://schemas.openxmlformats.org/officeDocument/2006/math">
                    <m:r>
                      <a:rPr lang="en-IN" b="1" i="0" smtClean="0">
                        <a:latin typeface="Cambria Math" panose="02040503050406030204" pitchFamily="18" charset="0"/>
                      </a:rPr>
                      <m:t>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𝐶</m:t>
                            </m:r>
                          </m:sup>
                        </m:sSup>
                      </m:e>
                    </m:d>
                  </m:oMath>
                </a14:m>
                <a:endParaRPr lang="en-IN" dirty="0"/>
              </a:p>
              <a:p>
                <a:r>
                  <a:rPr lang="en-IN" dirty="0"/>
                  <a:t>The function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oMath>
                </a14:m>
                <a:r>
                  <a:rPr lang="en-IN" dirty="0"/>
                  <a:t> is often called the </a:t>
                </a:r>
                <a:r>
                  <a:rPr lang="en-IN" i="1" dirty="0"/>
                  <a:t>likelihood function</a:t>
                </a:r>
              </a:p>
              <a:p>
                <a:r>
                  <a:rPr lang="en-IN" dirty="0"/>
                  <a:t>The function </a:t>
                </a:r>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𝐱</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oMath>
                </a14:m>
                <a:r>
                  <a:rPr lang="en-IN" dirty="0"/>
                  <a:t> called </a:t>
                </a:r>
                <a:r>
                  <a:rPr lang="en-IN" i="1" dirty="0"/>
                  <a:t>negative log likelihood function</a:t>
                </a:r>
                <a:endParaRPr lang="en-IN" dirty="0"/>
              </a:p>
              <a:p>
                <a:r>
                  <a:rPr lang="en-IN" dirty="0"/>
                  <a:t>Given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a:t>, find the model parameters that maximize likelihood function i.e. think that the training labels are very likely</a:t>
                </a:r>
                <a:br>
                  <a:rPr lang="en-IN" dirty="0"/>
                </a:b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𝐦</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𝐦</m:t>
                                </m:r>
                              </m:lim>
                            </m:limLow>
                          </m:fName>
                          <m:e>
                            <m:r>
                              <a:rPr lang="en-IN" b="0" i="1" dirty="0" smtClean="0">
                                <a:latin typeface="Cambria Math" panose="02040503050406030204" pitchFamily="18" charset="0"/>
                              </a:rPr>
                              <m:t> </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b="1" i="1" smtClean="0">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𝐦</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2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spTree>
    <p:extLst>
      <p:ext uri="{BB962C8B-B14F-4D97-AF65-F5344CB8AC3E}">
        <p14:creationId xmlns:p14="http://schemas.microsoft.com/office/powerpoint/2010/main" val="1472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Hangman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4" y="1111624"/>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amid, 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4" y="4052293"/>
            <a:ext cx="2849520"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amid, baby, back, bake, bike, book, bump, burn, cave, chip, cook, damp, duck, dump, fade, good, have, high, hook, jazz, jump, kick, maid, many, mind, monk, much, must, paid, pain, park, pick, pine, pipe, pond, pony,</a:t>
            </a: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7634177" y="4052293"/>
            <a:ext cx="28495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pump, push, quick, quid, quit, sail, same, save, sight, size, stay, study, stuff, suffer, sway, tail, twin, wage, wake, wall, warn, wave, weak, wear, whip, wife, will, wind, wine, wing, wipe, wise, wish, with, wood, wound, year</a:t>
            </a: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4" y="5417810"/>
            <a:ext cx="152792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amid</a:t>
            </a: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388441" y="5417810"/>
            <a:ext cx="40952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baby, back, bake, bike, book, bump, burn, cave, chip, cook, damp, duck, dump, fade, good, have, high, hook, jazz, jump, kick, maid, many, mind, monk, much, must, paid, pain, park, pick, pine, pipe, pond, pony, pump, push, quick, quid, quit, sail, same, save, sight, size, stay, study, stuff, suffer, sway, tail, twin, wage, wake, wall, warn, wave, weak, wear, whip, wife, will, wind, wine, wing, wipe, wise, wish, with, wood, wound, year</a:t>
            </a: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hook</a:t>
            </a: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sail</a:t>
            </a: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year</a:t>
            </a: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spTree>
    <p:extLst>
      <p:ext uri="{BB962C8B-B14F-4D97-AF65-F5344CB8AC3E}">
        <p14:creationId xmlns:p14="http://schemas.microsoft.com/office/powerpoint/2010/main" val="251969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lstStyle/>
          <a:p>
            <a:r>
              <a:rPr lang="en-US" dirty="0"/>
              <a:t>Uncertainty Reduction – Classification</a:t>
            </a:r>
            <a:endParaRPr lang="en-IN" dirty="0"/>
          </a:p>
        </p:txBody>
      </p:sp>
      <p:sp>
        <p:nvSpPr>
          <p:cNvPr id="3" name="TextBox 2">
            <a:extLst>
              <a:ext uri="{FF2B5EF4-FFF2-40B4-BE49-F238E27FC236}">
                <a16:creationId xmlns:a16="http://schemas.microsoft.com/office/drawing/2014/main" id="{30E37F69-D410-A28A-2FF9-FCAB946FAAF7}"/>
              </a:ext>
            </a:extLst>
          </p:cNvPr>
          <p:cNvSpPr txBox="1"/>
          <p:nvPr/>
        </p:nvSpPr>
        <p:spPr>
          <a:xfrm>
            <a:off x="499730" y="1431885"/>
            <a:ext cx="2311203" cy="523220"/>
          </a:xfrm>
          <a:prstGeom prst="rect">
            <a:avLst/>
          </a:prstGeom>
          <a:noFill/>
        </p:spPr>
        <p:txBody>
          <a:bodyPr wrap="square" rtlCol="0">
            <a:spAutoFit/>
          </a:bodyPr>
          <a:lstStyle/>
          <a:p>
            <a:r>
              <a:rPr lang="en-US" sz="2800" dirty="0">
                <a:solidFill>
                  <a:schemeClr val="bg1"/>
                </a:solidFill>
              </a:rPr>
              <a:t>Start State</a:t>
            </a:r>
            <a:endParaRPr lang="en-IN" sz="2800" dirty="0">
              <a:solidFill>
                <a:schemeClr val="bg1"/>
              </a:solidFill>
            </a:endParaRPr>
          </a:p>
        </p:txBody>
      </p:sp>
      <p:sp>
        <p:nvSpPr>
          <p:cNvPr id="4" name="TextBox 3">
            <a:extLst>
              <a:ext uri="{FF2B5EF4-FFF2-40B4-BE49-F238E27FC236}">
                <a16:creationId xmlns:a16="http://schemas.microsoft.com/office/drawing/2014/main" id="{5FD7C12A-3401-4AA0-39C2-541F930F70C9}"/>
              </a:ext>
            </a:extLst>
          </p:cNvPr>
          <p:cNvSpPr txBox="1"/>
          <p:nvPr/>
        </p:nvSpPr>
        <p:spPr>
          <a:xfrm>
            <a:off x="499730" y="4372555"/>
            <a:ext cx="2473445" cy="523220"/>
          </a:xfrm>
          <a:prstGeom prst="rect">
            <a:avLst/>
          </a:prstGeom>
          <a:noFill/>
        </p:spPr>
        <p:txBody>
          <a:bodyPr wrap="square" rtlCol="0">
            <a:spAutoFit/>
          </a:bodyPr>
          <a:lstStyle/>
          <a:p>
            <a:r>
              <a:rPr lang="en-US" sz="2800" dirty="0">
                <a:solidFill>
                  <a:schemeClr val="bg1"/>
                </a:solidFill>
              </a:rPr>
              <a:t>Good Question</a:t>
            </a:r>
            <a:endParaRPr lang="en-IN" sz="2800" dirty="0">
              <a:solidFill>
                <a:schemeClr val="bg1"/>
              </a:solidFill>
            </a:endParaRPr>
          </a:p>
        </p:txBody>
      </p:sp>
      <p:sp>
        <p:nvSpPr>
          <p:cNvPr id="5" name="TextBox 4">
            <a:extLst>
              <a:ext uri="{FF2B5EF4-FFF2-40B4-BE49-F238E27FC236}">
                <a16:creationId xmlns:a16="http://schemas.microsoft.com/office/drawing/2014/main" id="{76A5E2EC-A67C-1C8D-181F-BCE3BD08E94E}"/>
              </a:ext>
            </a:extLst>
          </p:cNvPr>
          <p:cNvSpPr txBox="1"/>
          <p:nvPr/>
        </p:nvSpPr>
        <p:spPr>
          <a:xfrm>
            <a:off x="499730" y="5842890"/>
            <a:ext cx="2311203" cy="523220"/>
          </a:xfrm>
          <a:prstGeom prst="rect">
            <a:avLst/>
          </a:prstGeom>
          <a:noFill/>
        </p:spPr>
        <p:txBody>
          <a:bodyPr wrap="square" rtlCol="0">
            <a:spAutoFit/>
          </a:bodyPr>
          <a:lstStyle/>
          <a:p>
            <a:r>
              <a:rPr lang="en-US" sz="2800" dirty="0">
                <a:solidFill>
                  <a:schemeClr val="bg1"/>
                </a:solidFill>
              </a:rPr>
              <a:t>Bad Question</a:t>
            </a:r>
            <a:endParaRPr lang="en-IN" sz="2800" dirty="0">
              <a:solidFill>
                <a:schemeClr val="bg1"/>
              </a:solidFill>
            </a:endParaRPr>
          </a:p>
        </p:txBody>
      </p:sp>
      <p:sp>
        <p:nvSpPr>
          <p:cNvPr id="6" name="TextBox 5">
            <a:extLst>
              <a:ext uri="{FF2B5EF4-FFF2-40B4-BE49-F238E27FC236}">
                <a16:creationId xmlns:a16="http://schemas.microsoft.com/office/drawing/2014/main" id="{030C9C07-71AF-B682-49E5-F21BBB86F48D}"/>
              </a:ext>
            </a:extLst>
          </p:cNvPr>
          <p:cNvSpPr txBox="1"/>
          <p:nvPr/>
        </p:nvSpPr>
        <p:spPr>
          <a:xfrm>
            <a:off x="499730" y="2902220"/>
            <a:ext cx="2311203" cy="523220"/>
          </a:xfrm>
          <a:prstGeom prst="rect">
            <a:avLst/>
          </a:prstGeom>
          <a:noFill/>
        </p:spPr>
        <p:txBody>
          <a:bodyPr wrap="square" rtlCol="0">
            <a:spAutoFit/>
          </a:bodyPr>
          <a:lstStyle/>
          <a:p>
            <a:r>
              <a:rPr lang="en-US" sz="2800" dirty="0">
                <a:solidFill>
                  <a:schemeClr val="bg1"/>
                </a:solidFill>
              </a:rPr>
              <a:t>Goal States</a:t>
            </a:r>
            <a:endParaRPr lang="en-IN" sz="2800" dirty="0">
              <a:solidFill>
                <a:schemeClr val="bg1"/>
              </a:solidFill>
            </a:endParaRPr>
          </a:p>
        </p:txBody>
      </p:sp>
      <p:cxnSp>
        <p:nvCxnSpPr>
          <p:cNvPr id="8" name="Straight Connector 7">
            <a:extLst>
              <a:ext uri="{FF2B5EF4-FFF2-40B4-BE49-F238E27FC236}">
                <a16:creationId xmlns:a16="http://schemas.microsoft.com/office/drawing/2014/main" id="{97985FC9-D81B-C7C1-BA48-97FF5F63BD3D}"/>
              </a:ext>
            </a:extLst>
          </p:cNvPr>
          <p:cNvCxnSpPr>
            <a:cxnSpLocks/>
          </p:cNvCxnSpPr>
          <p:nvPr/>
        </p:nvCxnSpPr>
        <p:spPr>
          <a:xfrm>
            <a:off x="3689498" y="1058810"/>
            <a:ext cx="0" cy="5346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FA0B153-1E78-D29C-A7CD-ADD3EF858AA7}"/>
              </a:ext>
            </a:extLst>
          </p:cNvPr>
          <p:cNvSpPr/>
          <p:nvPr/>
        </p:nvSpPr>
        <p:spPr>
          <a:xfrm>
            <a:off x="4568065" y="1111624"/>
            <a:ext cx="212149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19" name="Rectangle 18">
            <a:extLst>
              <a:ext uri="{FF2B5EF4-FFF2-40B4-BE49-F238E27FC236}">
                <a16:creationId xmlns:a16="http://schemas.microsoft.com/office/drawing/2014/main" id="{43FE9FFC-A6DE-372D-9AC9-613A58A4FA48}"/>
              </a:ext>
            </a:extLst>
          </p:cNvPr>
          <p:cNvSpPr/>
          <p:nvPr/>
        </p:nvSpPr>
        <p:spPr>
          <a:xfrm>
            <a:off x="45680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0" name="Rectangle 19">
            <a:extLst>
              <a:ext uri="{FF2B5EF4-FFF2-40B4-BE49-F238E27FC236}">
                <a16:creationId xmlns:a16="http://schemas.microsoft.com/office/drawing/2014/main" id="{D6AE4FBE-5040-CFC0-B539-97F4D872991F}"/>
              </a:ext>
            </a:extLst>
          </p:cNvPr>
          <p:cNvSpPr/>
          <p:nvPr/>
        </p:nvSpPr>
        <p:spPr>
          <a:xfrm>
            <a:off x="4568065" y="4052293"/>
            <a:ext cx="1121852"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3" name="Rectangle 22">
            <a:extLst>
              <a:ext uri="{FF2B5EF4-FFF2-40B4-BE49-F238E27FC236}">
                <a16:creationId xmlns:a16="http://schemas.microsoft.com/office/drawing/2014/main" id="{B15A6C28-DF80-FF63-7919-D30CB2757F60}"/>
              </a:ext>
            </a:extLst>
          </p:cNvPr>
          <p:cNvSpPr/>
          <p:nvPr/>
        </p:nvSpPr>
        <p:spPr>
          <a:xfrm>
            <a:off x="5980521" y="4052293"/>
            <a:ext cx="1145123"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 dirty="0"/>
          </a:p>
        </p:txBody>
      </p:sp>
      <p:sp>
        <p:nvSpPr>
          <p:cNvPr id="26" name="Rectangle 25">
            <a:extLst>
              <a:ext uri="{FF2B5EF4-FFF2-40B4-BE49-F238E27FC236}">
                <a16:creationId xmlns:a16="http://schemas.microsoft.com/office/drawing/2014/main" id="{955460E2-460F-6FAA-588C-2A208B282604}"/>
              </a:ext>
            </a:extLst>
          </p:cNvPr>
          <p:cNvSpPr/>
          <p:nvPr/>
        </p:nvSpPr>
        <p:spPr>
          <a:xfrm>
            <a:off x="4568065" y="5417810"/>
            <a:ext cx="1348764"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7" name="Rectangle 26">
            <a:extLst>
              <a:ext uri="{FF2B5EF4-FFF2-40B4-BE49-F238E27FC236}">
                <a16:creationId xmlns:a16="http://schemas.microsoft.com/office/drawing/2014/main" id="{12855F3B-C3A0-851D-7D89-0BB14247F5A6}"/>
              </a:ext>
            </a:extLst>
          </p:cNvPr>
          <p:cNvSpPr/>
          <p:nvPr/>
        </p:nvSpPr>
        <p:spPr>
          <a:xfrm>
            <a:off x="6123765" y="5417810"/>
            <a:ext cx="220075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8" name="Rectangle 27">
            <a:extLst>
              <a:ext uri="{FF2B5EF4-FFF2-40B4-BE49-F238E27FC236}">
                <a16:creationId xmlns:a16="http://schemas.microsoft.com/office/drawing/2014/main" id="{8BE3911A-7E76-3CF2-07C6-8F9CD172AD22}"/>
              </a:ext>
            </a:extLst>
          </p:cNvPr>
          <p:cNvSpPr/>
          <p:nvPr/>
        </p:nvSpPr>
        <p:spPr>
          <a:xfrm>
            <a:off x="61237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9" name="Rectangle 28">
            <a:extLst>
              <a:ext uri="{FF2B5EF4-FFF2-40B4-BE49-F238E27FC236}">
                <a16:creationId xmlns:a16="http://schemas.microsoft.com/office/drawing/2014/main" id="{63379EE1-3A84-3F4F-D24B-C3F6C201296F}"/>
              </a:ext>
            </a:extLst>
          </p:cNvPr>
          <p:cNvSpPr/>
          <p:nvPr/>
        </p:nvSpPr>
        <p:spPr>
          <a:xfrm>
            <a:off x="7704669"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0" name="Rectangle 29">
            <a:extLst>
              <a:ext uri="{FF2B5EF4-FFF2-40B4-BE49-F238E27FC236}">
                <a16:creationId xmlns:a16="http://schemas.microsoft.com/office/drawing/2014/main" id="{599BAA97-36EB-CBAC-6152-619378474E94}"/>
              </a:ext>
            </a:extLst>
          </p:cNvPr>
          <p:cNvSpPr/>
          <p:nvPr/>
        </p:nvSpPr>
        <p:spPr>
          <a:xfrm>
            <a:off x="9806565" y="2568164"/>
            <a:ext cx="1354269" cy="116374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1" name="TextBox 30">
            <a:extLst>
              <a:ext uri="{FF2B5EF4-FFF2-40B4-BE49-F238E27FC236}">
                <a16:creationId xmlns:a16="http://schemas.microsoft.com/office/drawing/2014/main" id="{AE0FC9B9-1C44-9716-37F3-23A62D279F32}"/>
              </a:ext>
            </a:extLst>
          </p:cNvPr>
          <p:cNvSpPr txBox="1"/>
          <p:nvPr/>
        </p:nvSpPr>
        <p:spPr>
          <a:xfrm>
            <a:off x="8465189" y="2779109"/>
            <a:ext cx="1935126" cy="646331"/>
          </a:xfrm>
          <a:prstGeom prst="rect">
            <a:avLst/>
          </a:prstGeom>
          <a:noFill/>
        </p:spPr>
        <p:txBody>
          <a:bodyPr wrap="square" rtlCol="0">
            <a:spAutoFit/>
          </a:bodyPr>
          <a:lstStyle/>
          <a:p>
            <a:pPr algn="ctr"/>
            <a:r>
              <a:rPr lang="en-US" sz="3600" dirty="0">
                <a:solidFill>
                  <a:schemeClr val="bg1"/>
                </a:solidFill>
              </a:rPr>
              <a:t>…</a:t>
            </a:r>
            <a:endParaRPr lang="en-IN" sz="3600" dirty="0">
              <a:solidFill>
                <a:schemeClr val="bg1"/>
              </a:solidFill>
            </a:endParaRPr>
          </a:p>
        </p:txBody>
      </p:sp>
      <p:grpSp>
        <p:nvGrpSpPr>
          <p:cNvPr id="9" name="Group 8">
            <a:extLst>
              <a:ext uri="{FF2B5EF4-FFF2-40B4-BE49-F238E27FC236}">
                <a16:creationId xmlns:a16="http://schemas.microsoft.com/office/drawing/2014/main" id="{266FA4FC-2ED7-73DC-1014-250155D8DE97}"/>
              </a:ext>
            </a:extLst>
          </p:cNvPr>
          <p:cNvGrpSpPr/>
          <p:nvPr/>
        </p:nvGrpSpPr>
        <p:grpSpPr>
          <a:xfrm>
            <a:off x="4666182" y="1205120"/>
            <a:ext cx="414793" cy="429195"/>
            <a:chOff x="1164658" y="1087656"/>
            <a:chExt cx="178424" cy="184619"/>
          </a:xfrm>
        </p:grpSpPr>
        <p:sp>
          <p:nvSpPr>
            <p:cNvPr id="10" name="Oval 9">
              <a:extLst>
                <a:ext uri="{FF2B5EF4-FFF2-40B4-BE49-F238E27FC236}">
                  <a16:creationId xmlns:a16="http://schemas.microsoft.com/office/drawing/2014/main" id="{01C38D03-BF9A-9975-27FB-B6A9128C8F38}"/>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6B8983C4-776E-E33F-D6CC-03AEB6ACDB89}"/>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AA8CE57-9DDA-13C1-EDDA-924346F4899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E72E32C0-0A55-9CE9-6F8F-F45A7E3A4AFF}"/>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C3F191CC-244F-FA03-B02F-FC8214501F0D}"/>
              </a:ext>
            </a:extLst>
          </p:cNvPr>
          <p:cNvGrpSpPr/>
          <p:nvPr/>
        </p:nvGrpSpPr>
        <p:grpSpPr>
          <a:xfrm>
            <a:off x="6182421" y="1194086"/>
            <a:ext cx="414793" cy="429195"/>
            <a:chOff x="1164658" y="1087656"/>
            <a:chExt cx="178424" cy="184619"/>
          </a:xfrm>
        </p:grpSpPr>
        <p:sp>
          <p:nvSpPr>
            <p:cNvPr id="15" name="Oval 14">
              <a:extLst>
                <a:ext uri="{FF2B5EF4-FFF2-40B4-BE49-F238E27FC236}">
                  <a16:creationId xmlns:a16="http://schemas.microsoft.com/office/drawing/2014/main" id="{85BB1879-2850-B6D6-3658-A2EC09395841}"/>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CD0F12E2-B3FA-B7A6-912E-78ABFE21F02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2C2A2A04-037C-C217-36DD-3BF7247980A7}"/>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9290F5F-65DB-BCA5-CB94-408A7C7CF0E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A7F30FEA-F5BC-B03E-7079-85D9F3241C38}"/>
              </a:ext>
            </a:extLst>
          </p:cNvPr>
          <p:cNvGrpSpPr/>
          <p:nvPr/>
        </p:nvGrpSpPr>
        <p:grpSpPr>
          <a:xfrm>
            <a:off x="4673052" y="1684153"/>
            <a:ext cx="414793" cy="429195"/>
            <a:chOff x="1164658" y="1087656"/>
            <a:chExt cx="178424" cy="184619"/>
          </a:xfrm>
        </p:grpSpPr>
        <p:sp>
          <p:nvSpPr>
            <p:cNvPr id="24" name="Oval 23">
              <a:extLst>
                <a:ext uri="{FF2B5EF4-FFF2-40B4-BE49-F238E27FC236}">
                  <a16:creationId xmlns:a16="http://schemas.microsoft.com/office/drawing/2014/main" id="{BB82D10B-4547-737A-5833-EC4738F1BF1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8DE822C-ABB4-D359-3302-C06D0E06FF28}"/>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B373D88D-854C-6735-5564-8693A1C2EF72}"/>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0ED068CC-F74E-AC5C-74E7-0D1635389AAB}"/>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2209C848-2675-000B-C18F-3177B7DDD7BD}"/>
              </a:ext>
            </a:extLst>
          </p:cNvPr>
          <p:cNvGrpSpPr/>
          <p:nvPr/>
        </p:nvGrpSpPr>
        <p:grpSpPr>
          <a:xfrm>
            <a:off x="5165332" y="1701480"/>
            <a:ext cx="414793" cy="429195"/>
            <a:chOff x="1164658" y="1087656"/>
            <a:chExt cx="178424" cy="184619"/>
          </a:xfrm>
        </p:grpSpPr>
        <p:sp>
          <p:nvSpPr>
            <p:cNvPr id="35" name="Oval 34">
              <a:extLst>
                <a:ext uri="{FF2B5EF4-FFF2-40B4-BE49-F238E27FC236}">
                  <a16:creationId xmlns:a16="http://schemas.microsoft.com/office/drawing/2014/main" id="{C166A193-D0B0-84AF-DFDC-9735BE2C9C7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F2D2AA0-A910-6F37-52BF-390ADB4800B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6F702973-96BE-9926-2A01-06B363C216DE}"/>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85E9F2C9-D3B8-7701-A71B-C8C513D499D2}"/>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B32A3A5E-648A-B045-1A46-B12C09647966}"/>
              </a:ext>
            </a:extLst>
          </p:cNvPr>
          <p:cNvGrpSpPr/>
          <p:nvPr/>
        </p:nvGrpSpPr>
        <p:grpSpPr>
          <a:xfrm>
            <a:off x="5689917" y="1191689"/>
            <a:ext cx="414793" cy="429195"/>
            <a:chOff x="1164658" y="1087656"/>
            <a:chExt cx="178424" cy="184619"/>
          </a:xfrm>
          <a:solidFill>
            <a:srgbClr val="2ECC71"/>
          </a:solidFill>
        </p:grpSpPr>
        <p:sp>
          <p:nvSpPr>
            <p:cNvPr id="40" name="Oval 39">
              <a:extLst>
                <a:ext uri="{FF2B5EF4-FFF2-40B4-BE49-F238E27FC236}">
                  <a16:creationId xmlns:a16="http://schemas.microsoft.com/office/drawing/2014/main" id="{5E611439-D870-937E-0567-F1A6F89DB2B9}"/>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D74BC95B-9F80-7C76-529F-7A3180D77D41}"/>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B193BA1-46CF-D847-26AB-00AA4606579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5135D7B4-177D-2186-AC3F-C3712AC48518}"/>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4" name="Group 43">
            <a:extLst>
              <a:ext uri="{FF2B5EF4-FFF2-40B4-BE49-F238E27FC236}">
                <a16:creationId xmlns:a16="http://schemas.microsoft.com/office/drawing/2014/main" id="{F375D9F9-7024-742D-D4AB-7C055FEA3BE8}"/>
              </a:ext>
            </a:extLst>
          </p:cNvPr>
          <p:cNvGrpSpPr/>
          <p:nvPr/>
        </p:nvGrpSpPr>
        <p:grpSpPr>
          <a:xfrm>
            <a:off x="5699767" y="1681930"/>
            <a:ext cx="414793" cy="429195"/>
            <a:chOff x="1164658" y="1087656"/>
            <a:chExt cx="178424" cy="184619"/>
          </a:xfrm>
        </p:grpSpPr>
        <p:sp>
          <p:nvSpPr>
            <p:cNvPr id="45" name="Oval 44">
              <a:extLst>
                <a:ext uri="{FF2B5EF4-FFF2-40B4-BE49-F238E27FC236}">
                  <a16:creationId xmlns:a16="http://schemas.microsoft.com/office/drawing/2014/main" id="{A11762F6-7FF1-ABDF-154D-14271A60130C}"/>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5593542A-22F9-4190-CAD5-00515C3C438D}"/>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FDEDBB05-180D-56E6-221B-BEBBF9452D74}"/>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34AC72AE-4DF7-0381-18B6-4CE3B1043FAD}"/>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4EF425F8-074A-8373-3AD9-43F10945FAE4}"/>
              </a:ext>
            </a:extLst>
          </p:cNvPr>
          <p:cNvGrpSpPr/>
          <p:nvPr/>
        </p:nvGrpSpPr>
        <p:grpSpPr>
          <a:xfrm>
            <a:off x="5165331" y="1194086"/>
            <a:ext cx="414793" cy="429195"/>
            <a:chOff x="1164658" y="1087656"/>
            <a:chExt cx="178424" cy="184619"/>
          </a:xfrm>
        </p:grpSpPr>
        <p:sp>
          <p:nvSpPr>
            <p:cNvPr id="50" name="Oval 49">
              <a:extLst>
                <a:ext uri="{FF2B5EF4-FFF2-40B4-BE49-F238E27FC236}">
                  <a16:creationId xmlns:a16="http://schemas.microsoft.com/office/drawing/2014/main" id="{C8C0B743-C79C-67A9-C32A-5A4B3C6CDA9F}"/>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75CE66E0-980E-DE45-CA20-D8A38CA89780}"/>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C4F06119-2729-7ABD-F1BA-83D511C3A667}"/>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E92B4077-C76F-19AB-87FC-0BB76B566C3F}"/>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BE0561EC-67D4-4EFE-1342-F12FB0175A0C}"/>
              </a:ext>
            </a:extLst>
          </p:cNvPr>
          <p:cNvGrpSpPr/>
          <p:nvPr/>
        </p:nvGrpSpPr>
        <p:grpSpPr>
          <a:xfrm>
            <a:off x="6192047" y="1688228"/>
            <a:ext cx="414793" cy="429195"/>
            <a:chOff x="1164658" y="1087656"/>
            <a:chExt cx="178424" cy="184619"/>
          </a:xfrm>
        </p:grpSpPr>
        <p:sp>
          <p:nvSpPr>
            <p:cNvPr id="55" name="Oval 54">
              <a:extLst>
                <a:ext uri="{FF2B5EF4-FFF2-40B4-BE49-F238E27FC236}">
                  <a16:creationId xmlns:a16="http://schemas.microsoft.com/office/drawing/2014/main" id="{3F0A4160-7D28-AB00-2D6F-DE6BD80E326A}"/>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B01CEC0F-719C-F6F5-FFD2-2025C632DA08}"/>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C12DC4FE-B51A-9D99-890F-88C0CF2782A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69AEF9E-45EB-D9DE-91BA-040A8E48918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6FED4AF7-9DAA-284A-CAC5-0A78AC405477}"/>
              </a:ext>
            </a:extLst>
          </p:cNvPr>
          <p:cNvGrpSpPr/>
          <p:nvPr/>
        </p:nvGrpSpPr>
        <p:grpSpPr>
          <a:xfrm>
            <a:off x="5039648" y="2940872"/>
            <a:ext cx="414793" cy="429195"/>
            <a:chOff x="1164658" y="1087656"/>
            <a:chExt cx="178424" cy="184619"/>
          </a:xfrm>
          <a:solidFill>
            <a:srgbClr val="2ECC71"/>
          </a:solidFill>
        </p:grpSpPr>
        <p:sp>
          <p:nvSpPr>
            <p:cNvPr id="61" name="Oval 60">
              <a:extLst>
                <a:ext uri="{FF2B5EF4-FFF2-40B4-BE49-F238E27FC236}">
                  <a16:creationId xmlns:a16="http://schemas.microsoft.com/office/drawing/2014/main" id="{EA47D17F-376C-3881-7784-E5128661B635}"/>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B7946A4C-C5E4-48FE-4BE2-7C6DF1BF61D0}"/>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A26DC27F-AB40-4C18-714C-BCFE7BF6B62E}"/>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B932A799-BF42-E7F5-F639-B57F1CED541E}"/>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5" name="Group 64">
            <a:extLst>
              <a:ext uri="{FF2B5EF4-FFF2-40B4-BE49-F238E27FC236}">
                <a16:creationId xmlns:a16="http://schemas.microsoft.com/office/drawing/2014/main" id="{76E14163-2FD7-5D4A-1DEC-1E73E137486E}"/>
              </a:ext>
            </a:extLst>
          </p:cNvPr>
          <p:cNvGrpSpPr/>
          <p:nvPr/>
        </p:nvGrpSpPr>
        <p:grpSpPr>
          <a:xfrm>
            <a:off x="6597215" y="2933671"/>
            <a:ext cx="414793" cy="429195"/>
            <a:chOff x="1164658" y="1087656"/>
            <a:chExt cx="178424" cy="184619"/>
          </a:xfrm>
        </p:grpSpPr>
        <p:sp>
          <p:nvSpPr>
            <p:cNvPr id="66" name="Oval 65">
              <a:extLst>
                <a:ext uri="{FF2B5EF4-FFF2-40B4-BE49-F238E27FC236}">
                  <a16:creationId xmlns:a16="http://schemas.microsoft.com/office/drawing/2014/main" id="{4E7D067D-4994-8325-0FBF-89221F6B5B5F}"/>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4F5551B3-01BC-571F-637A-DF746B0B074C}"/>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286B2F8E-3D88-C2C7-9691-1C9420B5A37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FD79C8A8-6E63-F329-B3FF-E39186F4C901}"/>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02A465F1-422D-9026-D497-CD369DE7B181}"/>
              </a:ext>
            </a:extLst>
          </p:cNvPr>
          <p:cNvGrpSpPr/>
          <p:nvPr/>
        </p:nvGrpSpPr>
        <p:grpSpPr>
          <a:xfrm>
            <a:off x="8174406" y="2902220"/>
            <a:ext cx="414793" cy="429195"/>
            <a:chOff x="1164658" y="1087656"/>
            <a:chExt cx="178424" cy="184619"/>
          </a:xfrm>
        </p:grpSpPr>
        <p:sp>
          <p:nvSpPr>
            <p:cNvPr id="71" name="Oval 70">
              <a:extLst>
                <a:ext uri="{FF2B5EF4-FFF2-40B4-BE49-F238E27FC236}">
                  <a16:creationId xmlns:a16="http://schemas.microsoft.com/office/drawing/2014/main" id="{BA85F986-5A3F-80A3-9A31-CB042881868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7EF41078-4367-F50C-9AD3-1F347F72F017}"/>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0D93D6F9-4D8D-2ACC-0E90-49C17B035F73}"/>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13293B13-2269-849A-BE05-AB60AA284828}"/>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5" name="Group 74">
            <a:extLst>
              <a:ext uri="{FF2B5EF4-FFF2-40B4-BE49-F238E27FC236}">
                <a16:creationId xmlns:a16="http://schemas.microsoft.com/office/drawing/2014/main" id="{B31A31CB-49EA-BB68-02AF-C1996B41F9E2}"/>
              </a:ext>
            </a:extLst>
          </p:cNvPr>
          <p:cNvGrpSpPr/>
          <p:nvPr/>
        </p:nvGrpSpPr>
        <p:grpSpPr>
          <a:xfrm>
            <a:off x="10276302" y="2948072"/>
            <a:ext cx="414793" cy="429195"/>
            <a:chOff x="1164658" y="1087656"/>
            <a:chExt cx="178424" cy="184619"/>
          </a:xfrm>
        </p:grpSpPr>
        <p:sp>
          <p:nvSpPr>
            <p:cNvPr id="76" name="Oval 75">
              <a:extLst>
                <a:ext uri="{FF2B5EF4-FFF2-40B4-BE49-F238E27FC236}">
                  <a16:creationId xmlns:a16="http://schemas.microsoft.com/office/drawing/2014/main" id="{F250EEFE-0E73-810F-B408-2449CAAB75A0}"/>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3C16A1AD-E301-193D-D37C-A0185D3632E4}"/>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7C9CFCA1-1C9D-AE90-9563-1366DF1CF54A}"/>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8E43455-F8DC-A8BC-B29D-C08A5B9E2F67}"/>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1E24E167-9A88-B31B-1D42-4A223F31984C}"/>
              </a:ext>
            </a:extLst>
          </p:cNvPr>
          <p:cNvGrpSpPr/>
          <p:nvPr/>
        </p:nvGrpSpPr>
        <p:grpSpPr>
          <a:xfrm>
            <a:off x="4673288" y="4190917"/>
            <a:ext cx="414793" cy="429195"/>
            <a:chOff x="1164658" y="1087656"/>
            <a:chExt cx="178424" cy="184619"/>
          </a:xfrm>
        </p:grpSpPr>
        <p:sp>
          <p:nvSpPr>
            <p:cNvPr id="81" name="Oval 80">
              <a:extLst>
                <a:ext uri="{FF2B5EF4-FFF2-40B4-BE49-F238E27FC236}">
                  <a16:creationId xmlns:a16="http://schemas.microsoft.com/office/drawing/2014/main" id="{4205651F-A4A8-AC45-0727-BEE176D2B18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E3332CCE-91AC-741D-277D-F0A28891563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AD65269-8BC0-9675-A583-B3FB5DDDB936}"/>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7A4A96DC-D4B3-548A-9A26-51F73683714C}"/>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4547378C-9B92-136E-ABD4-8F3BAB06B161}"/>
              </a:ext>
            </a:extLst>
          </p:cNvPr>
          <p:cNvGrpSpPr/>
          <p:nvPr/>
        </p:nvGrpSpPr>
        <p:grpSpPr>
          <a:xfrm>
            <a:off x="5151646" y="4183716"/>
            <a:ext cx="414793" cy="429195"/>
            <a:chOff x="1164658" y="1087656"/>
            <a:chExt cx="178424" cy="184619"/>
          </a:xfrm>
        </p:grpSpPr>
        <p:sp>
          <p:nvSpPr>
            <p:cNvPr id="86" name="Oval 85">
              <a:extLst>
                <a:ext uri="{FF2B5EF4-FFF2-40B4-BE49-F238E27FC236}">
                  <a16:creationId xmlns:a16="http://schemas.microsoft.com/office/drawing/2014/main" id="{ABBA8B63-CBCD-8333-1236-23C75B8227A9}"/>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F07858E-7071-6A49-5871-C88C3915D48C}"/>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6524371-EED7-0A24-D923-D7F060C9ED50}"/>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74D70D30-A87C-F286-FB85-6EC268A833AE}"/>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CFFE768C-A150-1524-4044-24A99430F942}"/>
              </a:ext>
            </a:extLst>
          </p:cNvPr>
          <p:cNvGrpSpPr/>
          <p:nvPr/>
        </p:nvGrpSpPr>
        <p:grpSpPr>
          <a:xfrm>
            <a:off x="6123765" y="4673131"/>
            <a:ext cx="414793" cy="429195"/>
            <a:chOff x="1164658" y="1087656"/>
            <a:chExt cx="178424" cy="184619"/>
          </a:xfrm>
        </p:grpSpPr>
        <p:sp>
          <p:nvSpPr>
            <p:cNvPr id="91" name="Oval 90">
              <a:extLst>
                <a:ext uri="{FF2B5EF4-FFF2-40B4-BE49-F238E27FC236}">
                  <a16:creationId xmlns:a16="http://schemas.microsoft.com/office/drawing/2014/main" id="{673F8BA3-9E69-80CC-9D39-BD254EDBDDA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Oval 91">
              <a:extLst>
                <a:ext uri="{FF2B5EF4-FFF2-40B4-BE49-F238E27FC236}">
                  <a16:creationId xmlns:a16="http://schemas.microsoft.com/office/drawing/2014/main" id="{DAE9FCFA-F9E5-5200-D5CD-760EC903CF4E}"/>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Oval 92">
              <a:extLst>
                <a:ext uri="{FF2B5EF4-FFF2-40B4-BE49-F238E27FC236}">
                  <a16:creationId xmlns:a16="http://schemas.microsoft.com/office/drawing/2014/main" id="{F130B7DF-D5FB-CD74-7F8B-38D63BFEC88C}"/>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FDBD09F2-CA65-5282-3B0A-063586A4993C}"/>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5" name="Group 94">
            <a:extLst>
              <a:ext uri="{FF2B5EF4-FFF2-40B4-BE49-F238E27FC236}">
                <a16:creationId xmlns:a16="http://schemas.microsoft.com/office/drawing/2014/main" id="{85FE111B-15B9-72F5-AA68-044F67506253}"/>
              </a:ext>
            </a:extLst>
          </p:cNvPr>
          <p:cNvGrpSpPr/>
          <p:nvPr/>
        </p:nvGrpSpPr>
        <p:grpSpPr>
          <a:xfrm>
            <a:off x="4673288" y="4681177"/>
            <a:ext cx="414793" cy="429195"/>
            <a:chOff x="1164658" y="1087656"/>
            <a:chExt cx="178424" cy="184619"/>
          </a:xfrm>
        </p:grpSpPr>
        <p:sp>
          <p:nvSpPr>
            <p:cNvPr id="96" name="Oval 95">
              <a:extLst>
                <a:ext uri="{FF2B5EF4-FFF2-40B4-BE49-F238E27FC236}">
                  <a16:creationId xmlns:a16="http://schemas.microsoft.com/office/drawing/2014/main" id="{B1D66B75-C227-66C2-85C3-72BB44B9BBC5}"/>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96">
              <a:extLst>
                <a:ext uri="{FF2B5EF4-FFF2-40B4-BE49-F238E27FC236}">
                  <a16:creationId xmlns:a16="http://schemas.microsoft.com/office/drawing/2014/main" id="{F2A21612-41DF-BACC-C2AB-5C35A692E964}"/>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D1DE04CA-AAFB-4D3D-3A08-9014732CA46A}"/>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AEE32C7E-DF23-DF28-F258-C8160B396333}"/>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99">
            <a:extLst>
              <a:ext uri="{FF2B5EF4-FFF2-40B4-BE49-F238E27FC236}">
                <a16:creationId xmlns:a16="http://schemas.microsoft.com/office/drawing/2014/main" id="{4532199B-F770-2D92-80FC-835D595DD67A}"/>
              </a:ext>
            </a:extLst>
          </p:cNvPr>
          <p:cNvGrpSpPr/>
          <p:nvPr/>
        </p:nvGrpSpPr>
        <p:grpSpPr>
          <a:xfrm>
            <a:off x="5171289" y="4699876"/>
            <a:ext cx="414793" cy="429195"/>
            <a:chOff x="1164658" y="1087656"/>
            <a:chExt cx="178424" cy="184619"/>
          </a:xfrm>
        </p:grpSpPr>
        <p:sp>
          <p:nvSpPr>
            <p:cNvPr id="101" name="Oval 100">
              <a:extLst>
                <a:ext uri="{FF2B5EF4-FFF2-40B4-BE49-F238E27FC236}">
                  <a16:creationId xmlns:a16="http://schemas.microsoft.com/office/drawing/2014/main" id="{27DCF638-0AA1-3E64-3BF6-2AEF8CE11166}"/>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1C074FDD-4DE1-1241-00E0-14ECA2387AE6}"/>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Oval 102">
              <a:extLst>
                <a:ext uri="{FF2B5EF4-FFF2-40B4-BE49-F238E27FC236}">
                  <a16:creationId xmlns:a16="http://schemas.microsoft.com/office/drawing/2014/main" id="{BFD07635-2679-6148-6A3A-18769EA87A5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Oval 103">
              <a:extLst>
                <a:ext uri="{FF2B5EF4-FFF2-40B4-BE49-F238E27FC236}">
                  <a16:creationId xmlns:a16="http://schemas.microsoft.com/office/drawing/2014/main" id="{AB154C37-99AD-F1AB-4835-943B9C88C93E}"/>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4BB32882-751E-527D-349C-737A270BD93D}"/>
              </a:ext>
            </a:extLst>
          </p:cNvPr>
          <p:cNvGrpSpPr/>
          <p:nvPr/>
        </p:nvGrpSpPr>
        <p:grpSpPr>
          <a:xfrm>
            <a:off x="6130866" y="4157957"/>
            <a:ext cx="414793" cy="429195"/>
            <a:chOff x="1164658" y="1087656"/>
            <a:chExt cx="178424" cy="184619"/>
          </a:xfrm>
          <a:solidFill>
            <a:srgbClr val="2ECC71"/>
          </a:solidFill>
        </p:grpSpPr>
        <p:sp>
          <p:nvSpPr>
            <p:cNvPr id="106" name="Oval 105">
              <a:extLst>
                <a:ext uri="{FF2B5EF4-FFF2-40B4-BE49-F238E27FC236}">
                  <a16:creationId xmlns:a16="http://schemas.microsoft.com/office/drawing/2014/main" id="{D4BA4C7F-DCA8-76B3-9595-67D95C4C233C}"/>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77E2582-084E-7C17-A225-0D07B72F3C48}"/>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a:extLst>
                <a:ext uri="{FF2B5EF4-FFF2-40B4-BE49-F238E27FC236}">
                  <a16:creationId xmlns:a16="http://schemas.microsoft.com/office/drawing/2014/main" id="{BB3E6A99-9C37-3997-CC25-1FCF3125AA38}"/>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Oval 108">
              <a:extLst>
                <a:ext uri="{FF2B5EF4-FFF2-40B4-BE49-F238E27FC236}">
                  <a16:creationId xmlns:a16="http://schemas.microsoft.com/office/drawing/2014/main" id="{1AF785CB-EEE2-1E52-2962-07FE2CE271D6}"/>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0" name="Group 109">
            <a:extLst>
              <a:ext uri="{FF2B5EF4-FFF2-40B4-BE49-F238E27FC236}">
                <a16:creationId xmlns:a16="http://schemas.microsoft.com/office/drawing/2014/main" id="{5760463C-0DF7-C497-4EF8-1A6650F629B2}"/>
              </a:ext>
            </a:extLst>
          </p:cNvPr>
          <p:cNvGrpSpPr/>
          <p:nvPr/>
        </p:nvGrpSpPr>
        <p:grpSpPr>
          <a:xfrm>
            <a:off x="6621553" y="4146812"/>
            <a:ext cx="414793" cy="429195"/>
            <a:chOff x="1164658" y="1087656"/>
            <a:chExt cx="178424" cy="184619"/>
          </a:xfrm>
        </p:grpSpPr>
        <p:sp>
          <p:nvSpPr>
            <p:cNvPr id="111" name="Oval 110">
              <a:extLst>
                <a:ext uri="{FF2B5EF4-FFF2-40B4-BE49-F238E27FC236}">
                  <a16:creationId xmlns:a16="http://schemas.microsoft.com/office/drawing/2014/main" id="{1A368FC5-0766-67A4-4706-CD17C3512695}"/>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2" name="Oval 111">
              <a:extLst>
                <a:ext uri="{FF2B5EF4-FFF2-40B4-BE49-F238E27FC236}">
                  <a16:creationId xmlns:a16="http://schemas.microsoft.com/office/drawing/2014/main" id="{8D9AF3D2-3190-0FCC-B128-DE30E07315D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Oval 112">
              <a:extLst>
                <a:ext uri="{FF2B5EF4-FFF2-40B4-BE49-F238E27FC236}">
                  <a16:creationId xmlns:a16="http://schemas.microsoft.com/office/drawing/2014/main" id="{6BCA7FDF-A4BC-5C09-95B3-F022678C28CD}"/>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72D88688-F721-1A84-3D93-A12610333AB9}"/>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5" name="Group 114">
            <a:extLst>
              <a:ext uri="{FF2B5EF4-FFF2-40B4-BE49-F238E27FC236}">
                <a16:creationId xmlns:a16="http://schemas.microsoft.com/office/drawing/2014/main" id="{081DD596-04E7-8DC6-744B-43F3C4A49691}"/>
              </a:ext>
            </a:extLst>
          </p:cNvPr>
          <p:cNvGrpSpPr/>
          <p:nvPr/>
        </p:nvGrpSpPr>
        <p:grpSpPr>
          <a:xfrm>
            <a:off x="6636790" y="4690858"/>
            <a:ext cx="414793" cy="429195"/>
            <a:chOff x="1164658" y="1087656"/>
            <a:chExt cx="178424" cy="184619"/>
          </a:xfrm>
        </p:grpSpPr>
        <p:sp>
          <p:nvSpPr>
            <p:cNvPr id="116" name="Oval 115">
              <a:extLst>
                <a:ext uri="{FF2B5EF4-FFF2-40B4-BE49-F238E27FC236}">
                  <a16:creationId xmlns:a16="http://schemas.microsoft.com/office/drawing/2014/main" id="{053E69E6-5320-F41C-CC97-4D006E8CD666}"/>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C67422BF-5F7B-3502-AC25-FE85A40DEC11}"/>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Oval 117">
              <a:extLst>
                <a:ext uri="{FF2B5EF4-FFF2-40B4-BE49-F238E27FC236}">
                  <a16:creationId xmlns:a16="http://schemas.microsoft.com/office/drawing/2014/main" id="{BC7233E0-A774-FE80-28C2-3ACA29FC5C22}"/>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62CD47E4-8395-DDCE-237F-E9DD680905D3}"/>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0" name="Group 119">
            <a:extLst>
              <a:ext uri="{FF2B5EF4-FFF2-40B4-BE49-F238E27FC236}">
                <a16:creationId xmlns:a16="http://schemas.microsoft.com/office/drawing/2014/main" id="{611CDEE4-D5F1-4B54-D159-36753BF94483}"/>
              </a:ext>
            </a:extLst>
          </p:cNvPr>
          <p:cNvGrpSpPr/>
          <p:nvPr/>
        </p:nvGrpSpPr>
        <p:grpSpPr>
          <a:xfrm>
            <a:off x="5047022" y="5793088"/>
            <a:ext cx="414793" cy="429195"/>
            <a:chOff x="1164658" y="1087656"/>
            <a:chExt cx="178424" cy="184619"/>
          </a:xfrm>
        </p:grpSpPr>
        <p:sp>
          <p:nvSpPr>
            <p:cNvPr id="121" name="Oval 120">
              <a:extLst>
                <a:ext uri="{FF2B5EF4-FFF2-40B4-BE49-F238E27FC236}">
                  <a16:creationId xmlns:a16="http://schemas.microsoft.com/office/drawing/2014/main" id="{D9FD1C78-C3F9-562F-A42F-BCEAC9C1295C}"/>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CF01BFA1-E847-942B-77D0-8829592D9C32}"/>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a:extLst>
                <a:ext uri="{FF2B5EF4-FFF2-40B4-BE49-F238E27FC236}">
                  <a16:creationId xmlns:a16="http://schemas.microsoft.com/office/drawing/2014/main" id="{04F58860-E0F1-46A6-0766-BB69E8E077E5}"/>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a:extLst>
                <a:ext uri="{FF2B5EF4-FFF2-40B4-BE49-F238E27FC236}">
                  <a16:creationId xmlns:a16="http://schemas.microsoft.com/office/drawing/2014/main" id="{70FA0BAE-44D5-4740-E403-9AECA6476D06}"/>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A9C96E7-852B-426E-A4C6-4D92AD309CD0}"/>
              </a:ext>
            </a:extLst>
          </p:cNvPr>
          <p:cNvGrpSpPr/>
          <p:nvPr/>
        </p:nvGrpSpPr>
        <p:grpSpPr>
          <a:xfrm>
            <a:off x="6265800" y="5531778"/>
            <a:ext cx="414793" cy="429195"/>
            <a:chOff x="1164658" y="1087656"/>
            <a:chExt cx="178424" cy="184619"/>
          </a:xfrm>
        </p:grpSpPr>
        <p:sp>
          <p:nvSpPr>
            <p:cNvPr id="126" name="Oval 125">
              <a:extLst>
                <a:ext uri="{FF2B5EF4-FFF2-40B4-BE49-F238E27FC236}">
                  <a16:creationId xmlns:a16="http://schemas.microsoft.com/office/drawing/2014/main" id="{89300BE1-C93A-7557-5484-8AB16D76F09C}"/>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52F33105-C1A9-5344-38C5-4BDAE9B6AADE}"/>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819BAD96-922F-A79D-C75F-3B059400499D}"/>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DDE73102-A04B-C105-38B0-897999C0BDC0}"/>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0" name="Group 129">
            <a:extLst>
              <a:ext uri="{FF2B5EF4-FFF2-40B4-BE49-F238E27FC236}">
                <a16:creationId xmlns:a16="http://schemas.microsoft.com/office/drawing/2014/main" id="{445A3061-CDAF-4C1A-F91E-28C58D3DEC99}"/>
              </a:ext>
            </a:extLst>
          </p:cNvPr>
          <p:cNvGrpSpPr/>
          <p:nvPr/>
        </p:nvGrpSpPr>
        <p:grpSpPr>
          <a:xfrm>
            <a:off x="7273445" y="5520744"/>
            <a:ext cx="414793" cy="429195"/>
            <a:chOff x="1164658" y="1087656"/>
            <a:chExt cx="178424" cy="184619"/>
          </a:xfrm>
        </p:grpSpPr>
        <p:sp>
          <p:nvSpPr>
            <p:cNvPr id="131" name="Oval 130">
              <a:extLst>
                <a:ext uri="{FF2B5EF4-FFF2-40B4-BE49-F238E27FC236}">
                  <a16:creationId xmlns:a16="http://schemas.microsoft.com/office/drawing/2014/main" id="{2218078B-D74C-FF24-C92D-4D13FCA9F0BB}"/>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526BC026-B12D-FD60-6D74-95661F6A340B}"/>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0B4A0477-00F9-E4BF-AB88-E0BB51771395}"/>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9C80315D-DAB5-FDFB-914E-E828DA6FE285}"/>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5" name="Group 134">
            <a:extLst>
              <a:ext uri="{FF2B5EF4-FFF2-40B4-BE49-F238E27FC236}">
                <a16:creationId xmlns:a16="http://schemas.microsoft.com/office/drawing/2014/main" id="{89C17975-0EAD-44B9-8C13-E0068D4EFBE3}"/>
              </a:ext>
            </a:extLst>
          </p:cNvPr>
          <p:cNvGrpSpPr/>
          <p:nvPr/>
        </p:nvGrpSpPr>
        <p:grpSpPr>
          <a:xfrm>
            <a:off x="6272670" y="6010811"/>
            <a:ext cx="414793" cy="429195"/>
            <a:chOff x="1164658" y="1087656"/>
            <a:chExt cx="178424" cy="184619"/>
          </a:xfrm>
        </p:grpSpPr>
        <p:sp>
          <p:nvSpPr>
            <p:cNvPr id="136" name="Oval 135">
              <a:extLst>
                <a:ext uri="{FF2B5EF4-FFF2-40B4-BE49-F238E27FC236}">
                  <a16:creationId xmlns:a16="http://schemas.microsoft.com/office/drawing/2014/main" id="{574D0F57-5556-C9ED-669D-03357814EFC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Oval 136">
              <a:extLst>
                <a:ext uri="{FF2B5EF4-FFF2-40B4-BE49-F238E27FC236}">
                  <a16:creationId xmlns:a16="http://schemas.microsoft.com/office/drawing/2014/main" id="{83E9E41B-88CF-9580-BF72-3795494E3DC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Oval 137">
              <a:extLst>
                <a:ext uri="{FF2B5EF4-FFF2-40B4-BE49-F238E27FC236}">
                  <a16:creationId xmlns:a16="http://schemas.microsoft.com/office/drawing/2014/main" id="{231DF8E6-416A-D48F-BC02-36B632ED599F}"/>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D4EFE1B2-7FE9-8D14-8A70-8E983430B68D}"/>
                </a:ext>
              </a:extLst>
            </p:cNvPr>
            <p:cNvSpPr/>
            <p:nvPr/>
          </p:nvSpPr>
          <p:spPr>
            <a:xfrm>
              <a:off x="1253870" y="1183063"/>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Group 139">
            <a:extLst>
              <a:ext uri="{FF2B5EF4-FFF2-40B4-BE49-F238E27FC236}">
                <a16:creationId xmlns:a16="http://schemas.microsoft.com/office/drawing/2014/main" id="{07DF795F-2569-6218-041E-EFAAB5097117}"/>
              </a:ext>
            </a:extLst>
          </p:cNvPr>
          <p:cNvGrpSpPr/>
          <p:nvPr/>
        </p:nvGrpSpPr>
        <p:grpSpPr>
          <a:xfrm>
            <a:off x="6764950" y="6028138"/>
            <a:ext cx="414793" cy="429195"/>
            <a:chOff x="1164658" y="1087656"/>
            <a:chExt cx="178424" cy="184619"/>
          </a:xfrm>
        </p:grpSpPr>
        <p:sp>
          <p:nvSpPr>
            <p:cNvPr id="141" name="Oval 140">
              <a:extLst>
                <a:ext uri="{FF2B5EF4-FFF2-40B4-BE49-F238E27FC236}">
                  <a16:creationId xmlns:a16="http://schemas.microsoft.com/office/drawing/2014/main" id="{C0ED1B8E-DDDE-743C-C7BB-4A1E844C27CA}"/>
                </a:ext>
              </a:extLst>
            </p:cNvPr>
            <p:cNvSpPr/>
            <p:nvPr/>
          </p:nvSpPr>
          <p:spPr>
            <a:xfrm>
              <a:off x="1164658"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3F78BD13-BE4C-162A-37FC-540852B7E081}"/>
                </a:ext>
              </a:extLst>
            </p:cNvPr>
            <p:cNvSpPr/>
            <p:nvPr/>
          </p:nvSpPr>
          <p:spPr>
            <a:xfrm>
              <a:off x="1253870" y="1087656"/>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3A243312-EDB6-D88E-FB6F-81065C42F96C}"/>
                </a:ext>
              </a:extLst>
            </p:cNvPr>
            <p:cNvSpPr/>
            <p:nvPr/>
          </p:nvSpPr>
          <p:spPr>
            <a:xfrm>
              <a:off x="1164658" y="1183063"/>
              <a:ext cx="89212" cy="89212"/>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8D6BC335-01D1-A469-CC01-14BC9853467B}"/>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5" name="Group 144">
            <a:extLst>
              <a:ext uri="{FF2B5EF4-FFF2-40B4-BE49-F238E27FC236}">
                <a16:creationId xmlns:a16="http://schemas.microsoft.com/office/drawing/2014/main" id="{6A4F2479-476F-4542-E735-5A6DE341AF5E}"/>
              </a:ext>
            </a:extLst>
          </p:cNvPr>
          <p:cNvGrpSpPr/>
          <p:nvPr/>
        </p:nvGrpSpPr>
        <p:grpSpPr>
          <a:xfrm>
            <a:off x="6780941" y="5518347"/>
            <a:ext cx="414793" cy="429195"/>
            <a:chOff x="1164658" y="1087656"/>
            <a:chExt cx="178424" cy="184619"/>
          </a:xfrm>
          <a:solidFill>
            <a:srgbClr val="2ECC71"/>
          </a:solidFill>
        </p:grpSpPr>
        <p:sp>
          <p:nvSpPr>
            <p:cNvPr id="146" name="Oval 145">
              <a:extLst>
                <a:ext uri="{FF2B5EF4-FFF2-40B4-BE49-F238E27FC236}">
                  <a16:creationId xmlns:a16="http://schemas.microsoft.com/office/drawing/2014/main" id="{8D6AFFA6-176A-ADB9-AD8B-A30211424471}"/>
                </a:ext>
              </a:extLst>
            </p:cNvPr>
            <p:cNvSpPr/>
            <p:nvPr/>
          </p:nvSpPr>
          <p:spPr>
            <a:xfrm>
              <a:off x="1164658"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4A22BDA1-23AE-FCBE-31BB-52397DF83719}"/>
                </a:ext>
              </a:extLst>
            </p:cNvPr>
            <p:cNvSpPr/>
            <p:nvPr/>
          </p:nvSpPr>
          <p:spPr>
            <a:xfrm>
              <a:off x="1253870" y="1087656"/>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863E02A9-CC12-66D7-FD2B-6D3B7D35D2C4}"/>
                </a:ext>
              </a:extLst>
            </p:cNvPr>
            <p:cNvSpPr/>
            <p:nvPr/>
          </p:nvSpPr>
          <p:spPr>
            <a:xfrm>
              <a:off x="1164658"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E6A3D97E-657E-93F8-7015-D063C52330E0}"/>
                </a:ext>
              </a:extLst>
            </p:cNvPr>
            <p:cNvSpPr/>
            <p:nvPr/>
          </p:nvSpPr>
          <p:spPr>
            <a:xfrm>
              <a:off x="1253870" y="1183063"/>
              <a:ext cx="89212" cy="8921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0" name="Group 149">
            <a:extLst>
              <a:ext uri="{FF2B5EF4-FFF2-40B4-BE49-F238E27FC236}">
                <a16:creationId xmlns:a16="http://schemas.microsoft.com/office/drawing/2014/main" id="{47DF2974-948E-8AB3-7EEA-F9FE83E7C0E5}"/>
              </a:ext>
            </a:extLst>
          </p:cNvPr>
          <p:cNvGrpSpPr/>
          <p:nvPr/>
        </p:nvGrpSpPr>
        <p:grpSpPr>
          <a:xfrm>
            <a:off x="7299385" y="6008588"/>
            <a:ext cx="414793" cy="429195"/>
            <a:chOff x="1164658" y="1087656"/>
            <a:chExt cx="178424" cy="184619"/>
          </a:xfrm>
        </p:grpSpPr>
        <p:sp>
          <p:nvSpPr>
            <p:cNvPr id="151" name="Oval 150">
              <a:extLst>
                <a:ext uri="{FF2B5EF4-FFF2-40B4-BE49-F238E27FC236}">
                  <a16:creationId xmlns:a16="http://schemas.microsoft.com/office/drawing/2014/main" id="{47D9FCE3-3392-7A9E-3BE0-25B7A32D637D}"/>
                </a:ext>
              </a:extLst>
            </p:cNvPr>
            <p:cNvSpPr/>
            <p:nvPr/>
          </p:nvSpPr>
          <p:spPr>
            <a:xfrm>
              <a:off x="1164658"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B366F2F4-47DA-8507-4D05-088C3C5CC44E}"/>
                </a:ext>
              </a:extLst>
            </p:cNvPr>
            <p:cNvSpPr/>
            <p:nvPr/>
          </p:nvSpPr>
          <p:spPr>
            <a:xfrm>
              <a:off x="1253870" y="1087656"/>
              <a:ext cx="89212" cy="89212"/>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7649A6AB-B064-52BB-9968-76F940EA4EFC}"/>
                </a:ext>
              </a:extLst>
            </p:cNvPr>
            <p:cNvSpPr/>
            <p:nvPr/>
          </p:nvSpPr>
          <p:spPr>
            <a:xfrm>
              <a:off x="1164658"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D229BE87-6E24-722F-1DB5-3127BFE03546}"/>
                </a:ext>
              </a:extLst>
            </p:cNvPr>
            <p:cNvSpPr/>
            <p:nvPr/>
          </p:nvSpPr>
          <p:spPr>
            <a:xfrm>
              <a:off x="1253870"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D07D6C82-96A0-9AE3-2727-DCF139158440}"/>
              </a:ext>
            </a:extLst>
          </p:cNvPr>
          <p:cNvGrpSpPr/>
          <p:nvPr/>
        </p:nvGrpSpPr>
        <p:grpSpPr>
          <a:xfrm>
            <a:off x="7791665" y="6014886"/>
            <a:ext cx="414793" cy="429195"/>
            <a:chOff x="1164658" y="1087656"/>
            <a:chExt cx="178424" cy="184619"/>
          </a:xfrm>
        </p:grpSpPr>
        <p:sp>
          <p:nvSpPr>
            <p:cNvPr id="156" name="Oval 155">
              <a:extLst>
                <a:ext uri="{FF2B5EF4-FFF2-40B4-BE49-F238E27FC236}">
                  <a16:creationId xmlns:a16="http://schemas.microsoft.com/office/drawing/2014/main" id="{60119D87-4A0C-5792-4DE5-FCEAF60D18AD}"/>
                </a:ext>
              </a:extLst>
            </p:cNvPr>
            <p:cNvSpPr/>
            <p:nvPr/>
          </p:nvSpPr>
          <p:spPr>
            <a:xfrm>
              <a:off x="1164658"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Oval 156">
              <a:extLst>
                <a:ext uri="{FF2B5EF4-FFF2-40B4-BE49-F238E27FC236}">
                  <a16:creationId xmlns:a16="http://schemas.microsoft.com/office/drawing/2014/main" id="{8266104B-449E-0EF6-C403-264C9C6914FA}"/>
                </a:ext>
              </a:extLst>
            </p:cNvPr>
            <p:cNvSpPr/>
            <p:nvPr/>
          </p:nvSpPr>
          <p:spPr>
            <a:xfrm>
              <a:off x="1253870" y="1087656"/>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BD574D21-DE9A-AA5D-6AFB-0DF963510C36}"/>
                </a:ext>
              </a:extLst>
            </p:cNvPr>
            <p:cNvSpPr/>
            <p:nvPr/>
          </p:nvSpPr>
          <p:spPr>
            <a:xfrm>
              <a:off x="1164658" y="1183063"/>
              <a:ext cx="89212" cy="89212"/>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Oval 158">
              <a:extLst>
                <a:ext uri="{FF2B5EF4-FFF2-40B4-BE49-F238E27FC236}">
                  <a16:creationId xmlns:a16="http://schemas.microsoft.com/office/drawing/2014/main" id="{F340AC7B-5E30-F8F4-1FCF-0CB6371B2708}"/>
                </a:ext>
              </a:extLst>
            </p:cNvPr>
            <p:cNvSpPr/>
            <p:nvPr/>
          </p:nvSpPr>
          <p:spPr>
            <a:xfrm>
              <a:off x="1253870" y="1183063"/>
              <a:ext cx="89212" cy="89212"/>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160" name="Picture 159">
            <a:extLst>
              <a:ext uri="{FF2B5EF4-FFF2-40B4-BE49-F238E27FC236}">
                <a16:creationId xmlns:a16="http://schemas.microsoft.com/office/drawing/2014/main" id="{526DEEC3-3D09-19BC-77C3-9066C2EEB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1874" y="352495"/>
            <a:ext cx="1371600" cy="1371600"/>
          </a:xfrm>
          <a:prstGeom prst="rect">
            <a:avLst/>
          </a:prstGeom>
        </p:spPr>
      </p:pic>
      <p:sp>
        <p:nvSpPr>
          <p:cNvPr id="161" name="Rectangular Callout 5">
            <a:extLst>
              <a:ext uri="{FF2B5EF4-FFF2-40B4-BE49-F238E27FC236}">
                <a16:creationId xmlns:a16="http://schemas.microsoft.com/office/drawing/2014/main" id="{585BBB80-157C-698C-71DC-12EDFC9D53FB}"/>
              </a:ext>
            </a:extLst>
          </p:cNvPr>
          <p:cNvSpPr/>
          <p:nvPr/>
        </p:nvSpPr>
        <p:spPr>
          <a:xfrm>
            <a:off x="6469873" y="230361"/>
            <a:ext cx="4203406" cy="1232832"/>
          </a:xfrm>
          <a:prstGeom prst="wedgeRectCallout">
            <a:avLst>
              <a:gd name="adj1" fmla="val 63546"/>
              <a:gd name="adj2" fmla="val 329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mj-lt"/>
              </a:rPr>
              <a:t>I can see that we wish to go from uncertain start state to goal states where we are certain about a prediction – but how we define a good question is still a big vague</a:t>
            </a:r>
          </a:p>
        </p:txBody>
      </p:sp>
    </p:spTree>
    <p:extLst>
      <p:ext uri="{BB962C8B-B14F-4D97-AF65-F5344CB8AC3E}">
        <p14:creationId xmlns:p14="http://schemas.microsoft.com/office/powerpoint/2010/main" val="145375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right)">
                                      <p:cBhvr>
                                        <p:cTn id="11"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ABD9-4115-45F8-C9FA-B260E6ED0BD7}"/>
              </a:ext>
            </a:extLst>
          </p:cNvPr>
          <p:cNvSpPr>
            <a:spLocks noGrp="1"/>
          </p:cNvSpPr>
          <p:nvPr>
            <p:ph type="title"/>
          </p:nvPr>
        </p:nvSpPr>
        <p:spPr/>
        <p:txBody>
          <a:bodyPr anchor="ctr">
            <a:normAutofit/>
          </a:bodyPr>
          <a:lstStyle/>
          <a:p>
            <a:r>
              <a:rPr lang="en-US" dirty="0"/>
              <a:t>Entropy is a measure of Uncertainty</a:t>
            </a:r>
            <a:endParaRPr lang="en-IN" dirty="0"/>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47E0D823-4A1C-3898-1461-FE38F88F356D}"/>
                  </a:ext>
                </a:extLst>
              </p:cNvPr>
              <p:cNvSpPr>
                <a:spLocks noGrp="1"/>
              </p:cNvSpPr>
              <p:nvPr>
                <p:ph idx="1"/>
              </p:nvPr>
            </p:nvSpPr>
            <p:spPr>
              <a:xfrm>
                <a:off x="253354" y="1111624"/>
                <a:ext cx="11600328" cy="5710185"/>
              </a:xfrm>
            </p:spPr>
            <p:txBody>
              <a:bodyPr>
                <a:normAutofit/>
              </a:bodyPr>
              <a:lstStyle/>
              <a:p>
                <a:r>
                  <a:rPr lang="en-US" dirty="0"/>
                  <a:t>If we have a set of </a:t>
                </a:r>
                <a14:m>
                  <m:oMath xmlns:m="http://schemas.openxmlformats.org/officeDocument/2006/math">
                    <m:r>
                      <a:rPr lang="en-US" b="0" i="1" smtClean="0">
                        <a:latin typeface="Cambria Math" panose="02040503050406030204" pitchFamily="18" charset="0"/>
                      </a:rPr>
                      <m:t>𝑛</m:t>
                    </m:r>
                  </m:oMath>
                </a14:m>
                <a:r>
                  <a:rPr lang="en-IN" dirty="0"/>
                  <a:t> words, then that set has an entropy of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oMath>
                </a14:m>
                <a:endParaRPr lang="en-IN" dirty="0"/>
              </a:p>
              <a:p>
                <a:pPr lvl="2"/>
                <a:r>
                  <a:rPr lang="en-IN" dirty="0"/>
                  <a:t>Larger sets have larger entropy and a set with a single word has </a:t>
                </a:r>
                <a14:m>
                  <m:oMath xmlns:m="http://schemas.openxmlformats.org/officeDocument/2006/math">
                    <m:r>
                      <a:rPr lang="en-IN" i="1" dirty="0" smtClean="0">
                        <a:latin typeface="Cambria Math" panose="02040503050406030204" pitchFamily="18" charset="0"/>
                      </a:rPr>
                      <m:t>0</m:t>
                    </m:r>
                  </m:oMath>
                </a14:m>
                <a:r>
                  <a:rPr lang="en-IN" dirty="0"/>
                  <a:t> entropy</a:t>
                </a:r>
              </a:p>
              <a:p>
                <a:pPr lvl="2"/>
                <a:r>
                  <a:rPr lang="en-IN" dirty="0"/>
                  <a:t>Makes sense since we have no uncertainty if only a single word is possible</a:t>
                </a:r>
              </a:p>
              <a:p>
                <a:r>
                  <a:rPr lang="en-IN" dirty="0"/>
                  <a:t>More generally, if there is a set </a:t>
                </a:r>
                <a14:m>
                  <m:oMath xmlns:m="http://schemas.openxmlformats.org/officeDocument/2006/math">
                    <m:r>
                      <a:rPr lang="en-US" b="0" i="1" smtClean="0">
                        <a:latin typeface="Cambria Math" panose="02040503050406030204" pitchFamily="18" charset="0"/>
                      </a:rPr>
                      <m:t>𝑆</m:t>
                    </m:r>
                  </m:oMath>
                </a14:m>
                <a:r>
                  <a:rPr lang="en-IN" dirty="0"/>
                  <a:t> of </a:t>
                </a:r>
                <a14:m>
                  <m:oMath xmlns:m="http://schemas.openxmlformats.org/officeDocument/2006/math">
                    <m:r>
                      <a:rPr lang="en-US" b="0" i="1" smtClean="0">
                        <a:latin typeface="Cambria Math" panose="02040503050406030204" pitchFamily="18" charset="0"/>
                      </a:rPr>
                      <m:t>𝑛</m:t>
                    </m:r>
                  </m:oMath>
                </a14:m>
                <a:r>
                  <a:rPr lang="en-IN" dirty="0"/>
                  <a:t> elements of </a:t>
                </a:r>
                <a14:m>
                  <m:oMath xmlns:m="http://schemas.openxmlformats.org/officeDocument/2006/math">
                    <m:r>
                      <a:rPr lang="en-US" b="0" i="1" smtClean="0">
                        <a:latin typeface="Cambria Math" panose="02040503050406030204" pitchFamily="18" charset="0"/>
                      </a:rPr>
                      <m:t>𝐶</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oMath>
                </a14:m>
                <a:r>
                  <a:rPr lang="en-IN" dirty="0"/>
                  <a:t> elements of type </a:t>
                </a:r>
                <a14:m>
                  <m:oMath xmlns:m="http://schemas.openxmlformats.org/officeDocument/2006/math">
                    <m:r>
                      <a:rPr lang="en-US" b="0" i="1" smtClean="0">
                        <a:latin typeface="Cambria Math" panose="02040503050406030204" pitchFamily="18" charset="0"/>
                      </a:rPr>
                      <m:t>𝑐</m:t>
                    </m:r>
                  </m:oMath>
                </a14:m>
                <a:r>
                  <a:rPr lang="en-IN" dirty="0"/>
                  <a:t>, then its entropy is defined as</a:t>
                </a:r>
                <a:br>
                  <a:rPr lang="en-IN" dirty="0"/>
                </a:b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𝑐</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num>
                                  <m:den>
                                    <m:r>
                                      <a:rPr lang="en-US" b="0" i="1" smtClean="0">
                                        <a:latin typeface="Cambria Math" panose="02040503050406030204" pitchFamily="18" charset="0"/>
                                      </a:rPr>
                                      <m:t>𝑛</m:t>
                                    </m:r>
                                  </m:den>
                                </m:f>
                              </m:e>
                            </m:d>
                          </m:e>
                        </m:func>
                      </m:e>
                    </m:nary>
                    <m:r>
                      <a:rPr lang="en-US" b="0" i="1" smtClean="0">
                        <a:latin typeface="Cambria Math" panose="02040503050406030204" pitchFamily="18" charset="0"/>
                      </a:rPr>
                      <m:t>=</m:t>
                    </m:r>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e>
                        </m:func>
                      </m:e>
                    </m:nary>
                  </m:oMath>
                </a14:m>
                <a:endParaRPr lang="en-IN" dirty="0"/>
              </a:p>
              <a:p>
                <a:pPr lvl="2"/>
                <a:r>
                  <a:rPr lang="en-IN"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oMath>
                </a14:m>
                <a:r>
                  <a:rPr lang="en-IN" dirty="0"/>
                  <a:t> is proportion of elements of type </a:t>
                </a:r>
                <a14:m>
                  <m:oMath xmlns:m="http://schemas.openxmlformats.org/officeDocument/2006/math">
                    <m:r>
                      <a:rPr lang="en-US" b="0" i="1" smtClean="0">
                        <a:latin typeface="Cambria Math" panose="02040503050406030204" pitchFamily="18" charset="0"/>
                      </a:rPr>
                      <m:t>𝑐</m:t>
                    </m:r>
                  </m:oMath>
                </a14:m>
                <a:r>
                  <a:rPr lang="en-IN" dirty="0"/>
                  <a:t> (or class </a:t>
                </a:r>
                <a14:m>
                  <m:oMath xmlns:m="http://schemas.openxmlformats.org/officeDocument/2006/math">
                    <m:r>
                      <a:rPr lang="en-US" b="0" i="1" smtClean="0">
                        <a:latin typeface="Cambria Math" panose="02040503050406030204" pitchFamily="18" charset="0"/>
                      </a:rPr>
                      <m:t>𝑐</m:t>
                    </m:r>
                  </m:oMath>
                </a14:m>
                <a:r>
                  <a:rPr lang="en-IN" dirty="0"/>
                  <a:t>) in multiclass cases</a:t>
                </a:r>
              </a:p>
              <a:p>
                <a:pPr lvl="2"/>
                <a:r>
                  <a:rPr lang="en-IN" dirty="0"/>
                  <a:t>The earlier example is a special case where each word is its own “type” i.e., there are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IN" dirty="0"/>
                  <a:t> “types”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r>
                      <a:rPr lang="en-US" b="0" i="1" smtClean="0">
                        <a:latin typeface="Cambria Math" panose="02040503050406030204" pitchFamily="18" charset="0"/>
                      </a:rPr>
                      <m:t>=1</m:t>
                    </m:r>
                  </m:oMath>
                </a14:m>
                <a:r>
                  <a:rPr lang="en-IN" dirty="0"/>
                  <a:t> for all </a:t>
                </a:r>
                <a14:m>
                  <m:oMath xmlns:m="http://schemas.openxmlformats.org/officeDocument/2006/math">
                    <m:r>
                      <a:rPr lang="en-US" b="0" i="1" smtClean="0">
                        <a:latin typeface="Cambria Math" panose="02040503050406030204" pitchFamily="18" charset="0"/>
                      </a:rPr>
                      <m:t>𝑐</m:t>
                    </m:r>
                  </m:oMath>
                </a14:m>
                <a:endParaRPr lang="en-IN" dirty="0"/>
              </a:p>
              <a:p>
                <a:pPr lvl="2"/>
                <a:r>
                  <a:rPr lang="en-IN" dirty="0"/>
                  <a:t>A pure set e.g.,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0,1,0,0,…,0</m:t>
                        </m:r>
                      </m:e>
                    </m:d>
                  </m:oMath>
                </a14:m>
                <a:r>
                  <a:rPr lang="en-IN" dirty="0"/>
                  <a:t> has </a:t>
                </a:r>
                <a14:m>
                  <m:oMath xmlns:m="http://schemas.openxmlformats.org/officeDocument/2006/math">
                    <m:r>
                      <a:rPr lang="en-US" b="0" i="1" smtClean="0">
                        <a:latin typeface="Cambria Math" panose="02040503050406030204" pitchFamily="18" charset="0"/>
                      </a:rPr>
                      <m:t>0</m:t>
                    </m:r>
                  </m:oMath>
                </a14:m>
                <a:r>
                  <a:rPr lang="en-IN" dirty="0"/>
                  <a:t> entropy whereas a set with same number of elements of each class i.e., </a:t>
                </a:r>
                <a14:m>
                  <m:oMath xmlns:m="http://schemas.openxmlformats.org/officeDocument/2006/math">
                    <m:r>
                      <a:rPr lang="en-US" b="1" i="0" smtClean="0">
                        <a:latin typeface="Cambria Math" panose="02040503050406030204" pitchFamily="18" charset="0"/>
                      </a:rPr>
                      <m:t>𝐩</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𝐶</m:t>
                            </m:r>
                          </m:den>
                        </m:f>
                      </m:e>
                    </m:d>
                  </m:oMath>
                </a14:m>
                <a:r>
                  <a:rPr lang="en-IN" dirty="0"/>
                  <a:t> has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𝐶</m:t>
                        </m:r>
                      </m:e>
                    </m:func>
                  </m:oMath>
                </a14:m>
                <a:r>
                  <a:rPr lang="en-IN" dirty="0"/>
                  <a:t> entropy</a:t>
                </a:r>
              </a:p>
            </p:txBody>
          </p:sp>
        </mc:Choice>
        <mc:Fallback>
          <p:sp>
            <p:nvSpPr>
              <p:cNvPr id="15" name="Content Placeholder 14">
                <a:extLst>
                  <a:ext uri="{FF2B5EF4-FFF2-40B4-BE49-F238E27FC236}">
                    <a16:creationId xmlns:a16="http://schemas.microsoft.com/office/drawing/2014/main" id="{47E0D823-4A1C-3898-1461-FE38F88F356D}"/>
                  </a:ext>
                </a:extLst>
              </p:cNvPr>
              <p:cNvSpPr>
                <a:spLocks noGrp="1" noRot="1" noChangeAspect="1" noMove="1" noResize="1" noEditPoints="1" noAdjustHandles="1" noChangeArrowheads="1" noChangeShapeType="1" noTextEdit="1"/>
              </p:cNvSpPr>
              <p:nvPr>
                <p:ph idx="1"/>
              </p:nvPr>
            </p:nvSpPr>
            <p:spPr>
              <a:xfrm>
                <a:off x="253354" y="1111624"/>
                <a:ext cx="11600328" cy="5710185"/>
              </a:xfrm>
              <a:blipFill>
                <a:blip r:embed="rId2"/>
                <a:stretch>
                  <a:fillRect l="-578" t="-2561"/>
                </a:stretch>
              </a:blipFill>
            </p:spPr>
            <p:txBody>
              <a:bodyPr/>
              <a:lstStyle/>
              <a:p>
                <a:r>
                  <a:rPr lang="en-IN">
                    <a:noFill/>
                  </a:rPr>
                  <a:t> </a:t>
                </a:r>
              </a:p>
            </p:txBody>
          </p:sp>
        </mc:Fallback>
      </mc:AlternateContent>
      <p:pic>
        <p:nvPicPr>
          <p:cNvPr id="16" name="Picture 15">
            <a:extLst>
              <a:ext uri="{FF2B5EF4-FFF2-40B4-BE49-F238E27FC236}">
                <a16:creationId xmlns:a16="http://schemas.microsoft.com/office/drawing/2014/main" id="{9FDFFCBF-4CD0-12ED-528A-0C6478555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p:sp>
        <p:nvSpPr>
          <p:cNvPr id="18" name="Rectangular Callout 15">
            <a:extLst>
              <a:ext uri="{FF2B5EF4-FFF2-40B4-BE49-F238E27FC236}">
                <a16:creationId xmlns:a16="http://schemas.microsoft.com/office/drawing/2014/main" id="{FC3926A9-6112-8021-6CB1-FFA46C5FDD5A}"/>
              </a:ext>
            </a:extLst>
          </p:cNvPr>
          <p:cNvSpPr/>
          <p:nvPr/>
        </p:nvSpPr>
        <p:spPr>
          <a:xfrm>
            <a:off x="7570381" y="181173"/>
            <a:ext cx="3064052" cy="1222325"/>
          </a:xfrm>
          <a:prstGeom prst="wedgeRectCallout">
            <a:avLst>
              <a:gd name="adj1" fmla="val 59355"/>
              <a:gd name="adj2" fmla="val 2911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Notions of entropy exist for real-valued cases as well but they involve probability density functions so skipping for now</a:t>
            </a:r>
          </a:p>
        </p:txBody>
      </p:sp>
    </p:spTree>
    <p:extLst>
      <p:ext uri="{BB962C8B-B14F-4D97-AF65-F5344CB8AC3E}">
        <p14:creationId xmlns:p14="http://schemas.microsoft.com/office/powerpoint/2010/main" val="17844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22" presetClass="entr" presetSubtype="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910-FEDC-9E52-0ECD-DE101FD4A1DD}"/>
              </a:ext>
            </a:extLst>
          </p:cNvPr>
          <p:cNvSpPr>
            <a:spLocks noGrp="1"/>
          </p:cNvSpPr>
          <p:nvPr>
            <p:ph type="title"/>
          </p:nvPr>
        </p:nvSpPr>
        <p:spPr/>
        <p:txBody>
          <a:bodyPr/>
          <a:lstStyle/>
          <a:p>
            <a:r>
              <a:rPr lang="en-US" dirty="0"/>
              <a:t>What is a good question?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DF0EF-E381-6EDB-00EA-886CEA0DE3CE}"/>
                  </a:ext>
                </a:extLst>
              </p:cNvPr>
              <p:cNvSpPr>
                <a:spLocks noGrp="1"/>
              </p:cNvSpPr>
              <p:nvPr>
                <p:ph idx="1"/>
              </p:nvPr>
            </p:nvSpPr>
            <p:spPr/>
            <p:txBody>
              <a:bodyPr>
                <a:normAutofit/>
              </a:bodyPr>
              <a:lstStyle/>
              <a:p>
                <a:r>
                  <a:rPr lang="en-US" dirty="0"/>
                  <a:t>No single criterion – depends on the application</a:t>
                </a:r>
              </a:p>
              <a:p>
                <a:pPr lvl="2"/>
                <a:r>
                  <a:rPr lang="en-US" dirty="0"/>
                  <a:t>ID3 (iterative </a:t>
                </a:r>
                <a:r>
                  <a:rPr lang="en-US" dirty="0" err="1"/>
                  <a:t>dichotomizer</a:t>
                </a:r>
                <a:r>
                  <a:rPr lang="en-US" dirty="0"/>
                  <a:t> 3 by Ross Quinlan) suggests that a good question is one that reduces confusion the most i.e., reduces entropy the most</a:t>
                </a:r>
              </a:p>
              <a:p>
                <a:r>
                  <a:rPr lang="en-IN" dirty="0"/>
                  <a:t>Suppose asking a question splits a set </a:t>
                </a:r>
                <a14:m>
                  <m:oMath xmlns:m="http://schemas.openxmlformats.org/officeDocument/2006/math">
                    <m:r>
                      <a:rPr lang="en-US" b="0" i="1" smtClean="0">
                        <a:latin typeface="Cambria Math" panose="02040503050406030204" pitchFamily="18" charset="0"/>
                      </a:rPr>
                      <m:t>𝑆</m:t>
                    </m:r>
                  </m:oMath>
                </a14:m>
                <a:r>
                  <a:rPr lang="en-IN" dirty="0"/>
                  <a:t> into </a:t>
                </a:r>
                <a14:m>
                  <m:oMath xmlns:m="http://schemas.openxmlformats.org/officeDocument/2006/math">
                    <m:r>
                      <a:rPr lang="en-US" b="0" i="1" smtClean="0">
                        <a:latin typeface="Cambria Math" panose="02040503050406030204" pitchFamily="18" charset="0"/>
                      </a:rPr>
                      <m:t>𝐾</m:t>
                    </m:r>
                  </m:oMath>
                </a14:m>
                <a:r>
                  <a:rPr lang="en-IN" dirty="0"/>
                  <a:t> subsets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endParaRPr lang="en-IN" dirty="0"/>
              </a:p>
              <a:p>
                <a:pPr lvl="2"/>
                <a:r>
                  <a:rPr lang="en-IN" dirty="0"/>
                  <a:t>Note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𝜑</m:t>
                    </m:r>
                  </m:oMath>
                </a14:m>
                <a:r>
                  <a:rPr lang="en-IN" dirty="0"/>
                  <a:t> if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en-IN" dirty="0"/>
                  <a:t> and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IN" dirty="0"/>
              </a:p>
              <a:p>
                <a:pPr lvl="2"/>
                <a:r>
                  <a:rPr lang="en-IN" dirty="0"/>
                  <a:t>Let us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oMath>
                </a14:m>
                <a:r>
                  <a:rPr lang="en-IN" dirty="0"/>
                  <a:t> – note that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endParaRPr lang="en-IN" dirty="0"/>
              </a:p>
              <a:p>
                <a:r>
                  <a:rPr lang="en-IN" dirty="0"/>
                  <a:t>Then the entropy of this collection of sets is defined to be</a:t>
                </a:r>
                <a:br>
                  <a:rPr lang="en-IN" dirty="0"/>
                </a:b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e>
                        </m:d>
                      </m:e>
                    </m:nary>
                  </m:oMath>
                </a14:m>
                <a:endParaRPr lang="en-IN" dirty="0"/>
              </a:p>
              <a:p>
                <a:pPr lvl="2"/>
                <a:r>
                  <a:rPr lang="en-US" dirty="0"/>
                  <a:t>Can interpret this as “average” or “weighted” entropy since a </a:t>
                </a:r>
                <a14:m>
                  <m:oMath xmlns:m="http://schemas.openxmlformats.org/officeDocument/2006/math">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𝑘</m:t>
                            </m:r>
                          </m:sub>
                        </m:sSub>
                      </m:num>
                      <m:den>
                        <m:r>
                          <a:rPr lang="en-US" i="1" dirty="0">
                            <a:latin typeface="Cambria Math" panose="02040503050406030204" pitchFamily="18" charset="0"/>
                          </a:rPr>
                          <m:t>𝑛</m:t>
                        </m:r>
                      </m:den>
                    </m:f>
                    <m:r>
                      <a:rPr lang="en-US" i="1" dirty="0">
                        <a:latin typeface="Cambria Math" panose="02040503050406030204" pitchFamily="18" charset="0"/>
                      </a:rPr>
                      <m:t> </m:t>
                    </m:r>
                  </m:oMath>
                </a14:m>
                <a:r>
                  <a:rPr lang="en-US" dirty="0"/>
                  <a:t>fraction of points will land up in the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where the entropy is </a:t>
                </a:r>
                <a14:m>
                  <m:oMath xmlns:m="http://schemas.openxmlformats.org/officeDocument/2006/math">
                    <m:r>
                      <a:rPr lang="en-US" i="1" dirty="0">
                        <a:latin typeface="Cambria Math" panose="02040503050406030204" pitchFamily="18" charset="0"/>
                      </a:rPr>
                      <m:t>𝐻</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𝑘</m:t>
                            </m:r>
                          </m:sub>
                        </m:sSub>
                      </m:e>
                    </m:d>
                  </m:oMath>
                </a14:m>
                <a:endParaRPr lang="en-US" sz="3100" i="1" dirty="0"/>
              </a:p>
            </p:txBody>
          </p:sp>
        </mc:Choice>
        <mc:Fallback xmlns="">
          <p:sp>
            <p:nvSpPr>
              <p:cNvPr id="3" name="Content Placeholder 2">
                <a:extLst>
                  <a:ext uri="{FF2B5EF4-FFF2-40B4-BE49-F238E27FC236}">
                    <a16:creationId xmlns:a16="http://schemas.microsoft.com/office/drawing/2014/main" id="{B6FDF0EF-E381-6EDB-00EA-886CEA0DE3CE}"/>
                  </a:ext>
                </a:extLst>
              </p:cNvPr>
              <p:cNvSpPr>
                <a:spLocks noGrp="1" noRot="1" noChangeAspect="1" noMove="1" noResize="1" noEditPoints="1" noAdjustHandles="1" noChangeArrowheads="1" noChangeShapeType="1" noTextEdit="1"/>
              </p:cNvSpPr>
              <p:nvPr>
                <p:ph idx="1"/>
              </p:nvPr>
            </p:nvSpPr>
            <p:spPr>
              <a:blipFill>
                <a:blip r:embed="rId2"/>
                <a:stretch>
                  <a:fillRect l="-578" t="-2759" r="-1314" b="-805"/>
                </a:stretch>
              </a:blipFill>
            </p:spPr>
            <p:txBody>
              <a:bodyPr/>
              <a:lstStyle/>
              <a:p>
                <a:r>
                  <a:rPr lang="en-IN">
                    <a:noFill/>
                  </a:rPr>
                  <a:t> </a:t>
                </a:r>
              </a:p>
            </p:txBody>
          </p:sp>
        </mc:Fallback>
      </mc:AlternateContent>
    </p:spTree>
    <p:extLst>
      <p:ext uri="{BB962C8B-B14F-4D97-AF65-F5344CB8AC3E}">
        <p14:creationId xmlns:p14="http://schemas.microsoft.com/office/powerpoint/2010/main" val="25992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483B-1784-5510-AB7C-D2A74978F96E}"/>
              </a:ext>
            </a:extLst>
          </p:cNvPr>
          <p:cNvSpPr>
            <a:spLocks noGrp="1"/>
          </p:cNvSpPr>
          <p:nvPr>
            <p:ph type="title"/>
          </p:nvPr>
        </p:nvSpPr>
        <p:spPr/>
        <p:txBody>
          <a:bodyPr/>
          <a:lstStyle/>
          <a:p>
            <a:r>
              <a:rPr lang="en-US" dirty="0"/>
              <a:t>A good question for Hangman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A0EEFE-AFC0-1F47-D183-3E44022114B1}"/>
                  </a:ext>
                </a:extLst>
              </p:cNvPr>
              <p:cNvSpPr>
                <a:spLocks noGrp="1"/>
              </p:cNvSpPr>
              <p:nvPr>
                <p:ph idx="1"/>
              </p:nvPr>
            </p:nvSpPr>
            <p:spPr>
              <a:xfrm>
                <a:off x="253354" y="1111624"/>
                <a:ext cx="11938646" cy="5300823"/>
              </a:xfrm>
            </p:spPr>
            <p:txBody>
              <a:bodyPr>
                <a:normAutofit/>
              </a:bodyPr>
              <a:lstStyle/>
              <a:p>
                <a:r>
                  <a:rPr lang="en-US" dirty="0"/>
                  <a:t>Suppose a question splits a set of 4096 words into (2048, 2048)</a:t>
                </a:r>
              </a:p>
              <a:p>
                <a:pPr lvl="2"/>
                <a:r>
                  <a:rPr lang="en-US" dirty="0"/>
                  <a:t>Old entropy was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4096</m:t>
                        </m:r>
                      </m:e>
                    </m:func>
                    <m:r>
                      <a:rPr lang="en-US" b="0" i="1" smtClean="0">
                        <a:latin typeface="Cambria Math" panose="02040503050406030204" pitchFamily="18" charset="0"/>
                      </a:rPr>
                      <m:t>=12</m:t>
                    </m:r>
                  </m:oMath>
                </a14:m>
                <a:endParaRPr lang="en-IN" dirty="0"/>
              </a:p>
              <a:p>
                <a:pPr lvl="2"/>
                <a:r>
                  <a:rPr lang="en-IN" dirty="0"/>
                  <a:t>New entropy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2048</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2048</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2048</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2048</m:t>
                        </m:r>
                      </m:e>
                    </m:func>
                    <m:r>
                      <a:rPr lang="en-US" b="0" i="1" smtClean="0">
                        <a:latin typeface="Cambria Math" panose="02040503050406030204" pitchFamily="18" charset="0"/>
                      </a:rPr>
                      <m:t>=11</m:t>
                    </m:r>
                  </m:oMath>
                </a14:m>
                <a:endParaRPr lang="en-IN" dirty="0"/>
              </a:p>
              <a:p>
                <a:pPr lvl="2"/>
                <a:r>
                  <a:rPr lang="en-IN" dirty="0"/>
                  <a:t>Entropy reduced by </a:t>
                </a:r>
                <a14:m>
                  <m:oMath xmlns:m="http://schemas.openxmlformats.org/officeDocument/2006/math">
                    <m:r>
                      <a:rPr lang="en-US" b="0" i="1" smtClean="0">
                        <a:latin typeface="Cambria Math" panose="02040503050406030204" pitchFamily="18" charset="0"/>
                      </a:rPr>
                      <m:t>1</m:t>
                    </m:r>
                  </m:oMath>
                </a14:m>
                <a:r>
                  <a:rPr lang="en-IN" dirty="0"/>
                  <a:t> so we say, we gained </a:t>
                </a:r>
                <a14:m>
                  <m:oMath xmlns:m="http://schemas.openxmlformats.org/officeDocument/2006/math">
                    <m:r>
                      <a:rPr lang="en-IN" i="1" dirty="0" smtClean="0">
                        <a:latin typeface="Cambria Math" panose="02040503050406030204" pitchFamily="18" charset="0"/>
                      </a:rPr>
                      <m:t>12 – 11 = 1 </m:t>
                    </m:r>
                  </m:oMath>
                </a14:m>
                <a:r>
                  <a:rPr lang="en-IN" dirty="0"/>
                  <a:t>bit of information</a:t>
                </a:r>
              </a:p>
              <a:p>
                <a:r>
                  <a:rPr lang="en-US" dirty="0"/>
                  <a:t>Suppose a question splits the set into (1024, 1024, 1024, 1024)</a:t>
                </a:r>
              </a:p>
              <a:p>
                <a:pPr lvl="2"/>
                <a:r>
                  <a:rPr lang="en-IN" dirty="0"/>
                  <a:t>New entropy is </a:t>
                </a:r>
                <a14:m>
                  <m:oMath xmlns:m="http://schemas.openxmlformats.org/officeDocument/2006/math">
                    <m:r>
                      <a:rPr lang="en-US">
                        <a:latin typeface="Cambria Math" panose="02040503050406030204" pitchFamily="18" charset="0"/>
                      </a:rPr>
                      <m:t>4</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1024</m:t>
                        </m:r>
                      </m:num>
                      <m:den>
                        <m:r>
                          <a:rPr lang="en-US" b="0" i="1" smtClean="0">
                            <a:latin typeface="Cambria Math" panose="02040503050406030204" pitchFamily="18" charset="0"/>
                          </a:rPr>
                          <m:t>4096</m:t>
                        </m:r>
                      </m:den>
                    </m:f>
                    <m:r>
                      <a:rPr lang="en-US" b="0" i="1" smtClean="0">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1024</m:t>
                        </m:r>
                      </m:e>
                    </m:func>
                    <m:r>
                      <a:rPr lang="en-US" b="0" i="1" smtClean="0">
                        <a:latin typeface="Cambria Math" panose="02040503050406030204" pitchFamily="18" charset="0"/>
                      </a:rPr>
                      <m:t>=10</m:t>
                    </m:r>
                  </m:oMath>
                </a14:m>
                <a:endParaRPr lang="en-IN" dirty="0"/>
              </a:p>
              <a:p>
                <a:pPr lvl="2"/>
                <a:r>
                  <a:rPr lang="en-IN" dirty="0"/>
                  <a:t>Gained </a:t>
                </a:r>
                <a14:m>
                  <m:oMath xmlns:m="http://schemas.openxmlformats.org/officeDocument/2006/math">
                    <m:r>
                      <a:rPr lang="en-US" b="0" i="1" dirty="0" smtClean="0">
                        <a:latin typeface="Cambria Math" panose="02040503050406030204" pitchFamily="18" charset="0"/>
                      </a:rPr>
                      <m:t>1</m:t>
                    </m:r>
                    <m:r>
                      <a:rPr lang="en-IN" i="1" dirty="0" smtClean="0">
                        <a:latin typeface="Cambria Math" panose="02040503050406030204" pitchFamily="18" charset="0"/>
                      </a:rPr>
                      <m:t>2</m:t>
                    </m:r>
                    <m:r>
                      <a:rPr lang="en-US" b="0" i="1" dirty="0" smtClean="0">
                        <a:latin typeface="Cambria Math" panose="02040503050406030204" pitchFamily="18" charset="0"/>
                      </a:rPr>
                      <m:t>−10=2</m:t>
                    </m:r>
                  </m:oMath>
                </a14:m>
                <a:r>
                  <a:rPr lang="en-IN" dirty="0"/>
                  <a:t> bits of information – makes sense – each set is smaller</a:t>
                </a:r>
              </a:p>
              <a:p>
                <a:r>
                  <a:rPr lang="en-US" dirty="0"/>
                  <a:t>Suppose a question splits the set into (16, 64, 4016)</a:t>
                </a:r>
              </a:p>
              <a:p>
                <a:pPr lvl="2"/>
                <a:r>
                  <a:rPr lang="en-IN" dirty="0"/>
                  <a:t>New entropy is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16</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64</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b="0" i="1" smtClean="0">
                            <a:latin typeface="Cambria Math" panose="02040503050406030204" pitchFamily="18" charset="0"/>
                          </a:rPr>
                          <m:t>64</m:t>
                        </m:r>
                      </m:e>
                    </m:func>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4016</m:t>
                        </m:r>
                      </m:num>
                      <m:den>
                        <m:r>
                          <a:rPr lang="en-US">
                            <a:latin typeface="Cambria Math" panose="02040503050406030204" pitchFamily="18" charset="0"/>
                          </a:rPr>
                          <m:t>4096</m:t>
                        </m:r>
                      </m:den>
                    </m:f>
                    <m:r>
                      <a:rPr lang="en-US">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i="0">
                                <a:latin typeface="Cambria Math" panose="02040503050406030204" pitchFamily="18" charset="0"/>
                              </a:rPr>
                              <m:t>log</m:t>
                            </m:r>
                          </m:e>
                          <m:sub>
                            <m:r>
                              <a:rPr lang="en-US">
                                <a:latin typeface="Cambria Math" panose="02040503050406030204" pitchFamily="18" charset="0"/>
                              </a:rPr>
                              <m:t>2</m:t>
                            </m:r>
                          </m:sub>
                        </m:sSub>
                      </m:fName>
                      <m:e>
                        <m:r>
                          <a:rPr lang="en-US">
                            <a:latin typeface="Cambria Math" panose="02040503050406030204" pitchFamily="18" charset="0"/>
                          </a:rPr>
                          <m:t>4016</m:t>
                        </m:r>
                      </m:e>
                    </m:func>
                    <m:r>
                      <a:rPr lang="en-US" b="0" i="1" smtClean="0">
                        <a:latin typeface="Cambria Math" panose="02040503050406030204" pitchFamily="18" charset="0"/>
                      </a:rPr>
                      <m:t>=11.85</m:t>
                    </m:r>
                  </m:oMath>
                </a14:m>
                <a:endParaRPr lang="en-IN" dirty="0"/>
              </a:p>
              <a:p>
                <a:pPr lvl="2"/>
                <a:r>
                  <a:rPr lang="en-IN" dirty="0"/>
                  <a:t>We gained </a:t>
                </a:r>
                <a14:m>
                  <m:oMath xmlns:m="http://schemas.openxmlformats.org/officeDocument/2006/math">
                    <m:r>
                      <a:rPr lang="en-IN" i="1" dirty="0" smtClean="0">
                        <a:latin typeface="Cambria Math" panose="02040503050406030204" pitchFamily="18" charset="0"/>
                      </a:rPr>
                      <m:t>12</m:t>
                    </m:r>
                    <m:r>
                      <a:rPr lang="en-US" b="0" i="1" dirty="0" smtClean="0">
                        <a:latin typeface="Cambria Math" panose="02040503050406030204" pitchFamily="18" charset="0"/>
                      </a:rPr>
                      <m:t>−11.85=0.15</m:t>
                    </m:r>
                  </m:oMath>
                </a14:m>
                <a:r>
                  <a:rPr lang="en-IN" dirty="0"/>
                  <a:t> -  bits of information </a:t>
                </a:r>
                <a:r>
                  <a:rPr lang="en-IN" i="0" dirty="0">
                    <a:sym typeface="Wingdings" panose="05000000000000000000" pitchFamily="2" charset="2"/>
                  </a:rPr>
                  <a:t></a:t>
                </a:r>
                <a:endParaRPr lang="en-IN" i="0" dirty="0"/>
              </a:p>
              <a:p>
                <a:endParaRPr lang="en-IN" dirty="0"/>
              </a:p>
              <a:p>
                <a:endParaRPr lang="en-IN" dirty="0"/>
              </a:p>
              <a:p>
                <a:pPr lvl="2"/>
                <a:endParaRPr lang="en-IN" dirty="0"/>
              </a:p>
            </p:txBody>
          </p:sp>
        </mc:Choice>
        <mc:Fallback xmlns="">
          <p:sp>
            <p:nvSpPr>
              <p:cNvPr id="3" name="Content Placeholder 2">
                <a:extLst>
                  <a:ext uri="{FF2B5EF4-FFF2-40B4-BE49-F238E27FC236}">
                    <a16:creationId xmlns:a16="http://schemas.microsoft.com/office/drawing/2014/main" id="{0EA0EEFE-AFC0-1F47-D183-3E44022114B1}"/>
                  </a:ext>
                </a:extLst>
              </p:cNvPr>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b="-126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286715C-D270-C9D2-8160-05F9C224EB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2874" y="232849"/>
            <a:ext cx="1371600" cy="1371600"/>
          </a:xfrm>
          <a:prstGeom prst="rect">
            <a:avLst/>
          </a:prstGeom>
        </p:spPr>
      </p:pic>
      <mc:AlternateContent xmlns:mc="http://schemas.openxmlformats.org/markup-compatibility/2006" xmlns:a14="http://schemas.microsoft.com/office/drawing/2010/main">
        <mc:Choice Requires="a14">
          <p:sp>
            <p:nvSpPr>
              <p:cNvPr id="5" name="Rectangular Callout 15">
                <a:extLst>
                  <a:ext uri="{FF2B5EF4-FFF2-40B4-BE49-F238E27FC236}">
                    <a16:creationId xmlns:a16="http://schemas.microsoft.com/office/drawing/2014/main" id="{D3596250-A7CE-1352-1FE3-C05CA5C48B84}"/>
                  </a:ext>
                </a:extLst>
              </p:cNvPr>
              <p:cNvSpPr/>
              <p:nvPr/>
            </p:nvSpPr>
            <p:spPr>
              <a:xfrm>
                <a:off x="1190846" y="181173"/>
                <a:ext cx="9443587" cy="1222325"/>
              </a:xfrm>
              <a:prstGeom prst="wedgeRectCallout">
                <a:avLst>
                  <a:gd name="adj1" fmla="val 54150"/>
                  <a:gd name="adj2" fmla="val 3520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The definition of entropy/information and why these were named as such is a bit unclear, but these have several interesting properties e.g., if our first question halves the set of words (1 bit of info) and the next question further quarters the remaining set (2 bits of info), then we have 3 bits of info and our set size has gone down by a power of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3</m:t>
                        </m:r>
                      </m:sup>
                    </m:sSup>
                    <m:r>
                      <a:rPr lang="en-US" b="0" i="1" smtClean="0">
                        <a:solidFill>
                          <a:schemeClr val="bg1"/>
                        </a:solidFill>
                        <a:latin typeface="Cambria Math" panose="02040503050406030204" pitchFamily="18" charset="0"/>
                      </a:rPr>
                      <m:t>=8</m:t>
                    </m:r>
                  </m:oMath>
                </a14:m>
                <a:r>
                  <a:rPr lang="en-US" i="1" dirty="0">
                    <a:solidFill>
                      <a:schemeClr val="bg1"/>
                    </a:solidFill>
                    <a:latin typeface="+mj-lt"/>
                  </a:rPr>
                  <a:t> </a:t>
                </a:r>
                <a:r>
                  <a:rPr lang="en-US" dirty="0">
                    <a:solidFill>
                      <a:schemeClr val="bg1"/>
                    </a:solidFill>
                    <a:latin typeface="+mj-lt"/>
                  </a:rPr>
                  <a:t>i.e., information defined this way can be added up!</a:t>
                </a:r>
                <a:endParaRPr lang="en-US" i="1" dirty="0">
                  <a:solidFill>
                    <a:schemeClr val="bg1"/>
                  </a:solidFill>
                  <a:latin typeface="+mj-lt"/>
                </a:endParaRPr>
              </a:p>
            </p:txBody>
          </p:sp>
        </mc:Choice>
        <mc:Fallback xmlns="">
          <p:sp>
            <p:nvSpPr>
              <p:cNvPr id="5" name="Rectangular Callout 15">
                <a:extLst>
                  <a:ext uri="{FF2B5EF4-FFF2-40B4-BE49-F238E27FC236}">
                    <a16:creationId xmlns:a16="http://schemas.microsoft.com/office/drawing/2014/main" id="{D3596250-A7CE-1352-1FE3-C05CA5C48B84}"/>
                  </a:ext>
                </a:extLst>
              </p:cNvPr>
              <p:cNvSpPr>
                <a:spLocks noRot="1" noChangeAspect="1" noMove="1" noResize="1" noEditPoints="1" noAdjustHandles="1" noChangeArrowheads="1" noChangeShapeType="1" noTextEdit="1"/>
              </p:cNvSpPr>
              <p:nvPr/>
            </p:nvSpPr>
            <p:spPr>
              <a:xfrm>
                <a:off x="1190846" y="181173"/>
                <a:ext cx="9443587" cy="1222325"/>
              </a:xfrm>
              <a:prstGeom prst="wedgeRectCallout">
                <a:avLst>
                  <a:gd name="adj1" fmla="val 54150"/>
                  <a:gd name="adj2" fmla="val 35202"/>
                </a:avLst>
              </a:prstGeom>
              <a:blipFill>
                <a:blip r:embed="rId4"/>
                <a:stretch>
                  <a:fillRect l="-185" b="-4854"/>
                </a:stretch>
              </a:blipFill>
              <a:ln w="38100">
                <a:solidFill>
                  <a:schemeClr val="accent1"/>
                </a:solidFill>
              </a:ln>
            </p:spPr>
            <p:txBody>
              <a:bodyPr/>
              <a:lstStyle/>
              <a:p>
                <a:r>
                  <a:rPr lang="en-IN">
                    <a:noFill/>
                  </a:rPr>
                  <a:t> </a:t>
                </a:r>
              </a:p>
            </p:txBody>
          </p:sp>
        </mc:Fallback>
      </mc:AlternateContent>
      <p:grpSp>
        <p:nvGrpSpPr>
          <p:cNvPr id="6" name="Group 5">
            <a:extLst>
              <a:ext uri="{FF2B5EF4-FFF2-40B4-BE49-F238E27FC236}">
                <a16:creationId xmlns:a16="http://schemas.microsoft.com/office/drawing/2014/main" id="{32E4C9AD-E4ED-902C-0C86-DBD3C82B149D}"/>
              </a:ext>
            </a:extLst>
          </p:cNvPr>
          <p:cNvGrpSpPr/>
          <p:nvPr/>
        </p:nvGrpSpPr>
        <p:grpSpPr>
          <a:xfrm>
            <a:off x="10641474" y="2619035"/>
            <a:ext cx="1143000" cy="1143000"/>
            <a:chOff x="2379643" y="355681"/>
            <a:chExt cx="1143000" cy="1143000"/>
          </a:xfrm>
        </p:grpSpPr>
        <p:sp>
          <p:nvSpPr>
            <p:cNvPr id="7" name="Oval 6">
              <a:extLst>
                <a:ext uri="{FF2B5EF4-FFF2-40B4-BE49-F238E27FC236}">
                  <a16:creationId xmlns:a16="http://schemas.microsoft.com/office/drawing/2014/main" id="{570124CD-463A-1298-175E-9DE9ACEA09E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 name="Freeform: Shape 7">
              <a:extLst>
                <a:ext uri="{FF2B5EF4-FFF2-40B4-BE49-F238E27FC236}">
                  <a16:creationId xmlns:a16="http://schemas.microsoft.com/office/drawing/2014/main" id="{14F931E8-7694-D6DA-46A7-C49068AE082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9" name="Group 8">
              <a:extLst>
                <a:ext uri="{FF2B5EF4-FFF2-40B4-BE49-F238E27FC236}">
                  <a16:creationId xmlns:a16="http://schemas.microsoft.com/office/drawing/2014/main" id="{B1335F71-B921-FEDD-587B-FE5FB6894DB2}"/>
                </a:ext>
              </a:extLst>
            </p:cNvPr>
            <p:cNvGrpSpPr/>
            <p:nvPr/>
          </p:nvGrpSpPr>
          <p:grpSpPr>
            <a:xfrm>
              <a:off x="2676823" y="704523"/>
              <a:ext cx="548640" cy="320040"/>
              <a:chOff x="8209190" y="1852901"/>
              <a:chExt cx="2194560" cy="1280160"/>
            </a:xfrm>
          </p:grpSpPr>
          <p:sp>
            <p:nvSpPr>
              <p:cNvPr id="10" name="Freeform: Shape 9">
                <a:extLst>
                  <a:ext uri="{FF2B5EF4-FFF2-40B4-BE49-F238E27FC236}">
                    <a16:creationId xmlns:a16="http://schemas.microsoft.com/office/drawing/2014/main" id="{32CE8C7C-9261-72F5-7323-2952B034964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1" name="Freeform: Shape 10">
                <a:extLst>
                  <a:ext uri="{FF2B5EF4-FFF2-40B4-BE49-F238E27FC236}">
                    <a16:creationId xmlns:a16="http://schemas.microsoft.com/office/drawing/2014/main" id="{C90D13BB-BB66-48E4-CCED-D3860CD7985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2" name="Rectangular Callout 13">
                <a:extLst>
                  <a:ext uri="{FF2B5EF4-FFF2-40B4-BE49-F238E27FC236}">
                    <a16:creationId xmlns:a16="http://schemas.microsoft.com/office/drawing/2014/main" id="{5FF8C9E2-1D4D-1D0F-23F5-82895D2CAB47}"/>
                  </a:ext>
                </a:extLst>
              </p:cNvPr>
              <p:cNvSpPr/>
              <p:nvPr/>
            </p:nvSpPr>
            <p:spPr>
              <a:xfrm>
                <a:off x="1360968" y="2404955"/>
                <a:ext cx="9195792" cy="1734483"/>
              </a:xfrm>
              <a:prstGeom prst="wedgeRectCallout">
                <a:avLst>
                  <a:gd name="adj1" fmla="val 56993"/>
                  <a:gd name="adj2" fmla="val 1188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mj-lt"/>
                  </a:rPr>
                  <a:t>Yup! In fact, there is a mathematical proof that the definition of entropy we used is the only definition that satisfies 3 intuitive requitements. Suppose an event occurs with probability </a:t>
                </a:r>
                <a14:m>
                  <m:oMath xmlns:m="http://schemas.openxmlformats.org/officeDocument/2006/math">
                    <m:r>
                      <a:rPr lang="en-US" b="0" i="1" smtClean="0">
                        <a:solidFill>
                          <a:schemeClr val="bg1"/>
                        </a:solidFill>
                        <a:latin typeface="Cambria Math" panose="02040503050406030204" pitchFamily="18" charset="0"/>
                      </a:rPr>
                      <m:t>𝑝</m:t>
                    </m:r>
                  </m:oMath>
                </a14:m>
                <a:r>
                  <a:rPr lang="en-US" dirty="0">
                    <a:solidFill>
                      <a:schemeClr val="bg1"/>
                    </a:solidFill>
                    <a:latin typeface="+mj-lt"/>
                  </a:rPr>
                  <a:t> and we wish to measure the information from that event’s occurrence say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a:t>
                </a:r>
                <a:r>
                  <a:rPr lang="en-US" dirty="0" err="1">
                    <a:solidFill>
                      <a:schemeClr val="bg1"/>
                    </a:solidFill>
                    <a:latin typeface="+mj-lt"/>
                  </a:rPr>
                  <a:t>s.t.</a:t>
                </a:r>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A sure event conveys no information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e>
                    </m:d>
                    <m:r>
                      <a:rPr lang="en-US" b="0" i="1" smtClean="0">
                        <a:solidFill>
                          <a:schemeClr val="bg1"/>
                        </a:solidFill>
                        <a:latin typeface="Cambria Math" panose="02040503050406030204" pitchFamily="18" charset="0"/>
                      </a:rPr>
                      <m:t>=0</m:t>
                    </m:r>
                  </m:oMath>
                </a14:m>
                <a:endParaRPr lang="en-US" b="0" dirty="0">
                  <a:solidFill>
                    <a:schemeClr val="bg1"/>
                  </a:solidFill>
                  <a:latin typeface="+mj-lt"/>
                </a:endParaRPr>
              </a:p>
              <a:p>
                <a:pPr marL="342900" indent="-342900">
                  <a:buFont typeface="+mj-lt"/>
                  <a:buAutoNum type="arabicPeriod"/>
                </a:pPr>
                <a:r>
                  <a:rPr lang="en-US" dirty="0">
                    <a:solidFill>
                      <a:schemeClr val="bg1"/>
                    </a:solidFill>
                    <a:latin typeface="+mj-lt"/>
                  </a:rPr>
                  <a:t>The more common the event, the less information it conveys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oMath>
                </a14:m>
                <a:r>
                  <a:rPr lang="en-US" dirty="0">
                    <a:solidFill>
                      <a:schemeClr val="bg1"/>
                    </a:solidFill>
                    <a:latin typeface="+mj-lt"/>
                  </a:rPr>
                  <a:t> if </a:t>
                </a:r>
                <a14:m>
                  <m:oMath xmlns:m="http://schemas.openxmlformats.org/officeDocument/2006/math">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oMath>
                </a14:m>
                <a:endParaRPr lang="en-US" dirty="0">
                  <a:solidFill>
                    <a:schemeClr val="bg1"/>
                  </a:solidFill>
                  <a:latin typeface="+mj-lt"/>
                </a:endParaRPr>
              </a:p>
              <a:p>
                <a:pPr marL="342900" indent="-342900">
                  <a:buFont typeface="+mj-lt"/>
                  <a:buAutoNum type="arabicPeriod"/>
                </a:pPr>
                <a:r>
                  <a:rPr lang="en-US" dirty="0">
                    <a:solidFill>
                      <a:schemeClr val="bg1"/>
                    </a:solidFill>
                    <a:latin typeface="+mj-lt"/>
                  </a:rPr>
                  <a:t>The information conveyed by two independent events adds up i.e.,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1</m:t>
                            </m:r>
                          </m:sub>
                        </m:sSub>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𝑝</m:t>
                            </m:r>
                          </m:e>
                          <m:sub>
                            <m:r>
                              <a:rPr lang="en-US" b="0" i="1" smtClean="0">
                                <a:solidFill>
                                  <a:schemeClr val="bg1"/>
                                </a:solidFill>
                                <a:latin typeface="Cambria Math" panose="02040503050406030204" pitchFamily="18" charset="0"/>
                              </a:rPr>
                              <m:t>2</m:t>
                            </m:r>
                          </m:sub>
                        </m:sSub>
                      </m:e>
                    </m:d>
                  </m:oMath>
                </a14:m>
                <a:endParaRPr lang="en-US" dirty="0">
                  <a:solidFill>
                    <a:schemeClr val="bg1"/>
                  </a:solidFill>
                  <a:latin typeface="+mj-lt"/>
                </a:endParaRPr>
              </a:p>
            </p:txBody>
          </p:sp>
        </mc:Choice>
        <mc:Fallback xmlns="">
          <p:sp>
            <p:nvSpPr>
              <p:cNvPr id="12" name="Rectangular Callout 13">
                <a:extLst>
                  <a:ext uri="{FF2B5EF4-FFF2-40B4-BE49-F238E27FC236}">
                    <a16:creationId xmlns:a16="http://schemas.microsoft.com/office/drawing/2014/main" id="{5FF8C9E2-1D4D-1D0F-23F5-82895D2CAB47}"/>
                  </a:ext>
                </a:extLst>
              </p:cNvPr>
              <p:cNvSpPr>
                <a:spLocks noRot="1" noChangeAspect="1" noMove="1" noResize="1" noEditPoints="1" noAdjustHandles="1" noChangeArrowheads="1" noChangeShapeType="1" noTextEdit="1"/>
              </p:cNvSpPr>
              <p:nvPr/>
            </p:nvSpPr>
            <p:spPr>
              <a:xfrm>
                <a:off x="1360968" y="2404955"/>
                <a:ext cx="9195792" cy="1734483"/>
              </a:xfrm>
              <a:prstGeom prst="wedgeRectCallout">
                <a:avLst>
                  <a:gd name="adj1" fmla="val 56993"/>
                  <a:gd name="adj2" fmla="val 11886"/>
                </a:avLst>
              </a:prstGeom>
              <a:blipFill>
                <a:blip r:embed="rId5"/>
                <a:stretch>
                  <a:fillRect l="-308" t="-1034" b="-4483"/>
                </a:stretch>
              </a:blipFill>
              <a:ln w="38100">
                <a:solidFill>
                  <a:schemeClr val="accent1"/>
                </a:solidFill>
              </a:ln>
            </p:spPr>
            <p:txBody>
              <a:bodyPr/>
              <a:lstStyle/>
              <a:p>
                <a:r>
                  <a:rPr lang="en-IN">
                    <a:noFill/>
                  </a:rPr>
                  <a:t> </a:t>
                </a:r>
              </a:p>
            </p:txBody>
          </p:sp>
        </mc:Fallback>
      </mc:AlternateContent>
      <p:pic>
        <p:nvPicPr>
          <p:cNvPr id="13" name="Picture 12">
            <a:extLst>
              <a:ext uri="{FF2B5EF4-FFF2-40B4-BE49-F238E27FC236}">
                <a16:creationId xmlns:a16="http://schemas.microsoft.com/office/drawing/2014/main" id="{38BEF807-45E7-9A75-DDFB-EE686608A7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2082" y="5140974"/>
            <a:ext cx="1371600" cy="1371600"/>
          </a:xfrm>
          <a:prstGeom prst="rect">
            <a:avLst/>
          </a:prstGeom>
        </p:spPr>
      </p:pic>
      <mc:AlternateContent xmlns:mc="http://schemas.openxmlformats.org/markup-compatibility/2006" xmlns:a14="http://schemas.microsoft.com/office/drawing/2010/main">
        <mc:Choice Requires="a14">
          <p:sp>
            <p:nvSpPr>
              <p:cNvPr id="14" name="Rectangular Callout 13">
                <a:extLst>
                  <a:ext uri="{FF2B5EF4-FFF2-40B4-BE49-F238E27FC236}">
                    <a16:creationId xmlns:a16="http://schemas.microsoft.com/office/drawing/2014/main" id="{07735412-2CDF-55B9-299A-13FE595295E4}"/>
                  </a:ext>
                </a:extLst>
              </p:cNvPr>
              <p:cNvSpPr/>
              <p:nvPr/>
            </p:nvSpPr>
            <p:spPr>
              <a:xfrm>
                <a:off x="1270535" y="4959533"/>
                <a:ext cx="9286225" cy="1292412"/>
              </a:xfrm>
              <a:prstGeom prst="wedgeRectCallout">
                <a:avLst>
                  <a:gd name="adj1" fmla="val 55526"/>
                  <a:gd name="adj2" fmla="val 362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I see … the only definition of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oMath>
                </a14:m>
                <a:r>
                  <a:rPr lang="en-US" dirty="0">
                    <a:solidFill>
                      <a:schemeClr val="bg1"/>
                    </a:solidFill>
                    <a:latin typeface="+mj-lt"/>
                  </a:rPr>
                  <a:t> that satisfies all three requirements is </a:t>
                </a:r>
                <a14:m>
                  <m:oMath xmlns:m="http://schemas.openxmlformats.org/officeDocument/2006/math">
                    <m:r>
                      <a:rPr lang="en-US" b="0" i="1" smtClean="0">
                        <a:solidFill>
                          <a:schemeClr val="bg1"/>
                        </a:solidFill>
                        <a:latin typeface="Cambria Math" panose="02040503050406030204" pitchFamily="18" charset="0"/>
                      </a:rPr>
                      <m:t>𝐼</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𝑏</m:t>
                            </m:r>
                          </m:sub>
                        </m:sSub>
                      </m:fName>
                      <m:e>
                        <m:r>
                          <a:rPr lang="en-US" b="0" i="1" smtClean="0">
                            <a:solidFill>
                              <a:schemeClr val="bg1"/>
                            </a:solidFill>
                            <a:latin typeface="Cambria Math" panose="02040503050406030204" pitchFamily="18" charset="0"/>
                          </a:rPr>
                          <m:t>𝑝</m:t>
                        </m:r>
                      </m:e>
                    </m:func>
                  </m:oMath>
                </a14:m>
                <a:r>
                  <a:rPr lang="en-US" dirty="0">
                    <a:solidFill>
                      <a:schemeClr val="bg1"/>
                    </a:solidFill>
                    <a:latin typeface="+mj-lt"/>
                  </a:rPr>
                  <a:t> for some base </a:t>
                </a:r>
                <a14:m>
                  <m:oMath xmlns:m="http://schemas.openxmlformats.org/officeDocument/2006/math">
                    <m:r>
                      <a:rPr lang="en-US" b="0" i="1" smtClean="0">
                        <a:solidFill>
                          <a:schemeClr val="bg1"/>
                        </a:solidFill>
                        <a:latin typeface="Cambria Math" panose="02040503050406030204" pitchFamily="18" charset="0"/>
                      </a:rPr>
                      <m:t>𝑏</m:t>
                    </m:r>
                  </m:oMath>
                </a14:m>
                <a:r>
                  <a:rPr lang="en-US" dirty="0">
                    <a:solidFill>
                      <a:schemeClr val="bg1"/>
                    </a:solidFill>
                    <a:latin typeface="+mj-lt"/>
                  </a:rPr>
                  <a:t>. We then define entropy as </a:t>
                </a:r>
                <a14:m>
                  <m:oMath xmlns:m="http://schemas.openxmlformats.org/officeDocument/2006/math">
                    <m:r>
                      <a:rPr lang="en-US" b="0" i="1" smtClean="0">
                        <a:solidFill>
                          <a:schemeClr val="bg1"/>
                        </a:solidFill>
                        <a:latin typeface="Cambria Math" panose="02040503050406030204" pitchFamily="18" charset="0"/>
                      </a:rPr>
                      <m:t>𝐻</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𝑆</m:t>
                        </m:r>
                      </m:e>
                    </m:d>
                    <m:r>
                      <a:rPr lang="en-US" b="0" i="1" smtClean="0">
                        <a:solidFill>
                          <a:schemeClr val="bg1"/>
                        </a:solidFill>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𝑐</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nary>
                  </m:oMath>
                </a14:m>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=2</m:t>
                    </m:r>
                  </m:oMath>
                </a14:m>
                <a:r>
                  <a:rPr lang="en-US" dirty="0">
                    <a:solidFill>
                      <a:schemeClr val="bg1"/>
                    </a:solidFill>
                    <a:latin typeface="+mj-lt"/>
                  </a:rPr>
                  <a:t> we get information in “bits” (</a:t>
                </a:r>
                <a:r>
                  <a:rPr lang="en-US" dirty="0">
                    <a:solidFill>
                      <a:schemeClr val="accent1"/>
                    </a:solidFill>
                    <a:latin typeface="+mj-lt"/>
                  </a:rPr>
                  <a:t>b</a:t>
                </a:r>
                <a:r>
                  <a:rPr lang="en-US" dirty="0">
                    <a:solidFill>
                      <a:schemeClr val="bg1"/>
                    </a:solidFill>
                    <a:latin typeface="+mj-lt"/>
                  </a:rPr>
                  <a:t>inary dig</a:t>
                </a:r>
                <a:r>
                  <a:rPr lang="en-US" dirty="0">
                    <a:solidFill>
                      <a:schemeClr val="accent1"/>
                    </a:solidFill>
                    <a:latin typeface="+mj-lt"/>
                  </a:rPr>
                  <a:t>its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𝑒</m:t>
                    </m:r>
                  </m:oMath>
                </a14:m>
                <a:r>
                  <a:rPr lang="en-US" dirty="0">
                    <a:solidFill>
                      <a:schemeClr val="bg1"/>
                    </a:solidFill>
                    <a:latin typeface="+mj-lt"/>
                  </a:rPr>
                  <a:t> we get information in “nits” (</a:t>
                </a:r>
                <a:r>
                  <a:rPr lang="en-US" dirty="0">
                    <a:solidFill>
                      <a:schemeClr val="accent1"/>
                    </a:solidFill>
                    <a:latin typeface="+mj-lt"/>
                  </a:rPr>
                  <a:t>n</a:t>
                </a:r>
                <a:r>
                  <a:rPr lang="en-US" dirty="0">
                    <a:solidFill>
                      <a:schemeClr val="bg1"/>
                    </a:solidFill>
                    <a:latin typeface="+mj-lt"/>
                  </a:rPr>
                  <a:t>atural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nats</a:t>
                </a:r>
                <a:r>
                  <a:rPr lang="en-US" dirty="0">
                    <a:solidFill>
                      <a:schemeClr val="bg1"/>
                    </a:solidFill>
                    <a:latin typeface="+mj-lt"/>
                  </a:rPr>
                  <a:t>. If we choose base </a:t>
                </a:r>
                <a14:m>
                  <m:oMath xmlns:m="http://schemas.openxmlformats.org/officeDocument/2006/math">
                    <m:r>
                      <a:rPr lang="en-US" b="0" i="1" smtClean="0">
                        <a:solidFill>
                          <a:schemeClr val="bg1"/>
                        </a:solidFill>
                        <a:latin typeface="Cambria Math" panose="02040503050406030204" pitchFamily="18" charset="0"/>
                      </a:rPr>
                      <m:t>𝑏</m:t>
                    </m:r>
                    <m:r>
                      <a:rPr lang="en-US" b="0" i="1" smtClean="0">
                        <a:solidFill>
                          <a:schemeClr val="bg1"/>
                        </a:solidFill>
                        <a:latin typeface="Cambria Math" panose="02040503050406030204" pitchFamily="18" charset="0"/>
                      </a:rPr>
                      <m:t>=10</m:t>
                    </m:r>
                  </m:oMath>
                </a14:m>
                <a:r>
                  <a:rPr lang="en-US" dirty="0">
                    <a:solidFill>
                      <a:schemeClr val="bg1"/>
                    </a:solidFill>
                    <a:latin typeface="+mj-lt"/>
                  </a:rPr>
                  <a:t> we get information in “</a:t>
                </a:r>
                <a:r>
                  <a:rPr lang="en-US" dirty="0" err="1">
                    <a:solidFill>
                      <a:schemeClr val="bg1"/>
                    </a:solidFill>
                    <a:latin typeface="+mj-lt"/>
                  </a:rPr>
                  <a:t>dits</a:t>
                </a:r>
                <a:r>
                  <a:rPr lang="en-US" dirty="0">
                    <a:solidFill>
                      <a:schemeClr val="bg1"/>
                    </a:solidFill>
                    <a:latin typeface="+mj-lt"/>
                  </a:rPr>
                  <a:t>” (</a:t>
                </a:r>
                <a:r>
                  <a:rPr lang="en-US" dirty="0">
                    <a:solidFill>
                      <a:schemeClr val="accent1"/>
                    </a:solidFill>
                    <a:latin typeface="+mj-lt"/>
                  </a:rPr>
                  <a:t>d</a:t>
                </a:r>
                <a:r>
                  <a:rPr lang="en-US" dirty="0">
                    <a:solidFill>
                      <a:schemeClr val="bg1"/>
                    </a:solidFill>
                    <a:latin typeface="+mj-lt"/>
                  </a:rPr>
                  <a:t>ecimal dig</a:t>
                </a:r>
                <a:r>
                  <a:rPr lang="en-US" dirty="0">
                    <a:solidFill>
                      <a:schemeClr val="accent1"/>
                    </a:solidFill>
                    <a:latin typeface="+mj-lt"/>
                  </a:rPr>
                  <a:t>its</a:t>
                </a:r>
                <a:r>
                  <a:rPr lang="en-US" dirty="0">
                    <a:solidFill>
                      <a:schemeClr val="bg1"/>
                    </a:solidFill>
                    <a:latin typeface="+mj-lt"/>
                  </a:rPr>
                  <a:t>) aka </a:t>
                </a:r>
                <a:r>
                  <a:rPr lang="en-US" dirty="0" err="1">
                    <a:solidFill>
                      <a:schemeClr val="bg1"/>
                    </a:solidFill>
                    <a:latin typeface="+mj-lt"/>
                  </a:rPr>
                  <a:t>hartleys</a:t>
                </a:r>
                <a:endParaRPr lang="en-US" dirty="0">
                  <a:solidFill>
                    <a:schemeClr val="bg1"/>
                  </a:solidFill>
                  <a:latin typeface="+mj-lt"/>
                </a:endParaRPr>
              </a:p>
            </p:txBody>
          </p:sp>
        </mc:Choice>
        <mc:Fallback xmlns="">
          <p:sp>
            <p:nvSpPr>
              <p:cNvPr id="14" name="Rectangular Callout 13">
                <a:extLst>
                  <a:ext uri="{FF2B5EF4-FFF2-40B4-BE49-F238E27FC236}">
                    <a16:creationId xmlns:a16="http://schemas.microsoft.com/office/drawing/2014/main" id="{07735412-2CDF-55B9-299A-13FE595295E4}"/>
                  </a:ext>
                </a:extLst>
              </p:cNvPr>
              <p:cNvSpPr>
                <a:spLocks noRot="1" noChangeAspect="1" noMove="1" noResize="1" noEditPoints="1" noAdjustHandles="1" noChangeArrowheads="1" noChangeShapeType="1" noTextEdit="1"/>
              </p:cNvSpPr>
              <p:nvPr/>
            </p:nvSpPr>
            <p:spPr>
              <a:xfrm>
                <a:off x="1270535" y="4959533"/>
                <a:ext cx="9286225" cy="1292412"/>
              </a:xfrm>
              <a:prstGeom prst="wedgeRectCallout">
                <a:avLst>
                  <a:gd name="adj1" fmla="val 55526"/>
                  <a:gd name="adj2" fmla="val 36285"/>
                </a:avLst>
              </a:prstGeom>
              <a:blipFill>
                <a:blip r:embed="rId7"/>
                <a:stretch>
                  <a:fillRect t="-8716" b="-412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4835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par>
                          <p:cTn id="33" fill="hold">
                            <p:stCondLst>
                              <p:cond delay="0"/>
                            </p:stCondLst>
                            <p:childTnLst>
                              <p:par>
                                <p:cTn id="34" presetID="22" presetClass="entr" presetSubtype="2"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par>
                          <p:cTn id="44" fill="hold">
                            <p:stCondLst>
                              <p:cond delay="500"/>
                            </p:stCondLst>
                            <p:childTnLst>
                              <p:par>
                                <p:cTn id="45" presetID="22" presetClass="entr" presetSubtype="2"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p:stCondLst>
                              <p:cond delay="0"/>
                            </p:stCondLst>
                            <p:childTnLst>
                              <p:par>
                                <p:cTn id="53" presetID="22" presetClass="entr" presetSubtype="2"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71FD-29A9-5717-F0A9-C1490BE3BDF2}"/>
              </a:ext>
            </a:extLst>
          </p:cNvPr>
          <p:cNvSpPr>
            <a:spLocks noGrp="1"/>
          </p:cNvSpPr>
          <p:nvPr>
            <p:ph type="title"/>
          </p:nvPr>
        </p:nvSpPr>
        <p:spPr/>
        <p:txBody>
          <a:bodyPr/>
          <a:lstStyle/>
          <a:p>
            <a:r>
              <a:rPr lang="en-US" dirty="0"/>
              <a:t>The ID3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19F0C-3B03-F8E7-C905-104070783327}"/>
                  </a:ext>
                </a:extLst>
              </p:cNvPr>
              <p:cNvSpPr>
                <a:spLocks noGrp="1"/>
              </p:cNvSpPr>
              <p:nvPr>
                <p:ph idx="1"/>
              </p:nvPr>
            </p:nvSpPr>
            <p:spPr>
              <a:xfrm>
                <a:off x="253354" y="1111624"/>
                <a:ext cx="11938646" cy="5746376"/>
              </a:xfrm>
            </p:spPr>
            <p:txBody>
              <a:bodyPr>
                <a:normAutofit/>
              </a:bodyPr>
              <a:lstStyle/>
              <a:p>
                <a:r>
                  <a:rPr lang="en-US" dirty="0"/>
                  <a:t>With </a:t>
                </a:r>
                <a14:m>
                  <m:oMath xmlns:m="http://schemas.openxmlformats.org/officeDocument/2006/math">
                    <m:r>
                      <a:rPr lang="en-US" b="0" i="1" smtClean="0">
                        <a:latin typeface="Cambria Math" panose="02040503050406030204" pitchFamily="18" charset="0"/>
                      </a:rPr>
                      <m:t>𝑇</m:t>
                    </m:r>
                  </m:oMath>
                </a14:m>
                <a:r>
                  <a:rPr lang="en-IN" dirty="0"/>
                  <a:t> as set of all train points, create a root node </a:t>
                </a:r>
                <a14:m>
                  <m:oMath xmlns:m="http://schemas.openxmlformats.org/officeDocument/2006/math">
                    <m:r>
                      <a:rPr lang="en-US" b="0" i="1" smtClean="0">
                        <a:latin typeface="Cambria Math" panose="02040503050406030204" pitchFamily="18" charset="0"/>
                      </a:rPr>
                      <m:t>𝑟</m:t>
                    </m:r>
                  </m:oMath>
                </a14:m>
                <a:r>
                  <a:rPr lang="en-IN" dirty="0"/>
                  <a:t> and call train(</a:t>
                </a:r>
                <a14:m>
                  <m:oMath xmlns:m="http://schemas.openxmlformats.org/officeDocument/2006/math">
                    <m:r>
                      <a:rPr lang="en-US" b="0" i="1" smtClean="0">
                        <a:latin typeface="Cambria Math" panose="02040503050406030204" pitchFamily="18" charset="0"/>
                      </a:rPr>
                      <m:t>𝑟</m:t>
                    </m:r>
                    <m:r>
                      <a:rPr lang="en-US" b="0" i="0" smtClean="0">
                        <a:latin typeface="Cambria Math" panose="02040503050406030204" pitchFamily="18" charset="0"/>
                      </a:rPr>
                      <m:t>,</m:t>
                    </m:r>
                    <m:r>
                      <a:rPr lang="en-US" b="0" i="1" smtClean="0">
                        <a:latin typeface="Cambria Math" panose="02040503050406030204" pitchFamily="18" charset="0"/>
                      </a:rPr>
                      <m:t>𝑇</m:t>
                    </m:r>
                  </m:oMath>
                </a14:m>
                <a:r>
                  <a:rPr lang="en-IN" dirty="0"/>
                  <a:t>)</a:t>
                </a:r>
              </a:p>
              <a:p>
                <a:r>
                  <a:rPr lang="en-IN" dirty="0"/>
                  <a:t>Train(node </a:t>
                </a:r>
                <a14:m>
                  <m:oMath xmlns:m="http://schemas.openxmlformats.org/officeDocument/2006/math">
                    <m:r>
                      <a:rPr lang="en-US" b="0" i="1" smtClean="0">
                        <a:latin typeface="Cambria Math" panose="02040503050406030204" pitchFamily="18" charset="0"/>
                      </a:rPr>
                      <m:t>𝑛</m:t>
                    </m:r>
                  </m:oMath>
                </a14:m>
                <a:r>
                  <a:rPr lang="en-IN" dirty="0"/>
                  <a:t>, set </a:t>
                </a:r>
                <a14:m>
                  <m:oMath xmlns:m="http://schemas.openxmlformats.org/officeDocument/2006/math">
                    <m:r>
                      <a:rPr lang="en-US" b="0" i="1" smtClean="0">
                        <a:latin typeface="Cambria Math" panose="02040503050406030204" pitchFamily="18" charset="0"/>
                      </a:rPr>
                      <m:t>𝑆</m:t>
                    </m:r>
                  </m:oMath>
                </a14:m>
                <a:r>
                  <a:rPr lang="en-IN" dirty="0"/>
                  <a:t>)</a:t>
                </a:r>
              </a:p>
              <a:p>
                <a:pPr lvl="2"/>
                <a:r>
                  <a:rPr lang="en-IN" dirty="0"/>
                  <a:t>If  </a:t>
                </a:r>
                <a14:m>
                  <m:oMath xmlns:m="http://schemas.openxmlformats.org/officeDocument/2006/math">
                    <m:r>
                      <a:rPr lang="en-US" b="0" i="1" smtClean="0">
                        <a:latin typeface="Cambria Math" panose="02040503050406030204" pitchFamily="18" charset="0"/>
                      </a:rPr>
                      <m:t>𝑆</m:t>
                    </m:r>
                  </m:oMath>
                </a14:m>
                <a:r>
                  <a:rPr lang="en-IN" dirty="0"/>
                  <a:t> is sufficiently pure or sufficiently small, make </a:t>
                </a:r>
                <a14:m>
                  <m:oMath xmlns:m="http://schemas.openxmlformats.org/officeDocument/2006/math">
                    <m:r>
                      <a:rPr lang="en-US" b="0" i="1" smtClean="0">
                        <a:latin typeface="Cambria Math" panose="02040503050406030204" pitchFamily="18" charset="0"/>
                      </a:rPr>
                      <m:t>𝑛</m:t>
                    </m:r>
                  </m:oMath>
                </a14:m>
                <a:r>
                  <a:rPr lang="en-IN" dirty="0"/>
                  <a:t> a leaf, decide a simple leaf action (e.g., most popular class, label popularity vector, etc.) and return</a:t>
                </a:r>
              </a:p>
              <a:p>
                <a:pPr lvl="2"/>
                <a:r>
                  <a:rPr lang="en-IN" dirty="0"/>
                  <a:t>Else, out of available choices, choose the splitting criteria (e.g. a single feature) that causes maximum information gain i.e., reduces entropy the most</a:t>
                </a:r>
              </a:p>
              <a:p>
                <a:pPr lvl="2"/>
                <a:r>
                  <a:rPr lang="en-IN" dirty="0"/>
                  <a:t>Split </a:t>
                </a:r>
                <a14:m>
                  <m:oMath xmlns:m="http://schemas.openxmlformats.org/officeDocument/2006/math">
                    <m:r>
                      <a:rPr lang="en-US" b="0" i="1" smtClean="0">
                        <a:latin typeface="Cambria Math" panose="02040503050406030204" pitchFamily="18" charset="0"/>
                      </a:rPr>
                      <m:t>𝑆</m:t>
                    </m:r>
                  </m:oMath>
                </a14:m>
                <a:r>
                  <a:rPr lang="en-IN" dirty="0"/>
                  <a:t> along that criteria to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𝐾</m:t>
                        </m:r>
                      </m:sub>
                    </m:sSub>
                  </m:oMath>
                </a14:m>
                <a:r>
                  <a:rPr lang="en-IN" dirty="0"/>
                  <a:t> partition of </a:t>
                </a:r>
                <a14:m>
                  <m:oMath xmlns:m="http://schemas.openxmlformats.org/officeDocument/2006/math">
                    <m:r>
                      <a:rPr lang="en-US" b="0" i="1" smtClean="0">
                        <a:latin typeface="Cambria Math" panose="02040503050406030204" pitchFamily="18" charset="0"/>
                      </a:rPr>
                      <m:t>𝑆</m:t>
                    </m:r>
                  </m:oMath>
                </a14:m>
                <a:r>
                  <a:rPr lang="en-IN" dirty="0"/>
                  <a:t> (e.g. if that feature takes </a:t>
                </a:r>
                <a14:m>
                  <m:oMath xmlns:m="http://schemas.openxmlformats.org/officeDocument/2006/math">
                    <m:r>
                      <a:rPr lang="en-US" b="0" i="1" smtClean="0">
                        <a:latin typeface="Cambria Math" panose="02040503050406030204" pitchFamily="18" charset="0"/>
                      </a:rPr>
                      <m:t>𝐾</m:t>
                    </m:r>
                  </m:oMath>
                </a14:m>
                <a:r>
                  <a:rPr lang="en-IN" dirty="0"/>
                  <a:t> distinct values)</a:t>
                </a:r>
              </a:p>
              <a:p>
                <a:pPr lvl="2"/>
                <a:r>
                  <a:rPr lang="en-IN" dirty="0"/>
                  <a:t>Create </a:t>
                </a:r>
                <a14:m>
                  <m:oMath xmlns:m="http://schemas.openxmlformats.org/officeDocument/2006/math">
                    <m:r>
                      <a:rPr lang="en-US" b="0" i="1" smtClean="0">
                        <a:latin typeface="Cambria Math" panose="02040503050406030204" pitchFamily="18" charset="0"/>
                      </a:rPr>
                      <m:t>𝐾</m:t>
                    </m:r>
                  </m:oMath>
                </a14:m>
                <a:r>
                  <a:rPr lang="en-IN" dirty="0"/>
                  <a:t> child 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IN" dirty="0"/>
                  <a:t> and call train(</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IN" dirty="0"/>
                  <a:t>)</a:t>
                </a:r>
              </a:p>
              <a:p>
                <a:r>
                  <a:rPr lang="en-US" dirty="0"/>
                  <a:t>There are several augmentations to this algorithm e.g. C4.5, C5.0 that allow handing real-valued features, missing features, boosting </a:t>
                </a:r>
                <a:r>
                  <a:rPr lang="en-US" dirty="0" err="1"/>
                  <a:t>etc</a:t>
                </a:r>
                <a:endParaRPr lang="en-US" dirty="0"/>
              </a:p>
              <a:p>
                <a:pPr lvl="2"/>
                <a:r>
                  <a:rPr lang="en-US" dirty="0"/>
                  <a:t>Note: ID3 will not ensure a balanced tree but usually balance is decent</a:t>
                </a:r>
              </a:p>
            </p:txBody>
          </p:sp>
        </mc:Choice>
        <mc:Fallback xmlns="">
          <p:sp>
            <p:nvSpPr>
              <p:cNvPr id="3" name="Content Placeholder 2">
                <a:extLst>
                  <a:ext uri="{FF2B5EF4-FFF2-40B4-BE49-F238E27FC236}">
                    <a16:creationId xmlns:a16="http://schemas.microsoft.com/office/drawing/2014/main" id="{F3219F0C-3B03-F8E7-C905-104070783327}"/>
                  </a:ext>
                </a:extLst>
              </p:cNvPr>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379"/>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id="{74F73DA1-1D6F-F9AA-63CC-92FF00CD465F}"/>
              </a:ext>
            </a:extLst>
          </p:cNvPr>
          <p:cNvGrpSpPr/>
          <p:nvPr/>
        </p:nvGrpSpPr>
        <p:grpSpPr>
          <a:xfrm>
            <a:off x="10641474" y="333035"/>
            <a:ext cx="1143000" cy="1143000"/>
            <a:chOff x="2379643" y="355681"/>
            <a:chExt cx="1143000" cy="1143000"/>
          </a:xfrm>
        </p:grpSpPr>
        <p:sp>
          <p:nvSpPr>
            <p:cNvPr id="5" name="Oval 4">
              <a:extLst>
                <a:ext uri="{FF2B5EF4-FFF2-40B4-BE49-F238E27FC236}">
                  <a16:creationId xmlns:a16="http://schemas.microsoft.com/office/drawing/2014/main" id="{834E2289-981D-6E40-ACBE-1F8A0A55E4A3}"/>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 name="Freeform: Shape 5">
              <a:extLst>
                <a:ext uri="{FF2B5EF4-FFF2-40B4-BE49-F238E27FC236}">
                  <a16:creationId xmlns:a16="http://schemas.microsoft.com/office/drawing/2014/main" id="{4AB6F6C3-A679-14CC-2C8F-EE4C54365251}"/>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7" name="Group 6">
              <a:extLst>
                <a:ext uri="{FF2B5EF4-FFF2-40B4-BE49-F238E27FC236}">
                  <a16:creationId xmlns:a16="http://schemas.microsoft.com/office/drawing/2014/main" id="{77601750-78A2-600C-730F-B7202FB3B3CC}"/>
                </a:ext>
              </a:extLst>
            </p:cNvPr>
            <p:cNvGrpSpPr/>
            <p:nvPr/>
          </p:nvGrpSpPr>
          <p:grpSpPr>
            <a:xfrm>
              <a:off x="2676823" y="704523"/>
              <a:ext cx="548640" cy="320040"/>
              <a:chOff x="8209190" y="1852901"/>
              <a:chExt cx="2194560" cy="1280160"/>
            </a:xfrm>
          </p:grpSpPr>
          <p:sp>
            <p:nvSpPr>
              <p:cNvPr id="8" name="Freeform: Shape 7">
                <a:extLst>
                  <a:ext uri="{FF2B5EF4-FFF2-40B4-BE49-F238E27FC236}">
                    <a16:creationId xmlns:a16="http://schemas.microsoft.com/office/drawing/2014/main" id="{CC1AB450-B9AC-61BE-A983-159DD5FD18CD}"/>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9" name="Freeform: Shape 8">
                <a:extLst>
                  <a:ext uri="{FF2B5EF4-FFF2-40B4-BE49-F238E27FC236}">
                    <a16:creationId xmlns:a16="http://schemas.microsoft.com/office/drawing/2014/main" id="{2F8631DC-39B5-B5E6-043C-65B5E7A71DE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0" name="Rectangular Callout 13">
            <a:extLst>
              <a:ext uri="{FF2B5EF4-FFF2-40B4-BE49-F238E27FC236}">
                <a16:creationId xmlns:a16="http://schemas.microsoft.com/office/drawing/2014/main" id="{5A09F2E9-7353-56C9-4612-1F2D546AA24C}"/>
              </a:ext>
            </a:extLst>
          </p:cNvPr>
          <p:cNvSpPr/>
          <p:nvPr/>
        </p:nvSpPr>
        <p:spPr>
          <a:xfrm>
            <a:off x="5709684" y="118955"/>
            <a:ext cx="4847075" cy="992669"/>
          </a:xfrm>
          <a:prstGeom prst="wedgeRectCallout">
            <a:avLst>
              <a:gd name="adj1" fmla="val 59625"/>
              <a:gd name="adj2" fmla="val 5473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Given a test data point, we go down the tree using the splitting criteria till we reach a leaf where we use the leaf action to make our prediction</a:t>
            </a:r>
          </a:p>
        </p:txBody>
      </p:sp>
    </p:spTree>
    <p:extLst>
      <p:ext uri="{BB962C8B-B14F-4D97-AF65-F5344CB8AC3E}">
        <p14:creationId xmlns:p14="http://schemas.microsoft.com/office/powerpoint/2010/main" val="76780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D69C53AE-57B8-C285-4704-F708DB3170E5}"/>
              </a:ext>
            </a:extLst>
          </p:cNvPr>
          <p:cNvSpPr/>
          <p:nvPr/>
        </p:nvSpPr>
        <p:spPr>
          <a:xfrm>
            <a:off x="4714182" y="-1665773"/>
            <a:ext cx="10422055" cy="9467355"/>
          </a:xfrm>
          <a:custGeom>
            <a:avLst/>
            <a:gdLst>
              <a:gd name="connsiteX0" fmla="*/ 0 w 10422055"/>
              <a:gd name="connsiteY0" fmla="*/ 0 h 9467355"/>
              <a:gd name="connsiteX1" fmla="*/ 10422055 w 10422055"/>
              <a:gd name="connsiteY1" fmla="*/ 0 h 9467355"/>
              <a:gd name="connsiteX2" fmla="*/ 10422055 w 10422055"/>
              <a:gd name="connsiteY2" fmla="*/ 959533 h 9467355"/>
              <a:gd name="connsiteX3" fmla="*/ 9853017 w 10422055"/>
              <a:gd name="connsiteY3" fmla="*/ 959533 h 9467355"/>
              <a:gd name="connsiteX4" fmla="*/ 9853017 w 10422055"/>
              <a:gd name="connsiteY4" fmla="*/ 1422101 h 9467355"/>
              <a:gd name="connsiteX5" fmla="*/ 9160406 w 10422055"/>
              <a:gd name="connsiteY5" fmla="*/ 1422101 h 9467355"/>
              <a:gd name="connsiteX6" fmla="*/ 9160406 w 10422055"/>
              <a:gd name="connsiteY6" fmla="*/ 1884669 h 9467355"/>
              <a:gd name="connsiteX7" fmla="*/ 8467795 w 10422055"/>
              <a:gd name="connsiteY7" fmla="*/ 1884669 h 9467355"/>
              <a:gd name="connsiteX8" fmla="*/ 8467795 w 10422055"/>
              <a:gd name="connsiteY8" fmla="*/ 2347236 h 9467355"/>
              <a:gd name="connsiteX9" fmla="*/ 7775184 w 10422055"/>
              <a:gd name="connsiteY9" fmla="*/ 2347236 h 9467355"/>
              <a:gd name="connsiteX10" fmla="*/ 7775184 w 10422055"/>
              <a:gd name="connsiteY10" fmla="*/ 2809804 h 9467355"/>
              <a:gd name="connsiteX11" fmla="*/ 7082573 w 10422055"/>
              <a:gd name="connsiteY11" fmla="*/ 2809804 h 9467355"/>
              <a:gd name="connsiteX12" fmla="*/ 7082573 w 10422055"/>
              <a:gd name="connsiteY12" fmla="*/ 3272372 h 9467355"/>
              <a:gd name="connsiteX13" fmla="*/ 6389962 w 10422055"/>
              <a:gd name="connsiteY13" fmla="*/ 3272372 h 9467355"/>
              <a:gd name="connsiteX14" fmla="*/ 6389962 w 10422055"/>
              <a:gd name="connsiteY14" fmla="*/ 3734939 h 9467355"/>
              <a:gd name="connsiteX15" fmla="*/ 5697350 w 10422055"/>
              <a:gd name="connsiteY15" fmla="*/ 3734939 h 9467355"/>
              <a:gd name="connsiteX16" fmla="*/ 5697350 w 10422055"/>
              <a:gd name="connsiteY16" fmla="*/ 4197503 h 9467355"/>
              <a:gd name="connsiteX17" fmla="*/ 5111604 w 10422055"/>
              <a:gd name="connsiteY17" fmla="*/ 4197503 h 9467355"/>
              <a:gd name="connsiteX18" fmla="*/ 5111604 w 10422055"/>
              <a:gd name="connsiteY18" fmla="*/ 4607335 h 9467355"/>
              <a:gd name="connsiteX19" fmla="*/ 4675123 w 10422055"/>
              <a:gd name="connsiteY19" fmla="*/ 4607335 h 9467355"/>
              <a:gd name="connsiteX20" fmla="*/ 4675123 w 10422055"/>
              <a:gd name="connsiteY20" fmla="*/ 4852251 h 9467355"/>
              <a:gd name="connsiteX21" fmla="*/ 3982514 w 10422055"/>
              <a:gd name="connsiteY21" fmla="*/ 4852251 h 9467355"/>
              <a:gd name="connsiteX22" fmla="*/ 3982514 w 10422055"/>
              <a:gd name="connsiteY22" fmla="*/ 5314818 h 9467355"/>
              <a:gd name="connsiteX23" fmla="*/ 3289903 w 10422055"/>
              <a:gd name="connsiteY23" fmla="*/ 5314818 h 9467355"/>
              <a:gd name="connsiteX24" fmla="*/ 3289903 w 10422055"/>
              <a:gd name="connsiteY24" fmla="*/ 5777386 h 9467355"/>
              <a:gd name="connsiteX25" fmla="*/ 2597292 w 10422055"/>
              <a:gd name="connsiteY25" fmla="*/ 5777386 h 9467355"/>
              <a:gd name="connsiteX26" fmla="*/ 2597292 w 10422055"/>
              <a:gd name="connsiteY26" fmla="*/ 6239954 h 9467355"/>
              <a:gd name="connsiteX27" fmla="*/ 1904681 w 10422055"/>
              <a:gd name="connsiteY27" fmla="*/ 6239954 h 9467355"/>
              <a:gd name="connsiteX28" fmla="*/ 1904681 w 10422055"/>
              <a:gd name="connsiteY28" fmla="*/ 6702521 h 9467355"/>
              <a:gd name="connsiteX29" fmla="*/ 1212070 w 10422055"/>
              <a:gd name="connsiteY29" fmla="*/ 6702521 h 9467355"/>
              <a:gd name="connsiteX30" fmla="*/ 1212070 w 10422055"/>
              <a:gd name="connsiteY30" fmla="*/ 7165089 h 9467355"/>
              <a:gd name="connsiteX31" fmla="*/ 519459 w 10422055"/>
              <a:gd name="connsiteY31" fmla="*/ 7165089 h 9467355"/>
              <a:gd name="connsiteX32" fmla="*/ 519459 w 10422055"/>
              <a:gd name="connsiteY32" fmla="*/ 7627657 h 9467355"/>
              <a:gd name="connsiteX33" fmla="*/ 1 w 10422055"/>
              <a:gd name="connsiteY33" fmla="*/ 7627657 h 9467355"/>
              <a:gd name="connsiteX34" fmla="*/ 1 w 10422055"/>
              <a:gd name="connsiteY34" fmla="*/ 9467355 h 9467355"/>
              <a:gd name="connsiteX35" fmla="*/ 0 w 10422055"/>
              <a:gd name="connsiteY35" fmla="*/ 9467355 h 946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422055" h="9467355">
                <a:moveTo>
                  <a:pt x="0" y="0"/>
                </a:moveTo>
                <a:lnTo>
                  <a:pt x="10422055" y="0"/>
                </a:lnTo>
                <a:lnTo>
                  <a:pt x="10422055" y="959533"/>
                </a:lnTo>
                <a:lnTo>
                  <a:pt x="9853017" y="959533"/>
                </a:lnTo>
                <a:lnTo>
                  <a:pt x="9853017" y="1422101"/>
                </a:lnTo>
                <a:lnTo>
                  <a:pt x="9160406" y="1422101"/>
                </a:lnTo>
                <a:lnTo>
                  <a:pt x="9160406" y="1884669"/>
                </a:lnTo>
                <a:lnTo>
                  <a:pt x="8467795" y="1884669"/>
                </a:lnTo>
                <a:lnTo>
                  <a:pt x="8467795" y="2347236"/>
                </a:lnTo>
                <a:lnTo>
                  <a:pt x="7775184" y="2347236"/>
                </a:lnTo>
                <a:lnTo>
                  <a:pt x="7775184" y="2809804"/>
                </a:lnTo>
                <a:lnTo>
                  <a:pt x="7082573" y="2809804"/>
                </a:lnTo>
                <a:lnTo>
                  <a:pt x="7082573" y="3272372"/>
                </a:lnTo>
                <a:lnTo>
                  <a:pt x="6389962" y="3272372"/>
                </a:lnTo>
                <a:lnTo>
                  <a:pt x="6389962" y="3734939"/>
                </a:lnTo>
                <a:lnTo>
                  <a:pt x="5697350" y="3734939"/>
                </a:lnTo>
                <a:lnTo>
                  <a:pt x="5697350" y="4197503"/>
                </a:lnTo>
                <a:lnTo>
                  <a:pt x="5111604" y="4197503"/>
                </a:lnTo>
                <a:lnTo>
                  <a:pt x="5111604" y="4607335"/>
                </a:lnTo>
                <a:lnTo>
                  <a:pt x="4675123" y="4607335"/>
                </a:lnTo>
                <a:lnTo>
                  <a:pt x="4675123" y="4852251"/>
                </a:lnTo>
                <a:lnTo>
                  <a:pt x="3982514" y="4852251"/>
                </a:lnTo>
                <a:lnTo>
                  <a:pt x="3982514" y="5314818"/>
                </a:lnTo>
                <a:lnTo>
                  <a:pt x="3289903" y="5314818"/>
                </a:lnTo>
                <a:lnTo>
                  <a:pt x="3289903" y="5777386"/>
                </a:lnTo>
                <a:lnTo>
                  <a:pt x="2597292" y="5777386"/>
                </a:lnTo>
                <a:lnTo>
                  <a:pt x="2597292" y="6239954"/>
                </a:lnTo>
                <a:lnTo>
                  <a:pt x="1904681" y="6239954"/>
                </a:lnTo>
                <a:lnTo>
                  <a:pt x="1904681" y="6702521"/>
                </a:lnTo>
                <a:lnTo>
                  <a:pt x="1212070" y="6702521"/>
                </a:lnTo>
                <a:lnTo>
                  <a:pt x="1212070" y="7165089"/>
                </a:lnTo>
                <a:lnTo>
                  <a:pt x="519459" y="7165089"/>
                </a:lnTo>
                <a:lnTo>
                  <a:pt x="519459" y="7627657"/>
                </a:lnTo>
                <a:lnTo>
                  <a:pt x="1" y="7627657"/>
                </a:lnTo>
                <a:lnTo>
                  <a:pt x="1" y="9467355"/>
                </a:lnTo>
                <a:lnTo>
                  <a:pt x="0" y="9467355"/>
                </a:lnTo>
                <a:close/>
              </a:path>
            </a:pathLst>
          </a:custGeom>
          <a:solidFill>
            <a:schemeClr val="accent4">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1" name="Freeform: Shape 70">
            <a:extLst>
              <a:ext uri="{FF2B5EF4-FFF2-40B4-BE49-F238E27FC236}">
                <a16:creationId xmlns:a16="http://schemas.microsoft.com/office/drawing/2014/main" id="{0F98F066-AABB-A609-1A6F-CDA9561A15A4}"/>
              </a:ext>
            </a:extLst>
          </p:cNvPr>
          <p:cNvSpPr/>
          <p:nvPr/>
        </p:nvSpPr>
        <p:spPr>
          <a:xfrm>
            <a:off x="4714183" y="-1665771"/>
            <a:ext cx="10560633" cy="9467354"/>
          </a:xfrm>
          <a:custGeom>
            <a:avLst/>
            <a:gdLst>
              <a:gd name="connsiteX0" fmla="*/ 4820321 w 4827181"/>
              <a:gd name="connsiteY0" fmla="*/ 0 h 4327452"/>
              <a:gd name="connsiteX1" fmla="*/ 4827181 w 4827181"/>
              <a:gd name="connsiteY1" fmla="*/ 0 h 4327452"/>
              <a:gd name="connsiteX2" fmla="*/ 4827181 w 4827181"/>
              <a:gd name="connsiteY2" fmla="*/ 4327452 h 4327452"/>
              <a:gd name="connsiteX3" fmla="*/ 0 w 4827181"/>
              <a:gd name="connsiteY3" fmla="*/ 4327452 h 4327452"/>
              <a:gd name="connsiteX4" fmla="*/ 0 w 4827181"/>
              <a:gd name="connsiteY4" fmla="*/ 3486540 h 4327452"/>
              <a:gd name="connsiteX5" fmla="*/ 237440 w 4827181"/>
              <a:gd name="connsiteY5" fmla="*/ 3486540 h 4327452"/>
              <a:gd name="connsiteX6" fmla="*/ 237440 w 4827181"/>
              <a:gd name="connsiteY6" fmla="*/ 3275104 h 4327452"/>
              <a:gd name="connsiteX7" fmla="*/ 554027 w 4827181"/>
              <a:gd name="connsiteY7" fmla="*/ 3275104 h 4327452"/>
              <a:gd name="connsiteX8" fmla="*/ 554027 w 4827181"/>
              <a:gd name="connsiteY8" fmla="*/ 3063668 h 4327452"/>
              <a:gd name="connsiteX9" fmla="*/ 870614 w 4827181"/>
              <a:gd name="connsiteY9" fmla="*/ 3063668 h 4327452"/>
              <a:gd name="connsiteX10" fmla="*/ 870614 w 4827181"/>
              <a:gd name="connsiteY10" fmla="*/ 2852232 h 4327452"/>
              <a:gd name="connsiteX11" fmla="*/ 1187201 w 4827181"/>
              <a:gd name="connsiteY11" fmla="*/ 2852232 h 4327452"/>
              <a:gd name="connsiteX12" fmla="*/ 1187201 w 4827181"/>
              <a:gd name="connsiteY12" fmla="*/ 2640796 h 4327452"/>
              <a:gd name="connsiteX13" fmla="*/ 1503788 w 4827181"/>
              <a:gd name="connsiteY13" fmla="*/ 2640796 h 4327452"/>
              <a:gd name="connsiteX14" fmla="*/ 1503788 w 4827181"/>
              <a:gd name="connsiteY14" fmla="*/ 2429360 h 4327452"/>
              <a:gd name="connsiteX15" fmla="*/ 1820375 w 4827181"/>
              <a:gd name="connsiteY15" fmla="*/ 2429360 h 4327452"/>
              <a:gd name="connsiteX16" fmla="*/ 1820375 w 4827181"/>
              <a:gd name="connsiteY16" fmla="*/ 2217924 h 4327452"/>
              <a:gd name="connsiteX17" fmla="*/ 2136961 w 4827181"/>
              <a:gd name="connsiteY17" fmla="*/ 2217924 h 4327452"/>
              <a:gd name="connsiteX18" fmla="*/ 2136961 w 4827181"/>
              <a:gd name="connsiteY18" fmla="*/ 2105975 h 4327452"/>
              <a:gd name="connsiteX19" fmla="*/ 2336473 w 4827181"/>
              <a:gd name="connsiteY19" fmla="*/ 2105975 h 4327452"/>
              <a:gd name="connsiteX20" fmla="*/ 2336473 w 4827181"/>
              <a:gd name="connsiteY20" fmla="*/ 1918644 h 4327452"/>
              <a:gd name="connsiteX21" fmla="*/ 2604213 w 4827181"/>
              <a:gd name="connsiteY21" fmla="*/ 1918644 h 4327452"/>
              <a:gd name="connsiteX22" fmla="*/ 2604213 w 4827181"/>
              <a:gd name="connsiteY22" fmla="*/ 1707210 h 4327452"/>
              <a:gd name="connsiteX23" fmla="*/ 2920800 w 4827181"/>
              <a:gd name="connsiteY23" fmla="*/ 1707210 h 4327452"/>
              <a:gd name="connsiteX24" fmla="*/ 2920800 w 4827181"/>
              <a:gd name="connsiteY24" fmla="*/ 1495774 h 4327452"/>
              <a:gd name="connsiteX25" fmla="*/ 3237387 w 4827181"/>
              <a:gd name="connsiteY25" fmla="*/ 1495774 h 4327452"/>
              <a:gd name="connsiteX26" fmla="*/ 3237387 w 4827181"/>
              <a:gd name="connsiteY26" fmla="*/ 1284338 h 4327452"/>
              <a:gd name="connsiteX27" fmla="*/ 3553974 w 4827181"/>
              <a:gd name="connsiteY27" fmla="*/ 1284338 h 4327452"/>
              <a:gd name="connsiteX28" fmla="*/ 3553974 w 4827181"/>
              <a:gd name="connsiteY28" fmla="*/ 1072902 h 4327452"/>
              <a:gd name="connsiteX29" fmla="*/ 3870561 w 4827181"/>
              <a:gd name="connsiteY29" fmla="*/ 1072902 h 4327452"/>
              <a:gd name="connsiteX30" fmla="*/ 3870561 w 4827181"/>
              <a:gd name="connsiteY30" fmla="*/ 861466 h 4327452"/>
              <a:gd name="connsiteX31" fmla="*/ 4187148 w 4827181"/>
              <a:gd name="connsiteY31" fmla="*/ 861466 h 4327452"/>
              <a:gd name="connsiteX32" fmla="*/ 4187148 w 4827181"/>
              <a:gd name="connsiteY32" fmla="*/ 650030 h 4327452"/>
              <a:gd name="connsiteX33" fmla="*/ 4503735 w 4827181"/>
              <a:gd name="connsiteY33" fmla="*/ 650030 h 4327452"/>
              <a:gd name="connsiteX34" fmla="*/ 4503735 w 4827181"/>
              <a:gd name="connsiteY34" fmla="*/ 438594 h 4327452"/>
              <a:gd name="connsiteX35" fmla="*/ 4820321 w 4827181"/>
              <a:gd name="connsiteY35" fmla="*/ 438594 h 432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27181" h="4327452">
                <a:moveTo>
                  <a:pt x="4820321" y="0"/>
                </a:moveTo>
                <a:lnTo>
                  <a:pt x="4827181" y="0"/>
                </a:lnTo>
                <a:lnTo>
                  <a:pt x="4827181" y="4327452"/>
                </a:lnTo>
                <a:lnTo>
                  <a:pt x="0" y="4327452"/>
                </a:lnTo>
                <a:lnTo>
                  <a:pt x="0" y="3486540"/>
                </a:lnTo>
                <a:lnTo>
                  <a:pt x="237440" y="3486540"/>
                </a:lnTo>
                <a:lnTo>
                  <a:pt x="237440" y="3275104"/>
                </a:lnTo>
                <a:lnTo>
                  <a:pt x="554027" y="3275104"/>
                </a:lnTo>
                <a:lnTo>
                  <a:pt x="554027" y="3063668"/>
                </a:lnTo>
                <a:lnTo>
                  <a:pt x="870614" y="3063668"/>
                </a:lnTo>
                <a:lnTo>
                  <a:pt x="870614" y="2852232"/>
                </a:lnTo>
                <a:lnTo>
                  <a:pt x="1187201" y="2852232"/>
                </a:lnTo>
                <a:lnTo>
                  <a:pt x="1187201" y="2640796"/>
                </a:lnTo>
                <a:lnTo>
                  <a:pt x="1503788" y="2640796"/>
                </a:lnTo>
                <a:lnTo>
                  <a:pt x="1503788" y="2429360"/>
                </a:lnTo>
                <a:lnTo>
                  <a:pt x="1820375" y="2429360"/>
                </a:lnTo>
                <a:lnTo>
                  <a:pt x="1820375" y="2217924"/>
                </a:lnTo>
                <a:lnTo>
                  <a:pt x="2136961" y="2217924"/>
                </a:lnTo>
                <a:lnTo>
                  <a:pt x="2136961" y="2105975"/>
                </a:lnTo>
                <a:lnTo>
                  <a:pt x="2336473" y="2105975"/>
                </a:lnTo>
                <a:lnTo>
                  <a:pt x="2336473" y="1918644"/>
                </a:lnTo>
                <a:lnTo>
                  <a:pt x="2604213" y="1918644"/>
                </a:lnTo>
                <a:lnTo>
                  <a:pt x="2604213" y="1707210"/>
                </a:lnTo>
                <a:lnTo>
                  <a:pt x="2920800" y="1707210"/>
                </a:lnTo>
                <a:lnTo>
                  <a:pt x="2920800" y="1495774"/>
                </a:lnTo>
                <a:lnTo>
                  <a:pt x="3237387" y="1495774"/>
                </a:lnTo>
                <a:lnTo>
                  <a:pt x="3237387" y="1284338"/>
                </a:lnTo>
                <a:lnTo>
                  <a:pt x="3553974" y="1284338"/>
                </a:lnTo>
                <a:lnTo>
                  <a:pt x="3553974" y="1072902"/>
                </a:lnTo>
                <a:lnTo>
                  <a:pt x="3870561" y="1072902"/>
                </a:lnTo>
                <a:lnTo>
                  <a:pt x="3870561" y="861466"/>
                </a:lnTo>
                <a:lnTo>
                  <a:pt x="4187148" y="861466"/>
                </a:lnTo>
                <a:lnTo>
                  <a:pt x="4187148" y="650030"/>
                </a:lnTo>
                <a:lnTo>
                  <a:pt x="4503735" y="650030"/>
                </a:lnTo>
                <a:lnTo>
                  <a:pt x="4503735" y="438594"/>
                </a:lnTo>
                <a:lnTo>
                  <a:pt x="4820321" y="438594"/>
                </a:lnTo>
                <a:close/>
              </a:path>
            </a:pathLst>
          </a:custGeom>
          <a:solidFill>
            <a:schemeClr val="accent1">
              <a:alpha val="33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a:extLst>
              <a:ext uri="{FF2B5EF4-FFF2-40B4-BE49-F238E27FC236}">
                <a16:creationId xmlns:a16="http://schemas.microsoft.com/office/drawing/2014/main" id="{BD6325D4-DE05-0769-5D94-A9016ABB124B}"/>
              </a:ext>
            </a:extLst>
          </p:cNvPr>
          <p:cNvSpPr>
            <a:spLocks noGrp="1"/>
          </p:cNvSpPr>
          <p:nvPr>
            <p:ph type="title"/>
          </p:nvPr>
        </p:nvSpPr>
        <p:spPr/>
        <p:txBody>
          <a:bodyPr/>
          <a:lstStyle/>
          <a:p>
            <a:r>
              <a:rPr lang="en-US" dirty="0"/>
              <a:t>Careful use of DTs</a:t>
            </a:r>
            <a:endParaRPr lang="en-IN" dirty="0"/>
          </a:p>
        </p:txBody>
      </p:sp>
      <p:sp>
        <p:nvSpPr>
          <p:cNvPr id="3" name="Content Placeholder 2">
            <a:extLst>
              <a:ext uri="{FF2B5EF4-FFF2-40B4-BE49-F238E27FC236}">
                <a16:creationId xmlns:a16="http://schemas.microsoft.com/office/drawing/2014/main" id="{E999F5F4-D2EF-269A-5980-906F8C075D2B}"/>
              </a:ext>
            </a:extLst>
          </p:cNvPr>
          <p:cNvSpPr>
            <a:spLocks noGrp="1"/>
          </p:cNvSpPr>
          <p:nvPr>
            <p:ph idx="1"/>
          </p:nvPr>
        </p:nvSpPr>
        <p:spPr>
          <a:xfrm>
            <a:off x="253354" y="1111624"/>
            <a:ext cx="6625911" cy="5300823"/>
          </a:xfrm>
        </p:spPr>
        <p:txBody>
          <a:bodyPr>
            <a:normAutofit/>
          </a:bodyPr>
          <a:lstStyle/>
          <a:p>
            <a:r>
              <a:rPr lang="en-US" dirty="0"/>
              <a:t>DTs can be tweaked to give very high training accuracies</a:t>
            </a:r>
          </a:p>
          <a:p>
            <a:pPr lvl="2"/>
            <a:r>
              <a:rPr lang="en-US" dirty="0"/>
              <a:t>Can badly overfit to training data if grown too large</a:t>
            </a:r>
          </a:p>
          <a:p>
            <a:r>
              <a:rPr lang="en-US" dirty="0"/>
              <a:t>Choice of decision stumps is critical</a:t>
            </a:r>
          </a:p>
          <a:p>
            <a:pPr lvl="2"/>
            <a:r>
              <a:rPr lang="en-US" dirty="0">
                <a:solidFill>
                  <a:schemeClr val="accent3"/>
                </a:solidFill>
              </a:rPr>
              <a:t>PUF problem</a:t>
            </a:r>
            <a:r>
              <a:rPr lang="en-US" dirty="0"/>
              <a:t>: a single linear model works</a:t>
            </a:r>
          </a:p>
          <a:p>
            <a:pPr lvl="2"/>
            <a:r>
              <a:rPr lang="en-US" dirty="0"/>
              <a:t>DT will struggle and eventually overfit if we insist that questions used to split the DT nodes use a single feature</a:t>
            </a:r>
          </a:p>
          <a:p>
            <a:pPr lvl="2"/>
            <a:r>
              <a:rPr lang="en-US" dirty="0"/>
              <a:t>However, if we allow node questions to be a general linear model, root node itself can purify the data completely </a:t>
            </a:r>
            <a:r>
              <a:rPr lang="en-US" i="0" dirty="0">
                <a:sym typeface="Wingdings" panose="05000000000000000000" pitchFamily="2" charset="2"/>
              </a:rPr>
              <a:t></a:t>
            </a:r>
            <a:endParaRPr lang="en-IN" i="0" dirty="0"/>
          </a:p>
        </p:txBody>
      </p:sp>
      <p:grpSp>
        <p:nvGrpSpPr>
          <p:cNvPr id="12" name="Group 11">
            <a:extLst>
              <a:ext uri="{FF2B5EF4-FFF2-40B4-BE49-F238E27FC236}">
                <a16:creationId xmlns:a16="http://schemas.microsoft.com/office/drawing/2014/main" id="{15A807DA-7578-0579-AA22-E0C6FC295750}"/>
              </a:ext>
            </a:extLst>
          </p:cNvPr>
          <p:cNvGrpSpPr/>
          <p:nvPr/>
        </p:nvGrpSpPr>
        <p:grpSpPr>
          <a:xfrm>
            <a:off x="6756991" y="1265274"/>
            <a:ext cx="4327451" cy="4327451"/>
            <a:chOff x="6756991" y="1265274"/>
            <a:chExt cx="4327451" cy="4327451"/>
          </a:xfrm>
        </p:grpSpPr>
        <p:cxnSp>
          <p:nvCxnSpPr>
            <p:cNvPr id="5" name="Straight Connector 4">
              <a:extLst>
                <a:ext uri="{FF2B5EF4-FFF2-40B4-BE49-F238E27FC236}">
                  <a16:creationId xmlns:a16="http://schemas.microsoft.com/office/drawing/2014/main" id="{6CB38C94-61E0-561E-F3F5-FE1F465B16E9}"/>
                </a:ext>
              </a:extLst>
            </p:cNvPr>
            <p:cNvCxnSpPr/>
            <p:nvPr/>
          </p:nvCxnSpPr>
          <p:spPr>
            <a:xfrm>
              <a:off x="7198242" y="1265274"/>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3E7986-18D4-98C1-5B0A-04048B73948E}"/>
                </a:ext>
              </a:extLst>
            </p:cNvPr>
            <p:cNvCxnSpPr>
              <a:cxnSpLocks/>
            </p:cNvCxnSpPr>
            <p:nvPr/>
          </p:nvCxnSpPr>
          <p:spPr>
            <a:xfrm rot="5400000">
              <a:off x="8920717" y="3062177"/>
              <a:ext cx="0" cy="432745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3ECE0E95-BEFC-3CD6-D931-D946B2E52B72}"/>
              </a:ext>
            </a:extLst>
          </p:cNvPr>
          <p:cNvCxnSpPr>
            <a:cxnSpLocks/>
          </p:cNvCxnSpPr>
          <p:nvPr/>
        </p:nvCxnSpPr>
        <p:spPr>
          <a:xfrm flipV="1">
            <a:off x="6879265" y="1703867"/>
            <a:ext cx="4827182" cy="3266853"/>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1DE839-CCF4-55E9-D8C7-817ED9192242}"/>
              </a:ext>
            </a:extLst>
          </p:cNvPr>
          <p:cNvCxnSpPr/>
          <p:nvPr/>
        </p:nvCxnSpPr>
        <p:spPr>
          <a:xfrm>
            <a:off x="6708866" y="3205240"/>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9CEFE7-4C55-6B60-FC0F-060CFCB06DB3}"/>
              </a:ext>
            </a:extLst>
          </p:cNvPr>
          <p:cNvCxnSpPr>
            <a:cxnSpLocks/>
          </p:cNvCxnSpPr>
          <p:nvPr/>
        </p:nvCxnSpPr>
        <p:spPr>
          <a:xfrm rot="5400000">
            <a:off x="6807185" y="3255745"/>
            <a:ext cx="51780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6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4000"/>
                                        <p:tgtEl>
                                          <p:spTgt spid="7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left)">
                                      <p:cBhvr>
                                        <p:cTn id="44" dur="4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96.0101"/>
  <p:tag name="ORIGINALWIDTH" val="1186.561"/>
  <p:tag name="LATEXADDIN" val="\documentclass{article}&#10;\usepackage{amsmath,amssymb}&#10;\usepackage{olo}&#10;\pagestyle{empty}&#10;\begin{document}&#10;&#10;\[&#10;\sigma(t) = \frac{1}{1 + \exp(-t)} = \frac{\exp(t)}{\exp(t)+1} &#10;\]&#10;&#10;\end{document}"/>
  <p:tag name="IGUANATEXSIZE" val="40"/>
  <p:tag name="IGUANATEXCURSOR" val="17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3.4646"/>
  <p:tag name="ORIGINALWIDTH" val="1631.796"/>
  <p:tag name="LATEXADDIN" val="\documentclass{article}&#10;\usepackage{amsmath,amssymb}&#10;\usepackage{olo}&#10;\pagestyle{empty}&#10;\begin{document}&#10;&#10;\[&#10;1 - \sigma(t) = \frac{1}{1 + \exp(t)} = \sigma(-t) &#10;\]&#10;&#10;\end{document}"/>
  <p:tag name="IGUANATEXSIZE" val="4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docProps/app.xml><?xml version="1.0" encoding="utf-8"?>
<Properties xmlns="http://schemas.openxmlformats.org/officeDocument/2006/extended-properties" xmlns:vt="http://schemas.openxmlformats.org/officeDocument/2006/docPropsVTypes">
  <Template>MLC-gold</Template>
  <TotalTime>1508</TotalTime>
  <Words>3839</Words>
  <Application>Microsoft Office PowerPoint</Application>
  <PresentationFormat>Widescreen</PresentationFormat>
  <Paragraphs>232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Courier New</vt:lpstr>
      <vt:lpstr>Wingdings</vt:lpstr>
      <vt:lpstr>MLC-gold</vt:lpstr>
      <vt:lpstr>Playing Hangman</vt:lpstr>
      <vt:lpstr>Uncertainty</vt:lpstr>
      <vt:lpstr>Uncertainty Reduction – Hangman</vt:lpstr>
      <vt:lpstr>Uncertainty Reduction – Classification</vt:lpstr>
      <vt:lpstr>Entropy is a measure of Uncertainty</vt:lpstr>
      <vt:lpstr>What is a good question?</vt:lpstr>
      <vt:lpstr>A good question for Hangman</vt:lpstr>
      <vt:lpstr>The ID3 Algorithm</vt:lpstr>
      <vt:lpstr>Careful use of DTs</vt:lpstr>
      <vt:lpstr>Probabilistic ML</vt:lpstr>
      <vt:lpstr>Probabilistic ML</vt:lpstr>
      <vt:lpstr>Probabilistic ML for Classification</vt:lpstr>
      <vt:lpstr>Probabilistic Binary Classification</vt:lpstr>
      <vt:lpstr>Probabilistic Binary Classification</vt:lpstr>
      <vt:lpstr>Sigmoid Function</vt:lpstr>
      <vt:lpstr>Likelihood</vt:lpstr>
      <vt:lpstr>Maximum Likelihood</vt:lpstr>
      <vt:lpstr>Logistic Regression</vt:lpstr>
      <vt:lpstr>Probabilistic Multiclassification</vt:lpstr>
      <vt:lpstr>Softmax Regression</vt:lpstr>
      <vt:lpstr>General Recipe for MLE Algorithms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Kar</dc:creator>
  <cp:lastModifiedBy>Purushottam Kar</cp:lastModifiedBy>
  <cp:revision>72</cp:revision>
  <dcterms:created xsi:type="dcterms:W3CDTF">2022-09-11T14:29:47Z</dcterms:created>
  <dcterms:modified xsi:type="dcterms:W3CDTF">2022-09-21T06:33:31Z</dcterms:modified>
</cp:coreProperties>
</file>