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7" r:id="rId4"/>
    <p:sldId id="278" r:id="rId5"/>
    <p:sldId id="279" r:id="rId6"/>
    <p:sldId id="281" r:id="rId7"/>
    <p:sldId id="282" r:id="rId8"/>
    <p:sldId id="283" r:id="rId9"/>
    <p:sldId id="284" r:id="rId10"/>
    <p:sldId id="285" r:id="rId11"/>
    <p:sldId id="293" r:id="rId12"/>
    <p:sldId id="294" r:id="rId13"/>
    <p:sldId id="295" r:id="rId14"/>
    <p:sldId id="296" r:id="rId15"/>
    <p:sldId id="297" r:id="rId16"/>
    <p:sldId id="298" r:id="rId17"/>
    <p:sldId id="299" r:id="rId18"/>
    <p:sldId id="300" r:id="rId19"/>
    <p:sldId id="301" r:id="rId20"/>
    <p:sldId id="257" r:id="rId21"/>
    <p:sldId id="258" r:id="rId22"/>
    <p:sldId id="259" r:id="rId23"/>
    <p:sldId id="260" r:id="rId24"/>
    <p:sldId id="261" r:id="rId25"/>
    <p:sldId id="262"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000FC0-1AD4-4293-A363-5EB0F3264DBD}" type="datetimeFigureOut">
              <a:rPr lang="en-IN" smtClean="0"/>
              <a:t>04-10-2022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F146C59-10B4-4E36-B709-E4A8DC4EB0D4}" type="slidenum">
              <a:rPr lang="en-IN" smtClean="0"/>
              <a:t>‹#›</a:t>
            </a:fld>
            <a:endParaRPr lang="en-IN"/>
          </a:p>
        </p:txBody>
      </p:sp>
    </p:spTree>
    <p:extLst>
      <p:ext uri="{BB962C8B-B14F-4D97-AF65-F5344CB8AC3E}">
        <p14:creationId xmlns:p14="http://schemas.microsoft.com/office/powerpoint/2010/main" val="5289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000FC0-1AD4-4293-A363-5EB0F3264DBD}" type="datetimeFigureOut">
              <a:rPr lang="en-IN" smtClean="0"/>
              <a:t>04-10-2022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F146C59-10B4-4E36-B709-E4A8DC4EB0D4}" type="slidenum">
              <a:rPr lang="en-IN" smtClean="0"/>
              <a:t>‹#›</a:t>
            </a:fld>
            <a:endParaRPr lang="en-IN"/>
          </a:p>
        </p:txBody>
      </p:sp>
    </p:spTree>
    <p:extLst>
      <p:ext uri="{BB962C8B-B14F-4D97-AF65-F5344CB8AC3E}">
        <p14:creationId xmlns:p14="http://schemas.microsoft.com/office/powerpoint/2010/main" val="266692616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00FC0-1AD4-4293-A363-5EB0F3264DBD}"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255720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00FC0-1AD4-4293-A363-5EB0F3264DBD}"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169141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00FC0-1AD4-4293-A363-5EB0F3264DBD}"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296944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q"/>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CC000FC0-1AD4-4293-A363-5EB0F3264DBD}"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146C59-10B4-4E36-B709-E4A8DC4EB0D4}"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40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00FC0-1AD4-4293-A363-5EB0F3264DBD}"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26558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00FC0-1AD4-4293-A363-5EB0F3264DBD}" type="datetimeFigureOut">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229142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000FC0-1AD4-4293-A363-5EB0F3264DBD}" type="datetimeFigureOut">
              <a:rPr lang="en-IN" smtClean="0"/>
              <a:t>04-10-2022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F146C59-10B4-4E36-B709-E4A8DC4EB0D4}"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851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00FC0-1AD4-4293-A363-5EB0F3264DBD}" type="datetimeFigureOut">
              <a:rPr lang="en-IN" smtClean="0"/>
              <a:t>04-10-2022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65214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CC000FC0-1AD4-4293-A363-5EB0F3264DBD}" type="datetimeFigureOut">
              <a:rPr lang="en-IN" smtClean="0"/>
              <a:t>04-10-2022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146C59-10B4-4E36-B709-E4A8DC4EB0D4}" type="slidenum">
              <a:rPr lang="en-IN" smtClean="0"/>
              <a:t>‹#›</a:t>
            </a:fld>
            <a:endParaRPr lang="en-IN"/>
          </a:p>
        </p:txBody>
      </p:sp>
    </p:spTree>
    <p:extLst>
      <p:ext uri="{BB962C8B-B14F-4D97-AF65-F5344CB8AC3E}">
        <p14:creationId xmlns:p14="http://schemas.microsoft.com/office/powerpoint/2010/main" val="389861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C000FC0-1AD4-4293-A363-5EB0F3264DBD}"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F146C59-10B4-4E36-B709-E4A8DC4EB0D4}"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154049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CC000FC0-1AD4-4293-A363-5EB0F3264DBD}" type="datetimeFigureOut">
              <a:rPr lang="en-IN" smtClean="0"/>
              <a:t>04-10-2022</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F146C59-10B4-4E36-B709-E4A8DC4EB0D4}" type="slidenum">
              <a:rPr lang="en-IN" smtClean="0"/>
              <a:t>‹#›</a:t>
            </a:fld>
            <a:endParaRPr lang="en-IN"/>
          </a:p>
        </p:txBody>
      </p:sp>
    </p:spTree>
    <p:extLst>
      <p:ext uri="{BB962C8B-B14F-4D97-AF65-F5344CB8AC3E}">
        <p14:creationId xmlns:p14="http://schemas.microsoft.com/office/powerpoint/2010/main" val="1131833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8941-6834-06DF-2070-0D7B68CAC418}"/>
              </a:ext>
            </a:extLst>
          </p:cNvPr>
          <p:cNvSpPr>
            <a:spLocks noGrp="1"/>
          </p:cNvSpPr>
          <p:nvPr>
            <p:ph type="ctrTitle"/>
          </p:nvPr>
        </p:nvSpPr>
        <p:spPr/>
        <p:txBody>
          <a:bodyPr/>
          <a:lstStyle/>
          <a:p>
            <a:r>
              <a:rPr lang="en-US" sz="7200" dirty="0"/>
              <a:t>Probabilistic Regularization?</a:t>
            </a:r>
            <a:endParaRPr lang="en-IN" sz="7200" dirty="0"/>
          </a:p>
        </p:txBody>
      </p:sp>
      <p:sp>
        <p:nvSpPr>
          <p:cNvPr id="3" name="Subtitle 2">
            <a:extLst>
              <a:ext uri="{FF2B5EF4-FFF2-40B4-BE49-F238E27FC236}">
                <a16:creationId xmlns:a16="http://schemas.microsoft.com/office/drawing/2014/main" id="{55187F6F-DA86-1968-290B-2CE853B23C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893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946722"/>
              </a:xfrm>
            </p:spPr>
            <p:txBody>
              <a:bodyPr>
                <a:normAutofit/>
              </a:bodyPr>
              <a:lstStyle/>
              <a:p>
                <a:r>
                  <a:rPr lang="en-IN" dirty="0"/>
                  <a:t>Consider the same problem as before but a different prior</a:t>
                </a:r>
              </a:p>
              <a:p>
                <a:pPr lvl="2"/>
                <a:r>
                  <a:rPr lang="en-IN" dirty="0"/>
                  <a:t>This time we do not believe </a:t>
                </a:r>
                <a14:m>
                  <m:oMath xmlns:m="http://schemas.openxmlformats.org/officeDocument/2006/math">
                    <m:r>
                      <a:rPr lang="en-IN" b="0" i="1" smtClean="0">
                        <a:latin typeface="Cambria Math" panose="02040503050406030204" pitchFamily="18" charset="0"/>
                      </a:rPr>
                      <m:t>𝜇</m:t>
                    </m:r>
                  </m:oMath>
                </a14:m>
                <a:r>
                  <a:rPr lang="en-IN" dirty="0"/>
                  <a:t> must have been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a much milder prior that </a:t>
                </a:r>
                <a14:m>
                  <m:oMath xmlns:m="http://schemas.openxmlformats.org/officeDocument/2006/math">
                    <m:r>
                      <a:rPr lang="en-IN" b="0" i="1" smtClean="0">
                        <a:latin typeface="Cambria Math" panose="02040503050406030204" pitchFamily="18" charset="0"/>
                      </a:rPr>
                      <m:t>𝜇</m:t>
                    </m:r>
                  </m:oMath>
                </a14:m>
                <a:r>
                  <a:rPr lang="en-IN" dirty="0"/>
                  <a:t> is not too large </a:t>
                </a:r>
                <a:r>
                  <a:rPr lang="en-IN"/>
                  <a:t>in magnitude</a:t>
                </a:r>
                <a:endParaRPr lang="en-IN" dirty="0"/>
              </a:p>
              <a:p>
                <a:pPr lvl="2"/>
                <a:r>
                  <a:rPr lang="en-IN" dirty="0"/>
                  <a:t>A good way to express this is to use a Gaussian prior</a:t>
                </a:r>
                <a:br>
                  <a:rPr lang="en-IN" dirty="0"/>
                </a:br>
                <a14:m>
                  <m:oMath xmlns:m="http://schemas.openxmlformats.org/officeDocument/2006/math">
                    <m:r>
                      <a:rPr lang="en-IN"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dirty="0">
                            <a:latin typeface="Cambria Math" panose="02040503050406030204" pitchFamily="18" charset="0"/>
                            <a:ea typeface="Cambria Math" panose="02040503050406030204" pitchFamily="18" charset="0"/>
                          </a:rPr>
                          <m:t>𝜇</m:t>
                        </m:r>
                      </m:e>
                    </m:d>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𝒩</m:t>
                    </m:r>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𝜇</m:t>
                        </m:r>
                        <m:r>
                          <a:rPr lang="en-IN" b="0" i="1" dirty="0" smtClean="0">
                            <a:latin typeface="Cambria Math" panose="02040503050406030204" pitchFamily="18" charset="0"/>
                            <a:ea typeface="Cambria Math" panose="02040503050406030204" pitchFamily="18" charset="0"/>
                          </a:rPr>
                          <m:t> ; 0,</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d>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ad>
                          <m:radPr>
                            <m:degHide m:val="on"/>
                            <m:ctrlPr>
                              <a:rPr lang="en-IN" b="0" i="1" dirty="0" smtClean="0">
                                <a:latin typeface="Cambria Math" panose="02040503050406030204" pitchFamily="18" charset="0"/>
                                <a:ea typeface="Cambria Math" panose="02040503050406030204" pitchFamily="18" charset="0"/>
                              </a:rPr>
                            </m:ctrlPr>
                          </m:radPr>
                          <m:deg/>
                          <m:e>
                            <m:r>
                              <a:rPr lang="en-IN" b="0" i="1" dirty="0" smtClean="0">
                                <a:latin typeface="Cambria Math" panose="02040503050406030204" pitchFamily="18" charset="0"/>
                                <a:ea typeface="Cambria Math" panose="02040503050406030204" pitchFamily="18" charset="0"/>
                              </a:rPr>
                              <m:t>2</m:t>
                            </m:r>
                            <m:r>
                              <a:rPr lang="en-IN" b="0" i="1" dirty="0" smtClean="0">
                                <a:latin typeface="Cambria Math" panose="02040503050406030204" pitchFamily="18" charset="0"/>
                                <a:ea typeface="Cambria Math" panose="02040503050406030204" pitchFamily="18" charset="0"/>
                              </a:rPr>
                              <m:t>𝜋</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rad>
                      </m:den>
                    </m:f>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exp</m:t>
                        </m:r>
                      </m:fName>
                      <m:e>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𝜇</m:t>
                                    </m:r>
                                  </m:e>
                                  <m:sup>
                                    <m:r>
                                      <a:rPr lang="en-IN" b="0" i="1" dirty="0" smtClean="0">
                                        <a:latin typeface="Cambria Math" panose="02040503050406030204" pitchFamily="18" charset="0"/>
                                        <a:ea typeface="Cambria Math" panose="02040503050406030204" pitchFamily="18" charset="0"/>
                                      </a:rPr>
                                      <m:t>2</m:t>
                                    </m:r>
                                  </m:sup>
                                </m:sSup>
                              </m:num>
                              <m:den>
                                <m:r>
                                  <a:rPr lang="en-IN" b="0" i="1" dirty="0" smtClean="0">
                                    <a:latin typeface="Cambria Math" panose="02040503050406030204" pitchFamily="18" charset="0"/>
                                    <a:ea typeface="Cambria Math" panose="02040503050406030204" pitchFamily="18" charset="0"/>
                                  </a:rPr>
                                  <m:t>2</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den>
                            </m:f>
                          </m:e>
                        </m:d>
                      </m:e>
                    </m:func>
                  </m:oMath>
                </a14:m>
                <a:endParaRPr lang="en-IN" dirty="0"/>
              </a:p>
              <a:p>
                <a:r>
                  <a:rPr lang="en-IN" dirty="0"/>
                  <a:t>MAP: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i="1"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1</m:t>
                                </m:r>
                              </m:num>
                              <m:den>
                                <m:r>
                                  <a:rPr lang="en-IN" i="1" dirty="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2</m:t>
                                    </m:r>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Thus, a Gaussian prior gave us L2 regularization!</a:t>
                </a:r>
              </a:p>
              <a:p>
                <a:pPr lvl="2"/>
                <a:r>
                  <a:rPr lang="en-IN" b="1" dirty="0"/>
                  <a:t>Note</a:t>
                </a:r>
                <a:r>
                  <a:rPr lang="en-IN" dirty="0"/>
                  <a:t>: </a:t>
                </a:r>
                <a14:m>
                  <m:oMath xmlns:m="http://schemas.openxmlformats.org/officeDocument/2006/math">
                    <m:r>
                      <a:rPr lang="en-IN" b="0" i="1" smtClean="0">
                        <a:latin typeface="Cambria Math" panose="02040503050406030204" pitchFamily="18" charset="0"/>
                      </a:rPr>
                      <m:t>𝜎</m:t>
                    </m:r>
                  </m:oMath>
                </a14:m>
                <a:r>
                  <a:rPr lang="en-IN" dirty="0"/>
                  <a:t> effecitely dictates the regularization constant – not useless!!</a:t>
                </a:r>
              </a:p>
              <a:p>
                <a:pPr lvl="2"/>
                <a:r>
                  <a:rPr lang="en-IN" b="1" dirty="0"/>
                  <a:t>Note</a:t>
                </a:r>
                <a:r>
                  <a:rPr lang="en-IN" dirty="0"/>
                  <a:t>: this is basically ridge regression except in one dimension!!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46722"/>
              </a:xfrm>
              <a:blipFill>
                <a:blip r:embed="rId2"/>
                <a:stretch>
                  <a:fillRect l="-578" t="-24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9301" y="36190"/>
            <a:ext cx="1844381" cy="1844381"/>
          </a:xfrm>
          <a:prstGeom prst="rect">
            <a:avLst/>
          </a:prstGeom>
        </p:spPr>
      </p:pic>
      <p:sp>
        <p:nvSpPr>
          <p:cNvPr id="7" name="Rectangular Callout 6"/>
          <p:cNvSpPr/>
          <p:nvPr/>
        </p:nvSpPr>
        <p:spPr>
          <a:xfrm>
            <a:off x="4245610" y="189984"/>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Similarly, had we used a Laplacian prior, we would have obtained L1 regularization instead</a:t>
            </a:r>
          </a:p>
        </p:txBody>
      </p:sp>
      <p:grpSp>
        <p:nvGrpSpPr>
          <p:cNvPr id="6" name="Group 5">
            <a:extLst>
              <a:ext uri="{FF2B5EF4-FFF2-40B4-BE49-F238E27FC236}">
                <a16:creationId xmlns:a16="http://schemas.microsoft.com/office/drawing/2014/main" id="{5DDC3A25-87D0-8E94-5831-BE677CA8F495}"/>
              </a:ext>
            </a:extLst>
          </p:cNvPr>
          <p:cNvGrpSpPr/>
          <p:nvPr/>
        </p:nvGrpSpPr>
        <p:grpSpPr>
          <a:xfrm>
            <a:off x="10308341" y="2609065"/>
            <a:ext cx="1143000" cy="1143000"/>
            <a:chOff x="2379643" y="355681"/>
            <a:chExt cx="1143000" cy="1143000"/>
          </a:xfrm>
        </p:grpSpPr>
        <p:sp>
          <p:nvSpPr>
            <p:cNvPr id="15" name="Oval 14">
              <a:extLst>
                <a:ext uri="{FF2B5EF4-FFF2-40B4-BE49-F238E27FC236}">
                  <a16:creationId xmlns:a16="http://schemas.microsoft.com/office/drawing/2014/main" id="{827EA1C4-6636-0ADE-5EA4-8B0DED00EC3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Freeform: Shape 15">
              <a:extLst>
                <a:ext uri="{FF2B5EF4-FFF2-40B4-BE49-F238E27FC236}">
                  <a16:creationId xmlns:a16="http://schemas.microsoft.com/office/drawing/2014/main" id="{516682EA-5858-19E8-5405-4317F7B7F28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7" name="Group 16">
              <a:extLst>
                <a:ext uri="{FF2B5EF4-FFF2-40B4-BE49-F238E27FC236}">
                  <a16:creationId xmlns:a16="http://schemas.microsoft.com/office/drawing/2014/main" id="{9C118691-586A-2647-E4FC-6B227E2E1000}"/>
                </a:ext>
              </a:extLst>
            </p:cNvPr>
            <p:cNvGrpSpPr/>
            <p:nvPr/>
          </p:nvGrpSpPr>
          <p:grpSpPr>
            <a:xfrm>
              <a:off x="2676823" y="704523"/>
              <a:ext cx="548640" cy="320040"/>
              <a:chOff x="8209190" y="1852901"/>
              <a:chExt cx="2194560" cy="1280160"/>
            </a:xfrm>
          </p:grpSpPr>
          <p:sp>
            <p:nvSpPr>
              <p:cNvPr id="18" name="Freeform: Shape 17">
                <a:extLst>
                  <a:ext uri="{FF2B5EF4-FFF2-40B4-BE49-F238E27FC236}">
                    <a16:creationId xmlns:a16="http://schemas.microsoft.com/office/drawing/2014/main" id="{D95BC672-68DE-2405-A626-DF5A4DD481E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9" name="Freeform: Shape 18">
                <a:extLst>
                  <a:ext uri="{FF2B5EF4-FFF2-40B4-BE49-F238E27FC236}">
                    <a16:creationId xmlns:a16="http://schemas.microsoft.com/office/drawing/2014/main" id="{10B63FC1-9B85-25E5-CDB1-B4AA91AA0CE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4" name="Rectangular Callout 13"/>
          <p:cNvSpPr/>
          <p:nvPr/>
        </p:nvSpPr>
        <p:spPr>
          <a:xfrm>
            <a:off x="2877256" y="2221905"/>
            <a:ext cx="7122260" cy="1242053"/>
          </a:xfrm>
          <a:prstGeom prst="wedgeRectCallout">
            <a:avLst>
              <a:gd name="adj1" fmla="val 60624"/>
              <a:gd name="adj2" fmla="val 501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regularization constant is dictated by the strength of the regularization. </a:t>
            </a:r>
            <a:r>
              <a:rPr lang="en-US" sz="2400" dirty="0">
                <a:solidFill>
                  <a:schemeClr val="bg1"/>
                </a:solidFill>
                <a:latin typeface="+mj-lt"/>
              </a:rPr>
              <a:t>Be careful not to have strong priors (uninformed strong opinions are bad in real life too </a:t>
            </a:r>
            <a:r>
              <a:rPr lang="en-US" sz="2400" dirty="0">
                <a:solidFill>
                  <a:schemeClr val="bg1"/>
                </a:solidFill>
                <a:latin typeface="+mj-lt"/>
                <a:sym typeface="Wingdings" panose="05000000000000000000" pitchFamily="2" charset="2"/>
              </a:rPr>
              <a:t></a:t>
            </a:r>
            <a:r>
              <a:rPr lang="en-US" sz="2400" dirty="0">
                <a:solidFill>
                  <a:schemeClr val="bg1"/>
                </a:solidFill>
                <a:latin typeface="+mj-lt"/>
              </a:rPr>
              <a:t>)</a:t>
            </a:r>
            <a:endParaRPr lang="en-IN" sz="2400" dirty="0">
              <a:solidFill>
                <a:schemeClr val="bg1"/>
              </a:solidFill>
              <a:latin typeface="+mj-lt"/>
            </a:endParaRPr>
          </a:p>
        </p:txBody>
      </p:sp>
    </p:spTree>
    <p:extLst>
      <p:ext uri="{BB962C8B-B14F-4D97-AF65-F5344CB8AC3E}">
        <p14:creationId xmlns:p14="http://schemas.microsoft.com/office/powerpoint/2010/main" val="291026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righ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2055086" cy="6131657"/>
              </a:xfrm>
            </p:spPr>
            <p:txBody>
              <a:bodyPr>
                <a:normAutofit/>
              </a:bodyPr>
              <a:lstStyle/>
              <a:p>
                <a:r>
                  <a:rPr lang="en-IN" dirty="0"/>
                  <a:t>To perform probabilistic regression, need to assign a label distribution over all </a:t>
                </a:r>
                <a14:m>
                  <m:oMath xmlns:m="http://schemas.openxmlformats.org/officeDocument/2006/math">
                    <m:r>
                      <a:rPr lang="en-IN" i="1">
                        <a:latin typeface="Cambria Math" panose="02040503050406030204" pitchFamily="18" charset="0"/>
                        <a:ea typeface="Cambria Math" panose="02040503050406030204" pitchFamily="18" charset="0"/>
                      </a:rPr>
                      <m:t>ℝ</m:t>
                    </m:r>
                  </m:oMath>
                </a14:m>
                <a:r>
                  <a:rPr lang="en-IN" dirty="0"/>
                  <a:t> for every data point </a:t>
                </a:r>
                <a14:m>
                  <m:oMath xmlns:m="http://schemas.openxmlformats.org/officeDocument/2006/math">
                    <m:r>
                      <a:rPr lang="en-IN" b="1">
                        <a:latin typeface="Cambria Math" panose="02040503050406030204" pitchFamily="18" charset="0"/>
                      </a:rPr>
                      <m:t>𝐱</m:t>
                    </m:r>
                  </m:oMath>
                </a14:m>
                <a:endParaRPr lang="en-IN" dirty="0"/>
              </a:p>
              <a:p>
                <a:pPr lvl="2"/>
                <a:r>
                  <a:rPr lang="en-IN" dirty="0"/>
                  <a:t>Had it been binary classification, we would have assigned a </a:t>
                </a:r>
                <a:r>
                  <a:rPr lang="en-IN" dirty="0" err="1"/>
                  <a:t>dist</a:t>
                </a:r>
                <a:r>
                  <a:rPr lang="en-IN" dirty="0"/>
                  <a:t>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endParaRPr lang="en-IN" dirty="0"/>
              </a:p>
              <a:p>
                <a:pPr lvl="2"/>
                <a:r>
                  <a:rPr lang="en-IN" dirty="0"/>
                  <a:t>We assume a observation model (likelihood function)</a:t>
                </a:r>
              </a:p>
              <a:p>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𝜎</m:t>
                            </m:r>
                          </m:e>
                          <m:sub>
                            <m:r>
                              <a:rPr lang="en-IN" b="0" i="1" smtClean="0">
                                <a:latin typeface="Cambria Math" panose="02040503050406030204" pitchFamily="18" charset="0"/>
                              </a:rPr>
                              <m:t>𝑙</m:t>
                            </m:r>
                          </m:sub>
                          <m:sup>
                            <m:r>
                              <a:rPr lang="en-IN" i="1">
                                <a:latin typeface="Cambria Math" panose="02040503050406030204" pitchFamily="18" charset="0"/>
                              </a:rPr>
                              <m:t>2</m:t>
                            </m:r>
                          </m:sup>
                        </m:sSubSup>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𝜋</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rad>
                      </m:den>
                    </m:f>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sup>
                                <m:r>
                                  <a:rPr lang="en-IN" i="1">
                                    <a:latin typeface="Cambria Math" panose="02040503050406030204" pitchFamily="18" charset="0"/>
                                  </a:rPr>
                                  <m:t>2</m:t>
                                </m:r>
                              </m:sup>
                            </m:s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2</m:t>
                                </m:r>
                                <m:r>
                                  <a:rPr lang="en-IN" i="1">
                                    <a:latin typeface="Cambria Math" panose="02040503050406030204" pitchFamily="18" charset="0"/>
                                  </a:rPr>
                                  <m:t>𝜎</m:t>
                                </m:r>
                              </m:e>
                              <m:sub>
                                <m:r>
                                  <a:rPr lang="en-IN" b="0" i="1" smtClean="0">
                                    <a:latin typeface="Cambria Math" panose="02040503050406030204" pitchFamily="18" charset="0"/>
                                  </a:rPr>
                                  <m:t>𝑙</m:t>
                                </m:r>
                              </m:sub>
                              <m:sup>
                                <m:r>
                                  <a:rPr lang="en-IN" i="1">
                                    <a:latin typeface="Cambria Math" panose="02040503050406030204" pitchFamily="18" charset="0"/>
                                  </a:rPr>
                                  <m:t>2</m:t>
                                </m:r>
                              </m:sup>
                            </m:sSubSup>
                          </m:e>
                        </m:d>
                      </m:e>
                    </m:func>
                  </m:oMath>
                </a14:m>
                <a:endParaRPr lang="en-IN" dirty="0"/>
              </a:p>
              <a:p>
                <a:r>
                  <a:rPr lang="en-IN" dirty="0"/>
                  <a:t>Properties of (univariate) Gaussian tells us that this is same as saying</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b="1" i="1" smtClean="0">
                        <a:latin typeface="Cambria Math" panose="02040503050406030204" pitchFamily="18" charset="0"/>
                      </a:rPr>
                      <m:t>+</m:t>
                    </m:r>
                    <m:sSup>
                      <m:sSupPr>
                        <m:ctrlPr>
                          <a:rPr lang="en-IN"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𝑖</m:t>
                        </m:r>
                      </m:sup>
                    </m:sSup>
                  </m:oMath>
                </a14:m>
                <a:r>
                  <a:rPr lang="en-IN" dirty="0"/>
                  <a:t> where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𝑖</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i="1" smtClean="0">
                            <a:latin typeface="Cambria Math" panose="02040503050406030204" pitchFamily="18" charset="0"/>
                          </a:rPr>
                          <m:t>0</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d>
                  </m:oMath>
                </a14:m>
                <a:endParaRPr lang="en-IN" dirty="0"/>
              </a:p>
              <a:p>
                <a:r>
                  <a:rPr lang="en-IN" dirty="0"/>
                  <a:t>Also, let us assume that we like model vectors </a:t>
                </a:r>
                <a14:m>
                  <m:oMath xmlns:m="http://schemas.openxmlformats.org/officeDocument/2006/math">
                    <m:r>
                      <a:rPr lang="en-IN" b="1" i="0" smtClean="0">
                        <a:latin typeface="Cambria Math" panose="02040503050406030204" pitchFamily="18" charset="0"/>
                      </a:rPr>
                      <m:t>𝐰</m:t>
                    </m:r>
                  </m:oMath>
                </a14:m>
                <a:r>
                  <a:rPr lang="en-IN" dirty="0"/>
                  <a:t> with small L2 norm better than those with larger L2 norm i.e. have a prior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𝟎</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endParaRPr lang="en-IN" dirty="0"/>
              </a:p>
              <a:p>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rPr>
                          <m:t>𝟎</m:t>
                        </m:r>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𝜎</m:t>
                            </m:r>
                          </m:e>
                          <m:sub>
                            <m:r>
                              <a:rPr lang="en-IN" b="0" i="1" smtClean="0">
                                <a:latin typeface="Cambria Math" panose="02040503050406030204" pitchFamily="18" charset="0"/>
                              </a:rPr>
                              <m:t>𝑝</m:t>
                            </m:r>
                          </m:sub>
                          <m:sup>
                            <m:r>
                              <a:rPr lang="en-IN" i="1">
                                <a:latin typeface="Cambria Math" panose="02040503050406030204" pitchFamily="18" charset="0"/>
                              </a:rPr>
                              <m:t>2</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e>
                    </m:d>
                    <m:r>
                      <a:rPr lang="en-IN" b="0" i="1" smtClean="0">
                        <a:latin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𝜎</m:t>
                                    </m:r>
                                  </m:e>
                                  <m:sub>
                                    <m:r>
                                      <a:rPr lang="en-IN" i="1">
                                        <a:latin typeface="Cambria Math" panose="02040503050406030204" pitchFamily="18" charset="0"/>
                                        <a:ea typeface="Cambria Math" panose="02040503050406030204" pitchFamily="18" charset="0"/>
                                      </a:rPr>
                                      <m:t>𝑝</m:t>
                                    </m:r>
                                  </m:sub>
                                  <m:sup>
                                    <m:r>
                                      <a:rPr lang="en-IN" i="1">
                                        <a:latin typeface="Cambria Math" panose="02040503050406030204" pitchFamily="18" charset="0"/>
                                        <a:ea typeface="Cambria Math" panose="02040503050406030204" pitchFamily="18" charset="0"/>
                                      </a:rPr>
                                      <m:t>2</m:t>
                                    </m:r>
                                  </m:sup>
                                </m:sSubSup>
                              </m:e>
                            </m:d>
                          </m:e>
                          <m:sup>
                            <m:r>
                              <a:rPr lang="en-IN" i="1">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/2</m:t>
                            </m:r>
                          </m:sup>
                        </m:sSup>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𝑝</m:t>
                                    </m:r>
                                  </m:sub>
                                  <m:sup>
                                    <m:r>
                                      <a:rPr lang="en-IN" b="0" i="1" smtClean="0">
                                        <a:latin typeface="Cambria Math" panose="02040503050406030204" pitchFamily="18" charset="0"/>
                                        <a:ea typeface="Cambria Math" panose="02040503050406030204" pitchFamily="18" charset="0"/>
                                      </a:rPr>
                                      <m:t>2</m:t>
                                    </m:r>
                                  </m:sup>
                                </m:sSubSup>
                              </m:den>
                            </m:f>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𝐰</m:t>
                                    </m:r>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e>
                        </m:d>
                      </m:e>
                    </m:func>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2055086" cy="6131657"/>
              </a:xfrm>
              <a:blipFill>
                <a:blip r:embed="rId2"/>
                <a:stretch>
                  <a:fillRect l="-556" t="-238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20154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t>Recall that the prior encodes our beliefs before we have seen data</a:t>
                </a:r>
              </a:p>
              <a:p>
                <a:r>
                  <a:rPr lang="en-IN" dirty="0"/>
                  <a:t>Posterior encodes our beliefs after we have seen data – Bayes Rule</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𝐰</m:t>
                        </m:r>
                        <m:r>
                          <a:rPr lang="en-IN" b="0" i="1" smtClean="0">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𝑛</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𝑛</m:t>
                            </m:r>
                          </m:sup>
                        </m:sSup>
                      </m:e>
                    </m:d>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f>
                      <m:fPr>
                        <m:ctrlPr>
                          <a:rPr lang="en-IN" sz="4000" b="0" i="1" dirty="0" smtClean="0">
                            <a:latin typeface="Cambria Math" panose="02040503050406030204" pitchFamily="18" charset="0"/>
                          </a:rPr>
                        </m:ctrlPr>
                      </m:fPr>
                      <m:num>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𝑛</m:t>
                                </m:r>
                              </m:sup>
                            </m:sSup>
                            <m:r>
                              <a:rPr lang="en-IN" sz="4000" b="1" i="0" smtClean="0">
                                <a:latin typeface="Cambria Math" panose="02040503050406030204" pitchFamily="18" charset="0"/>
                                <a:ea typeface="Cambria Math" panose="02040503050406030204" pitchFamily="18" charset="0"/>
                              </a:rPr>
                              <m:t> |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𝑛</m:t>
                                </m:r>
                              </m:sup>
                            </m:sSup>
                            <m:r>
                              <a:rPr lang="en-IN" sz="4000" b="1" i="0" smtClean="0">
                                <a:latin typeface="Cambria Math" panose="02040503050406030204" pitchFamily="18" charset="0"/>
                                <a:ea typeface="Cambria Math" panose="02040503050406030204" pitchFamily="18" charset="0"/>
                              </a:rPr>
                              <m:t>,</m:t>
                            </m:r>
                            <m:r>
                              <a:rPr lang="en-IN" sz="4000" b="1">
                                <a:latin typeface="Cambria Math" panose="02040503050406030204" pitchFamily="18" charset="0"/>
                                <a:ea typeface="Cambria Math" panose="02040503050406030204" pitchFamily="18" charset="0"/>
                              </a:rPr>
                              <m:t>𝐰</m:t>
                            </m:r>
                          </m:e>
                        </m:d>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r>
                              <a:rPr lang="en-IN" sz="4000" b="1" smtClean="0">
                                <a:latin typeface="Cambria Math" panose="02040503050406030204" pitchFamily="18" charset="0"/>
                                <a:ea typeface="Cambria Math" panose="02040503050406030204" pitchFamily="18" charset="0"/>
                              </a:rPr>
                              <m:t>𝐰</m:t>
                            </m:r>
                          </m:e>
                        </m:d>
                      </m:num>
                      <m:den>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m:t>
                            </m:r>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𝑛</m:t>
                                </m:r>
                              </m:sup>
                            </m:sSup>
                            <m:r>
                              <a:rPr lang="en-IN" sz="4000" i="1">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m:t>
                            </m:r>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𝑛</m:t>
                                </m:r>
                              </m:sup>
                            </m:sSup>
                          </m:e>
                        </m:d>
                      </m:den>
                    </m:f>
                  </m:oMath>
                </a14:m>
                <a:endParaRPr lang="en-IN" dirty="0"/>
              </a:p>
              <a:p>
                <a:r>
                  <a:rPr lang="en-IN" dirty="0"/>
                  <a:t>Using independence gives us </a:t>
                </a:r>
                <a14:m>
                  <m:oMath xmlns:m="http://schemas.openxmlformats.org/officeDocument/2006/math">
                    <m:r>
                      <a:rPr lang="en-IN" sz="4000" b="0" i="1" smtClean="0">
                        <a:latin typeface="Cambria Math" panose="02040503050406030204" pitchFamily="18" charset="0"/>
                      </a:rPr>
                      <m:t>=</m:t>
                    </m:r>
                    <m:f>
                      <m:fPr>
                        <m:ctrlPr>
                          <a:rPr lang="en-IN" sz="4000" i="1" dirty="0">
                            <a:latin typeface="Cambria Math" panose="02040503050406030204" pitchFamily="18" charset="0"/>
                          </a:rPr>
                        </m:ctrlPr>
                      </m:fPr>
                      <m:num>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r>
                              <a:rPr lang="en-IN" sz="4000" b="1">
                                <a:latin typeface="Cambria Math" panose="02040503050406030204" pitchFamily="18" charset="0"/>
                                <a:ea typeface="Cambria Math" panose="02040503050406030204" pitchFamily="18" charset="0"/>
                              </a:rPr>
                              <m:t>𝐰</m:t>
                            </m:r>
                          </m:e>
                        </m:d>
                        <m:r>
                          <m:rPr>
                            <m:brk m:alnAt="25"/>
                          </m:rPr>
                          <a:rPr lang="en-IN" sz="4000" b="0" i="1" smtClean="0">
                            <a:latin typeface="Cambria Math" panose="02040503050406030204" pitchFamily="18" charset="0"/>
                            <a:ea typeface="Cambria Math" panose="02040503050406030204" pitchFamily="18" charset="0"/>
                          </a:rPr>
                          <m:t>⋅</m:t>
                        </m:r>
                        <m:nary>
                          <m:naryPr>
                            <m:chr m:val="∏"/>
                            <m:limLoc m:val="subSup"/>
                            <m:ctrlPr>
                              <a:rPr lang="en-IN" sz="4000" i="1" dirty="0" smtClean="0">
                                <a:latin typeface="Cambria Math" panose="02040503050406030204" pitchFamily="18" charset="0"/>
                              </a:rPr>
                            </m:ctrlPr>
                          </m:naryPr>
                          <m:sub>
                            <m:r>
                              <m:rPr>
                                <m:brk m:alnAt="25"/>
                              </m:rPr>
                              <a:rPr lang="en-IN" sz="4000" b="0" i="1" dirty="0" smtClean="0">
                                <a:latin typeface="Cambria Math" panose="02040503050406030204" pitchFamily="18" charset="0"/>
                              </a:rPr>
                              <m:t>𝑖</m:t>
                            </m:r>
                            <m:r>
                              <a:rPr lang="en-IN" sz="4000" b="0" i="1" dirty="0" smtClean="0">
                                <a:latin typeface="Cambria Math" panose="02040503050406030204" pitchFamily="18" charset="0"/>
                              </a:rPr>
                              <m:t>=1</m:t>
                            </m:r>
                          </m:sub>
                          <m:sup>
                            <m:r>
                              <a:rPr lang="en-IN" sz="4000" b="0" i="1" dirty="0" smtClean="0">
                                <a:latin typeface="Cambria Math" panose="02040503050406030204" pitchFamily="18" charset="0"/>
                              </a:rPr>
                              <m:t>𝑛</m:t>
                            </m:r>
                          </m:sup>
                          <m:e>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b="0" i="1" smtClean="0">
                                        <a:latin typeface="Cambria Math" panose="02040503050406030204" pitchFamily="18" charset="0"/>
                                        <a:ea typeface="Cambria Math" panose="02040503050406030204" pitchFamily="18" charset="0"/>
                                      </a:rPr>
                                      <m:t>𝑖</m:t>
                                    </m:r>
                                  </m:sup>
                                </m:sSup>
                                <m:r>
                                  <a:rPr lang="en-IN" sz="4000" i="1" smtClean="0">
                                    <a:latin typeface="Cambria Math" panose="02040503050406030204" pitchFamily="18" charset="0"/>
                                    <a:ea typeface="Cambria Math" panose="02040503050406030204" pitchFamily="18" charset="0"/>
                                  </a:rPr>
                                  <m:t> </m:t>
                                </m:r>
                                <m:r>
                                  <a:rPr lang="en-IN" sz="4000" b="1">
                                    <a:latin typeface="Cambria Math" panose="02040503050406030204" pitchFamily="18" charset="0"/>
                                    <a:ea typeface="Cambria Math" panose="02040503050406030204" pitchFamily="18" charset="0"/>
                                  </a:rPr>
                                  <m:t>|</m:t>
                                </m:r>
                                <m:r>
                                  <a:rPr lang="en-IN" sz="4000" b="1" i="0" smtClean="0">
                                    <a:latin typeface="Cambria Math" panose="02040503050406030204" pitchFamily="18" charset="0"/>
                                    <a:ea typeface="Cambria Math" panose="02040503050406030204" pitchFamily="18" charset="0"/>
                                  </a:rPr>
                                  <m:t>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𝑖</m:t>
                                    </m:r>
                                  </m:sup>
                                </m:sSup>
                                <m:r>
                                  <a:rPr lang="en-IN" sz="4000" b="0" i="1" smtClean="0">
                                    <a:latin typeface="Cambria Math" panose="02040503050406030204" pitchFamily="18" charset="0"/>
                                    <a:ea typeface="Cambria Math" panose="02040503050406030204" pitchFamily="18" charset="0"/>
                                  </a:rPr>
                                  <m:t>,</m:t>
                                </m:r>
                                <m:r>
                                  <a:rPr lang="en-IN" sz="4000" b="1">
                                    <a:latin typeface="Cambria Math" panose="02040503050406030204" pitchFamily="18" charset="0"/>
                                    <a:ea typeface="Cambria Math" panose="02040503050406030204" pitchFamily="18" charset="0"/>
                                  </a:rPr>
                                  <m:t>𝐰</m:t>
                                </m:r>
                              </m:e>
                            </m:d>
                          </m:e>
                        </m:nary>
                      </m:num>
                      <m:den>
                        <m:nary>
                          <m:naryPr>
                            <m:chr m:val="∏"/>
                            <m:limLoc m:val="subSup"/>
                            <m:ctrlPr>
                              <a:rPr lang="en-IN" sz="4000" i="1" dirty="0">
                                <a:latin typeface="Cambria Math" panose="02040503050406030204" pitchFamily="18" charset="0"/>
                              </a:rPr>
                            </m:ctrlPr>
                          </m:naryPr>
                          <m:sub>
                            <m:r>
                              <m:rPr>
                                <m:brk m:alnAt="25"/>
                              </m:rPr>
                              <a:rPr lang="en-IN" sz="4000" i="1" dirty="0">
                                <a:latin typeface="Cambria Math" panose="02040503050406030204" pitchFamily="18" charset="0"/>
                              </a:rPr>
                              <m:t>𝑖</m:t>
                            </m:r>
                            <m:r>
                              <a:rPr lang="en-IN" sz="4000" i="1" dirty="0">
                                <a:latin typeface="Cambria Math" panose="02040503050406030204" pitchFamily="18" charset="0"/>
                              </a:rPr>
                              <m:t>=1</m:t>
                            </m:r>
                          </m:sub>
                          <m:sup>
                            <m:r>
                              <a:rPr lang="en-IN" sz="4000" i="1" dirty="0">
                                <a:latin typeface="Cambria Math" panose="02040503050406030204" pitchFamily="18" charset="0"/>
                              </a:rPr>
                              <m:t>𝑛</m:t>
                            </m:r>
                          </m:sup>
                          <m:e>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𝑖</m:t>
                                    </m:r>
                                  </m:sup>
                                </m:sSup>
                                <m:r>
                                  <a:rPr lang="en-IN" sz="4000" i="1">
                                    <a:latin typeface="Cambria Math" panose="02040503050406030204" pitchFamily="18" charset="0"/>
                                    <a:ea typeface="Cambria Math" panose="02040503050406030204" pitchFamily="18" charset="0"/>
                                  </a:rPr>
                                  <m:t>,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𝑖</m:t>
                                    </m:r>
                                  </m:sup>
                                </m:sSup>
                              </m:e>
                            </m:d>
                          </m:e>
                        </m:nary>
                      </m:den>
                    </m:f>
                  </m:oMath>
                </a14:m>
                <a:endParaRPr lang="en-IN" dirty="0"/>
              </a:p>
              <a:p>
                <a:r>
                  <a:rPr lang="en-IN" dirty="0"/>
                  <a:t>Ignoring terms that don’t involve </a:t>
                </a:r>
                <a14:m>
                  <m:oMath xmlns:m="http://schemas.openxmlformats.org/officeDocument/2006/math">
                    <m:r>
                      <a:rPr lang="en-IN" b="1" i="0" smtClean="0">
                        <a:latin typeface="Cambria Math" panose="02040503050406030204" pitchFamily="18" charset="0"/>
                      </a:rPr>
                      <m:t>𝐰</m:t>
                    </m:r>
                  </m:oMath>
                </a14:m>
                <a:r>
                  <a:rPr lang="en-IN" dirty="0"/>
                  <a:t>, taking logs gives us MAP estimate</a:t>
                </a:r>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MAP</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e>
                            </m:func>
                            <m:r>
                              <a:rPr lang="en-IN" b="0" i="1" dirty="0" smtClean="0">
                                <a:latin typeface="Cambria Math" panose="02040503050406030204" pitchFamily="18" charset="0"/>
                              </a:rPr>
                              <m:t>−</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func>
                              </m:e>
                            </m:nary>
                          </m:e>
                        </m:func>
                      </m:e>
                    </m:func>
                  </m:oMath>
                </a14:m>
                <a:endParaRPr lang="en-IN" dirty="0"/>
              </a:p>
              <a:p>
                <a:r>
                  <a:rPr lang="en-IN" dirty="0"/>
                  <a:t>Note: Likelihood is a distribution over labels i.e. over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but the prior and posterior are distributions over models i.e. over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10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40653" y="0"/>
            <a:ext cx="1832396" cy="1832396"/>
          </a:xfrm>
          <a:prstGeom prst="rect">
            <a:avLst/>
          </a:prstGeom>
        </p:spPr>
      </p:pic>
      <mc:AlternateContent xmlns:mc="http://schemas.openxmlformats.org/markup-compatibility/2006" xmlns:a14="http://schemas.microsoft.com/office/drawing/2010/main">
        <mc:Choice Requires="a14">
          <p:sp>
            <p:nvSpPr>
              <p:cNvPr id="20" name="Rectangular Callout 19"/>
              <p:cNvSpPr/>
              <p:nvPr/>
            </p:nvSpPr>
            <p:spPr>
              <a:xfrm>
                <a:off x="134402" y="139906"/>
                <a:ext cx="10106249" cy="2047151"/>
              </a:xfrm>
              <a:prstGeom prst="wedgeRectCallout">
                <a:avLst>
                  <a:gd name="adj1" fmla="val 61527"/>
                  <a:gd name="adj2" fmla="val 511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You might be wondering why conditioned as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 </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and not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0" i="1" smtClean="0">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i="0" smtClean="0">
                            <a:solidFill>
                              <a:schemeClr val="bg1"/>
                            </a:solidFill>
                            <a:latin typeface="Cambria Math" panose="02040503050406030204" pitchFamily="18" charset="0"/>
                            <a:ea typeface="Cambria Math" panose="02040503050406030204" pitchFamily="18" charset="0"/>
                          </a:rPr>
                          <m:t> </m:t>
                        </m:r>
                        <m:r>
                          <a:rPr lang="en-IN" sz="2400" b="1" smtClean="0">
                            <a:solidFill>
                              <a:schemeClr val="bg1"/>
                            </a:solidFill>
                            <a:latin typeface="Cambria Math" panose="02040503050406030204" pitchFamily="18" charset="0"/>
                            <a:ea typeface="Cambria Math" panose="02040503050406030204" pitchFamily="18" charset="0"/>
                          </a:rPr>
                          <m:t>|</m:t>
                        </m:r>
                        <m:r>
                          <a:rPr lang="en-IN" sz="2400" b="0" i="1" smtClean="0">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This is because we are currently assuming that features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do not depend on the model </a:t>
                </a:r>
                <a14:m>
                  <m:oMath xmlns:m="http://schemas.openxmlformats.org/officeDocument/2006/math">
                    <m:r>
                      <a:rPr lang="en-IN" sz="2400" b="1">
                        <a:solidFill>
                          <a:schemeClr val="bg1"/>
                        </a:solidFill>
                        <a:latin typeface="Cambria Math" panose="02040503050406030204" pitchFamily="18" charset="0"/>
                        <a:ea typeface="Cambria Math" panose="02040503050406030204" pitchFamily="18" charset="0"/>
                      </a:rPr>
                      <m:t>𝐰</m:t>
                    </m:r>
                  </m:oMath>
                </a14:m>
                <a:r>
                  <a:rPr lang="en-IN" sz="2400" dirty="0">
                    <a:solidFill>
                      <a:schemeClr val="bg1"/>
                    </a:solidFill>
                    <a:latin typeface="+mj-lt"/>
                  </a:rPr>
                  <a:t>. Thus, the chain rule gives us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r>
                      <a:rPr lang="en-IN" sz="2400" b="1" i="1" smtClean="0">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 </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r>
                          <a:rPr lang="en-IN" sz="2400" b="1">
                            <a:solidFill>
                              <a:schemeClr val="bg1"/>
                            </a:solidFill>
                            <a:latin typeface="Cambria Math" panose="02040503050406030204" pitchFamily="18" charset="0"/>
                            <a:ea typeface="Cambria Math" panose="02040503050406030204" pitchFamily="18" charset="0"/>
                          </a:rPr>
                          <m:t>𝐰</m:t>
                        </m:r>
                      </m:e>
                    </m:d>
                    <m:r>
                      <a:rPr lang="en-IN" sz="2400" b="1" i="1" smtClean="0">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and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is just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e>
                    </m:d>
                  </m:oMath>
                </a14:m>
                <a:r>
                  <a:rPr lang="en-IN" sz="2400" dirty="0">
                    <a:solidFill>
                      <a:schemeClr val="bg1"/>
                    </a:solidFill>
                    <a:latin typeface="+mj-lt"/>
                  </a:rPr>
                  <a:t> which does not depend on the model </a:t>
                </a:r>
                <a14:m>
                  <m:oMath xmlns:m="http://schemas.openxmlformats.org/officeDocument/2006/math">
                    <m:r>
                      <a:rPr lang="en-IN" sz="2400" b="1">
                        <a:solidFill>
                          <a:schemeClr val="bg1"/>
                        </a:solidFill>
                        <a:latin typeface="Cambria Math" panose="02040503050406030204" pitchFamily="18" charset="0"/>
                        <a:ea typeface="Cambria Math" panose="02040503050406030204" pitchFamily="18" charset="0"/>
                      </a:rPr>
                      <m:t>𝐰</m:t>
                    </m:r>
                  </m:oMath>
                </a14:m>
                <a:r>
                  <a:rPr lang="en-IN" sz="2400" dirty="0">
                    <a:solidFill>
                      <a:schemeClr val="bg1"/>
                    </a:solidFill>
                    <a:latin typeface="+mj-lt"/>
                  </a:rPr>
                  <a:t>. Note that we also assume in calculations that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are independent of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b="0" i="1" smtClean="0">
                            <a:solidFill>
                              <a:schemeClr val="bg1"/>
                            </a:solidFill>
                            <a:latin typeface="Cambria Math" panose="02040503050406030204" pitchFamily="18" charset="0"/>
                            <a:ea typeface="Cambria Math" panose="02040503050406030204" pitchFamily="18" charset="0"/>
                          </a:rPr>
                          <m:t>𝑗</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b="0" i="1" smtClean="0">
                            <a:solidFill>
                              <a:schemeClr val="bg1"/>
                            </a:solidFill>
                            <a:latin typeface="Cambria Math" panose="02040503050406030204" pitchFamily="18" charset="0"/>
                            <a:ea typeface="Cambria Math" panose="02040503050406030204" pitchFamily="18" charset="0"/>
                          </a:rPr>
                          <m:t>𝑗</m:t>
                        </m:r>
                      </m:sup>
                    </m:sSup>
                  </m:oMath>
                </a14:m>
                <a:r>
                  <a:rPr lang="en-IN" sz="2400" dirty="0">
                    <a:solidFill>
                      <a:schemeClr val="bg1"/>
                    </a:solidFill>
                    <a:latin typeface="+mj-lt"/>
                  </a:rPr>
                  <a:t> for </a:t>
                </a:r>
                <a14:m>
                  <m:oMath xmlns:m="http://schemas.openxmlformats.org/officeDocument/2006/math">
                    <m:r>
                      <a:rPr lang="en-IN" sz="2400" b="0" i="1" smtClean="0">
                        <a:solidFill>
                          <a:schemeClr val="bg1"/>
                        </a:solidFill>
                        <a:latin typeface="Cambria Math" panose="02040503050406030204" pitchFamily="18" charset="0"/>
                      </a:rPr>
                      <m:t>𝑖</m:t>
                    </m:r>
                    <m:r>
                      <a:rPr lang="en-IN" sz="2400" b="0" i="1" smtClean="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𝑗</m:t>
                    </m:r>
                  </m:oMath>
                </a14:m>
                <a:endParaRPr lang="en-IN" sz="2400" dirty="0">
                  <a:solidFill>
                    <a:schemeClr val="bg1"/>
                  </a:solidFill>
                  <a:latin typeface="+mj-lt"/>
                </a:endParaRPr>
              </a:p>
            </p:txBody>
          </p:sp>
        </mc:Choice>
        <mc:Fallback xmlns="">
          <p:sp>
            <p:nvSpPr>
              <p:cNvPr id="20" name="Rectangular Callout 19"/>
              <p:cNvSpPr>
                <a:spLocks noRot="1" noChangeAspect="1" noMove="1" noResize="1" noEditPoints="1" noAdjustHandles="1" noChangeArrowheads="1" noChangeShapeType="1" noTextEdit="1"/>
              </p:cNvSpPr>
              <p:nvPr/>
            </p:nvSpPr>
            <p:spPr>
              <a:xfrm>
                <a:off x="134402" y="139906"/>
                <a:ext cx="10106249" cy="2047151"/>
              </a:xfrm>
              <a:prstGeom prst="wedgeRectCallout">
                <a:avLst>
                  <a:gd name="adj1" fmla="val 61527"/>
                  <a:gd name="adj2" fmla="val 5117"/>
                </a:avLst>
              </a:prstGeom>
              <a:blipFill>
                <a:blip r:embed="rId4"/>
                <a:stretch>
                  <a:fillRect l="-108" t="-877" b="-6725"/>
                </a:stretch>
              </a:blipFill>
              <a:ln w="38100">
                <a:solidFill>
                  <a:schemeClr val="accent1"/>
                </a:solidFill>
              </a:ln>
            </p:spPr>
            <p:txBody>
              <a:bodyPr/>
              <a:lstStyle/>
              <a:p>
                <a:r>
                  <a:rPr lang="en-IN">
                    <a:noFill/>
                  </a:rPr>
                  <a:t> </a:t>
                </a:r>
              </a:p>
            </p:txBody>
          </p:sp>
        </mc:Fallback>
      </mc:AlternateContent>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7561" y="4990232"/>
            <a:ext cx="1722822" cy="1722822"/>
          </a:xfrm>
          <a:prstGeom prst="rect">
            <a:avLst/>
          </a:prstGeom>
        </p:spPr>
      </p:pic>
      <mc:AlternateContent xmlns:mc="http://schemas.openxmlformats.org/markup-compatibility/2006" xmlns:a14="http://schemas.microsoft.com/office/drawing/2010/main">
        <mc:Choice Requires="a14">
          <p:sp>
            <p:nvSpPr>
              <p:cNvPr id="22" name="Rectangular Callout 21"/>
              <p:cNvSpPr/>
              <p:nvPr/>
            </p:nvSpPr>
            <p:spPr>
              <a:xfrm>
                <a:off x="388217" y="5243243"/>
                <a:ext cx="10340742" cy="935520"/>
              </a:xfrm>
              <a:prstGeom prst="wedgeRectCallout">
                <a:avLst>
                  <a:gd name="adj1" fmla="val 57477"/>
                  <a:gd name="adj2" fmla="val 5628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will soon study “generative” models where the features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themselves would become random variables dependent on a (more complicated) model</a:t>
                </a:r>
              </a:p>
            </p:txBody>
          </p:sp>
        </mc:Choice>
        <mc:Fallback xmlns="">
          <p:sp>
            <p:nvSpPr>
              <p:cNvPr id="22" name="Rectangular Callout 21"/>
              <p:cNvSpPr>
                <a:spLocks noRot="1" noChangeAspect="1" noMove="1" noResize="1" noEditPoints="1" noAdjustHandles="1" noChangeArrowheads="1" noChangeShapeType="1" noTextEdit="1"/>
              </p:cNvSpPr>
              <p:nvPr/>
            </p:nvSpPr>
            <p:spPr>
              <a:xfrm>
                <a:off x="388217" y="5243243"/>
                <a:ext cx="10340742" cy="935520"/>
              </a:xfrm>
              <a:prstGeom prst="wedgeRectCallout">
                <a:avLst>
                  <a:gd name="adj1" fmla="val 57477"/>
                  <a:gd name="adj2" fmla="val 56287"/>
                </a:avLst>
              </a:prstGeom>
              <a:blipFill>
                <a:blip r:embed="rId6"/>
                <a:stretch>
                  <a:fillRect b="-58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81824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righ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for 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426829"/>
              </a:xfrm>
            </p:spPr>
            <p:txBody>
              <a:bodyPr>
                <a:normAutofit/>
              </a:bodyPr>
              <a:lstStyle/>
              <a:p>
                <a:r>
                  <a:rPr lang="en-IN" dirty="0">
                    <a:solidFill>
                      <a:schemeClr val="bg1"/>
                    </a:solidFill>
                  </a:rPr>
                  <a:t>For Gaussian likelihood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𝑦</m:t>
                            </m:r>
                          </m:e>
                          <m:sup>
                            <m:r>
                              <a:rPr lang="en-IN" i="1">
                                <a:solidFill>
                                  <a:schemeClr val="bg1"/>
                                </a:solidFill>
                                <a:latin typeface="Cambria Math" panose="02040503050406030204" pitchFamily="18" charset="0"/>
                                <a:ea typeface="Cambria Math" panose="02040503050406030204" pitchFamily="18" charset="0"/>
                              </a:rPr>
                              <m:t>𝑖</m:t>
                            </m:r>
                          </m:sup>
                        </m:sSup>
                        <m:r>
                          <a:rPr lang="en-IN" i="1">
                            <a:solidFill>
                              <a:schemeClr val="bg1"/>
                            </a:solidFill>
                            <a:latin typeface="Cambria Math" panose="02040503050406030204" pitchFamily="18" charset="0"/>
                            <a:ea typeface="Cambria Math" panose="02040503050406030204" pitchFamily="18" charset="0"/>
                          </a:rPr>
                          <m:t> | </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i="1">
                                <a:solidFill>
                                  <a:schemeClr val="bg1"/>
                                </a:solidFill>
                                <a:latin typeface="Cambria Math" panose="02040503050406030204" pitchFamily="18" charset="0"/>
                              </a:rPr>
                              <m:t>⊤</m:t>
                            </m:r>
                          </m:sup>
                        </m:sSup>
                        <m:sSup>
                          <m:sSupPr>
                            <m:ctrlPr>
                              <a:rPr lang="en-IN" b="1"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i="1">
                                <a:solidFill>
                                  <a:schemeClr val="bg1"/>
                                </a:solidFill>
                                <a:latin typeface="Cambria Math" panose="02040503050406030204" pitchFamily="18" charset="0"/>
                              </a:rPr>
                              <m:t>𝑖</m:t>
                            </m:r>
                          </m:sup>
                        </m:sSup>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𝑙</m:t>
                            </m:r>
                          </m:sub>
                          <m:sup>
                            <m:r>
                              <a:rPr lang="en-IN" i="1">
                                <a:solidFill>
                                  <a:schemeClr val="bg1"/>
                                </a:solidFill>
                                <a:latin typeface="Cambria Math" panose="02040503050406030204" pitchFamily="18" charset="0"/>
                              </a:rPr>
                              <m:t>2</m:t>
                            </m:r>
                          </m:sup>
                        </m:sSubSup>
                      </m:e>
                    </m:d>
                  </m:oMath>
                </a14:m>
                <a:r>
                  <a:rPr lang="en-IN" dirty="0">
                    <a:solidFill>
                      <a:schemeClr val="bg1"/>
                    </a:solidFill>
                  </a:rPr>
                  <a:t> and Gaussian prior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𝟎</m:t>
                        </m:r>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oMath>
                </a14:m>
                <a:r>
                  <a:rPr lang="en-IN" dirty="0">
                    <a:solidFill>
                      <a:schemeClr val="bg1"/>
                    </a:solidFill>
                  </a:rPr>
                  <a:t> we get </a:t>
                </a:r>
                <a14:m>
                  <m:oMath xmlns:m="http://schemas.openxmlformats.org/officeDocument/2006/math">
                    <m:sSub>
                      <m:sSubPr>
                        <m:ctrlPr>
                          <a:rPr lang="en-IN" sz="2800" i="1" dirty="0">
                            <a:solidFill>
                              <a:schemeClr val="bg1"/>
                            </a:solidFill>
                            <a:latin typeface="Cambria Math" panose="02040503050406030204" pitchFamily="18" charset="0"/>
                          </a:rPr>
                        </m:ctrlPr>
                      </m:sSubPr>
                      <m:e>
                        <m:acc>
                          <m:accPr>
                            <m:chr m:val="̂"/>
                            <m:ctrlPr>
                              <a:rPr lang="en-IN" sz="2800" i="1">
                                <a:solidFill>
                                  <a:schemeClr val="bg1"/>
                                </a:solidFill>
                                <a:latin typeface="Cambria Math" panose="02040503050406030204" pitchFamily="18" charset="0"/>
                              </a:rPr>
                            </m:ctrlPr>
                          </m:accPr>
                          <m:e>
                            <m:r>
                              <a:rPr lang="en-IN" sz="2800" b="1">
                                <a:solidFill>
                                  <a:schemeClr val="bg1"/>
                                </a:solidFill>
                                <a:latin typeface="Cambria Math" panose="02040503050406030204" pitchFamily="18" charset="0"/>
                              </a:rPr>
                              <m:t>𝐰</m:t>
                            </m:r>
                          </m:e>
                        </m:acc>
                      </m:e>
                      <m:sub>
                        <m:r>
                          <m:rPr>
                            <m:sty m:val="p"/>
                          </m:rPr>
                          <a:rPr lang="en-IN" sz="2800" dirty="0">
                            <a:solidFill>
                              <a:schemeClr val="bg1"/>
                            </a:solidFill>
                            <a:latin typeface="Cambria Math" panose="02040503050406030204" pitchFamily="18" charset="0"/>
                          </a:rPr>
                          <m:t>MAP</m:t>
                        </m:r>
                      </m:sub>
                    </m:sSub>
                    <m:r>
                      <a:rPr lang="en-IN" sz="2800" i="1" dirty="0">
                        <a:solidFill>
                          <a:schemeClr val="bg1"/>
                        </a:solidFill>
                        <a:latin typeface="Cambria Math" panose="02040503050406030204" pitchFamily="18" charset="0"/>
                      </a:rPr>
                      <m:t>=</m:t>
                    </m:r>
                    <m:func>
                      <m:funcPr>
                        <m:ctrlPr>
                          <a:rPr lang="en-IN" sz="2800" i="1" dirty="0">
                            <a:solidFill>
                              <a:schemeClr val="bg1"/>
                            </a:solidFill>
                            <a:latin typeface="Cambria Math" panose="02040503050406030204" pitchFamily="18" charset="0"/>
                          </a:rPr>
                        </m:ctrlPr>
                      </m:funcPr>
                      <m:fName>
                        <m:r>
                          <m:rPr>
                            <m:sty m:val="p"/>
                          </m:rPr>
                          <a:rPr lang="en-IN" sz="2800" dirty="0">
                            <a:solidFill>
                              <a:schemeClr val="bg1"/>
                            </a:solidFill>
                            <a:latin typeface="Cambria Math" panose="02040503050406030204" pitchFamily="18" charset="0"/>
                          </a:rPr>
                          <m:t>arg</m:t>
                        </m:r>
                      </m:fName>
                      <m:e>
                        <m:func>
                          <m:funcPr>
                            <m:ctrlPr>
                              <a:rPr lang="en-IN" sz="2800" i="1" dirty="0">
                                <a:solidFill>
                                  <a:schemeClr val="bg1"/>
                                </a:solidFill>
                                <a:latin typeface="Cambria Math" panose="02040503050406030204" pitchFamily="18" charset="0"/>
                              </a:rPr>
                            </m:ctrlPr>
                          </m:funcPr>
                          <m:fName>
                            <m:limLow>
                              <m:limLowPr>
                                <m:ctrlPr>
                                  <a:rPr lang="en-IN" sz="2800" i="1" dirty="0">
                                    <a:solidFill>
                                      <a:schemeClr val="bg1"/>
                                    </a:solidFill>
                                    <a:latin typeface="Cambria Math" panose="02040503050406030204" pitchFamily="18" charset="0"/>
                                  </a:rPr>
                                </m:ctrlPr>
                              </m:limLowPr>
                              <m:e>
                                <m:r>
                                  <m:rPr>
                                    <m:sty m:val="p"/>
                                  </m:rPr>
                                  <a:rPr lang="en-IN" sz="2800" dirty="0">
                                    <a:solidFill>
                                      <a:schemeClr val="bg1"/>
                                    </a:solidFill>
                                    <a:latin typeface="Cambria Math" panose="02040503050406030204" pitchFamily="18" charset="0"/>
                                  </a:rPr>
                                  <m:t>min</m:t>
                                </m:r>
                              </m:e>
                              <m:lim>
                                <m:r>
                                  <a:rPr lang="en-IN" sz="2800" b="1" dirty="0">
                                    <a:solidFill>
                                      <a:schemeClr val="bg1"/>
                                    </a:solidFill>
                                    <a:latin typeface="Cambria Math" panose="02040503050406030204" pitchFamily="18" charset="0"/>
                                  </a:rPr>
                                  <m:t>𝐰</m:t>
                                </m:r>
                                <m:r>
                                  <a:rPr lang="en-IN" sz="2800" i="1" dirty="0">
                                    <a:solidFill>
                                      <a:schemeClr val="bg1"/>
                                    </a:solidFill>
                                    <a:latin typeface="Cambria Math" panose="02040503050406030204" pitchFamily="18" charset="0"/>
                                  </a:rPr>
                                  <m:t>∈</m:t>
                                </m:r>
                                <m:sSup>
                                  <m:sSupPr>
                                    <m:ctrlPr>
                                      <a:rPr lang="en-IN" sz="2800" i="1" dirty="0">
                                        <a:solidFill>
                                          <a:schemeClr val="bg1"/>
                                        </a:solidFill>
                                        <a:latin typeface="Cambria Math" panose="02040503050406030204" pitchFamily="18" charset="0"/>
                                        <a:ea typeface="Cambria Math" panose="02040503050406030204" pitchFamily="18" charset="0"/>
                                      </a:rPr>
                                    </m:ctrlPr>
                                  </m:sSupPr>
                                  <m:e>
                                    <m:r>
                                      <a:rPr lang="en-IN" sz="2800" i="1" dirty="0">
                                        <a:solidFill>
                                          <a:schemeClr val="bg1"/>
                                        </a:solidFill>
                                        <a:latin typeface="Cambria Math" panose="02040503050406030204" pitchFamily="18" charset="0"/>
                                        <a:ea typeface="Cambria Math" panose="02040503050406030204" pitchFamily="18" charset="0"/>
                                      </a:rPr>
                                      <m:t>ℝ</m:t>
                                    </m:r>
                                  </m:e>
                                  <m:sup>
                                    <m:r>
                                      <a:rPr lang="en-IN" sz="2800" i="1" dirty="0">
                                        <a:solidFill>
                                          <a:schemeClr val="bg1"/>
                                        </a:solidFill>
                                        <a:latin typeface="Cambria Math" panose="02040503050406030204" pitchFamily="18" charset="0"/>
                                        <a:ea typeface="Cambria Math" panose="02040503050406030204" pitchFamily="18" charset="0"/>
                                      </a:rPr>
                                      <m:t>𝑑</m:t>
                                    </m:r>
                                  </m:sup>
                                </m:sSup>
                              </m:lim>
                            </m:limLow>
                          </m:fName>
                          <m:e>
                            <m:f>
                              <m:fPr>
                                <m:ctrlPr>
                                  <a:rPr lang="en-IN" sz="2800" i="1" dirty="0">
                                    <a:solidFill>
                                      <a:schemeClr val="bg1"/>
                                    </a:solidFill>
                                    <a:latin typeface="Cambria Math" panose="02040503050406030204" pitchFamily="18" charset="0"/>
                                    <a:ea typeface="Cambria Math" panose="02040503050406030204" pitchFamily="18" charset="0"/>
                                  </a:rPr>
                                </m:ctrlPr>
                              </m:fPr>
                              <m:num>
                                <m:r>
                                  <a:rPr lang="en-IN" sz="2800" i="1" dirty="0">
                                    <a:solidFill>
                                      <a:schemeClr val="bg1"/>
                                    </a:solidFill>
                                    <a:latin typeface="Cambria Math" panose="02040503050406030204" pitchFamily="18" charset="0"/>
                                    <a:ea typeface="Cambria Math" panose="02040503050406030204" pitchFamily="18" charset="0"/>
                                  </a:rPr>
                                  <m:t>1</m:t>
                                </m:r>
                              </m:num>
                              <m:den>
                                <m:sSubSup>
                                  <m:sSubSupPr>
                                    <m:ctrlPr>
                                      <a:rPr lang="en-IN" sz="2800" i="1" dirty="0">
                                        <a:solidFill>
                                          <a:schemeClr val="bg1"/>
                                        </a:solidFill>
                                        <a:latin typeface="Cambria Math" panose="02040503050406030204" pitchFamily="18" charset="0"/>
                                        <a:ea typeface="Cambria Math" panose="02040503050406030204" pitchFamily="18" charset="0"/>
                                      </a:rPr>
                                    </m:ctrlPr>
                                  </m:sSubSupPr>
                                  <m:e>
                                    <m:r>
                                      <a:rPr lang="en-IN" sz="2800" i="1" dirty="0">
                                        <a:solidFill>
                                          <a:schemeClr val="bg1"/>
                                        </a:solidFill>
                                        <a:latin typeface="Cambria Math" panose="02040503050406030204" pitchFamily="18" charset="0"/>
                                        <a:ea typeface="Cambria Math" panose="02040503050406030204" pitchFamily="18" charset="0"/>
                                      </a:rPr>
                                      <m:t>𝜎</m:t>
                                    </m:r>
                                  </m:e>
                                  <m:sub>
                                    <m:r>
                                      <a:rPr lang="en-IN" sz="2800" i="1" dirty="0">
                                        <a:solidFill>
                                          <a:schemeClr val="bg1"/>
                                        </a:solidFill>
                                        <a:latin typeface="Cambria Math" panose="02040503050406030204" pitchFamily="18" charset="0"/>
                                        <a:ea typeface="Cambria Math" panose="02040503050406030204" pitchFamily="18" charset="0"/>
                                      </a:rPr>
                                      <m:t>𝑝</m:t>
                                    </m:r>
                                  </m:sub>
                                  <m:sup>
                                    <m:r>
                                      <a:rPr lang="en-IN" sz="2800" i="1" dirty="0">
                                        <a:solidFill>
                                          <a:schemeClr val="bg1"/>
                                        </a:solidFill>
                                        <a:latin typeface="Cambria Math" panose="02040503050406030204" pitchFamily="18" charset="0"/>
                                        <a:ea typeface="Cambria Math" panose="02040503050406030204" pitchFamily="18" charset="0"/>
                                      </a:rPr>
                                      <m:t>2</m:t>
                                    </m:r>
                                  </m:sup>
                                </m:sSubSup>
                              </m:den>
                            </m:f>
                          </m:e>
                        </m:func>
                        <m:sSubSup>
                          <m:sSubSupPr>
                            <m:ctrlPr>
                              <a:rPr lang="en-IN" sz="2800"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sz="2800" i="1">
                                    <a:solidFill>
                                      <a:schemeClr val="bg1"/>
                                    </a:solidFill>
                                    <a:latin typeface="Cambria Math" panose="02040503050406030204" pitchFamily="18" charset="0"/>
                                    <a:ea typeface="Cambria Math" panose="02040503050406030204" pitchFamily="18" charset="0"/>
                                  </a:rPr>
                                </m:ctrlPr>
                              </m:dPr>
                              <m:e>
                                <m:r>
                                  <a:rPr lang="en-IN" sz="2800" b="1">
                                    <a:solidFill>
                                      <a:schemeClr val="bg1"/>
                                    </a:solidFill>
                                    <a:latin typeface="Cambria Math" panose="02040503050406030204" pitchFamily="18" charset="0"/>
                                    <a:ea typeface="Cambria Math" panose="02040503050406030204" pitchFamily="18" charset="0"/>
                                  </a:rPr>
                                  <m:t>𝐰</m:t>
                                </m:r>
                              </m:e>
                            </m:d>
                          </m:e>
                          <m:sub>
                            <m:r>
                              <a:rPr lang="en-IN" sz="2800" i="1">
                                <a:solidFill>
                                  <a:schemeClr val="bg1"/>
                                </a:solidFill>
                                <a:latin typeface="Cambria Math" panose="02040503050406030204" pitchFamily="18" charset="0"/>
                                <a:ea typeface="Cambria Math" panose="02040503050406030204" pitchFamily="18" charset="0"/>
                              </a:rPr>
                              <m:t>2</m:t>
                            </m:r>
                          </m:sub>
                          <m:sup>
                            <m:r>
                              <a:rPr lang="en-IN" sz="2800" i="1">
                                <a:solidFill>
                                  <a:schemeClr val="bg1"/>
                                </a:solidFill>
                                <a:latin typeface="Cambria Math" panose="02040503050406030204" pitchFamily="18" charset="0"/>
                                <a:ea typeface="Cambria Math" panose="02040503050406030204" pitchFamily="18" charset="0"/>
                              </a:rPr>
                              <m:t>2</m:t>
                            </m:r>
                          </m:sup>
                        </m:sSubSup>
                        <m:r>
                          <a:rPr lang="en-IN" sz="2800" i="1">
                            <a:solidFill>
                              <a:schemeClr val="bg1"/>
                            </a:solidFill>
                            <a:latin typeface="Cambria Math" panose="02040503050406030204" pitchFamily="18" charset="0"/>
                            <a:ea typeface="Cambria Math" panose="02040503050406030204" pitchFamily="18" charset="0"/>
                          </a:rPr>
                          <m:t>+</m:t>
                        </m:r>
                        <m:f>
                          <m:fPr>
                            <m:ctrlPr>
                              <a:rPr lang="en-IN" sz="2800" i="1">
                                <a:solidFill>
                                  <a:schemeClr val="bg1"/>
                                </a:solidFill>
                                <a:latin typeface="Cambria Math" panose="02040503050406030204" pitchFamily="18" charset="0"/>
                                <a:ea typeface="Cambria Math" panose="02040503050406030204" pitchFamily="18" charset="0"/>
                              </a:rPr>
                            </m:ctrlPr>
                          </m:fPr>
                          <m:num>
                            <m:r>
                              <a:rPr lang="en-IN" sz="2800" i="1">
                                <a:solidFill>
                                  <a:schemeClr val="bg1"/>
                                </a:solidFill>
                                <a:latin typeface="Cambria Math" panose="02040503050406030204" pitchFamily="18" charset="0"/>
                                <a:ea typeface="Cambria Math" panose="02040503050406030204" pitchFamily="18" charset="0"/>
                              </a:rPr>
                              <m:t>1</m:t>
                            </m:r>
                          </m:num>
                          <m:den>
                            <m:sSubSup>
                              <m:sSubSupPr>
                                <m:ctrlPr>
                                  <a:rPr lang="en-IN" sz="2800" i="1">
                                    <a:solidFill>
                                      <a:schemeClr val="bg1"/>
                                    </a:solidFill>
                                    <a:latin typeface="Cambria Math" panose="02040503050406030204" pitchFamily="18" charset="0"/>
                                    <a:ea typeface="Cambria Math" panose="02040503050406030204" pitchFamily="18" charset="0"/>
                                  </a:rPr>
                                </m:ctrlPr>
                              </m:sSubSupPr>
                              <m:e>
                                <m:r>
                                  <a:rPr lang="en-IN" sz="2800" i="1">
                                    <a:solidFill>
                                      <a:schemeClr val="bg1"/>
                                    </a:solidFill>
                                    <a:latin typeface="Cambria Math" panose="02040503050406030204" pitchFamily="18" charset="0"/>
                                    <a:ea typeface="Cambria Math" panose="02040503050406030204" pitchFamily="18" charset="0"/>
                                  </a:rPr>
                                  <m:t>𝜎</m:t>
                                </m:r>
                              </m:e>
                              <m:sub>
                                <m:r>
                                  <a:rPr lang="en-IN" sz="2800" i="1">
                                    <a:solidFill>
                                      <a:schemeClr val="bg1"/>
                                    </a:solidFill>
                                    <a:latin typeface="Cambria Math" panose="02040503050406030204" pitchFamily="18" charset="0"/>
                                    <a:ea typeface="Cambria Math" panose="02040503050406030204" pitchFamily="18" charset="0"/>
                                  </a:rPr>
                                  <m:t>𝑙</m:t>
                                </m:r>
                              </m:sub>
                              <m:sup>
                                <m:r>
                                  <a:rPr lang="en-IN" sz="2800" i="1">
                                    <a:solidFill>
                                      <a:schemeClr val="bg1"/>
                                    </a:solidFill>
                                    <a:latin typeface="Cambria Math" panose="02040503050406030204" pitchFamily="18" charset="0"/>
                                    <a:ea typeface="Cambria Math" panose="02040503050406030204" pitchFamily="18" charset="0"/>
                                  </a:rPr>
                                  <m:t>2</m:t>
                                </m:r>
                              </m:sup>
                            </m:sSubSup>
                          </m:den>
                        </m:f>
                        <m:nary>
                          <m:naryPr>
                            <m:chr m:val="∑"/>
                            <m:limLoc m:val="subSup"/>
                            <m:ctrlPr>
                              <a:rPr lang="en-IN" sz="2800" i="1">
                                <a:solidFill>
                                  <a:schemeClr val="bg1"/>
                                </a:solidFill>
                                <a:latin typeface="Cambria Math" panose="02040503050406030204" pitchFamily="18" charset="0"/>
                                <a:ea typeface="Cambria Math" panose="02040503050406030204" pitchFamily="18" charset="0"/>
                              </a:rPr>
                            </m:ctrlPr>
                          </m:naryPr>
                          <m:sub>
                            <m:r>
                              <m:rPr>
                                <m:brk m:alnAt="25"/>
                              </m:rPr>
                              <a:rPr lang="en-IN" sz="2800" i="1">
                                <a:solidFill>
                                  <a:schemeClr val="bg1"/>
                                </a:solidFill>
                                <a:latin typeface="Cambria Math" panose="02040503050406030204" pitchFamily="18" charset="0"/>
                                <a:ea typeface="Cambria Math" panose="02040503050406030204" pitchFamily="18" charset="0"/>
                              </a:rPr>
                              <m:t>𝑖</m:t>
                            </m:r>
                            <m:r>
                              <a:rPr lang="en-IN" sz="2800" i="1">
                                <a:solidFill>
                                  <a:schemeClr val="bg1"/>
                                </a:solidFill>
                                <a:latin typeface="Cambria Math" panose="02040503050406030204" pitchFamily="18" charset="0"/>
                                <a:ea typeface="Cambria Math" panose="02040503050406030204" pitchFamily="18" charset="0"/>
                              </a:rPr>
                              <m:t>=1</m:t>
                            </m:r>
                          </m:sub>
                          <m:sup>
                            <m:r>
                              <a:rPr lang="en-IN" sz="2800" i="1">
                                <a:solidFill>
                                  <a:schemeClr val="bg1"/>
                                </a:solidFill>
                                <a:latin typeface="Cambria Math" panose="02040503050406030204" pitchFamily="18" charset="0"/>
                                <a:ea typeface="Cambria Math" panose="02040503050406030204" pitchFamily="18" charset="0"/>
                              </a:rPr>
                              <m:t>𝑛</m:t>
                            </m:r>
                          </m:sup>
                          <m:e>
                            <m:sSup>
                              <m:sSupPr>
                                <m:ctrlPr>
                                  <a:rPr lang="en-IN" sz="2800" i="1">
                                    <a:solidFill>
                                      <a:schemeClr val="bg1"/>
                                    </a:solidFill>
                                    <a:latin typeface="Cambria Math" panose="02040503050406030204" pitchFamily="18" charset="0"/>
                                  </a:rPr>
                                </m:ctrlPr>
                              </m:sSupPr>
                              <m:e>
                                <m:d>
                                  <m:dPr>
                                    <m:ctrlPr>
                                      <a:rPr lang="en-IN" sz="2800" i="1">
                                        <a:solidFill>
                                          <a:schemeClr val="bg1"/>
                                        </a:solidFill>
                                        <a:latin typeface="Cambria Math" panose="02040503050406030204" pitchFamily="18" charset="0"/>
                                      </a:rPr>
                                    </m:ctrlPr>
                                  </m:dPr>
                                  <m:e>
                                    <m:sSup>
                                      <m:sSupPr>
                                        <m:ctrlPr>
                                          <a:rPr lang="en-IN" sz="2800" i="1">
                                            <a:solidFill>
                                              <a:schemeClr val="bg1"/>
                                            </a:solidFill>
                                            <a:latin typeface="Cambria Math" panose="02040503050406030204" pitchFamily="18" charset="0"/>
                                          </a:rPr>
                                        </m:ctrlPr>
                                      </m:sSupPr>
                                      <m:e>
                                        <m:r>
                                          <a:rPr lang="en-IN" sz="2800" i="1">
                                            <a:solidFill>
                                              <a:schemeClr val="bg1"/>
                                            </a:solidFill>
                                            <a:latin typeface="Cambria Math" panose="02040503050406030204" pitchFamily="18" charset="0"/>
                                          </a:rPr>
                                          <m:t>𝑦</m:t>
                                        </m:r>
                                      </m:e>
                                      <m:sup>
                                        <m:r>
                                          <a:rPr lang="en-IN" sz="2800" i="1">
                                            <a:solidFill>
                                              <a:schemeClr val="bg1"/>
                                            </a:solidFill>
                                            <a:latin typeface="Cambria Math" panose="02040503050406030204" pitchFamily="18" charset="0"/>
                                          </a:rPr>
                                          <m:t>𝑖</m:t>
                                        </m:r>
                                      </m:sup>
                                    </m:sSup>
                                    <m:r>
                                      <a:rPr lang="en-IN" sz="2800" i="1">
                                        <a:solidFill>
                                          <a:schemeClr val="bg1"/>
                                        </a:solidFill>
                                        <a:latin typeface="Cambria Math" panose="02040503050406030204" pitchFamily="18" charset="0"/>
                                      </a:rPr>
                                      <m:t>−</m:t>
                                    </m:r>
                                    <m:sSup>
                                      <m:sSupPr>
                                        <m:ctrlPr>
                                          <a:rPr lang="en-IN" sz="2800" i="1">
                                            <a:solidFill>
                                              <a:schemeClr val="bg1"/>
                                            </a:solidFill>
                                            <a:latin typeface="Cambria Math" panose="02040503050406030204" pitchFamily="18" charset="0"/>
                                          </a:rPr>
                                        </m:ctrlPr>
                                      </m:sSupPr>
                                      <m:e>
                                        <m:r>
                                          <a:rPr lang="en-IN" sz="2800" b="1">
                                            <a:solidFill>
                                              <a:schemeClr val="bg1"/>
                                            </a:solidFill>
                                            <a:latin typeface="Cambria Math" panose="02040503050406030204" pitchFamily="18" charset="0"/>
                                          </a:rPr>
                                          <m:t>𝐰</m:t>
                                        </m:r>
                                      </m:e>
                                      <m:sup>
                                        <m:r>
                                          <a:rPr lang="en-IN" sz="2800" i="1">
                                            <a:solidFill>
                                              <a:schemeClr val="bg1"/>
                                            </a:solidFill>
                                            <a:latin typeface="Cambria Math" panose="02040503050406030204" pitchFamily="18" charset="0"/>
                                          </a:rPr>
                                          <m:t>⊤</m:t>
                                        </m:r>
                                      </m:sup>
                                    </m:sSup>
                                    <m:sSup>
                                      <m:sSupPr>
                                        <m:ctrlPr>
                                          <a:rPr lang="en-IN" sz="2800" i="1">
                                            <a:solidFill>
                                              <a:schemeClr val="bg1"/>
                                            </a:solidFill>
                                            <a:latin typeface="Cambria Math" panose="02040503050406030204" pitchFamily="18" charset="0"/>
                                          </a:rPr>
                                        </m:ctrlPr>
                                      </m:sSupPr>
                                      <m:e>
                                        <m:r>
                                          <a:rPr lang="en-IN" sz="2800" b="1">
                                            <a:solidFill>
                                              <a:schemeClr val="bg1"/>
                                            </a:solidFill>
                                            <a:latin typeface="Cambria Math" panose="02040503050406030204" pitchFamily="18" charset="0"/>
                                          </a:rPr>
                                          <m:t>𝐱</m:t>
                                        </m:r>
                                      </m:e>
                                      <m:sup>
                                        <m:r>
                                          <a:rPr lang="en-IN" sz="2800" i="1">
                                            <a:solidFill>
                                              <a:schemeClr val="bg1"/>
                                            </a:solidFill>
                                            <a:latin typeface="Cambria Math" panose="02040503050406030204" pitchFamily="18" charset="0"/>
                                          </a:rPr>
                                          <m:t>𝑖</m:t>
                                        </m:r>
                                      </m:sup>
                                    </m:sSup>
                                  </m:e>
                                </m:d>
                              </m:e>
                              <m:sup>
                                <m:r>
                                  <a:rPr lang="en-IN" sz="2800" i="1">
                                    <a:solidFill>
                                      <a:schemeClr val="bg1"/>
                                    </a:solidFill>
                                    <a:latin typeface="Cambria Math" panose="02040503050406030204" pitchFamily="18" charset="0"/>
                                  </a:rPr>
                                  <m:t>2</m:t>
                                </m:r>
                              </m:sup>
                            </m:sSup>
                          </m:e>
                        </m:nary>
                      </m:e>
                    </m:func>
                  </m:oMath>
                </a14:m>
                <a:endParaRPr lang="en-IN" dirty="0">
                  <a:solidFill>
                    <a:schemeClr val="bg1"/>
                  </a:solidFill>
                </a:endParaRPr>
              </a:p>
              <a:p>
                <a:pPr lvl="2"/>
                <a:r>
                  <a:rPr lang="en-IN" dirty="0">
                    <a:solidFill>
                      <a:schemeClr val="bg1"/>
                    </a:solidFill>
                  </a:rPr>
                  <a:t>Be careful, there are two variance terms here </a:t>
                </a:r>
                <a14:m>
                  <m:oMath xmlns:m="http://schemas.openxmlformats.org/officeDocument/2006/math">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𝑙</m:t>
                        </m:r>
                      </m:sub>
                    </m:sSub>
                    <m:r>
                      <a:rPr lang="en-IN">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𝑝</m:t>
                        </m:r>
                      </m:sub>
                    </m:sSub>
                  </m:oMath>
                </a14:m>
                <a:endParaRPr lang="en-IN" dirty="0">
                  <a:solidFill>
                    <a:schemeClr val="bg1"/>
                  </a:solidFill>
                </a:endParaRPr>
              </a:p>
              <a:p>
                <a:pPr lvl="2"/>
                <a:r>
                  <a:rPr lang="en-IN" dirty="0">
                    <a:solidFill>
                      <a:schemeClr val="bg1"/>
                    </a:solidFill>
                  </a:rPr>
                  <a:t>The above is </a:t>
                </a:r>
                <a14:m>
                  <m:oMath xmlns:m="http://schemas.openxmlformats.org/officeDocument/2006/math">
                    <m:func>
                      <m:funcPr>
                        <m:ctrlPr>
                          <a:rPr lang="en-IN" i="1" dirty="0">
                            <a:solidFill>
                              <a:schemeClr val="bg1"/>
                            </a:solidFill>
                            <a:latin typeface="Cambria Math" panose="02040503050406030204" pitchFamily="18" charset="0"/>
                          </a:rPr>
                        </m:ctrlPr>
                      </m:funcPr>
                      <m:fName>
                        <m:r>
                          <m:rPr>
                            <m:sty m:val="p"/>
                          </m:rPr>
                          <a:rPr lang="en-IN" dirty="0">
                            <a:solidFill>
                              <a:schemeClr val="bg1"/>
                            </a:solidFill>
                            <a:latin typeface="Cambria Math" panose="02040503050406030204" pitchFamily="18" charset="0"/>
                          </a:rPr>
                          <m:t>arg</m:t>
                        </m:r>
                      </m:fName>
                      <m:e>
                        <m:func>
                          <m:funcPr>
                            <m:ctrlPr>
                              <a:rPr lang="en-IN" i="1" dirty="0">
                                <a:solidFill>
                                  <a:schemeClr val="bg1"/>
                                </a:solidFill>
                                <a:latin typeface="Cambria Math" panose="02040503050406030204" pitchFamily="18" charset="0"/>
                              </a:rPr>
                            </m:ctrlPr>
                          </m:funcPr>
                          <m:fName>
                            <m:limLow>
                              <m:limLowPr>
                                <m:ctrlPr>
                                  <a:rPr lang="en-IN" i="1" dirty="0">
                                    <a:solidFill>
                                      <a:schemeClr val="bg1"/>
                                    </a:solidFill>
                                    <a:latin typeface="Cambria Math" panose="02040503050406030204" pitchFamily="18" charset="0"/>
                                  </a:rPr>
                                </m:ctrlPr>
                              </m:limLowPr>
                              <m:e>
                                <m:r>
                                  <m:rPr>
                                    <m:sty m:val="p"/>
                                  </m:rPr>
                                  <a:rPr lang="en-IN" dirty="0">
                                    <a:solidFill>
                                      <a:schemeClr val="bg1"/>
                                    </a:solidFill>
                                    <a:latin typeface="Cambria Math" panose="02040503050406030204" pitchFamily="18" charset="0"/>
                                  </a:rPr>
                                  <m:t>min</m:t>
                                </m:r>
                              </m:e>
                              <m:lim>
                                <m:r>
                                  <a:rPr lang="en-IN" b="1" dirty="0">
                                    <a:solidFill>
                                      <a:schemeClr val="bg1"/>
                                    </a:solidFill>
                                    <a:latin typeface="Cambria Math" panose="02040503050406030204" pitchFamily="18" charset="0"/>
                                  </a:rPr>
                                  <m:t>𝐰</m:t>
                                </m:r>
                                <m:r>
                                  <a:rPr lang="en-IN" dirty="0">
                                    <a:solidFill>
                                      <a:schemeClr val="bg1"/>
                                    </a:solidFill>
                                    <a:latin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r>
                                      <a:rPr lang="en-IN" dirty="0">
                                        <a:solidFill>
                                          <a:schemeClr val="bg1"/>
                                        </a:solidFill>
                                        <a:latin typeface="Cambria Math" panose="02040503050406030204" pitchFamily="18" charset="0"/>
                                        <a:ea typeface="Cambria Math" panose="02040503050406030204" pitchFamily="18" charset="0"/>
                                      </a:rPr>
                                      <m:t>ℝ</m:t>
                                    </m:r>
                                  </m:e>
                                  <m:sup>
                                    <m:r>
                                      <a:rPr lang="en-IN" dirty="0">
                                        <a:solidFill>
                                          <a:schemeClr val="bg1"/>
                                        </a:solidFill>
                                        <a:latin typeface="Cambria Math" panose="02040503050406030204" pitchFamily="18" charset="0"/>
                                        <a:ea typeface="Cambria Math" panose="02040503050406030204" pitchFamily="18" charset="0"/>
                                      </a:rPr>
                                      <m:t>𝑑</m:t>
                                    </m:r>
                                  </m:sup>
                                </m:sSup>
                              </m:lim>
                            </m:limLow>
                          </m:fName>
                          <m:e>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dirty="0">
                                                <a:solidFill>
                                                  <a:schemeClr val="bg1"/>
                                                </a:solidFill>
                                                <a:latin typeface="Cambria Math" panose="02040503050406030204" pitchFamily="18" charset="0"/>
                                                <a:ea typeface="Cambria Math" panose="02040503050406030204" pitchFamily="18" charset="0"/>
                                              </a:rPr>
                                              <m:t>𝜎</m:t>
                                            </m:r>
                                          </m:e>
                                          <m:sub>
                                            <m:r>
                                              <a:rPr lang="en-IN"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dirty="0">
                                                <a:solidFill>
                                                  <a:schemeClr val="bg1"/>
                                                </a:solidFill>
                                                <a:latin typeface="Cambria Math" panose="02040503050406030204" pitchFamily="18" charset="0"/>
                                                <a:ea typeface="Cambria Math" panose="02040503050406030204" pitchFamily="18" charset="0"/>
                                              </a:rPr>
                                              <m:t>𝜎</m:t>
                                            </m:r>
                                          </m:e>
                                          <m:sub>
                                            <m:r>
                                              <a:rPr lang="en-IN" dirty="0">
                                                <a:solidFill>
                                                  <a:schemeClr val="bg1"/>
                                                </a:solidFill>
                                                <a:latin typeface="Cambria Math" panose="02040503050406030204" pitchFamily="18" charset="0"/>
                                                <a:ea typeface="Cambria Math" panose="02040503050406030204" pitchFamily="18" charset="0"/>
                                              </a:rPr>
                                              <m:t>𝑝</m:t>
                                            </m:r>
                                          </m:sub>
                                        </m:sSub>
                                      </m:den>
                                    </m:f>
                                  </m:e>
                                </m:d>
                              </m:e>
                              <m:sup>
                                <m:r>
                                  <a:rPr lang="en-IN" dirty="0">
                                    <a:solidFill>
                                      <a:schemeClr val="bg1"/>
                                    </a:solidFill>
                                    <a:latin typeface="Cambria Math" panose="02040503050406030204" pitchFamily="18" charset="0"/>
                                    <a:ea typeface="Cambria Math" panose="02040503050406030204" pitchFamily="18" charset="0"/>
                                  </a:rPr>
                                  <m:t>2</m:t>
                                </m:r>
                              </m:sup>
                            </m:sSup>
                            <m:r>
                              <a:rPr lang="en-IN" dirty="0">
                                <a:solidFill>
                                  <a:schemeClr val="bg1"/>
                                </a:solidFill>
                                <a:latin typeface="Cambria Math" panose="02040503050406030204" pitchFamily="18" charset="0"/>
                                <a:ea typeface="Cambria Math" panose="02040503050406030204" pitchFamily="18" charset="0"/>
                              </a:rPr>
                              <m:t>⋅</m:t>
                            </m:r>
                          </m:e>
                        </m:func>
                        <m:sSubSup>
                          <m:sSubSupPr>
                            <m:ctrlPr>
                              <a:rPr lang="en-IN"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𝐰</m:t>
                                </m:r>
                              </m:e>
                            </m:d>
                          </m:e>
                          <m:sub>
                            <m:r>
                              <a:rPr lang="en-IN">
                                <a:solidFill>
                                  <a:schemeClr val="bg1"/>
                                </a:solidFill>
                                <a:latin typeface="Cambria Math" panose="02040503050406030204" pitchFamily="18" charset="0"/>
                                <a:ea typeface="Cambria Math" panose="02040503050406030204" pitchFamily="18" charset="0"/>
                              </a:rPr>
                              <m:t>2</m:t>
                            </m:r>
                          </m:sub>
                          <m:sup>
                            <m:r>
                              <a:rPr lang="en-IN">
                                <a:solidFill>
                                  <a:schemeClr val="bg1"/>
                                </a:solidFill>
                                <a:latin typeface="Cambria Math" panose="02040503050406030204" pitchFamily="18" charset="0"/>
                                <a:ea typeface="Cambria Math" panose="02040503050406030204" pitchFamily="18" charset="0"/>
                              </a:rPr>
                              <m:t>2</m:t>
                            </m:r>
                          </m:sup>
                        </m:sSubSup>
                        <m:r>
                          <a:rPr lang="en-IN">
                            <a:solidFill>
                              <a:schemeClr val="bg1"/>
                            </a:solidFill>
                            <a:latin typeface="Cambria Math" panose="02040503050406030204" pitchFamily="18" charset="0"/>
                            <a:ea typeface="Cambria Math" panose="02040503050406030204" pitchFamily="18" charset="0"/>
                          </a:rPr>
                          <m:t>+</m:t>
                        </m:r>
                        <m:nary>
                          <m:naryPr>
                            <m:chr m:val="∑"/>
                            <m:limLoc m:val="subSup"/>
                            <m:ctrlPr>
                              <a:rPr lang="en-IN" i="1">
                                <a:solidFill>
                                  <a:schemeClr val="bg1"/>
                                </a:solidFill>
                                <a:latin typeface="Cambria Math" panose="02040503050406030204" pitchFamily="18" charset="0"/>
                                <a:ea typeface="Cambria Math" panose="02040503050406030204" pitchFamily="18" charset="0"/>
                              </a:rPr>
                            </m:ctrlPr>
                          </m:naryPr>
                          <m:sub>
                            <m:r>
                              <m:rPr>
                                <m:brk m:alnAt="25"/>
                              </m:rPr>
                              <a:rPr lang="en-IN">
                                <a:solidFill>
                                  <a:schemeClr val="bg1"/>
                                </a:solidFill>
                                <a:latin typeface="Cambria Math" panose="02040503050406030204" pitchFamily="18" charset="0"/>
                                <a:ea typeface="Cambria Math" panose="02040503050406030204" pitchFamily="18" charset="0"/>
                              </a:rPr>
                              <m:t>𝑖</m:t>
                            </m:r>
                            <m:r>
                              <a:rPr lang="en-IN">
                                <a:solidFill>
                                  <a:schemeClr val="bg1"/>
                                </a:solidFill>
                                <a:latin typeface="Cambria Math" panose="02040503050406030204" pitchFamily="18" charset="0"/>
                                <a:ea typeface="Cambria Math" panose="02040503050406030204" pitchFamily="18" charset="0"/>
                              </a:rPr>
                              <m:t>=1</m:t>
                            </m:r>
                          </m:sub>
                          <m:sup>
                            <m:r>
                              <a:rPr lang="en-IN">
                                <a:solidFill>
                                  <a:schemeClr val="bg1"/>
                                </a:solidFill>
                                <a:latin typeface="Cambria Math" panose="02040503050406030204" pitchFamily="18" charset="0"/>
                                <a:ea typeface="Cambria Math" panose="02040503050406030204" pitchFamily="18" charset="0"/>
                              </a:rPr>
                              <m:t>𝑛</m:t>
                            </m:r>
                          </m:sup>
                          <m:e>
                            <m:sSup>
                              <m:sSupPr>
                                <m:ctrlPr>
                                  <a:rPr lang="en-IN" i="1">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a:solidFill>
                                              <a:schemeClr val="bg1"/>
                                            </a:solidFill>
                                            <a:latin typeface="Cambria Math" panose="02040503050406030204" pitchFamily="18" charset="0"/>
                                          </a:rPr>
                                          <m:t>⊤</m:t>
                                        </m:r>
                                      </m:sup>
                                    </m:sSup>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e>
                                </m:d>
                              </m:e>
                              <m:sup>
                                <m:r>
                                  <a:rPr lang="en-IN">
                                    <a:solidFill>
                                      <a:schemeClr val="bg1"/>
                                    </a:solidFill>
                                    <a:latin typeface="Cambria Math" panose="02040503050406030204" pitchFamily="18" charset="0"/>
                                  </a:rPr>
                                  <m:t>2</m:t>
                                </m:r>
                              </m:sup>
                            </m:sSup>
                          </m:e>
                        </m:nary>
                      </m:e>
                    </m:func>
                  </m:oMath>
                </a14:m>
                <a:r>
                  <a:rPr lang="en-IN" dirty="0">
                    <a:solidFill>
                      <a:schemeClr val="bg1"/>
                    </a:solidFill>
                  </a:rPr>
                  <a:t> i.e. ridge regression</a:t>
                </a:r>
              </a:p>
              <a:p>
                <a:pPr lvl="2"/>
                <a:r>
                  <a:rPr lang="en-IN" dirty="0">
                    <a:solidFill>
                      <a:schemeClr val="bg1"/>
                    </a:solidFill>
                  </a:rPr>
                  <a:t>Thus, </a:t>
                </a:r>
                <a14:m>
                  <m:oMath xmlns:m="http://schemas.openxmlformats.org/officeDocument/2006/math">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𝑙</m:t>
                        </m:r>
                      </m:sub>
                    </m:sSub>
                    <m:r>
                      <a:rPr lang="en-IN">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𝑝</m:t>
                        </m:r>
                      </m:sub>
                    </m:sSub>
                  </m:oMath>
                </a14:m>
                <a:r>
                  <a:rPr lang="en-IN" dirty="0">
                    <a:solidFill>
                      <a:schemeClr val="bg1"/>
                    </a:solidFill>
                  </a:rPr>
                  <a:t> together decide the regularization constant</a:t>
                </a:r>
              </a:p>
              <a:p>
                <a:r>
                  <a:rPr lang="en-IN" dirty="0">
                    <a:solidFill>
                      <a:schemeClr val="bg1"/>
                    </a:solidFill>
                  </a:rPr>
                  <a:t>There is a multivariate version of the Laplace distribution too!</a:t>
                </a:r>
              </a:p>
              <a:p>
                <a:pPr lvl="2"/>
                <a:r>
                  <a:rPr lang="en-US" dirty="0">
                    <a:solidFill>
                      <a:schemeClr val="bg1"/>
                    </a:solidFill>
                  </a:rPr>
                  <a:t>Using it as a prior with </a:t>
                </a:r>
                <a14:m>
                  <m:oMath xmlns:m="http://schemas.openxmlformats.org/officeDocument/2006/math">
                    <m:r>
                      <a:rPr lang="en-IN" b="1">
                        <a:solidFill>
                          <a:schemeClr val="bg1"/>
                        </a:solidFill>
                        <a:latin typeface="Cambria Math" panose="02040503050406030204" pitchFamily="18" charset="0"/>
                      </a:rPr>
                      <m:t>𝛍</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𝟎</m:t>
                    </m:r>
                  </m:oMath>
                </a14:m>
                <a:r>
                  <a:rPr lang="en-US" dirty="0">
                    <a:solidFill>
                      <a:schemeClr val="bg1"/>
                    </a:solidFill>
                  </a:rPr>
                  <a:t> (the zero vector) will give us LASSO!</a:t>
                </a:r>
              </a:p>
              <a:p>
                <a:pPr lvl="2"/>
                <a:r>
                  <a:rPr lang="en-US" b="1" dirty="0">
                    <a:solidFill>
                      <a:schemeClr val="bg1"/>
                    </a:solidFill>
                  </a:rPr>
                  <a:t>Warning</a:t>
                </a:r>
                <a:r>
                  <a:rPr lang="en-US" dirty="0">
                    <a:solidFill>
                      <a:schemeClr val="bg1"/>
                    </a:solidFill>
                  </a:rPr>
                  <a:t>: expression for the Laplace PDF for general covariance is a bit tricky)</a:t>
                </a:r>
                <a:br>
                  <a:rPr lang="en-IN" dirty="0">
                    <a:solidFill>
                      <a:schemeClr val="bg1"/>
                    </a:solidFill>
                  </a:rPr>
                </a:b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ℒ</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ea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 </m:t>
                        </m:r>
                        <m:r>
                          <a:rPr lang="en-IN" b="1">
                            <a:solidFill>
                              <a:schemeClr val="bg1"/>
                            </a:solidFill>
                            <a:latin typeface="Cambria Math" panose="02040503050406030204" pitchFamily="18" charset="0"/>
                            <a:ea typeface="Cambria Math" panose="02040503050406030204" pitchFamily="18" charset="0"/>
                          </a:rPr>
                          <m:t>𝛍</m:t>
                        </m:r>
                        <m:r>
                          <a:rPr lang="en-IN" i="1">
                            <a:solidFill>
                              <a:schemeClr val="bg1"/>
                            </a:solidFill>
                            <a:latin typeface="Cambria Math" panose="02040503050406030204" pitchFamily="18" charset="0"/>
                            <a:ea typeface="Cambria Math" panose="02040503050406030204" pitchFamily="18" charset="0"/>
                          </a:rPr>
                          <m:t>,</m:t>
                        </m:r>
                        <m:r>
                          <a:rPr lang="en-IN" i="1">
                            <a:solidFill>
                              <a:schemeClr val="bg1"/>
                            </a:solidFill>
                            <a:latin typeface="Cambria Math" panose="02040503050406030204" pitchFamily="18" charset="0"/>
                            <a:ea typeface="Cambria Math" panose="02040503050406030204" pitchFamily="18" charset="0"/>
                          </a:rPr>
                          <m:t>𝜎</m:t>
                        </m:r>
                      </m:e>
                    </m:d>
                    <m:r>
                      <a:rPr lang="en-IN" i="1">
                        <a:solidFill>
                          <a:schemeClr val="bg1"/>
                        </a:solidFill>
                        <a:latin typeface="Cambria Math" panose="02040503050406030204" pitchFamily="18" charset="0"/>
                        <a:ea typeface="Cambria Math" panose="02040503050406030204" pitchFamily="18" charset="0"/>
                      </a:rPr>
                      <m:t>=</m:t>
                    </m:r>
                    <m:f>
                      <m:fPr>
                        <m:ctrlPr>
                          <a:rPr lang="en-IN" i="1">
                            <a:solidFill>
                              <a:schemeClr val="bg1"/>
                            </a:solidFill>
                            <a:latin typeface="Cambria Math" panose="02040503050406030204" pitchFamily="18" charset="0"/>
                            <a:ea typeface="Cambria Math" panose="02040503050406030204" pitchFamily="18" charset="0"/>
                          </a:rPr>
                        </m:ctrlPr>
                      </m:fPr>
                      <m:num>
                        <m:r>
                          <a:rPr lang="en-IN" i="1">
                            <a:solidFill>
                              <a:schemeClr val="bg1"/>
                            </a:solidFill>
                            <a:latin typeface="Cambria Math" panose="02040503050406030204" pitchFamily="18" charset="0"/>
                            <a:ea typeface="Cambria Math" panose="02040503050406030204" pitchFamily="18" charset="0"/>
                          </a:rPr>
                          <m:t>1</m:t>
                        </m:r>
                      </m:num>
                      <m:den>
                        <m:sSup>
                          <m:sSupPr>
                            <m:ctrlPr>
                              <a:rPr lang="en-IN" i="1">
                                <a:solidFill>
                                  <a:schemeClr val="bg1"/>
                                </a:solidFill>
                                <a:latin typeface="Cambria Math" panose="02040503050406030204" pitchFamily="18" charset="0"/>
                                <a:ea typeface="Cambria Math" panose="02040503050406030204" pitchFamily="18" charset="0"/>
                              </a:rPr>
                            </m:ctrlPr>
                          </m:sSupPr>
                          <m:e>
                            <m:d>
                              <m:dPr>
                                <m:ctrlPr>
                                  <a:rPr lang="en-IN" i="1">
                                    <a:solidFill>
                                      <a:schemeClr val="bg1"/>
                                    </a:solidFill>
                                    <a:latin typeface="Cambria Math" panose="02040503050406030204" pitchFamily="18" charset="0"/>
                                    <a:ea typeface="Cambria Math" panose="02040503050406030204" pitchFamily="18" charset="0"/>
                                  </a:rPr>
                                </m:ctrlPr>
                              </m:dPr>
                              <m:e>
                                <m:r>
                                  <a:rPr lang="en-IN" i="1">
                                    <a:solidFill>
                                      <a:schemeClr val="bg1"/>
                                    </a:solidFill>
                                    <a:latin typeface="Cambria Math" panose="02040503050406030204" pitchFamily="18" charset="0"/>
                                    <a:ea typeface="Cambria Math" panose="02040503050406030204" pitchFamily="18" charset="0"/>
                                  </a:rPr>
                                  <m:t>2</m:t>
                                </m:r>
                                <m:r>
                                  <a:rPr lang="en-IN" i="1">
                                    <a:solidFill>
                                      <a:schemeClr val="bg1"/>
                                    </a:solidFill>
                                    <a:latin typeface="Cambria Math" panose="02040503050406030204" pitchFamily="18" charset="0"/>
                                    <a:ea typeface="Cambria Math" panose="02040503050406030204" pitchFamily="18" charset="0"/>
                                  </a:rPr>
                                  <m:t>𝜎</m:t>
                                </m:r>
                              </m:e>
                            </m:d>
                          </m:e>
                          <m:sup>
                            <m:r>
                              <a:rPr lang="en-IN" i="1">
                                <a:solidFill>
                                  <a:schemeClr val="bg1"/>
                                </a:solidFill>
                                <a:latin typeface="Cambria Math" panose="02040503050406030204" pitchFamily="18" charset="0"/>
                                <a:ea typeface="Cambria Math" panose="02040503050406030204" pitchFamily="18" charset="0"/>
                              </a:rPr>
                              <m:t>𝑑</m:t>
                            </m:r>
                          </m:sup>
                        </m:sSup>
                      </m:den>
                    </m:f>
                    <m:func>
                      <m:funcPr>
                        <m:ctrlPr>
                          <a:rPr lang="en-IN" i="1">
                            <a:solidFill>
                              <a:schemeClr val="bg1"/>
                            </a:solidFill>
                            <a:latin typeface="Cambria Math" panose="02040503050406030204" pitchFamily="18" charset="0"/>
                            <a:ea typeface="Cambria Math" panose="02040503050406030204" pitchFamily="18" charset="0"/>
                          </a:rPr>
                        </m:ctrlPr>
                      </m:funcPr>
                      <m:fName>
                        <m:r>
                          <m:rPr>
                            <m:sty m:val="p"/>
                          </m:rPr>
                          <a:rPr lang="en-IN">
                            <a:solidFill>
                              <a:schemeClr val="bg1"/>
                            </a:solidFill>
                            <a:latin typeface="Cambria Math" panose="02040503050406030204" pitchFamily="18" charset="0"/>
                            <a:ea typeface="Cambria Math" panose="02040503050406030204" pitchFamily="18" charset="0"/>
                          </a:rPr>
                          <m:t>exp</m:t>
                        </m:r>
                      </m:fName>
                      <m:e>
                        <m:d>
                          <m:dPr>
                            <m:ctrlPr>
                              <a:rPr lang="en-IN" i="1">
                                <a:solidFill>
                                  <a:schemeClr val="bg1"/>
                                </a:solidFill>
                                <a:latin typeface="Cambria Math" panose="02040503050406030204" pitchFamily="18" charset="0"/>
                                <a:ea typeface="Cambria Math" panose="02040503050406030204" pitchFamily="18" charset="0"/>
                              </a:rPr>
                            </m:ctrlPr>
                          </m:dPr>
                          <m:e>
                            <m:r>
                              <a:rPr lang="en-IN" i="1">
                                <a:solidFill>
                                  <a:schemeClr val="bg1"/>
                                </a:solidFill>
                                <a:latin typeface="Cambria Math" panose="02040503050406030204" pitchFamily="18" charset="0"/>
                                <a:ea typeface="Cambria Math" panose="02040503050406030204" pitchFamily="18" charset="0"/>
                              </a:rPr>
                              <m:t>−</m:t>
                            </m:r>
                            <m:f>
                              <m:fPr>
                                <m:ctrlPr>
                                  <a:rPr lang="en-IN" i="1">
                                    <a:solidFill>
                                      <a:schemeClr val="bg1"/>
                                    </a:solidFill>
                                    <a:latin typeface="Cambria Math" panose="02040503050406030204" pitchFamily="18" charset="0"/>
                                    <a:ea typeface="Cambria Math" panose="02040503050406030204" pitchFamily="18" charset="0"/>
                                  </a:rPr>
                                </m:ctrlPr>
                              </m:fPr>
                              <m:num>
                                <m:sSub>
                                  <m:sSubPr>
                                    <m:ctrlPr>
                                      <a:rPr lang="en-IN" i="1">
                                        <a:solidFill>
                                          <a:schemeClr val="bg1"/>
                                        </a:solidFill>
                                        <a:latin typeface="Cambria Math" panose="02040503050406030204" pitchFamily="18" charset="0"/>
                                        <a:ea typeface="Cambria Math" panose="02040503050406030204" pitchFamily="18" charset="0"/>
                                      </a:rPr>
                                    </m:ctrlPr>
                                  </m:sSub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ea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m:t>
                                        </m:r>
                                        <m:r>
                                          <a:rPr lang="en-IN" b="1">
                                            <a:solidFill>
                                              <a:schemeClr val="bg1"/>
                                            </a:solidFill>
                                            <a:latin typeface="Cambria Math" panose="02040503050406030204" pitchFamily="18" charset="0"/>
                                            <a:ea typeface="Cambria Math" panose="02040503050406030204" pitchFamily="18" charset="0"/>
                                          </a:rPr>
                                          <m:t>𝛍</m:t>
                                        </m:r>
                                      </m:e>
                                    </m:d>
                                  </m:e>
                                  <m:sub>
                                    <m:r>
                                      <a:rPr lang="en-IN" i="1">
                                        <a:solidFill>
                                          <a:schemeClr val="bg1"/>
                                        </a:solidFill>
                                        <a:latin typeface="Cambria Math" panose="02040503050406030204" pitchFamily="18" charset="0"/>
                                        <a:ea typeface="Cambria Math" panose="02040503050406030204" pitchFamily="18" charset="0"/>
                                      </a:rPr>
                                      <m:t>1</m:t>
                                    </m:r>
                                  </m:sub>
                                </m:sSub>
                              </m:num>
                              <m:den>
                                <m:r>
                                  <a:rPr lang="en-IN" i="1">
                                    <a:solidFill>
                                      <a:schemeClr val="bg1"/>
                                    </a:solidFill>
                                    <a:latin typeface="Cambria Math" panose="02040503050406030204" pitchFamily="18" charset="0"/>
                                    <a:ea typeface="Cambria Math" panose="02040503050406030204" pitchFamily="18" charset="0"/>
                                  </a:rPr>
                                  <m:t>𝜎</m:t>
                                </m:r>
                              </m:den>
                            </m:f>
                          </m:e>
                        </m:d>
                      </m:e>
                    </m:func>
                  </m:oMath>
                </a14:m>
                <a:endParaRPr lang="en-IN" dirty="0">
                  <a:solidFill>
                    <a:schemeClr val="bg1"/>
                  </a:solidFill>
                </a:endParaRPr>
              </a:p>
              <a:p>
                <a:endParaRPr lang="en-IN"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426829"/>
              </a:xfrm>
              <a:blipFill>
                <a:blip r:embed="rId2"/>
                <a:stretch>
                  <a:fillRect l="-562" t="-190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grpSp>
        <p:nvGrpSpPr>
          <p:cNvPr id="12" name="Group 11">
            <a:extLst>
              <a:ext uri="{FF2B5EF4-FFF2-40B4-BE49-F238E27FC236}">
                <a16:creationId xmlns:a16="http://schemas.microsoft.com/office/drawing/2014/main" id="{38F6B7E4-66F8-4212-838D-6A1055260F3B}"/>
              </a:ext>
            </a:extLst>
          </p:cNvPr>
          <p:cNvGrpSpPr/>
          <p:nvPr/>
        </p:nvGrpSpPr>
        <p:grpSpPr>
          <a:xfrm>
            <a:off x="10863920" y="1237465"/>
            <a:ext cx="1143000" cy="1143000"/>
            <a:chOff x="2379643" y="355681"/>
            <a:chExt cx="1143000" cy="1143000"/>
          </a:xfrm>
        </p:grpSpPr>
        <p:sp>
          <p:nvSpPr>
            <p:cNvPr id="13" name="Oval 12">
              <a:extLst>
                <a:ext uri="{FF2B5EF4-FFF2-40B4-BE49-F238E27FC236}">
                  <a16:creationId xmlns:a16="http://schemas.microsoft.com/office/drawing/2014/main" id="{7E3E9ACA-F964-FBFD-DDB9-8B06E908CFD6}"/>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4" name="Freeform: Shape 13">
              <a:extLst>
                <a:ext uri="{FF2B5EF4-FFF2-40B4-BE49-F238E27FC236}">
                  <a16:creationId xmlns:a16="http://schemas.microsoft.com/office/drawing/2014/main" id="{5976D996-7171-0FE4-6642-7D867B5F5179}"/>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5" name="Group 14">
              <a:extLst>
                <a:ext uri="{FF2B5EF4-FFF2-40B4-BE49-F238E27FC236}">
                  <a16:creationId xmlns:a16="http://schemas.microsoft.com/office/drawing/2014/main" id="{7E417E28-30E8-39B9-5162-9837C7ED1697}"/>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99ACE405-E765-22A6-1365-F4C90CDDC474}"/>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7" name="Freeform: Shape 16">
                <a:extLst>
                  <a:ext uri="{FF2B5EF4-FFF2-40B4-BE49-F238E27FC236}">
                    <a16:creationId xmlns:a16="http://schemas.microsoft.com/office/drawing/2014/main" id="{766F82A1-01F3-874A-40B9-C895AE90F3A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1" name="Rectangular Callout 10"/>
              <p:cNvSpPr/>
              <p:nvPr/>
            </p:nvSpPr>
            <p:spPr>
              <a:xfrm>
                <a:off x="372302" y="525861"/>
                <a:ext cx="10305337" cy="1773379"/>
              </a:xfrm>
              <a:prstGeom prst="wedgeRectCallout">
                <a:avLst>
                  <a:gd name="adj1" fmla="val 56534"/>
                  <a:gd name="adj2" fmla="val 368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Just so that we are clear, nothing special about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𝒩</m:t>
                    </m:r>
                    <m:d>
                      <m:dPr>
                        <m:ctrlPr>
                          <a:rPr lang="en-IN" sz="2400" i="1">
                            <a:solidFill>
                              <a:schemeClr val="bg1"/>
                            </a:solidFill>
                            <a:latin typeface="Cambria Math" panose="02040503050406030204" pitchFamily="18" charset="0"/>
                            <a:ea typeface="Cambria Math" panose="02040503050406030204" pitchFamily="18" charset="0"/>
                          </a:rPr>
                        </m:ctrlPr>
                      </m:dPr>
                      <m:e>
                        <m:r>
                          <a:rPr lang="en-IN" sz="2400" b="1">
                            <a:solidFill>
                              <a:schemeClr val="bg1"/>
                            </a:solidFill>
                            <a:latin typeface="Cambria Math" panose="02040503050406030204" pitchFamily="18" charset="0"/>
                          </a:rPr>
                          <m:t>𝐰</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rPr>
                          <m:t>𝟎</m:t>
                        </m:r>
                        <m:r>
                          <a:rPr lang="en-IN" sz="2400" i="1">
                            <a:solidFill>
                              <a:schemeClr val="bg1"/>
                            </a:solidFill>
                            <a:latin typeface="Cambria Math" panose="02040503050406030204" pitchFamily="18" charset="0"/>
                          </a:rPr>
                          <m:t>,</m:t>
                        </m:r>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i="1">
                                <a:solidFill>
                                  <a:schemeClr val="bg1"/>
                                </a:solidFill>
                                <a:latin typeface="Cambria Math" panose="02040503050406030204" pitchFamily="18" charset="0"/>
                              </a:rPr>
                              <m:t>𝑝</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𝐼</m:t>
                            </m:r>
                          </m:e>
                          <m:sub>
                            <m:r>
                              <a:rPr lang="en-IN" sz="2400" i="1">
                                <a:solidFill>
                                  <a:schemeClr val="bg1"/>
                                </a:solidFill>
                                <a:latin typeface="Cambria Math" panose="02040503050406030204" pitchFamily="18" charset="0"/>
                              </a:rPr>
                              <m:t>𝑑</m:t>
                            </m:r>
                          </m:sub>
                        </m:sSub>
                      </m:e>
                    </m:d>
                  </m:oMath>
                </a14:m>
                <a:r>
                  <a:rPr lang="en-IN" sz="2400" dirty="0">
                    <a:solidFill>
                      <a:schemeClr val="bg1"/>
                    </a:solidFill>
                    <a:latin typeface="+mj-lt"/>
                  </a:rPr>
                  <a:t>. If we believe </a:t>
                </a:r>
                <a14:m>
                  <m:oMath xmlns:m="http://schemas.openxmlformats.org/officeDocument/2006/math">
                    <m:r>
                      <a:rPr lang="en-IN" sz="2400" b="1" i="0" smtClean="0">
                        <a:solidFill>
                          <a:schemeClr val="bg1"/>
                        </a:solidFill>
                        <a:latin typeface="Cambria Math" panose="02040503050406030204" pitchFamily="18" charset="0"/>
                      </a:rPr>
                      <m:t>𝐰</m:t>
                    </m:r>
                  </m:oMath>
                </a14:m>
                <a:r>
                  <a:rPr lang="en-IN" sz="2400" dirty="0">
                    <a:solidFill>
                      <a:schemeClr val="bg1"/>
                    </a:solidFill>
                    <a:latin typeface="+mj-lt"/>
                  </a:rPr>
                  <a:t> is close to a vector </a:t>
                </a:r>
                <a14:m>
                  <m:oMath xmlns:m="http://schemas.openxmlformats.org/officeDocument/2006/math">
                    <m:r>
                      <a:rPr lang="en-IN" sz="2400" b="1" i="0" smtClean="0">
                        <a:solidFill>
                          <a:schemeClr val="bg1"/>
                        </a:solidFill>
                        <a:latin typeface="Cambria Math" panose="02040503050406030204" pitchFamily="18" charset="0"/>
                      </a:rPr>
                      <m:t>𝐯</m:t>
                    </m:r>
                  </m:oMath>
                </a14:m>
                <a:r>
                  <a:rPr lang="en-IN" sz="2400" dirty="0">
                    <a:solidFill>
                      <a:schemeClr val="bg1"/>
                    </a:solidFill>
                    <a:latin typeface="+mj-lt"/>
                  </a:rPr>
                  <a:t>, should use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𝒩</m:t>
                    </m:r>
                    <m:d>
                      <m:dPr>
                        <m:ctrlPr>
                          <a:rPr lang="en-IN" sz="2400" i="1">
                            <a:solidFill>
                              <a:schemeClr val="bg1"/>
                            </a:solidFill>
                            <a:latin typeface="Cambria Math" panose="02040503050406030204" pitchFamily="18" charset="0"/>
                            <a:ea typeface="Cambria Math" panose="02040503050406030204" pitchFamily="18" charset="0"/>
                          </a:rPr>
                        </m:ctrlPr>
                      </m:dPr>
                      <m:e>
                        <m:r>
                          <a:rPr lang="en-IN" sz="2400" b="1">
                            <a:solidFill>
                              <a:schemeClr val="bg1"/>
                            </a:solidFill>
                            <a:latin typeface="Cambria Math" panose="02040503050406030204" pitchFamily="18" charset="0"/>
                          </a:rPr>
                          <m:t>𝐰</m:t>
                        </m:r>
                        <m:r>
                          <a:rPr lang="en-IN" sz="2400" i="1">
                            <a:solidFill>
                              <a:schemeClr val="bg1"/>
                            </a:solidFill>
                            <a:latin typeface="Cambria Math" panose="02040503050406030204" pitchFamily="18" charset="0"/>
                            <a:ea typeface="Cambria Math" panose="02040503050406030204" pitchFamily="18" charset="0"/>
                          </a:rPr>
                          <m:t>| </m:t>
                        </m:r>
                        <m:r>
                          <a:rPr lang="en-IN" sz="2400" b="1" i="0" smtClean="0">
                            <a:solidFill>
                              <a:schemeClr val="bg1"/>
                            </a:solidFill>
                            <a:latin typeface="Cambria Math" panose="02040503050406030204" pitchFamily="18" charset="0"/>
                          </a:rPr>
                          <m:t>𝐯</m:t>
                        </m:r>
                        <m:r>
                          <a:rPr lang="en-IN" sz="2400" i="1">
                            <a:solidFill>
                              <a:schemeClr val="bg1"/>
                            </a:solidFill>
                            <a:latin typeface="Cambria Math" panose="02040503050406030204" pitchFamily="18" charset="0"/>
                          </a:rPr>
                          <m:t>,</m:t>
                        </m:r>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i="1">
                                <a:solidFill>
                                  <a:schemeClr val="bg1"/>
                                </a:solidFill>
                                <a:latin typeface="Cambria Math" panose="02040503050406030204" pitchFamily="18" charset="0"/>
                              </a:rPr>
                              <m:t>𝑝</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𝐼</m:t>
                            </m:r>
                          </m:e>
                          <m:sub>
                            <m:r>
                              <a:rPr lang="en-IN" sz="2400" i="1">
                                <a:solidFill>
                                  <a:schemeClr val="bg1"/>
                                </a:solidFill>
                                <a:latin typeface="Cambria Math" panose="02040503050406030204" pitchFamily="18" charset="0"/>
                              </a:rPr>
                              <m:t>𝑑</m:t>
                            </m:r>
                          </m:sub>
                        </m:sSub>
                      </m:e>
                    </m:d>
                  </m:oMath>
                </a14:m>
                <a:r>
                  <a:rPr lang="en-IN" sz="2400" dirty="0">
                    <a:solidFill>
                      <a:schemeClr val="bg1"/>
                    </a:solidFill>
                    <a:latin typeface="+mj-lt"/>
                  </a:rPr>
                  <a:t> instead. MAP will become</a:t>
                </a:r>
              </a:p>
              <a:p>
                <a:pPr algn="ctr"/>
                <a14:m>
                  <m:oMathPara xmlns:m="http://schemas.openxmlformats.org/officeDocument/2006/math">
                    <m:oMathParaPr>
                      <m:jc m:val="centerGroup"/>
                    </m:oMathParaPr>
                    <m:oMath xmlns:m="http://schemas.openxmlformats.org/officeDocument/2006/math">
                      <m:sSub>
                        <m:sSubPr>
                          <m:ctrlPr>
                            <a:rPr lang="en-IN" sz="2400" i="1" dirty="0">
                              <a:solidFill>
                                <a:schemeClr val="bg1"/>
                              </a:solidFill>
                              <a:latin typeface="Cambria Math" panose="02040503050406030204" pitchFamily="18" charset="0"/>
                            </a:rPr>
                          </m:ctrlPr>
                        </m:sSubPr>
                        <m:e>
                          <m:acc>
                            <m:accPr>
                              <m:chr m:val="̂"/>
                              <m:ctrlPr>
                                <a:rPr lang="en-IN" sz="2400" i="1">
                                  <a:solidFill>
                                    <a:schemeClr val="bg1"/>
                                  </a:solidFill>
                                  <a:latin typeface="Cambria Math" panose="02040503050406030204" pitchFamily="18" charset="0"/>
                                </a:rPr>
                              </m:ctrlPr>
                            </m:accPr>
                            <m:e>
                              <m:r>
                                <a:rPr lang="en-IN" sz="2400" b="1">
                                  <a:solidFill>
                                    <a:schemeClr val="bg1"/>
                                  </a:solidFill>
                                  <a:latin typeface="Cambria Math" panose="02040503050406030204" pitchFamily="18" charset="0"/>
                                </a:rPr>
                                <m:t>𝐰</m:t>
                              </m:r>
                            </m:e>
                          </m:acc>
                        </m:e>
                        <m:sub>
                          <m:r>
                            <m:rPr>
                              <m:sty m:val="p"/>
                            </m:rPr>
                            <a:rPr lang="en-IN" sz="2400" dirty="0">
                              <a:solidFill>
                                <a:schemeClr val="bg1"/>
                              </a:solidFill>
                              <a:latin typeface="Cambria Math" panose="02040503050406030204" pitchFamily="18" charset="0"/>
                            </a:rPr>
                            <m:t>MAP</m:t>
                          </m:r>
                        </m:sub>
                      </m:sSub>
                      <m:r>
                        <a:rPr lang="en-IN" sz="2400" i="1" dirty="0">
                          <a:solidFill>
                            <a:schemeClr val="bg1"/>
                          </a:solidFill>
                          <a:latin typeface="Cambria Math" panose="02040503050406030204" pitchFamily="18" charset="0"/>
                        </a:rPr>
                        <m:t>=</m:t>
                      </m:r>
                      <m:func>
                        <m:funcPr>
                          <m:ctrlPr>
                            <a:rPr lang="en-IN" sz="2400" i="1" dirty="0">
                              <a:solidFill>
                                <a:schemeClr val="bg1"/>
                              </a:solidFill>
                              <a:latin typeface="Cambria Math" panose="02040503050406030204" pitchFamily="18" charset="0"/>
                            </a:rPr>
                          </m:ctrlPr>
                        </m:funcPr>
                        <m:fName>
                          <m:r>
                            <m:rPr>
                              <m:sty m:val="p"/>
                            </m:rPr>
                            <a:rPr lang="en-IN" sz="2400" dirty="0">
                              <a:solidFill>
                                <a:schemeClr val="bg1"/>
                              </a:solidFill>
                              <a:latin typeface="Cambria Math" panose="02040503050406030204" pitchFamily="18" charset="0"/>
                            </a:rPr>
                            <m:t>arg</m:t>
                          </m:r>
                        </m:fName>
                        <m:e>
                          <m:func>
                            <m:funcPr>
                              <m:ctrlPr>
                                <a:rPr lang="en-IN" sz="2400" i="1" dirty="0">
                                  <a:solidFill>
                                    <a:schemeClr val="bg1"/>
                                  </a:solidFill>
                                  <a:latin typeface="Cambria Math" panose="02040503050406030204" pitchFamily="18" charset="0"/>
                                </a:rPr>
                              </m:ctrlPr>
                            </m:funcPr>
                            <m:fName>
                              <m:limLow>
                                <m:limLowPr>
                                  <m:ctrlPr>
                                    <a:rPr lang="en-IN" sz="2400" i="1" dirty="0">
                                      <a:solidFill>
                                        <a:schemeClr val="bg1"/>
                                      </a:solidFill>
                                      <a:latin typeface="Cambria Math" panose="02040503050406030204" pitchFamily="18" charset="0"/>
                                    </a:rPr>
                                  </m:ctrlPr>
                                </m:limLowPr>
                                <m:e>
                                  <m:r>
                                    <m:rPr>
                                      <m:sty m:val="p"/>
                                    </m:rPr>
                                    <a:rPr lang="en-IN" sz="2400" dirty="0">
                                      <a:solidFill>
                                        <a:schemeClr val="bg1"/>
                                      </a:solidFill>
                                      <a:latin typeface="Cambria Math" panose="02040503050406030204" pitchFamily="18" charset="0"/>
                                    </a:rPr>
                                    <m:t>min</m:t>
                                  </m:r>
                                </m:e>
                                <m:lim>
                                  <m:r>
                                    <a:rPr lang="en-IN" sz="2400" b="1" dirty="0">
                                      <a:solidFill>
                                        <a:schemeClr val="bg1"/>
                                      </a:solidFill>
                                      <a:latin typeface="Cambria Math" panose="02040503050406030204" pitchFamily="18" charset="0"/>
                                    </a:rPr>
                                    <m:t>𝐰</m:t>
                                  </m:r>
                                  <m:r>
                                    <a:rPr lang="en-IN" sz="2400" i="1" dirty="0">
                                      <a:solidFill>
                                        <a:schemeClr val="bg1"/>
                                      </a:solidFill>
                                      <a:latin typeface="Cambria Math" panose="02040503050406030204" pitchFamily="18" charset="0"/>
                                    </a:rPr>
                                    <m:t>∈</m:t>
                                  </m:r>
                                  <m:sSup>
                                    <m:sSupPr>
                                      <m:ctrlPr>
                                        <a:rPr lang="en-IN" sz="2400" i="1" dirty="0">
                                          <a:solidFill>
                                            <a:schemeClr val="bg1"/>
                                          </a:solidFill>
                                          <a:latin typeface="Cambria Math" panose="02040503050406030204" pitchFamily="18" charset="0"/>
                                          <a:ea typeface="Cambria Math" panose="02040503050406030204" pitchFamily="18" charset="0"/>
                                        </a:rPr>
                                      </m:ctrlPr>
                                    </m:sSupPr>
                                    <m:e>
                                      <m:r>
                                        <a:rPr lang="en-IN" sz="2400" i="1" dirty="0">
                                          <a:solidFill>
                                            <a:schemeClr val="bg1"/>
                                          </a:solidFill>
                                          <a:latin typeface="Cambria Math" panose="02040503050406030204" pitchFamily="18" charset="0"/>
                                          <a:ea typeface="Cambria Math" panose="02040503050406030204" pitchFamily="18" charset="0"/>
                                        </a:rPr>
                                        <m:t>ℝ</m:t>
                                      </m:r>
                                    </m:e>
                                    <m:sup>
                                      <m:r>
                                        <a:rPr lang="en-IN" sz="2400" i="1" dirty="0">
                                          <a:solidFill>
                                            <a:schemeClr val="bg1"/>
                                          </a:solidFill>
                                          <a:latin typeface="Cambria Math" panose="02040503050406030204" pitchFamily="18" charset="0"/>
                                          <a:ea typeface="Cambria Math" panose="02040503050406030204" pitchFamily="18" charset="0"/>
                                        </a:rPr>
                                        <m:t>𝑑</m:t>
                                      </m:r>
                                    </m:sup>
                                  </m:sSup>
                                </m:lim>
                              </m:limLow>
                            </m:fName>
                            <m:e>
                              <m:f>
                                <m:fPr>
                                  <m:ctrlPr>
                                    <a:rPr lang="en-IN" sz="2400" i="1" dirty="0">
                                      <a:solidFill>
                                        <a:schemeClr val="bg1"/>
                                      </a:solidFill>
                                      <a:latin typeface="Cambria Math" panose="02040503050406030204" pitchFamily="18" charset="0"/>
                                      <a:ea typeface="Cambria Math" panose="02040503050406030204" pitchFamily="18" charset="0"/>
                                    </a:rPr>
                                  </m:ctrlPr>
                                </m:fPr>
                                <m:num>
                                  <m:r>
                                    <a:rPr lang="en-IN" sz="2400" i="1" dirty="0">
                                      <a:solidFill>
                                        <a:schemeClr val="bg1"/>
                                      </a:solidFill>
                                      <a:latin typeface="Cambria Math" panose="02040503050406030204" pitchFamily="18" charset="0"/>
                                      <a:ea typeface="Cambria Math" panose="02040503050406030204" pitchFamily="18" charset="0"/>
                                    </a:rPr>
                                    <m:t>1</m:t>
                                  </m:r>
                                </m:num>
                                <m:den>
                                  <m:sSubSup>
                                    <m:sSubSupPr>
                                      <m:ctrlPr>
                                        <a:rPr lang="en-IN" sz="2400" i="1" dirty="0">
                                          <a:solidFill>
                                            <a:schemeClr val="bg1"/>
                                          </a:solidFill>
                                          <a:latin typeface="Cambria Math" panose="02040503050406030204" pitchFamily="18" charset="0"/>
                                          <a:ea typeface="Cambria Math" panose="02040503050406030204" pitchFamily="18" charset="0"/>
                                        </a:rPr>
                                      </m:ctrlPr>
                                    </m:sSubSupPr>
                                    <m:e>
                                      <m:r>
                                        <a:rPr lang="en-IN" sz="2400" i="1" dirty="0">
                                          <a:solidFill>
                                            <a:schemeClr val="bg1"/>
                                          </a:solidFill>
                                          <a:latin typeface="Cambria Math" panose="02040503050406030204" pitchFamily="18" charset="0"/>
                                          <a:ea typeface="Cambria Math" panose="02040503050406030204" pitchFamily="18" charset="0"/>
                                        </a:rPr>
                                        <m:t>𝜎</m:t>
                                      </m:r>
                                    </m:e>
                                    <m:sub>
                                      <m:r>
                                        <a:rPr lang="en-IN" sz="2400" i="1" dirty="0">
                                          <a:solidFill>
                                            <a:schemeClr val="bg1"/>
                                          </a:solidFill>
                                          <a:latin typeface="Cambria Math" panose="02040503050406030204" pitchFamily="18" charset="0"/>
                                          <a:ea typeface="Cambria Math" panose="02040503050406030204" pitchFamily="18" charset="0"/>
                                        </a:rPr>
                                        <m:t>𝑝</m:t>
                                      </m:r>
                                    </m:sub>
                                    <m:sup>
                                      <m:r>
                                        <a:rPr lang="en-IN" sz="2400" i="1" dirty="0">
                                          <a:solidFill>
                                            <a:schemeClr val="bg1"/>
                                          </a:solidFill>
                                          <a:latin typeface="Cambria Math" panose="02040503050406030204" pitchFamily="18" charset="0"/>
                                          <a:ea typeface="Cambria Math" panose="02040503050406030204" pitchFamily="18" charset="0"/>
                                        </a:rPr>
                                        <m:t>2</m:t>
                                      </m:r>
                                    </m:sup>
                                  </m:sSubSup>
                                </m:den>
                              </m:f>
                            </m:e>
                          </m:func>
                          <m:sSubSup>
                            <m:sSubSupPr>
                              <m:ctrlPr>
                                <a:rPr lang="en-IN" sz="2400"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1" i="0">
                                      <a:solidFill>
                                        <a:schemeClr val="bg1"/>
                                      </a:solidFill>
                                      <a:latin typeface="Cambria Math" panose="02040503050406030204" pitchFamily="18" charset="0"/>
                                      <a:ea typeface="Cambria Math" panose="02040503050406030204" pitchFamily="18" charset="0"/>
                                    </a:rPr>
                                    <m:t>𝐰</m:t>
                                  </m:r>
                                  <m:r>
                                    <a:rPr lang="en-IN" sz="2400" b="1" i="0" smtClean="0">
                                      <a:solidFill>
                                        <a:schemeClr val="bg1"/>
                                      </a:solidFill>
                                      <a:latin typeface="Cambria Math" panose="02040503050406030204" pitchFamily="18" charset="0"/>
                                      <a:ea typeface="Cambria Math" panose="02040503050406030204" pitchFamily="18" charset="0"/>
                                    </a:rPr>
                                    <m:t>−</m:t>
                                  </m:r>
                                  <m:r>
                                    <a:rPr lang="en-IN" sz="2400" b="1" i="0" smtClean="0">
                                      <a:solidFill>
                                        <a:schemeClr val="bg1"/>
                                      </a:solidFill>
                                      <a:latin typeface="Cambria Math" panose="02040503050406030204" pitchFamily="18" charset="0"/>
                                      <a:ea typeface="Cambria Math" panose="02040503050406030204" pitchFamily="18" charset="0"/>
                                    </a:rPr>
                                    <m:t>𝐯</m:t>
                                  </m:r>
                                </m:e>
                              </m:d>
                            </m:e>
                            <m:sub>
                              <m:r>
                                <a:rPr lang="en-IN" sz="2400" i="1">
                                  <a:solidFill>
                                    <a:schemeClr val="bg1"/>
                                  </a:solidFill>
                                  <a:latin typeface="Cambria Math" panose="02040503050406030204" pitchFamily="18" charset="0"/>
                                  <a:ea typeface="Cambria Math" panose="02040503050406030204" pitchFamily="18" charset="0"/>
                                </a:rPr>
                                <m:t>2</m:t>
                              </m:r>
                            </m:sub>
                            <m:sup>
                              <m:r>
                                <a:rPr lang="en-IN" sz="2400" i="1">
                                  <a:solidFill>
                                    <a:schemeClr val="bg1"/>
                                  </a:solidFill>
                                  <a:latin typeface="Cambria Math" panose="02040503050406030204" pitchFamily="18" charset="0"/>
                                  <a:ea typeface="Cambria Math" panose="02040503050406030204" pitchFamily="18" charset="0"/>
                                </a:rPr>
                                <m:t>2</m:t>
                              </m:r>
                            </m:sup>
                          </m:sSubSup>
                          <m:r>
                            <a:rPr lang="en-IN" sz="2400" i="1">
                              <a:solidFill>
                                <a:schemeClr val="bg1"/>
                              </a:solidFill>
                              <a:latin typeface="Cambria Math" panose="02040503050406030204" pitchFamily="18" charset="0"/>
                              <a:ea typeface="Cambria Math" panose="02040503050406030204" pitchFamily="18" charset="0"/>
                            </a:rPr>
                            <m:t>+</m:t>
                          </m:r>
                          <m:f>
                            <m:fPr>
                              <m:ctrlPr>
                                <a:rPr lang="en-IN" sz="2400" i="1">
                                  <a:solidFill>
                                    <a:schemeClr val="bg1"/>
                                  </a:solidFill>
                                  <a:latin typeface="Cambria Math" panose="02040503050406030204" pitchFamily="18" charset="0"/>
                                  <a:ea typeface="Cambria Math" panose="02040503050406030204" pitchFamily="18" charset="0"/>
                                </a:rPr>
                              </m:ctrlPr>
                            </m:fPr>
                            <m:num>
                              <m:r>
                                <a:rPr lang="en-IN" sz="2400" i="1">
                                  <a:solidFill>
                                    <a:schemeClr val="bg1"/>
                                  </a:solidFill>
                                  <a:latin typeface="Cambria Math" panose="02040503050406030204" pitchFamily="18" charset="0"/>
                                  <a:ea typeface="Cambria Math" panose="02040503050406030204" pitchFamily="18" charset="0"/>
                                </a:rPr>
                                <m:t>1</m:t>
                              </m:r>
                            </m:num>
                            <m:den>
                              <m:sSubSup>
                                <m:sSubSupPr>
                                  <m:ctrlPr>
                                    <a:rPr lang="en-IN" sz="2400" i="1">
                                      <a:solidFill>
                                        <a:schemeClr val="bg1"/>
                                      </a:solidFill>
                                      <a:latin typeface="Cambria Math" panose="02040503050406030204" pitchFamily="18" charset="0"/>
                                      <a:ea typeface="Cambria Math" panose="02040503050406030204" pitchFamily="18" charset="0"/>
                                    </a:rPr>
                                  </m:ctrlPr>
                                </m:sSubSupPr>
                                <m:e>
                                  <m:r>
                                    <a:rPr lang="en-IN" sz="2400" i="1">
                                      <a:solidFill>
                                        <a:schemeClr val="bg1"/>
                                      </a:solidFill>
                                      <a:latin typeface="Cambria Math" panose="02040503050406030204" pitchFamily="18" charset="0"/>
                                      <a:ea typeface="Cambria Math" panose="02040503050406030204" pitchFamily="18" charset="0"/>
                                    </a:rPr>
                                    <m:t>𝜎</m:t>
                                  </m:r>
                                </m:e>
                                <m:sub>
                                  <m:r>
                                    <a:rPr lang="en-IN" sz="2400" i="1">
                                      <a:solidFill>
                                        <a:schemeClr val="bg1"/>
                                      </a:solidFill>
                                      <a:latin typeface="Cambria Math" panose="02040503050406030204" pitchFamily="18" charset="0"/>
                                      <a:ea typeface="Cambria Math" panose="02040503050406030204" pitchFamily="18" charset="0"/>
                                    </a:rPr>
                                    <m:t>𝑙</m:t>
                                  </m:r>
                                </m:sub>
                                <m:sup>
                                  <m:r>
                                    <a:rPr lang="en-IN" sz="2400" i="1">
                                      <a:solidFill>
                                        <a:schemeClr val="bg1"/>
                                      </a:solidFill>
                                      <a:latin typeface="Cambria Math" panose="02040503050406030204" pitchFamily="18" charset="0"/>
                                      <a:ea typeface="Cambria Math" panose="02040503050406030204" pitchFamily="18" charset="0"/>
                                    </a:rPr>
                                    <m:t>2</m:t>
                                  </m:r>
                                </m:sup>
                              </m:sSubSup>
                            </m:den>
                          </m:f>
                          <m:nary>
                            <m:naryPr>
                              <m:chr m:val="∑"/>
                              <m:limLoc m:val="subSup"/>
                              <m:ctrlPr>
                                <a:rPr lang="en-IN" sz="2400" i="1">
                                  <a:solidFill>
                                    <a:schemeClr val="bg1"/>
                                  </a:solidFill>
                                  <a:latin typeface="Cambria Math" panose="02040503050406030204" pitchFamily="18" charset="0"/>
                                  <a:ea typeface="Cambria Math" panose="02040503050406030204" pitchFamily="18" charset="0"/>
                                </a:rPr>
                              </m:ctrlPr>
                            </m:naryPr>
                            <m:sub>
                              <m:r>
                                <m:rPr>
                                  <m:brk m:alnAt="25"/>
                                </m:rPr>
                                <a:rPr lang="en-IN" sz="2400" i="1">
                                  <a:solidFill>
                                    <a:schemeClr val="bg1"/>
                                  </a:solidFill>
                                  <a:latin typeface="Cambria Math" panose="02040503050406030204" pitchFamily="18" charset="0"/>
                                  <a:ea typeface="Cambria Math" panose="02040503050406030204" pitchFamily="18" charset="0"/>
                                </a:rPr>
                                <m:t>𝑖</m:t>
                              </m:r>
                              <m:r>
                                <a:rPr lang="en-IN" sz="2400" i="1">
                                  <a:solidFill>
                                    <a:schemeClr val="bg1"/>
                                  </a:solidFill>
                                  <a:latin typeface="Cambria Math" panose="02040503050406030204" pitchFamily="18" charset="0"/>
                                  <a:ea typeface="Cambria Math" panose="02040503050406030204" pitchFamily="18" charset="0"/>
                                </a:rPr>
                                <m:t>=1</m:t>
                              </m:r>
                            </m:sub>
                            <m:sup>
                              <m:r>
                                <a:rPr lang="en-IN" sz="2400" i="1">
                                  <a:solidFill>
                                    <a:schemeClr val="bg1"/>
                                  </a:solidFill>
                                  <a:latin typeface="Cambria Math" panose="02040503050406030204" pitchFamily="18" charset="0"/>
                                  <a:ea typeface="Cambria Math" panose="02040503050406030204" pitchFamily="18" charset="0"/>
                                </a:rPr>
                                <m:t>𝑛</m:t>
                              </m:r>
                            </m:sup>
                            <m:e>
                              <m:sSup>
                                <m:sSupPr>
                                  <m:ctrlPr>
                                    <a:rPr lang="en-IN" sz="2400" i="1">
                                      <a:solidFill>
                                        <a:schemeClr val="bg1"/>
                                      </a:solidFill>
                                      <a:latin typeface="Cambria Math" panose="02040503050406030204" pitchFamily="18" charset="0"/>
                                    </a:rPr>
                                  </m:ctrlPr>
                                </m:sSupPr>
                                <m:e>
                                  <m:d>
                                    <m:dPr>
                                      <m:ctrlPr>
                                        <a:rPr lang="en-IN" sz="2400" i="1">
                                          <a:solidFill>
                                            <a:schemeClr val="bg1"/>
                                          </a:solidFill>
                                          <a:latin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𝑦</m:t>
                                          </m:r>
                                        </m:e>
                                        <m:sup>
                                          <m:r>
                                            <a:rPr lang="en-IN" sz="2400" i="1">
                                              <a:solidFill>
                                                <a:schemeClr val="bg1"/>
                                              </a:solidFill>
                                              <a:latin typeface="Cambria Math" panose="02040503050406030204" pitchFamily="18" charset="0"/>
                                            </a:rPr>
                                            <m:t>𝑖</m:t>
                                          </m:r>
                                        </m:sup>
                                      </m:sSup>
                                      <m:r>
                                        <a:rPr lang="en-IN" sz="2400" i="1">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i="1">
                                              <a:solidFill>
                                                <a:schemeClr val="bg1"/>
                                              </a:solidFill>
                                              <a:latin typeface="Cambria Math" panose="02040503050406030204" pitchFamily="18" charset="0"/>
                                            </a:rPr>
                                            <m:t>⊤</m:t>
                                          </m:r>
                                        </m:sup>
                                      </m:sSup>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𝐱</m:t>
                                          </m:r>
                                        </m:e>
                                        <m:sup>
                                          <m:r>
                                            <a:rPr lang="en-IN" sz="2400" i="1">
                                              <a:solidFill>
                                                <a:schemeClr val="bg1"/>
                                              </a:solidFill>
                                              <a:latin typeface="Cambria Math" panose="02040503050406030204" pitchFamily="18" charset="0"/>
                                            </a:rPr>
                                            <m:t>𝑖</m:t>
                                          </m:r>
                                        </m:sup>
                                      </m:sSup>
                                    </m:e>
                                  </m:d>
                                </m:e>
                                <m:sup>
                                  <m:r>
                                    <a:rPr lang="en-IN" sz="2400" i="1">
                                      <a:solidFill>
                                        <a:schemeClr val="bg1"/>
                                      </a:solidFill>
                                      <a:latin typeface="Cambria Math" panose="02040503050406030204" pitchFamily="18" charset="0"/>
                                    </a:rPr>
                                    <m:t>2</m:t>
                                  </m:r>
                                </m:sup>
                              </m:sSup>
                            </m:e>
                          </m:nary>
                        </m:e>
                      </m:func>
                    </m:oMath>
                  </m:oMathPara>
                </a14:m>
                <a:endParaRPr lang="en-IN" sz="2400" dirty="0">
                  <a:solidFill>
                    <a:schemeClr val="bg1"/>
                  </a:solidFill>
                  <a:latin typeface="+mj-lt"/>
                </a:endParaRPr>
              </a:p>
            </p:txBody>
          </p:sp>
        </mc:Choice>
        <mc:Fallback xmlns="">
          <p:sp>
            <p:nvSpPr>
              <p:cNvPr id="11" name="Rectangular Callout 10"/>
              <p:cNvSpPr>
                <a:spLocks noRot="1" noChangeAspect="1" noMove="1" noResize="1" noEditPoints="1" noAdjustHandles="1" noChangeArrowheads="1" noChangeShapeType="1" noTextEdit="1"/>
              </p:cNvSpPr>
              <p:nvPr/>
            </p:nvSpPr>
            <p:spPr>
              <a:xfrm>
                <a:off x="372302" y="525861"/>
                <a:ext cx="10305337" cy="1773379"/>
              </a:xfrm>
              <a:prstGeom prst="wedgeRectCallout">
                <a:avLst>
                  <a:gd name="adj1" fmla="val 56534"/>
                  <a:gd name="adj2" fmla="val 36870"/>
                </a:avLst>
              </a:prstGeom>
              <a:blipFill>
                <a:blip r:embed="rId3"/>
                <a:stretch>
                  <a:fillRect l="-55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628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Learning</a:t>
            </a:r>
          </a:p>
        </p:txBody>
      </p:sp>
      <p:sp>
        <p:nvSpPr>
          <p:cNvPr id="3" name="Content Placeholder 2"/>
          <p:cNvSpPr>
            <a:spLocks noGrp="1"/>
          </p:cNvSpPr>
          <p:nvPr>
            <p:ph idx="1"/>
          </p:nvPr>
        </p:nvSpPr>
        <p:spPr>
          <a:xfrm>
            <a:off x="253353" y="1111624"/>
            <a:ext cx="11938645" cy="5300823"/>
          </a:xfrm>
        </p:spPr>
        <p:txBody>
          <a:bodyPr/>
          <a:lstStyle/>
          <a:p>
            <a:r>
              <a:rPr lang="en-IN" dirty="0"/>
              <a:t>Before we started doing probabilistic ML, we used to output a single label. With PML we started giving a distribution over labels instead</a:t>
            </a:r>
          </a:p>
          <a:p>
            <a:r>
              <a:rPr lang="en-IN" dirty="0"/>
              <a:t>However, we still do so using a single model</a:t>
            </a:r>
          </a:p>
          <a:p>
            <a:pPr lvl="2"/>
            <a:r>
              <a:rPr lang="en-IN" dirty="0"/>
              <a:t>In MLE we use the model with highest likelihood function value to do so</a:t>
            </a:r>
          </a:p>
          <a:p>
            <a:pPr lvl="2"/>
            <a:r>
              <a:rPr lang="en-IN" dirty="0"/>
              <a:t>In MAP we use the mode of the posterior distribution to do so</a:t>
            </a:r>
          </a:p>
          <a:p>
            <a:r>
              <a:rPr lang="en-IN" dirty="0"/>
              <a:t>In Bayesian learning, we take this philosophy further – instead of trusting a single model, we place partial trust, possibly over all models</a:t>
            </a:r>
          </a:p>
          <a:p>
            <a:pPr lvl="2"/>
            <a:r>
              <a:rPr lang="en-IN" dirty="0"/>
              <a:t>Models with high posterior probability (density) value get high trust</a:t>
            </a:r>
          </a:p>
          <a:p>
            <a:pPr lvl="2"/>
            <a:r>
              <a:rPr lang="en-IN" dirty="0"/>
              <a:t>Models with low posterior probability (density) value get low trust</a:t>
            </a:r>
          </a:p>
          <a:p>
            <a:r>
              <a:rPr lang="en-IN" dirty="0"/>
              <a:t>We use Bayes rule yet again to perform these calculations</a:t>
            </a:r>
          </a:p>
        </p:txBody>
      </p:sp>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41297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PML to BML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I have with me data points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and a prior over models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oMath>
                </a14:m>
                <a:endParaRPr lang="en-IN" dirty="0"/>
              </a:p>
              <a:p>
                <a:pPr lvl="2"/>
                <a:r>
                  <a:rPr lang="en-IN" dirty="0"/>
                  <a:t>For a test point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I wish to output a distribution over set of all labels i.e.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𝑡</m:t>
                            </m:r>
                          </m:sup>
                        </m:sSup>
                        <m:r>
                          <a:rPr lang="en-IN">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d>
                  </m:oMath>
                </a14:m>
                <a:r>
                  <a:rPr lang="en-IN" dirty="0"/>
                  <a:t> – we condition on available data and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oMath>
                </a14:m>
                <a:r>
                  <a:rPr lang="en-IN" dirty="0"/>
                  <a:t> as we know these</a:t>
                </a:r>
              </a:p>
              <a:p>
                <a:pPr lvl="2"/>
                <a:r>
                  <a:rPr lang="en-IN" dirty="0"/>
                  <a:t>Since we need models to predict labels, let us introduce them</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ea typeface="Cambria Math" panose="02040503050406030204" pitchFamily="18" charset="0"/>
                      </a:rPr>
                      <m:t>=</m:t>
                    </m:r>
                    <m:nary>
                      <m:naryPr>
                        <m:supHide m:val="on"/>
                        <m:ctrlPr>
                          <a:rPr lang="en-IN" b="0" i="1" smtClean="0">
                            <a:latin typeface="Cambria Math" panose="02040503050406030204" pitchFamily="18" charset="0"/>
                            <a:ea typeface="Cambria Math" panose="02040503050406030204" pitchFamily="18" charset="0"/>
                          </a:rPr>
                        </m:ctrlPr>
                      </m:naryPr>
                      <m:sub>
                        <m:sSup>
                          <m:sSupPr>
                            <m:ctrlPr>
                              <a:rPr lang="en-IN" b="0" i="1" smtClean="0">
                                <a:latin typeface="Cambria Math" panose="02040503050406030204" pitchFamily="18" charset="0"/>
                                <a:ea typeface="Cambria Math" panose="02040503050406030204" pitchFamily="18" charset="0"/>
                              </a:rPr>
                            </m:ctrlPr>
                          </m:sSupPr>
                          <m:e>
                            <m:r>
                              <m:rPr>
                                <m:brk m:alnAt="7"/>
                              </m:rPr>
                              <a:rPr lang="en-IN" b="0" i="1" smtClean="0">
                                <a:latin typeface="Cambria Math" panose="02040503050406030204" pitchFamily="18" charset="0"/>
                                <a:ea typeface="Cambria Math" panose="02040503050406030204" pitchFamily="18" charset="0"/>
                              </a:rPr>
                              <m:t>ℝ</m:t>
                            </m:r>
                          </m:e>
                          <m:sup>
                            <m:r>
                              <m:rPr>
                                <m:brk m:alnAt="7"/>
                              </m:rPr>
                              <a:rPr lang="en-IN" b="0" i="1" smtClean="0">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rPr>
                              <m:t>,</m:t>
                            </m:r>
                            <m:r>
                              <a:rPr lang="en-IN" b="1">
                                <a:latin typeface="Cambria Math" panose="02040503050406030204" pitchFamily="18" charset="0"/>
                              </a:rPr>
                              <m:t>𝐰</m:t>
                            </m:r>
                            <m:r>
                              <a:rPr lang="en-IN" b="1" i="0"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nary>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𝑑</m:t>
                    </m:r>
                    <m:r>
                      <a:rPr lang="en-IN" b="1" i="0" smtClean="0">
                        <a:latin typeface="Cambria Math" panose="02040503050406030204" pitchFamily="18" charset="0"/>
                        <a:ea typeface="Cambria Math" panose="02040503050406030204" pitchFamily="18" charset="0"/>
                      </a:rPr>
                      <m:t>𝐰</m:t>
                    </m:r>
                  </m:oMath>
                </a14:m>
                <a:endParaRPr lang="en-IN" b="1" dirty="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nary>
                      <m:naryPr>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ℝ</m:t>
                            </m:r>
                          </m:e>
                          <m:sup>
                            <m:r>
                              <m:rPr>
                                <m:brk m:alnAt="7"/>
                              </m:rPr>
                              <a:rPr lang="en-IN" i="1">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m:t>
                        </m:r>
                      </m:e>
                    </m:nary>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b="1">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𝑑</m:t>
                    </m:r>
                    <m:r>
                      <a:rPr lang="en-IN" b="1">
                        <a:latin typeface="Cambria Math" panose="02040503050406030204" pitchFamily="18" charset="0"/>
                        <a:ea typeface="Cambria Math" panose="02040503050406030204" pitchFamily="18" charset="0"/>
                      </a:rPr>
                      <m:t>𝐰</m:t>
                    </m:r>
                  </m:oMath>
                </a14:m>
                <a:endParaRPr lang="en-IN" dirty="0"/>
              </a:p>
              <a:p>
                <a14:m>
                  <m:oMath xmlns:m="http://schemas.openxmlformats.org/officeDocument/2006/math">
                    <m:r>
                      <a:rPr lang="en-IN" b="0" i="1" smtClean="0">
                        <a:latin typeface="Cambria Math" panose="02040503050406030204" pitchFamily="18" charset="0"/>
                      </a:rPr>
                      <m:t>=</m:t>
                    </m:r>
                    <m:nary>
                      <m:naryPr>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ℝ</m:t>
                            </m:r>
                          </m:e>
                          <m:sup>
                            <m:r>
                              <m:rPr>
                                <m:brk m:alnAt="7"/>
                              </m:rPr>
                              <a:rPr lang="en-IN" i="1">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i="1">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e>
                        </m:d>
                        <m:r>
                          <a:rPr lang="en-IN" i="1">
                            <a:latin typeface="Cambria Math" panose="02040503050406030204" pitchFamily="18" charset="0"/>
                          </a:rPr>
                          <m:t>⋅</m:t>
                        </m:r>
                      </m:e>
                    </m:nary>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smtClean="0">
                            <a:latin typeface="Cambria Math" panose="02040503050406030204" pitchFamily="18" charset="0"/>
                          </a:rPr>
                          <m:t>𝐰</m:t>
                        </m:r>
                        <m:r>
                          <a:rPr lang="en-IN" b="1">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𝑑</m:t>
                    </m:r>
                    <m:r>
                      <a:rPr lang="en-IN" b="1">
                        <a:latin typeface="Cambria Math" panose="02040503050406030204" pitchFamily="18" charset="0"/>
                        <a:ea typeface="Cambria Math" panose="02040503050406030204" pitchFamily="18" charset="0"/>
                      </a:rPr>
                      <m:t>𝐰</m:t>
                    </m:r>
                  </m:oMath>
                </a14:m>
                <a:endParaRPr lang="en-IN" dirty="0"/>
              </a:p>
              <a:p>
                <a:pPr lvl="2"/>
                <a:r>
                  <a:rPr lang="en-IN" dirty="0"/>
                  <a:t>Step 1 (law of total probability) Step 2(chain rule of probability), Step 3(get rid of conditionings that did not matter)</a:t>
                </a:r>
              </a:p>
              <a:p>
                <a:pPr lvl="2"/>
                <a:r>
                  <a:rPr lang="en-IN" b="1" dirty="0"/>
                  <a:t>Note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𝑡</m:t>
                            </m:r>
                          </m:sup>
                        </m:sSup>
                      </m:e>
                    </m:d>
                  </m:oMath>
                </a14:m>
                <a:r>
                  <a:rPr lang="en-IN" dirty="0"/>
                  <a:t> is the distribution we would have given had </a:t>
                </a:r>
                <a14:m>
                  <m:oMath xmlns:m="http://schemas.openxmlformats.org/officeDocument/2006/math">
                    <m:r>
                      <a:rPr lang="en-IN" b="1" i="0" smtClean="0">
                        <a:latin typeface="Cambria Math" panose="02040503050406030204" pitchFamily="18" charset="0"/>
                      </a:rPr>
                      <m:t>𝐰</m:t>
                    </m:r>
                  </m:oMath>
                </a14:m>
                <a:r>
                  <a:rPr lang="en-IN" dirty="0"/>
                  <a:t> indeed been the true model and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b="1">
                            <a:latin typeface="Cambria Math" panose="02040503050406030204" pitchFamily="18" charset="0"/>
                          </a:rPr>
                          <m:t> </m:t>
                        </m:r>
                        <m:r>
                          <a:rPr lang="en-IN">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d>
                  </m:oMath>
                </a14:m>
                <a:r>
                  <a:rPr lang="en-IN" dirty="0"/>
                  <a:t> is our faith in</a:t>
                </a:r>
                <a:r>
                  <a:rPr lang="en-IN" b="1" dirty="0"/>
                  <a:t> </a:t>
                </a:r>
                <a14:m>
                  <m:oMath xmlns:m="http://schemas.openxmlformats.org/officeDocument/2006/math">
                    <m:r>
                      <a:rPr lang="en-IN" b="1" i="0">
                        <a:latin typeface="Cambria Math" panose="02040503050406030204" pitchFamily="18" charset="0"/>
                      </a:rPr>
                      <m:t>𝐰</m:t>
                    </m:r>
                  </m:oMath>
                </a14:m>
                <a:r>
                  <a:rPr lang="en-IN" dirty="0"/>
                  <a:t> being the true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1803" r="-25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35489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BML Trivia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oMath>
                </a14:m>
                <a:r>
                  <a:rPr lang="en-IN" dirty="0"/>
                  <a:t> is called the </a:t>
                </a:r>
                <a:r>
                  <a:rPr lang="en-IN" i="1" dirty="0"/>
                  <a:t>predictive posterior</a:t>
                </a:r>
                <a:endParaRPr lang="en-IN" dirty="0"/>
              </a:p>
              <a:p>
                <a:pPr lvl="2"/>
                <a:r>
                  <a:rPr lang="en-IN" b="1" dirty="0"/>
                  <a:t>Note</a:t>
                </a:r>
                <a:r>
                  <a:rPr lang="en-IN" dirty="0"/>
                  <a:t>: predictive posterior is a distribution over labels (not models)</a:t>
                </a:r>
              </a:p>
              <a:p>
                <a:r>
                  <a:rPr lang="en-IN" dirty="0"/>
                  <a:t>For some very well behaved cases, the posterior and the predictive posterior distributions have closed form expressions</a:t>
                </a:r>
              </a:p>
              <a:p>
                <a:pPr lvl="2"/>
                <a:r>
                  <a:rPr lang="en-IN" dirty="0"/>
                  <a:t>The special cases where we have something called </a:t>
                </a:r>
                <a:r>
                  <a:rPr lang="en-IN" i="0" dirty="0"/>
                  <a:t>conjugate priors</a:t>
                </a:r>
                <a:r>
                  <a:rPr lang="en-IN" dirty="0"/>
                  <a:t> are one such example</a:t>
                </a:r>
              </a:p>
              <a:p>
                <a:r>
                  <a:rPr lang="en-IN" dirty="0"/>
                  <a:t>In all the other cases, we must use other techniques to work with the (predictive) posteriors in an approximate manner</a:t>
                </a:r>
              </a:p>
              <a:p>
                <a:r>
                  <a:rPr lang="en-IN" dirty="0"/>
                  <a:t>Powerful sampling algorithms e.g. MCMC, Gibbs </a:t>
                </a:r>
                <a:r>
                  <a:rPr lang="en-IN" dirty="0" err="1"/>
                  <a:t>etc</a:t>
                </a:r>
                <a:r>
                  <a:rPr lang="en-IN" dirty="0"/>
                  <a:t> exist</a:t>
                </a:r>
              </a:p>
              <a:p>
                <a:r>
                  <a:rPr lang="en-IN" dirty="0"/>
                  <a:t>Discussion beyond the scope of CS771 – courses like CS772 discuss this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1803" r="-4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283223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solidFill>
                      <a:schemeClr val="bg1"/>
                    </a:solidFill>
                  </a:rPr>
                  <a:t>Suppose we have Gaussian likelihood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𝑦</m:t>
                            </m:r>
                          </m:e>
                          <m:sup>
                            <m:r>
                              <a:rPr lang="en-IN" i="1">
                                <a:solidFill>
                                  <a:schemeClr val="bg1"/>
                                </a:solidFill>
                                <a:latin typeface="Cambria Math" panose="02040503050406030204" pitchFamily="18" charset="0"/>
                                <a:ea typeface="Cambria Math" panose="02040503050406030204" pitchFamily="18" charset="0"/>
                              </a:rPr>
                              <m:t>𝑖</m:t>
                            </m:r>
                          </m:sup>
                        </m:sSup>
                        <m:r>
                          <a:rPr lang="en-IN" i="1">
                            <a:solidFill>
                              <a:schemeClr val="bg1"/>
                            </a:solidFill>
                            <a:latin typeface="Cambria Math" panose="02040503050406030204" pitchFamily="18" charset="0"/>
                            <a:ea typeface="Cambria Math" panose="02040503050406030204" pitchFamily="18" charset="0"/>
                          </a:rPr>
                          <m:t> | </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i="1">
                                <a:solidFill>
                                  <a:schemeClr val="bg1"/>
                                </a:solidFill>
                                <a:latin typeface="Cambria Math" panose="02040503050406030204" pitchFamily="18" charset="0"/>
                              </a:rPr>
                              <m:t>⊤</m:t>
                            </m:r>
                          </m:sup>
                        </m:sSup>
                        <m:sSup>
                          <m:sSupPr>
                            <m:ctrlPr>
                              <a:rPr lang="en-IN" b="1"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i="1">
                                <a:solidFill>
                                  <a:schemeClr val="bg1"/>
                                </a:solidFill>
                                <a:latin typeface="Cambria Math" panose="02040503050406030204" pitchFamily="18" charset="0"/>
                              </a:rPr>
                              <m:t>𝑖</m:t>
                            </m:r>
                          </m:sup>
                        </m:sSup>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𝑙</m:t>
                            </m:r>
                          </m:sub>
                          <m:sup>
                            <m:r>
                              <a:rPr lang="en-IN" i="1">
                                <a:solidFill>
                                  <a:schemeClr val="bg1"/>
                                </a:solidFill>
                                <a:latin typeface="Cambria Math" panose="02040503050406030204" pitchFamily="18" charset="0"/>
                              </a:rPr>
                              <m:t>2</m:t>
                            </m:r>
                          </m:sup>
                        </m:sSubSup>
                      </m:e>
                    </m:d>
                  </m:oMath>
                </a14:m>
                <a:r>
                  <a:rPr lang="en-IN" dirty="0">
                    <a:solidFill>
                      <a:schemeClr val="bg1"/>
                    </a:solidFill>
                  </a:rPr>
                  <a:t> and Gaussian prior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𝟎</m:t>
                        </m:r>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oMath>
                </a14:m>
                <a:r>
                  <a:rPr lang="en-IN" dirty="0">
                    <a:solidFill>
                      <a:schemeClr val="bg1"/>
                    </a:solidFill>
                  </a:rPr>
                  <a:t>, then we have </a:t>
                </a:r>
                <a14:m>
                  <m:oMath xmlns:m="http://schemas.openxmlformats.org/officeDocument/2006/math">
                    <m:r>
                      <a:rPr lang="en-IN">
                        <a:solidFill>
                          <a:schemeClr val="bg1"/>
                        </a:solidFill>
                        <a:latin typeface="Cambria Math" panose="02040503050406030204" pitchFamily="18" charset="0"/>
                        <a:ea typeface="Cambria Math" panose="02040503050406030204" pitchFamily="18" charset="0"/>
                      </a:rPr>
                      <m:t>ℙ</m:t>
                    </m:r>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b="1">
                            <a:solidFill>
                              <a:schemeClr val="bg1"/>
                            </a:solidFill>
                            <a:latin typeface="Cambria Math" panose="02040503050406030204" pitchFamily="18" charset="0"/>
                          </a:rPr>
                          <m:t> </m:t>
                        </m:r>
                        <m:r>
                          <a:rPr lang="en-IN">
                            <a:solidFill>
                              <a:schemeClr val="bg1"/>
                            </a:solidFill>
                            <a:latin typeface="Cambria Math" panose="02040503050406030204" pitchFamily="18" charset="0"/>
                            <a:ea typeface="Cambria Math" panose="02040503050406030204" pitchFamily="18" charset="0"/>
                          </a:rPr>
                          <m:t>| </m:t>
                        </m:r>
                        <m:d>
                          <m:dPr>
                            <m:begChr m:val="{"/>
                            <m:endChr m:val="}"/>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e>
                        </m:d>
                      </m:e>
                    </m:d>
                    <m:r>
                      <a:rPr lang="en-IN">
                        <a:solidFill>
                          <a:schemeClr val="bg1"/>
                        </a:solidFill>
                        <a:latin typeface="Cambria Math" panose="02040503050406030204" pitchFamily="18" charset="0"/>
                      </a:rPr>
                      <m:t>=</m:t>
                    </m:r>
                    <m:r>
                      <a:rPr lang="en-IN">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𝐰</m:t>
                        </m:r>
                        <m:r>
                          <a:rPr lang="en-IN">
                            <a:solidFill>
                              <a:schemeClr val="bg1"/>
                            </a:solidFill>
                            <a:latin typeface="Cambria Math" panose="02040503050406030204" pitchFamily="18" charset="0"/>
                            <a:ea typeface="Cambria Math" panose="02040503050406030204" pitchFamily="18" charset="0"/>
                          </a:rPr>
                          <m:t>;</m:t>
                        </m:r>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0">
                                <a:solidFill>
                                  <a:schemeClr val="bg1"/>
                                </a:solidFill>
                                <a:latin typeface="Cambria Math" panose="02040503050406030204" pitchFamily="18" charset="0"/>
                                <a:ea typeface="Cambria Math" panose="02040503050406030204" pitchFamily="18" charset="0"/>
                              </a:rPr>
                              <m:t>𝛍</m:t>
                            </m:r>
                          </m:e>
                        </m:acc>
                        <m:r>
                          <a:rPr lang="en-IN">
                            <a:solidFill>
                              <a:schemeClr val="bg1"/>
                            </a:solidFill>
                            <a:latin typeface="Cambria Math" panose="02040503050406030204" pitchFamily="18" charset="0"/>
                            <a:ea typeface="Cambria Math" panose="02040503050406030204" pitchFamily="18" charset="0"/>
                          </a:rPr>
                          <m:t>,</m:t>
                        </m:r>
                        <m:acc>
                          <m:accPr>
                            <m:chr m:val="̂"/>
                            <m:ctrlPr>
                              <a:rPr lang="en-IN" i="1">
                                <a:solidFill>
                                  <a:schemeClr val="bg1"/>
                                </a:solidFill>
                                <a:latin typeface="Cambria Math" panose="02040503050406030204" pitchFamily="18" charset="0"/>
                                <a:ea typeface="Cambria Math" panose="02040503050406030204" pitchFamily="18" charset="0"/>
                              </a:rPr>
                            </m:ctrlPr>
                          </m:accPr>
                          <m:e>
                            <m:r>
                              <m:rPr>
                                <m:sty m:val="p"/>
                              </m:rPr>
                              <a:rPr lang="en-IN" i="0">
                                <a:solidFill>
                                  <a:schemeClr val="bg1"/>
                                </a:solidFill>
                                <a:latin typeface="Cambria Math" panose="02040503050406030204" pitchFamily="18" charset="0"/>
                                <a:ea typeface="Cambria Math" panose="02040503050406030204" pitchFamily="18" charset="0"/>
                              </a:rPr>
                              <m:t>Σ</m:t>
                            </m:r>
                          </m:e>
                        </m:acc>
                      </m:e>
                    </m:d>
                  </m:oMath>
                </a14:m>
                <a:r>
                  <a:rPr lang="en-IN" dirty="0">
                    <a:solidFill>
                      <a:schemeClr val="bg1"/>
                    </a:solidFill>
                  </a:rPr>
                  <a:t> </a:t>
                </a:r>
              </a:p>
              <a:p>
                <a14:m>
                  <m:oMath xmlns:m="http://schemas.openxmlformats.org/officeDocument/2006/math">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r>
                      <a:rPr lang="en-IN">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d>
                          <m:dPr>
                            <m:ctrlPr>
                              <a:rPr lang="en-IN" b="0" i="1" smtClean="0">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i="1">
                                    <a:solidFill>
                                      <a:schemeClr val="bg1"/>
                                    </a:solidFill>
                                    <a:latin typeface="Cambria Math" panose="02040503050406030204" pitchFamily="18" charset="0"/>
                                    <a:ea typeface="Cambria Math" panose="02040503050406030204" pitchFamily="18" charset="0"/>
                                  </a:rPr>
                                  <m:t>⊤</m:t>
                                </m:r>
                              </m:sup>
                            </m:sSup>
                            <m:r>
                              <a:rPr lang="en-IN" b="0" i="1" smtClean="0">
                                <a:solidFill>
                                  <a:schemeClr val="bg1"/>
                                </a:solidFill>
                                <a:latin typeface="Cambria Math" panose="02040503050406030204" pitchFamily="18" charset="0"/>
                                <a:ea typeface="Cambria Math" panose="02040503050406030204" pitchFamily="18" charset="0"/>
                              </a:rPr>
                              <m:t>𝑋</m:t>
                            </m:r>
                            <m:r>
                              <a:rPr lang="en-IN" b="0" i="1" smtClean="0">
                                <a:solidFill>
                                  <a:schemeClr val="bg1"/>
                                </a:solidFill>
                                <a:latin typeface="Cambria Math" panose="02040503050406030204" pitchFamily="18" charset="0"/>
                                <a:ea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𝑝</m:t>
                                            </m:r>
                                          </m:sub>
                                        </m:sSub>
                                      </m:den>
                                    </m:f>
                                  </m:e>
                                </m:d>
                              </m:e>
                              <m:sup>
                                <m:r>
                                  <a:rPr lang="en-IN" i="1" dirty="0">
                                    <a:solidFill>
                                      <a:schemeClr val="bg1"/>
                                    </a:solidFill>
                                    <a:latin typeface="Cambria Math" panose="02040503050406030204" pitchFamily="18" charset="0"/>
                                    <a:ea typeface="Cambria Math" panose="02040503050406030204" pitchFamily="18" charset="0"/>
                                  </a:rPr>
                                  <m:t>2</m:t>
                                </m:r>
                              </m:sup>
                            </m:sSup>
                            <m:r>
                              <a:rPr lang="en-IN" b="0" i="1" dirty="0" smtClean="0">
                                <a:solidFill>
                                  <a:schemeClr val="bg1"/>
                                </a:solidFill>
                                <a:latin typeface="Cambria Math" panose="02040503050406030204" pitchFamily="18" charset="0"/>
                                <a:ea typeface="Cambria Math" panose="02040503050406030204" pitchFamily="18" charset="0"/>
                              </a:rPr>
                              <m:t>⋅</m:t>
                            </m:r>
                            <m:sSub>
                              <m:sSubPr>
                                <m:ctrlPr>
                                  <a:rPr lang="en-IN" b="0" i="1" dirty="0" smtClean="0">
                                    <a:solidFill>
                                      <a:schemeClr val="bg1"/>
                                    </a:solidFill>
                                    <a:latin typeface="Cambria Math" panose="02040503050406030204" pitchFamily="18" charset="0"/>
                                    <a:ea typeface="Cambria Math" panose="02040503050406030204" pitchFamily="18" charset="0"/>
                                  </a:rPr>
                                </m:ctrlPr>
                              </m:sSubPr>
                              <m:e>
                                <m:r>
                                  <a:rPr lang="en-IN" b="0" i="1" dirty="0" smtClean="0">
                                    <a:solidFill>
                                      <a:schemeClr val="bg1"/>
                                    </a:solidFill>
                                    <a:latin typeface="Cambria Math" panose="02040503050406030204" pitchFamily="18" charset="0"/>
                                    <a:ea typeface="Cambria Math" panose="02040503050406030204" pitchFamily="18" charset="0"/>
                                  </a:rPr>
                                  <m:t>𝐼</m:t>
                                </m:r>
                              </m:e>
                              <m:sub>
                                <m:r>
                                  <a:rPr lang="en-IN" b="0" i="1" dirty="0" smtClean="0">
                                    <a:solidFill>
                                      <a:schemeClr val="bg1"/>
                                    </a:solidFill>
                                    <a:latin typeface="Cambria Math" panose="02040503050406030204" pitchFamily="18" charset="0"/>
                                    <a:ea typeface="Cambria Math" panose="02040503050406030204" pitchFamily="18" charset="0"/>
                                  </a:rPr>
                                  <m:t>𝑑</m:t>
                                </m:r>
                              </m:sub>
                            </m:sSub>
                          </m:e>
                        </m:d>
                      </m:e>
                      <m:sup>
                        <m:r>
                          <a:rPr lang="en-IN" b="0" i="1" smtClean="0">
                            <a:solidFill>
                              <a:schemeClr val="bg1"/>
                            </a:solidFill>
                            <a:latin typeface="Cambria Math" panose="02040503050406030204" pitchFamily="18" charset="0"/>
                            <a:ea typeface="Cambria Math" panose="02040503050406030204" pitchFamily="18" charset="0"/>
                          </a:rPr>
                          <m:t>−1</m:t>
                        </m:r>
                      </m:sup>
                    </m:sSup>
                    <m:r>
                      <a:rPr lang="en-IN" b="0" i="1" smtClean="0">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b="0" i="1" smtClean="0">
                            <a:solidFill>
                              <a:schemeClr val="bg1"/>
                            </a:solidFill>
                            <a:latin typeface="Cambria Math" panose="02040503050406030204" pitchFamily="18" charset="0"/>
                            <a:ea typeface="Cambria Math" panose="02040503050406030204" pitchFamily="18" charset="0"/>
                          </a:rPr>
                          <m:t>⊤</m:t>
                        </m:r>
                      </m:sup>
                    </m:sSup>
                    <m:r>
                      <a:rPr lang="en-IN" b="1">
                        <a:solidFill>
                          <a:schemeClr val="bg1"/>
                        </a:solidFill>
                        <a:latin typeface="Cambria Math" panose="02040503050406030204" pitchFamily="18" charset="0"/>
                        <a:ea typeface="Cambria Math" panose="02040503050406030204" pitchFamily="18" charset="0"/>
                      </a:rPr>
                      <m:t>𝐲</m:t>
                    </m:r>
                  </m:oMath>
                </a14:m>
                <a:r>
                  <a:rPr lang="en-IN" dirty="0">
                    <a:solidFill>
                      <a:schemeClr val="bg1"/>
                    </a:solidFill>
                  </a:rPr>
                  <a:t> and </a:t>
                </a:r>
                <a14:m>
                  <m:oMath xmlns:m="http://schemas.openxmlformats.org/officeDocument/2006/math">
                    <m:acc>
                      <m:accPr>
                        <m:chr m:val="̂"/>
                        <m:ctrlPr>
                          <a:rPr lang="en-IN" b="0" i="1" smtClean="0">
                            <a:solidFill>
                              <a:schemeClr val="bg1"/>
                            </a:solidFill>
                            <a:latin typeface="Cambria Math" panose="02040503050406030204" pitchFamily="18" charset="0"/>
                          </a:rPr>
                        </m:ctrlPr>
                      </m:accPr>
                      <m:e>
                        <m:r>
                          <m:rPr>
                            <m:sty m:val="p"/>
                          </m:rPr>
                          <a:rPr lang="en-IN" b="0" i="0" smtClean="0">
                            <a:solidFill>
                              <a:schemeClr val="bg1"/>
                            </a:solidFill>
                            <a:latin typeface="Cambria Math" panose="02040503050406030204" pitchFamily="18" charset="0"/>
                          </a:rPr>
                          <m:t>Σ</m:t>
                        </m:r>
                      </m:e>
                    </m:acc>
                    <m:r>
                      <a:rPr lang="en-IN" b="0" i="0" dirty="0" smtClean="0">
                        <a:solidFill>
                          <a:schemeClr val="bg1"/>
                        </a:solidFill>
                        <a:latin typeface="Cambria Math" panose="02040503050406030204" pitchFamily="18" charset="0"/>
                      </a:rPr>
                      <m:t>=</m:t>
                    </m:r>
                    <m:f>
                      <m:fPr>
                        <m:ctrlPr>
                          <a:rPr lang="en-IN" b="0" i="1" dirty="0" smtClean="0">
                            <a:solidFill>
                              <a:schemeClr val="bg1"/>
                            </a:solidFill>
                            <a:latin typeface="Cambria Math" panose="02040503050406030204" pitchFamily="18" charset="0"/>
                          </a:rPr>
                        </m:ctrlPr>
                      </m:fPr>
                      <m:num>
                        <m:r>
                          <a:rPr lang="en-IN" b="0" i="1" dirty="0" smtClean="0">
                            <a:solidFill>
                              <a:schemeClr val="bg1"/>
                            </a:solidFill>
                            <a:latin typeface="Cambria Math" panose="02040503050406030204" pitchFamily="18" charset="0"/>
                          </a:rPr>
                          <m:t>1</m:t>
                        </m:r>
                      </m:num>
                      <m:den>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den>
                    </m:f>
                    <m:sSup>
                      <m:sSupPr>
                        <m:ctrlPr>
                          <a:rPr lang="en-IN" b="0" i="1" dirty="0" smtClean="0">
                            <a:solidFill>
                              <a:schemeClr val="bg1"/>
                            </a:solidFill>
                            <a:latin typeface="Cambria Math" panose="02040503050406030204" pitchFamily="18" charset="0"/>
                          </a:rPr>
                        </m:ctrlPr>
                      </m:sSupPr>
                      <m:e>
                        <m:d>
                          <m:dPr>
                            <m:ctrlPr>
                              <a:rPr lang="en-IN" b="0" i="1" dirty="0" smtClean="0">
                                <a:solidFill>
                                  <a:schemeClr val="bg1"/>
                                </a:solidFill>
                                <a:latin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i="1">
                                    <a:solidFill>
                                      <a:schemeClr val="bg1"/>
                                    </a:solidFill>
                                    <a:latin typeface="Cambria Math" panose="02040503050406030204" pitchFamily="18" charset="0"/>
                                    <a:ea typeface="Cambria Math" panose="02040503050406030204" pitchFamily="18" charset="0"/>
                                  </a:rPr>
                                  <m:t>⊤</m:t>
                                </m:r>
                              </m:sup>
                            </m:sSup>
                            <m:r>
                              <a:rPr lang="en-IN" i="1">
                                <a:solidFill>
                                  <a:schemeClr val="bg1"/>
                                </a:solidFill>
                                <a:latin typeface="Cambria Math" panose="02040503050406030204" pitchFamily="18" charset="0"/>
                                <a:ea typeface="Cambria Math" panose="02040503050406030204" pitchFamily="18" charset="0"/>
                              </a:rPr>
                              <m:t>𝑋</m:t>
                            </m:r>
                            <m:r>
                              <a:rPr lang="en-IN" b="0" i="1" dirty="0" smtClean="0">
                                <a:solidFill>
                                  <a:schemeClr val="bg1"/>
                                </a:solidFill>
                                <a:latin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𝑝</m:t>
                                            </m:r>
                                          </m:sub>
                                        </m:sSub>
                                      </m:den>
                                    </m:f>
                                  </m:e>
                                </m:d>
                              </m:e>
                              <m:sup>
                                <m:r>
                                  <a:rPr lang="en-IN" i="1" dirty="0">
                                    <a:solidFill>
                                      <a:schemeClr val="bg1"/>
                                    </a:solidFill>
                                    <a:latin typeface="Cambria Math" panose="02040503050406030204" pitchFamily="18" charset="0"/>
                                    <a:ea typeface="Cambria Math" panose="02040503050406030204" pitchFamily="18" charset="0"/>
                                  </a:rPr>
                                  <m:t>2</m:t>
                                </m:r>
                              </m:sup>
                            </m:s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e>
                      <m:sup>
                        <m:r>
                          <a:rPr lang="en-IN" b="0" i="1" dirty="0" smtClean="0">
                            <a:solidFill>
                              <a:schemeClr val="bg1"/>
                            </a:solidFill>
                            <a:latin typeface="Cambria Math" panose="02040503050406030204" pitchFamily="18" charset="0"/>
                          </a:rPr>
                          <m:t>−1</m:t>
                        </m:r>
                      </m:sup>
                    </m:sSup>
                  </m:oMath>
                </a14:m>
                <a:endParaRPr lang="en-IN" dirty="0">
                  <a:solidFill>
                    <a:schemeClr val="bg1"/>
                  </a:solidFill>
                </a:endParaRPr>
              </a:p>
              <a:p>
                <a:r>
                  <a:rPr lang="en-IN" dirty="0">
                    <a:solidFill>
                      <a:schemeClr val="bg1"/>
                    </a:solidFill>
                  </a:rPr>
                  <a:t>Note that the </a:t>
                </a:r>
                <a14:m>
                  <m:oMath xmlns:m="http://schemas.openxmlformats.org/officeDocument/2006/math">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oMath>
                </a14:m>
                <a:r>
                  <a:rPr lang="en-IN" dirty="0">
                    <a:solidFill>
                      <a:schemeClr val="bg1"/>
                    </a:solidFill>
                  </a:rPr>
                  <a:t> is simply the MAP solution – makes sense since MAP is the mode of the posterior and for Gaussian, mean is mode</a:t>
                </a:r>
              </a:p>
              <a:p>
                <a:r>
                  <a:rPr lang="en-IN" b="1" dirty="0">
                    <a:solidFill>
                      <a:schemeClr val="bg1"/>
                    </a:solidFill>
                  </a:rPr>
                  <a:t>Predictive Posterior</a:t>
                </a:r>
                <a:r>
                  <a:rPr lang="en-IN" dirty="0">
                    <a:solidFill>
                      <a:schemeClr val="bg1"/>
                    </a:solidFill>
                  </a:rPr>
                  <a:t>: </a:t>
                </a:r>
                <a14:m>
                  <m:oMath xmlns:m="http://schemas.openxmlformats.org/officeDocument/2006/math">
                    <m:r>
                      <a:rPr lang="en-IN" i="1" smtClean="0">
                        <a:solidFill>
                          <a:schemeClr val="bg1"/>
                        </a:solidFill>
                        <a:latin typeface="Cambria Math" panose="02040503050406030204" pitchFamily="18" charset="0"/>
                        <a:ea typeface="Cambria Math" panose="02040503050406030204" pitchFamily="18" charset="0"/>
                      </a:rPr>
                      <m:t>ℙ</m:t>
                    </m:r>
                    <m:d>
                      <m:dPr>
                        <m:begChr m:val="["/>
                        <m:endChr m:val="]"/>
                        <m:ctrlPr>
                          <a:rPr lang="en-IN" b="0" i="1" smtClean="0">
                            <a:solidFill>
                              <a:schemeClr val="bg1"/>
                            </a:solidFill>
                            <a:latin typeface="Cambria Math" panose="02040503050406030204" pitchFamily="18" charset="0"/>
                            <a:ea typeface="Cambria Math" panose="02040503050406030204" pitchFamily="18" charset="0"/>
                          </a:rPr>
                        </m:ctrlPr>
                      </m:dPr>
                      <m:e>
                        <m:r>
                          <a:rPr lang="en-IN" b="0" i="1" smtClean="0">
                            <a:solidFill>
                              <a:schemeClr val="bg1"/>
                            </a:solidFill>
                            <a:latin typeface="Cambria Math" panose="02040503050406030204" pitchFamily="18" charset="0"/>
                            <a:ea typeface="Cambria Math" panose="02040503050406030204" pitchFamily="18" charset="0"/>
                          </a:rPr>
                          <m:t>𝑦</m:t>
                        </m:r>
                        <m:r>
                          <a:rPr lang="en-IN" b="0" i="1" smtClean="0">
                            <a:solidFill>
                              <a:schemeClr val="bg1"/>
                            </a:solidFill>
                            <a:latin typeface="Cambria Math" panose="02040503050406030204" pitchFamily="18" charset="0"/>
                            <a:ea typeface="Cambria Math" panose="02040503050406030204" pitchFamily="18" charset="0"/>
                          </a:rPr>
                          <m:t> | </m:t>
                        </m:r>
                        <m:r>
                          <a:rPr lang="en-IN" b="1" i="0" smtClean="0">
                            <a:solidFill>
                              <a:schemeClr val="bg1"/>
                            </a:solidFill>
                            <a:latin typeface="Cambria Math" panose="02040503050406030204" pitchFamily="18" charset="0"/>
                            <a:ea typeface="Cambria Math" panose="02040503050406030204" pitchFamily="18" charset="0"/>
                          </a:rPr>
                          <m:t>𝐱</m:t>
                        </m:r>
                        <m:r>
                          <a:rPr lang="en-IN" b="1" i="0" smtClean="0">
                            <a:solidFill>
                              <a:schemeClr val="bg1"/>
                            </a:solidFill>
                            <a:latin typeface="Cambria Math" panose="02040503050406030204" pitchFamily="18" charset="0"/>
                            <a:ea typeface="Cambria Math" panose="02040503050406030204" pitchFamily="18" charset="0"/>
                          </a:rPr>
                          <m:t>,</m:t>
                        </m:r>
                        <m:d>
                          <m:dPr>
                            <m:begChr m:val="{"/>
                            <m:endChr m:val="}"/>
                            <m:ctrlPr>
                              <a:rPr lang="en-IN" b="1"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e>
                            </m:d>
                          </m:e>
                        </m:d>
                      </m:e>
                    </m:d>
                    <m:r>
                      <a:rPr lang="en-IN" b="0" i="1" smtClean="0">
                        <a:solidFill>
                          <a:schemeClr val="bg1"/>
                        </a:solidFill>
                        <a:latin typeface="Cambria Math" panose="02040503050406030204" pitchFamily="18" charset="0"/>
                        <a:ea typeface="Cambria Math" panose="02040503050406030204" pitchFamily="18" charset="0"/>
                      </a:rPr>
                      <m:t>=</m:t>
                    </m:r>
                    <m:r>
                      <a:rPr lang="en-IN" b="0" i="1" smtClean="0">
                        <a:solidFill>
                          <a:schemeClr val="bg1"/>
                        </a:solidFill>
                        <a:latin typeface="Cambria Math" panose="02040503050406030204" pitchFamily="18" charset="0"/>
                        <a:ea typeface="Cambria Math" panose="02040503050406030204" pitchFamily="18" charset="0"/>
                      </a:rPr>
                      <m:t>𝒩</m:t>
                    </m:r>
                    <m:d>
                      <m:dPr>
                        <m:ctrlPr>
                          <a:rPr lang="en-IN" b="0" i="1" smtClean="0">
                            <a:solidFill>
                              <a:schemeClr val="bg1"/>
                            </a:solidFill>
                            <a:latin typeface="Cambria Math" panose="02040503050406030204" pitchFamily="18" charset="0"/>
                            <a:ea typeface="Cambria Math" panose="02040503050406030204" pitchFamily="18" charset="0"/>
                          </a:rPr>
                        </m:ctrlPr>
                      </m:dPr>
                      <m:e>
                        <m:r>
                          <a:rPr lang="en-IN" b="0" i="1" smtClean="0">
                            <a:solidFill>
                              <a:schemeClr val="bg1"/>
                            </a:solidFill>
                            <a:latin typeface="Cambria Math" panose="02040503050406030204" pitchFamily="18" charset="0"/>
                            <a:ea typeface="Cambria Math" panose="02040503050406030204" pitchFamily="18" charset="0"/>
                          </a:rPr>
                          <m:t>𝑦</m:t>
                        </m:r>
                        <m:r>
                          <a:rPr lang="en-IN" b="0" i="1" smtClean="0">
                            <a:solidFill>
                              <a:schemeClr val="bg1"/>
                            </a:solidFill>
                            <a:latin typeface="Cambria Math" panose="02040503050406030204" pitchFamily="18" charset="0"/>
                            <a:ea typeface="Cambria Math" panose="02040503050406030204" pitchFamily="18" charset="0"/>
                          </a:rPr>
                          <m:t>;</m:t>
                        </m:r>
                        <m:sSub>
                          <m:sSubPr>
                            <m:ctrlPr>
                              <a:rPr lang="en-IN" b="0" i="1" smtClean="0">
                                <a:solidFill>
                                  <a:schemeClr val="bg1"/>
                                </a:solidFill>
                                <a:latin typeface="Cambria Math" panose="02040503050406030204" pitchFamily="18" charset="0"/>
                                <a:ea typeface="Cambria Math" panose="02040503050406030204" pitchFamily="18" charset="0"/>
                              </a:rPr>
                            </m:ctrlPr>
                          </m:sSubPr>
                          <m:e>
                            <m:acc>
                              <m:accPr>
                                <m:chr m:val="̂"/>
                                <m:ctrlPr>
                                  <a:rPr lang="en-IN" b="0" i="1" smtClean="0">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𝜇</m:t>
                                </m:r>
                              </m:e>
                            </m:acc>
                          </m:e>
                          <m:sub>
                            <m:r>
                              <a:rPr lang="en-IN" b="1" i="0" smtClean="0">
                                <a:solidFill>
                                  <a:schemeClr val="bg1"/>
                                </a:solidFill>
                                <a:latin typeface="Cambria Math" panose="02040503050406030204" pitchFamily="18" charset="0"/>
                                <a:ea typeface="Cambria Math" panose="02040503050406030204" pitchFamily="18" charset="0"/>
                              </a:rPr>
                              <m:t>𝐱</m:t>
                            </m:r>
                          </m:sub>
                        </m:sSub>
                        <m:r>
                          <a:rPr lang="en-IN" b="0" i="1" smtClean="0">
                            <a:solidFill>
                              <a:schemeClr val="bg1"/>
                            </a:solidFill>
                            <a:latin typeface="Cambria Math" panose="02040503050406030204" pitchFamily="18" charset="0"/>
                            <a:ea typeface="Cambria Math" panose="02040503050406030204" pitchFamily="18" charset="0"/>
                          </a:rPr>
                          <m:t>,</m:t>
                        </m:r>
                        <m:sSubSup>
                          <m:sSubSupPr>
                            <m:ctrlPr>
                              <a:rPr lang="en-IN" b="0" i="1" smtClean="0">
                                <a:solidFill>
                                  <a:schemeClr val="bg1"/>
                                </a:solidFill>
                                <a:latin typeface="Cambria Math" panose="02040503050406030204" pitchFamily="18" charset="0"/>
                                <a:ea typeface="Cambria Math" panose="02040503050406030204" pitchFamily="18" charset="0"/>
                              </a:rPr>
                            </m:ctrlPr>
                          </m:sSubSupPr>
                          <m:e>
                            <m:acc>
                              <m:accPr>
                                <m:chr m:val="̂"/>
                                <m:ctrlPr>
                                  <a:rPr lang="en-IN" b="0" i="1" smtClean="0">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i="0" smtClean="0">
                                <a:solidFill>
                                  <a:schemeClr val="bg1"/>
                                </a:solidFill>
                                <a:latin typeface="Cambria Math" panose="02040503050406030204" pitchFamily="18" charset="0"/>
                                <a:ea typeface="Cambria Math" panose="02040503050406030204" pitchFamily="18" charset="0"/>
                              </a:rPr>
                              <m:t>𝐱</m:t>
                            </m:r>
                          </m:sub>
                          <m:sup>
                            <m:r>
                              <a:rPr lang="en-IN" b="0" i="1" smtClean="0">
                                <a:solidFill>
                                  <a:schemeClr val="bg1"/>
                                </a:solidFill>
                                <a:latin typeface="Cambria Math" panose="02040503050406030204" pitchFamily="18" charset="0"/>
                                <a:ea typeface="Cambria Math" panose="02040503050406030204" pitchFamily="18" charset="0"/>
                              </a:rPr>
                              <m:t>2</m:t>
                            </m:r>
                          </m:sup>
                        </m:sSubSup>
                      </m:e>
                    </m:d>
                  </m:oMath>
                </a14:m>
                <a:r>
                  <a:rPr lang="en-IN" dirty="0">
                    <a:solidFill>
                      <a:schemeClr val="bg1"/>
                    </a:solidFill>
                  </a:rPr>
                  <a:t> where</a:t>
                </a:r>
              </a:p>
              <a:p>
                <a14:m>
                  <m:oMath xmlns:m="http://schemas.openxmlformats.org/officeDocument/2006/math">
                    <m:sSub>
                      <m:sSubPr>
                        <m:ctrlPr>
                          <a:rPr lang="en-IN" i="1">
                            <a:solidFill>
                              <a:schemeClr val="bg1"/>
                            </a:solidFill>
                            <a:latin typeface="Cambria Math" panose="02040503050406030204" pitchFamily="18" charset="0"/>
                            <a:ea typeface="Cambria Math" panose="02040503050406030204" pitchFamily="18" charset="0"/>
                          </a:rPr>
                        </m:ctrlPr>
                      </m:sSub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𝜇</m:t>
                            </m:r>
                          </m:e>
                        </m:acc>
                      </m:e>
                      <m:sub>
                        <m:r>
                          <a:rPr lang="en-IN" b="1">
                            <a:solidFill>
                              <a:schemeClr val="bg1"/>
                            </a:solidFill>
                            <a:latin typeface="Cambria Math" panose="02040503050406030204" pitchFamily="18" charset="0"/>
                            <a:ea typeface="Cambria Math" panose="02040503050406030204" pitchFamily="18" charset="0"/>
                          </a:rPr>
                          <m:t>𝐱</m:t>
                        </m:r>
                      </m:sub>
                    </m:sSub>
                    <m:r>
                      <a:rPr lang="en-IN" b="0" i="1" smtClean="0">
                        <a:solidFill>
                          <a:schemeClr val="bg1"/>
                        </a:solidFill>
                        <a:latin typeface="Cambria Math" panose="02040503050406030204" pitchFamily="18" charset="0"/>
                        <a:ea typeface="Cambria Math" panose="02040503050406030204" pitchFamily="18" charset="0"/>
                      </a:rPr>
                      <m:t>=</m:t>
                    </m:r>
                    <m:sSup>
                      <m:sSupPr>
                        <m:ctrlPr>
                          <a:rPr lang="en-IN" b="1" i="1" smtClean="0">
                            <a:solidFill>
                              <a:schemeClr val="bg1"/>
                            </a:solidFill>
                            <a:latin typeface="Cambria Math" panose="02040503050406030204" pitchFamily="18" charset="0"/>
                            <a:ea typeface="Cambria Math" panose="02040503050406030204" pitchFamily="18" charset="0"/>
                          </a:rPr>
                        </m:ctrlPr>
                      </m:s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e>
                      <m:sup>
                        <m:r>
                          <a:rPr lang="en-IN" b="1" i="1" smtClean="0">
                            <a:solidFill>
                              <a:schemeClr val="bg1"/>
                            </a:solidFill>
                            <a:latin typeface="Cambria Math" panose="02040503050406030204" pitchFamily="18" charset="0"/>
                            <a:ea typeface="Cambria Math" panose="02040503050406030204" pitchFamily="18" charset="0"/>
                          </a:rPr>
                          <m:t>⊤</m:t>
                        </m:r>
                      </m:sup>
                    </m:sSup>
                    <m:r>
                      <a:rPr lang="en-IN" b="1" i="0" smtClean="0">
                        <a:solidFill>
                          <a:schemeClr val="bg1"/>
                        </a:solidFill>
                        <a:latin typeface="Cambria Math" panose="02040503050406030204" pitchFamily="18" charset="0"/>
                        <a:ea typeface="Cambria Math" panose="02040503050406030204" pitchFamily="18" charset="0"/>
                      </a:rPr>
                      <m:t>𝐱</m:t>
                    </m:r>
                  </m:oMath>
                </a14:m>
                <a:r>
                  <a:rPr lang="en-IN" dirty="0">
                    <a:solidFill>
                      <a:schemeClr val="bg1"/>
                    </a:solidFill>
                  </a:rPr>
                  <a:t> and </a:t>
                </a:r>
                <a14:m>
                  <m:oMath xmlns:m="http://schemas.openxmlformats.org/officeDocument/2006/math">
                    <m:sSubSup>
                      <m:sSubSupPr>
                        <m:ctrlPr>
                          <a:rPr lang="en-IN" i="1">
                            <a:solidFill>
                              <a:schemeClr val="bg1"/>
                            </a:solidFill>
                            <a:latin typeface="Cambria Math" panose="02040503050406030204" pitchFamily="18" charset="0"/>
                            <a:ea typeface="Cambria Math" panose="02040503050406030204" pitchFamily="18" charset="0"/>
                          </a:rPr>
                        </m:ctrlPr>
                      </m:sSub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a:solidFill>
                              <a:schemeClr val="bg1"/>
                            </a:solidFill>
                            <a:latin typeface="Cambria Math" panose="02040503050406030204" pitchFamily="18" charset="0"/>
                            <a:ea typeface="Cambria Math" panose="02040503050406030204" pitchFamily="18" charset="0"/>
                          </a:rPr>
                          <m:t>𝐱</m:t>
                        </m:r>
                      </m:sub>
                      <m:sup>
                        <m:r>
                          <a:rPr lang="en-IN" i="1">
                            <a:solidFill>
                              <a:schemeClr val="bg1"/>
                            </a:solidFill>
                            <a:latin typeface="Cambria Math" panose="02040503050406030204" pitchFamily="18" charset="0"/>
                            <a:ea typeface="Cambria Math" panose="02040503050406030204" pitchFamily="18" charset="0"/>
                          </a:rPr>
                          <m:t>2</m:t>
                        </m:r>
                      </m:sup>
                    </m:sSubSup>
                    <m:r>
                      <a:rPr lang="en-IN" b="0" i="1" smtClean="0">
                        <a:solidFill>
                          <a:schemeClr val="bg1"/>
                        </a:solidFill>
                        <a:latin typeface="Cambria Math" panose="02040503050406030204" pitchFamily="18" charset="0"/>
                        <a:ea typeface="Cambria Math" panose="02040503050406030204" pitchFamily="18" charset="0"/>
                      </a:rPr>
                      <m:t>=</m:t>
                    </m:r>
                    <m:sSubSup>
                      <m:sSubSupPr>
                        <m:ctrlPr>
                          <a:rPr lang="en-IN" b="0" i="1" smtClean="0">
                            <a:solidFill>
                              <a:schemeClr val="bg1"/>
                            </a:solidFill>
                            <a:latin typeface="Cambria Math" panose="02040503050406030204" pitchFamily="18" charset="0"/>
                            <a:ea typeface="Cambria Math" panose="02040503050406030204" pitchFamily="18" charset="0"/>
                          </a:rPr>
                        </m:ctrlPr>
                      </m:sSubSupPr>
                      <m:e>
                        <m:r>
                          <a:rPr lang="en-IN" b="0" i="1" smtClean="0">
                            <a:solidFill>
                              <a:schemeClr val="bg1"/>
                            </a:solidFill>
                            <a:latin typeface="Cambria Math" panose="02040503050406030204" pitchFamily="18" charset="0"/>
                            <a:ea typeface="Cambria Math" panose="02040503050406030204" pitchFamily="18" charset="0"/>
                          </a:rPr>
                          <m:t>𝜎</m:t>
                        </m:r>
                      </m:e>
                      <m:sub>
                        <m:r>
                          <a:rPr lang="en-IN" b="0" i="1" smtClean="0">
                            <a:solidFill>
                              <a:schemeClr val="bg1"/>
                            </a:solidFill>
                            <a:latin typeface="Cambria Math" panose="02040503050406030204" pitchFamily="18" charset="0"/>
                            <a:ea typeface="Cambria Math" panose="02040503050406030204" pitchFamily="18" charset="0"/>
                          </a:rPr>
                          <m:t>𝑙</m:t>
                        </m:r>
                      </m:sub>
                      <m:sup>
                        <m:r>
                          <a:rPr lang="en-IN" b="0" i="1" smtClean="0">
                            <a:solidFill>
                              <a:schemeClr val="bg1"/>
                            </a:solidFill>
                            <a:latin typeface="Cambria Math" panose="02040503050406030204" pitchFamily="18" charset="0"/>
                            <a:ea typeface="Cambria Math" panose="02040503050406030204" pitchFamily="18" charset="0"/>
                          </a:rPr>
                          <m:t>2</m:t>
                        </m:r>
                      </m:sup>
                    </m:sSubSup>
                    <m:r>
                      <a:rPr lang="en-IN" b="0" i="1" smtClean="0">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r>
                          <a:rPr lang="en-IN" b="1" i="0" smtClean="0">
                            <a:solidFill>
                              <a:schemeClr val="bg1"/>
                            </a:solidFill>
                            <a:latin typeface="Cambria Math" panose="02040503050406030204" pitchFamily="18" charset="0"/>
                            <a:ea typeface="Cambria Math" panose="02040503050406030204" pitchFamily="18" charset="0"/>
                          </a:rPr>
                          <m:t>𝐱</m:t>
                        </m:r>
                      </m:e>
                      <m:sup>
                        <m:r>
                          <a:rPr lang="en-IN" b="0" i="1" smtClean="0">
                            <a:solidFill>
                              <a:schemeClr val="bg1"/>
                            </a:solidFill>
                            <a:latin typeface="Cambria Math" panose="02040503050406030204" pitchFamily="18" charset="0"/>
                            <a:ea typeface="Cambria Math" panose="02040503050406030204" pitchFamily="18" charset="0"/>
                          </a:rPr>
                          <m:t>⊤</m:t>
                        </m:r>
                      </m:sup>
                    </m:sSup>
                    <m:acc>
                      <m:accPr>
                        <m:chr m:val="̂"/>
                        <m:ctrlPr>
                          <a:rPr lang="en-IN" i="1">
                            <a:solidFill>
                              <a:schemeClr val="bg1"/>
                            </a:solidFill>
                            <a:latin typeface="Cambria Math" panose="02040503050406030204" pitchFamily="18" charset="0"/>
                          </a:rPr>
                        </m:ctrlPr>
                      </m:accPr>
                      <m:e>
                        <m:r>
                          <m:rPr>
                            <m:sty m:val="p"/>
                          </m:rPr>
                          <a:rPr lang="en-IN">
                            <a:solidFill>
                              <a:schemeClr val="bg1"/>
                            </a:solidFill>
                            <a:latin typeface="Cambria Math" panose="02040503050406030204" pitchFamily="18" charset="0"/>
                          </a:rPr>
                          <m:t>Σ</m:t>
                        </m:r>
                      </m:e>
                    </m:acc>
                    <m:r>
                      <a:rPr lang="en-IN" b="1" i="0" smtClean="0">
                        <a:solidFill>
                          <a:schemeClr val="bg1"/>
                        </a:solidFill>
                        <a:latin typeface="Cambria Math" panose="02040503050406030204" pitchFamily="18" charset="0"/>
                      </a:rPr>
                      <m:t>𝐱</m:t>
                    </m:r>
                  </m:oMath>
                </a14:m>
                <a:endParaRPr lang="en-IN" b="1" dirty="0">
                  <a:solidFill>
                    <a:schemeClr val="bg1"/>
                  </a:solidFill>
                </a:endParaRPr>
              </a:p>
              <a:p>
                <a:r>
                  <a:rPr lang="en-IN" b="1" dirty="0">
                    <a:solidFill>
                      <a:schemeClr val="bg1"/>
                    </a:solidFill>
                  </a:rPr>
                  <a:t>Note:</a:t>
                </a:r>
                <a:r>
                  <a:rPr lang="en-IN" dirty="0">
                    <a:solidFill>
                      <a:schemeClr val="bg1"/>
                    </a:solidFill>
                  </a:rPr>
                  <a:t> in this case, variance of the predicted distribution </a:t>
                </a:r>
                <a14:m>
                  <m:oMath xmlns:m="http://schemas.openxmlformats.org/officeDocument/2006/math">
                    <m:sSubSup>
                      <m:sSubSupPr>
                        <m:ctrlPr>
                          <a:rPr lang="en-IN" i="1">
                            <a:solidFill>
                              <a:schemeClr val="bg1"/>
                            </a:solidFill>
                            <a:latin typeface="Cambria Math" panose="02040503050406030204" pitchFamily="18" charset="0"/>
                            <a:ea typeface="Cambria Math" panose="02040503050406030204" pitchFamily="18" charset="0"/>
                          </a:rPr>
                        </m:ctrlPr>
                      </m:sSub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a:solidFill>
                              <a:schemeClr val="bg1"/>
                            </a:solidFill>
                            <a:latin typeface="Cambria Math" panose="02040503050406030204" pitchFamily="18" charset="0"/>
                            <a:ea typeface="Cambria Math" panose="02040503050406030204" pitchFamily="18" charset="0"/>
                          </a:rPr>
                          <m:t>𝐱</m:t>
                        </m:r>
                      </m:sub>
                      <m:sup>
                        <m:r>
                          <a:rPr lang="en-IN" i="1">
                            <a:solidFill>
                              <a:schemeClr val="bg1"/>
                            </a:solidFill>
                            <a:latin typeface="Cambria Math" panose="02040503050406030204" pitchFamily="18" charset="0"/>
                            <a:ea typeface="Cambria Math" panose="02040503050406030204" pitchFamily="18" charset="0"/>
                          </a:rPr>
                          <m:t>2</m:t>
                        </m:r>
                      </m:sup>
                    </m:sSubSup>
                  </m:oMath>
                </a14:m>
                <a:r>
                  <a:rPr lang="en-IN" dirty="0">
                    <a:solidFill>
                      <a:schemeClr val="bg1"/>
                    </a:solidFill>
                  </a:rPr>
                  <a:t> depends on the point itself – can deduce if the prediction is confident or not!</a:t>
                </a:r>
              </a:p>
              <a:p>
                <a:endParaRPr lang="en-IN" dirty="0">
                  <a:solidFill>
                    <a:schemeClr val="bg1"/>
                  </a:solidFill>
                </a:endParaRPr>
              </a:p>
              <a:p>
                <a:endParaRPr lang="en-IN"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1803" r="-1532" b="-74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306164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Conjugate Priors</a:t>
            </a:r>
          </a:p>
        </p:txBody>
      </p:sp>
      <p:sp>
        <p:nvSpPr>
          <p:cNvPr id="3" name="Content Placeholder 2"/>
          <p:cNvSpPr>
            <a:spLocks noGrp="1"/>
          </p:cNvSpPr>
          <p:nvPr>
            <p:ph idx="1"/>
          </p:nvPr>
        </p:nvSpPr>
        <p:spPr>
          <a:xfrm>
            <a:off x="253353" y="1111624"/>
            <a:ext cx="11938645" cy="5300823"/>
          </a:xfrm>
        </p:spPr>
        <p:txBody>
          <a:bodyPr/>
          <a:lstStyle/>
          <a:p>
            <a:r>
              <a:rPr lang="en-IN" dirty="0"/>
              <a:t>Bayesian Logistic Regression or </a:t>
            </a:r>
            <a:r>
              <a:rPr lang="en-IN" dirty="0" err="1"/>
              <a:t>Softmax</a:t>
            </a:r>
            <a:r>
              <a:rPr lang="en-IN" dirty="0"/>
              <a:t> Regression is not nearly as pretty – no closed form solutions for posterior or predictive posterior</a:t>
            </a:r>
          </a:p>
          <a:p>
            <a:r>
              <a:rPr lang="en-IN" dirty="0"/>
              <a:t>However, some likelihood-prior pairs are special</a:t>
            </a:r>
          </a:p>
          <a:p>
            <a:pPr lvl="2"/>
            <a:r>
              <a:rPr lang="en-IN" dirty="0"/>
              <a:t>Always yield a posterior that is of the same family as the prior</a:t>
            </a:r>
          </a:p>
          <a:p>
            <a:pPr lvl="2"/>
            <a:r>
              <a:rPr lang="en-IN" dirty="0"/>
              <a:t>Such pairs of distributions are called </a:t>
            </a:r>
            <a:r>
              <a:rPr lang="en-IN" i="0" dirty="0"/>
              <a:t>conjugate pairs</a:t>
            </a:r>
          </a:p>
          <a:p>
            <a:pPr lvl="2"/>
            <a:r>
              <a:rPr lang="en-IN" dirty="0"/>
              <a:t>The prior in such cases is said to be </a:t>
            </a:r>
            <a:r>
              <a:rPr lang="en-IN" i="0" dirty="0"/>
              <a:t>conjugate </a:t>
            </a:r>
            <a:r>
              <a:rPr lang="en-IN" dirty="0"/>
              <a:t>to the likelihood</a:t>
            </a:r>
          </a:p>
          <a:p>
            <a:pPr lvl="2"/>
            <a:r>
              <a:rPr lang="en-IN" dirty="0"/>
              <a:t>Gaussian-Gaussian is one example – warning: one Gaussian is a likelihood over reals, the other Gaussian is a prior over models (i.e. vectors)</a:t>
            </a:r>
          </a:p>
          <a:p>
            <a:pPr lvl="2"/>
            <a:r>
              <a:rPr lang="en-IN" dirty="0"/>
              <a:t>Other conjugate pairs exist too</a:t>
            </a:r>
          </a:p>
          <a:p>
            <a:r>
              <a:rPr lang="en-IN" dirty="0"/>
              <a:t>Discussion beyond the scope of CS771 – courses like CS772 discuss this</a:t>
            </a:r>
          </a:p>
        </p:txBody>
      </p:sp>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Tree>
    <p:extLst>
      <p:ext uri="{BB962C8B-B14F-4D97-AF65-F5344CB8AC3E}">
        <p14:creationId xmlns:p14="http://schemas.microsoft.com/office/powerpoint/2010/main" val="234915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1A66-32FC-8A31-139E-2004AF1311DD}"/>
              </a:ext>
            </a:extLst>
          </p:cNvPr>
          <p:cNvSpPr>
            <a:spLocks noGrp="1"/>
          </p:cNvSpPr>
          <p:nvPr>
            <p:ph type="ctrTitle"/>
          </p:nvPr>
        </p:nvSpPr>
        <p:spPr/>
        <p:txBody>
          <a:bodyPr/>
          <a:lstStyle/>
          <a:p>
            <a:r>
              <a:rPr lang="en-US" dirty="0"/>
              <a:t>Generative ML</a:t>
            </a:r>
            <a:endParaRPr lang="en-IN" dirty="0"/>
          </a:p>
        </p:txBody>
      </p:sp>
      <p:sp>
        <p:nvSpPr>
          <p:cNvPr id="3" name="Subtitle 2">
            <a:extLst>
              <a:ext uri="{FF2B5EF4-FFF2-40B4-BE49-F238E27FC236}">
                <a16:creationId xmlns:a16="http://schemas.microsoft.com/office/drawing/2014/main" id="{53944B84-C2CC-B721-B7BA-8C99459416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7763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Recipe for MLE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Given a problem with label set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r>
                  <a:rPr lang="en-IN" dirty="0"/>
                  <a:t>, find a way to map data features </a:t>
                </a:r>
                <a14:m>
                  <m:oMath xmlns:m="http://schemas.openxmlformats.org/officeDocument/2006/math">
                    <m:r>
                      <a:rPr lang="en-IN" b="1" i="0" smtClean="0">
                        <a:latin typeface="Cambria Math" panose="02040503050406030204" pitchFamily="18" charset="0"/>
                      </a:rPr>
                      <m:t>𝐱</m:t>
                    </m:r>
                  </m:oMath>
                </a14:m>
                <a:r>
                  <a:rPr lang="en-IN" dirty="0"/>
                  <a:t> to PMFs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𝐦</m:t>
                        </m:r>
                      </m:e>
                    </m:d>
                  </m:oMath>
                </a14:m>
                <a:r>
                  <a:rPr lang="en-IN" dirty="0"/>
                  <a:t> with support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a:p>
              <a:p>
                <a:pPr lvl="2"/>
                <a:r>
                  <a:rPr lang="en-IN" dirty="0"/>
                  <a:t>The notation </a:t>
                </a:r>
                <a14:m>
                  <m:oMath xmlns:m="http://schemas.openxmlformats.org/officeDocument/2006/math">
                    <m:r>
                      <a:rPr lang="en-IN" b="1" i="0" smtClean="0">
                        <a:latin typeface="Cambria Math" panose="02040503050406030204" pitchFamily="18" charset="0"/>
                      </a:rPr>
                      <m:t>𝐦</m:t>
                    </m:r>
                  </m:oMath>
                </a14:m>
                <a:r>
                  <a:rPr lang="en-IN" dirty="0"/>
                  <a:t> captures parameters in the model (e.g. vectors, bias terms)</a:t>
                </a:r>
              </a:p>
              <a:p>
                <a:pPr lvl="2"/>
                <a:r>
                  <a:rPr lang="en-IN" dirty="0"/>
                  <a:t>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r>
                      <a:rPr lang="en-IN" b="1" i="0" smtClean="0">
                        <a:latin typeface="Cambria Math" panose="02040503050406030204" pitchFamily="18" charset="0"/>
                      </a:rPr>
                      <m:t>𝐰</m:t>
                    </m:r>
                  </m:oMath>
                </a14:m>
                <a:endParaRPr lang="en-IN" b="1" i="0" dirty="0"/>
              </a:p>
              <a:p>
                <a:pPr lvl="2"/>
                <a:r>
                  <a:rPr lang="en-IN" dirty="0"/>
                  <a:t>For multiclassification,</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𝐶</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e>
                    </m:d>
                  </m:oMath>
                </a14:m>
                <a:endParaRPr lang="en-IN" dirty="0"/>
              </a:p>
              <a:p>
                <a:r>
                  <a:rPr lang="en-IN" dirty="0"/>
                  <a:t>The function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oMath>
                </a14:m>
                <a:r>
                  <a:rPr lang="en-IN" dirty="0"/>
                  <a:t> is often called the </a:t>
                </a:r>
                <a:r>
                  <a:rPr lang="en-IN" i="1" dirty="0"/>
                  <a:t>likelihood function</a:t>
                </a:r>
              </a:p>
              <a:p>
                <a:r>
                  <a:rPr lang="en-IN" dirty="0"/>
                  <a:t>The function </a:t>
                </a:r>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oMath>
                </a14:m>
                <a:r>
                  <a:rPr lang="en-IN" dirty="0"/>
                  <a:t> called </a:t>
                </a:r>
                <a:r>
                  <a:rPr lang="en-IN" i="1" dirty="0"/>
                  <a:t>negative log likelihood function</a:t>
                </a:r>
                <a:endParaRPr lang="en-IN" dirty="0"/>
              </a:p>
              <a:p>
                <a:r>
                  <a:rPr lang="en-IN" dirty="0"/>
                  <a:t>Given data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a:t>, find the model parameters that maximize likelihood function i.e. think that the training labels are very likely</a:t>
                </a:r>
                <a:br>
                  <a:rPr lang="en-IN" dirty="0"/>
                </a:b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𝐦</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𝐦</m:t>
                                </m:r>
                              </m:lim>
                            </m:limLow>
                          </m:fName>
                          <m:e>
                            <m:r>
                              <a:rPr lang="en-IN" b="0" i="1" dirty="0" smtClean="0">
                                <a:latin typeface="Cambria Math" panose="02040503050406030204" pitchFamily="18" charset="0"/>
                              </a:rPr>
                              <m:t> </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472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t>So far, we looked at probability theory as a tool to express the belief of an ML algorithm that the true label is such and such</a:t>
                </a:r>
              </a:p>
              <a:p>
                <a:pPr lvl="2"/>
                <a:r>
                  <a:rPr lang="en-IN" dirty="0"/>
                  <a:t>Likelihood: given model </a:t>
                </a:r>
                <a14:m>
                  <m:oMath xmlns:m="http://schemas.openxmlformats.org/officeDocument/2006/math">
                    <m:r>
                      <a:rPr lang="en-IN" b="1" i="0" smtClean="0">
                        <a:latin typeface="Cambria Math" panose="02040503050406030204" pitchFamily="18" charset="0"/>
                      </a:rPr>
                      <m:t>𝛉</m:t>
                    </m:r>
                  </m:oMath>
                </a14:m>
                <a:r>
                  <a:rPr lang="en-IN" dirty="0"/>
                  <a:t> it tells us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𝛉</m:t>
                        </m:r>
                      </m:e>
                    </m:d>
                  </m:oMath>
                </a14:m>
                <a:endParaRPr lang="en-IN" dirty="0"/>
              </a:p>
              <a:p>
                <a:r>
                  <a:rPr lang="en-IN" dirty="0"/>
                  <a:t>We also looked at how to use probability theory to express our beliefs about which models are preferred by us and which are not</a:t>
                </a:r>
              </a:p>
              <a:p>
                <a:pPr lvl="2"/>
                <a:r>
                  <a:rPr lang="en-IN" dirty="0"/>
                  <a:t>Prior: this just tells us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𝛉</m:t>
                        </m:r>
                      </m:e>
                    </m:d>
                  </m:oMath>
                </a14:m>
                <a:endParaRPr lang="en-IN" dirty="0"/>
              </a:p>
              <a:p>
                <a:r>
                  <a:rPr lang="en-IN" dirty="0"/>
                  <a:t>Notice that in all of this, the data features were always considered constant and never questions as being random or flexible</a:t>
                </a:r>
              </a:p>
              <a:p>
                <a:pPr lvl="2"/>
                <a:r>
                  <a:rPr lang="en-IN" dirty="0"/>
                  <a:t>Can we also talk about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𝛉</m:t>
                        </m:r>
                      </m:e>
                    </m:d>
                  </m:oMath>
                </a14:m>
                <a:r>
                  <a:rPr lang="en-IN" dirty="0"/>
                  <a:t>?</a:t>
                </a:r>
              </a:p>
              <a:p>
                <a:pPr lvl="2"/>
                <a:r>
                  <a:rPr lang="en-IN" dirty="0"/>
                  <a:t>Very beneficial: given label </a:t>
                </a:r>
                <a14:m>
                  <m:oMath xmlns:m="http://schemas.openxmlformats.org/officeDocument/2006/math">
                    <m:r>
                      <a:rPr lang="en-IN" b="0" i="1" smtClean="0">
                        <a:latin typeface="Cambria Math" panose="02040503050406030204" pitchFamily="18" charset="0"/>
                      </a:rPr>
                      <m:t>𝑦</m:t>
                    </m:r>
                  </m:oMath>
                </a14:m>
                <a:r>
                  <a:rPr lang="en-IN" dirty="0"/>
                  <a:t>, this would allow us to generate a new </a:t>
                </a:r>
                <a14:m>
                  <m:oMath xmlns:m="http://schemas.openxmlformats.org/officeDocument/2006/math">
                    <m:r>
                      <a:rPr lang="en-IN" b="1" i="0" smtClean="0">
                        <a:latin typeface="Cambria Math" panose="02040503050406030204" pitchFamily="18" charset="0"/>
                      </a:rPr>
                      <m:t>𝐱</m:t>
                    </m:r>
                  </m:oMath>
                </a14:m>
                <a:r>
                  <a:rPr lang="en-IN" dirty="0"/>
                  <a:t> from the distribution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𝛉</m:t>
                        </m:r>
                      </m:e>
                    </m:d>
                  </m:oMath>
                </a14:m>
                <a:r>
                  <a:rPr lang="en-IN" dirty="0"/>
                  <a:t>?</a:t>
                </a:r>
              </a:p>
              <a:p>
                <a:pPr lvl="2"/>
                <a:r>
                  <a:rPr lang="en-IN" dirty="0"/>
                  <a:t>Can generate new cat images, new laptop designs (GANs do this very thing!)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spTree>
    <p:extLst>
      <p:ext uri="{BB962C8B-B14F-4D97-AF65-F5344CB8AC3E}">
        <p14:creationId xmlns:p14="http://schemas.microsoft.com/office/powerpoint/2010/main" val="6726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946722"/>
              </a:xfrm>
            </p:spPr>
            <p:txBody>
              <a:bodyPr>
                <a:normAutofit/>
              </a:bodyPr>
              <a:lstStyle/>
              <a:p>
                <a:r>
                  <a:rPr lang="en-IN" dirty="0"/>
                  <a:t>ML </a:t>
                </a:r>
                <a:r>
                  <a:rPr lang="en-IN" dirty="0" err="1"/>
                  <a:t>algos</a:t>
                </a:r>
                <a:r>
                  <a:rPr lang="en-IN" dirty="0"/>
                  <a:t> that can learn dist. of the form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𝑦</m:t>
                        </m:r>
                      </m:e>
                    </m:d>
                  </m:oMath>
                </a14:m>
                <a:r>
                  <a:rPr lang="en-IN" dirty="0"/>
                  <a:t> or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oMath>
                </a14:m>
                <a:r>
                  <a:rPr lang="en-IN" dirty="0"/>
                  <a:t> or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𝐱</m:t>
                        </m:r>
                      </m:e>
                    </m:d>
                  </m:oMath>
                </a14:m>
                <a:endParaRPr lang="en-IN" dirty="0"/>
              </a:p>
              <a:p>
                <a:r>
                  <a:rPr lang="en-IN" dirty="0"/>
                  <a:t>A slightly funny bit of terminology used in machine learning</a:t>
                </a:r>
              </a:p>
              <a:p>
                <a:pPr lvl="2"/>
                <a:r>
                  <a:rPr lang="en-IN" b="1" dirty="0"/>
                  <a:t>Discriminative Algorithms</a:t>
                </a:r>
                <a:r>
                  <a:rPr lang="en-IN" dirty="0"/>
                  <a:t>: that only 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e>
                    </m:d>
                  </m:oMath>
                </a14:m>
                <a:r>
                  <a:rPr lang="en-IN" dirty="0"/>
                  <a:t> to do their stuff</a:t>
                </a:r>
              </a:p>
              <a:p>
                <a:pPr lvl="2"/>
                <a:r>
                  <a:rPr lang="en-IN" b="1" dirty="0"/>
                  <a:t>Generative Algorithms</a:t>
                </a:r>
                <a:r>
                  <a:rPr lang="en-IN" dirty="0"/>
                  <a:t>: that 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oMath>
                </a14:m>
                <a:r>
                  <a:rPr lang="en-IN" dirty="0">
                    <a:ea typeface="Cambria Math" panose="02040503050406030204" pitchFamily="18" charset="0"/>
                  </a:rPr>
                  <a:t> or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𝐱</m:t>
                        </m:r>
                      </m:e>
                    </m:d>
                  </m:oMath>
                </a14:m>
                <a:r>
                  <a:rPr lang="en-IN" dirty="0"/>
                  <a:t> </a:t>
                </a:r>
                <a:r>
                  <a:rPr lang="en-IN" dirty="0" err="1"/>
                  <a:t>etc</a:t>
                </a:r>
                <a:r>
                  <a:rPr lang="en-IN" dirty="0"/>
                  <a:t> to do their stuff</a:t>
                </a:r>
              </a:p>
              <a:p>
                <a:r>
                  <a:rPr lang="en-IN" dirty="0"/>
                  <a:t>Generative Algorithms have their advantages and disadvantages</a:t>
                </a:r>
              </a:p>
              <a:p>
                <a:pPr lvl="2"/>
                <a:r>
                  <a:rPr lang="en-IN" dirty="0">
                    <a:solidFill>
                      <a:srgbClr val="FF0000"/>
                    </a:solidFill>
                  </a:rPr>
                  <a:t>More expensive</a:t>
                </a:r>
                <a:r>
                  <a:rPr lang="en-IN" dirty="0"/>
                  <a:t>: slower train times, slower test times, larger models</a:t>
                </a:r>
              </a:p>
              <a:p>
                <a:pPr lvl="2"/>
                <a:r>
                  <a:rPr lang="en-IN" dirty="0">
                    <a:solidFill>
                      <a:srgbClr val="FF0000"/>
                    </a:solidFill>
                  </a:rPr>
                  <a:t>An overkill</a:t>
                </a:r>
                <a:r>
                  <a:rPr lang="en-IN" dirty="0"/>
                  <a:t>: often, need only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e>
                    </m:d>
                  </m:oMath>
                </a14:m>
                <a:r>
                  <a:rPr lang="en-IN" dirty="0"/>
                  <a:t> to make predictions – disc. </a:t>
                </a:r>
                <a:r>
                  <a:rPr lang="en-IN" dirty="0" err="1"/>
                  <a:t>algos</a:t>
                </a:r>
                <a:r>
                  <a:rPr lang="en-IN" dirty="0"/>
                  <a:t> enough!</a:t>
                </a:r>
              </a:p>
              <a:p>
                <a:pPr lvl="2"/>
                <a:r>
                  <a:rPr lang="en-IN" dirty="0">
                    <a:solidFill>
                      <a:srgbClr val="00B050"/>
                    </a:solidFill>
                  </a:rPr>
                  <a:t>More frugal</a:t>
                </a:r>
                <a:r>
                  <a:rPr lang="en-IN" dirty="0"/>
                  <a:t>: can work even if we have very less training data (e.g. </a:t>
                </a:r>
                <a:r>
                  <a:rPr lang="en-IN" dirty="0" err="1"/>
                  <a:t>RecSys</a:t>
                </a:r>
                <a:r>
                  <a:rPr lang="en-IN" dirty="0"/>
                  <a:t>)</a:t>
                </a:r>
              </a:p>
              <a:p>
                <a:pPr lvl="2"/>
                <a:r>
                  <a:rPr lang="en-IN" dirty="0">
                    <a:solidFill>
                      <a:srgbClr val="00B050"/>
                    </a:solidFill>
                  </a:rPr>
                  <a:t>More robust</a:t>
                </a:r>
                <a:r>
                  <a:rPr lang="en-IN" dirty="0"/>
                  <a:t>: can work even if features corrupted e.g. some features missing</a:t>
                </a:r>
              </a:p>
              <a:p>
                <a:r>
                  <a:rPr lang="en-IN" dirty="0"/>
                  <a:t>A recent application of generative techniques (GANs </a:t>
                </a:r>
                <a:r>
                  <a:rPr lang="en-IN" dirty="0" err="1"/>
                  <a:t>etc</a:t>
                </a:r>
                <a:r>
                  <a:rPr lang="en-IN" dirty="0"/>
                  <a:t>) allows us to</a:t>
                </a:r>
              </a:p>
              <a:p>
                <a:pPr lvl="2"/>
                <a:r>
                  <a:rPr lang="en-IN" dirty="0"/>
                  <a:t>Generate novel examples of a certain class of data points</a:t>
                </a:r>
              </a:p>
              <a:p>
                <a:pPr lvl="2"/>
                <a:r>
                  <a:rPr lang="en-IN" dirty="0"/>
                  <a:t>Generate more training examples for those classes as well!</a:t>
                </a:r>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946722"/>
              </a:xfrm>
              <a:blipFill>
                <a:blip r:embed="rId2"/>
                <a:stretch>
                  <a:fillRect l="-562" t="-2459" r="-15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spTree>
    <p:extLst>
      <p:ext uri="{BB962C8B-B14F-4D97-AF65-F5344CB8AC3E}">
        <p14:creationId xmlns:p14="http://schemas.microsoft.com/office/powerpoint/2010/main" val="177712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very simple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Given a few feature vectors (never mind labels for now)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𝑛</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a:p>
                <a:r>
                  <a:rPr lang="en-IN" dirty="0"/>
                  <a:t>We wish to learn a probability distribution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e>
                    </m:d>
                  </m:oMath>
                </a14:m>
                <a:r>
                  <a:rPr lang="en-IN" dirty="0"/>
                  <a:t> with support over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IN" dirty="0"/>
              </a:p>
              <a:p>
                <a:pPr lvl="2"/>
                <a:r>
                  <a:rPr lang="en-IN" dirty="0"/>
                  <a:t>This distribution should capture interesting properties about the data in a way that allows us to do things like generate similar-looking feature vectors </a:t>
                </a:r>
                <a:r>
                  <a:rPr lang="en-IN" dirty="0" err="1"/>
                  <a:t>etc</a:t>
                </a:r>
                <a:endParaRPr lang="en-IN" dirty="0"/>
              </a:p>
              <a:p>
                <a:r>
                  <a:rPr lang="en-IN" dirty="0"/>
                  <a:t>Let us try to learn a standard Gaussian as this distribution i.e. we wish to learn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a:t> so that the distribution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r>
                  <a:rPr lang="en-IN" dirty="0"/>
                  <a:t> explains the data well</a:t>
                </a:r>
              </a:p>
              <a:p>
                <a:pPr lvl="2"/>
                <a:r>
                  <a:rPr lang="en-IN" dirty="0"/>
                  <a:t>One way is to look for a </a:t>
                </a:r>
                <a14:m>
                  <m:oMath xmlns:m="http://schemas.openxmlformats.org/officeDocument/2006/math">
                    <m:r>
                      <a:rPr lang="en-IN" b="1" i="0" smtClean="0">
                        <a:latin typeface="Cambria Math" panose="02040503050406030204" pitchFamily="18" charset="0"/>
                      </a:rPr>
                      <m:t>𝛍</m:t>
                    </m:r>
                  </m:oMath>
                </a14:m>
                <a:r>
                  <a:rPr lang="en-IN" dirty="0"/>
                  <a:t> that achieves maximum likelihood i.e. MLE!!</a:t>
                </a:r>
              </a:p>
              <a:p>
                <a:pPr lvl="2"/>
                <a:r>
                  <a:rPr lang="en-IN" dirty="0"/>
                  <a:t>As before, assume that our feature vectors were independently generated</a:t>
                </a:r>
              </a:p>
              <a:p>
                <a:pPr lvl="2"/>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b="0" i="1" smtClean="0">
                                    <a:latin typeface="Cambria Math" panose="02040503050406030204" pitchFamily="18" charset="0"/>
                                  </a:rPr>
                                  <m:t> |</m:t>
                                </m:r>
                                <m:r>
                                  <a:rPr lang="en-IN" b="1" i="0" smtClean="0">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e>
                        </m:func>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r>
                                          <a:rPr lang="en-IN" b="1" i="0" smtClean="0">
                                            <a:latin typeface="Cambria Math" panose="02040503050406030204" pitchFamily="18" charset="0"/>
                                          </a:rPr>
                                          <m:t>𝛍</m:t>
                                        </m:r>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nary>
                          </m:e>
                        </m:func>
                      </m:e>
                    </m:func>
                  </m:oMath>
                </a14:m>
                <a:r>
                  <a:rPr lang="en-IN" dirty="0"/>
                  <a:t> which, upon applying first order optimality, gives us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𝛍</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𝑛</m:t>
                        </m:r>
                      </m:den>
                    </m:f>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a:p>
              <a:p>
                <a:r>
                  <a:rPr lang="en-IN" dirty="0"/>
                  <a:t>We just learnt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oMath>
                </a14:m>
                <a:r>
                  <a:rPr lang="en-IN" dirty="0"/>
                  <a:t> as our generating dist. for data features!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439" r="-1226"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a:p>
        </p:txBody>
      </p:sp>
    </p:spTree>
    <p:extLst>
      <p:ext uri="{BB962C8B-B14F-4D97-AF65-F5344CB8AC3E}">
        <p14:creationId xmlns:p14="http://schemas.microsoft.com/office/powerpoint/2010/main" val="315976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more powerful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2034538" cy="5746376"/>
              </a:xfrm>
            </p:spPr>
            <p:txBody>
              <a:bodyPr>
                <a:normAutofit/>
              </a:bodyPr>
              <a:lstStyle/>
              <a:p>
                <a:r>
                  <a:rPr lang="en-IN" dirty="0"/>
                  <a:t>Suppose we are not satisfied with the above simple model</a:t>
                </a:r>
              </a:p>
              <a:p>
                <a:r>
                  <a:rPr lang="en-IN" dirty="0"/>
                  <a:t>Suppose we wish to instead learn </a:t>
                </a:r>
                <a14:m>
                  <m:oMath xmlns:m="http://schemas.openxmlformats.org/officeDocument/2006/math">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a:t> as well as a </a:t>
                </a:r>
                <a14:m>
                  <m:oMath xmlns:m="http://schemas.openxmlformats.org/officeDocument/2006/math">
                    <m:r>
                      <a:rPr lang="en-IN" b="0" i="1" smtClean="0">
                        <a:latin typeface="Cambria Math" panose="02040503050406030204" pitchFamily="18" charset="0"/>
                      </a:rPr>
                      <m:t>𝜎</m:t>
                    </m:r>
                    <m:r>
                      <a:rPr lang="en-IN" b="0" i="1" smtClean="0">
                        <a:latin typeface="Cambria Math" panose="02040503050406030204" pitchFamily="18" charset="0"/>
                      </a:rPr>
                      <m:t>≥0</m:t>
                    </m:r>
                  </m:oMath>
                </a14:m>
                <a:r>
                  <a:rPr lang="en-IN" dirty="0"/>
                  <a:t> so that the distribution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oMath>
                </a14:m>
                <a:r>
                  <a:rPr lang="en-IN" dirty="0"/>
                  <a:t> explains the data well</a:t>
                </a:r>
              </a:p>
              <a:p>
                <a:r>
                  <a:rPr lang="en-IN" dirty="0"/>
                  <a:t>Log likelihood function (be careful – cannot ignore any </a:t>
                </a:r>
                <a14:m>
                  <m:oMath xmlns:m="http://schemas.openxmlformats.org/officeDocument/2006/math">
                    <m:r>
                      <a:rPr lang="en-IN" b="0" i="1" smtClean="0">
                        <a:latin typeface="Cambria Math" panose="02040503050406030204" pitchFamily="18" charset="0"/>
                      </a:rPr>
                      <m:t>𝜎</m:t>
                    </m:r>
                  </m:oMath>
                </a14:m>
                <a:r>
                  <a:rPr lang="en-IN" dirty="0"/>
                  <a:t> terms now)</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i="1">
                                    <a:latin typeface="Cambria Math" panose="02040503050406030204" pitchFamily="18" charset="0"/>
                                    <a:ea typeface="Cambria Math" panose="02040503050406030204" pitchFamily="18" charset="0"/>
                                  </a:rPr>
                                  <m:t>≥0</m:t>
                                </m:r>
                              </m:lim>
                            </m:limLow>
                          </m:fName>
                          <m:e>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i="1">
                                        <a:latin typeface="Cambria Math" panose="02040503050406030204" pitchFamily="18" charset="0"/>
                                      </a:rPr>
                                      <m:t> |</m:t>
                                    </m:r>
                                    <m:r>
                                      <a:rPr lang="en-IN" b="1">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𝜎</m:t>
                                        </m:r>
                                      </m:e>
                                      <m:sup>
                                        <m:r>
                                          <a:rPr lang="en-IN" i="1">
                                            <a:latin typeface="Cambria Math" panose="02040503050406030204" pitchFamily="18" charset="0"/>
                                            <a:ea typeface="Cambria Math" panose="02040503050406030204" pitchFamily="18" charset="0"/>
                                          </a:rPr>
                                          <m:t>2</m:t>
                                        </m:r>
                                      </m:sup>
                                    </m:sSup>
                                  </m:e>
                                </m:d>
                              </m:e>
                            </m:func>
                          </m:e>
                        </m:func>
                      </m:e>
                    </m:func>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i="1">
                                    <a:latin typeface="Cambria Math" panose="02040503050406030204" pitchFamily="18" charset="0"/>
                                    <a:ea typeface="Cambria Math" panose="02040503050406030204" pitchFamily="18" charset="0"/>
                                  </a:rPr>
                                  <m:t>≥0</m:t>
                                </m:r>
                              </m:lim>
                            </m:limLow>
                          </m:fName>
                          <m:e>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e>
                            </m:d>
                          </m:e>
                        </m:func>
                      </m:e>
                    </m:func>
                  </m:oMath>
                </a14:m>
                <a:r>
                  <a:rPr lang="en-IN" dirty="0"/>
                  <a:t> where</a:t>
                </a:r>
              </a:p>
              <a:p>
                <a14:m>
                  <m:oMath xmlns:m="http://schemas.openxmlformats.org/officeDocument/2006/math">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𝑑𝑛</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r>
                          <a:rPr lang="en-IN" i="1">
                            <a:latin typeface="Cambria Math" panose="02040503050406030204" pitchFamily="18" charset="0"/>
                            <a:ea typeface="Cambria Math" panose="02040503050406030204" pitchFamily="18" charset="0"/>
                          </a:rPr>
                          <m:t>𝜎</m:t>
                        </m:r>
                      </m:e>
                    </m:func>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𝜎</m:t>
                            </m:r>
                          </m:e>
                          <m:sup>
                            <m:r>
                              <a:rPr lang="en-IN" i="1">
                                <a:latin typeface="Cambria Math" panose="02040503050406030204" pitchFamily="18" charset="0"/>
                                <a:ea typeface="Cambria Math" panose="02040503050406030204" pitchFamily="18" charset="0"/>
                              </a:rPr>
                              <m:t>2</m:t>
                            </m:r>
                          </m:sup>
                        </m:sSup>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b>
                            <m:r>
                              <a:rPr lang="en-IN" i="1">
                                <a:latin typeface="Cambria Math" panose="02040503050406030204" pitchFamily="18" charset="0"/>
                              </a:rPr>
                              <m:t>2</m:t>
                            </m:r>
                          </m:sub>
                          <m:sup>
                            <m:r>
                              <a:rPr lang="en-IN" i="1">
                                <a:latin typeface="Cambria Math" panose="02040503050406030204" pitchFamily="18" charset="0"/>
                              </a:rPr>
                              <m:t>2</m:t>
                            </m:r>
                          </m:sup>
                        </m:sSubSup>
                      </m:e>
                    </m:nary>
                  </m:oMath>
                </a14:m>
                <a:endParaRPr lang="en-IN" dirty="0"/>
              </a:p>
              <a:p>
                <a:pPr lvl="2"/>
                <a:r>
                  <a:rPr lang="en-IN" dirty="0"/>
                  <a:t>F.O. optimality w.r.t. </a:t>
                </a:r>
                <a14:m>
                  <m:oMath xmlns:m="http://schemas.openxmlformats.org/officeDocument/2006/math">
                    <m:r>
                      <a:rPr lang="en-IN" b="1" i="0" smtClean="0">
                        <a:latin typeface="Cambria Math" panose="02040503050406030204" pitchFamily="18" charset="0"/>
                      </a:rPr>
                      <m:t>𝛍</m:t>
                    </m:r>
                  </m:oMath>
                </a14:m>
                <a:r>
                  <a:rPr lang="en-IN" dirty="0"/>
                  <a:t> i.e.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𝑓</m:t>
                        </m:r>
                      </m:num>
                      <m:den>
                        <m:r>
                          <a:rPr lang="en-IN" b="0" i="1" smtClean="0">
                            <a:latin typeface="Cambria Math" panose="02040503050406030204" pitchFamily="18" charset="0"/>
                          </a:rPr>
                          <m:t>𝜕</m:t>
                        </m:r>
                        <m:r>
                          <a:rPr lang="en-IN" b="1" i="0" smtClean="0">
                            <a:latin typeface="Cambria Math" panose="02040503050406030204" pitchFamily="18" charset="0"/>
                          </a:rPr>
                          <m:t>𝛍</m:t>
                        </m:r>
                      </m:den>
                    </m:f>
                    <m:r>
                      <a:rPr lang="en-IN" b="0" i="1" smtClean="0">
                        <a:latin typeface="Cambria Math" panose="02040503050406030204" pitchFamily="18" charset="0"/>
                      </a:rPr>
                      <m:t>=</m:t>
                    </m:r>
                    <m:r>
                      <a:rPr lang="en-IN" b="1" i="0" smtClean="0">
                        <a:latin typeface="Cambria Math" panose="02040503050406030204" pitchFamily="18" charset="0"/>
                      </a:rPr>
                      <m:t>𝟎</m:t>
                    </m:r>
                  </m:oMath>
                </a14:m>
                <a:r>
                  <a:rPr lang="en-IN" dirty="0"/>
                  <a:t> gives us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
                      <m:fPr>
                        <m:ctrlPr>
                          <a:rPr lang="en-IN" i="1" dirty="0">
                            <a:latin typeface="Cambria Math" panose="02040503050406030204" pitchFamily="18" charset="0"/>
                          </a:rPr>
                        </m:ctrlPr>
                      </m:fPr>
                      <m:num>
                        <m:r>
                          <a:rPr lang="en-IN" i="1" dirty="0">
                            <a:latin typeface="Cambria Math" panose="02040503050406030204" pitchFamily="18" charset="0"/>
                          </a:rPr>
                          <m:t>1</m:t>
                        </m:r>
                      </m:num>
                      <m:den>
                        <m:r>
                          <a:rPr lang="en-IN" i="1" dirty="0">
                            <a:latin typeface="Cambria Math" panose="02040503050406030204" pitchFamily="18" charset="0"/>
                          </a:rPr>
                          <m:t>𝑛</m:t>
                        </m:r>
                      </m:den>
                    </m:f>
                    <m:nary>
                      <m:naryPr>
                        <m:chr m:val="∑"/>
                        <m:limLoc m:val="subSup"/>
                        <m:ctrlPr>
                          <a:rPr lang="en-IN" i="1" dirty="0">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=1</m:t>
                        </m:r>
                      </m:sub>
                      <m:sup>
                        <m:r>
                          <a:rPr lang="en-IN" i="1" dirty="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a:p>
              <a:p>
                <a:pPr lvl="2"/>
                <a:r>
                  <a:rPr lang="en-IN" dirty="0"/>
                  <a:t>F.O. optimality w.r.t </a:t>
                </a:r>
                <a14:m>
                  <m:oMath xmlns:m="http://schemas.openxmlformats.org/officeDocument/2006/math">
                    <m:r>
                      <a:rPr lang="en-IN" b="0" i="1" smtClean="0">
                        <a:latin typeface="Cambria Math" panose="02040503050406030204" pitchFamily="18" charset="0"/>
                      </a:rPr>
                      <m:t>𝜎</m:t>
                    </m:r>
                  </m:oMath>
                </a14:m>
                <a:r>
                  <a:rPr lang="en-IN" dirty="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a:rPr lang="en-IN" b="0" i="1" smtClean="0">
                            <a:latin typeface="Cambria Math" panose="02040503050406030204" pitchFamily="18" charset="0"/>
                          </a:rPr>
                          <m:t>𝜎</m:t>
                        </m:r>
                      </m:den>
                    </m:f>
                    <m:r>
                      <a:rPr lang="en-IN" i="1">
                        <a:latin typeface="Cambria Math" panose="02040503050406030204" pitchFamily="18" charset="0"/>
                      </a:rPr>
                      <m:t>=</m:t>
                    </m:r>
                    <m:r>
                      <a:rPr lang="en-IN" b="0" i="1">
                        <a:latin typeface="Cambria Math" panose="02040503050406030204" pitchFamily="18" charset="0"/>
                      </a:rPr>
                      <m:t>0</m:t>
                    </m:r>
                  </m:oMath>
                </a14:m>
                <a:r>
                  <a:rPr lang="en-IN" dirty="0"/>
                  <a:t> gives us </a:t>
                </a:r>
                <a14:m>
                  <m:oMath xmlns:m="http://schemas.openxmlformats.org/officeDocument/2006/math">
                    <m:sSubSup>
                      <m:sSubSupPr>
                        <m:ctrlPr>
                          <a:rPr lang="en-IN" b="0" i="1" dirty="0" smtClean="0">
                            <a:latin typeface="Cambria Math" panose="02040503050406030204" pitchFamily="18" charset="0"/>
                          </a:rPr>
                        </m:ctrlPr>
                      </m:sSub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𝜎</m:t>
                            </m:r>
                          </m:e>
                        </m:acc>
                      </m:e>
                      <m:sub>
                        <m:r>
                          <m:rPr>
                            <m:sty m:val="p"/>
                          </m:rPr>
                          <a:rPr lang="en-IN" b="0" i="0" dirty="0" smtClean="0">
                            <a:latin typeface="Cambria Math" panose="02040503050406030204" pitchFamily="18" charset="0"/>
                          </a:rPr>
                          <m:t>MLE</m:t>
                        </m:r>
                      </m:sub>
                      <m:sup>
                        <m:r>
                          <a:rPr lang="en-IN" b="0" i="1" dirty="0" smtClean="0">
                            <a:latin typeface="Cambria Math" panose="02040503050406030204" pitchFamily="18" charset="0"/>
                          </a:rPr>
                          <m:t>2</m:t>
                        </m:r>
                      </m:sup>
                    </m:sSubSup>
                    <m:r>
                      <a:rPr lang="en-IN" b="0" i="1" dirty="0" smtClean="0">
                        <a:latin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𝑑𝑛</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e>
                            </m:d>
                          </m:e>
                          <m:sub>
                            <m:r>
                              <a:rPr lang="en-IN" i="1">
                                <a:latin typeface="Cambria Math" panose="02040503050406030204" pitchFamily="18" charset="0"/>
                              </a:rPr>
                              <m:t>2</m:t>
                            </m:r>
                          </m:sub>
                          <m:sup>
                            <m:r>
                              <a:rPr lang="en-IN" i="1">
                                <a:latin typeface="Cambria Math" panose="02040503050406030204" pitchFamily="18" charset="0"/>
                              </a:rPr>
                              <m:t>2</m:t>
                            </m:r>
                          </m:sup>
                        </m:sSubSup>
                      </m:e>
                    </m:nary>
                  </m:oMath>
                </a14:m>
                <a:endParaRPr lang="en-IN" dirty="0"/>
              </a:p>
              <a:p>
                <a:pPr lvl="2"/>
                <a:r>
                  <a:rPr lang="en-IN" dirty="0"/>
                  <a:t>Since </a:t>
                </a:r>
                <a14:m>
                  <m:oMath xmlns:m="http://schemas.openxmlformats.org/officeDocument/2006/math">
                    <m:sSubSup>
                      <m:sSubSupPr>
                        <m:ctrlPr>
                          <a:rPr lang="en-IN" i="1" dirty="0">
                            <a:latin typeface="Cambria Math" panose="02040503050406030204" pitchFamily="18" charset="0"/>
                          </a:rPr>
                        </m:ctrlPr>
                      </m:sSubSupPr>
                      <m:e>
                        <m:acc>
                          <m:accPr>
                            <m:chr m:val="̂"/>
                            <m:ctrlPr>
                              <a:rPr lang="en-IN" i="1">
                                <a:latin typeface="Cambria Math" panose="02040503050406030204" pitchFamily="18" charset="0"/>
                              </a:rPr>
                            </m:ctrlPr>
                          </m:accPr>
                          <m:e>
                            <m:r>
                              <a:rPr lang="en-IN">
                                <a:latin typeface="Cambria Math" panose="02040503050406030204" pitchFamily="18" charset="0"/>
                              </a:rPr>
                              <m:t>𝜎</m:t>
                            </m:r>
                          </m:e>
                        </m:acc>
                      </m:e>
                      <m:sub>
                        <m:r>
                          <m:rPr>
                            <m:sty m:val="p"/>
                          </m:rPr>
                          <a:rPr lang="en-IN" i="0" dirty="0">
                            <a:latin typeface="Cambria Math" panose="02040503050406030204" pitchFamily="18" charset="0"/>
                          </a:rPr>
                          <m:t>MLE</m:t>
                        </m:r>
                      </m:sub>
                      <m:sup>
                        <m:r>
                          <a:rPr lang="en-IN" dirty="0">
                            <a:latin typeface="Cambria Math" panose="02040503050406030204" pitchFamily="18" charset="0"/>
                          </a:rPr>
                          <m:t>2</m:t>
                        </m:r>
                      </m:sup>
                    </m:sSubSup>
                    <m:r>
                      <a:rPr lang="en-IN" b="0" i="1" dirty="0" smtClean="0">
                        <a:latin typeface="Cambria Math" panose="02040503050406030204" pitchFamily="18" charset="0"/>
                      </a:rPr>
                      <m:t>≥0</m:t>
                    </m:r>
                  </m:oMath>
                </a14:m>
                <a:r>
                  <a:rPr lang="en-IN" dirty="0"/>
                  <a:t> this must be global opt. too!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2034538" cy="5746376"/>
              </a:xfrm>
              <a:blipFill>
                <a:blip r:embed="rId2"/>
                <a:stretch>
                  <a:fillRect l="-557" t="-2545" r="-121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p:grpSp>
        <p:nvGrpSpPr>
          <p:cNvPr id="12" name="Group 11">
            <a:extLst>
              <a:ext uri="{FF2B5EF4-FFF2-40B4-BE49-F238E27FC236}">
                <a16:creationId xmlns:a16="http://schemas.microsoft.com/office/drawing/2014/main" id="{8E2EA4B5-A4FA-BF53-3E44-0C72F5FBC51E}"/>
              </a:ext>
            </a:extLst>
          </p:cNvPr>
          <p:cNvGrpSpPr/>
          <p:nvPr/>
        </p:nvGrpSpPr>
        <p:grpSpPr>
          <a:xfrm>
            <a:off x="10951799" y="529526"/>
            <a:ext cx="1143000" cy="1143000"/>
            <a:chOff x="2379643" y="355681"/>
            <a:chExt cx="1143000" cy="1143000"/>
          </a:xfrm>
        </p:grpSpPr>
        <p:sp>
          <p:nvSpPr>
            <p:cNvPr id="13" name="Oval 12">
              <a:extLst>
                <a:ext uri="{FF2B5EF4-FFF2-40B4-BE49-F238E27FC236}">
                  <a16:creationId xmlns:a16="http://schemas.microsoft.com/office/drawing/2014/main" id="{6BD081DA-E576-7F79-41B1-C892925EF103}"/>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4" name="Freeform: Shape 13">
              <a:extLst>
                <a:ext uri="{FF2B5EF4-FFF2-40B4-BE49-F238E27FC236}">
                  <a16:creationId xmlns:a16="http://schemas.microsoft.com/office/drawing/2014/main" id="{0F4C33EF-5BA6-C295-4CED-B77AACA0C20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5" name="Group 14">
              <a:extLst>
                <a:ext uri="{FF2B5EF4-FFF2-40B4-BE49-F238E27FC236}">
                  <a16:creationId xmlns:a16="http://schemas.microsoft.com/office/drawing/2014/main" id="{63B16D88-CA5B-F69F-8F61-CBBA65F889BA}"/>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EFEF468F-5A67-7D33-DC47-E2A12A0BA8F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7" name="Freeform: Shape 16">
                <a:extLst>
                  <a:ext uri="{FF2B5EF4-FFF2-40B4-BE49-F238E27FC236}">
                    <a16:creationId xmlns:a16="http://schemas.microsoft.com/office/drawing/2014/main" id="{E31B9906-2A46-DDD2-89A6-FB21E0D45EF3}"/>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1" name="Rectangular Callout 10"/>
              <p:cNvSpPr/>
              <p:nvPr/>
            </p:nvSpPr>
            <p:spPr>
              <a:xfrm>
                <a:off x="2536723" y="192043"/>
                <a:ext cx="8186670" cy="1295938"/>
              </a:xfrm>
              <a:prstGeom prst="wedgeRectCallout">
                <a:avLst>
                  <a:gd name="adj1" fmla="val 58905"/>
                  <a:gd name="adj2" fmla="val 4169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Recall that in general, the FO optimality technique cannot give us the optima in presence of constraints. We just got lucky in this case that the FO optima happened to satisfy the constraint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𝜎</m:t>
                    </m:r>
                    <m:r>
                      <a:rPr lang="en-IN" sz="2400" i="1">
                        <a:solidFill>
                          <a:schemeClr val="bg1"/>
                        </a:solidFill>
                        <a:latin typeface="Cambria Math" panose="02040503050406030204" pitchFamily="18" charset="0"/>
                        <a:ea typeface="Cambria Math" panose="02040503050406030204" pitchFamily="18" charset="0"/>
                      </a:rPr>
                      <m:t>≥0</m:t>
                    </m:r>
                  </m:oMath>
                </a14:m>
                <a:r>
                  <a:rPr lang="en-IN" sz="2400" dirty="0">
                    <a:solidFill>
                      <a:schemeClr val="bg1"/>
                    </a:solidFill>
                    <a:latin typeface="+mj-lt"/>
                  </a:rPr>
                  <a:t>  </a:t>
                </a:r>
              </a:p>
            </p:txBody>
          </p:sp>
        </mc:Choice>
        <mc:Fallback xmlns="">
          <p:sp>
            <p:nvSpPr>
              <p:cNvPr id="11" name="Rectangular Callout 10"/>
              <p:cNvSpPr>
                <a:spLocks noRot="1" noChangeAspect="1" noMove="1" noResize="1" noEditPoints="1" noAdjustHandles="1" noChangeArrowheads="1" noChangeShapeType="1" noTextEdit="1"/>
              </p:cNvSpPr>
              <p:nvPr/>
            </p:nvSpPr>
            <p:spPr>
              <a:xfrm>
                <a:off x="2536723" y="192043"/>
                <a:ext cx="8186670" cy="1295938"/>
              </a:xfrm>
              <a:prstGeom prst="wedgeRectCallout">
                <a:avLst>
                  <a:gd name="adj1" fmla="val 58905"/>
                  <a:gd name="adj2" fmla="val 41690"/>
                </a:avLst>
              </a:prstGeom>
              <a:blipFill>
                <a:blip r:embed="rId3"/>
                <a:stretch>
                  <a:fillRect l="-681" b="-504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8966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still more powerful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2034538" cy="5885077"/>
              </a:xfrm>
            </p:spPr>
            <p:txBody>
              <a:bodyPr>
                <a:normAutofit/>
              </a:bodyPr>
              <a:lstStyle/>
              <a:p>
                <a:r>
                  <a:rPr lang="en-IN" dirty="0"/>
                  <a:t>Suppose we wish to instead learn </a:t>
                </a:r>
                <a14:m>
                  <m:oMath xmlns:m="http://schemas.openxmlformats.org/officeDocument/2006/math">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a:t> as well as a </a:t>
                </a:r>
                <a14:m>
                  <m:oMath xmlns:m="http://schemas.openxmlformats.org/officeDocument/2006/math">
                    <m:r>
                      <m:rPr>
                        <m:sty m:val="p"/>
                      </m:rPr>
                      <a:rPr lang="en-IN" b="0" i="0" smtClean="0">
                        <a:latin typeface="Cambria Math" panose="02040503050406030204" pitchFamily="18" charset="0"/>
                      </a:rPr>
                      <m:t>Σ</m:t>
                    </m:r>
                    <m:r>
                      <a:rPr lang="en-IN" b="0" i="1" smtClean="0">
                        <a:latin typeface="Cambria Math" panose="02040503050406030204" pitchFamily="18" charset="0"/>
                      </a:rPr>
                      <m:t>≽0</m:t>
                    </m:r>
                  </m:oMath>
                </a14:m>
                <a:r>
                  <a:rPr lang="en-IN" dirty="0"/>
                  <a:t> so that the distribution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i="0" smtClean="0">
                            <a:latin typeface="Cambria Math" panose="02040503050406030204" pitchFamily="18" charset="0"/>
                            <a:ea typeface="Cambria Math" panose="02040503050406030204" pitchFamily="18" charset="0"/>
                          </a:rPr>
                          <m:t>Σ</m:t>
                        </m:r>
                      </m:e>
                    </m:d>
                  </m:oMath>
                </a14:m>
                <a:r>
                  <a:rPr lang="en-IN" dirty="0"/>
                  <a:t> explains the data well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≽0</m:t>
                    </m:r>
                  </m:oMath>
                </a14:m>
                <a:r>
                  <a:rPr lang="en-IN" dirty="0"/>
                  <a:t> notation for PSD)</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r>
                                  <a:rPr lang="en-IN" i="1">
                                    <a:latin typeface="Cambria Math" panose="02040503050406030204" pitchFamily="18" charset="0"/>
                                  </a:rPr>
                                  <m:t>≽0</m:t>
                                </m:r>
                              </m:lim>
                            </m:limLow>
                          </m:fName>
                          <m:e>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i="1">
                                        <a:latin typeface="Cambria Math" panose="02040503050406030204" pitchFamily="18" charset="0"/>
                                      </a:rPr>
                                      <m:t> |</m:t>
                                    </m:r>
                                    <m:r>
                                      <a:rPr lang="en-IN" b="1">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e>
                            </m:func>
                          </m:e>
                        </m:func>
                      </m:e>
                    </m:func>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r>
                                  <a:rPr lang="en-IN" i="1">
                                    <a:latin typeface="Cambria Math" panose="02040503050406030204" pitchFamily="18" charset="0"/>
                                  </a:rPr>
                                  <m:t>≽0</m:t>
                                </m:r>
                              </m:lim>
                            </m:limLow>
                          </m:fName>
                          <m:e>
                            <m:r>
                              <a:rPr lang="en-IN" i="1">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e>
                        </m:func>
                      </m:e>
                    </m:func>
                  </m:oMath>
                </a14:m>
                <a:r>
                  <a:rPr lang="en-IN" dirty="0"/>
                  <a:t>where</a:t>
                </a:r>
              </a:p>
              <a:p>
                <a14:m>
                  <m:oMath xmlns:m="http://schemas.openxmlformats.org/officeDocument/2006/math">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𝑛</m:t>
                        </m:r>
                      </m:num>
                      <m:den>
                        <m:r>
                          <a:rPr lang="en-IN" b="0" i="1" smtClean="0">
                            <a:latin typeface="Cambria Math" panose="02040503050406030204" pitchFamily="18" charset="0"/>
                            <a:ea typeface="Cambria Math" panose="02040503050406030204" pitchFamily="18" charset="0"/>
                          </a:rPr>
                          <m:t>2</m:t>
                        </m:r>
                      </m:den>
                    </m:f>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Σ</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nary>
                  </m:oMath>
                </a14:m>
                <a:endParaRPr lang="en-IN" dirty="0"/>
              </a:p>
              <a:p>
                <a:pPr lvl="2"/>
                <a:r>
                  <a:rPr lang="en-IN" dirty="0"/>
                  <a:t>F.O.O. w.r.t. </a:t>
                </a:r>
                <a14:m>
                  <m:oMath xmlns:m="http://schemas.openxmlformats.org/officeDocument/2006/math">
                    <m:r>
                      <a:rPr lang="en-IN" b="1">
                        <a:latin typeface="Cambria Math" panose="02040503050406030204" pitchFamily="18" charset="0"/>
                      </a:rPr>
                      <m:t>𝛍</m:t>
                    </m:r>
                  </m:oMath>
                </a14:m>
                <a:r>
                  <a:rPr lang="en-IN" dirty="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a:rPr lang="en-IN" b="1">
                            <a:latin typeface="Cambria Math" panose="02040503050406030204" pitchFamily="18" charset="0"/>
                          </a:rPr>
                          <m:t>𝛍</m:t>
                        </m:r>
                      </m:den>
                    </m:f>
                    <m:r>
                      <a:rPr lang="en-IN" i="1">
                        <a:latin typeface="Cambria Math" panose="02040503050406030204" pitchFamily="18" charset="0"/>
                      </a:rPr>
                      <m:t>=</m:t>
                    </m:r>
                    <m:r>
                      <a:rPr lang="en-IN" b="1">
                        <a:latin typeface="Cambria Math" panose="02040503050406030204" pitchFamily="18" charset="0"/>
                      </a:rPr>
                      <m:t>𝟎</m:t>
                    </m:r>
                  </m:oMath>
                </a14:m>
                <a:r>
                  <a:rPr lang="en-IN" dirty="0"/>
                  <a:t> gives </a:t>
                </a:r>
                <a14:m>
                  <m:oMath xmlns:m="http://schemas.openxmlformats.org/officeDocument/2006/math">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e>
                            </m:d>
                          </m:e>
                          <m:sup>
                            <m:r>
                              <a:rPr lang="en-IN" b="0" i="1" smtClean="0">
                                <a:latin typeface="Cambria Math" panose="02040503050406030204" pitchFamily="18" charset="0"/>
                              </a:rPr>
                              <m:t>⊤</m:t>
                            </m:r>
                          </m:sup>
                        </m:sSup>
                      </m:e>
                    </m:d>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nary>
                    <m:r>
                      <a:rPr lang="en-IN" b="0" i="1" smtClean="0">
                        <a:latin typeface="Cambria Math" panose="02040503050406030204" pitchFamily="18" charset="0"/>
                      </a:rPr>
                      <m:t>=</m:t>
                    </m:r>
                    <m:r>
                      <a:rPr lang="en-IN" b="1" i="1" smtClean="0">
                        <a:latin typeface="Cambria Math" panose="02040503050406030204" pitchFamily="18" charset="0"/>
                      </a:rPr>
                      <m:t>𝟎</m:t>
                    </m:r>
                  </m:oMath>
                </a14:m>
                <a:endParaRPr lang="en-IN" b="1" dirty="0"/>
              </a:p>
              <a:p>
                <a:r>
                  <a:rPr lang="en-IN" dirty="0"/>
                  <a:t>Definitely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a:rPr lang="en-IN" b="1">
                            <a:latin typeface="Cambria Math" panose="02040503050406030204" pitchFamily="18" charset="0"/>
                          </a:rPr>
                          <m:t>𝛍</m:t>
                        </m:r>
                      </m:den>
                    </m:f>
                    <m:r>
                      <a:rPr lang="en-IN" i="1">
                        <a:latin typeface="Cambria Math" panose="02040503050406030204" pitchFamily="18" charset="0"/>
                      </a:rPr>
                      <m:t>=</m:t>
                    </m:r>
                    <m:r>
                      <a:rPr lang="en-IN" b="1">
                        <a:latin typeface="Cambria Math" panose="02040503050406030204" pitchFamily="18" charset="0"/>
                      </a:rPr>
                      <m:t>𝟎</m:t>
                    </m:r>
                  </m:oMath>
                </a14:m>
                <a:r>
                  <a:rPr lang="en-IN" dirty="0"/>
                  <a:t> when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nary>
                    <m:r>
                      <a:rPr lang="en-IN" i="1">
                        <a:latin typeface="Cambria Math" panose="02040503050406030204" pitchFamily="18" charset="0"/>
                      </a:rPr>
                      <m:t>=</m:t>
                    </m:r>
                    <m:r>
                      <a:rPr lang="en-IN" b="1" i="1">
                        <a:latin typeface="Cambria Math" panose="02040503050406030204" pitchFamily="18" charset="0"/>
                      </a:rPr>
                      <m:t>𝟎</m:t>
                    </m:r>
                  </m:oMath>
                </a14:m>
                <a:r>
                  <a:rPr lang="en-IN" dirty="0"/>
                  <a:t> i.e. when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
                      <m:fPr>
                        <m:ctrlPr>
                          <a:rPr lang="en-IN" i="1" dirty="0">
                            <a:latin typeface="Cambria Math" panose="02040503050406030204" pitchFamily="18" charset="0"/>
                          </a:rPr>
                        </m:ctrlPr>
                      </m:fPr>
                      <m:num>
                        <m:r>
                          <a:rPr lang="en-IN" i="1" dirty="0">
                            <a:latin typeface="Cambria Math" panose="02040503050406030204" pitchFamily="18" charset="0"/>
                          </a:rPr>
                          <m:t>1</m:t>
                        </m:r>
                      </m:num>
                      <m:den>
                        <m:r>
                          <a:rPr lang="en-IN" i="1" dirty="0">
                            <a:latin typeface="Cambria Math" panose="02040503050406030204" pitchFamily="18" charset="0"/>
                          </a:rPr>
                          <m:t>𝑛</m:t>
                        </m:r>
                      </m:den>
                    </m:f>
                    <m:nary>
                      <m:naryPr>
                        <m:chr m:val="∑"/>
                        <m:limLoc m:val="subSup"/>
                        <m:ctrlPr>
                          <a:rPr lang="en-IN" i="1" dirty="0">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=1</m:t>
                        </m:r>
                      </m:sub>
                      <m:sup>
                        <m:r>
                          <a:rPr lang="en-IN" i="1" dirty="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a:p>
              <a:p>
                <a:pPr lvl="2"/>
                <a:r>
                  <a:rPr lang="en-IN" dirty="0"/>
                  <a:t>We may have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m:t>
                        </m:r>
                        <m:r>
                          <a:rPr lang="en-IN">
                            <a:latin typeface="Cambria Math" panose="02040503050406030204" pitchFamily="18" charset="0"/>
                          </a:rPr>
                          <m:t>𝑓</m:t>
                        </m:r>
                      </m:num>
                      <m:den>
                        <m:r>
                          <a:rPr lang="en-IN">
                            <a:latin typeface="Cambria Math" panose="02040503050406030204" pitchFamily="18" charset="0"/>
                          </a:rPr>
                          <m:t>𝜕</m:t>
                        </m:r>
                        <m:r>
                          <a:rPr lang="en-IN" b="1">
                            <a:latin typeface="Cambria Math" panose="02040503050406030204" pitchFamily="18" charset="0"/>
                          </a:rPr>
                          <m:t>𝛍</m:t>
                        </m:r>
                      </m:den>
                    </m:f>
                    <m:r>
                      <a:rPr lang="en-IN">
                        <a:latin typeface="Cambria Math" panose="02040503050406030204" pitchFamily="18" charset="0"/>
                      </a:rPr>
                      <m:t>=</m:t>
                    </m:r>
                    <m:r>
                      <a:rPr lang="en-IN" b="1">
                        <a:latin typeface="Cambria Math" panose="02040503050406030204" pitchFamily="18" charset="0"/>
                      </a:rPr>
                      <m:t>𝟎</m:t>
                    </m:r>
                  </m:oMath>
                </a14:m>
                <a:r>
                  <a:rPr lang="en-IN" dirty="0"/>
                  <a:t> in some other funny cases even when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r>
                              <a:rPr lang="en-IN" b="1">
                                <a:latin typeface="Cambria Math" panose="02040503050406030204" pitchFamily="18" charset="0"/>
                              </a:rPr>
                              <m:t>𝛍</m:t>
                            </m:r>
                          </m:e>
                        </m:d>
                      </m:e>
                    </m:nary>
                    <m:r>
                      <a:rPr lang="en-IN" b="0" i="1" smtClean="0">
                        <a:latin typeface="Cambria Math" panose="02040503050406030204" pitchFamily="18" charset="0"/>
                      </a:rPr>
                      <m:t>≠</m:t>
                    </m:r>
                    <m:r>
                      <a:rPr lang="en-IN" b="1">
                        <a:latin typeface="Cambria Math" panose="02040503050406030204" pitchFamily="18" charset="0"/>
                      </a:rPr>
                      <m:t>𝟎</m:t>
                    </m:r>
                  </m:oMath>
                </a14:m>
                <a:r>
                  <a:rPr lang="en-IN" dirty="0"/>
                  <a:t> which basically means there may be multiple optima for this problem</a:t>
                </a:r>
              </a:p>
              <a:p>
                <a:r>
                  <a:rPr lang="en-IN" dirty="0"/>
                  <a:t>F.O. optimality w.r.t </a:t>
                </a:r>
                <a14:m>
                  <m:oMath xmlns:m="http://schemas.openxmlformats.org/officeDocument/2006/math">
                    <m:r>
                      <m:rPr>
                        <m:sty m:val="p"/>
                      </m:rPr>
                      <a:rPr lang="en-IN" b="0" i="0" smtClean="0">
                        <a:latin typeface="Cambria Math" panose="02040503050406030204" pitchFamily="18" charset="0"/>
                      </a:rPr>
                      <m:t>Σ</m:t>
                    </m:r>
                  </m:oMath>
                </a14:m>
                <a:r>
                  <a:rPr lang="en-IN" dirty="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m:rPr>
                            <m:sty m:val="p"/>
                          </m:rPr>
                          <a:rPr lang="en-IN" b="0" i="0" smtClean="0">
                            <a:latin typeface="Cambria Math" panose="02040503050406030204" pitchFamily="18" charset="0"/>
                          </a:rPr>
                          <m:t>Σ</m:t>
                        </m:r>
                      </m:den>
                    </m:f>
                    <m:r>
                      <a:rPr lang="en-IN" i="1">
                        <a:latin typeface="Cambria Math" panose="02040503050406030204" pitchFamily="18" charset="0"/>
                      </a:rPr>
                      <m:t>=</m:t>
                    </m:r>
                    <m:sSup>
                      <m:sSupPr>
                        <m:ctrlPr>
                          <a:rPr lang="en-IN" b="0" i="1" smtClean="0">
                            <a:latin typeface="Cambria Math" panose="02040503050406030204" pitchFamily="18" charset="0"/>
                          </a:rPr>
                        </m:ctrlPr>
                      </m:sSupPr>
                      <m:e>
                        <m:r>
                          <a:rPr lang="en-IN" b="1" i="1">
                            <a:latin typeface="Cambria Math" panose="02040503050406030204" pitchFamily="18" charset="0"/>
                          </a:rPr>
                          <m:t>𝟎</m:t>
                        </m:r>
                        <m:r>
                          <a:rPr lang="en-IN" b="1" i="1" smtClean="0">
                            <a:latin typeface="Cambria Math" panose="02040503050406030204" pitchFamily="18" charset="0"/>
                          </a:rPr>
                          <m:t>𝟎</m:t>
                        </m:r>
                      </m:e>
                      <m:sup>
                        <m:r>
                          <a:rPr lang="en-IN" b="0" i="1" smtClean="0">
                            <a:latin typeface="Cambria Math" panose="02040503050406030204" pitchFamily="18" charset="0"/>
                          </a:rPr>
                          <m:t>⊤</m:t>
                        </m:r>
                      </m:sup>
                    </m:sSup>
                  </m:oMath>
                </a14:m>
                <a:r>
                  <a:rPr lang="en-IN" dirty="0"/>
                  <a:t> requires more work</a:t>
                </a:r>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2034538" cy="5885077"/>
              </a:xfrm>
              <a:blipFill>
                <a:blip r:embed="rId2"/>
                <a:stretch>
                  <a:fillRect l="-557" t="-2381" r="-912" b="-1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24</a:t>
            </a:fld>
            <a:endParaRPr lang="en-US"/>
          </a:p>
        </p:txBody>
      </p:sp>
    </p:spTree>
    <p:extLst>
      <p:ext uri="{BB962C8B-B14F-4D97-AF65-F5344CB8AC3E}">
        <p14:creationId xmlns:p14="http://schemas.microsoft.com/office/powerpoint/2010/main" val="330643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still more powerful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353037" cy="6049464"/>
              </a:xfrm>
            </p:spPr>
            <p:txBody>
              <a:bodyPr>
                <a:normAutofit/>
              </a:bodyPr>
              <a:lstStyle/>
              <a:p>
                <a:r>
                  <a:rPr lang="en-IN" dirty="0"/>
                  <a:t>For a square matrix </a:t>
                </a:r>
                <a14:m>
                  <m:oMath xmlns:m="http://schemas.openxmlformats.org/officeDocument/2006/math">
                    <m:r>
                      <a:rPr lang="en-IN">
                        <a:latin typeface="Cambria Math" panose="02040503050406030204" pitchFamily="18" charset="0"/>
                      </a:rPr>
                      <m:t>𝑋</m:t>
                    </m:r>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𝑑</m:t>
                        </m:r>
                      </m:sup>
                    </m:sSup>
                  </m:oMath>
                </a14:m>
                <a:r>
                  <a:rPr lang="en-IN" dirty="0"/>
                  <a:t>, its trace </a:t>
                </a:r>
                <a14:m>
                  <m:oMath xmlns:m="http://schemas.openxmlformats.org/officeDocument/2006/math">
                    <m:r>
                      <m:rPr>
                        <m:sty m:val="p"/>
                      </m:rPr>
                      <a:rPr lang="en-IN" i="0">
                        <a:latin typeface="Cambria Math" panose="02040503050406030204" pitchFamily="18" charset="0"/>
                      </a:rPr>
                      <m:t>tr</m:t>
                    </m:r>
                    <m:d>
                      <m:dPr>
                        <m:ctrlPr>
                          <a:rPr lang="en-IN" i="1">
                            <a:latin typeface="Cambria Math" panose="02040503050406030204" pitchFamily="18" charset="0"/>
                          </a:rPr>
                        </m:ctrlPr>
                      </m:dPr>
                      <m:e>
                        <m:r>
                          <a:rPr lang="en-IN">
                            <a:latin typeface="Cambria Math" panose="02040503050406030204" pitchFamily="18" charset="0"/>
                          </a:rPr>
                          <m:t>𝑋</m:t>
                        </m:r>
                      </m:e>
                    </m:d>
                    <m:r>
                      <a:rPr lang="en-IN">
                        <a:latin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𝑗</m:t>
                        </m:r>
                        <m:r>
                          <a:rPr lang="en-IN">
                            <a:latin typeface="Cambria Math" panose="02040503050406030204" pitchFamily="18" charset="0"/>
                          </a:rPr>
                          <m:t>=1</m:t>
                        </m:r>
                      </m:sub>
                      <m:sup>
                        <m:r>
                          <a:rPr lang="en-IN">
                            <a:latin typeface="Cambria Math" panose="02040503050406030204" pitchFamily="18" charset="0"/>
                          </a:rPr>
                          <m:t>𝑑</m:t>
                        </m:r>
                      </m:sup>
                      <m:e>
                        <m:sSub>
                          <m:sSubPr>
                            <m:ctrlPr>
                              <a:rPr lang="en-IN" i="1">
                                <a:latin typeface="Cambria Math" panose="02040503050406030204" pitchFamily="18" charset="0"/>
                              </a:rPr>
                            </m:ctrlPr>
                          </m:sSubPr>
                          <m:e>
                            <m:r>
                              <a:rPr lang="en-IN">
                                <a:latin typeface="Cambria Math" panose="02040503050406030204" pitchFamily="18" charset="0"/>
                              </a:rPr>
                              <m:t>𝑋</m:t>
                            </m:r>
                          </m:e>
                          <m:sub>
                            <m:r>
                              <a:rPr lang="en-IN">
                                <a:latin typeface="Cambria Math" panose="02040503050406030204" pitchFamily="18" charset="0"/>
                              </a:rPr>
                              <m:t>𝑖𝑖</m:t>
                            </m:r>
                          </m:sub>
                        </m:sSub>
                      </m:e>
                    </m:nary>
                  </m:oMath>
                </a14:m>
                <a:r>
                  <a:rPr lang="en-IN" dirty="0"/>
                  <a:t> is defined as the sum of its diagonal elements</a:t>
                </a:r>
              </a:p>
              <a:p>
                <a:pPr lvl="2"/>
                <a:r>
                  <a:rPr lang="en-IN" b="1" dirty="0"/>
                  <a:t>Easy result</a:t>
                </a:r>
                <a:r>
                  <a:rPr lang="en-IN" dirty="0"/>
                  <a:t>: if </a:t>
                </a:r>
                <a14:m>
                  <m:oMath xmlns:m="http://schemas.openxmlformats.org/officeDocument/2006/math">
                    <m:r>
                      <a:rPr lang="en-IN" b="1" i="0">
                        <a:latin typeface="Cambria Math" panose="02040503050406030204" pitchFamily="18" charset="0"/>
                      </a:rPr>
                      <m:t>𝐚</m:t>
                    </m:r>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oMath>
                </a14:m>
                <a:r>
                  <a:rPr lang="en-IN" dirty="0"/>
                  <a:t>, then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𝐚</m:t>
                        </m:r>
                      </m:e>
                      <m:sup>
                        <m:r>
                          <a:rPr lang="en-IN">
                            <a:latin typeface="Cambria Math" panose="02040503050406030204" pitchFamily="18" charset="0"/>
                          </a:rPr>
                          <m:t>⊤</m:t>
                        </m:r>
                      </m:sup>
                    </m:sSup>
                    <m:r>
                      <a:rPr lang="en-IN">
                        <a:latin typeface="Cambria Math" panose="02040503050406030204" pitchFamily="18" charset="0"/>
                      </a:rPr>
                      <m:t>𝑋</m:t>
                    </m:r>
                    <m:r>
                      <a:rPr lang="en-IN" b="1" i="0">
                        <a:latin typeface="Cambria Math" panose="02040503050406030204" pitchFamily="18" charset="0"/>
                      </a:rPr>
                      <m:t>𝐚</m:t>
                    </m:r>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𝑋</m:t>
                        </m:r>
                      </m:e>
                    </m:d>
                  </m:oMath>
                </a14:m>
                <a:r>
                  <a:rPr lang="en-IN" dirty="0"/>
                  <a:t> where </a:t>
                </a:r>
                <a14:m>
                  <m:oMath xmlns:m="http://schemas.openxmlformats.org/officeDocument/2006/math">
                    <m:r>
                      <a:rPr lang="en-IN">
                        <a:latin typeface="Cambria Math" panose="02040503050406030204" pitchFamily="18" charset="0"/>
                      </a:rPr>
                      <m:t>𝐴</m:t>
                    </m:r>
                    <m:r>
                      <a:rPr lang="en-IN">
                        <a:latin typeface="Cambria Math" panose="02040503050406030204" pitchFamily="18" charset="0"/>
                      </a:rPr>
                      <m:t>=</m:t>
                    </m:r>
                    <m:r>
                      <a:rPr lang="en-IN" b="1" i="0">
                        <a:latin typeface="Cambria Math" panose="02040503050406030204" pitchFamily="18" charset="0"/>
                      </a:rPr>
                      <m:t>𝐚</m:t>
                    </m:r>
                    <m:sSup>
                      <m:sSupPr>
                        <m:ctrlPr>
                          <a:rPr lang="en-IN" i="1">
                            <a:latin typeface="Cambria Math" panose="02040503050406030204" pitchFamily="18" charset="0"/>
                          </a:rPr>
                        </m:ctrlPr>
                      </m:sSupPr>
                      <m:e>
                        <m:r>
                          <a:rPr lang="en-IN" b="1" i="0">
                            <a:latin typeface="Cambria Math" panose="02040503050406030204" pitchFamily="18" charset="0"/>
                          </a:rPr>
                          <m:t>𝐚</m:t>
                        </m:r>
                      </m:e>
                      <m:sup>
                        <m:r>
                          <a:rPr lang="en-IN">
                            <a:latin typeface="Cambria Math" panose="02040503050406030204" pitchFamily="18" charset="0"/>
                          </a:rPr>
                          <m:t>⊤</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𝑑</m:t>
                        </m:r>
                      </m:sup>
                    </m:sSup>
                  </m:oMath>
                </a14:m>
                <a:endParaRPr lang="en-IN" dirty="0"/>
              </a:p>
              <a:p>
                <a:pPr lvl="2"/>
                <a:r>
                  <a:rPr lang="en-IN" b="1" dirty="0"/>
                  <a:t>Not so easy result</a:t>
                </a:r>
                <a:r>
                  <a:rPr lang="en-IN" dirty="0"/>
                  <a:t>: if </a:t>
                </a:r>
                <a14:m>
                  <m:oMath xmlns:m="http://schemas.openxmlformats.org/officeDocument/2006/math">
                    <m:r>
                      <a:rPr lang="en-IN">
                        <a:latin typeface="Cambria Math" panose="02040503050406030204" pitchFamily="18" charset="0"/>
                      </a:rPr>
                      <m:t>𝐴</m:t>
                    </m:r>
                  </m:oMath>
                </a14:m>
                <a:r>
                  <a:rPr lang="en-IN" dirty="0"/>
                  <a:t> is a constant matrix, then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𝑋</m:t>
                            </m:r>
                          </m:e>
                        </m:d>
                      </m:num>
                      <m:den>
                        <m:r>
                          <a:rPr lang="en-IN">
                            <a:latin typeface="Cambria Math" panose="02040503050406030204" pitchFamily="18" charset="0"/>
                          </a:rPr>
                          <m:t>𝜕</m:t>
                        </m:r>
                        <m:r>
                          <a:rPr lang="en-IN">
                            <a:latin typeface="Cambria Math" panose="02040503050406030204" pitchFamily="18" charset="0"/>
                          </a:rPr>
                          <m:t>𝑋</m:t>
                        </m:r>
                      </m:den>
                    </m:f>
                    <m:r>
                      <a:rPr lang="en-IN">
                        <a:latin typeface="Cambria Math" panose="02040503050406030204" pitchFamily="18" charset="0"/>
                      </a:rPr>
                      <m:t>=</m:t>
                    </m:r>
                    <m:r>
                      <a:rPr lang="en-IN">
                        <a:latin typeface="Cambria Math" panose="02040503050406030204" pitchFamily="18" charset="0"/>
                      </a:rPr>
                      <m:t>𝐴</m:t>
                    </m:r>
                  </m:oMath>
                </a14:m>
                <a:endParaRPr lang="en-IN" dirty="0"/>
              </a:p>
              <a:p>
                <a:pPr lvl="2"/>
                <a:r>
                  <a:rPr lang="en-IN" b="1" dirty="0"/>
                  <a:t>Recall</a:t>
                </a:r>
                <a:r>
                  <a:rPr lang="en-IN" dirty="0"/>
                  <a:t>: dims of </a:t>
                </a:r>
                <a:r>
                  <a:rPr lang="en-IN" dirty="0" err="1"/>
                  <a:t>derivs</a:t>
                </a:r>
                <a:r>
                  <a:rPr lang="en-IN" dirty="0"/>
                  <a:t> always equal those of quantity w.r.t which </a:t>
                </a:r>
                <a:r>
                  <a:rPr lang="en-IN" dirty="0" err="1"/>
                  <a:t>deriv</a:t>
                </a:r>
                <a:r>
                  <a:rPr lang="en-IN" dirty="0"/>
                  <a:t> is taken</a:t>
                </a:r>
              </a:p>
              <a:p>
                <a:r>
                  <a:rPr lang="en-IN" dirty="0"/>
                  <a:t>Let us denote </a:t>
                </a:r>
                <a14:m>
                  <m:oMath xmlns:m="http://schemas.openxmlformats.org/officeDocument/2006/math">
                    <m:r>
                      <m:rPr>
                        <m:sty m:val="p"/>
                      </m:rPr>
                      <a:rPr lang="en-IN" b="0" i="0" smtClean="0">
                        <a:latin typeface="Cambria Math" panose="02040503050406030204" pitchFamily="18" charset="0"/>
                      </a:rPr>
                      <m:t>Λ</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oMath>
                </a14:m>
                <a:r>
                  <a:rPr lang="en-IN" dirty="0"/>
                  <a:t> for convenience</a:t>
                </a:r>
              </a:p>
              <a:p>
                <a:r>
                  <a:rPr lang="en-IN" b="1" dirty="0"/>
                  <a:t>New expression</a:t>
                </a:r>
                <a:r>
                  <a:rPr lang="en-IN" dirty="0"/>
                  <a:t>: </a:t>
                </a:r>
                <a14:m>
                  <m:oMath xmlns:m="http://schemas.openxmlformats.org/officeDocument/2006/math">
                    <m:r>
                      <a:rPr lang="en-IN" i="1" smtClean="0">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𝑛</m:t>
                        </m:r>
                      </m:num>
                      <m:den>
                        <m:r>
                          <a:rPr lang="en-IN" i="1">
                            <a:latin typeface="Cambria Math" panose="02040503050406030204" pitchFamily="18" charset="0"/>
                            <a:ea typeface="Cambria Math" panose="02040503050406030204" pitchFamily="18" charset="0"/>
                          </a:rPr>
                          <m:t>2</m:t>
                        </m:r>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rPr>
                              <m:t>Σ</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m:rPr>
                            <m:sty m:val="p"/>
                          </m:rPr>
                          <a:rPr lang="en-IN" b="0" i="0" smtClean="0">
                            <a:latin typeface="Cambria Math" panose="02040503050406030204" pitchFamily="18" charset="0"/>
                          </a:rPr>
                          <m:t>tr</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Λ</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𝑖</m:t>
                                </m:r>
                              </m:sup>
                            </m:sSup>
                          </m:e>
                        </m:d>
                      </m:e>
                    </m:nary>
                  </m:oMath>
                </a14:m>
                <a:r>
                  <a:rPr lang="en-IN" dirty="0"/>
                  <a:t> where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𝑖</m:t>
                        </m:r>
                      </m:sup>
                    </m:sSup>
                    <m:r>
                      <a:rPr lang="en-IN" b="0" i="1" smtClean="0">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sSup>
                      <m:sSupPr>
                        <m:ctrlPr>
                          <a:rPr lang="en-IN" b="1" i="1" smtClean="0">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p>
                        <m:r>
                          <a:rPr lang="en-IN" b="1" i="1" smtClean="0">
                            <a:latin typeface="Cambria Math" panose="02040503050406030204" pitchFamily="18" charset="0"/>
                          </a:rPr>
                          <m:t>⊤</m:t>
                        </m:r>
                      </m:sup>
                    </m:sSup>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353037" cy="6049464"/>
              </a:xfrm>
              <a:blipFill>
                <a:blip r:embed="rId2"/>
                <a:stretch>
                  <a:fillRect l="-543" t="-16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25</a:t>
            </a:fld>
            <a:endParaRPr lang="en-US"/>
          </a:p>
        </p:txBody>
      </p:sp>
    </p:spTree>
    <p:extLst>
      <p:ext uri="{BB962C8B-B14F-4D97-AF65-F5344CB8AC3E}">
        <p14:creationId xmlns:p14="http://schemas.microsoft.com/office/powerpoint/2010/main" val="95921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still more powerful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353037" cy="6049464"/>
              </a:xfrm>
            </p:spPr>
            <p:txBody>
              <a:bodyPr>
                <a:normAutofit/>
              </a:bodyPr>
              <a:lstStyle/>
              <a:p>
                <a:r>
                  <a:rPr lang="en-IN" dirty="0"/>
                  <a:t>For any </a:t>
                </a:r>
                <a14:m>
                  <m:oMath xmlns:m="http://schemas.openxmlformats.org/officeDocument/2006/math">
                    <m:r>
                      <a:rPr lang="en-IN" i="1">
                        <a:latin typeface="Cambria Math" panose="02040503050406030204" pitchFamily="18" charset="0"/>
                      </a:rPr>
                      <m:t>𝐴</m:t>
                    </m:r>
                    <m:r>
                      <a:rPr lang="en-IN" i="1">
                        <a:latin typeface="Cambria Math" panose="02040503050406030204" pitchFamily="18" charset="0"/>
                      </a:rPr>
                      <m:t>,</m:t>
                    </m:r>
                    <m:r>
                      <a:rPr lang="en-IN" i="1">
                        <a:latin typeface="Cambria Math" panose="02040503050406030204" pitchFamily="18" charset="0"/>
                      </a:rPr>
                      <m:t>𝐵</m:t>
                    </m:r>
                    <m:r>
                      <a:rPr lang="en-IN" i="1">
                        <a:latin typeface="Cambria Math" panose="02040503050406030204" pitchFamily="18" charset="0"/>
                      </a:rPr>
                      <m:t>,</m:t>
                    </m:r>
                    <m:r>
                      <a:rPr lang="en-IN" i="1">
                        <a:latin typeface="Cambria Math" panose="02040503050406030204" pitchFamily="18" charset="0"/>
                      </a:rPr>
                      <m:t>𝐶</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𝑑</m:t>
                        </m:r>
                      </m:sup>
                    </m:sSup>
                  </m:oMath>
                </a14:m>
                <a:r>
                  <a:rPr lang="en-IN" dirty="0"/>
                  <a:t> we have the following</a:t>
                </a:r>
              </a:p>
              <a:p>
                <a:pPr lvl="2"/>
                <a:r>
                  <a:rPr lang="en-IN" b="1" dirty="0"/>
                  <a:t>Symmetry</a:t>
                </a:r>
                <a:r>
                  <a:rPr lang="en-IN" dirty="0"/>
                  <a:t>: </a:t>
                </a:r>
                <a14:m>
                  <m:oMath xmlns:m="http://schemas.openxmlformats.org/officeDocument/2006/math">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𝐵</m:t>
                        </m:r>
                      </m:e>
                    </m:d>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𝐵</m:t>
                            </m:r>
                          </m:e>
                          <m:sup>
                            <m:r>
                              <a:rPr lang="en-IN">
                                <a:latin typeface="Cambria Math" panose="02040503050406030204" pitchFamily="18" charset="0"/>
                              </a:rPr>
                              <m:t>⊤</m:t>
                            </m:r>
                          </m:sup>
                        </m:sSup>
                        <m:r>
                          <a:rPr lang="en-IN">
                            <a:latin typeface="Cambria Math" panose="02040503050406030204" pitchFamily="18" charset="0"/>
                          </a:rPr>
                          <m:t>𝐴</m:t>
                        </m:r>
                      </m:e>
                    </m:d>
                  </m:oMath>
                </a14:m>
                <a:endParaRPr lang="en-IN" dirty="0"/>
              </a:p>
              <a:p>
                <a:pPr lvl="2"/>
                <a:r>
                  <a:rPr lang="en-IN" b="1" dirty="0"/>
                  <a:t>Linearity</a:t>
                </a:r>
                <a:r>
                  <a:rPr lang="en-IN" dirty="0"/>
                  <a:t>: </a:t>
                </a:r>
                <a14:m>
                  <m:oMath xmlns:m="http://schemas.openxmlformats.org/officeDocument/2006/math">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𝐵</m:t>
                        </m:r>
                      </m:e>
                    </m:d>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𝐶</m:t>
                        </m:r>
                      </m:e>
                    </m:d>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d>
                          <m:dPr>
                            <m:ctrlPr>
                              <a:rPr lang="en-IN" i="1">
                                <a:latin typeface="Cambria Math" panose="02040503050406030204" pitchFamily="18" charset="0"/>
                              </a:rPr>
                            </m:ctrlPr>
                          </m:dPr>
                          <m:e>
                            <m:r>
                              <a:rPr lang="en-IN">
                                <a:latin typeface="Cambria Math" panose="02040503050406030204" pitchFamily="18" charset="0"/>
                              </a:rPr>
                              <m:t>𝐵</m:t>
                            </m:r>
                            <m:r>
                              <a:rPr lang="en-IN">
                                <a:latin typeface="Cambria Math" panose="02040503050406030204" pitchFamily="18" charset="0"/>
                              </a:rPr>
                              <m:t>+</m:t>
                            </m:r>
                            <m:r>
                              <a:rPr lang="en-IN">
                                <a:latin typeface="Cambria Math" panose="02040503050406030204" pitchFamily="18" charset="0"/>
                              </a:rPr>
                              <m:t>𝐶</m:t>
                            </m:r>
                          </m:e>
                        </m:d>
                      </m:e>
                    </m:d>
                  </m:oMath>
                </a14:m>
                <a:endParaRPr lang="en-IN" dirty="0"/>
              </a:p>
              <a:p>
                <a:r>
                  <a:rPr lang="en-IN" b="1" dirty="0"/>
                  <a:t>New expression: </a:t>
                </a:r>
                <a14:m>
                  <m:oMath xmlns:m="http://schemas.openxmlformats.org/officeDocument/2006/math">
                    <m:r>
                      <a:rPr lang="en-IN">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e>
                    </m:d>
                    <m:r>
                      <a:rPr lang="en-IN">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a:latin typeface="Cambria Math" panose="02040503050406030204" pitchFamily="18" charset="0"/>
                            <a:ea typeface="Cambria Math" panose="02040503050406030204" pitchFamily="18" charset="0"/>
                          </a:rPr>
                          <m:t>𝑛</m:t>
                        </m:r>
                      </m:num>
                      <m:den>
                        <m:r>
                          <a:rPr lang="en-IN">
                            <a:latin typeface="Cambria Math" panose="02040503050406030204" pitchFamily="18" charset="0"/>
                            <a:ea typeface="Cambria Math" panose="02040503050406030204" pitchFamily="18" charset="0"/>
                          </a:rPr>
                          <m:t>2</m:t>
                        </m:r>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rPr>
                              <m:t>Σ</m:t>
                            </m:r>
                          </m:e>
                        </m:d>
                      </m:e>
                    </m:func>
                    <m:r>
                      <a:rPr lang="en-IN">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0" smtClean="0">
                            <a:latin typeface="Cambria Math" panose="02040503050406030204" pitchFamily="18" charset="0"/>
                            <a:ea typeface="Cambria Math" panose="02040503050406030204" pitchFamily="18" charset="0"/>
                          </a:rPr>
                          <m:t>1</m:t>
                        </m:r>
                      </m:num>
                      <m:den>
                        <m:r>
                          <a:rPr lang="en-IN" b="0" i="0" smtClean="0">
                            <a:latin typeface="Cambria Math" panose="02040503050406030204" pitchFamily="18" charset="0"/>
                            <a:ea typeface="Cambria Math" panose="02040503050406030204" pitchFamily="18" charset="0"/>
                          </a:rPr>
                          <m:t>2</m:t>
                        </m:r>
                      </m:den>
                    </m:f>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i="0">
                            <a:latin typeface="Cambria Math" panose="02040503050406030204" pitchFamily="18" charset="0"/>
                          </a:rPr>
                          <m:t>Λ</m:t>
                        </m:r>
                      </m:e>
                    </m:d>
                  </m:oMath>
                </a14:m>
                <a:r>
                  <a:rPr lang="en-IN" dirty="0"/>
                  <a:t> where </a:t>
                </a:r>
                <a14:m>
                  <m:oMath xmlns:m="http://schemas.openxmlformats.org/officeDocument/2006/math">
                    <m:r>
                      <a:rPr lang="en-IN">
                        <a:latin typeface="Cambria Math" panose="02040503050406030204" pitchFamily="18" charset="0"/>
                      </a:rPr>
                      <m:t>𝑆</m:t>
                    </m:r>
                    <m:r>
                      <a:rPr lang="en-IN">
                        <a:latin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𝑖</m:t>
                            </m:r>
                          </m:sup>
                        </m:sSup>
                      </m:e>
                    </m:nary>
                  </m:oMath>
                </a14:m>
                <a:endParaRPr lang="en-IN" dirty="0"/>
              </a:p>
              <a:p>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e>
                        </m:func>
                      </m:num>
                      <m:den>
                        <m:r>
                          <a:rPr lang="en-IN" b="0" i="1" smtClean="0">
                            <a:latin typeface="Cambria Math" panose="02040503050406030204" pitchFamily="18" charset="0"/>
                          </a:rPr>
                          <m:t>𝜕</m:t>
                        </m:r>
                        <m:r>
                          <m:rPr>
                            <m:sty m:val="p"/>
                          </m:rPr>
                          <a:rPr lang="en-IN" b="0" i="0" smtClean="0">
                            <a:latin typeface="Cambria Math" panose="02040503050406030204" pitchFamily="18" charset="0"/>
                          </a:rPr>
                          <m:t>Σ</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num>
                      <m:den>
                        <m:r>
                          <a:rPr lang="en-IN" b="0" i="1" smtClean="0">
                            <a:latin typeface="Cambria Math" panose="02040503050406030204" pitchFamily="18" charset="0"/>
                          </a:rPr>
                          <m:t>𝜕</m:t>
                        </m:r>
                        <m:r>
                          <m:rPr>
                            <m:sty m:val="p"/>
                          </m:rPr>
                          <a:rPr lang="en-IN">
                            <a:latin typeface="Cambria Math" panose="02040503050406030204" pitchFamily="18" charset="0"/>
                          </a:rPr>
                          <m:t>Σ</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d>
                          <m:dPr>
                            <m:begChr m:val="|"/>
                            <m:endChr m:val="|"/>
                            <m:ctrlPr>
                              <a:rPr lang="en-IN" i="1">
                                <a:latin typeface="Cambria Math" panose="02040503050406030204" pitchFamily="18" charset="0"/>
                              </a:rPr>
                            </m:ctrlPr>
                          </m:dPr>
                          <m:e>
                            <m:r>
                              <m:rPr>
                                <m:sty m:val="p"/>
                              </m:rPr>
                              <a:rPr lang="en-IN">
                                <a:latin typeface="Cambria Math" panose="02040503050406030204" pitchFamily="18" charset="0"/>
                              </a:rPr>
                              <m:t>Σ</m:t>
                            </m:r>
                          </m:e>
                        </m:d>
                      </m:den>
                    </m:f>
                    <m:r>
                      <a:rPr lang="en-IN" b="0" i="1" smtClean="0">
                        <a:latin typeface="Cambria Math" panose="02040503050406030204" pitchFamily="18" charset="0"/>
                      </a:rPr>
                      <m:t>⋅</m:t>
                    </m:r>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−1</m:t>
                                    </m:r>
                                  </m:sup>
                                </m:sSup>
                              </m:e>
                            </m:d>
                          </m:e>
                          <m:sup>
                            <m:r>
                              <a:rPr lang="en-IN" b="0" i="1" smtClean="0">
                                <a:latin typeface="Cambria Math" panose="02040503050406030204" pitchFamily="18" charset="0"/>
                              </a:rPr>
                              <m:t>⊤</m:t>
                            </m:r>
                          </m:sup>
                        </m:sSup>
                      </m:e>
                    </m:d>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e>
                        </m:d>
                      </m:e>
                      <m:sup>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oMath>
                </a14:m>
                <a:r>
                  <a:rPr lang="en-IN" dirty="0"/>
                  <a:t> (assume </a:t>
                </a:r>
                <a:r>
                  <a:rPr lang="en-IN" dirty="0" err="1"/>
                  <a:t>symm</a:t>
                </a:r>
                <a:r>
                  <a:rPr lang="en-IN" dirty="0"/>
                  <a:t>)</a:t>
                </a:r>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a:latin typeface="Cambria Math" panose="02040503050406030204" pitchFamily="18" charset="0"/>
                              </a:rPr>
                              <m:t>Λ</m:t>
                            </m:r>
                          </m:e>
                        </m:d>
                      </m:num>
                      <m:den>
                        <m:r>
                          <a:rPr lang="en-IN" i="1">
                            <a:latin typeface="Cambria Math" panose="02040503050406030204" pitchFamily="18" charset="0"/>
                          </a:rPr>
                          <m:t>𝜕</m:t>
                        </m:r>
                        <m:r>
                          <m:rPr>
                            <m:sty m:val="p"/>
                          </m:rPr>
                          <a:rPr lang="en-IN">
                            <a:latin typeface="Cambria Math" panose="02040503050406030204" pitchFamily="18" charset="0"/>
                          </a:rPr>
                          <m:t>Σ</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b="0" i="0" smtClean="0">
                            <a:latin typeface="Cambria Math" panose="02040503050406030204" pitchFamily="18" charset="0"/>
                          </a:rPr>
                          <m:t>Λ</m:t>
                        </m:r>
                      </m:num>
                      <m:den>
                        <m:r>
                          <a:rPr lang="en-IN" i="1">
                            <a:latin typeface="Cambria Math" panose="02040503050406030204" pitchFamily="18" charset="0"/>
                          </a:rPr>
                          <m:t>𝜕</m:t>
                        </m:r>
                        <m:r>
                          <m:rPr>
                            <m:sty m:val="p"/>
                          </m:rPr>
                          <a:rPr lang="en-IN">
                            <a:latin typeface="Cambria Math" panose="02040503050406030204" pitchFamily="18" charset="0"/>
                          </a:rPr>
                          <m:t>Σ</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a:latin typeface="Cambria Math" panose="02040503050406030204" pitchFamily="18" charset="0"/>
                              </a:rPr>
                              <m:t>Λ</m:t>
                            </m:r>
                          </m:e>
                        </m:d>
                      </m:num>
                      <m:den>
                        <m:r>
                          <a:rPr lang="en-IN" i="1">
                            <a:latin typeface="Cambria Math" panose="02040503050406030204" pitchFamily="18" charset="0"/>
                          </a:rPr>
                          <m:t>𝜕</m:t>
                        </m:r>
                        <m:r>
                          <m:rPr>
                            <m:sty m:val="p"/>
                          </m:rPr>
                          <a:rPr lang="en-IN">
                            <a:latin typeface="Cambria Math" panose="02040503050406030204" pitchFamily="18" charset="0"/>
                          </a:rPr>
                          <m:t>Λ</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num>
                      <m:den>
                        <m:r>
                          <a:rPr lang="en-IN" i="1">
                            <a:latin typeface="Cambria Math" panose="02040503050406030204" pitchFamily="18" charset="0"/>
                          </a:rPr>
                          <m:t>𝜕</m:t>
                        </m:r>
                        <m:r>
                          <m:rPr>
                            <m:sty m:val="p"/>
                          </m:rPr>
                          <a:rPr lang="en-IN">
                            <a:latin typeface="Cambria Math" panose="02040503050406030204" pitchFamily="18" charset="0"/>
                          </a:rPr>
                          <m:t>Σ</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a:latin typeface="Cambria Math" panose="02040503050406030204" pitchFamily="18" charset="0"/>
                              </a:rPr>
                              <m:t>Λ</m:t>
                            </m:r>
                          </m:e>
                        </m:d>
                      </m:num>
                      <m:den>
                        <m:r>
                          <a:rPr lang="en-IN" i="1">
                            <a:latin typeface="Cambria Math" panose="02040503050406030204" pitchFamily="18" charset="0"/>
                          </a:rPr>
                          <m:t>𝜕</m:t>
                        </m:r>
                        <m:r>
                          <m:rPr>
                            <m:sty m:val="p"/>
                          </m:rPr>
                          <a:rPr lang="en-IN" b="0" i="0" smtClean="0">
                            <a:latin typeface="Cambria Math" panose="02040503050406030204" pitchFamily="18" charset="0"/>
                          </a:rPr>
                          <m:t>Λ</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−2</m:t>
                        </m:r>
                      </m:sup>
                    </m:sSup>
                    <m:r>
                      <a:rPr lang="en-IN" b="0" i="1" smtClean="0">
                        <a:latin typeface="Cambria Math" panose="02040503050406030204" pitchFamily="18" charset="0"/>
                      </a:rPr>
                      <m:t>𝑆</m:t>
                    </m:r>
                  </m:oMath>
                </a14:m>
                <a:endParaRPr lang="en-IN" dirty="0"/>
              </a:p>
              <a:p>
                <a:r>
                  <a:rPr lang="en-IN" dirty="0"/>
                  <a:t>F.O.O. w.r.t. </a:t>
                </a:r>
                <a14:m>
                  <m:oMath xmlns:m="http://schemas.openxmlformats.org/officeDocument/2006/math">
                    <m:r>
                      <m:rPr>
                        <m:sty m:val="p"/>
                      </m:rPr>
                      <a:rPr lang="en-IN">
                        <a:latin typeface="Cambria Math" panose="02040503050406030204" pitchFamily="18" charset="0"/>
                      </a:rPr>
                      <m:t>Σ</m:t>
                    </m:r>
                  </m:oMath>
                </a14:m>
                <a:r>
                  <a:rPr lang="en-IN" dirty="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m:rPr>
                            <m:sty m:val="p"/>
                          </m:rPr>
                          <a:rPr lang="en-IN">
                            <a:latin typeface="Cambria Math" panose="02040503050406030204" pitchFamily="18" charset="0"/>
                          </a:rPr>
                          <m:t>Σ</m:t>
                        </m:r>
                      </m:den>
                    </m:f>
                    <m:r>
                      <a:rPr lang="en-IN" i="1">
                        <a:latin typeface="Cambria Math" panose="02040503050406030204" pitchFamily="18" charset="0"/>
                      </a:rPr>
                      <m:t>=</m:t>
                    </m:r>
                    <m:r>
                      <a:rPr lang="en-IN" b="1">
                        <a:latin typeface="Cambria Math" panose="02040503050406030204" pitchFamily="18" charset="0"/>
                      </a:rPr>
                      <m:t>𝟎</m:t>
                    </m:r>
                    <m:sSup>
                      <m:sSupPr>
                        <m:ctrlPr>
                          <a:rPr lang="en-IN" b="1" i="1" smtClean="0">
                            <a:latin typeface="Cambria Math" panose="02040503050406030204" pitchFamily="18" charset="0"/>
                          </a:rPr>
                        </m:ctrlPr>
                      </m:sSupPr>
                      <m:e>
                        <m:r>
                          <a:rPr lang="en-IN" b="1" i="0" smtClean="0">
                            <a:latin typeface="Cambria Math" panose="02040503050406030204" pitchFamily="18" charset="0"/>
                          </a:rPr>
                          <m:t>𝟎</m:t>
                        </m:r>
                      </m:e>
                      <m:sup>
                        <m:r>
                          <a:rPr lang="en-IN" b="1" i="1" smtClean="0">
                            <a:latin typeface="Cambria Math" panose="02040503050406030204" pitchFamily="18" charset="0"/>
                          </a:rPr>
                          <m:t>⊤</m:t>
                        </m:r>
                      </m:sup>
                    </m:sSup>
                  </m:oMath>
                </a14:m>
                <a:r>
                  <a:rPr lang="en-IN" dirty="0"/>
                  <a:t> gives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r>
                      <a:rPr lang="en-IN" i="1">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−2</m:t>
                        </m:r>
                      </m:sup>
                    </m:sSup>
                    <m:r>
                      <a:rPr lang="en-IN" i="1">
                        <a:latin typeface="Cambria Math" panose="02040503050406030204" pitchFamily="18" charset="0"/>
                      </a:rPr>
                      <m:t>𝑆</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1" smtClean="0">
                            <a:latin typeface="Cambria Math" panose="02040503050406030204" pitchFamily="18" charset="0"/>
                          </a:rPr>
                          <m:t>𝟎𝟎</m:t>
                        </m:r>
                      </m:e>
                      <m:sup>
                        <m:r>
                          <a:rPr lang="en-IN" b="0" i="1" smtClean="0">
                            <a:latin typeface="Cambria Math" panose="02040503050406030204" pitchFamily="18" charset="0"/>
                          </a:rPr>
                          <m:t>⊤</m:t>
                        </m:r>
                      </m:sup>
                    </m:sSup>
                  </m:oMath>
                </a14:m>
                <a:r>
                  <a:rPr lang="en-IN" dirty="0"/>
                  <a:t> which gives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b="0" i="0" dirty="0" smtClean="0">
                            <a:latin typeface="Cambria Math" panose="02040503050406030204" pitchFamily="18" charset="0"/>
                          </a:rPr>
                          <m:t>MLE</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sSup>
                          <m:sSupPr>
                            <m:ctrlPr>
                              <a:rPr lang="en-IN" b="1"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p>
                            <m:r>
                              <a:rPr lang="en-IN" b="1" i="1">
                                <a:latin typeface="Cambria Math" panose="02040503050406030204" pitchFamily="18" charset="0"/>
                              </a:rPr>
                              <m:t>⊤</m:t>
                            </m:r>
                          </m:sup>
                        </m:sSup>
                      </m:e>
                    </m:nary>
                  </m:oMath>
                </a14:m>
                <a:endParaRPr lang="en-IN" dirty="0"/>
              </a:p>
              <a:p>
                <a:pPr lvl="2"/>
                <a:r>
                  <a:rPr lang="en-IN" dirty="0"/>
                  <a:t>Since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i="0" dirty="0">
                            <a:latin typeface="Cambria Math" panose="02040503050406030204" pitchFamily="18" charset="0"/>
                          </a:rPr>
                          <m:t>MLE</m:t>
                        </m:r>
                      </m:sub>
                    </m:sSub>
                    <m:r>
                      <a:rPr lang="en-IN" b="0" i="1" dirty="0" smtClean="0">
                        <a:latin typeface="Cambria Math" panose="02040503050406030204" pitchFamily="18" charset="0"/>
                      </a:rPr>
                      <m:t>≽0</m:t>
                    </m:r>
                  </m:oMath>
                </a14:m>
                <a:r>
                  <a:rPr lang="en-IN" dirty="0"/>
                  <a:t> as well as symmetric, this must be the global optimum!</a:t>
                </a:r>
              </a:p>
              <a:p>
                <a:endParaRPr lang="en-IN" dirty="0"/>
              </a:p>
              <a:p>
                <a:endParaRPr lang="en-IN" dirty="0"/>
              </a:p>
              <a:p>
                <a:endParaRPr lang="en-IN" dirty="0"/>
              </a:p>
              <a:p>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353037" cy="6049464"/>
              </a:xfrm>
              <a:blipFill>
                <a:blip r:embed="rId2"/>
                <a:stretch>
                  <a:fillRect l="-543" t="-231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26</a:t>
            </a:fld>
            <a:endParaRPr lang="en-US"/>
          </a:p>
        </p:txBody>
      </p:sp>
      <p:grpSp>
        <p:nvGrpSpPr>
          <p:cNvPr id="12" name="Group 11">
            <a:extLst>
              <a:ext uri="{FF2B5EF4-FFF2-40B4-BE49-F238E27FC236}">
                <a16:creationId xmlns:a16="http://schemas.microsoft.com/office/drawing/2014/main" id="{73847E0C-B48B-A942-9274-73322C1844F6}"/>
              </a:ext>
            </a:extLst>
          </p:cNvPr>
          <p:cNvGrpSpPr/>
          <p:nvPr/>
        </p:nvGrpSpPr>
        <p:grpSpPr>
          <a:xfrm>
            <a:off x="10886195" y="1363116"/>
            <a:ext cx="1143000" cy="1143000"/>
            <a:chOff x="2379643" y="355681"/>
            <a:chExt cx="1143000" cy="1143000"/>
          </a:xfrm>
        </p:grpSpPr>
        <p:sp>
          <p:nvSpPr>
            <p:cNvPr id="13" name="Oval 12">
              <a:extLst>
                <a:ext uri="{FF2B5EF4-FFF2-40B4-BE49-F238E27FC236}">
                  <a16:creationId xmlns:a16="http://schemas.microsoft.com/office/drawing/2014/main" id="{09BFD5C2-B122-84FC-9445-C98831315DDC}"/>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4" name="Freeform: Shape 13">
              <a:extLst>
                <a:ext uri="{FF2B5EF4-FFF2-40B4-BE49-F238E27FC236}">
                  <a16:creationId xmlns:a16="http://schemas.microsoft.com/office/drawing/2014/main" id="{A06E485C-8A41-0445-0BB2-19812D54A41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5" name="Group 14">
              <a:extLst>
                <a:ext uri="{FF2B5EF4-FFF2-40B4-BE49-F238E27FC236}">
                  <a16:creationId xmlns:a16="http://schemas.microsoft.com/office/drawing/2014/main" id="{E7B1D937-F942-91D3-3D30-31EEDC47A055}"/>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2907A7A4-54F0-8F6E-3CA2-4848AD812FF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7" name="Freeform: Shape 16">
                <a:extLst>
                  <a:ext uri="{FF2B5EF4-FFF2-40B4-BE49-F238E27FC236}">
                    <a16:creationId xmlns:a16="http://schemas.microsoft.com/office/drawing/2014/main" id="{FF78429C-94C0-0A0F-52DC-DA5B619D291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1" name="Rectangular Callout 10"/>
          <p:cNvSpPr/>
          <p:nvPr/>
        </p:nvSpPr>
        <p:spPr>
          <a:xfrm>
            <a:off x="7001356" y="1076947"/>
            <a:ext cx="3722035" cy="1295938"/>
          </a:xfrm>
          <a:prstGeom prst="wedgeRectCallout">
            <a:avLst>
              <a:gd name="adj1" fmla="val 68033"/>
              <a:gd name="adj2" fmla="val 432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See “The Matrix Cookbook” (reference section on course webpage) for these results</a:t>
            </a:r>
          </a:p>
        </p:txBody>
      </p:sp>
    </p:spTree>
    <p:extLst>
      <p:ext uri="{BB962C8B-B14F-4D97-AF65-F5344CB8AC3E}">
        <p14:creationId xmlns:p14="http://schemas.microsoft.com/office/powerpoint/2010/main" val="85331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Bayesian Generative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The previous techniques allow us to learn the parameters of a Gaussian distribution (either </a:t>
                </a:r>
                <a14:m>
                  <m:oMath xmlns:m="http://schemas.openxmlformats.org/officeDocument/2006/math">
                    <m:r>
                      <a:rPr lang="en-IN" b="1" i="0" smtClean="0">
                        <a:latin typeface="Cambria Math" panose="02040503050406030204" pitchFamily="18" charset="0"/>
                      </a:rPr>
                      <m:t>𝛍</m:t>
                    </m:r>
                  </m:oMath>
                </a14:m>
                <a:r>
                  <a:rPr lang="en-IN" dirty="0"/>
                  <a:t> or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a:t> or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a:t>) that offer the highest likelihood of observed data features by computing the MLE</a:t>
                </a:r>
              </a:p>
              <a:p>
                <a:r>
                  <a:rPr lang="en-IN" dirty="0"/>
                  <a:t>We can incorporate priors over </a:t>
                </a:r>
                <a14:m>
                  <m:oMath xmlns:m="http://schemas.openxmlformats.org/officeDocument/2006/math">
                    <m:r>
                      <a:rPr lang="en-IN" b="1" i="0" smtClean="0">
                        <a:latin typeface="Cambria Math" panose="02040503050406030204" pitchFamily="18" charset="0"/>
                      </a:rPr>
                      <m:t>𝛍</m:t>
                    </m:r>
                  </m:oMath>
                </a14:m>
                <a:r>
                  <a:rPr lang="en-IN" dirty="0"/>
                  <a:t> (e.g. Gaussian, Laplacian), priors over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a:t> (e.g. inverse Gamma dist. which has support only over non-negative numbers) and </a:t>
                </a:r>
                <a14:m>
                  <m:oMath xmlns:m="http://schemas.openxmlformats.org/officeDocument/2006/math">
                    <m:r>
                      <m:rPr>
                        <m:sty m:val="p"/>
                      </m:rPr>
                      <a:rPr lang="en-IN" b="0" i="0" smtClean="0">
                        <a:latin typeface="Cambria Math" panose="02040503050406030204" pitchFamily="18" charset="0"/>
                      </a:rPr>
                      <m:t>Σ</m:t>
                    </m:r>
                  </m:oMath>
                </a14:m>
                <a:r>
                  <a:rPr lang="en-IN" dirty="0"/>
                  <a:t> (e.g. inverse </a:t>
                </a:r>
                <a:r>
                  <a:rPr lang="en-IN" dirty="0" err="1"/>
                  <a:t>Wishart</a:t>
                </a:r>
                <a:r>
                  <a:rPr lang="en-IN" dirty="0"/>
                  <a:t> dist. which has support only over PSD matrices) and computer the MAP</a:t>
                </a:r>
              </a:p>
              <a:p>
                <a:r>
                  <a:rPr lang="en-IN" dirty="0"/>
                  <a:t>We can also perform full-blown Bayesian inference by computing posterior distributions over quantities such as </a:t>
                </a:r>
                <a14:m>
                  <m:oMath xmlns:m="http://schemas.openxmlformats.org/officeDocument/2006/math">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b="0" i="1" smtClean="0">
                        <a:latin typeface="Cambria Math" panose="02040503050406030204" pitchFamily="18" charset="0"/>
                      </a:rPr>
                      <m:t>,</m:t>
                    </m:r>
                    <m:r>
                      <m:rPr>
                        <m:sty m:val="p"/>
                      </m:rPr>
                      <a:rPr lang="en-IN">
                        <a:latin typeface="Cambria Math" panose="02040503050406030204" pitchFamily="18" charset="0"/>
                      </a:rPr>
                      <m:t>Σ</m:t>
                    </m:r>
                  </m:oMath>
                </a14:m>
                <a:r>
                  <a:rPr lang="en-IN" dirty="0"/>
                  <a:t> – calculations involving predictive posterior get messy – beyond scope of CS771</a:t>
                </a:r>
              </a:p>
              <a:p>
                <a:r>
                  <a:rPr lang="en-IN" dirty="0"/>
                  <a:t>However, can make generative models more powerful in other ways too that are much less expensive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104" b="-3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27</a:t>
            </a:fld>
            <a:endParaRPr lang="en-US"/>
          </a:p>
        </p:txBody>
      </p:sp>
    </p:spTree>
    <p:extLst>
      <p:ext uri="{BB962C8B-B14F-4D97-AF65-F5344CB8AC3E}">
        <p14:creationId xmlns:p14="http://schemas.microsoft.com/office/powerpoint/2010/main" val="41637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a:t>In order to perform probabilistic regression I have to assign a label distribution over all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for every data point </a:t>
                </a:r>
                <a14:m>
                  <m:oMath xmlns:m="http://schemas.openxmlformats.org/officeDocument/2006/math">
                    <m:r>
                      <a:rPr lang="en-IN" b="1" i="0" smtClean="0">
                        <a:latin typeface="Cambria Math" panose="02040503050406030204" pitchFamily="18" charset="0"/>
                      </a:rPr>
                      <m:t>𝐱</m:t>
                    </m:r>
                  </m:oMath>
                </a14:m>
                <a:r>
                  <a:rPr lang="en-IN" b="1" dirty="0"/>
                  <a:t> </a:t>
                </a:r>
                <a:r>
                  <a:rPr lang="en-IN" dirty="0"/>
                  <a:t>using a PDF</a:t>
                </a:r>
              </a:p>
              <a:p>
                <a:r>
                  <a:rPr lang="en-IN" dirty="0"/>
                  <a:t>Suppose I decide to do that using a Gaussian distribution – need to decide on a mean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oMath>
                </a14:m>
                <a:r>
                  <a:rPr lang="en-IN" dirty="0"/>
                  <a:t> and a variance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1" i="0" smtClean="0">
                            <a:latin typeface="Cambria Math" panose="02040503050406030204" pitchFamily="18" charset="0"/>
                          </a:rPr>
                          <m:t>𝐱</m:t>
                        </m:r>
                      </m:sub>
                      <m:sup>
                        <m:r>
                          <a:rPr lang="en-IN" b="0" i="1" smtClean="0">
                            <a:latin typeface="Cambria Math" panose="02040503050406030204" pitchFamily="18" charset="0"/>
                          </a:rPr>
                          <m:t>2</m:t>
                        </m:r>
                      </m:sup>
                    </m:sSubSup>
                    <m:r>
                      <a:rPr lang="en-IN" b="0" i="1" smtClean="0">
                        <a:latin typeface="Cambria Math" panose="02040503050406030204" pitchFamily="18" charset="0"/>
                      </a:rPr>
                      <m:t>&gt;0</m:t>
                    </m:r>
                  </m:oMath>
                </a14:m>
                <a:endParaRPr lang="en-IN" dirty="0"/>
              </a:p>
              <a:p>
                <a:r>
                  <a:rPr lang="en-IN" b="1" dirty="0"/>
                  <a:t>Popular choice</a:t>
                </a:r>
                <a:r>
                  <a:rPr lang="en-IN" dirty="0"/>
                  <a:t>: 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oMath>
                </a14:m>
                <a:r>
                  <a:rPr lang="en-IN" dirty="0"/>
                  <a:t> and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1" i="0" smtClean="0">
                            <a:latin typeface="Cambria Math" panose="02040503050406030204" pitchFamily="18" charset="0"/>
                          </a:rPr>
                          <m:t>𝐱</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a:t> i.e.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e>
                    </m:d>
                  </m:oMath>
                </a14:m>
                <a:endParaRPr lang="en-IN" dirty="0"/>
              </a:p>
              <a:p>
                <a:pPr lvl="2"/>
                <a:r>
                  <a:rPr lang="en-IN" dirty="0"/>
                  <a:t>We can also choose a different </a:t>
                </a:r>
                <a14:m>
                  <m:oMath xmlns:m="http://schemas.openxmlformats.org/officeDocument/2006/math">
                    <m:r>
                      <a:rPr lang="en-IN" b="0" i="1" smtClean="0">
                        <a:latin typeface="Cambria Math" panose="02040503050406030204" pitchFamily="18" charset="0"/>
                      </a:rPr>
                      <m:t>𝜎</m:t>
                    </m:r>
                  </m:oMath>
                </a14:m>
                <a:r>
                  <a:rPr lang="en-IN" dirty="0"/>
                  <a:t> for every data point – more complicated</a:t>
                </a:r>
              </a:p>
              <a:p>
                <a:r>
                  <a:rPr lang="en-IN" dirty="0"/>
                  <a:t>Likelihood function w.r.t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then becomes</a:t>
                </a:r>
                <a:br>
                  <a:rPr lang="en-IN" dirty="0"/>
                </a:br>
                <a14:m>
                  <m:oMath xmlns:m="http://schemas.openxmlformats.org/officeDocument/2006/math">
                    <m:r>
                      <a:rPr lang="en-IN" sz="2800" i="1">
                        <a:latin typeface="Cambria Math" panose="02040503050406030204" pitchFamily="18" charset="0"/>
                        <a:ea typeface="Cambria Math" panose="02040503050406030204" pitchFamily="18" charset="0"/>
                      </a:rPr>
                      <m:t>𝒩</m:t>
                    </m:r>
                    <m:d>
                      <m:dPr>
                        <m:ctrlPr>
                          <a:rPr lang="en-IN" sz="2800" i="1">
                            <a:latin typeface="Cambria Math" panose="02040503050406030204" pitchFamily="18" charset="0"/>
                            <a:ea typeface="Cambria Math" panose="02040503050406030204" pitchFamily="18" charset="0"/>
                          </a:rPr>
                        </m:ctrlPr>
                      </m:dPr>
                      <m:e>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𝑦</m:t>
                            </m:r>
                          </m:e>
                          <m:sup>
                            <m:r>
                              <a:rPr lang="en-IN" sz="2800" b="0" i="1" smtClean="0">
                                <a:latin typeface="Cambria Math" panose="02040503050406030204" pitchFamily="18" charset="0"/>
                                <a:ea typeface="Cambria Math" panose="02040503050406030204" pitchFamily="18" charset="0"/>
                              </a:rPr>
                              <m:t>𝑖</m:t>
                            </m:r>
                          </m:sup>
                        </m:sSup>
                        <m:r>
                          <a:rPr lang="en-IN" sz="2800" b="0" i="1" smtClean="0">
                            <a:latin typeface="Cambria Math" panose="02040503050406030204" pitchFamily="18" charset="0"/>
                            <a:ea typeface="Cambria Math" panose="02040503050406030204" pitchFamily="18" charset="0"/>
                          </a:rPr>
                          <m:t> </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1"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𝜎</m:t>
                            </m:r>
                          </m:e>
                          <m:sup>
                            <m:r>
                              <a:rPr lang="en-IN" sz="2800" i="1">
                                <a:latin typeface="Cambria Math" panose="02040503050406030204" pitchFamily="18" charset="0"/>
                              </a:rPr>
                              <m:t>2</m:t>
                            </m:r>
                          </m:sup>
                        </m:sSup>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rPr>
                              <m:t>𝜋</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e>
                        </m:rad>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0"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2</m:t>
                                </m:r>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e>
                        </m:d>
                      </m:e>
                    </m:func>
                  </m:oMath>
                </a14:m>
                <a:r>
                  <a:rPr lang="en-IN" sz="2800" dirty="0"/>
                  <a:t> </a:t>
                </a:r>
                <a:endParaRPr lang="en-IN" dirty="0"/>
              </a:p>
              <a:p>
                <a:r>
                  <a:rPr lang="en-IN" dirty="0"/>
                  <a:t>Negative log likelihood w.r.t a set of data points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br>
                  <a:rPr lang="en-IN" dirty="0"/>
                </a:br>
                <a14:m>
                  <m:oMath xmlns:m="http://schemas.openxmlformats.org/officeDocument/2006/math">
                    <m:func>
                      <m:funcPr>
                        <m:ctrlPr>
                          <a:rPr lang="en-IN" b="0" i="1" smtClean="0">
                            <a:latin typeface="Cambria Math" panose="02040503050406030204" pitchFamily="18" charset="0"/>
                          </a:rPr>
                        </m:ctrlPr>
                      </m:funcPr>
                      <m:fNa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ln</m:t>
                        </m:r>
                      </m:fName>
                      <m:e>
                        <m:d>
                          <m:dPr>
                            <m:ctrlPr>
                              <a:rPr lang="en-IN" i="1">
                                <a:latin typeface="Cambria Math" panose="02040503050406030204" pitchFamily="18" charset="0"/>
                              </a:rPr>
                            </m:ctrlPr>
                          </m:dPr>
                          <m:e>
                            <m:r>
                              <a:rPr lang="en-IN" i="1">
                                <a:latin typeface="Cambria Math" panose="02040503050406030204" pitchFamily="18" charset="0"/>
                              </a:rPr>
                              <m:t>2</m:t>
                            </m:r>
                            <m:r>
                              <a:rPr lang="en-IN" i="1">
                                <a:latin typeface="Cambria Math" panose="02040503050406030204" pitchFamily="18" charset="0"/>
                              </a:rPr>
                              <m:t>𝜋</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d>
                      </m:e>
                    </m:func>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den>
                    </m:f>
                    <m:nary>
                      <m:naryPr>
                        <m:chr m:val="∑"/>
                        <m:limLoc m:val="subSup"/>
                        <m:ctrlPr>
                          <a:rPr lang="en-IN"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sup>
                            <m:r>
                              <a:rPr lang="en-IN" i="1">
                                <a:latin typeface="Cambria Math" panose="02040503050406030204" pitchFamily="18" charset="0"/>
                              </a:rPr>
                              <m:t>2</m:t>
                            </m:r>
                          </m:sup>
                        </m:sSup>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814" y="147200"/>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3688422" y="377899"/>
                <a:ext cx="6876137" cy="1156723"/>
              </a:xfrm>
              <a:prstGeom prst="wedgeRectCallout">
                <a:avLst>
                  <a:gd name="adj1" fmla="val 59164"/>
                  <a:gd name="adj2" fmla="val 3986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But apart from the first term and the scaling factor, both of which are constants and do not depend on the model </a:t>
                </a:r>
                <a14:m>
                  <m:oMath xmlns:m="http://schemas.openxmlformats.org/officeDocument/2006/math">
                    <m:r>
                      <a:rPr lang="en-IN" sz="2400" b="1" i="0" smtClean="0">
                        <a:solidFill>
                          <a:schemeClr val="bg1"/>
                        </a:solidFill>
                        <a:latin typeface="Cambria Math" panose="02040503050406030204" pitchFamily="18" charset="0"/>
                      </a:rPr>
                      <m:t>𝐰</m:t>
                    </m:r>
                  </m:oMath>
                </a14:m>
                <a:r>
                  <a:rPr lang="en-US" sz="2400" dirty="0">
                    <a:solidFill>
                      <a:schemeClr val="bg1"/>
                    </a:solidFill>
                    <a:latin typeface="+mj-lt"/>
                  </a:rPr>
                  <a:t> the rest is just the least squares loss term!</a:t>
                </a:r>
                <a:endParaRPr lang="en-US" sz="2400" i="1" dirty="0">
                  <a:solidFill>
                    <a:schemeClr val="bg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3688422" y="377899"/>
                <a:ext cx="6876137" cy="1156723"/>
              </a:xfrm>
              <a:prstGeom prst="wedgeRectCallout">
                <a:avLst>
                  <a:gd name="adj1" fmla="val 59164"/>
                  <a:gd name="adj2" fmla="val 39864"/>
                </a:avLst>
              </a:prstGeom>
              <a:blipFill>
                <a:blip r:embed="rId4"/>
                <a:stretch>
                  <a:fillRect l="-727" t="-4082" b="-11224"/>
                </a:stretch>
              </a:blipFill>
              <a:ln w="38100">
                <a:solidFill>
                  <a:schemeClr val="accent1"/>
                </a:solidFill>
              </a:ln>
            </p:spPr>
            <p:txBody>
              <a:bodyPr/>
              <a:lstStyle/>
              <a:p>
                <a:r>
                  <a:rPr lang="en-IN">
                    <a:noFill/>
                  </a:rPr>
                  <a:t> </a:t>
                </a:r>
              </a:p>
            </p:txBody>
          </p:sp>
        </mc:Fallback>
      </mc:AlternateContent>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075212" y="3739847"/>
            <a:ext cx="1832396" cy="1832396"/>
          </a:xfrm>
          <a:prstGeom prst="rect">
            <a:avLst/>
          </a:prstGeom>
        </p:spPr>
      </p:pic>
      <mc:AlternateContent xmlns:mc="http://schemas.openxmlformats.org/markup-compatibility/2006" xmlns:a14="http://schemas.microsoft.com/office/drawing/2010/main">
        <mc:Choice Requires="a14">
          <p:sp>
            <p:nvSpPr>
              <p:cNvPr id="15" name="Rectangular Callout 14"/>
              <p:cNvSpPr/>
              <p:nvPr/>
            </p:nvSpPr>
            <p:spPr>
              <a:xfrm>
                <a:off x="5889130" y="3576467"/>
                <a:ext cx="4694209" cy="1199297"/>
              </a:xfrm>
              <a:prstGeom prst="wedgeRectCallout">
                <a:avLst>
                  <a:gd name="adj1" fmla="val 59019"/>
                  <a:gd name="adj2" fmla="val 529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Also note that if we set all </a:t>
                </a:r>
                <a14:m>
                  <m:oMath xmlns:m="http://schemas.openxmlformats.org/officeDocument/2006/math">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b="1">
                            <a:solidFill>
                              <a:schemeClr val="bg1"/>
                            </a:solidFill>
                            <a:latin typeface="Cambria Math" panose="02040503050406030204" pitchFamily="18" charset="0"/>
                          </a:rPr>
                          <m:t>𝐱</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𝜎</m:t>
                        </m:r>
                      </m:e>
                      <m:sup>
                        <m:r>
                          <a:rPr lang="en-IN" sz="2400" i="1">
                            <a:solidFill>
                              <a:schemeClr val="bg1"/>
                            </a:solidFill>
                            <a:latin typeface="Cambria Math" panose="02040503050406030204" pitchFamily="18" charset="0"/>
                          </a:rPr>
                          <m:t>2</m:t>
                        </m:r>
                      </m:sup>
                    </m:sSup>
                  </m:oMath>
                </a14:m>
                <a:r>
                  <a:rPr lang="en-IN" sz="2400" dirty="0">
                    <a:solidFill>
                      <a:schemeClr val="bg1"/>
                    </a:solidFill>
                    <a:latin typeface="+mj-lt"/>
                  </a:rPr>
                  <a:t> then it does not matter which </a:t>
                </a:r>
                <a14:m>
                  <m:oMath xmlns:m="http://schemas.openxmlformats.org/officeDocument/2006/math">
                    <m:r>
                      <a:rPr lang="en-IN" sz="2400" b="0" i="1" smtClean="0">
                        <a:solidFill>
                          <a:schemeClr val="bg1"/>
                        </a:solidFill>
                        <a:latin typeface="Cambria Math" panose="02040503050406030204" pitchFamily="18" charset="0"/>
                      </a:rPr>
                      <m:t>𝜎</m:t>
                    </m:r>
                  </m:oMath>
                </a14:m>
                <a:r>
                  <a:rPr lang="en-IN" sz="2400" dirty="0">
                    <a:solidFill>
                      <a:schemeClr val="bg1"/>
                    </a:solidFill>
                    <a:latin typeface="+mj-lt"/>
                  </a:rPr>
                  <a:t> we choose – will get the same model</a:t>
                </a:r>
              </a:p>
            </p:txBody>
          </p:sp>
        </mc:Choice>
        <mc:Fallback xmlns="">
          <p:sp>
            <p:nvSpPr>
              <p:cNvPr id="15" name="Rectangular Callout 14"/>
              <p:cNvSpPr>
                <a:spLocks noRot="1" noChangeAspect="1" noMove="1" noResize="1" noEditPoints="1" noAdjustHandles="1" noChangeArrowheads="1" noChangeShapeType="1" noTextEdit="1"/>
              </p:cNvSpPr>
              <p:nvPr/>
            </p:nvSpPr>
            <p:spPr>
              <a:xfrm>
                <a:off x="5889130" y="3576467"/>
                <a:ext cx="4694209" cy="1199297"/>
              </a:xfrm>
              <a:prstGeom prst="wedgeRectCallout">
                <a:avLst>
                  <a:gd name="adj1" fmla="val 59019"/>
                  <a:gd name="adj2" fmla="val 52993"/>
                </a:avLst>
              </a:prstGeom>
              <a:blipFill>
                <a:blip r:embed="rId6"/>
                <a:stretch>
                  <a:fillRect t="-1923" b="-6731"/>
                </a:stretch>
              </a:blipFill>
              <a:ln w="38100">
                <a:solidFill>
                  <a:schemeClr val="accent1"/>
                </a:solidFill>
              </a:ln>
            </p:spPr>
            <p:txBody>
              <a:bodyPr/>
              <a:lstStyle/>
              <a:p>
                <a:r>
                  <a:rPr lang="en-IN">
                    <a:noFill/>
                  </a:rPr>
                  <a:t> </a:t>
                </a:r>
              </a:p>
            </p:txBody>
          </p:sp>
        </mc:Fallback>
      </mc:AlternateContent>
      <p:sp>
        <p:nvSpPr>
          <p:cNvPr id="18" name="Rectangle 17"/>
          <p:cNvSpPr/>
          <p:nvPr/>
        </p:nvSpPr>
        <p:spPr>
          <a:xfrm>
            <a:off x="2712379" y="5817852"/>
            <a:ext cx="2404152" cy="101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116530" y="5817852"/>
            <a:ext cx="729465" cy="101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p:cNvSpPr txBox="1"/>
              <p:nvPr/>
            </p:nvSpPr>
            <p:spPr>
              <a:xfrm>
                <a:off x="1699375" y="5936569"/>
                <a:ext cx="1095196" cy="774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IN" sz="3200" b="0" i="1" smtClean="0">
                              <a:solidFill>
                                <a:schemeClr val="bg1"/>
                              </a:solidFill>
                              <a:latin typeface="Cambria Math" panose="02040503050406030204" pitchFamily="18" charset="0"/>
                            </a:rPr>
                          </m:ctrlPr>
                        </m:funcPr>
                        <m:fName>
                          <m:limLow>
                            <m:limLowPr>
                              <m:ctrlPr>
                                <a:rPr lang="en-IN" sz="3200" b="0" i="1" smtClean="0">
                                  <a:solidFill>
                                    <a:schemeClr val="bg1"/>
                                  </a:solidFill>
                                  <a:latin typeface="Cambria Math" panose="02040503050406030204" pitchFamily="18" charset="0"/>
                                </a:rPr>
                              </m:ctrlPr>
                            </m:limLowPr>
                            <m:e>
                              <m:r>
                                <m:rPr>
                                  <m:sty m:val="p"/>
                                </m:rPr>
                                <a:rPr lang="en-IN" sz="3200" b="0" i="0" smtClean="0">
                                  <a:solidFill>
                                    <a:schemeClr val="bg1"/>
                                  </a:solidFill>
                                  <a:latin typeface="Cambria Math" panose="02040503050406030204" pitchFamily="18" charset="0"/>
                                </a:rPr>
                                <m:t>min</m:t>
                              </m:r>
                            </m:e>
                            <m:lim>
                              <m:r>
                                <a:rPr lang="en-IN" sz="3200" b="1" i="0" smtClean="0">
                                  <a:solidFill>
                                    <a:schemeClr val="bg1"/>
                                  </a:solidFill>
                                  <a:latin typeface="Cambria Math" panose="02040503050406030204" pitchFamily="18" charset="0"/>
                                </a:rPr>
                                <m:t>𝐰</m:t>
                              </m:r>
                              <m:r>
                                <a:rPr lang="en-IN" sz="3200" b="0" i="1" smtClean="0">
                                  <a:solidFill>
                                    <a:schemeClr val="bg1"/>
                                  </a:solidFill>
                                  <a:latin typeface="Cambria Math" panose="02040503050406030204" pitchFamily="18" charset="0"/>
                                </a:rPr>
                                <m:t>∈</m:t>
                              </m:r>
                              <m:sSup>
                                <m:sSupPr>
                                  <m:ctrlPr>
                                    <a:rPr lang="en-IN" sz="3200" b="0" i="1" smtClean="0">
                                      <a:solidFill>
                                        <a:schemeClr val="bg1"/>
                                      </a:solidFill>
                                      <a:latin typeface="Cambria Math" panose="02040503050406030204" pitchFamily="18" charset="0"/>
                                      <a:ea typeface="Cambria Math" panose="02040503050406030204" pitchFamily="18" charset="0"/>
                                    </a:rPr>
                                  </m:ctrlPr>
                                </m:sSupPr>
                                <m:e>
                                  <m:r>
                                    <a:rPr lang="en-IN" sz="3200" b="0" i="1" smtClean="0">
                                      <a:solidFill>
                                        <a:schemeClr val="bg1"/>
                                      </a:solidFill>
                                      <a:latin typeface="Cambria Math" panose="02040503050406030204" pitchFamily="18" charset="0"/>
                                      <a:ea typeface="Cambria Math" panose="02040503050406030204" pitchFamily="18" charset="0"/>
                                    </a:rPr>
                                    <m:t>ℝ</m:t>
                                  </m:r>
                                </m:e>
                                <m:sup>
                                  <m:r>
                                    <a:rPr lang="en-IN" sz="3200" b="0" i="1" smtClean="0">
                                      <a:solidFill>
                                        <a:schemeClr val="bg1"/>
                                      </a:solidFill>
                                      <a:latin typeface="Cambria Math" panose="02040503050406030204" pitchFamily="18" charset="0"/>
                                      <a:ea typeface="Cambria Math" panose="02040503050406030204" pitchFamily="18" charset="0"/>
                                    </a:rPr>
                                    <m:t>𝑑</m:t>
                                  </m:r>
                                </m:sup>
                              </m:sSup>
                            </m:lim>
                          </m:limLow>
                        </m:fName>
                        <m:e/>
                      </m:func>
                    </m:oMath>
                  </m:oMathPara>
                </a14:m>
                <a:endParaRPr lang="en-IN" sz="32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699375" y="5936569"/>
                <a:ext cx="1095196" cy="774571"/>
              </a:xfrm>
              <a:prstGeom prst="rect">
                <a:avLst/>
              </a:prstGeom>
              <a:blipFill>
                <a:blip r:embed="rId7"/>
                <a:stretch>
                  <a:fillRect/>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70DBA134-CA44-48F3-B26B-A7B5689059E6}"/>
              </a:ext>
            </a:extLst>
          </p:cNvPr>
          <p:cNvGrpSpPr/>
          <p:nvPr/>
        </p:nvGrpSpPr>
        <p:grpSpPr>
          <a:xfrm>
            <a:off x="10704737" y="2579524"/>
            <a:ext cx="1143000" cy="1143000"/>
            <a:chOff x="2379643" y="355681"/>
            <a:chExt cx="1143000" cy="1143000"/>
          </a:xfrm>
        </p:grpSpPr>
        <p:sp>
          <p:nvSpPr>
            <p:cNvPr id="20" name="Oval 19">
              <a:extLst>
                <a:ext uri="{FF2B5EF4-FFF2-40B4-BE49-F238E27FC236}">
                  <a16:creationId xmlns:a16="http://schemas.microsoft.com/office/drawing/2014/main" id="{CA7D96F2-861C-71CE-06CA-74D0A4399B8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1" name="Freeform: Shape 20">
              <a:extLst>
                <a:ext uri="{FF2B5EF4-FFF2-40B4-BE49-F238E27FC236}">
                  <a16:creationId xmlns:a16="http://schemas.microsoft.com/office/drawing/2014/main" id="{87E64B04-0420-B57D-A03B-4E8FA216C1A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22" name="Group 21">
              <a:extLst>
                <a:ext uri="{FF2B5EF4-FFF2-40B4-BE49-F238E27FC236}">
                  <a16:creationId xmlns:a16="http://schemas.microsoft.com/office/drawing/2014/main" id="{81DDB69B-FB6B-4677-39ED-1CD942CEB354}"/>
                </a:ext>
              </a:extLst>
            </p:cNvPr>
            <p:cNvGrpSpPr/>
            <p:nvPr/>
          </p:nvGrpSpPr>
          <p:grpSpPr>
            <a:xfrm>
              <a:off x="2676823" y="704523"/>
              <a:ext cx="548640" cy="320040"/>
              <a:chOff x="8209190" y="1852901"/>
              <a:chExt cx="2194560" cy="1280160"/>
            </a:xfrm>
          </p:grpSpPr>
          <p:sp>
            <p:nvSpPr>
              <p:cNvPr id="23" name="Freeform: Shape 22">
                <a:extLst>
                  <a:ext uri="{FF2B5EF4-FFF2-40B4-BE49-F238E27FC236}">
                    <a16:creationId xmlns:a16="http://schemas.microsoft.com/office/drawing/2014/main" id="{629DECE5-B95D-3698-78B9-BA4ED64345F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4" name="Freeform: Shape 23">
                <a:extLst>
                  <a:ext uri="{FF2B5EF4-FFF2-40B4-BE49-F238E27FC236}">
                    <a16:creationId xmlns:a16="http://schemas.microsoft.com/office/drawing/2014/main" id="{B8D469F9-2525-3975-BA63-13D01DB635B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3" name="Rectangular Callout 12"/>
          <p:cNvSpPr/>
          <p:nvPr/>
        </p:nvSpPr>
        <p:spPr>
          <a:xfrm>
            <a:off x="6431622" y="2121732"/>
            <a:ext cx="3994551" cy="1242053"/>
          </a:xfrm>
          <a:prstGeom prst="wedgeRectCallout">
            <a:avLst>
              <a:gd name="adj1" fmla="val 66482"/>
              <a:gd name="adj2" fmla="val 5724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MLE with respect to the Gaussian likelihood indeed the minimizes least squares loss</a:t>
            </a:r>
          </a:p>
        </p:txBody>
      </p:sp>
    </p:spTree>
    <p:extLst>
      <p:ext uri="{BB962C8B-B14F-4D97-AF65-F5344CB8AC3E}">
        <p14:creationId xmlns:p14="http://schemas.microsoft.com/office/powerpoint/2010/main" val="4661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500"/>
                            </p:stCondLst>
                            <p:childTnLst>
                              <p:par>
                                <p:cTn id="46" presetID="63" presetClass="path" presetSubtype="0" accel="50000" decel="50000" fill="hold" grpId="1" nodeType="afterEffect">
                                  <p:stCondLst>
                                    <p:cond delay="0"/>
                                  </p:stCondLst>
                                  <p:childTnLst>
                                    <p:animMotion origin="layout" path="M -4.79167E-6 -7.40741E-7 L 0.19831 -7.40741E-7 " pathEditMode="relative" rAng="0" ptsTypes="AA">
                                      <p:cBhvr>
                                        <p:cTn id="47" dur="1000" fill="hold"/>
                                        <p:tgtEl>
                                          <p:spTgt spid="16"/>
                                        </p:tgtEl>
                                        <p:attrNameLst>
                                          <p:attrName>ppt_x</p:attrName>
                                          <p:attrName>ppt_y</p:attrName>
                                        </p:attrNameLst>
                                      </p:cBhvr>
                                      <p:rCtr x="9909"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500"/>
                            </p:stCondLst>
                            <p:childTnLst>
                              <p:par>
                                <p:cTn id="54" presetID="63" presetClass="path" presetSubtype="0" accel="50000" decel="50000" fill="hold" grpId="2" nodeType="afterEffect">
                                  <p:stCondLst>
                                    <p:cond delay="0"/>
                                  </p:stCondLst>
                                  <p:childTnLst>
                                    <p:animMotion origin="layout" path="M 0.19831 -7.40741E-7 L 0.26329 -7.40741E-7 " pathEditMode="relative" rAng="0" ptsTypes="AA">
                                      <p:cBhvr>
                                        <p:cTn id="55" dur="1000" fill="hold"/>
                                        <p:tgtEl>
                                          <p:spTgt spid="16"/>
                                        </p:tgtEl>
                                        <p:attrNameLst>
                                          <p:attrName>ppt_x</p:attrName>
                                          <p:attrName>ppt_y</p:attrName>
                                        </p:attrNameLst>
                                      </p:cBhvr>
                                      <p:rCtr x="3242" y="0"/>
                                    </p:animMotion>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par>
                          <p:cTn id="63" fill="hold">
                            <p:stCondLst>
                              <p:cond delay="500"/>
                            </p:stCondLst>
                            <p:childTnLst>
                              <p:par>
                                <p:cTn id="64" presetID="2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par>
                          <p:cTn id="71" fill="hold">
                            <p:stCondLst>
                              <p:cond delay="0"/>
                            </p:stCondLst>
                            <p:childTnLst>
                              <p:par>
                                <p:cTn id="72" presetID="22" presetClass="entr" presetSubtype="2"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right)">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18" grpId="0" animBg="1"/>
      <p:bldP spid="19" grpId="0" animBg="1"/>
      <p:bldP spid="16" grpId="0"/>
      <p:bldP spid="16" grpId="1"/>
      <p:bldP spid="16" grpId="2"/>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a:t>Suppose I decide to use a Laplacian distribution instead and choose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1" i="0" smtClean="0">
                            <a:latin typeface="Cambria Math" panose="02040503050406030204" pitchFamily="18" charset="0"/>
                          </a:rPr>
                          <m:t>𝐱</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1" i="0" smtClean="0">
                            <a:latin typeface="Cambria Math" panose="02040503050406030204" pitchFamily="18" charset="0"/>
                          </a:rPr>
                          <m:t>𝐱</m:t>
                        </m:r>
                      </m:sub>
                    </m:sSub>
                    <m:r>
                      <a:rPr lang="en-IN" b="0" i="1" smtClean="0">
                        <a:latin typeface="Cambria Math" panose="02040503050406030204" pitchFamily="18" charset="0"/>
                      </a:rPr>
                      <m:t>=</m:t>
                    </m:r>
                    <m:r>
                      <a:rPr lang="en-IN" b="0" i="1" smtClean="0">
                        <a:latin typeface="Cambria Math" panose="02040503050406030204" pitchFamily="18" charset="0"/>
                      </a:rPr>
                      <m:t>𝜎</m:t>
                    </m:r>
                  </m:oMath>
                </a14:m>
                <a:r>
                  <a:rPr lang="en-IN" dirty="0"/>
                  <a:t> i.e.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Lap</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r>
                          <a:rPr lang="en-IN" i="1">
                            <a:latin typeface="Cambria Math" panose="02040503050406030204" pitchFamily="18" charset="0"/>
                          </a:rPr>
                          <m:t>𝜎</m:t>
                        </m:r>
                      </m:e>
                    </m:d>
                  </m:oMath>
                </a14:m>
                <a:endParaRPr lang="en-IN" dirty="0"/>
              </a:p>
              <a:p>
                <a:r>
                  <a:rPr lang="en-IN" dirty="0"/>
                  <a:t>Likelihood function w.r.t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then becomes</a:t>
                </a:r>
                <a:br>
                  <a:rPr lang="en-IN" dirty="0"/>
                </a:b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rPr>
                      <m:t>Lap</m:t>
                    </m:r>
                    <m:d>
                      <m:dPr>
                        <m:ctrlPr>
                          <a:rPr lang="en-IN" sz="2800" i="1">
                            <a:latin typeface="Cambria Math" panose="02040503050406030204" pitchFamily="18" charset="0"/>
                            <a:ea typeface="Cambria Math" panose="02040503050406030204" pitchFamily="18" charset="0"/>
                          </a:rPr>
                        </m:ctrlPr>
                      </m:dPr>
                      <m:e>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𝑦</m:t>
                            </m:r>
                          </m:e>
                          <m:sup>
                            <m:r>
                              <a:rPr lang="en-IN" sz="2800" b="0" i="1" smtClean="0">
                                <a:latin typeface="Cambria Math" panose="02040503050406030204" pitchFamily="18" charset="0"/>
                                <a:ea typeface="Cambria Math" panose="02040503050406030204" pitchFamily="18" charset="0"/>
                              </a:rPr>
                              <m:t>𝑖</m:t>
                            </m:r>
                          </m:sup>
                        </m:sSup>
                        <m:r>
                          <a:rPr lang="en-IN" sz="2800" b="0" i="1" smtClean="0">
                            <a:latin typeface="Cambria Math" panose="02040503050406030204" pitchFamily="18" charset="0"/>
                            <a:ea typeface="Cambria Math" panose="02040503050406030204" pitchFamily="18" charset="0"/>
                          </a:rPr>
                          <m:t> </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sSup>
                          <m:sSupPr>
                            <m:ctrlPr>
                              <a:rPr lang="en-IN" sz="2800" b="1" i="1" smtClean="0">
                                <a:latin typeface="Cambria Math" panose="02040503050406030204" pitchFamily="18" charset="0"/>
                              </a:rPr>
                            </m:ctrlPr>
                          </m:sSupPr>
                          <m:e>
                            <m:r>
                              <a:rPr lang="en-IN" sz="2800" b="1">
                                <a:latin typeface="Cambria Math" panose="02040503050406030204" pitchFamily="18" charset="0"/>
                              </a:rPr>
                              <m:t>𝐱</m:t>
                            </m:r>
                          </m:e>
                          <m:sup>
                            <m:r>
                              <a:rPr lang="en-IN" sz="2800" b="0" i="1" smtClean="0">
                                <a:latin typeface="Cambria Math" panose="02040503050406030204" pitchFamily="18" charset="0"/>
                              </a:rPr>
                              <m:t>𝑖</m:t>
                            </m:r>
                          </m:sup>
                        </m:sSup>
                        <m:r>
                          <a:rPr lang="en-IN" sz="2800" i="1">
                            <a:latin typeface="Cambria Math" panose="02040503050406030204" pitchFamily="18" charset="0"/>
                          </a:rPr>
                          <m:t>,</m:t>
                        </m:r>
                        <m:r>
                          <a:rPr lang="en-IN" sz="2800" i="1">
                            <a:latin typeface="Cambria Math" panose="02040503050406030204" pitchFamily="18" charset="0"/>
                          </a:rPr>
                          <m:t>𝜎</m:t>
                        </m:r>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r>
                          <a:rPr lang="en-IN" sz="2800" b="0" i="1" smtClean="0">
                            <a:latin typeface="Cambria Math" panose="02040503050406030204" pitchFamily="18" charset="0"/>
                          </a:rPr>
                          <m:t>𝜎</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a:latin typeface="Cambria Math" panose="02040503050406030204" pitchFamily="18" charset="0"/>
                                      </a:rPr>
                                      <m:t>𝐰</m:t>
                                    </m:r>
                                  </m:e>
                                  <m:sup>
                                    <m:r>
                                      <a:rPr lang="en-IN" sz="2800" i="1">
                                        <a:latin typeface="Cambria Math" panose="02040503050406030204" pitchFamily="18" charset="0"/>
                                      </a:rPr>
                                      <m:t>⊤</m:t>
                                    </m:r>
                                  </m:sup>
                                </m:sSup>
                                <m:r>
                                  <a:rPr lang="en-IN" sz="2800" b="1">
                                    <a:latin typeface="Cambria Math" panose="02040503050406030204" pitchFamily="18" charset="0"/>
                                  </a:rPr>
                                  <m:t>𝐱</m:t>
                                </m:r>
                              </m:e>
                            </m:d>
                            <m:r>
                              <a:rPr lang="en-IN" sz="2800" b="0" i="1" smtClean="0">
                                <a:latin typeface="Cambria Math" panose="02040503050406030204" pitchFamily="18" charset="0"/>
                              </a:rPr>
                              <m:t>/</m:t>
                            </m:r>
                            <m:r>
                              <a:rPr lang="en-IN" sz="2800" i="1">
                                <a:latin typeface="Cambria Math" panose="02040503050406030204" pitchFamily="18" charset="0"/>
                              </a:rPr>
                              <m:t>𝜎</m:t>
                            </m:r>
                          </m:e>
                        </m:d>
                      </m:e>
                    </m:func>
                  </m:oMath>
                </a14:m>
                <a:r>
                  <a:rPr lang="en-IN" sz="2800" dirty="0"/>
                  <a:t> </a:t>
                </a:r>
                <a:endParaRPr lang="en-IN" dirty="0"/>
              </a:p>
              <a:p>
                <a:r>
                  <a:rPr lang="en-IN" dirty="0"/>
                  <a:t>Negative log likelihood w.r.t a set of data points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br>
                  <a:rPr lang="en-IN" dirty="0"/>
                </a:br>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𝐰</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r>
                          <a:rPr lang="en-IN" b="0" i="1" smtClean="0">
                            <a:latin typeface="Cambria Math" panose="02040503050406030204" pitchFamily="18" charset="0"/>
                            <a:ea typeface="Cambria Math" panose="02040503050406030204" pitchFamily="18" charset="0"/>
                          </a:rPr>
                          <m:t> </m:t>
                        </m:r>
                        <m:func>
                          <m:funcPr>
                            <m:ctrlPr>
                              <a:rPr lang="en-IN" i="1">
                                <a:latin typeface="Cambria Math" panose="02040503050406030204" pitchFamily="18" charset="0"/>
                              </a:rPr>
                            </m:ctrlPr>
                          </m:funcPr>
                          <m:fName>
                            <m:r>
                              <a:rPr lang="en-IN" b="0" i="1" smtClean="0">
                                <a:latin typeface="Cambria Math" panose="02040503050406030204" pitchFamily="18" charset="0"/>
                              </a:rPr>
                              <m:t>𝑛</m:t>
                            </m:r>
                            <m:r>
                              <a:rPr lang="en-IN" b="0" i="1" smtClean="0">
                                <a:latin typeface="Cambria Math" panose="02040503050406030204" pitchFamily="18" charset="0"/>
                              </a:rPr>
                              <m:t>⋅</m:t>
                            </m:r>
                            <m:r>
                              <m:rPr>
                                <m:sty m:val="p"/>
                              </m:rPr>
                              <a:rPr lang="en-IN">
                                <a:latin typeface="Cambria Math" panose="02040503050406030204" pitchFamily="18" charset="0"/>
                              </a:rPr>
                              <m:t>ln</m:t>
                            </m:r>
                          </m:fName>
                          <m:e>
                            <m:d>
                              <m:dPr>
                                <m:ctrlPr>
                                  <a:rPr lang="en-IN" i="1">
                                    <a:latin typeface="Cambria Math" panose="02040503050406030204" pitchFamily="18" charset="0"/>
                                  </a:rPr>
                                </m:ctrlPr>
                              </m:dPr>
                              <m:e>
                                <m:r>
                                  <a:rPr lang="en-IN" b="0" i="1" smtClean="0">
                                    <a:latin typeface="Cambria Math" panose="02040503050406030204" pitchFamily="18" charset="0"/>
                                  </a:rPr>
                                  <m:t>𝜎</m:t>
                                </m:r>
                              </m:e>
                            </m:d>
                          </m:e>
                        </m:func>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𝜎</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begChr m:val="|"/>
                                <m:endChr m:val="|"/>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0"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nary>
                      </m:e>
                    </m:func>
                    <m:r>
                      <a:rPr lang="en-IN" b="0" i="0"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𝐰</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r>
                          <a:rPr lang="en-IN" i="1">
                            <a:latin typeface="Cambria Math" panose="02040503050406030204" pitchFamily="18" charset="0"/>
                            <a:ea typeface="Cambria Math" panose="02040503050406030204" pitchFamily="18" charset="0"/>
                          </a:rPr>
                          <m:t> </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nary>
                      </m:e>
                    </m:func>
                  </m:oMath>
                </a14:m>
                <a:endParaRPr lang="en-IN" dirty="0"/>
              </a:p>
              <a:p>
                <a:r>
                  <a:rPr lang="en-IN" dirty="0"/>
                  <a:t>Thus, if we change the likelihood function to use the Laplacian distribution instead, the MLE ends up minimizing absolute loss!</a:t>
                </a:r>
              </a:p>
              <a:p>
                <a:r>
                  <a:rPr lang="en-IN" dirty="0"/>
                  <a:t>As before, does not matter which </a:t>
                </a:r>
                <a14:m>
                  <m:oMath xmlns:m="http://schemas.openxmlformats.org/officeDocument/2006/math">
                    <m:r>
                      <a:rPr lang="en-IN" b="0" i="1" smtClean="0">
                        <a:latin typeface="Cambria Math" panose="02040503050406030204" pitchFamily="18" charset="0"/>
                      </a:rPr>
                      <m:t>𝜎</m:t>
                    </m:r>
                  </m:oMath>
                </a14:m>
                <a:r>
                  <a:rPr lang="en-IN" dirty="0"/>
                  <a:t> we choose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2182" y="1384025"/>
            <a:ext cx="1748094" cy="1748094"/>
          </a:xfrm>
          <a:prstGeom prst="rect">
            <a:avLst/>
          </a:prstGeom>
        </p:spPr>
      </p:pic>
      <p:sp>
        <p:nvSpPr>
          <p:cNvPr id="35" name="Rectangular Callout 34"/>
          <p:cNvSpPr/>
          <p:nvPr/>
        </p:nvSpPr>
        <p:spPr>
          <a:xfrm>
            <a:off x="2126751" y="1453790"/>
            <a:ext cx="8299422" cy="1242053"/>
          </a:xfrm>
          <a:prstGeom prst="wedgeRectCallout">
            <a:avLst>
              <a:gd name="adj1" fmla="val 58852"/>
              <a:gd name="adj2" fmla="val 3574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So I am a bit confused. All MLEs (classification/regression) demand a model that places maximum probability on the true label. Why don’t we just ask the model to predict the true label itself?</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9604" y="5024141"/>
            <a:ext cx="1832396" cy="1832396"/>
          </a:xfrm>
          <a:prstGeom prst="rect">
            <a:avLst/>
          </a:prstGeom>
        </p:spPr>
      </p:pic>
      <mc:AlternateContent xmlns:mc="http://schemas.openxmlformats.org/markup-compatibility/2006" xmlns:a14="http://schemas.microsoft.com/office/drawing/2010/main">
        <mc:Choice Requires="a14">
          <p:sp>
            <p:nvSpPr>
              <p:cNvPr id="37" name="Rectangular Callout 36"/>
              <p:cNvSpPr/>
              <p:nvPr/>
            </p:nvSpPr>
            <p:spPr>
              <a:xfrm>
                <a:off x="64077" y="4625841"/>
                <a:ext cx="10399412" cy="1625365"/>
              </a:xfrm>
              <a:prstGeom prst="wedgeRectCallout">
                <a:avLst>
                  <a:gd name="adj1" fmla="val 53085"/>
                  <a:gd name="adj2" fmla="val 460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For the same reason we needed slack variables in CSVM – to allow for the fact that in realistic situations, no linear model may be able to do what we would ideally like. In probabilistic ML, allowing the model to place a less than </a:t>
                </a:r>
                <a14:m>
                  <m:oMath xmlns:m="http://schemas.openxmlformats.org/officeDocument/2006/math">
                    <m:r>
                      <a:rPr lang="en-IN" sz="2400" i="1" dirty="0" smtClean="0">
                        <a:solidFill>
                          <a:schemeClr val="bg1"/>
                        </a:solidFill>
                        <a:latin typeface="Cambria Math" panose="02040503050406030204" pitchFamily="18" charset="0"/>
                      </a:rPr>
                      <m:t>1</m:t>
                    </m:r>
                  </m:oMath>
                </a14:m>
                <a:r>
                  <a:rPr lang="en-IN" sz="2400" dirty="0">
                    <a:solidFill>
                      <a:schemeClr val="bg1"/>
                    </a:solidFill>
                    <a:latin typeface="+mj-lt"/>
                  </a:rPr>
                  <a:t> probability on the true label is much like a slack – allows us to learn good models even if not perfect ones</a:t>
                </a:r>
              </a:p>
            </p:txBody>
          </p:sp>
        </mc:Choice>
        <mc:Fallback xmlns="">
          <p:sp>
            <p:nvSpPr>
              <p:cNvPr id="37" name="Rectangular Callout 36"/>
              <p:cNvSpPr>
                <a:spLocks noRot="1" noChangeAspect="1" noMove="1" noResize="1" noEditPoints="1" noAdjustHandles="1" noChangeArrowheads="1" noChangeShapeType="1" noTextEdit="1"/>
              </p:cNvSpPr>
              <p:nvPr/>
            </p:nvSpPr>
            <p:spPr>
              <a:xfrm>
                <a:off x="64077" y="4625841"/>
                <a:ext cx="10399412" cy="1625365"/>
              </a:xfrm>
              <a:prstGeom prst="wedgeRectCallout">
                <a:avLst>
                  <a:gd name="adj1" fmla="val 53085"/>
                  <a:gd name="adj2" fmla="val 46081"/>
                </a:avLst>
              </a:prstGeom>
              <a:blipFill>
                <a:blip r:embed="rId5"/>
                <a:stretch>
                  <a:fillRect l="-624" b="-5515"/>
                </a:stretch>
              </a:blipFill>
              <a:ln w="38100">
                <a:solidFill>
                  <a:schemeClr val="accent1"/>
                </a:solidFill>
              </a:ln>
            </p:spPr>
            <p:txBody>
              <a:bodyPr/>
              <a:lstStyle/>
              <a:p>
                <a:r>
                  <a:rPr lang="en-IN">
                    <a:noFill/>
                  </a:rPr>
                  <a:t> </a:t>
                </a:r>
              </a:p>
            </p:txBody>
          </p:sp>
        </mc:Fallback>
      </mc:AlternateContent>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88201" y="3155600"/>
            <a:ext cx="1864034" cy="1864034"/>
          </a:xfrm>
          <a:prstGeom prst="rect">
            <a:avLst/>
          </a:prstGeom>
        </p:spPr>
      </p:pic>
      <mc:AlternateContent xmlns:mc="http://schemas.openxmlformats.org/markup-compatibility/2006" xmlns:a14="http://schemas.microsoft.com/office/drawing/2010/main">
        <mc:Choice Requires="a14">
          <p:sp>
            <p:nvSpPr>
              <p:cNvPr id="39" name="Rectangular Callout 38"/>
              <p:cNvSpPr/>
              <p:nvPr/>
            </p:nvSpPr>
            <p:spPr>
              <a:xfrm>
                <a:off x="4777483" y="3155599"/>
                <a:ext cx="5701022" cy="1201026"/>
              </a:xfrm>
              <a:prstGeom prst="wedgeRectCallout">
                <a:avLst>
                  <a:gd name="adj1" fmla="val 61728"/>
                  <a:gd name="adj2" fmla="val 512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That is like asking the PMF/PDF to place probability </a:t>
                </a:r>
                <a14:m>
                  <m:oMath xmlns:m="http://schemas.openxmlformats.org/officeDocument/2006/math">
                    <m:r>
                      <a:rPr lang="en-IN" sz="2400" i="1" dirty="0" smtClean="0">
                        <a:solidFill>
                          <a:schemeClr val="bg1"/>
                        </a:solidFill>
                        <a:latin typeface="Cambria Math" panose="02040503050406030204" pitchFamily="18" charset="0"/>
                      </a:rPr>
                      <m:t>1</m:t>
                    </m:r>
                  </m:oMath>
                </a14:m>
                <a:r>
                  <a:rPr lang="en-IN" sz="2400" dirty="0">
                    <a:solidFill>
                      <a:schemeClr val="bg1"/>
                    </a:solidFill>
                    <a:latin typeface="+mj-lt"/>
                  </a:rPr>
                  <a:t> on the true label and </a:t>
                </a:r>
                <a14:m>
                  <m:oMath xmlns:m="http://schemas.openxmlformats.org/officeDocument/2006/math">
                    <m:r>
                      <a:rPr lang="en-IN" sz="2400" i="1" dirty="0" smtClean="0">
                        <a:solidFill>
                          <a:schemeClr val="bg1"/>
                        </a:solidFill>
                        <a:latin typeface="Cambria Math" panose="02040503050406030204" pitchFamily="18" charset="0"/>
                      </a:rPr>
                      <m:t>0</m:t>
                    </m:r>
                  </m:oMath>
                </a14:m>
                <a:r>
                  <a:rPr lang="en-IN" sz="2400" dirty="0">
                    <a:solidFill>
                      <a:schemeClr val="bg1"/>
                    </a:solidFill>
                    <a:latin typeface="+mj-lt"/>
                  </a:rPr>
                  <a:t> everywhere else – why can’t we do just that?</a:t>
                </a:r>
              </a:p>
            </p:txBody>
          </p:sp>
        </mc:Choice>
        <mc:Fallback xmlns="">
          <p:sp>
            <p:nvSpPr>
              <p:cNvPr id="39" name="Rectangular Callout 38"/>
              <p:cNvSpPr>
                <a:spLocks noRot="1" noChangeAspect="1" noMove="1" noResize="1" noEditPoints="1" noAdjustHandles="1" noChangeArrowheads="1" noChangeShapeType="1" noTextEdit="1"/>
              </p:cNvSpPr>
              <p:nvPr/>
            </p:nvSpPr>
            <p:spPr>
              <a:xfrm>
                <a:off x="4777483" y="3155599"/>
                <a:ext cx="5701022" cy="1201026"/>
              </a:xfrm>
              <a:prstGeom prst="wedgeRectCallout">
                <a:avLst>
                  <a:gd name="adj1" fmla="val 61728"/>
                  <a:gd name="adj2" fmla="val 51256"/>
                </a:avLst>
              </a:prstGeom>
              <a:blipFill>
                <a:blip r:embed="rId7"/>
                <a:stretch>
                  <a:fillRect l="-1047" t="-1942" b="-7767"/>
                </a:stretch>
              </a:blipFill>
              <a:ln w="38100">
                <a:solidFill>
                  <a:schemeClr val="accent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4A64391D-A93C-168B-2F9C-8D3D5964CF67}"/>
              </a:ext>
            </a:extLst>
          </p:cNvPr>
          <p:cNvGrpSpPr/>
          <p:nvPr/>
        </p:nvGrpSpPr>
        <p:grpSpPr>
          <a:xfrm>
            <a:off x="10646658" y="217544"/>
            <a:ext cx="1143000" cy="1143000"/>
            <a:chOff x="2379643" y="355681"/>
            <a:chExt cx="1143000" cy="1143000"/>
          </a:xfrm>
        </p:grpSpPr>
        <p:sp>
          <p:nvSpPr>
            <p:cNvPr id="6" name="Oval 5">
              <a:extLst>
                <a:ext uri="{FF2B5EF4-FFF2-40B4-BE49-F238E27FC236}">
                  <a16:creationId xmlns:a16="http://schemas.microsoft.com/office/drawing/2014/main" id="{3CD8E617-92BE-B5DD-EA40-D730B0873D8F}"/>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4D965827-F985-4A0E-CC60-0DCD09231CB6}"/>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650FF19E-EA35-2B2A-24C2-2935572E5AEE}"/>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B8EA1F41-148A-5E68-74F1-AFD24AC1471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126B02FE-6B74-CD4F-1A3E-AD1255CB351C}"/>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33" name="Rectangular Callout 32"/>
              <p:cNvSpPr/>
              <p:nvPr/>
            </p:nvSpPr>
            <p:spPr>
              <a:xfrm>
                <a:off x="1808252" y="125304"/>
                <a:ext cx="8617921" cy="1242053"/>
              </a:xfrm>
              <a:prstGeom prst="wedgeRectCallout">
                <a:avLst>
                  <a:gd name="adj1" fmla="val 59863"/>
                  <a:gd name="adj2" fmla="val 2517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Be warned though – the </a:t>
                </a:r>
                <a14:m>
                  <m:oMath xmlns:m="http://schemas.openxmlformats.org/officeDocument/2006/math">
                    <m:r>
                      <a:rPr lang="en-IN" sz="2400" b="0" i="1" smtClean="0">
                        <a:solidFill>
                          <a:schemeClr val="bg1"/>
                        </a:solidFill>
                        <a:latin typeface="Cambria Math" panose="02040503050406030204" pitchFamily="18" charset="0"/>
                      </a:rPr>
                      <m:t>𝜎</m:t>
                    </m:r>
                  </m:oMath>
                </a14:m>
                <a:r>
                  <a:rPr lang="en-IN" sz="2400" dirty="0">
                    <a:solidFill>
                      <a:schemeClr val="bg1"/>
                    </a:solidFill>
                    <a:latin typeface="+mj-lt"/>
                  </a:rPr>
                  <a:t> we chose will start mattering the moment we add regularization! It is just that in these simple cases it does not matter. </a:t>
                </a:r>
                <a14:m>
                  <m:oMath xmlns:m="http://schemas.openxmlformats.org/officeDocument/2006/math">
                    <m:r>
                      <a:rPr lang="en-IN" sz="2400" b="0" i="1" smtClean="0">
                        <a:solidFill>
                          <a:schemeClr val="bg1"/>
                        </a:solidFill>
                        <a:latin typeface="Cambria Math" panose="02040503050406030204" pitchFamily="18" charset="0"/>
                      </a:rPr>
                      <m:t>𝜎</m:t>
                    </m:r>
                  </m:oMath>
                </a14:m>
                <a:r>
                  <a:rPr lang="en-IN" sz="2400" dirty="0">
                    <a:solidFill>
                      <a:schemeClr val="bg1"/>
                    </a:solidFill>
                    <a:latin typeface="+mj-lt"/>
                  </a:rPr>
                  <a:t> is usually treated like a </a:t>
                </a:r>
                <a:r>
                  <a:rPr lang="en-IN" sz="2400" dirty="0" err="1">
                    <a:solidFill>
                      <a:schemeClr val="bg1"/>
                    </a:solidFill>
                    <a:latin typeface="+mj-lt"/>
                  </a:rPr>
                  <a:t>hyperparameter</a:t>
                </a:r>
                <a:r>
                  <a:rPr lang="en-IN" sz="2400" dirty="0">
                    <a:solidFill>
                      <a:schemeClr val="bg1"/>
                    </a:solidFill>
                    <a:latin typeface="+mj-lt"/>
                  </a:rPr>
                  <a:t> and tuned.</a:t>
                </a:r>
              </a:p>
            </p:txBody>
          </p:sp>
        </mc:Choice>
        <mc:Fallback xmlns="">
          <p:sp>
            <p:nvSpPr>
              <p:cNvPr id="33" name="Rectangular Callout 32"/>
              <p:cNvSpPr>
                <a:spLocks noRot="1" noChangeAspect="1" noMove="1" noResize="1" noEditPoints="1" noAdjustHandles="1" noChangeArrowheads="1" noChangeShapeType="1" noTextEdit="1"/>
              </p:cNvSpPr>
              <p:nvPr/>
            </p:nvSpPr>
            <p:spPr>
              <a:xfrm>
                <a:off x="1808252" y="125304"/>
                <a:ext cx="8617921" cy="1242053"/>
              </a:xfrm>
              <a:prstGeom prst="wedgeRectCallout">
                <a:avLst>
                  <a:gd name="adj1" fmla="val 59863"/>
                  <a:gd name="adj2" fmla="val 25179"/>
                </a:avLst>
              </a:prstGeom>
              <a:blipFill>
                <a:blip r:embed="rId8"/>
                <a:stretch>
                  <a:fillRect l="-577" t="-478" b="-765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603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0"/>
                            </p:stCondLst>
                            <p:childTnLst>
                              <p:par>
                                <p:cTn id="39" presetID="22" presetClass="entr" presetSubtype="2"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righ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par>
                          <p:cTn id="54" fill="hold">
                            <p:stCondLst>
                              <p:cond delay="0"/>
                            </p:stCondLst>
                            <p:childTnLst>
                              <p:par>
                                <p:cTn id="55" presetID="22" presetClass="entr" presetSubtype="2"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right)">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7" grpId="0" animBg="1"/>
      <p:bldP spid="39"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Regularization??</a:t>
            </a:r>
          </a:p>
        </p:txBody>
      </p:sp>
      <p:sp>
        <p:nvSpPr>
          <p:cNvPr id="3" name="Content Placeholder 2"/>
          <p:cNvSpPr>
            <a:spLocks noGrp="1"/>
          </p:cNvSpPr>
          <p:nvPr>
            <p:ph idx="1"/>
          </p:nvPr>
        </p:nvSpPr>
        <p:spPr>
          <a:xfrm>
            <a:off x="253353" y="1111624"/>
            <a:ext cx="11938645" cy="5495653"/>
          </a:xfrm>
        </p:spPr>
        <p:txBody>
          <a:bodyPr>
            <a:normAutofit/>
          </a:bodyPr>
          <a:lstStyle/>
          <a:p>
            <a:r>
              <a:rPr lang="en-IN" dirty="0"/>
              <a:t>We have seen that MLE often reduces to loss minimization e.g. logistic regression/least squares regression but without regularization terms </a:t>
            </a:r>
            <a:r>
              <a:rPr lang="en-IN" dirty="0">
                <a:sym typeface="Wingdings" panose="05000000000000000000" pitchFamily="2" charset="2"/>
              </a:rPr>
              <a:t></a:t>
            </a:r>
          </a:p>
          <a:p>
            <a:r>
              <a:rPr lang="en-IN" dirty="0"/>
              <a:t>Even probabilistic methods can do regularization by way of </a:t>
            </a:r>
            <a:r>
              <a:rPr lang="en-IN" i="1" dirty="0"/>
              <a:t>priors</a:t>
            </a:r>
            <a:endParaRPr lang="en-IN" dirty="0"/>
          </a:p>
          <a:p>
            <a:r>
              <a:rPr lang="en-IN" b="1" dirty="0"/>
              <a:t>Recall</a:t>
            </a:r>
            <a:r>
              <a:rPr lang="en-IN" dirty="0"/>
              <a:t>: regularization basically tells us which kinds of models we prefer</a:t>
            </a:r>
          </a:p>
          <a:p>
            <a:pPr lvl="2"/>
            <a:r>
              <a:rPr lang="en-IN" dirty="0"/>
              <a:t>L2 regularization means we prefer models with small L2 norm</a:t>
            </a:r>
          </a:p>
          <a:p>
            <a:pPr lvl="2"/>
            <a:r>
              <a:rPr lang="en-IN" dirty="0"/>
              <a:t>L1 regularization means we prefer models with small L1 norm/sparse models</a:t>
            </a:r>
          </a:p>
          <a:p>
            <a:r>
              <a:rPr lang="en-IN" dirty="0"/>
              <a:t>In the language of probability, the most direct way of specifying such a preference is by specifying a probability distribution itself</a:t>
            </a:r>
          </a:p>
          <a:p>
            <a:r>
              <a:rPr lang="en-IN" b="1" dirty="0"/>
              <a:t>Prior</a:t>
            </a:r>
            <a:r>
              <a:rPr lang="en-IN" dirty="0"/>
              <a:t>: a probability distribution over all possible models</a:t>
            </a:r>
          </a:p>
          <a:p>
            <a:pPr lvl="2"/>
            <a:r>
              <a:rPr lang="en-IN" dirty="0"/>
              <a:t>Just like we usually decide regularization before seeing any data, prior distribution also does not consider/condition on, any data</a:t>
            </a:r>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15" name="Rectangular Callout 14"/>
          <p:cNvSpPr/>
          <p:nvPr/>
        </p:nvSpPr>
        <p:spPr>
          <a:xfrm>
            <a:off x="4572000" y="1266160"/>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But our models are vectors right? Can we have probability distribution over vectors as well?</a:t>
            </a:r>
          </a:p>
        </p:txBody>
      </p:sp>
      <p:grpSp>
        <p:nvGrpSpPr>
          <p:cNvPr id="5" name="Group 4">
            <a:extLst>
              <a:ext uri="{FF2B5EF4-FFF2-40B4-BE49-F238E27FC236}">
                <a16:creationId xmlns:a16="http://schemas.microsoft.com/office/drawing/2014/main" id="{716E2B69-3D89-478D-007C-06598C5CBCA4}"/>
              </a:ext>
            </a:extLst>
          </p:cNvPr>
          <p:cNvGrpSpPr/>
          <p:nvPr/>
        </p:nvGrpSpPr>
        <p:grpSpPr>
          <a:xfrm>
            <a:off x="10634729" y="3429000"/>
            <a:ext cx="1143000" cy="1143000"/>
            <a:chOff x="2379643" y="355681"/>
            <a:chExt cx="1143000" cy="1143000"/>
          </a:xfrm>
        </p:grpSpPr>
        <p:sp>
          <p:nvSpPr>
            <p:cNvPr id="6" name="Oval 5">
              <a:extLst>
                <a:ext uri="{FF2B5EF4-FFF2-40B4-BE49-F238E27FC236}">
                  <a16:creationId xmlns:a16="http://schemas.microsoft.com/office/drawing/2014/main" id="{E744B4BB-541B-98C2-B1CD-FC61E0DDD46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4B62DEDB-5B45-6858-8FF9-01979640283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F83DBC3D-7D77-BAB7-92E2-10745808AF3D}"/>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B0354865-FC67-5E07-8014-F4117831C13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4BC1B9DE-9372-E924-3C00-AFAC7EBF89C4}"/>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2" name="Rectangular Callout 21"/>
          <p:cNvSpPr/>
          <p:nvPr/>
        </p:nvSpPr>
        <p:spPr>
          <a:xfrm>
            <a:off x="4572000" y="3130192"/>
            <a:ext cx="585417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Of course we can. But first, let us see the basic operations in a toy 1D setting before getting into the complications of vector-valued </a:t>
            </a:r>
            <a:r>
              <a:rPr lang="en-IN" sz="2400" dirty="0" err="1">
                <a:solidFill>
                  <a:schemeClr val="bg1"/>
                </a:solidFill>
                <a:latin typeface="+mj-lt"/>
              </a:rPr>
              <a:t>r.v.s</a:t>
            </a:r>
            <a:endParaRPr lang="en-IN" sz="2400" dirty="0">
              <a:solidFill>
                <a:schemeClr val="bg1"/>
              </a:solidFill>
              <a:latin typeface="+mj-lt"/>
            </a:endParaRPr>
          </a:p>
        </p:txBody>
      </p:sp>
    </p:spTree>
    <p:extLst>
      <p:ext uri="{BB962C8B-B14F-4D97-AF65-F5344CB8AC3E}">
        <p14:creationId xmlns:p14="http://schemas.microsoft.com/office/powerpoint/2010/main" val="39064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you Guess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There is a Gaussian with unknown mean but known variance (for sake of simplicity) from which we receive </a:t>
                </a:r>
                <a14:m>
                  <m:oMath xmlns:m="http://schemas.openxmlformats.org/officeDocument/2006/math">
                    <m:r>
                      <a:rPr lang="en-IN" b="0" i="1" smtClean="0">
                        <a:latin typeface="Cambria Math" panose="02040503050406030204" pitchFamily="18" charset="0"/>
                      </a:rPr>
                      <m:t>𝑛</m:t>
                    </m:r>
                  </m:oMath>
                </a14:m>
                <a:r>
                  <a:rPr lang="en-IN" dirty="0"/>
                  <a:t> independent samples</a:t>
                </a:r>
                <a:br>
                  <a:rPr lang="en-IN" dirty="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,1</m:t>
                        </m:r>
                      </m:e>
                    </m:d>
                  </m:oMath>
                </a14:m>
                <a:endParaRPr lang="en-IN" dirty="0"/>
              </a:p>
              <a:p>
                <a:r>
                  <a:rPr lang="en-IN" dirty="0"/>
                  <a:t>Can we estimate the “model”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from these samples?</a:t>
                </a:r>
              </a:p>
              <a:p>
                <a:r>
                  <a:rPr lang="en-IN" b="1" dirty="0"/>
                  <a:t>Likelihood function</a:t>
                </a:r>
                <a:r>
                  <a:rPr lang="en-IN" dirty="0"/>
                  <a:t>: for a candidate model </a:t>
                </a:r>
                <a14:m>
                  <m:oMath xmlns:m="http://schemas.openxmlformats.org/officeDocument/2006/math">
                    <m:r>
                      <a:rPr lang="en-IN" b="0" i="1" smtClean="0">
                        <a:latin typeface="Cambria Math" panose="02040503050406030204" pitchFamily="18" charset="0"/>
                      </a:rPr>
                      <m:t>𝜇</m:t>
                    </m:r>
                  </m:oMath>
                </a14:m>
                <a:r>
                  <a:rPr lang="en-IN" dirty="0"/>
                  <a:t> and sample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br>
                  <a:rPr lang="en-IN" dirty="0"/>
                </a:b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ad>
                          <m:radPr>
                            <m:degHide m:val="on"/>
                            <m:ctrlPr>
                              <a:rPr lang="en-IN" b="0"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e>
                        </m:rad>
                      </m:den>
                    </m:f>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/2</m:t>
                            </m:r>
                          </m:e>
                        </m:d>
                      </m:e>
                    </m:func>
                  </m:oMath>
                </a14:m>
                <a:r>
                  <a:rPr lang="en-IN" dirty="0"/>
                  <a:t> </a:t>
                </a:r>
              </a:p>
              <a:p>
                <a:r>
                  <a:rPr lang="en-IN" b="1" dirty="0"/>
                  <a:t>MLE</a:t>
                </a:r>
                <a:r>
                  <a:rPr lang="en-IN" dirty="0"/>
                  <a: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nary>
                          </m:e>
                        </m:func>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Suppose we believe (e.g. someone tells us) even before the samples have been presented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definitely lies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could otherwise be any value within that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59603" y="959992"/>
            <a:ext cx="1832396" cy="1832396"/>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72302" y="561692"/>
                <a:ext cx="10399412" cy="1625365"/>
              </a:xfrm>
              <a:prstGeom prst="wedgeRectCallout">
                <a:avLst>
                  <a:gd name="adj1" fmla="val 55456"/>
                  <a:gd name="adj2" fmla="val 441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bg1"/>
                    </a:solidFill>
                    <a:latin typeface="+mj-lt"/>
                  </a:rPr>
                  <a:t>In this case we are said to have a </a:t>
                </a:r>
                <a:r>
                  <a:rPr lang="en-IN" sz="2400" i="1" dirty="0">
                    <a:solidFill>
                      <a:schemeClr val="bg1"/>
                    </a:solidFill>
                    <a:latin typeface="+mj-lt"/>
                  </a:rPr>
                  <a:t>prior belief</a:t>
                </a:r>
                <a:r>
                  <a:rPr lang="en-IN" sz="2400" dirty="0">
                    <a:solidFill>
                      <a:schemeClr val="bg1"/>
                    </a:solidFill>
                    <a:latin typeface="+mj-lt"/>
                  </a:rPr>
                  <a:t> or simply </a:t>
                </a:r>
                <a:r>
                  <a:rPr lang="en-IN" sz="2400" i="1" dirty="0">
                    <a:solidFill>
                      <a:schemeClr val="bg1"/>
                    </a:solidFill>
                    <a:latin typeface="+mj-lt"/>
                  </a:rPr>
                  <a:t>prior</a:t>
                </a:r>
                <a:r>
                  <a:rPr lang="en-IN" sz="2400" dirty="0">
                    <a:solidFill>
                      <a:schemeClr val="bg1"/>
                    </a:solidFill>
                    <a:latin typeface="+mj-lt"/>
                  </a:rPr>
                  <a:t>, on the models </a:t>
                </a:r>
                <a14:m>
                  <m:oMath xmlns:m="http://schemas.openxmlformats.org/officeDocument/2006/math">
                    <m:r>
                      <a:rPr lang="en-IN" sz="2400" i="1">
                        <a:solidFill>
                          <a:schemeClr val="bg1"/>
                        </a:solidFill>
                        <a:latin typeface="Cambria Math" panose="02040503050406030204" pitchFamily="18" charset="0"/>
                      </a:rPr>
                      <m:t>𝜇</m:t>
                    </m:r>
                  </m:oMath>
                </a14:m>
                <a:r>
                  <a:rPr lang="en-IN" sz="2400" dirty="0">
                    <a:solidFill>
                      <a:schemeClr val="bg1"/>
                    </a:solidFill>
                    <a:latin typeface="+mj-lt"/>
                  </a:rPr>
                  <a:t>, in this case the uniform prior </a:t>
                </a:r>
                <a14:m>
                  <m:oMath xmlns:m="http://schemas.openxmlformats.org/officeDocument/2006/math">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2</m:t>
                            </m:r>
                          </m:e>
                        </m:d>
                      </m:e>
                    </m:d>
                  </m:oMath>
                </a14:m>
                <a:r>
                  <a:rPr lang="en-IN" sz="2400" dirty="0">
                    <a:solidFill>
                      <a:schemeClr val="bg1"/>
                    </a:solidFill>
                    <a:latin typeface="+mj-lt"/>
                  </a:rPr>
                  <a:t>. This means that unless we see any data to make us believe otherwise, we will think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0" i="1" smtClean="0">
                            <a:solidFill>
                              <a:schemeClr val="bg1"/>
                            </a:solidFill>
                            <a:latin typeface="Cambria Math" panose="02040503050406030204" pitchFamily="18" charset="0"/>
                            <a:ea typeface="Cambria Math" panose="02040503050406030204" pitchFamily="18" charset="0"/>
                          </a:rPr>
                          <m:t>𝜇</m:t>
                        </m:r>
                      </m:e>
                    </m:d>
                    <m:r>
                      <a:rPr lang="en-IN"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eqArr>
                          <m:eqArrPr>
                            <m:ctrlPr>
                              <a:rPr lang="en-IN" sz="2400" i="1">
                                <a:solidFill>
                                  <a:schemeClr val="bg1"/>
                                </a:solidFill>
                                <a:latin typeface="Cambria Math" panose="02040503050406030204" pitchFamily="18" charset="0"/>
                              </a:rPr>
                            </m:ctrlPr>
                          </m:eqArrPr>
                          <m:e>
                            <m:r>
                              <a:rPr lang="en-IN" sz="2400" b="0" i="1" smtClean="0">
                                <a:solidFill>
                                  <a:schemeClr val="bg1"/>
                                </a:solidFill>
                                <a:latin typeface="Cambria Math" panose="02040503050406030204" pitchFamily="18" charset="0"/>
                              </a:rPr>
                              <m:t>0.5</m:t>
                            </m:r>
                          </m:e>
                          <m:e>
                            <m:r>
                              <a:rPr lang="en-IN" sz="2400" i="1">
                                <a:solidFill>
                                  <a:schemeClr val="bg1"/>
                                </a:solidFill>
                                <a:latin typeface="Cambria Math" panose="02040503050406030204" pitchFamily="18" charset="0"/>
                              </a:rPr>
                              <m:t>0</m:t>
                            </m:r>
                          </m:e>
                        </m:eqArr>
                        <m:r>
                          <a:rPr lang="en-IN" sz="2400" i="1">
                            <a:solidFill>
                              <a:schemeClr val="bg1"/>
                            </a:solidFill>
                            <a:latin typeface="Cambria Math" panose="02040503050406030204" pitchFamily="18" charset="0"/>
                          </a:rPr>
                          <m:t>    </m:t>
                        </m:r>
                        <m:m>
                          <m:mPr>
                            <m:mcs>
                              <m:mc>
                                <m:mcPr>
                                  <m:count m:val="1"/>
                                  <m:mcJc m:val="center"/>
                                </m:mcPr>
                              </m:mc>
                            </m:mcs>
                            <m:ctrlPr>
                              <a:rPr lang="en-IN" sz="2400" i="1">
                                <a:solidFill>
                                  <a:schemeClr val="bg1"/>
                                </a:solidFill>
                                <a:latin typeface="Cambria Math" panose="02040503050406030204" pitchFamily="18" charset="0"/>
                              </a:rPr>
                            </m:ctrlPr>
                          </m:mPr>
                          <m:mr>
                            <m:e>
                              <m:r>
                                <m:rPr>
                                  <m:sty m:val="p"/>
                                  <m:brk m:alnAt="7"/>
                                </m:rPr>
                                <a:rPr lang="en-IN" sz="2400">
                                  <a:solidFill>
                                    <a:schemeClr val="bg1"/>
                                  </a:solidFill>
                                  <a:latin typeface="Cambria Math" panose="02040503050406030204" pitchFamily="18" charset="0"/>
                                </a:rPr>
                                <m:t>i</m:t>
                              </m:r>
                              <m:r>
                                <m:rPr>
                                  <m:sty m:val="p"/>
                                </m:rPr>
                                <a:rPr lang="en-IN" sz="2400">
                                  <a:solidFill>
                                    <a:schemeClr val="bg1"/>
                                  </a:solidFill>
                                  <a:latin typeface="Cambria Math" panose="02040503050406030204" pitchFamily="18" charset="0"/>
                                </a:rPr>
                                <m:t>f</m:t>
                              </m:r>
                              <m:r>
                                <a:rPr lang="en-IN" sz="2400">
                                  <a:solidFill>
                                    <a:schemeClr val="bg1"/>
                                  </a:solidFill>
                                  <a:latin typeface="Cambria Math" panose="02040503050406030204" pitchFamily="18" charset="0"/>
                                </a:rPr>
                                <m:t> </m:t>
                              </m:r>
                              <m:r>
                                <m:rPr>
                                  <m:brk m:alnAt="7"/>
                                </m:rP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r>
                            <m:e>
                              <m:r>
                                <m:rPr>
                                  <m:sty m:val="p"/>
                                </m:rPr>
                                <a:rPr lang="en-IN" sz="2400">
                                  <a:solidFill>
                                    <a:schemeClr val="bg1"/>
                                  </a:solidFill>
                                  <a:latin typeface="Cambria Math" panose="02040503050406030204" pitchFamily="18" charset="0"/>
                                </a:rPr>
                                <m:t>if</m:t>
                              </m:r>
                              <m:r>
                                <a:rPr lang="en-IN" sz="2400" i="1">
                                  <a:solidFill>
                                    <a:schemeClr val="bg1"/>
                                  </a:solidFill>
                                  <a:latin typeface="Cambria Math" panose="02040503050406030204" pitchFamily="18" charset="0"/>
                                </a:rPr>
                                <m:t> </m:t>
                              </m:r>
                              <m: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
                      </m:e>
                    </m:d>
                  </m:oMath>
                </a14:m>
                <a:r>
                  <a:rPr lang="en-IN" sz="2400" dirty="0">
                    <a:solidFill>
                      <a:schemeClr val="bg1"/>
                    </a:solidFill>
                    <a:latin typeface="+mj-lt"/>
                  </a:rPr>
                  <a:t>. </a:t>
                </a:r>
              </a:p>
            </p:txBody>
          </p:sp>
        </mc:Choice>
        <mc:Fallback xmlns="">
          <p:sp>
            <p:nvSpPr>
              <p:cNvPr id="7" name="Rectangular Callout 6"/>
              <p:cNvSpPr>
                <a:spLocks noRot="1" noChangeAspect="1" noMove="1" noResize="1" noEditPoints="1" noAdjustHandles="1" noChangeArrowheads="1" noChangeShapeType="1" noTextEdit="1"/>
              </p:cNvSpPr>
              <p:nvPr/>
            </p:nvSpPr>
            <p:spPr>
              <a:xfrm>
                <a:off x="372302" y="561692"/>
                <a:ext cx="10399412" cy="1625365"/>
              </a:xfrm>
              <a:prstGeom prst="wedgeRectCallout">
                <a:avLst>
                  <a:gd name="adj1" fmla="val 55456"/>
                  <a:gd name="adj2" fmla="val 44185"/>
                </a:avLst>
              </a:prstGeom>
              <a:blipFill>
                <a:blip r:embed="rId4"/>
                <a:stretch>
                  <a:fillRect l="-664" t="-2198"/>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7965" y="2830018"/>
            <a:ext cx="1864034" cy="1864034"/>
          </a:xfrm>
          <a:prstGeom prst="rect">
            <a:avLst/>
          </a:prstGeom>
        </p:spPr>
      </p:pic>
      <p:sp>
        <p:nvSpPr>
          <p:cNvPr id="9" name="Rectangular Callout 8"/>
          <p:cNvSpPr/>
          <p:nvPr/>
        </p:nvSpPr>
        <p:spPr>
          <a:xfrm>
            <a:off x="4625753" y="2984555"/>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happens we do see some data, namely the actual samples from the distribution?</a:t>
            </a:r>
          </a:p>
        </p:txBody>
      </p:sp>
      <p:grpSp>
        <p:nvGrpSpPr>
          <p:cNvPr id="5" name="Group 4">
            <a:extLst>
              <a:ext uri="{FF2B5EF4-FFF2-40B4-BE49-F238E27FC236}">
                <a16:creationId xmlns:a16="http://schemas.microsoft.com/office/drawing/2014/main" id="{1F34E82B-E461-9958-B35F-B01AA2EF9E93}"/>
              </a:ext>
            </a:extLst>
          </p:cNvPr>
          <p:cNvGrpSpPr/>
          <p:nvPr/>
        </p:nvGrpSpPr>
        <p:grpSpPr>
          <a:xfrm>
            <a:off x="10710682" y="5143501"/>
            <a:ext cx="1143000" cy="1143000"/>
            <a:chOff x="2379643" y="355681"/>
            <a:chExt cx="1143000" cy="1143000"/>
          </a:xfrm>
        </p:grpSpPr>
        <p:sp>
          <p:nvSpPr>
            <p:cNvPr id="17" name="Oval 16">
              <a:extLst>
                <a:ext uri="{FF2B5EF4-FFF2-40B4-BE49-F238E27FC236}">
                  <a16:creationId xmlns:a16="http://schemas.microsoft.com/office/drawing/2014/main" id="{D35CA22D-71C8-2FB6-E15A-99438AD4171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8BBC5062-F9F4-B0A1-A858-510A596F04D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F4E95B0D-974A-8DC1-BDA3-B2B854745B44}"/>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DD10B268-910D-860E-7B62-48953CAE489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E09FC916-C830-D84A-560F-71857755A5E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6" name="Rectangular Callout 15"/>
              <p:cNvSpPr/>
              <p:nvPr/>
            </p:nvSpPr>
            <p:spPr>
              <a:xfrm>
                <a:off x="4397338" y="4848589"/>
                <a:ext cx="6028835"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use the samples and the rules of probability to update our beliefs about what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can and cannot be. Let us see how to do this</a:t>
                </a:r>
              </a:p>
            </p:txBody>
          </p:sp>
        </mc:Choice>
        <mc:Fallback xmlns="">
          <p:sp>
            <p:nvSpPr>
              <p:cNvPr id="16" name="Rectangular Callout 15"/>
              <p:cNvSpPr>
                <a:spLocks noRot="1" noChangeAspect="1" noMove="1" noResize="1" noEditPoints="1" noAdjustHandles="1" noChangeArrowheads="1" noChangeShapeType="1" noTextEdit="1"/>
              </p:cNvSpPr>
              <p:nvPr/>
            </p:nvSpPr>
            <p:spPr>
              <a:xfrm>
                <a:off x="4397338" y="4848589"/>
                <a:ext cx="6028835" cy="1242053"/>
              </a:xfrm>
              <a:prstGeom prst="wedgeRectCallout">
                <a:avLst>
                  <a:gd name="adj1" fmla="val 62620"/>
                  <a:gd name="adj2" fmla="val 45666"/>
                </a:avLst>
              </a:prstGeom>
              <a:blipFill>
                <a:blip r:embed="rId6"/>
                <a:stretch>
                  <a:fillRect l="-893"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7147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righ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Posterior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Before we see any data, we have a </a:t>
                </a:r>
                <a:r>
                  <a:rPr lang="en-IN" i="1" dirty="0"/>
                  <a:t>prior</a:t>
                </a:r>
                <a:r>
                  <a:rPr lang="en-IN" dirty="0"/>
                  <a:t> belief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e>
                    </m:d>
                  </m:oMath>
                </a14:m>
                <a:r>
                  <a:rPr lang="en-IN" dirty="0"/>
                  <a:t> on the models</a:t>
                </a:r>
              </a:p>
              <a:p>
                <a:pPr lvl="2"/>
                <a:r>
                  <a:rPr lang="en-IN" dirty="0"/>
                  <a:t>It tells us which models are more likely/less likely before we have seen data</a:t>
                </a:r>
              </a:p>
              <a:p>
                <a:r>
                  <a:rPr lang="en-IN" dirty="0"/>
                  <a:t>Then we see data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and we wish to update our belief. Basically we want to find 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e>
                    </m:d>
                  </m:oMath>
                </a14:m>
                <a:endParaRPr lang="en-IN" dirty="0"/>
              </a:p>
              <a:p>
                <a:pPr lvl="2"/>
                <a:r>
                  <a:rPr lang="en-IN" dirty="0"/>
                  <a:t>This quantity has a name</a:t>
                </a:r>
                <a:r>
                  <a:rPr lang="en-IN" i="0" dirty="0"/>
                  <a:t>:</a:t>
                </a:r>
                <a:r>
                  <a:rPr lang="en-IN" dirty="0"/>
                  <a:t> </a:t>
                </a:r>
                <a:r>
                  <a:rPr lang="en-IN" i="0" dirty="0"/>
                  <a:t>posterior belief </a:t>
                </a:r>
                <a:r>
                  <a:rPr lang="en-IN" dirty="0"/>
                  <a:t>or simply </a:t>
                </a:r>
                <a:r>
                  <a:rPr lang="en-IN" i="0" dirty="0"/>
                  <a:t>posterior</a:t>
                </a:r>
              </a:p>
              <a:p>
                <a:pPr lvl="2"/>
                <a:r>
                  <a:rPr lang="en-IN" dirty="0"/>
                  <a:t>It tells us which models are more likely/less likely after we have seen data</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1</m:t>
                                </m:r>
                              </m:sub>
                            </m:sSub>
                            <m:r>
                              <a:rPr lang="en-IN" sz="4000" i="1">
                                <a:latin typeface="Cambria Math" panose="02040503050406030204" pitchFamily="18" charset="0"/>
                                <a:ea typeface="Cambria Math" panose="02040503050406030204" pitchFamily="18" charset="0"/>
                              </a:rPr>
                              <m:t>,…,</m:t>
                            </m:r>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𝑛</m:t>
                                </m:r>
                              </m:sub>
                            </m:sSub>
                            <m:r>
                              <a:rPr lang="en-IN" sz="4000" i="1">
                                <a:latin typeface="Cambria Math" panose="02040503050406030204" pitchFamily="18" charset="0"/>
                                <a:ea typeface="Cambria Math" panose="02040503050406030204" pitchFamily="18" charset="0"/>
                              </a:rPr>
                              <m:t> | </m:t>
                            </m:r>
                            <m:r>
                              <a:rPr lang="en-IN" sz="4000" i="1">
                                <a:latin typeface="Cambria Math" panose="02040503050406030204" pitchFamily="18" charset="0"/>
                                <a:ea typeface="Cambria Math" panose="02040503050406030204" pitchFamily="18" charset="0"/>
                              </a:rPr>
                              <m:t>𝜇</m:t>
                            </m:r>
                          </m:e>
                        </m:d>
                        <m:r>
                          <a:rPr lang="en-IN" sz="4000" i="1" dirty="0">
                            <a:latin typeface="Cambria Math" panose="02040503050406030204" pitchFamily="18" charset="0"/>
                            <a:ea typeface="Cambria Math" panose="02040503050406030204" pitchFamily="18" charset="0"/>
                          </a:rPr>
                          <m:t>⋅</m:t>
                        </m:r>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num>
                      <m:den>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1</m:t>
                                </m:r>
                              </m:sub>
                            </m:sSub>
                            <m:r>
                              <a:rPr lang="en-IN" sz="4000" i="1" dirty="0">
                                <a:latin typeface="Cambria Math" panose="02040503050406030204" pitchFamily="18" charset="0"/>
                                <a:ea typeface="Cambria Math" panose="02040503050406030204" pitchFamily="18" charset="0"/>
                              </a:rPr>
                              <m:t>,…,</m:t>
                            </m:r>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𝑛</m:t>
                                </m:r>
                              </m:sub>
                            </m:sSub>
                          </m:e>
                        </m:d>
                      </m:den>
                    </m:f>
                    <m:r>
                      <a:rPr lang="en-IN" sz="4000" b="0" i="1" dirty="0" smtClean="0">
                        <a:latin typeface="Cambria Math" panose="02040503050406030204" pitchFamily="18" charset="0"/>
                        <a:ea typeface="Cambria Math" panose="02040503050406030204" pitchFamily="18" charset="0"/>
                      </a:rPr>
                      <m:t>=</m:t>
                    </m:r>
                    <m:f>
                      <m:fPr>
                        <m:ctrlPr>
                          <a:rPr lang="en-IN" sz="4000" b="0" i="1" dirty="0" smtClean="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b="0" i="1" dirty="0" smtClean="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𝜇</m:t>
                                </m:r>
                              </m:e>
                            </m:d>
                          </m:e>
                        </m:nary>
                      </m:num>
                      <m:den>
                        <m:nary>
                          <m:naryPr>
                            <m:chr m:val="∏"/>
                            <m:limLoc m:val="subSup"/>
                            <m:ctrlPr>
                              <a:rPr lang="en-IN" sz="4000" b="0" i="1" dirty="0" smtClean="0">
                                <a:latin typeface="Cambria Math" panose="02040503050406030204" pitchFamily="18" charset="0"/>
                                <a:ea typeface="Cambria Math" panose="02040503050406030204" pitchFamily="18" charset="0"/>
                              </a:rPr>
                            </m:ctrlPr>
                          </m:naryPr>
                          <m:sub>
                            <m:r>
                              <m:rPr>
                                <m:brk m:alnAt="25"/>
                              </m:rPr>
                              <a:rPr lang="en-IN" sz="4000" b="0" i="1" dirty="0" smtClean="0">
                                <a:latin typeface="Cambria Math" panose="02040503050406030204" pitchFamily="18" charset="0"/>
                                <a:ea typeface="Cambria Math" panose="02040503050406030204" pitchFamily="18" charset="0"/>
                              </a:rPr>
                              <m:t>𝑖</m:t>
                            </m:r>
                            <m:r>
                              <a:rPr lang="en-IN" sz="4000" b="0" i="1" dirty="0" smtClean="0">
                                <a:latin typeface="Cambria Math" panose="02040503050406030204" pitchFamily="18" charset="0"/>
                                <a:ea typeface="Cambria Math" panose="02040503050406030204" pitchFamily="18" charset="0"/>
                              </a:rPr>
                              <m:t>=1</m:t>
                            </m:r>
                          </m:sub>
                          <m:sup>
                            <m:r>
                              <a:rPr lang="en-IN" sz="4000" b="0" i="1" dirty="0" smtClean="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sSub>
                                  <m:sSubPr>
                                    <m:ctrlPr>
                                      <a:rPr lang="en-IN" sz="4000" b="0" i="1" dirty="0" smtClean="0">
                                        <a:latin typeface="Cambria Math" panose="02040503050406030204" pitchFamily="18" charset="0"/>
                                        <a:ea typeface="Cambria Math" panose="02040503050406030204" pitchFamily="18" charset="0"/>
                                      </a:rPr>
                                    </m:ctrlPr>
                                  </m:sSubPr>
                                  <m:e>
                                    <m:r>
                                      <a:rPr lang="en-IN" sz="4000" b="0" i="1" dirty="0" smtClean="0">
                                        <a:latin typeface="Cambria Math" panose="02040503050406030204" pitchFamily="18" charset="0"/>
                                        <a:ea typeface="Cambria Math" panose="02040503050406030204" pitchFamily="18" charset="0"/>
                                      </a:rPr>
                                      <m:t>𝑥</m:t>
                                    </m:r>
                                  </m:e>
                                  <m:sub>
                                    <m:r>
                                      <a:rPr lang="en-IN" sz="4000" b="0" i="1" dirty="0" smtClean="0">
                                        <a:latin typeface="Cambria Math" panose="02040503050406030204" pitchFamily="18" charset="0"/>
                                        <a:ea typeface="Cambria Math" panose="02040503050406030204" pitchFamily="18" charset="0"/>
                                      </a:rPr>
                                      <m:t>𝑖</m:t>
                                    </m:r>
                                  </m:sub>
                                </m:sSub>
                              </m:e>
                            </m:d>
                          </m:e>
                        </m:nary>
                      </m:den>
                    </m:f>
                  </m:oMath>
                </a14:m>
                <a:r>
                  <a:rPr lang="en-IN" dirty="0"/>
                  <a:t> </a:t>
                </a:r>
              </a:p>
              <a:p>
                <a14:m>
                  <m:oMath xmlns:m="http://schemas.openxmlformats.org/officeDocument/2006/math">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nary>
                              <m:naryPr>
                                <m:supHide m:val="on"/>
                                <m:ctrlPr>
                                  <a:rPr lang="en-IN" sz="4000" b="0" i="1" dirty="0" smtClean="0">
                                    <a:latin typeface="Cambria Math" panose="02040503050406030204" pitchFamily="18" charset="0"/>
                                    <a:ea typeface="Cambria Math" panose="02040503050406030204" pitchFamily="18" charset="0"/>
                                  </a:rPr>
                                </m:ctrlPr>
                              </m:naryPr>
                              <m:sub>
                                <m:r>
                                  <a:rPr lang="en-IN" sz="4000" b="0" i="1" dirty="0" smtClean="0">
                                    <a:latin typeface="Cambria Math" panose="02040503050406030204" pitchFamily="18" charset="0"/>
                                    <a:ea typeface="Cambria Math" panose="02040503050406030204" pitchFamily="18" charset="0"/>
                                  </a:rPr>
                                  <m:t>ℝ</m:t>
                                </m:r>
                              </m:sub>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m:t>
                                </m:r>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b="0" i="1" dirty="0" smtClean="0">
                                    <a:latin typeface="Cambria Math" panose="02040503050406030204" pitchFamily="18" charset="0"/>
                                    <a:ea typeface="Cambria Math" panose="02040503050406030204" pitchFamily="18" charset="0"/>
                                  </a:rPr>
                                  <m:t>𝑑𝑡</m:t>
                                </m:r>
                              </m:e>
                            </m:nary>
                          </m:e>
                        </m:nary>
                      </m:den>
                    </m:f>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US" sz="4000" b="0" i="1" dirty="0" smtClean="0">
                            <a:latin typeface="Cambria Math" panose="02040503050406030204" pitchFamily="18" charset="0"/>
                            <a:ea typeface="Cambria Math" panose="02040503050406030204" pitchFamily="18" charset="0"/>
                          </a:rPr>
                          <m:t>0.5</m:t>
                        </m:r>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0.5</m:t>
                            </m:r>
                            <m:r>
                              <m:rPr>
                                <m:brk m:alnAt="23"/>
                              </m:rPr>
                              <a:rPr lang="en-IN" sz="4000" b="0" i="1" dirty="0" smtClean="0">
                                <a:latin typeface="Cambria Math" panose="02040503050406030204" pitchFamily="18" charset="0"/>
                                <a:ea typeface="Cambria Math" panose="02040503050406030204" pitchFamily="18" charset="0"/>
                              </a:rPr>
                              <m:t>⋅</m:t>
                            </m:r>
                            <m:nary>
                              <m:naryPr>
                                <m:ctrlPr>
                                  <a:rPr lang="en-IN" sz="4000" i="1" dirty="0" smtClean="0">
                                    <a:latin typeface="Cambria Math" panose="02040503050406030204" pitchFamily="18" charset="0"/>
                                    <a:ea typeface="Cambria Math" panose="02040503050406030204" pitchFamily="18" charset="0"/>
                                  </a:rPr>
                                </m:ctrlPr>
                              </m:naryPr>
                              <m:sub>
                                <m:r>
                                  <m:rPr>
                                    <m:brk m:alnAt="23"/>
                                  </m:rPr>
                                  <a:rPr lang="en-IN" sz="4000" b="0" i="1" dirty="0" smtClean="0">
                                    <a:latin typeface="Cambria Math" panose="02040503050406030204" pitchFamily="18" charset="0"/>
                                    <a:ea typeface="Cambria Math" panose="02040503050406030204" pitchFamily="18" charset="0"/>
                                  </a:rPr>
                                  <m:t>0</m:t>
                                </m:r>
                              </m:sub>
                              <m:sup>
                                <m:r>
                                  <a:rPr lang="en-IN" sz="4000" b="0" i="1" dirty="0" smtClean="0">
                                    <a:latin typeface="Cambria Math" panose="02040503050406030204" pitchFamily="18" charset="0"/>
                                    <a:ea typeface="Cambria Math" panose="02040503050406030204" pitchFamily="18" charset="0"/>
                                  </a:rPr>
                                  <m:t>2</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i="1" dirty="0">
                                    <a:latin typeface="Cambria Math" panose="02040503050406030204" pitchFamily="18" charset="0"/>
                                    <a:ea typeface="Cambria Math" panose="02040503050406030204" pitchFamily="18" charset="0"/>
                                  </a:rPr>
                                  <m:t>𝑑𝑡</m:t>
                                </m:r>
                              </m:e>
                            </m:nary>
                          </m:e>
                        </m:nary>
                      </m:den>
                    </m:f>
                  </m:oMath>
                </a14:m>
                <a:r>
                  <a:rPr lang="en-IN" sz="4000" dirty="0"/>
                  <a:t> </a:t>
                </a:r>
                <a:r>
                  <a:rPr lang="en-IN" dirty="0"/>
                  <a:t>if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m:t>
                        </m:r>
                      </m:e>
                    </m:d>
                  </m:oMath>
                </a14:m>
                <a:endParaRPr lang="en-IN" sz="4000" dirty="0"/>
              </a:p>
              <a:p>
                <a:pPr lvl="2"/>
                <a:r>
                  <a:rPr lang="en-US" sz="3200" dirty="0"/>
                  <a:t>else if </a:t>
                </a:r>
                <a14:m>
                  <m:oMath xmlns:m="http://schemas.openxmlformats.org/officeDocument/2006/math">
                    <m:r>
                      <a:rPr lang="en-US" sz="3200">
                        <a:latin typeface="Cambria Math" panose="02040503050406030204" pitchFamily="18" charset="0"/>
                      </a:rPr>
                      <m:t>𝜇</m:t>
                    </m:r>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a:latin typeface="Cambria Math" panose="02040503050406030204" pitchFamily="18" charset="0"/>
                          </a:rPr>
                          <m:t>0,2</m:t>
                        </m:r>
                      </m:e>
                    </m:d>
                  </m:oMath>
                </a14:m>
                <a:r>
                  <a:rPr lang="en-IN" sz="3200" dirty="0"/>
                  <a:t>, then </a:t>
                </a:r>
                <a14:m>
                  <m:oMath xmlns:m="http://schemas.openxmlformats.org/officeDocument/2006/math">
                    <m:r>
                      <a:rPr lang="en-IN" sz="3200" i="1" smtClean="0">
                        <a:latin typeface="Cambria Math" panose="02040503050406030204" pitchFamily="18" charset="0"/>
                        <a:ea typeface="Cambria Math" panose="02040503050406030204" pitchFamily="18" charset="0"/>
                      </a:rPr>
                      <m:t>ℙ</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𝑛</m:t>
                            </m:r>
                          </m:sub>
                        </m:sSub>
                      </m:e>
                    </m:d>
                    <m:r>
                      <a:rPr lang="en-US" sz="3200" b="0" i="1" smtClean="0">
                        <a:latin typeface="Cambria Math" panose="02040503050406030204" pitchFamily="18" charset="0"/>
                        <a:ea typeface="Cambria Math" panose="02040503050406030204" pitchFamily="18" charset="0"/>
                      </a:rPr>
                      <m:t>=0</m:t>
                    </m:r>
                  </m:oMath>
                </a14:m>
                <a:endParaRPr lang="en-IN"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78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
        <p:nvSpPr>
          <p:cNvPr id="5" name="Rectangular Callout 4"/>
          <p:cNvSpPr/>
          <p:nvPr/>
        </p:nvSpPr>
        <p:spPr>
          <a:xfrm>
            <a:off x="976487" y="3112625"/>
            <a:ext cx="1941374" cy="581458"/>
          </a:xfrm>
          <a:prstGeom prst="wedgeRectCallout">
            <a:avLst>
              <a:gd name="adj1" fmla="val 81081"/>
              <a:gd name="adj2" fmla="val 7634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Bayes Rule</a:t>
            </a:r>
          </a:p>
        </p:txBody>
      </p:sp>
      <p:sp>
        <p:nvSpPr>
          <p:cNvPr id="6" name="Rectangular Callout 5"/>
          <p:cNvSpPr/>
          <p:nvPr/>
        </p:nvSpPr>
        <p:spPr>
          <a:xfrm>
            <a:off x="4551891" y="3112625"/>
            <a:ext cx="3379757" cy="581458"/>
          </a:xfrm>
          <a:prstGeom prst="wedgeRectCallout">
            <a:avLst>
              <a:gd name="adj1" fmla="val 72647"/>
              <a:gd name="adj2" fmla="val 7104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Samples are independent</a:t>
            </a:r>
          </a:p>
        </p:txBody>
      </p:sp>
      <p:sp>
        <p:nvSpPr>
          <p:cNvPr id="7" name="Rectangular Callout 6"/>
          <p:cNvSpPr/>
          <p:nvPr/>
        </p:nvSpPr>
        <p:spPr>
          <a:xfrm>
            <a:off x="3958727" y="4287265"/>
            <a:ext cx="3122904" cy="581458"/>
          </a:xfrm>
          <a:prstGeom prst="wedgeRectCallout">
            <a:avLst>
              <a:gd name="adj1" fmla="val -76767"/>
              <a:gd name="adj2" fmla="val 675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Law of total probability</a:t>
            </a:r>
          </a:p>
        </p:txBody>
      </p:sp>
      <mc:AlternateContent xmlns:mc="http://schemas.openxmlformats.org/markup-compatibility/2006" xmlns:a14="http://schemas.microsoft.com/office/drawing/2010/main">
        <mc:Choice Requires="a14">
          <p:sp>
            <p:nvSpPr>
              <p:cNvPr id="8" name="Rectangular Callout 7"/>
              <p:cNvSpPr/>
              <p:nvPr/>
            </p:nvSpPr>
            <p:spPr>
              <a:xfrm>
                <a:off x="8643083" y="4287265"/>
                <a:ext cx="2740683" cy="581458"/>
              </a:xfrm>
              <a:prstGeom prst="wedgeRectCallout">
                <a:avLst>
                  <a:gd name="adj1" fmla="val -77991"/>
                  <a:gd name="adj2" fmla="val 6574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r>
                        <a:rPr lang="en-IN" sz="2400" i="1">
                          <a:solidFill>
                            <a:schemeClr val="bg1"/>
                          </a:solidFill>
                          <a:latin typeface="Cambria Math" panose="02040503050406030204" pitchFamily="18" charset="0"/>
                          <a:ea typeface="Cambria Math" panose="02040503050406030204" pitchFamily="18" charset="0"/>
                        </a:rPr>
                        <m:t>=</m:t>
                      </m:r>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i="1">
                                  <a:solidFill>
                                    <a:schemeClr val="bg1"/>
                                  </a:solidFill>
                                  <a:latin typeface="Cambria Math" panose="02040503050406030204" pitchFamily="18" charset="0"/>
                                </a:rPr>
                                <m:t>2</m:t>
                              </m:r>
                            </m:e>
                          </m:d>
                        </m:e>
                      </m:d>
                    </m:oMath>
                  </m:oMathPara>
                </a14:m>
                <a:endParaRPr lang="en-IN" sz="2400" dirty="0">
                  <a:solidFill>
                    <a:schemeClr val="bg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8643083" y="4287265"/>
                <a:ext cx="2740683" cy="581458"/>
              </a:xfrm>
              <a:prstGeom prst="wedgeRectCallout">
                <a:avLst>
                  <a:gd name="adj1" fmla="val -77991"/>
                  <a:gd name="adj2" fmla="val 65740"/>
                </a:avLst>
              </a:prstGeom>
              <a:blipFill>
                <a:blip r:embed="rId3"/>
                <a:stretch>
                  <a:fillRect/>
                </a:stretch>
              </a:blipFill>
              <a:ln w="38100">
                <a:solidFill>
                  <a:schemeClr val="accent1"/>
                </a:solid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0314DC7F-A61D-6F47-7E0A-72F55D3820AC}"/>
              </a:ext>
            </a:extLst>
          </p:cNvPr>
          <p:cNvGrpSpPr/>
          <p:nvPr/>
        </p:nvGrpSpPr>
        <p:grpSpPr>
          <a:xfrm>
            <a:off x="10659487" y="1749257"/>
            <a:ext cx="1143000" cy="1143000"/>
            <a:chOff x="2379643" y="355681"/>
            <a:chExt cx="1143000" cy="1143000"/>
          </a:xfrm>
        </p:grpSpPr>
        <p:sp>
          <p:nvSpPr>
            <p:cNvPr id="17" name="Oval 16">
              <a:extLst>
                <a:ext uri="{FF2B5EF4-FFF2-40B4-BE49-F238E27FC236}">
                  <a16:creationId xmlns:a16="http://schemas.microsoft.com/office/drawing/2014/main" id="{436CD9C2-EB43-E4BF-D2B9-ED1485540421}"/>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C8DE0724-F4F9-5832-7573-1BA899A6C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4C364AE5-8654-91DB-24C6-F7ECE106DC1C}"/>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6B9AD192-92B8-292B-74A3-103D7958779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37A9B9E9-D3D5-F87B-91F4-3A8D575DAC8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5" name="Rectangular Callout 14"/>
              <p:cNvSpPr/>
              <p:nvPr/>
            </p:nvSpPr>
            <p:spPr>
              <a:xfrm>
                <a:off x="4325420" y="1653327"/>
                <a:ext cx="610075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Note that when we say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oMath>
                </a14:m>
                <a:r>
                  <a:rPr lang="en-IN" sz="2400" dirty="0">
                    <a:solidFill>
                      <a:schemeClr val="bg1"/>
                    </a:solidFill>
                    <a:latin typeface="+mj-lt"/>
                  </a:rPr>
                  <a:t> or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r>
                          <a:rPr lang="en-IN" sz="2400" i="1">
                            <a:solidFill>
                              <a:schemeClr val="bg1"/>
                            </a:solidFill>
                            <a:latin typeface="Cambria Math" panose="02040503050406030204" pitchFamily="18" charset="0"/>
                            <a:ea typeface="Cambria Math" panose="02040503050406030204" pitchFamily="18" charset="0"/>
                          </a:rPr>
                          <m:t> | </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1</m:t>
                            </m:r>
                          </m:sub>
                        </m:sSub>
                        <m:r>
                          <a:rPr lang="en-IN" sz="2400" i="1">
                            <a:solidFill>
                              <a:schemeClr val="bg1"/>
                            </a:solidFill>
                            <a:latin typeface="Cambria Math" panose="02040503050406030204" pitchFamily="18" charset="0"/>
                            <a:ea typeface="Cambria Math" panose="02040503050406030204" pitchFamily="18" charset="0"/>
                          </a:rPr>
                          <m:t>,…,</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𝑛</m:t>
                            </m:r>
                          </m:sub>
                        </m:sSub>
                      </m:e>
                    </m:d>
                  </m:oMath>
                </a14:m>
                <a:r>
                  <a:rPr lang="en-IN" sz="2400" dirty="0">
                    <a:solidFill>
                      <a:schemeClr val="bg1"/>
                    </a:solidFill>
                    <a:latin typeface="+mj-lt"/>
                  </a:rPr>
                  <a:t>, we mean probability density and not probability mass since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is a continuous </a:t>
                </a:r>
                <a:r>
                  <a:rPr lang="en-IN" sz="2400" dirty="0" err="1">
                    <a:solidFill>
                      <a:schemeClr val="bg1"/>
                    </a:solidFill>
                    <a:latin typeface="+mj-lt"/>
                  </a:rPr>
                  <a:t>r.v</a:t>
                </a:r>
                <a:r>
                  <a:rPr lang="en-IN" sz="2400" dirty="0">
                    <a:solidFill>
                      <a:schemeClr val="bg1"/>
                    </a:solidFill>
                    <a:latin typeface="+mj-lt"/>
                  </a:rPr>
                  <a:t>.  </a:t>
                </a:r>
              </a:p>
            </p:txBody>
          </p:sp>
        </mc:Choice>
        <mc:Fallback xmlns="">
          <p:sp>
            <p:nvSpPr>
              <p:cNvPr id="15" name="Rectangular Callout 14"/>
              <p:cNvSpPr>
                <a:spLocks noRot="1" noChangeAspect="1" noMove="1" noResize="1" noEditPoints="1" noAdjustHandles="1" noChangeArrowheads="1" noChangeShapeType="1" noTextEdit="1"/>
              </p:cNvSpPr>
              <p:nvPr/>
            </p:nvSpPr>
            <p:spPr>
              <a:xfrm>
                <a:off x="4325420" y="1653327"/>
                <a:ext cx="6100753" cy="1242053"/>
              </a:xfrm>
              <a:prstGeom prst="wedgeRectCallout">
                <a:avLst>
                  <a:gd name="adj1" fmla="val 62620"/>
                  <a:gd name="adj2" fmla="val 45666"/>
                </a:avLst>
              </a:prstGeom>
              <a:blipFill>
                <a:blip r:embed="rId4"/>
                <a:stretch>
                  <a:fillRect l="-971"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0460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righ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a Posteriori (MAP)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a:t>Just as MLE gave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func>
                      </m:e>
                    </m:func>
                  </m:oMath>
                </a14:m>
                <a:r>
                  <a:rPr lang="en-IN" dirty="0"/>
                  <a:t>, MAP gives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,1</m:t>
                                </m:r>
                              </m:e>
                            </m:d>
                          </m:e>
                        </m:func>
                      </m:e>
                    </m:func>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arg</m:t>
                        </m:r>
                      </m:fName>
                      <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e>
                    </m:func>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num>
                      <m:den>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0.5</m:t>
                            </m:r>
                            <m:r>
                              <m:rPr>
                                <m:brk m:alnAt="23"/>
                              </m:rPr>
                              <a:rPr lang="en-IN" i="1" dirty="0">
                                <a:latin typeface="Cambria Math" panose="02040503050406030204" pitchFamily="18" charset="0"/>
                                <a:ea typeface="Cambria Math" panose="02040503050406030204" pitchFamily="18" charset="0"/>
                              </a:rPr>
                              <m:t>⋅</m:t>
                            </m:r>
                            <m:nary>
                              <m:naryPr>
                                <m:ctrlPr>
                                  <a:rPr lang="en-IN" i="1" dirty="0">
                                    <a:latin typeface="Cambria Math" panose="02040503050406030204" pitchFamily="18" charset="0"/>
                                    <a:ea typeface="Cambria Math" panose="02040503050406030204" pitchFamily="18" charset="0"/>
                                  </a:rPr>
                                </m:ctrlPr>
                              </m:naryPr>
                              <m:sub>
                                <m:r>
                                  <m:rPr>
                                    <m:brk m:alnAt="23"/>
                                  </m:rPr>
                                  <a:rPr lang="en-IN" i="1" dirty="0">
                                    <a:latin typeface="Cambria Math" panose="02040503050406030204" pitchFamily="18" charset="0"/>
                                    <a:ea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2</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𝑡</m:t>
                                    </m:r>
                                  </m:e>
                                </m:d>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𝑑𝑡</m:t>
                                </m:r>
                              </m:e>
                            </m:nary>
                          </m:e>
                        </m:nary>
                      </m:den>
                    </m:f>
                  </m:oMath>
                </a14:m>
                <a:endParaRPr lang="en-IN" dirty="0"/>
              </a:p>
              <a:p>
                <a:r>
                  <a:rPr lang="en-IN" dirty="0"/>
                  <a:t>Thus, MAP returns the model that becomes the most likely one </a:t>
                </a:r>
                <a:r>
                  <a:rPr lang="en-IN" i="1" dirty="0"/>
                  <a:t>after </a:t>
                </a:r>
                <a:r>
                  <a:rPr lang="en-IN" dirty="0"/>
                  <a:t>we have seen some data</a:t>
                </a:r>
              </a:p>
              <a:p>
                <a:pPr lvl="2"/>
                <a:r>
                  <a:rPr lang="en-IN" b="1" dirty="0"/>
                  <a:t>Note</a:t>
                </a:r>
                <a:r>
                  <a:rPr lang="en-IN" dirty="0"/>
                  <a:t>: posterior probability (density) of some models may be larger than their prior probability (density) i.e. after seeing data those models seem more likely, for other models, it may go down i.e. they seem less likely after seeing the data</a:t>
                </a:r>
              </a:p>
              <a:p>
                <a:pPr lvl="2"/>
                <a:r>
                  <a:rPr lang="en-IN" b="1" dirty="0"/>
                  <a:t>Note</a:t>
                </a:r>
                <a:r>
                  <a:rPr lang="en-IN" dirty="0"/>
                  <a:t>: However, if prior probability (density) of some model is 0, the posterior probability (density) has to be zero as well – need to be careful about priors</a:t>
                </a:r>
                <a:endParaRPr lang="en-IN" b="1" dirty="0"/>
              </a:p>
              <a:p>
                <a:pPr lvl="2"/>
                <a:r>
                  <a:rPr lang="en-IN" b="1" dirty="0"/>
                  <a:t>Warning</a:t>
                </a:r>
                <a:r>
                  <a:rPr lang="en-IN" dirty="0"/>
                  <a:t>: Do not read too much into these names </a:t>
                </a:r>
                <a:r>
                  <a:rPr lang="en-IN" i="0" dirty="0"/>
                  <a:t>likelihood, prior, posterior</a:t>
                </a:r>
                <a:r>
                  <a:rPr lang="en-IN" dirty="0"/>
                  <a:t>. All of them tell us how likely something is, given or not given something else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664" b="-218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4579" y="573907"/>
            <a:ext cx="1848262" cy="1848262"/>
          </a:xfrm>
          <a:prstGeom prst="rect">
            <a:avLst/>
          </a:prstGeom>
        </p:spPr>
      </p:pic>
      <p:sp>
        <p:nvSpPr>
          <p:cNvPr id="14" name="Rectangular Callout 13"/>
          <p:cNvSpPr/>
          <p:nvPr/>
        </p:nvSpPr>
        <p:spPr>
          <a:xfrm>
            <a:off x="5167901" y="524842"/>
            <a:ext cx="4919225" cy="1242053"/>
          </a:xfrm>
          <a:prstGeom prst="wedgeRectCallout">
            <a:avLst>
              <a:gd name="adj1" fmla="val 65962"/>
              <a:gd name="adj2" fmla="val 473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It is better to choose priors that do not completely exclude some models by giving them 0 probability (as we did)</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0900" y="4295329"/>
            <a:ext cx="1836955" cy="1836955"/>
          </a:xfrm>
          <a:prstGeom prst="rect">
            <a:avLst/>
          </a:prstGeom>
        </p:spPr>
      </p:pic>
      <mc:AlternateContent xmlns:mc="http://schemas.openxmlformats.org/markup-compatibility/2006" xmlns:a14="http://schemas.microsoft.com/office/drawing/2010/main">
        <mc:Choice Requires="a14">
          <p:sp>
            <p:nvSpPr>
              <p:cNvPr id="26" name="Rectangular Callout 25"/>
              <p:cNvSpPr/>
              <p:nvPr/>
            </p:nvSpPr>
            <p:spPr>
              <a:xfrm>
                <a:off x="3699477" y="4155205"/>
                <a:ext cx="6685599" cy="1242053"/>
              </a:xfrm>
              <a:prstGeom prst="wedgeRectCallout">
                <a:avLst>
                  <a:gd name="adj1" fmla="val 59168"/>
                  <a:gd name="adj2" fmla="val 5228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Indeed! For example if we were wrong and </a:t>
                </a:r>
                <a14:m>
                  <m:oMath xmlns:m="http://schemas.openxmlformats.org/officeDocument/2006/math">
                    <m:sSup>
                      <m:sSupPr>
                        <m:ctrlPr>
                          <a:rPr lang="en-IN" sz="2400" b="0" i="1" smtClean="0">
                            <a:solidFill>
                              <a:schemeClr val="bg1"/>
                            </a:solidFill>
                            <a:latin typeface="Cambria Math" panose="02040503050406030204" pitchFamily="18" charset="0"/>
                          </a:rPr>
                        </m:ctrlPr>
                      </m:sSupPr>
                      <m:e>
                        <m:r>
                          <a:rPr lang="en-IN" sz="2400" b="0" i="1" smtClean="0">
                            <a:solidFill>
                              <a:schemeClr val="bg1"/>
                            </a:solidFill>
                            <a:latin typeface="Cambria Math" panose="02040503050406030204" pitchFamily="18" charset="0"/>
                          </a:rPr>
                          <m:t>𝜇</m:t>
                        </m:r>
                      </m:e>
                      <m:sup>
                        <m:r>
                          <a:rPr lang="en-IN" sz="2400" b="0" i="1" smtClean="0">
                            <a:solidFill>
                              <a:schemeClr val="bg1"/>
                            </a:solidFill>
                            <a:latin typeface="Cambria Math" panose="02040503050406030204" pitchFamily="18" charset="0"/>
                          </a:rPr>
                          <m:t>∗</m:t>
                        </m:r>
                      </m:sup>
                    </m:sSup>
                  </m:oMath>
                </a14:m>
                <a:r>
                  <a:rPr lang="en-IN" sz="2400" dirty="0">
                    <a:solidFill>
                      <a:schemeClr val="bg1"/>
                    </a:solidFill>
                    <a:latin typeface="+mj-lt"/>
                  </a:rPr>
                  <a:t> was actually not </a:t>
                </a:r>
                <a14:m>
                  <m:oMath xmlns:m="http://schemas.openxmlformats.org/officeDocument/2006/math">
                    <m:r>
                      <a:rPr lang="en-IN" sz="2400" b="0" i="1" smtClean="0">
                        <a:solidFill>
                          <a:schemeClr val="bg1"/>
                        </a:solidFill>
                        <a:latin typeface="Cambria Math" panose="02040503050406030204" pitchFamily="18" charset="0"/>
                      </a:rPr>
                      <m:t>∈</m:t>
                    </m:r>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0,2</m:t>
                        </m:r>
                      </m:e>
                    </m:d>
                  </m:oMath>
                </a14:m>
                <a:r>
                  <a:rPr lang="en-IN" sz="2400" dirty="0">
                    <a:solidFill>
                      <a:schemeClr val="bg1"/>
                    </a:solidFill>
                    <a:latin typeface="+mj-lt"/>
                  </a:rPr>
                  <a:t> then not matter how many samples we see, we will never estimate </a:t>
                </a:r>
                <a14:m>
                  <m:oMath xmlns:m="http://schemas.openxmlformats.org/officeDocument/2006/math">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𝜇</m:t>
                        </m:r>
                      </m:e>
                      <m:sup>
                        <m:r>
                          <a:rPr lang="en-IN" sz="2400" i="1">
                            <a:solidFill>
                              <a:schemeClr val="bg1"/>
                            </a:solidFill>
                            <a:latin typeface="Cambria Math" panose="02040503050406030204" pitchFamily="18" charset="0"/>
                          </a:rPr>
                          <m:t>∗</m:t>
                        </m:r>
                      </m:sup>
                    </m:sSup>
                  </m:oMath>
                </a14:m>
                <a:r>
                  <a:rPr lang="en-IN" sz="2400" dirty="0">
                    <a:solidFill>
                      <a:schemeClr val="bg1"/>
                    </a:solidFill>
                    <a:latin typeface="+mj-lt"/>
                  </a:rPr>
                  <a:t> correctly!!</a:t>
                </a:r>
              </a:p>
            </p:txBody>
          </p:sp>
        </mc:Choice>
        <mc:Fallback xmlns="">
          <p:sp>
            <p:nvSpPr>
              <p:cNvPr id="26" name="Rectangular Callout 25"/>
              <p:cNvSpPr>
                <a:spLocks noRot="1" noChangeAspect="1" noMove="1" noResize="1" noEditPoints="1" noAdjustHandles="1" noChangeArrowheads="1" noChangeShapeType="1" noTextEdit="1"/>
              </p:cNvSpPr>
              <p:nvPr/>
            </p:nvSpPr>
            <p:spPr>
              <a:xfrm>
                <a:off x="3699477" y="4155205"/>
                <a:ext cx="6685599" cy="1242053"/>
              </a:xfrm>
              <a:prstGeom prst="wedgeRectCallout">
                <a:avLst>
                  <a:gd name="adj1" fmla="val 59168"/>
                  <a:gd name="adj2" fmla="val 52284"/>
                </a:avLst>
              </a:prstGeom>
              <a:blipFill>
                <a:blip r:embed="rId5"/>
                <a:stretch>
                  <a:fillRect l="-914" t="-467" b="-5140"/>
                </a:stretch>
              </a:blipFill>
              <a:ln w="38100">
                <a:solidFill>
                  <a:schemeClr val="accent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5E0ECC54-C9A6-DFAA-E2DC-7847FEE30673}"/>
              </a:ext>
            </a:extLst>
          </p:cNvPr>
          <p:cNvGrpSpPr/>
          <p:nvPr/>
        </p:nvGrpSpPr>
        <p:grpSpPr>
          <a:xfrm>
            <a:off x="10385076" y="2926102"/>
            <a:ext cx="1143000" cy="1143000"/>
            <a:chOff x="2379643" y="355681"/>
            <a:chExt cx="1143000" cy="1143000"/>
          </a:xfrm>
        </p:grpSpPr>
        <p:sp>
          <p:nvSpPr>
            <p:cNvPr id="6" name="Oval 5">
              <a:extLst>
                <a:ext uri="{FF2B5EF4-FFF2-40B4-BE49-F238E27FC236}">
                  <a16:creationId xmlns:a16="http://schemas.microsoft.com/office/drawing/2014/main" id="{242FB1E5-927D-D65C-8C55-64418FF0896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177DCDA7-074D-68AE-C826-3EB2F6E9162F}"/>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BC387CB9-2009-323B-3F7C-DE9DA0DB8DB8}"/>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182AC393-16BF-3F21-7996-674DBDCC142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7A7A21DA-5C78-213E-1C8F-B2B43F95635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1" name="Rectangular Callout 20"/>
          <p:cNvSpPr/>
          <p:nvPr/>
        </p:nvSpPr>
        <p:spPr>
          <a:xfrm>
            <a:off x="4172065" y="2526587"/>
            <a:ext cx="6028835" cy="1242053"/>
          </a:xfrm>
          <a:prstGeom prst="wedgeRectCallout">
            <a:avLst>
              <a:gd name="adj1" fmla="val 59382"/>
              <a:gd name="adj2" fmla="val 589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True! Even in general, if your priors are bad, or too strong, then you may end up getting funny models as a result of doing MAP estimation</a:t>
            </a:r>
          </a:p>
        </p:txBody>
      </p:sp>
    </p:spTree>
    <p:extLst>
      <p:ext uri="{BB962C8B-B14F-4D97-AF65-F5344CB8AC3E}">
        <p14:creationId xmlns:p14="http://schemas.microsoft.com/office/powerpoint/2010/main" val="26585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righ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right)">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26"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unc>
                      <m:funcPr>
                        <m:ctrlPr>
                          <a:rPr lang="en-IN" i="1" smtClean="0">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num>
                              <m:den>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i="1" dirty="0">
                                        <a:latin typeface="Cambria Math" panose="02040503050406030204" pitchFamily="18" charset="0"/>
                                        <a:ea typeface="Cambria Math" panose="02040503050406030204" pitchFamily="18" charset="0"/>
                                      </a:rPr>
                                      <m:t>,…,</m:t>
                                    </m:r>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𝑛</m:t>
                                        </m:r>
                                      </m:sub>
                                    </m:sSub>
                                  </m:e>
                                </m:d>
                              </m:den>
                            </m:f>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e>
                    </m:func>
                  </m:oMath>
                </a14:m>
                <a:endParaRPr lang="en-IN" dirty="0"/>
              </a:p>
              <a:p>
                <a:r>
                  <a:rPr lang="en-IN" dirty="0"/>
                  <a:t>Taking negative log likelihoods on both sides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oMath>
                </a14:m>
                <a:endParaRPr lang="en-IN" dirty="0"/>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However,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oMath>
                </a14:m>
                <a:r>
                  <a:rPr lang="en-IN" dirty="0"/>
                  <a:t> is constant for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and </a:t>
                </a:r>
                <a14:m>
                  <m:oMath xmlns:m="http://schemas.openxmlformats.org/officeDocument/2006/math">
                    <m:r>
                      <a:rPr lang="en-IN" b="0" i="1" smtClean="0">
                        <a:latin typeface="Cambria Math" panose="02040503050406030204" pitchFamily="18" charset="0"/>
                      </a:rPr>
                      <m:t>0</m:t>
                    </m:r>
                  </m:oMath>
                </a14:m>
                <a:r>
                  <a:rPr lang="en-IN" dirty="0"/>
                  <a:t> otherwise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b="0" i="1" smtClean="0">
                            <a:latin typeface="Cambria Math" panose="02040503050406030204" pitchFamily="18" charset="0"/>
                          </a:rPr>
                          <m:t>0</m:t>
                        </m:r>
                      </m:e>
                    </m:func>
                    <m:r>
                      <a:rPr lang="en-IN" b="0" i="1" smtClean="0">
                        <a:latin typeface="Cambria Math" panose="02040503050406030204" pitchFamily="18" charset="0"/>
                      </a:rPr>
                      <m:t>→∞</m:t>
                    </m:r>
                  </m:oMath>
                </a14:m>
                <a:r>
                  <a:rPr lang="en-IN" dirty="0"/>
                  <a:t>)</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r>
                  <a:rPr lang="en-IN" dirty="0"/>
                  <a:t> </a:t>
                </a:r>
                <a:r>
                  <a:rPr lang="en-IN" dirty="0" err="1"/>
                  <a:t>s.t.</a:t>
                </a:r>
                <a:r>
                  <a:rPr lang="en-IN" dirty="0"/>
                  <a:t>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0,2</m:t>
                        </m:r>
                      </m:e>
                    </m:d>
                  </m:oMath>
                </a14:m>
                <a:endParaRPr lang="en-IN" dirty="0"/>
              </a:p>
              <a:p>
                <a:r>
                  <a:rPr lang="en-IN" dirty="0"/>
                  <a:t>Thus, even MAP solutions can correspond to optimization problems!</a:t>
                </a:r>
              </a:p>
              <a:p>
                <a:r>
                  <a:rPr lang="en-IN" dirty="0"/>
                  <a:t>In this case, what was the prior became a constraint</a:t>
                </a:r>
              </a:p>
              <a:p>
                <a:r>
                  <a:rPr lang="en-IN" dirty="0"/>
                  <a:t>In general, the prior becomes a regularizer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b="-3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23658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4FF31FDD-A76D-4C33-A8C5-42D161437C73}" vid="{9166691C-7564-4C8C-B6F7-130833D3B11F}"/>
    </a:ext>
  </a:extLst>
</a:theme>
</file>

<file path=docProps/app.xml><?xml version="1.0" encoding="utf-8"?>
<Properties xmlns="http://schemas.openxmlformats.org/officeDocument/2006/extended-properties" xmlns:vt="http://schemas.openxmlformats.org/officeDocument/2006/docPropsVTypes">
  <Template>MLC-gold</Template>
  <TotalTime>2475</TotalTime>
  <Words>3826</Words>
  <Application>Microsoft Office PowerPoint</Application>
  <PresentationFormat>Widescreen</PresentationFormat>
  <Paragraphs>265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Courier New</vt:lpstr>
      <vt:lpstr>Wingdings</vt:lpstr>
      <vt:lpstr>MLC-gold</vt:lpstr>
      <vt:lpstr>Probabilistic Regularization?</vt:lpstr>
      <vt:lpstr>General Recipe for MLE Algorithms</vt:lpstr>
      <vt:lpstr>Probabilistic Regression</vt:lpstr>
      <vt:lpstr>Probabilistic Regression</vt:lpstr>
      <vt:lpstr>Probabilistic Regularization??</vt:lpstr>
      <vt:lpstr>Can you Guess the Mean?</vt:lpstr>
      <vt:lpstr>Posterior</vt:lpstr>
      <vt:lpstr>Maximum a Posteriori (MAP) Estimate</vt:lpstr>
      <vt:lpstr>MAP vs Regularization</vt:lpstr>
      <vt:lpstr>MAP vs Regularization</vt:lpstr>
      <vt:lpstr>Probabilistic Regression Revisited</vt:lpstr>
      <vt:lpstr>Probabilistic Regression Revisited</vt:lpstr>
      <vt:lpstr>MAP for Probabilistic Regression</vt:lpstr>
      <vt:lpstr>Bayesian Learning</vt:lpstr>
      <vt:lpstr>From PML to BML</vt:lpstr>
      <vt:lpstr>BML Trivia</vt:lpstr>
      <vt:lpstr>Bayesian Regression</vt:lpstr>
      <vt:lpstr>Conjugate Priors</vt:lpstr>
      <vt:lpstr>Generative ML</vt:lpstr>
      <vt:lpstr>Generative Models</vt:lpstr>
      <vt:lpstr>Generative Algorithms</vt:lpstr>
      <vt:lpstr>A very simple generative model</vt:lpstr>
      <vt:lpstr>A more powerful generative model</vt:lpstr>
      <vt:lpstr>A still more powerful generative model</vt:lpstr>
      <vt:lpstr>A still more powerful generative model</vt:lpstr>
      <vt:lpstr>A still more powerful generative model</vt:lpstr>
      <vt:lpstr>MAP, Bayesian Generative Models?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Probablistic Regression</dc:title>
  <dc:creator>Purushottam Kar</dc:creator>
  <cp:lastModifiedBy>Purushottam Kar</cp:lastModifiedBy>
  <cp:revision>10</cp:revision>
  <dcterms:created xsi:type="dcterms:W3CDTF">2022-09-11T14:48:53Z</dcterms:created>
  <dcterms:modified xsi:type="dcterms:W3CDTF">2022-10-04T04:36:28Z</dcterms:modified>
</cp:coreProperties>
</file>