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302" r:id="rId8"/>
    <p:sldId id="280" r:id="rId9"/>
    <p:sldId id="303" r:id="rId10"/>
    <p:sldId id="304" r:id="rId11"/>
    <p:sldId id="305" r:id="rId12"/>
    <p:sldId id="306" r:id="rId13"/>
    <p:sldId id="307" r:id="rId14"/>
    <p:sldId id="286" r:id="rId15"/>
    <p:sldId id="287" r:id="rId16"/>
    <p:sldId id="288" r:id="rId17"/>
    <p:sldId id="30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4382EDD-5729-414C-93AE-39D39AB1B2E1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9687FD7-EDB9-4833-8451-AE280623A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02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4382EDD-5729-414C-93AE-39D39AB1B2E1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9687FD7-EDB9-4833-8451-AE280623A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999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2EDD-5729-414C-93AE-39D39AB1B2E1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7FD7-EDB9-4833-8451-AE280623A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21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2EDD-5729-414C-93AE-39D39AB1B2E1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7FD7-EDB9-4833-8451-AE280623A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1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2EDD-5729-414C-93AE-39D39AB1B2E1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7FD7-EDB9-4833-8451-AE280623A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52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q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2EDD-5729-414C-93AE-39D39AB1B2E1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7FD7-EDB9-4833-8451-AE280623A50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138BE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2EDD-5729-414C-93AE-39D39AB1B2E1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7FD7-EDB9-4833-8451-AE280623A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49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2EDD-5729-414C-93AE-39D39AB1B2E1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7FD7-EDB9-4833-8451-AE280623A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00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4382EDD-5729-414C-93AE-39D39AB1B2E1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9687FD7-EDB9-4833-8451-AE280623A50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5181601" y="1446182"/>
            <a:ext cx="1828799" cy="18288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8EEE6-8976-851D-F510-207FC6D4CF21}"/>
              </a:ext>
            </a:extLst>
          </p:cNvPr>
          <p:cNvSpPr>
            <a:spLocks noChangeAspect="1"/>
          </p:cNvSpPr>
          <p:nvPr/>
        </p:nvSpPr>
        <p:spPr>
          <a:xfrm>
            <a:off x="778573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48510-2F64-4D88-22C1-3FF7F2533D22}"/>
              </a:ext>
            </a:extLst>
          </p:cNvPr>
          <p:cNvSpPr>
            <a:spLocks noChangeAspect="1"/>
          </p:cNvSpPr>
          <p:nvPr/>
        </p:nvSpPr>
        <p:spPr>
          <a:xfrm>
            <a:off x="118758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80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2EDD-5729-414C-93AE-39D39AB1B2E1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7FD7-EDB9-4833-8451-AE280623A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6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2EDD-5729-414C-93AE-39D39AB1B2E1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7FD7-EDB9-4833-8451-AE280623A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5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2EDD-5729-414C-93AE-39D39AB1B2E1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9687FD7-EDB9-4833-8451-AE280623A50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4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E4382EDD-5729-414C-93AE-39D39AB1B2E1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9687FD7-EDB9-4833-8451-AE280623A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45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tags" Target="../tags/tag5.xml"/><Relationship Id="rId21" Type="http://schemas.openxmlformats.org/officeDocument/2006/relationships/image" Target="../media/image28.png"/><Relationship Id="rId7" Type="http://schemas.openxmlformats.org/officeDocument/2006/relationships/tags" Target="../tags/tag9.xml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tags" Target="../tags/tag4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tags" Target="../tags/tag12.xml"/><Relationship Id="rId19" Type="http://schemas.openxmlformats.org/officeDocument/2006/relationships/image" Target="../media/image26.pn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15.xml"/><Relationship Id="rId7" Type="http://schemas.openxmlformats.org/officeDocument/2006/relationships/image" Target="../media/image32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31.png"/><Relationship Id="rId5" Type="http://schemas.openxmlformats.org/officeDocument/2006/relationships/image" Target="../media/image310.png"/><Relationship Id="rId10" Type="http://schemas.openxmlformats.org/officeDocument/2006/relationships/image" Target="../media/image3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5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565E-C518-B227-CC87-AB09967184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EM Algorithm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FAAEB-BE55-9235-4CB5-9D4D18ADAB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17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Q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2017303" cy="5446492"/>
              </a:xfrm>
            </p:spPr>
            <p:txBody>
              <a:bodyPr/>
              <a:lstStyle/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e>
                            </m:d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nary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|</m:t>
                                </m:r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dirty="0"/>
                  <a:t> be the new objective function constructed at time step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IN" dirty="0"/>
              </a:p>
              <a:p>
                <a:r>
                  <a:rPr lang="en-IN" dirty="0"/>
                  <a:t>The EM algorithm constructs a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/>
                  <a:t> function at each time during the E-step and maximizes it during the M-step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We have already seen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|</m:t>
                                </m:r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endParaRPr lang="en-IN" b="1" dirty="0"/>
              </a:p>
              <a:p>
                <a:pPr lvl="2"/>
                <a:r>
                  <a:rPr lang="en-IN" dirty="0"/>
                  <a:t>Easy enough to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|</m:t>
                                </m:r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Some indication as to why EM increases likelihood at each iteration</a:t>
                </a:r>
              </a:p>
              <a:p>
                <a:r>
                  <a:rPr lang="en-IN" dirty="0"/>
                  <a:t>Alternating optimization can be seen as a cousin of EM that uses 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IN" dirty="0"/>
                  <a:t> fn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8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IN" sz="28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800" b="0" i="0" dirty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2800" b="0" i="0" dirty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IN" sz="280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IN" sz="28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80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IN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800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sz="28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sz="2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 </m:t>
                                    </m:r>
                                    <m:sSub>
                                      <m:sSubPr>
                                        <m:ctrlPr>
                                          <a:rPr lang="en-IN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8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N" sz="28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sz="2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800" b="1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  <m:sup>
                                        <m: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2017303" cy="5446492"/>
              </a:xfrm>
              <a:blipFill>
                <a:blip r:embed="rId2"/>
                <a:stretch>
                  <a:fillRect l="-558" t="-1342" r="-12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57153" y="1468414"/>
                <a:ext cx="8551260" cy="532030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accent2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IN" sz="3600" dirty="0">
                    <a:solidFill>
                      <a:schemeClr val="bg1"/>
                    </a:solidFill>
                    <a:latin typeface="Calibri Light" panose="020F0302020204030204"/>
                  </a:rPr>
                  <a:t>The Generic EM Algorithm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  <a:t>Initialize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3200" b="1" dirty="0">
                  <a:solidFill>
                    <a:schemeClr val="bg1"/>
                  </a:solidFill>
                  <a:latin typeface="Calibri Light" panose="020F0302020204030204"/>
                </a:endParaRP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  <a:t>For every latent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  <a:t> and every possible value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𝒵</m:t>
                    </m:r>
                  </m:oMath>
                </a14:m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  <a:t> it could take, compute</a:t>
                </a:r>
                <a:b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IN" sz="3200" dirty="0">
                  <a:solidFill>
                    <a:schemeClr val="bg1"/>
                  </a:solidFill>
                  <a:latin typeface="Calibri Light" panose="020F0302020204030204"/>
                </a:endParaRP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  <a:t>Compute the Q-function</a:t>
                </a:r>
                <a:b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𝒵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func>
                              <m:funcPr>
                                <m:ctrlP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32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sz="3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3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IN" sz="3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sz="3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3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IN" sz="3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IN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IN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 </m:t>
                                    </m:r>
                                    <m:r>
                                      <a:rPr lang="en-IN" sz="3200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sz="3200" dirty="0">
                  <a:solidFill>
                    <a:schemeClr val="bg1"/>
                  </a:solidFill>
                  <a:latin typeface="Calibri Light" panose="020F0302020204030204"/>
                </a:endParaRP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32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sz="3200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3200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sz="3200" dirty="0">
                  <a:solidFill>
                    <a:schemeClr val="bg1"/>
                  </a:solidFill>
                  <a:latin typeface="Calibri Light" panose="020F0302020204030204"/>
                </a:endParaRP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  <a:t>Repeat until convergence </a:t>
                </a:r>
                <a:endParaRPr lang="en-US" sz="3200" dirty="0">
                  <a:solidFill>
                    <a:schemeClr val="bg1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153" y="1468414"/>
                <a:ext cx="8551260" cy="5320303"/>
              </a:xfrm>
              <a:prstGeom prst="rect">
                <a:avLst/>
              </a:prstGeom>
              <a:blipFill>
                <a:blip r:embed="rId3"/>
                <a:stretch>
                  <a:fillRect l="-1632" t="-1479" b="-2617"/>
                </a:stretch>
              </a:blipFill>
              <a:ln w="38100">
                <a:solidFill>
                  <a:schemeClr val="accent2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835" y="250213"/>
            <a:ext cx="1722822" cy="17228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ular Callout 6"/>
              <p:cNvSpPr/>
              <p:nvPr/>
            </p:nvSpPr>
            <p:spPr>
              <a:xfrm>
                <a:off x="1860980" y="428607"/>
                <a:ext cx="8802050" cy="861411"/>
              </a:xfrm>
              <a:prstGeom prst="wedgeRectCallout">
                <a:avLst>
                  <a:gd name="adj1" fmla="val 56434"/>
                  <a:gd name="adj2" fmla="val 55105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We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instead of just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uses the values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which are calculated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. Thus,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function keeps changing</a:t>
                </a:r>
              </a:p>
            </p:txBody>
          </p:sp>
        </mc:Choice>
        <mc:Fallback xmlns="">
          <p:sp>
            <p:nvSpPr>
              <p:cNvPr id="7" name="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980" y="428607"/>
                <a:ext cx="8802050" cy="861411"/>
              </a:xfrm>
              <a:prstGeom prst="wedgeRectCallout">
                <a:avLst>
                  <a:gd name="adj1" fmla="val 56434"/>
                  <a:gd name="adj2" fmla="val 55105"/>
                </a:avLst>
              </a:prstGeom>
              <a:blipFill>
                <a:blip r:embed="rId5"/>
                <a:stretch>
                  <a:fillRect l="-713" b="-833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46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pictorial depiction of the 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31446" y="301681"/>
            <a:ext cx="2601966" cy="354196"/>
            <a:chOff x="9231446" y="301681"/>
            <a:chExt cx="2601966" cy="354196"/>
          </a:xfrm>
        </p:grpSpPr>
        <p:pic>
          <p:nvPicPr>
            <p:cNvPr id="6" name="Picture 5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3230" y="301681"/>
              <a:ext cx="1790182" cy="354196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9231446" y="478779"/>
              <a:ext cx="7132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>
            <a:stCxn id="47" idx="3"/>
          </p:cNvCxnSpPr>
          <p:nvPr/>
        </p:nvCxnSpPr>
        <p:spPr>
          <a:xfrm>
            <a:off x="5320043" y="1191635"/>
            <a:ext cx="17203" cy="4005697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95" y="5354461"/>
            <a:ext cx="906826" cy="29872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9231446" y="780459"/>
            <a:ext cx="1752750" cy="354196"/>
            <a:chOff x="9231446" y="780459"/>
            <a:chExt cx="1752750" cy="354196"/>
          </a:xfrm>
        </p:grpSpPr>
        <p:pic>
          <p:nvPicPr>
            <p:cNvPr id="11" name="Picture 10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3230" y="780459"/>
              <a:ext cx="940966" cy="354196"/>
            </a:xfrm>
            <a:prstGeom prst="rect">
              <a:avLst/>
            </a:prstGeom>
          </p:spPr>
        </p:pic>
        <p:cxnSp>
          <p:nvCxnSpPr>
            <p:cNvPr id="12" name="Straight Connector 11"/>
            <p:cNvCxnSpPr/>
            <p:nvPr/>
          </p:nvCxnSpPr>
          <p:spPr>
            <a:xfrm>
              <a:off x="9231446" y="957557"/>
              <a:ext cx="713232" cy="0"/>
            </a:xfrm>
            <a:prstGeom prst="line">
              <a:avLst/>
            </a:prstGeom>
            <a:ln w="38100">
              <a:solidFill>
                <a:srgbClr val="2ECC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9231446" y="1259237"/>
            <a:ext cx="1752750" cy="354196"/>
            <a:chOff x="9231446" y="1259237"/>
            <a:chExt cx="1752750" cy="354196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9231446" y="1436335"/>
              <a:ext cx="713232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3230" y="1259237"/>
              <a:ext cx="940966" cy="354196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9231446" y="1734315"/>
            <a:ext cx="1752750" cy="354196"/>
            <a:chOff x="9231446" y="1734315"/>
            <a:chExt cx="1752750" cy="35419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9231446" y="1910379"/>
              <a:ext cx="713232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3230" y="1734315"/>
              <a:ext cx="940966" cy="354196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 flipV="1">
            <a:off x="3383371" y="1758126"/>
            <a:ext cx="1146846" cy="2521760"/>
            <a:chOff x="1500604" y="2495740"/>
            <a:chExt cx="1836832" cy="1287668"/>
          </a:xfrm>
        </p:grpSpPr>
        <p:sp>
          <p:nvSpPr>
            <p:cNvPr id="20" name="Freeform 19"/>
            <p:cNvSpPr/>
            <p:nvPr/>
          </p:nvSpPr>
          <p:spPr>
            <a:xfrm>
              <a:off x="1500604" y="2495740"/>
              <a:ext cx="918416" cy="1287668"/>
            </a:xfrm>
            <a:custGeom>
              <a:avLst/>
              <a:gdLst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6"/>
                <a:gd name="connsiteX1" fmla="*/ 741146 w 741146"/>
                <a:gd name="connsiteY1" fmla="*/ 1289785 h 128978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8080"/>
                <a:gd name="connsiteX1" fmla="*/ 918416 w 918416"/>
                <a:gd name="connsiteY1" fmla="*/ 1287668 h 1288080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8"/>
                <a:gd name="connsiteX1" fmla="*/ 918416 w 918416"/>
                <a:gd name="connsiteY1" fmla="*/ 1287668 h 128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8416" h="1287668">
                  <a:moveTo>
                    <a:pt x="0" y="0"/>
                  </a:moveTo>
                  <a:cubicBezTo>
                    <a:pt x="109466" y="406645"/>
                    <a:pt x="417411" y="1286888"/>
                    <a:pt x="918416" y="1287668"/>
                  </a:cubicBezTo>
                </a:path>
              </a:pathLst>
            </a:custGeom>
            <a:noFill/>
            <a:ln w="38100">
              <a:solidFill>
                <a:schemeClr val="accent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 flipH="1">
              <a:off x="2419020" y="2495740"/>
              <a:ext cx="918416" cy="1287668"/>
            </a:xfrm>
            <a:custGeom>
              <a:avLst/>
              <a:gdLst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6"/>
                <a:gd name="connsiteX1" fmla="*/ 741146 w 741146"/>
                <a:gd name="connsiteY1" fmla="*/ 1289785 h 128978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8080"/>
                <a:gd name="connsiteX1" fmla="*/ 918416 w 918416"/>
                <a:gd name="connsiteY1" fmla="*/ 1287668 h 1288080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8"/>
                <a:gd name="connsiteX1" fmla="*/ 918416 w 918416"/>
                <a:gd name="connsiteY1" fmla="*/ 1287668 h 128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8416" h="1287668">
                  <a:moveTo>
                    <a:pt x="0" y="0"/>
                  </a:moveTo>
                  <a:cubicBezTo>
                    <a:pt x="109466" y="406645"/>
                    <a:pt x="417411" y="1286888"/>
                    <a:pt x="918416" y="1287668"/>
                  </a:cubicBezTo>
                </a:path>
              </a:pathLst>
            </a:custGeom>
            <a:noFill/>
            <a:ln w="38100">
              <a:solidFill>
                <a:schemeClr val="accent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231446" y="2217995"/>
            <a:ext cx="1752750" cy="354196"/>
            <a:chOff x="9231446" y="2217995"/>
            <a:chExt cx="1752750" cy="354196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9231446" y="2394059"/>
              <a:ext cx="71323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3230" y="2217995"/>
              <a:ext cx="940966" cy="354196"/>
            </a:xfrm>
            <a:prstGeom prst="rect">
              <a:avLst/>
            </a:prstGeom>
          </p:spPr>
        </p:pic>
      </p:grpSp>
      <p:cxnSp>
        <p:nvCxnSpPr>
          <p:cNvPr id="25" name="Straight Connector 24"/>
          <p:cNvCxnSpPr/>
          <p:nvPr/>
        </p:nvCxnSpPr>
        <p:spPr>
          <a:xfrm>
            <a:off x="3956794" y="1191635"/>
            <a:ext cx="17203" cy="4005697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 flipV="1">
            <a:off x="2694192" y="2044373"/>
            <a:ext cx="2569348" cy="2521760"/>
            <a:chOff x="1500604" y="2495740"/>
            <a:chExt cx="1836832" cy="1287668"/>
          </a:xfrm>
        </p:grpSpPr>
        <p:sp>
          <p:nvSpPr>
            <p:cNvPr id="27" name="Freeform 26"/>
            <p:cNvSpPr/>
            <p:nvPr/>
          </p:nvSpPr>
          <p:spPr>
            <a:xfrm>
              <a:off x="1500604" y="2495740"/>
              <a:ext cx="918416" cy="1287668"/>
            </a:xfrm>
            <a:custGeom>
              <a:avLst/>
              <a:gdLst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6"/>
                <a:gd name="connsiteX1" fmla="*/ 741146 w 741146"/>
                <a:gd name="connsiteY1" fmla="*/ 1289785 h 128978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8080"/>
                <a:gd name="connsiteX1" fmla="*/ 918416 w 918416"/>
                <a:gd name="connsiteY1" fmla="*/ 1287668 h 1288080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8"/>
                <a:gd name="connsiteX1" fmla="*/ 918416 w 918416"/>
                <a:gd name="connsiteY1" fmla="*/ 1287668 h 128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8416" h="1287668">
                  <a:moveTo>
                    <a:pt x="0" y="0"/>
                  </a:moveTo>
                  <a:cubicBezTo>
                    <a:pt x="109466" y="406645"/>
                    <a:pt x="417411" y="1286888"/>
                    <a:pt x="918416" y="1287668"/>
                  </a:cubicBezTo>
                </a:path>
              </a:pathLst>
            </a:custGeom>
            <a:noFill/>
            <a:ln w="381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flipH="1">
              <a:off x="2419020" y="2495740"/>
              <a:ext cx="918416" cy="1287668"/>
            </a:xfrm>
            <a:custGeom>
              <a:avLst/>
              <a:gdLst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6"/>
                <a:gd name="connsiteX1" fmla="*/ 741146 w 741146"/>
                <a:gd name="connsiteY1" fmla="*/ 1289785 h 128978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8080"/>
                <a:gd name="connsiteX1" fmla="*/ 918416 w 918416"/>
                <a:gd name="connsiteY1" fmla="*/ 1287668 h 1288080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8"/>
                <a:gd name="connsiteX1" fmla="*/ 918416 w 918416"/>
                <a:gd name="connsiteY1" fmla="*/ 1287668 h 128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8416" h="1287668">
                  <a:moveTo>
                    <a:pt x="0" y="0"/>
                  </a:moveTo>
                  <a:cubicBezTo>
                    <a:pt x="109466" y="406645"/>
                    <a:pt x="417411" y="1286888"/>
                    <a:pt x="918416" y="1287668"/>
                  </a:cubicBezTo>
                </a:path>
              </a:pathLst>
            </a:custGeom>
            <a:noFill/>
            <a:ln w="381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3270339" y="1191635"/>
            <a:ext cx="17203" cy="4005697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 flipV="1">
            <a:off x="1545106" y="3402400"/>
            <a:ext cx="3450465" cy="2521760"/>
            <a:chOff x="1500604" y="2495740"/>
            <a:chExt cx="1836832" cy="1287668"/>
          </a:xfrm>
        </p:grpSpPr>
        <p:sp>
          <p:nvSpPr>
            <p:cNvPr id="31" name="Freeform 30"/>
            <p:cNvSpPr/>
            <p:nvPr/>
          </p:nvSpPr>
          <p:spPr>
            <a:xfrm>
              <a:off x="1500604" y="2495740"/>
              <a:ext cx="918416" cy="1287668"/>
            </a:xfrm>
            <a:custGeom>
              <a:avLst/>
              <a:gdLst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6"/>
                <a:gd name="connsiteX1" fmla="*/ 741146 w 741146"/>
                <a:gd name="connsiteY1" fmla="*/ 1289785 h 128978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8080"/>
                <a:gd name="connsiteX1" fmla="*/ 918416 w 918416"/>
                <a:gd name="connsiteY1" fmla="*/ 1287668 h 1288080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8"/>
                <a:gd name="connsiteX1" fmla="*/ 918416 w 918416"/>
                <a:gd name="connsiteY1" fmla="*/ 1287668 h 128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8416" h="1287668">
                  <a:moveTo>
                    <a:pt x="0" y="0"/>
                  </a:moveTo>
                  <a:cubicBezTo>
                    <a:pt x="109466" y="406645"/>
                    <a:pt x="417411" y="1286888"/>
                    <a:pt x="918416" y="1287668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 flipH="1">
              <a:off x="2419020" y="2495740"/>
              <a:ext cx="918416" cy="1287668"/>
            </a:xfrm>
            <a:custGeom>
              <a:avLst/>
              <a:gdLst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6"/>
                <a:gd name="connsiteX1" fmla="*/ 741146 w 741146"/>
                <a:gd name="connsiteY1" fmla="*/ 1289785 h 128978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8080"/>
                <a:gd name="connsiteX1" fmla="*/ 918416 w 918416"/>
                <a:gd name="connsiteY1" fmla="*/ 1287668 h 1288080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8"/>
                <a:gd name="connsiteX1" fmla="*/ 918416 w 918416"/>
                <a:gd name="connsiteY1" fmla="*/ 1287668 h 128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8416" h="1287668">
                  <a:moveTo>
                    <a:pt x="0" y="0"/>
                  </a:moveTo>
                  <a:cubicBezTo>
                    <a:pt x="109466" y="406645"/>
                    <a:pt x="417411" y="1286888"/>
                    <a:pt x="918416" y="1287668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2657339" y="1191635"/>
            <a:ext cx="17203" cy="4005697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 flipV="1">
            <a:off x="417279" y="3837960"/>
            <a:ext cx="4563255" cy="2521760"/>
            <a:chOff x="1500604" y="2495740"/>
            <a:chExt cx="1836832" cy="1287668"/>
          </a:xfrm>
        </p:grpSpPr>
        <p:sp>
          <p:nvSpPr>
            <p:cNvPr id="35" name="Freeform 34"/>
            <p:cNvSpPr/>
            <p:nvPr/>
          </p:nvSpPr>
          <p:spPr>
            <a:xfrm>
              <a:off x="1500604" y="2495740"/>
              <a:ext cx="918416" cy="1287668"/>
            </a:xfrm>
            <a:custGeom>
              <a:avLst/>
              <a:gdLst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6"/>
                <a:gd name="connsiteX1" fmla="*/ 741146 w 741146"/>
                <a:gd name="connsiteY1" fmla="*/ 1289785 h 128978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8080"/>
                <a:gd name="connsiteX1" fmla="*/ 918416 w 918416"/>
                <a:gd name="connsiteY1" fmla="*/ 1287668 h 1288080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8"/>
                <a:gd name="connsiteX1" fmla="*/ 918416 w 918416"/>
                <a:gd name="connsiteY1" fmla="*/ 1287668 h 128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8416" h="1287668">
                  <a:moveTo>
                    <a:pt x="0" y="0"/>
                  </a:moveTo>
                  <a:cubicBezTo>
                    <a:pt x="109466" y="406645"/>
                    <a:pt x="417411" y="1286888"/>
                    <a:pt x="918416" y="1287668"/>
                  </a:cubicBezTo>
                </a:path>
              </a:pathLst>
            </a:custGeom>
            <a:noFill/>
            <a:ln w="38100">
              <a:solidFill>
                <a:srgbClr val="2ECC7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 flipH="1">
              <a:off x="2419020" y="2495740"/>
              <a:ext cx="918416" cy="1287668"/>
            </a:xfrm>
            <a:custGeom>
              <a:avLst/>
              <a:gdLst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5"/>
                <a:gd name="connsiteX1" fmla="*/ 741146 w 741146"/>
                <a:gd name="connsiteY1" fmla="*/ 1289785 h 1289785"/>
                <a:gd name="connsiteX0" fmla="*/ 0 w 741146"/>
                <a:gd name="connsiteY0" fmla="*/ 0 h 1289786"/>
                <a:gd name="connsiteX1" fmla="*/ 741146 w 741146"/>
                <a:gd name="connsiteY1" fmla="*/ 1289785 h 128978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742733"/>
                <a:gd name="connsiteY0" fmla="*/ 0 h 1283436"/>
                <a:gd name="connsiteX1" fmla="*/ 742733 w 742733"/>
                <a:gd name="connsiteY1" fmla="*/ 1283435 h 1283436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8080"/>
                <a:gd name="connsiteX1" fmla="*/ 918416 w 918416"/>
                <a:gd name="connsiteY1" fmla="*/ 1287668 h 1288080"/>
                <a:gd name="connsiteX0" fmla="*/ 0 w 918416"/>
                <a:gd name="connsiteY0" fmla="*/ 0 h 1287669"/>
                <a:gd name="connsiteX1" fmla="*/ 918416 w 918416"/>
                <a:gd name="connsiteY1" fmla="*/ 1287668 h 1287669"/>
                <a:gd name="connsiteX0" fmla="*/ 0 w 918416"/>
                <a:gd name="connsiteY0" fmla="*/ 0 h 1287668"/>
                <a:gd name="connsiteX1" fmla="*/ 918416 w 918416"/>
                <a:gd name="connsiteY1" fmla="*/ 1287668 h 128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8416" h="1287668">
                  <a:moveTo>
                    <a:pt x="0" y="0"/>
                  </a:moveTo>
                  <a:cubicBezTo>
                    <a:pt x="109466" y="406645"/>
                    <a:pt x="417411" y="1286888"/>
                    <a:pt x="918416" y="1287668"/>
                  </a:cubicBezTo>
                </a:path>
              </a:pathLst>
            </a:custGeom>
            <a:noFill/>
            <a:ln w="38100">
              <a:solidFill>
                <a:srgbClr val="2ECC7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2171041" y="1191635"/>
            <a:ext cx="17203" cy="4005697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110" y="5330990"/>
            <a:ext cx="413939" cy="32219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350" y="5328856"/>
            <a:ext cx="420340" cy="32432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720" y="5328856"/>
            <a:ext cx="424608" cy="32432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734" y="5326722"/>
            <a:ext cx="426742" cy="3264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59"/>
              <p:cNvSpPr>
                <a:spLocks noGrp="1"/>
              </p:cNvSpPr>
              <p:nvPr>
                <p:ph idx="1"/>
              </p:nvPr>
            </p:nvSpPr>
            <p:spPr>
              <a:xfrm>
                <a:off x="7781153" y="2827691"/>
                <a:ext cx="4410847" cy="3532029"/>
              </a:xfrm>
              <a:solidFill>
                <a:schemeClr val="tx1"/>
              </a:solidFill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/>
                  <a:t>-curves always lie below the red curve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𝚯</m:t>
                            </m:r>
                          </m:e>
                        </m:d>
                      </m:e>
                    </m:func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𝚯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a:rPr lang="en-I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</m:oMath>
                </a14:m>
                <a:endParaRPr lang="en-US" b="1" dirty="0"/>
              </a:p>
              <a:p>
                <a:r>
                  <a:rPr lang="en-IN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curves always touch the red curve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because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𝚯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 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𝚯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IN" dirty="0"/>
                  <a:t>M-step maximizes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Content Placeholder 5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81153" y="2827691"/>
                <a:ext cx="4410847" cy="3532029"/>
              </a:xfrm>
              <a:blipFill>
                <a:blip r:embed="rId22"/>
                <a:stretch>
                  <a:fillRect l="-1105" t="-50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90114" y="1134655"/>
            <a:ext cx="7926324" cy="4580524"/>
            <a:chOff x="902535" y="1061324"/>
            <a:chExt cx="7926324" cy="4580524"/>
          </a:xfrm>
        </p:grpSpPr>
        <p:cxnSp>
          <p:nvCxnSpPr>
            <p:cNvPr id="45" name="Straight Connector 44"/>
            <p:cNvCxnSpPr/>
            <p:nvPr/>
          </p:nvCxnSpPr>
          <p:spPr>
            <a:xfrm flipH="1">
              <a:off x="902535" y="5124001"/>
              <a:ext cx="792632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426973" y="1061324"/>
              <a:ext cx="0" cy="458052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Freeform 46"/>
          <p:cNvSpPr/>
          <p:nvPr/>
        </p:nvSpPr>
        <p:spPr>
          <a:xfrm rot="10800000" flipH="1">
            <a:off x="828094" y="1190187"/>
            <a:ext cx="7135004" cy="3810160"/>
          </a:xfrm>
          <a:custGeom>
            <a:avLst/>
            <a:gdLst>
              <a:gd name="connsiteX0" fmla="*/ 0 w 5015060"/>
              <a:gd name="connsiteY0" fmla="*/ 593888 h 3531443"/>
              <a:gd name="connsiteX1" fmla="*/ 688157 w 5015060"/>
              <a:gd name="connsiteY1" fmla="*/ 2667785 h 3531443"/>
              <a:gd name="connsiteX2" fmla="*/ 1951348 w 5015060"/>
              <a:gd name="connsiteY2" fmla="*/ 1828800 h 3531443"/>
              <a:gd name="connsiteX3" fmla="*/ 3553905 w 5015060"/>
              <a:gd name="connsiteY3" fmla="*/ 3497344 h 3531443"/>
              <a:gd name="connsiteX4" fmla="*/ 5015060 w 5015060"/>
              <a:gd name="connsiteY4" fmla="*/ 0 h 3531443"/>
              <a:gd name="connsiteX0" fmla="*/ 0 w 5015060"/>
              <a:gd name="connsiteY0" fmla="*/ 593888 h 3534633"/>
              <a:gd name="connsiteX1" fmla="*/ 1238490 w 5015060"/>
              <a:gd name="connsiteY1" fmla="*/ 1584052 h 3534633"/>
              <a:gd name="connsiteX2" fmla="*/ 1951348 w 5015060"/>
              <a:gd name="connsiteY2" fmla="*/ 1828800 h 3534633"/>
              <a:gd name="connsiteX3" fmla="*/ 3553905 w 5015060"/>
              <a:gd name="connsiteY3" fmla="*/ 3497344 h 3534633"/>
              <a:gd name="connsiteX4" fmla="*/ 5015060 w 5015060"/>
              <a:gd name="connsiteY4" fmla="*/ 0 h 3534633"/>
              <a:gd name="connsiteX0" fmla="*/ 0 w 5015060"/>
              <a:gd name="connsiteY0" fmla="*/ 593888 h 3525111"/>
              <a:gd name="connsiteX1" fmla="*/ 1238490 w 5015060"/>
              <a:gd name="connsiteY1" fmla="*/ 1584052 h 3525111"/>
              <a:gd name="connsiteX2" fmla="*/ 3553905 w 5015060"/>
              <a:gd name="connsiteY2" fmla="*/ 3497344 h 3525111"/>
              <a:gd name="connsiteX3" fmla="*/ 5015060 w 5015060"/>
              <a:gd name="connsiteY3" fmla="*/ 0 h 3525111"/>
              <a:gd name="connsiteX0" fmla="*/ 0 w 5015060"/>
              <a:gd name="connsiteY0" fmla="*/ 593888 h 3522155"/>
              <a:gd name="connsiteX1" fmla="*/ 1822690 w 5015060"/>
              <a:gd name="connsiteY1" fmla="*/ 1516318 h 3522155"/>
              <a:gd name="connsiteX2" fmla="*/ 3553905 w 5015060"/>
              <a:gd name="connsiteY2" fmla="*/ 3497344 h 3522155"/>
              <a:gd name="connsiteX3" fmla="*/ 5015060 w 5015060"/>
              <a:gd name="connsiteY3" fmla="*/ 0 h 3522155"/>
              <a:gd name="connsiteX0" fmla="*/ 0 w 5015060"/>
              <a:gd name="connsiteY0" fmla="*/ 593888 h 3532734"/>
              <a:gd name="connsiteX1" fmla="*/ 2195224 w 5015060"/>
              <a:gd name="connsiteY1" fmla="*/ 1736451 h 3532734"/>
              <a:gd name="connsiteX2" fmla="*/ 3553905 w 5015060"/>
              <a:gd name="connsiteY2" fmla="*/ 3497344 h 3532734"/>
              <a:gd name="connsiteX3" fmla="*/ 5015060 w 5015060"/>
              <a:gd name="connsiteY3" fmla="*/ 0 h 3532734"/>
              <a:gd name="connsiteX0" fmla="*/ 0 w 5015060"/>
              <a:gd name="connsiteY0" fmla="*/ 593888 h 3501453"/>
              <a:gd name="connsiteX1" fmla="*/ 1500958 w 5015060"/>
              <a:gd name="connsiteY1" fmla="*/ 703518 h 3501453"/>
              <a:gd name="connsiteX2" fmla="*/ 3553905 w 5015060"/>
              <a:gd name="connsiteY2" fmla="*/ 3497344 h 3501453"/>
              <a:gd name="connsiteX3" fmla="*/ 5015060 w 5015060"/>
              <a:gd name="connsiteY3" fmla="*/ 0 h 3501453"/>
              <a:gd name="connsiteX0" fmla="*/ 0 w 5015060"/>
              <a:gd name="connsiteY0" fmla="*/ 593888 h 3514933"/>
              <a:gd name="connsiteX1" fmla="*/ 1831158 w 5015060"/>
              <a:gd name="connsiteY1" fmla="*/ 1321585 h 3514933"/>
              <a:gd name="connsiteX2" fmla="*/ 3553905 w 5015060"/>
              <a:gd name="connsiteY2" fmla="*/ 3497344 h 3514933"/>
              <a:gd name="connsiteX3" fmla="*/ 5015060 w 5015060"/>
              <a:gd name="connsiteY3" fmla="*/ 0 h 3514933"/>
              <a:gd name="connsiteX0" fmla="*/ 0 w 5015060"/>
              <a:gd name="connsiteY0" fmla="*/ 593888 h 3531815"/>
              <a:gd name="connsiteX1" fmla="*/ 1822692 w 5015060"/>
              <a:gd name="connsiteY1" fmla="*/ 1719518 h 3531815"/>
              <a:gd name="connsiteX2" fmla="*/ 3553905 w 5015060"/>
              <a:gd name="connsiteY2" fmla="*/ 3497344 h 3531815"/>
              <a:gd name="connsiteX3" fmla="*/ 5015060 w 5015060"/>
              <a:gd name="connsiteY3" fmla="*/ 0 h 3531815"/>
              <a:gd name="connsiteX0" fmla="*/ 0 w 5015060"/>
              <a:gd name="connsiteY0" fmla="*/ 593888 h 3521454"/>
              <a:gd name="connsiteX1" fmla="*/ 2000492 w 5015060"/>
              <a:gd name="connsiteY1" fmla="*/ 1499385 h 3521454"/>
              <a:gd name="connsiteX2" fmla="*/ 3553905 w 5015060"/>
              <a:gd name="connsiteY2" fmla="*/ 3497344 h 3521454"/>
              <a:gd name="connsiteX3" fmla="*/ 5015060 w 5015060"/>
              <a:gd name="connsiteY3" fmla="*/ 0 h 3521454"/>
              <a:gd name="connsiteX0" fmla="*/ 0 w 5015060"/>
              <a:gd name="connsiteY0" fmla="*/ 593888 h 3966912"/>
              <a:gd name="connsiteX1" fmla="*/ 2000492 w 5015060"/>
              <a:gd name="connsiteY1" fmla="*/ 1499385 h 3966912"/>
              <a:gd name="connsiteX2" fmla="*/ 3553905 w 5015060"/>
              <a:gd name="connsiteY2" fmla="*/ 3497344 h 3966912"/>
              <a:gd name="connsiteX3" fmla="*/ 4344893 w 5015060"/>
              <a:gd name="connsiteY3" fmla="*/ 3723796 h 3966912"/>
              <a:gd name="connsiteX4" fmla="*/ 5015060 w 5015060"/>
              <a:gd name="connsiteY4" fmla="*/ 0 h 3966912"/>
              <a:gd name="connsiteX0" fmla="*/ 0 w 5015060"/>
              <a:gd name="connsiteY0" fmla="*/ 593888 h 3519908"/>
              <a:gd name="connsiteX1" fmla="*/ 2000492 w 5015060"/>
              <a:gd name="connsiteY1" fmla="*/ 1499385 h 3519908"/>
              <a:gd name="connsiteX2" fmla="*/ 3553905 w 5015060"/>
              <a:gd name="connsiteY2" fmla="*/ 3497344 h 3519908"/>
              <a:gd name="connsiteX3" fmla="*/ 4337205 w 5015060"/>
              <a:gd name="connsiteY3" fmla="*/ 2105308 h 3519908"/>
              <a:gd name="connsiteX4" fmla="*/ 5015060 w 5015060"/>
              <a:gd name="connsiteY4" fmla="*/ 0 h 3519908"/>
              <a:gd name="connsiteX0" fmla="*/ 0 w 5015060"/>
              <a:gd name="connsiteY0" fmla="*/ 593888 h 3519908"/>
              <a:gd name="connsiteX1" fmla="*/ 2000492 w 5015060"/>
              <a:gd name="connsiteY1" fmla="*/ 1499385 h 3519908"/>
              <a:gd name="connsiteX2" fmla="*/ 3553905 w 5015060"/>
              <a:gd name="connsiteY2" fmla="*/ 3497344 h 3519908"/>
              <a:gd name="connsiteX3" fmla="*/ 4337205 w 5015060"/>
              <a:gd name="connsiteY3" fmla="*/ 2105308 h 3519908"/>
              <a:gd name="connsiteX4" fmla="*/ 5015060 w 5015060"/>
              <a:gd name="connsiteY4" fmla="*/ 0 h 3519908"/>
              <a:gd name="connsiteX0" fmla="*/ 0 w 5015060"/>
              <a:gd name="connsiteY0" fmla="*/ 593888 h 3515084"/>
              <a:gd name="connsiteX1" fmla="*/ 2000492 w 5015060"/>
              <a:gd name="connsiteY1" fmla="*/ 1499385 h 3515084"/>
              <a:gd name="connsiteX2" fmla="*/ 3553905 w 5015060"/>
              <a:gd name="connsiteY2" fmla="*/ 3497344 h 3515084"/>
              <a:gd name="connsiteX3" fmla="*/ 4337205 w 5015060"/>
              <a:gd name="connsiteY3" fmla="*/ 2105308 h 3515084"/>
              <a:gd name="connsiteX4" fmla="*/ 5015060 w 5015060"/>
              <a:gd name="connsiteY4" fmla="*/ 0 h 3515084"/>
              <a:gd name="connsiteX0" fmla="*/ 0 w 5015060"/>
              <a:gd name="connsiteY0" fmla="*/ 593888 h 3513934"/>
              <a:gd name="connsiteX1" fmla="*/ 2000492 w 5015060"/>
              <a:gd name="connsiteY1" fmla="*/ 1499385 h 3513934"/>
              <a:gd name="connsiteX2" fmla="*/ 3553905 w 5015060"/>
              <a:gd name="connsiteY2" fmla="*/ 3497344 h 3513934"/>
              <a:gd name="connsiteX3" fmla="*/ 4583233 w 5015060"/>
              <a:gd name="connsiteY3" fmla="*/ 2004724 h 3513934"/>
              <a:gd name="connsiteX4" fmla="*/ 5015060 w 5015060"/>
              <a:gd name="connsiteY4" fmla="*/ 0 h 3513934"/>
              <a:gd name="connsiteX0" fmla="*/ 0 w 5099632"/>
              <a:gd name="connsiteY0" fmla="*/ 603032 h 3527266"/>
              <a:gd name="connsiteX1" fmla="*/ 2000492 w 5099632"/>
              <a:gd name="connsiteY1" fmla="*/ 1508529 h 3527266"/>
              <a:gd name="connsiteX2" fmla="*/ 3553905 w 5099632"/>
              <a:gd name="connsiteY2" fmla="*/ 3506488 h 3527266"/>
              <a:gd name="connsiteX3" fmla="*/ 4583233 w 5099632"/>
              <a:gd name="connsiteY3" fmla="*/ 2013868 h 3527266"/>
              <a:gd name="connsiteX4" fmla="*/ 5099632 w 5099632"/>
              <a:gd name="connsiteY4" fmla="*/ 0 h 3527266"/>
              <a:gd name="connsiteX0" fmla="*/ 0 w 5099632"/>
              <a:gd name="connsiteY0" fmla="*/ 603032 h 3522015"/>
              <a:gd name="connsiteX1" fmla="*/ 2000492 w 5099632"/>
              <a:gd name="connsiteY1" fmla="*/ 1508529 h 3522015"/>
              <a:gd name="connsiteX2" fmla="*/ 3553905 w 5099632"/>
              <a:gd name="connsiteY2" fmla="*/ 3506488 h 3522015"/>
              <a:gd name="connsiteX3" fmla="*/ 4583233 w 5099632"/>
              <a:gd name="connsiteY3" fmla="*/ 2013868 h 3522015"/>
              <a:gd name="connsiteX4" fmla="*/ 5099632 w 5099632"/>
              <a:gd name="connsiteY4" fmla="*/ 0 h 3522015"/>
              <a:gd name="connsiteX0" fmla="*/ 0 w 5099632"/>
              <a:gd name="connsiteY0" fmla="*/ 603032 h 3671714"/>
              <a:gd name="connsiteX1" fmla="*/ 2000492 w 5099632"/>
              <a:gd name="connsiteY1" fmla="*/ 1508529 h 3671714"/>
              <a:gd name="connsiteX2" fmla="*/ 3215618 w 5099632"/>
              <a:gd name="connsiteY2" fmla="*/ 3652792 h 3671714"/>
              <a:gd name="connsiteX3" fmla="*/ 4583233 w 5099632"/>
              <a:gd name="connsiteY3" fmla="*/ 2013868 h 3671714"/>
              <a:gd name="connsiteX4" fmla="*/ 5099632 w 5099632"/>
              <a:gd name="connsiteY4" fmla="*/ 0 h 3671714"/>
              <a:gd name="connsiteX0" fmla="*/ 0 w 5099632"/>
              <a:gd name="connsiteY0" fmla="*/ 603032 h 3667858"/>
              <a:gd name="connsiteX1" fmla="*/ 2000492 w 5099632"/>
              <a:gd name="connsiteY1" fmla="*/ 1508529 h 3667858"/>
              <a:gd name="connsiteX2" fmla="*/ 3215618 w 5099632"/>
              <a:gd name="connsiteY2" fmla="*/ 3652792 h 3667858"/>
              <a:gd name="connsiteX3" fmla="*/ 4583233 w 5099632"/>
              <a:gd name="connsiteY3" fmla="*/ 2013868 h 3667858"/>
              <a:gd name="connsiteX4" fmla="*/ 5099632 w 5099632"/>
              <a:gd name="connsiteY4" fmla="*/ 0 h 3667858"/>
              <a:gd name="connsiteX0" fmla="*/ 0 w 5099632"/>
              <a:gd name="connsiteY0" fmla="*/ 603032 h 3667858"/>
              <a:gd name="connsiteX1" fmla="*/ 2000492 w 5099632"/>
              <a:gd name="connsiteY1" fmla="*/ 1508529 h 3667858"/>
              <a:gd name="connsiteX2" fmla="*/ 3215618 w 5099632"/>
              <a:gd name="connsiteY2" fmla="*/ 3652792 h 3667858"/>
              <a:gd name="connsiteX3" fmla="*/ 4583233 w 5099632"/>
              <a:gd name="connsiteY3" fmla="*/ 2013868 h 3667858"/>
              <a:gd name="connsiteX4" fmla="*/ 5099632 w 5099632"/>
              <a:gd name="connsiteY4" fmla="*/ 0 h 3667858"/>
              <a:gd name="connsiteX0" fmla="*/ 0 w 5099632"/>
              <a:gd name="connsiteY0" fmla="*/ 603032 h 3670188"/>
              <a:gd name="connsiteX1" fmla="*/ 2000492 w 5099632"/>
              <a:gd name="connsiteY1" fmla="*/ 1508529 h 3670188"/>
              <a:gd name="connsiteX2" fmla="*/ 3215618 w 5099632"/>
              <a:gd name="connsiteY2" fmla="*/ 3652792 h 3670188"/>
              <a:gd name="connsiteX3" fmla="*/ 4268010 w 5099632"/>
              <a:gd name="connsiteY3" fmla="*/ 2242468 h 3670188"/>
              <a:gd name="connsiteX4" fmla="*/ 5099632 w 5099632"/>
              <a:gd name="connsiteY4" fmla="*/ 0 h 3670188"/>
              <a:gd name="connsiteX0" fmla="*/ 0 w 5860779"/>
              <a:gd name="connsiteY0" fmla="*/ 657896 h 3730531"/>
              <a:gd name="connsiteX1" fmla="*/ 2000492 w 5860779"/>
              <a:gd name="connsiteY1" fmla="*/ 1563393 h 3730531"/>
              <a:gd name="connsiteX2" fmla="*/ 3215618 w 5860779"/>
              <a:gd name="connsiteY2" fmla="*/ 3707656 h 3730531"/>
              <a:gd name="connsiteX3" fmla="*/ 4268010 w 5860779"/>
              <a:gd name="connsiteY3" fmla="*/ 2297332 h 3730531"/>
              <a:gd name="connsiteX4" fmla="*/ 5860779 w 5860779"/>
              <a:gd name="connsiteY4" fmla="*/ 0 h 3730531"/>
              <a:gd name="connsiteX0" fmla="*/ 0 w 5860779"/>
              <a:gd name="connsiteY0" fmla="*/ 657896 h 3722922"/>
              <a:gd name="connsiteX1" fmla="*/ 2000492 w 5860779"/>
              <a:gd name="connsiteY1" fmla="*/ 1563393 h 3722922"/>
              <a:gd name="connsiteX2" fmla="*/ 3215618 w 5860779"/>
              <a:gd name="connsiteY2" fmla="*/ 3707656 h 3722922"/>
              <a:gd name="connsiteX3" fmla="*/ 4268010 w 5860779"/>
              <a:gd name="connsiteY3" fmla="*/ 2297332 h 3722922"/>
              <a:gd name="connsiteX4" fmla="*/ 5860779 w 5860779"/>
              <a:gd name="connsiteY4" fmla="*/ 0 h 3722922"/>
              <a:gd name="connsiteX0" fmla="*/ 0 w 5860779"/>
              <a:gd name="connsiteY0" fmla="*/ 657896 h 3722839"/>
              <a:gd name="connsiteX1" fmla="*/ 2000492 w 5860779"/>
              <a:gd name="connsiteY1" fmla="*/ 1563393 h 3722839"/>
              <a:gd name="connsiteX2" fmla="*/ 3215618 w 5860779"/>
              <a:gd name="connsiteY2" fmla="*/ 3707656 h 3722839"/>
              <a:gd name="connsiteX3" fmla="*/ 4529414 w 5860779"/>
              <a:gd name="connsiteY3" fmla="*/ 2288188 h 3722839"/>
              <a:gd name="connsiteX4" fmla="*/ 5860779 w 5860779"/>
              <a:gd name="connsiteY4" fmla="*/ 0 h 3722839"/>
              <a:gd name="connsiteX0" fmla="*/ 0 w 6052988"/>
              <a:gd name="connsiteY0" fmla="*/ 520736 h 3722839"/>
              <a:gd name="connsiteX1" fmla="*/ 2192701 w 6052988"/>
              <a:gd name="connsiteY1" fmla="*/ 1563393 h 3722839"/>
              <a:gd name="connsiteX2" fmla="*/ 3407827 w 6052988"/>
              <a:gd name="connsiteY2" fmla="*/ 3707656 h 3722839"/>
              <a:gd name="connsiteX3" fmla="*/ 4721623 w 6052988"/>
              <a:gd name="connsiteY3" fmla="*/ 2288188 h 3722839"/>
              <a:gd name="connsiteX4" fmla="*/ 6052988 w 6052988"/>
              <a:gd name="connsiteY4" fmla="*/ 0 h 3722839"/>
              <a:gd name="connsiteX0" fmla="*/ 0 w 6052988"/>
              <a:gd name="connsiteY0" fmla="*/ 520736 h 3722839"/>
              <a:gd name="connsiteX1" fmla="*/ 1577633 w 6052988"/>
              <a:gd name="connsiteY1" fmla="*/ 1343937 h 3722839"/>
              <a:gd name="connsiteX2" fmla="*/ 3407827 w 6052988"/>
              <a:gd name="connsiteY2" fmla="*/ 3707656 h 3722839"/>
              <a:gd name="connsiteX3" fmla="*/ 4721623 w 6052988"/>
              <a:gd name="connsiteY3" fmla="*/ 2288188 h 3722839"/>
              <a:gd name="connsiteX4" fmla="*/ 6052988 w 6052988"/>
              <a:gd name="connsiteY4" fmla="*/ 0 h 3722839"/>
              <a:gd name="connsiteX0" fmla="*/ 0 w 6052988"/>
              <a:gd name="connsiteY0" fmla="*/ 520736 h 3709800"/>
              <a:gd name="connsiteX1" fmla="*/ 1577633 w 6052988"/>
              <a:gd name="connsiteY1" fmla="*/ 1343937 h 3709800"/>
              <a:gd name="connsiteX2" fmla="*/ 2684210 w 6052988"/>
              <a:gd name="connsiteY2" fmla="*/ 2516788 h 3709800"/>
              <a:gd name="connsiteX3" fmla="*/ 3407827 w 6052988"/>
              <a:gd name="connsiteY3" fmla="*/ 3707656 h 3709800"/>
              <a:gd name="connsiteX4" fmla="*/ 4721623 w 6052988"/>
              <a:gd name="connsiteY4" fmla="*/ 2288188 h 3709800"/>
              <a:gd name="connsiteX5" fmla="*/ 6052988 w 6052988"/>
              <a:gd name="connsiteY5" fmla="*/ 0 h 3709800"/>
              <a:gd name="connsiteX0" fmla="*/ 0 w 6052988"/>
              <a:gd name="connsiteY0" fmla="*/ 520736 h 3709155"/>
              <a:gd name="connsiteX1" fmla="*/ 1577633 w 6052988"/>
              <a:gd name="connsiteY1" fmla="*/ 1343937 h 3709155"/>
              <a:gd name="connsiteX2" fmla="*/ 2684210 w 6052988"/>
              <a:gd name="connsiteY2" fmla="*/ 2516788 h 3709155"/>
              <a:gd name="connsiteX3" fmla="*/ 3407827 w 6052988"/>
              <a:gd name="connsiteY3" fmla="*/ 3707656 h 3709155"/>
              <a:gd name="connsiteX4" fmla="*/ 4721623 w 6052988"/>
              <a:gd name="connsiteY4" fmla="*/ 2288188 h 3709155"/>
              <a:gd name="connsiteX5" fmla="*/ 6052988 w 6052988"/>
              <a:gd name="connsiteY5" fmla="*/ 0 h 3709155"/>
              <a:gd name="connsiteX0" fmla="*/ 0 w 6052988"/>
              <a:gd name="connsiteY0" fmla="*/ 520736 h 3709155"/>
              <a:gd name="connsiteX1" fmla="*/ 1577633 w 6052988"/>
              <a:gd name="connsiteY1" fmla="*/ 1343937 h 3709155"/>
              <a:gd name="connsiteX2" fmla="*/ 2684210 w 6052988"/>
              <a:gd name="connsiteY2" fmla="*/ 2516788 h 3709155"/>
              <a:gd name="connsiteX3" fmla="*/ 3407827 w 6052988"/>
              <a:gd name="connsiteY3" fmla="*/ 3707656 h 3709155"/>
              <a:gd name="connsiteX4" fmla="*/ 4721623 w 6052988"/>
              <a:gd name="connsiteY4" fmla="*/ 2288188 h 3709155"/>
              <a:gd name="connsiteX5" fmla="*/ 6052988 w 6052988"/>
              <a:gd name="connsiteY5" fmla="*/ 0 h 3709155"/>
              <a:gd name="connsiteX0" fmla="*/ 0 w 6052988"/>
              <a:gd name="connsiteY0" fmla="*/ 520736 h 3709309"/>
              <a:gd name="connsiteX1" fmla="*/ 1577633 w 6052988"/>
              <a:gd name="connsiteY1" fmla="*/ 1343937 h 3709309"/>
              <a:gd name="connsiteX2" fmla="*/ 2684210 w 6052988"/>
              <a:gd name="connsiteY2" fmla="*/ 2516788 h 3709309"/>
              <a:gd name="connsiteX3" fmla="*/ 3407827 w 6052988"/>
              <a:gd name="connsiteY3" fmla="*/ 3707656 h 3709309"/>
              <a:gd name="connsiteX4" fmla="*/ 4721623 w 6052988"/>
              <a:gd name="connsiteY4" fmla="*/ 2288188 h 3709309"/>
              <a:gd name="connsiteX5" fmla="*/ 6052988 w 6052988"/>
              <a:gd name="connsiteY5" fmla="*/ 0 h 3709309"/>
              <a:gd name="connsiteX0" fmla="*/ 0 w 6052988"/>
              <a:gd name="connsiteY0" fmla="*/ 520736 h 3755431"/>
              <a:gd name="connsiteX1" fmla="*/ 1577633 w 6052988"/>
              <a:gd name="connsiteY1" fmla="*/ 1343937 h 3755431"/>
              <a:gd name="connsiteX2" fmla="*/ 2684210 w 6052988"/>
              <a:gd name="connsiteY2" fmla="*/ 2516788 h 3755431"/>
              <a:gd name="connsiteX3" fmla="*/ 3646166 w 6052988"/>
              <a:gd name="connsiteY3" fmla="*/ 3753376 h 3755431"/>
              <a:gd name="connsiteX4" fmla="*/ 4721623 w 6052988"/>
              <a:gd name="connsiteY4" fmla="*/ 2288188 h 3755431"/>
              <a:gd name="connsiteX5" fmla="*/ 6052988 w 6052988"/>
              <a:gd name="connsiteY5" fmla="*/ 0 h 3755431"/>
              <a:gd name="connsiteX0" fmla="*/ 0 w 6052988"/>
              <a:gd name="connsiteY0" fmla="*/ 520736 h 3754929"/>
              <a:gd name="connsiteX1" fmla="*/ 1577633 w 6052988"/>
              <a:gd name="connsiteY1" fmla="*/ 1343937 h 3754929"/>
              <a:gd name="connsiteX2" fmla="*/ 2684210 w 6052988"/>
              <a:gd name="connsiteY2" fmla="*/ 2516788 h 3754929"/>
              <a:gd name="connsiteX3" fmla="*/ 3646166 w 6052988"/>
              <a:gd name="connsiteY3" fmla="*/ 3753376 h 3754929"/>
              <a:gd name="connsiteX4" fmla="*/ 4721623 w 6052988"/>
              <a:gd name="connsiteY4" fmla="*/ 2288188 h 3754929"/>
              <a:gd name="connsiteX5" fmla="*/ 6052988 w 6052988"/>
              <a:gd name="connsiteY5" fmla="*/ 0 h 3754929"/>
              <a:gd name="connsiteX0" fmla="*/ 0 w 6052988"/>
              <a:gd name="connsiteY0" fmla="*/ 520736 h 3754929"/>
              <a:gd name="connsiteX1" fmla="*/ 1577633 w 6052988"/>
              <a:gd name="connsiteY1" fmla="*/ 1343937 h 3754929"/>
              <a:gd name="connsiteX2" fmla="*/ 2684210 w 6052988"/>
              <a:gd name="connsiteY2" fmla="*/ 2516788 h 3754929"/>
              <a:gd name="connsiteX3" fmla="*/ 3646166 w 6052988"/>
              <a:gd name="connsiteY3" fmla="*/ 3753376 h 3754929"/>
              <a:gd name="connsiteX4" fmla="*/ 4721623 w 6052988"/>
              <a:gd name="connsiteY4" fmla="*/ 2288188 h 3754929"/>
              <a:gd name="connsiteX5" fmla="*/ 6052988 w 6052988"/>
              <a:gd name="connsiteY5" fmla="*/ 0 h 3754929"/>
              <a:gd name="connsiteX0" fmla="*/ 0 w 6052988"/>
              <a:gd name="connsiteY0" fmla="*/ 520736 h 3754929"/>
              <a:gd name="connsiteX1" fmla="*/ 1577633 w 6052988"/>
              <a:gd name="connsiteY1" fmla="*/ 1343937 h 3754929"/>
              <a:gd name="connsiteX2" fmla="*/ 2684210 w 6052988"/>
              <a:gd name="connsiteY2" fmla="*/ 2516788 h 3754929"/>
              <a:gd name="connsiteX3" fmla="*/ 3646166 w 6052988"/>
              <a:gd name="connsiteY3" fmla="*/ 3753376 h 3754929"/>
              <a:gd name="connsiteX4" fmla="*/ 4721623 w 6052988"/>
              <a:gd name="connsiteY4" fmla="*/ 2288188 h 3754929"/>
              <a:gd name="connsiteX5" fmla="*/ 6052988 w 6052988"/>
              <a:gd name="connsiteY5" fmla="*/ 0 h 3754929"/>
              <a:gd name="connsiteX0" fmla="*/ 0 w 6052988"/>
              <a:gd name="connsiteY0" fmla="*/ 520736 h 3754254"/>
              <a:gd name="connsiteX1" fmla="*/ 1577633 w 6052988"/>
              <a:gd name="connsiteY1" fmla="*/ 1343937 h 3754254"/>
              <a:gd name="connsiteX2" fmla="*/ 2684210 w 6052988"/>
              <a:gd name="connsiteY2" fmla="*/ 2516788 h 3754254"/>
              <a:gd name="connsiteX3" fmla="*/ 3646166 w 6052988"/>
              <a:gd name="connsiteY3" fmla="*/ 3753376 h 3754254"/>
              <a:gd name="connsiteX4" fmla="*/ 4721623 w 6052988"/>
              <a:gd name="connsiteY4" fmla="*/ 2288188 h 3754254"/>
              <a:gd name="connsiteX5" fmla="*/ 6052988 w 6052988"/>
              <a:gd name="connsiteY5" fmla="*/ 0 h 3754254"/>
              <a:gd name="connsiteX0" fmla="*/ 0 w 6052988"/>
              <a:gd name="connsiteY0" fmla="*/ 520736 h 3801070"/>
              <a:gd name="connsiteX1" fmla="*/ 1577633 w 6052988"/>
              <a:gd name="connsiteY1" fmla="*/ 1343937 h 3801070"/>
              <a:gd name="connsiteX2" fmla="*/ 2684210 w 6052988"/>
              <a:gd name="connsiteY2" fmla="*/ 2516788 h 3801070"/>
              <a:gd name="connsiteX3" fmla="*/ 3830686 w 6052988"/>
              <a:gd name="connsiteY3" fmla="*/ 3799096 h 3801070"/>
              <a:gd name="connsiteX4" fmla="*/ 4721623 w 6052988"/>
              <a:gd name="connsiteY4" fmla="*/ 2288188 h 3801070"/>
              <a:gd name="connsiteX5" fmla="*/ 6052988 w 6052988"/>
              <a:gd name="connsiteY5" fmla="*/ 0 h 3801070"/>
              <a:gd name="connsiteX0" fmla="*/ 0 w 6052988"/>
              <a:gd name="connsiteY0" fmla="*/ 520736 h 3800050"/>
              <a:gd name="connsiteX1" fmla="*/ 1577633 w 6052988"/>
              <a:gd name="connsiteY1" fmla="*/ 1343937 h 3800050"/>
              <a:gd name="connsiteX2" fmla="*/ 2684210 w 6052988"/>
              <a:gd name="connsiteY2" fmla="*/ 2516788 h 3800050"/>
              <a:gd name="connsiteX3" fmla="*/ 3830686 w 6052988"/>
              <a:gd name="connsiteY3" fmla="*/ 3799096 h 3800050"/>
              <a:gd name="connsiteX4" fmla="*/ 4721623 w 6052988"/>
              <a:gd name="connsiteY4" fmla="*/ 2288188 h 3800050"/>
              <a:gd name="connsiteX5" fmla="*/ 6052988 w 6052988"/>
              <a:gd name="connsiteY5" fmla="*/ 0 h 3800050"/>
              <a:gd name="connsiteX0" fmla="*/ 0 w 6052988"/>
              <a:gd name="connsiteY0" fmla="*/ 520736 h 3800050"/>
              <a:gd name="connsiteX1" fmla="*/ 1577633 w 6052988"/>
              <a:gd name="connsiteY1" fmla="*/ 1343937 h 3800050"/>
              <a:gd name="connsiteX2" fmla="*/ 2684210 w 6052988"/>
              <a:gd name="connsiteY2" fmla="*/ 2516788 h 3800050"/>
              <a:gd name="connsiteX3" fmla="*/ 3830686 w 6052988"/>
              <a:gd name="connsiteY3" fmla="*/ 3799096 h 3800050"/>
              <a:gd name="connsiteX4" fmla="*/ 4721623 w 6052988"/>
              <a:gd name="connsiteY4" fmla="*/ 2288188 h 3800050"/>
              <a:gd name="connsiteX5" fmla="*/ 6052988 w 6052988"/>
              <a:gd name="connsiteY5" fmla="*/ 0 h 3800050"/>
              <a:gd name="connsiteX0" fmla="*/ 0 w 6052988"/>
              <a:gd name="connsiteY0" fmla="*/ 520736 h 3800544"/>
              <a:gd name="connsiteX1" fmla="*/ 1577633 w 6052988"/>
              <a:gd name="connsiteY1" fmla="*/ 1343937 h 3800544"/>
              <a:gd name="connsiteX2" fmla="*/ 2814912 w 6052988"/>
              <a:gd name="connsiteY2" fmla="*/ 3193444 h 3800544"/>
              <a:gd name="connsiteX3" fmla="*/ 3830686 w 6052988"/>
              <a:gd name="connsiteY3" fmla="*/ 3799096 h 3800544"/>
              <a:gd name="connsiteX4" fmla="*/ 4721623 w 6052988"/>
              <a:gd name="connsiteY4" fmla="*/ 2288188 h 3800544"/>
              <a:gd name="connsiteX5" fmla="*/ 6052988 w 6052988"/>
              <a:gd name="connsiteY5" fmla="*/ 0 h 3800544"/>
              <a:gd name="connsiteX0" fmla="*/ 0 w 6052988"/>
              <a:gd name="connsiteY0" fmla="*/ 520736 h 3800544"/>
              <a:gd name="connsiteX1" fmla="*/ 1577633 w 6052988"/>
              <a:gd name="connsiteY1" fmla="*/ 1343937 h 3800544"/>
              <a:gd name="connsiteX2" fmla="*/ 2814912 w 6052988"/>
              <a:gd name="connsiteY2" fmla="*/ 3193444 h 3800544"/>
              <a:gd name="connsiteX3" fmla="*/ 3830686 w 6052988"/>
              <a:gd name="connsiteY3" fmla="*/ 3799096 h 3800544"/>
              <a:gd name="connsiteX4" fmla="*/ 4721623 w 6052988"/>
              <a:gd name="connsiteY4" fmla="*/ 2288188 h 3800544"/>
              <a:gd name="connsiteX5" fmla="*/ 6052988 w 6052988"/>
              <a:gd name="connsiteY5" fmla="*/ 0 h 3800544"/>
              <a:gd name="connsiteX0" fmla="*/ 0 w 5999170"/>
              <a:gd name="connsiteY0" fmla="*/ 0 h 3810160"/>
              <a:gd name="connsiteX1" fmla="*/ 1523815 w 5999170"/>
              <a:gd name="connsiteY1" fmla="*/ 1353553 h 3810160"/>
              <a:gd name="connsiteX2" fmla="*/ 2761094 w 5999170"/>
              <a:gd name="connsiteY2" fmla="*/ 3203060 h 3810160"/>
              <a:gd name="connsiteX3" fmla="*/ 3776868 w 5999170"/>
              <a:gd name="connsiteY3" fmla="*/ 3808712 h 3810160"/>
              <a:gd name="connsiteX4" fmla="*/ 4667805 w 5999170"/>
              <a:gd name="connsiteY4" fmla="*/ 2297804 h 3810160"/>
              <a:gd name="connsiteX5" fmla="*/ 5999170 w 5999170"/>
              <a:gd name="connsiteY5" fmla="*/ 9616 h 3810160"/>
              <a:gd name="connsiteX0" fmla="*/ 0 w 5999170"/>
              <a:gd name="connsiteY0" fmla="*/ 0 h 3810160"/>
              <a:gd name="connsiteX1" fmla="*/ 1523815 w 5999170"/>
              <a:gd name="connsiteY1" fmla="*/ 1353553 h 3810160"/>
              <a:gd name="connsiteX2" fmla="*/ 2761094 w 5999170"/>
              <a:gd name="connsiteY2" fmla="*/ 3203060 h 3810160"/>
              <a:gd name="connsiteX3" fmla="*/ 3776868 w 5999170"/>
              <a:gd name="connsiteY3" fmla="*/ 3808712 h 3810160"/>
              <a:gd name="connsiteX4" fmla="*/ 4667805 w 5999170"/>
              <a:gd name="connsiteY4" fmla="*/ 2297804 h 3810160"/>
              <a:gd name="connsiteX5" fmla="*/ 5999170 w 5999170"/>
              <a:gd name="connsiteY5" fmla="*/ 9616 h 381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99170" h="3810160">
                <a:moveTo>
                  <a:pt x="0" y="0"/>
                </a:moveTo>
                <a:cubicBezTo>
                  <a:pt x="481311" y="1107775"/>
                  <a:pt x="1063633" y="819710"/>
                  <a:pt x="1523815" y="1353553"/>
                </a:cubicBezTo>
                <a:cubicBezTo>
                  <a:pt x="1983997" y="1887396"/>
                  <a:pt x="2353203" y="3579982"/>
                  <a:pt x="2761094" y="3203060"/>
                </a:cubicBezTo>
                <a:cubicBezTo>
                  <a:pt x="3436449" y="2578981"/>
                  <a:pt x="3410390" y="3859004"/>
                  <a:pt x="3776868" y="3808712"/>
                </a:cubicBezTo>
                <a:cubicBezTo>
                  <a:pt x="4143346" y="3758420"/>
                  <a:pt x="4182096" y="1906859"/>
                  <a:pt x="4667805" y="2297804"/>
                </a:cubicBezTo>
                <a:cubicBezTo>
                  <a:pt x="5153514" y="2688749"/>
                  <a:pt x="5403109" y="1175841"/>
                  <a:pt x="5999170" y="961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 rot="19846418">
            <a:off x="5822319" y="3854704"/>
            <a:ext cx="1503164" cy="584775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  <a:latin typeface="+mj-lt"/>
                <a:ea typeface="Microsoft YaHei UI" panose="020B0503020204020204" pitchFamily="34" charset="-122"/>
              </a:rPr>
              <a:t>Stuck!!</a:t>
            </a:r>
            <a:endParaRPr lang="en-US" sz="3200" dirty="0">
              <a:solidFill>
                <a:schemeClr val="bg1"/>
              </a:solidFill>
              <a:latin typeface="+mj-lt"/>
              <a:ea typeface="Microsoft YaHei UI" panose="020B0503020204020204" pitchFamily="34" charset="-122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2075337" y="5099745"/>
            <a:ext cx="207760" cy="2077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ular Callout 37"/>
              <p:cNvSpPr/>
              <p:nvPr/>
            </p:nvSpPr>
            <p:spPr>
              <a:xfrm>
                <a:off x="4995572" y="301681"/>
                <a:ext cx="3213192" cy="1182468"/>
              </a:xfrm>
              <a:prstGeom prst="wedgeRectCallout">
                <a:avLst>
                  <a:gd name="adj1" fmla="val -69048"/>
                  <a:gd name="adj2" fmla="val 108796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IN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is not necessarily an inverted quadratic fn. Just an illustration </a:t>
                </a:r>
              </a:p>
            </p:txBody>
          </p:sp>
        </mc:Choice>
        <mc:Fallback xmlns="">
          <p:sp>
            <p:nvSpPr>
              <p:cNvPr id="38" name="Rectangular Callout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572" y="301681"/>
                <a:ext cx="3213192" cy="1182468"/>
              </a:xfrm>
              <a:prstGeom prst="wedgeRectCallout">
                <a:avLst>
                  <a:gd name="adj1" fmla="val -69048"/>
                  <a:gd name="adj2" fmla="val 108796"/>
                </a:avLst>
              </a:prstGeom>
              <a:blipFill>
                <a:blip r:embed="rId23"/>
                <a:stretch>
                  <a:fillRect t="-1587" r="-315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67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1481E-6 L 0.04075 -4.81481E-6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75 -4.81481E-6 L 0.09153 -0.00254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54 -0.00255 L 0.14726 -4.81481E-6 " pathEditMode="relative" rAng="0" ptsTypes="AA">
                                      <p:cBhvr>
                                        <p:cTn id="1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uiExpand="1" build="p"/>
      <p:bldP spid="47" grpId="0" animBg="1"/>
      <p:bldP spid="48" grpId="0" animBg="1"/>
      <p:bldP spid="49" grpId="0" animBg="1"/>
      <p:bldP spid="49" grpId="1" animBg="1"/>
      <p:bldP spid="49" grpId="2" animBg="1"/>
      <p:bldP spid="49" grpId="3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Mixed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5366611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An example of latent variables in a supervised learning task</a:t>
                </a:r>
              </a:p>
              <a:p>
                <a:r>
                  <a:rPr lang="en-IN" dirty="0"/>
                  <a:t>We have regression train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/>
              </a:p>
              <a:p>
                <a:r>
                  <a:rPr lang="en-IN" dirty="0"/>
                  <a:t>Example: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denotes age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dirty="0"/>
                  <a:t> denotes time spent on website</a:t>
                </a:r>
              </a:p>
              <a:p>
                <a:r>
                  <a:rPr lang="en-IN" dirty="0"/>
                  <a:t>There are two subpopulations in data (gender) which behave differently even if age is same</a:t>
                </a:r>
              </a:p>
              <a:p>
                <a:r>
                  <a:rPr lang="en-IN" dirty="0"/>
                  <a:t>An indication that our features may be incomplete/</a:t>
                </a:r>
                <a:r>
                  <a:rPr lang="en-IN" i="1" dirty="0"/>
                  <a:t>latent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5366611" cy="5746376"/>
              </a:xfrm>
              <a:blipFill>
                <a:blip r:embed="rId5"/>
                <a:stretch>
                  <a:fillRect l="-1250" t="-2545" r="-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5868408" y="2553688"/>
            <a:ext cx="5767083" cy="2182369"/>
          </a:xfrm>
          <a:prstGeom prst="line">
            <a:avLst/>
          </a:prstGeom>
          <a:noFill/>
          <a:ln w="38100" cap="flat" cmpd="sng" algn="ctr">
            <a:solidFill>
              <a:srgbClr val="2ECC71"/>
            </a:solidFill>
            <a:prstDash val="solid"/>
            <a:miter lim="800000"/>
          </a:ln>
          <a:effectLst/>
        </p:spPr>
      </p:cxnSp>
      <p:cxnSp>
        <p:nvCxnSpPr>
          <p:cNvPr id="74" name="Straight Connector 73"/>
          <p:cNvCxnSpPr/>
          <p:nvPr/>
        </p:nvCxnSpPr>
        <p:spPr>
          <a:xfrm flipV="1">
            <a:off x="5974031" y="351834"/>
            <a:ext cx="3396406" cy="457315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</a:ln>
          <a:effectLst/>
        </p:spPr>
      </p:cxnSp>
      <p:grpSp>
        <p:nvGrpSpPr>
          <p:cNvPr id="75" name="Group 74" descr=" 53"/>
          <p:cNvGrpSpPr/>
          <p:nvPr/>
        </p:nvGrpSpPr>
        <p:grpSpPr>
          <a:xfrm>
            <a:off x="5762786" y="529320"/>
            <a:ext cx="6090896" cy="4495800"/>
            <a:chOff x="309904" y="1524000"/>
            <a:chExt cx="6090896" cy="4495800"/>
          </a:xfrm>
        </p:grpSpPr>
        <p:cxnSp>
          <p:nvCxnSpPr>
            <p:cNvPr id="76" name="Straight Arrow Connector 75"/>
            <p:cNvCxnSpPr/>
            <p:nvPr/>
          </p:nvCxnSpPr>
          <p:spPr>
            <a:xfrm flipV="1">
              <a:off x="755860" y="1524000"/>
              <a:ext cx="0" cy="4495800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>
            <a:xfrm>
              <a:off x="313900" y="5593080"/>
              <a:ext cx="608690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pic>
          <p:nvPicPr>
            <p:cNvPr id="78" name="Picture 7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1982" y="5819529"/>
              <a:ext cx="260627" cy="20027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04" y="1680036"/>
              <a:ext cx="211245" cy="293548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0" name="Oval 79" descr=" 26"/>
          <p:cNvSpPr/>
          <p:nvPr/>
        </p:nvSpPr>
        <p:spPr>
          <a:xfrm>
            <a:off x="6292049" y="4059295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Oval 80" descr=" 28"/>
          <p:cNvSpPr/>
          <p:nvPr/>
        </p:nvSpPr>
        <p:spPr>
          <a:xfrm>
            <a:off x="6620552" y="3728237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Oval 81" descr=" 29"/>
          <p:cNvSpPr/>
          <p:nvPr/>
        </p:nvSpPr>
        <p:spPr>
          <a:xfrm>
            <a:off x="7176350" y="3423208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Oval 82" descr=" 30"/>
          <p:cNvSpPr/>
          <p:nvPr/>
        </p:nvSpPr>
        <p:spPr>
          <a:xfrm>
            <a:off x="6790235" y="3334310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Oval 83" descr=" 31"/>
          <p:cNvSpPr/>
          <p:nvPr/>
        </p:nvSpPr>
        <p:spPr>
          <a:xfrm>
            <a:off x="7913496" y="2491987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Oval 84" descr=" 32"/>
          <p:cNvSpPr/>
          <p:nvPr/>
        </p:nvSpPr>
        <p:spPr>
          <a:xfrm>
            <a:off x="7036674" y="2782049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Oval 85" descr=" 33"/>
          <p:cNvSpPr/>
          <p:nvPr/>
        </p:nvSpPr>
        <p:spPr>
          <a:xfrm>
            <a:off x="8180256" y="1905181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Oval 86" descr=" 34"/>
          <p:cNvSpPr/>
          <p:nvPr/>
        </p:nvSpPr>
        <p:spPr>
          <a:xfrm>
            <a:off x="7595695" y="2025608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Oval 87" descr=" 35"/>
          <p:cNvSpPr/>
          <p:nvPr/>
        </p:nvSpPr>
        <p:spPr>
          <a:xfrm>
            <a:off x="8449139" y="1664307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Oval 88" descr=" 36"/>
          <p:cNvSpPr/>
          <p:nvPr/>
        </p:nvSpPr>
        <p:spPr>
          <a:xfrm>
            <a:off x="8337588" y="910956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Oval 89" descr=" 37"/>
          <p:cNvSpPr/>
          <p:nvPr/>
        </p:nvSpPr>
        <p:spPr>
          <a:xfrm>
            <a:off x="9010605" y="928068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Oval 90" descr=" 38"/>
          <p:cNvSpPr/>
          <p:nvPr/>
        </p:nvSpPr>
        <p:spPr>
          <a:xfrm>
            <a:off x="8859200" y="216383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4" name="Picture 1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18" y="5143105"/>
            <a:ext cx="5986507" cy="1287486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737" y="858201"/>
            <a:ext cx="922100" cy="929721"/>
          </a:xfrm>
          <a:prstGeom prst="rect">
            <a:avLst/>
          </a:prstGeom>
        </p:spPr>
      </p:pic>
      <p:sp>
        <p:nvSpPr>
          <p:cNvPr id="94" name="Oval 93" descr=" 26"/>
          <p:cNvSpPr/>
          <p:nvPr/>
        </p:nvSpPr>
        <p:spPr>
          <a:xfrm>
            <a:off x="6913190" y="4190801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Oval 94" descr=" 26"/>
          <p:cNvSpPr/>
          <p:nvPr/>
        </p:nvSpPr>
        <p:spPr>
          <a:xfrm>
            <a:off x="7290297" y="3850787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Oval 95" descr=" 26"/>
          <p:cNvSpPr/>
          <p:nvPr/>
        </p:nvSpPr>
        <p:spPr>
          <a:xfrm>
            <a:off x="8019436" y="3996454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Oval 96" descr=" 26"/>
          <p:cNvSpPr/>
          <p:nvPr/>
        </p:nvSpPr>
        <p:spPr>
          <a:xfrm>
            <a:off x="8180256" y="3581190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Oval 97" descr=" 26"/>
          <p:cNvSpPr/>
          <p:nvPr/>
        </p:nvSpPr>
        <p:spPr>
          <a:xfrm>
            <a:off x="8677112" y="3669871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Oval 98" descr=" 26"/>
          <p:cNvSpPr/>
          <p:nvPr/>
        </p:nvSpPr>
        <p:spPr>
          <a:xfrm>
            <a:off x="8859200" y="3350835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Oval 99" descr=" 26"/>
          <p:cNvSpPr/>
          <p:nvPr/>
        </p:nvSpPr>
        <p:spPr>
          <a:xfrm>
            <a:off x="9176643" y="3144637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Oval 100" descr=" 26"/>
          <p:cNvSpPr/>
          <p:nvPr/>
        </p:nvSpPr>
        <p:spPr>
          <a:xfrm>
            <a:off x="9548839" y="3334310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Oval 101" descr=" 26"/>
          <p:cNvSpPr/>
          <p:nvPr/>
        </p:nvSpPr>
        <p:spPr>
          <a:xfrm>
            <a:off x="10004574" y="2841827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Oval 102" descr=" 26"/>
          <p:cNvSpPr/>
          <p:nvPr/>
        </p:nvSpPr>
        <p:spPr>
          <a:xfrm>
            <a:off x="10400172" y="2841827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Oval 103" descr=" 26"/>
          <p:cNvSpPr/>
          <p:nvPr/>
        </p:nvSpPr>
        <p:spPr>
          <a:xfrm>
            <a:off x="11055990" y="2424047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Oval 104" descr=" 26"/>
          <p:cNvSpPr/>
          <p:nvPr/>
        </p:nvSpPr>
        <p:spPr>
          <a:xfrm>
            <a:off x="11575033" y="2763423"/>
            <a:ext cx="302810" cy="302810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63" y="865047"/>
            <a:ext cx="922100" cy="914603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7898505" y="4797758"/>
            <a:ext cx="244441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800" dirty="0">
                <a:solidFill>
                  <a:schemeClr val="bg2"/>
                </a:solidFill>
                <a:latin typeface="Nexa Bold" panose="02000000000000000000" pitchFamily="2" charset="0"/>
              </a:rPr>
              <a:t>?</a:t>
            </a:r>
          </a:p>
        </p:txBody>
      </p:sp>
      <p:cxnSp>
        <p:nvCxnSpPr>
          <p:cNvPr id="110" name="Straight Connector 109"/>
          <p:cNvCxnSpPr/>
          <p:nvPr/>
        </p:nvCxnSpPr>
        <p:spPr>
          <a:xfrm flipV="1">
            <a:off x="5889119" y="921230"/>
            <a:ext cx="5240278" cy="3913894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dash"/>
            <a:miter lim="800000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8361713C-7CDB-92AC-D581-0E6A8DD55A86}"/>
              </a:ext>
            </a:extLst>
          </p:cNvPr>
          <p:cNvGrpSpPr/>
          <p:nvPr/>
        </p:nvGrpSpPr>
        <p:grpSpPr>
          <a:xfrm>
            <a:off x="10599550" y="2920964"/>
            <a:ext cx="1143000" cy="1143000"/>
            <a:chOff x="2379643" y="355681"/>
            <a:chExt cx="1143000" cy="1143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E9EDFCF-BCC3-6BF0-A2F9-D1EDBA681B04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08D7A85-59BC-16CD-94CB-99211A363C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60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95DBA4-9681-A889-EC6A-8AF92D1A6153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8A60EB6-8C63-73AA-D24E-329F5C5F49DB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sz="160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4ED4A1B-11BD-B4BE-C985-CC677A760FF7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sz="1600"/>
              </a:p>
            </p:txBody>
          </p:sp>
        </p:grpSp>
      </p:grpSp>
      <p:sp>
        <p:nvSpPr>
          <p:cNvPr id="121" name="Rectangular Callout 120"/>
          <p:cNvSpPr/>
          <p:nvPr/>
        </p:nvSpPr>
        <p:spPr>
          <a:xfrm>
            <a:off x="648929" y="1547611"/>
            <a:ext cx="9627021" cy="2276751"/>
          </a:xfrm>
          <a:prstGeom prst="wedgeRectCallout">
            <a:avLst>
              <a:gd name="adj1" fmla="val 57372"/>
              <a:gd name="adj2" fmla="val 46593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Sure, we could try clustering this data first and then apply regression models separately on both clusters. However, using latent variables may be beneficial since 1) clustering e.g. k-means may not necessarily work well since the points here are really not close to two centroids (instead, they lie close to two lines which k-means is really not meant to handle) and 2) using latent variables, we can elegantly cluster and learn regression models jointly!! </a:t>
            </a:r>
          </a:p>
        </p:txBody>
      </p:sp>
    </p:spTree>
    <p:extLst>
      <p:ext uri="{BB962C8B-B14F-4D97-AF65-F5344CB8AC3E}">
        <p14:creationId xmlns:p14="http://schemas.microsoft.com/office/powerpoint/2010/main" val="386234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5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500"/>
                            </p:stCondLst>
                            <p:childTnLst>
                              <p:par>
                                <p:cTn id="14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000"/>
                            </p:stCondLst>
                            <p:childTnLst>
                              <p:par>
                                <p:cTn id="1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0" grpId="0" uiExpand="1" animBg="1"/>
      <p:bldP spid="81" grpId="0" uiExpand="1" animBg="1"/>
      <p:bldP spid="82" grpId="0" uiExpand="1" animBg="1"/>
      <p:bldP spid="83" grpId="0" uiExpand="1" animBg="1"/>
      <p:bldP spid="84" grpId="0" uiExpand="1" animBg="1"/>
      <p:bldP spid="85" grpId="0" uiExpand="1" animBg="1"/>
      <p:bldP spid="86" grpId="0" uiExpand="1" animBg="1"/>
      <p:bldP spid="87" grpId="0" uiExpand="1" animBg="1"/>
      <p:bldP spid="88" grpId="0" uiExpand="1" animBg="1"/>
      <p:bldP spid="89" grpId="0" uiExpand="1" animBg="1"/>
      <p:bldP spid="90" grpId="0" uiExpand="1" animBg="1"/>
      <p:bldP spid="91" grpId="0" uiExpand="1" animBg="1"/>
      <p:bldP spid="94" grpId="0" uiExpand="1" animBg="1"/>
      <p:bldP spid="95" grpId="0" uiExpand="1" animBg="1"/>
      <p:bldP spid="96" grpId="0" uiExpand="1" animBg="1"/>
      <p:bldP spid="97" grpId="0" uiExpand="1" animBg="1"/>
      <p:bldP spid="98" grpId="0" uiExpand="1" animBg="1"/>
      <p:bldP spid="99" grpId="0" uiExpand="1" animBg="1"/>
      <p:bldP spid="100" grpId="0" uiExpand="1" animBg="1"/>
      <p:bldP spid="101" grpId="0" uiExpand="1" animBg="1"/>
      <p:bldP spid="102" grpId="0" uiExpand="1" animBg="1"/>
      <p:bldP spid="103" grpId="0" uiExpand="1" animBg="1"/>
      <p:bldP spid="104" grpId="0" uiExpand="1" animBg="1"/>
      <p:bldP spid="105" grpId="0" uiExpand="1" animBg="1"/>
      <p:bldP spid="107" grpId="0" uiExpand="1"/>
      <p:bldP spid="1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Latent Variables to the Rescue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dirty="0"/>
                  <a:t>As before, if we believe that our data is best explained using two linear regression models instead of one, we should work with a </a:t>
                </a:r>
                <a:r>
                  <a:rPr lang="en-IN" i="1" dirty="0"/>
                  <a:t>mixed model</a:t>
                </a:r>
                <a:r>
                  <a:rPr lang="en-IN" dirty="0"/>
                  <a:t> (aka mixture of experts)</a:t>
                </a:r>
              </a:p>
              <a:p>
                <a:r>
                  <a:rPr lang="en-IN" dirty="0"/>
                  <a:t>Will fit two regression models to the data and use a latent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IN" dirty="0"/>
                  <a:t> to keep track of which data point belongs to which model</a:t>
                </a:r>
              </a:p>
              <a:p>
                <a:r>
                  <a:rPr lang="en-IN" dirty="0"/>
                  <a:t>Let us use Gaussian likelihoods since we are comfortable with it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b="1" dirty="0"/>
                  <a:t>Note</a:t>
                </a:r>
                <a:r>
                  <a:rPr lang="en-IN" dirty="0"/>
                  <a:t>: this is not generative learning since we are still learning </a:t>
                </a:r>
                <a:r>
                  <a:rPr lang="en-IN" i="1" dirty="0"/>
                  <a:t>discriminative </a:t>
                </a:r>
                <a:r>
                  <a:rPr lang="en-IN" dirty="0"/>
                  <a:t>distributions of the form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IN" dirty="0"/>
                  <a:t>Will see soon how to perform generative learning in supervised settings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561" y="36190"/>
            <a:ext cx="1722822" cy="17228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1910993" y="36189"/>
                <a:ext cx="8802050" cy="1218202"/>
              </a:xfrm>
              <a:prstGeom prst="wedgeRectCallout">
                <a:avLst>
                  <a:gd name="adj1" fmla="val 58445"/>
                  <a:gd name="adj2" fmla="val 49398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We could have had separate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for the two components as well which we could also learn. However, this would make things more tedious so for now, let us assume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and also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993" y="36189"/>
                <a:ext cx="8802050" cy="1218202"/>
              </a:xfrm>
              <a:prstGeom prst="wedgeRectCallout">
                <a:avLst>
                  <a:gd name="adj1" fmla="val 58445"/>
                  <a:gd name="adj2" fmla="val 49398"/>
                </a:avLst>
              </a:prstGeom>
              <a:blipFill>
                <a:blip r:embed="rId4"/>
                <a:stretch>
                  <a:fillRect l="-573" t="-971" b="-922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60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MLE for Mixed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ℙ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|</m:t>
                                        </m:r>
                                        <m:r>
                                          <a:rPr lang="en-IN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 i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 i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which, upon introducing latent variables gives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supHide m:val="on"/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∈</m:t>
                                            </m:r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IN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IN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1,2</m:t>
                                                </m:r>
                                              </m:e>
                                            </m:d>
                                          </m:sub>
                                          <m:sup/>
                                          <m:e>
                                            <m: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ℙ</m:t>
                                            </m:r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IN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IN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IN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IN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𝑧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IN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IN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r>
                                                  <a:rPr lang="en-IN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  <m:r>
                                                  <a:rPr lang="en-IN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| 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𝐱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IN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 i="0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𝐰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IN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 i="0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𝐰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</m:nary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b="1" dirty="0">
                    <a:solidFill>
                      <a:schemeClr val="bg1"/>
                    </a:solidFill>
                  </a:rPr>
                  <a:t>Method 1: Alternating Optimization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ℙ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IN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IN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 i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 i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IN" dirty="0">
                    <a:solidFill>
                      <a:schemeClr val="bg1"/>
                    </a:solidFill>
                  </a:rPr>
                  <a:t>As before, assume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constant for sake of simplicity to get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ℙ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| 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IN" b="1" dirty="0">
                    <a:solidFill>
                      <a:schemeClr val="bg1"/>
                    </a:solidFill>
                  </a:rPr>
                  <a:t>Step 1</a:t>
                </a:r>
                <a:r>
                  <a:rPr lang="en-IN" dirty="0">
                    <a:solidFill>
                      <a:schemeClr val="bg1"/>
                    </a:solidFill>
                  </a:rPr>
                  <a:t>: Fix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and update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 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IN" b="1" dirty="0">
                    <a:solidFill>
                      <a:schemeClr val="bg1"/>
                    </a:solidFill>
                  </a:rPr>
                  <a:t>Step 2</a:t>
                </a:r>
                <a:r>
                  <a:rPr lang="en-IN" dirty="0">
                    <a:solidFill>
                      <a:schemeClr val="bg1"/>
                    </a:solidFill>
                  </a:rPr>
                  <a:t>: Fix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and update the models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IN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ℙ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| 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121" r="-7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6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Alternating Optimization for MR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3"/>
                <a:ext cx="11600328" cy="5987819"/>
              </a:xfrm>
            </p:spPr>
            <p:txBody>
              <a:bodyPr>
                <a:norm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As before, we assumed the likelihood distributions as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Step 1 becomes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 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func>
                      </m:e>
                    </m:func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i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lvl="3"/>
                <a:r>
                  <a:rPr lang="en-IN" dirty="0">
                    <a:solidFill>
                      <a:schemeClr val="bg1"/>
                    </a:solidFill>
                  </a:rPr>
                  <a:t>i.e. assign every data point to its “closest” line or the line which fits it better</a:t>
                </a: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Step 2 becomes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ℙ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| 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1"/>
                                      </m:rP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1"/>
                                  </m:rP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I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⟨"/>
                                            <m:endChr m:val="⟩"/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IN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b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𝐰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IN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b="1" i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𝐱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I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1"/>
                                      </m:rP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1"/>
                                  </m:rP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⟨"/>
                                            <m:endChr m:val="⟩"/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IN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b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𝐰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IN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b="1" i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𝐱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lvl="3"/>
                <a:r>
                  <a:rPr lang="en-IN" dirty="0">
                    <a:solidFill>
                      <a:schemeClr val="bg1"/>
                    </a:solidFill>
                  </a:rPr>
                  <a:t>i.e. perform least squares on the data points assigned to each component</a:t>
                </a:r>
              </a:p>
              <a:p>
                <a:pPr lvl="3"/>
                <a:r>
                  <a:rPr lang="en-IN" dirty="0">
                    <a:solidFill>
                      <a:schemeClr val="bg1"/>
                    </a:solidFill>
                  </a:rPr>
                  <a:t>May incorporate a prior as well to add a regularizer (ridge regression)</a:t>
                </a: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Repeat!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3"/>
                <a:ext cx="11600328" cy="5987819"/>
              </a:xfrm>
              <a:blipFill>
                <a:blip r:embed="rId2"/>
                <a:stretch>
                  <a:fillRect l="-578" t="-2442" b="-6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57013" y="1111622"/>
                <a:ext cx="7993007" cy="4204741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accent2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dirty="0">
                    <a:solidFill>
                      <a:schemeClr val="bg1"/>
                    </a:solidFill>
                    <a:latin typeface="+mj-lt"/>
                  </a:rPr>
                  <a:t>AltOpt for MR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Initialize models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sub>
                    </m:sSub>
                  </m:oMath>
                </a14:m>
                <a:endParaRPr lang="en-US" sz="3200" b="1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3200" b="0" dirty="0">
                    <a:solidFill>
                      <a:schemeClr val="bg1"/>
                    </a:solidFill>
                    <a:latin typeface="+mj-lt"/>
                  </a:rPr>
                  <a:t>, u</a:t>
                </a: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pdate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 using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</m:oMath>
                </a14:m>
                <a:endParaRPr lang="en-IN" sz="3200" b="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sz="3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3200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sz="3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p>
                                    </m:sSup>
                                    <m:r>
                                      <a:rPr lang="en-IN" sz="3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3200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sz="3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Update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 using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sz="3200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sz="3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1"/>
                                      </m:rPr>
                                      <a:rPr lang="en-IN" sz="3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IN" sz="3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1"/>
                                  </m:rP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32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32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 sz="32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 sz="3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⟨"/>
                                            <m:endChr m:val="⟩"/>
                                            <m:ctrlPr>
                                              <a:rPr lang="en-IN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 sz="3200" b="1" i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  <m:r>
                                              <a:rPr lang="en-IN" sz="32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IN" sz="32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sz="3200" b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𝐱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 sz="32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IN" sz="3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Repeat until convergence</a:t>
                </a:r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013" y="1111622"/>
                <a:ext cx="7993007" cy="4204741"/>
              </a:xfrm>
              <a:prstGeom prst="rect">
                <a:avLst/>
              </a:prstGeom>
              <a:blipFill>
                <a:blip r:embed="rId3"/>
                <a:stretch>
                  <a:fillRect l="-1745" t="-1724" b="-2011"/>
                </a:stretch>
              </a:blipFill>
              <a:ln w="38100">
                <a:solidFill>
                  <a:schemeClr val="accent2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64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 for Mixed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7" cy="5879111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/>
                  <a:t>Original </a:t>
                </a:r>
                <a:r>
                  <a:rPr lang="en-IN" b="1" dirty="0" err="1"/>
                  <a:t>Prob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supHide m:val="on"/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∈</m:t>
                                            </m:r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  <m:t>1,2</m:t>
                                                </m:r>
                                              </m:e>
                                            </m:d>
                                          </m:sub>
                                          <m:sup/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ℙ</m:t>
                                            </m:r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𝑧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| 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𝐱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𝐰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𝐰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</m:nary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/>
              </a:p>
              <a:p>
                <a:pPr lvl="1"/>
                <a:r>
                  <a:rPr lang="en-IN" b="1" dirty="0"/>
                  <a:t>Step 1 </a:t>
                </a:r>
                <a:r>
                  <a:rPr lang="en-IN" dirty="0"/>
                  <a:t>(</a:t>
                </a:r>
                <a:r>
                  <a:rPr lang="en-IN" b="1" dirty="0"/>
                  <a:t>E Step</a:t>
                </a:r>
                <a:r>
                  <a:rPr lang="en-IN" dirty="0"/>
                  <a:t>) Consists of two sub-steps</a:t>
                </a:r>
              </a:p>
              <a:p>
                <a:pPr lvl="2"/>
                <a:r>
                  <a:rPr lang="en-IN" b="1" dirty="0"/>
                  <a:t>Step 1.1 </a:t>
                </a:r>
                <a:r>
                  <a:rPr lang="en-IN" dirty="0"/>
                  <a:t>Assume our current model estimates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IN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endParaRPr lang="en-IN" dirty="0"/>
              </a:p>
              <a:p>
                <a:pPr lvl="3"/>
                <a:r>
                  <a:rPr lang="en-IN" dirty="0"/>
                  <a:t>Use the current models to ascertain how likely are different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for the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/>
                  <a:t>-</a:t>
                </a:r>
                <a:r>
                  <a:rPr lang="en-IN" dirty="0" err="1"/>
                  <a:t>th</a:t>
                </a:r>
                <a:r>
                  <a:rPr lang="en-IN" dirty="0"/>
                  <a:t> data point i.e.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lang="en-IN" dirty="0"/>
                  <a:t> for both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b="1" dirty="0"/>
                  <a:t>Step 1.2 </a:t>
                </a:r>
                <a:r>
                  <a:rPr lang="en-IN" dirty="0"/>
                  <a:t>Use weights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IN" dirty="0"/>
                  <a:t> to set up a new objective function</a:t>
                </a:r>
              </a:p>
              <a:p>
                <a:pPr lvl="3"/>
                <a:r>
                  <a:rPr lang="en-IN" dirty="0"/>
                  <a:t>As before, assume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𝐩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constant for sake of simplicity</a:t>
                </a:r>
              </a:p>
              <a:p>
                <a:pPr lvl="3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e>
                            </m:d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I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 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IN" dirty="0"/>
              </a:p>
              <a:p>
                <a:pPr lvl="1"/>
                <a:r>
                  <a:rPr lang="en-IN" b="1" dirty="0"/>
                  <a:t>Step 2 (M Step)</a:t>
                </a:r>
                <a:r>
                  <a:rPr lang="en-IN" dirty="0"/>
                  <a:t> Maximize the new obj. fn. to get new models</a:t>
                </a:r>
              </a:p>
              <a:p>
                <a:pPr lvl="1"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e>
                                    </m:d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func>
                                      <m:func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ℙ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| 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b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𝐱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b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𝐰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b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𝐰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func>
                                  </m:e>
                                </m:nary>
                              </m:e>
                            </m:nary>
                          </m:e>
                        </m:func>
                      </m:e>
                    </m:func>
                  </m:oMath>
                </a14:m>
                <a:r>
                  <a:rPr lang="en-IN" dirty="0"/>
                  <a:t> </a:t>
                </a:r>
              </a:p>
              <a:p>
                <a:pPr lvl="1"/>
                <a:r>
                  <a:rPr lang="en-IN" dirty="0"/>
                  <a:t>Repeat!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7" cy="5879111"/>
              </a:xfrm>
              <a:blipFill>
                <a:blip r:embed="rId2"/>
                <a:stretch>
                  <a:fillRect l="-562" t="-20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2730" y="901176"/>
                <a:ext cx="11301573" cy="595682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accent2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IN" sz="3600" dirty="0">
                    <a:solidFill>
                      <a:schemeClr val="bg1"/>
                    </a:solidFill>
                    <a:latin typeface="Calibri Light" panose="020F0302020204030204"/>
                  </a:rPr>
                  <a:t>EM for MR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  <a:t>Initialize models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3200" b="1" dirty="0">
                    <a:solidFill>
                      <a:schemeClr val="bg1"/>
                    </a:solidFill>
                    <a:latin typeface="Calibri Light" panose="020F0302020204030204"/>
                  </a:rPr>
                  <a:t> </a:t>
                </a:r>
                <a:r>
                  <a:rPr lang="en-US" sz="3200" dirty="0">
                    <a:solidFill>
                      <a:schemeClr val="bg1"/>
                    </a:solidFill>
                    <a:latin typeface="Calibri Light" panose="020F0302020204030204"/>
                  </a:rPr>
                  <a:t>(for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Calibri Light" panose="020F0302020204030204"/>
                  </a:rPr>
                  <a:t> components)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  <a:t>, 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Calibri Light" panose="020F0302020204030204"/>
                  </a:rPr>
                  <a:t> using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</m:oMath>
                </a14:m>
                <a:endParaRPr lang="en-IN" sz="3200" dirty="0">
                  <a:solidFill>
                    <a:schemeClr val="bg1"/>
                  </a:solidFill>
                  <a:latin typeface="Calibri Light" panose="020F0302020204030204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IN" sz="3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IN" sz="3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32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 sz="32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⟨"/>
                                            <m:endChr m:val="⟩"/>
                                            <m:ctrlPr>
                                              <a:rPr lang="en-IN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IN" sz="32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sz="3200" b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𝐰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 sz="32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IN" sz="32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IN" sz="32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sz="3200" b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𝐱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 sz="32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3200" dirty="0">
                  <a:solidFill>
                    <a:schemeClr val="bg1"/>
                  </a:solidFill>
                  <a:latin typeface="Calibri Light" panose="020F0302020204030204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bg1"/>
                    </a:solidFill>
                    <a:latin typeface="Calibri Light" panose="020F0302020204030204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Calibri Light" panose="020F0302020204030204"/>
                  </a:rPr>
                  <a:t> (normalize)</a:t>
                </a:r>
                <a:endParaRPr lang="en-IN" sz="3200" dirty="0">
                  <a:solidFill>
                    <a:schemeClr val="bg1"/>
                  </a:solidFill>
                  <a:latin typeface="Calibri Light" panose="020F0302020204030204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sz="3200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IN" sz="3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IN" sz="3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Sup>
                                  <m:sSubSup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IN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32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 sz="32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⟨"/>
                                            <m:endChr m:val="⟩"/>
                                            <m:ctrlPr>
                                              <a:rPr lang="en-IN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 sz="3200" b="1" i="0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  <m:r>
                                              <a:rPr lang="en-IN" sz="32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IN" sz="32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sz="3200" b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𝐱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 sz="32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func>
                      </m:e>
                    </m:func>
                  </m:oMath>
                </a14:m>
                <a:b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</a:b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sz="32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IN" sz="3200" b="1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3200" b="1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 sz="3200" b="1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3200" b="1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Calibri Light" panose="020F0302020204030204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diag</m:t>
                    </m:r>
                    <m:d>
                      <m:d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b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</a:br>
                <a14:m>
                  <m:oMath xmlns:m="http://schemas.openxmlformats.org/officeDocument/2006/math"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Calibri Light" panose="020F0302020204030204"/>
                  </a:rPr>
                  <a:t> (apply first order optimality)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  <a:t>Repeat until convergence</a:t>
                </a:r>
                <a:endParaRPr lang="en-US" sz="3200" dirty="0">
                  <a:solidFill>
                    <a:schemeClr val="bg1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30" y="901176"/>
                <a:ext cx="11301573" cy="5956824"/>
              </a:xfrm>
              <a:prstGeom prst="rect">
                <a:avLst/>
              </a:prstGeom>
              <a:blipFill>
                <a:blip r:embed="rId3"/>
                <a:stretch>
                  <a:fillRect l="-1237" t="-1322" b="-2238"/>
                </a:stretch>
              </a:blipFill>
              <a:ln w="38100">
                <a:solidFill>
                  <a:schemeClr val="accent2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6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2016C3-99B3-7B6E-2F6A-5EBF35F9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</p:spPr>
        <p:txBody>
          <a:bodyPr anchor="ctr">
            <a:normAutofit/>
          </a:bodyPr>
          <a:lstStyle/>
          <a:p>
            <a:r>
              <a:rPr lang="en-US" dirty="0"/>
              <a:t>Quiz 2</a:t>
            </a:r>
            <a:endParaRPr lang="en-IN" dirty="0"/>
          </a:p>
        </p:txBody>
      </p:sp>
      <p:pic>
        <p:nvPicPr>
          <p:cNvPr id="8" name="Picture 7" descr="Hand holding a pen shading number on a sheet">
            <a:extLst>
              <a:ext uri="{FF2B5EF4-FFF2-40B4-BE49-F238E27FC236}">
                <a16:creationId xmlns:a16="http://schemas.microsoft.com/office/drawing/2014/main" id="{7AFE89F7-9C90-3CEB-C4E3-93486BE1D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94" r="-1" b="-1"/>
          <a:stretch/>
        </p:blipFill>
        <p:spPr>
          <a:xfrm>
            <a:off x="253352" y="1111623"/>
            <a:ext cx="5757977" cy="5300823"/>
          </a:xfrm>
          <a:prstGeom prst="rect">
            <a:avLst/>
          </a:prstGeo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202BA10-88EE-5F1D-ED4D-4051992C2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6180670" cy="5300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Oct 19 (Wednesday)</a:t>
            </a:r>
            <a:r>
              <a:rPr lang="en-IN" dirty="0">
                <a:solidFill>
                  <a:schemeClr val="accent5"/>
                </a:solidFill>
              </a:rPr>
              <a:t>, 6PM, L18,L19</a:t>
            </a:r>
          </a:p>
          <a:p>
            <a:pPr lvl="1"/>
            <a:r>
              <a:rPr lang="en-IN" dirty="0"/>
              <a:t>Only for registered students (no auditors)</a:t>
            </a:r>
          </a:p>
          <a:p>
            <a:r>
              <a:rPr lang="en-US" dirty="0"/>
              <a:t>Open notes (handwritten only)</a:t>
            </a:r>
          </a:p>
          <a:p>
            <a:r>
              <a:rPr lang="en-US" dirty="0"/>
              <a:t>No mobile phones, tablets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Bring your institute ID card</a:t>
            </a:r>
          </a:p>
          <a:p>
            <a:r>
              <a:rPr lang="en-US" dirty="0"/>
              <a:t>Syllabus:</a:t>
            </a:r>
          </a:p>
          <a:p>
            <a:pPr lvl="1"/>
            <a:r>
              <a:rPr lang="en-US" dirty="0"/>
              <a:t>All content uploaded to YouTube/GitHub by 16</a:t>
            </a:r>
            <a:r>
              <a:rPr lang="en-US" baseline="30000" dirty="0"/>
              <a:t>th</a:t>
            </a:r>
            <a:r>
              <a:rPr lang="en-US" dirty="0"/>
              <a:t> Oct</a:t>
            </a:r>
          </a:p>
          <a:p>
            <a:pPr lvl="1"/>
            <a:r>
              <a:rPr lang="en-US" dirty="0"/>
              <a:t>DS content (slides, code) for DS 1,2,3,4,5,6,7,8,9</a:t>
            </a:r>
          </a:p>
          <a:p>
            <a:r>
              <a:rPr lang="en-US" dirty="0"/>
              <a:t>See previous year’s GitHub for practice</a:t>
            </a:r>
          </a:p>
        </p:txBody>
      </p:sp>
    </p:spTree>
    <p:extLst>
      <p:ext uri="{BB962C8B-B14F-4D97-AF65-F5344CB8AC3E}">
        <p14:creationId xmlns:p14="http://schemas.microsoft.com/office/powerpoint/2010/main" val="400302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Still more powerful generative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7" cy="5300823"/>
          </a:xfrm>
        </p:spPr>
        <p:txBody>
          <a:bodyPr/>
          <a:lstStyle/>
          <a:p>
            <a:r>
              <a:rPr lang="en-IN" dirty="0"/>
              <a:t>Suppose we are concerned that a single Gaussian cannot capture all the variations in our data</a:t>
            </a:r>
          </a:p>
          <a:p>
            <a:pPr lvl="2"/>
            <a:r>
              <a:rPr lang="en-IN" dirty="0"/>
              <a:t>Can we learn 2 (or more) Gaussians to represent our data instead?</a:t>
            </a:r>
          </a:p>
          <a:p>
            <a:pPr lvl="2"/>
            <a:r>
              <a:rPr lang="en-IN" dirty="0"/>
              <a:t>Such a generative model is often called a </a:t>
            </a:r>
            <a:r>
              <a:rPr lang="en-IN" i="0" dirty="0"/>
              <a:t>mixture </a:t>
            </a:r>
            <a:r>
              <a:rPr lang="en-IN" dirty="0"/>
              <a:t>of Gaussians</a:t>
            </a:r>
          </a:p>
          <a:p>
            <a:r>
              <a:rPr lang="en-IN" dirty="0"/>
              <a:t>The Expectation Maximization (EM) algorithm is a very powerful technique for performing this and several other tasks</a:t>
            </a:r>
          </a:p>
          <a:p>
            <a:pPr lvl="2"/>
            <a:r>
              <a:rPr lang="en-IN" dirty="0"/>
              <a:t>Soft clustering, learning Gaussian mixture models (GMM)</a:t>
            </a:r>
          </a:p>
          <a:p>
            <a:pPr lvl="2"/>
            <a:r>
              <a:rPr lang="en-IN" dirty="0"/>
              <a:t>Robust learning, Mixed Regression</a:t>
            </a:r>
          </a:p>
          <a:p>
            <a:pPr lvl="2"/>
            <a:r>
              <a:rPr lang="en-IN" dirty="0"/>
              <a:t>Also underlies more powerful </a:t>
            </a:r>
            <a:r>
              <a:rPr lang="en-IN" i="0" dirty="0"/>
              <a:t>variational </a:t>
            </a:r>
            <a:r>
              <a:rPr lang="en-IN" dirty="0"/>
              <a:t>algorithms such as VAE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7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a Mixture of Two Gaussians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/>
              <a:lstStyle/>
              <a:p>
                <a:r>
                  <a:rPr lang="en-IN" dirty="0"/>
                  <a:t>We suspect that instead of one Gaussian, two Gaussians are involved in generating our feature vectors</a:t>
                </a:r>
              </a:p>
              <a:p>
                <a:pPr lvl="2"/>
                <a:r>
                  <a:rPr lang="en-IN" dirty="0"/>
                  <a:t>Let us call them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Each of these is called a </a:t>
                </a:r>
                <a:r>
                  <a:rPr lang="en-IN" i="0" dirty="0"/>
                  <a:t>component</a:t>
                </a:r>
                <a:r>
                  <a:rPr lang="en-IN" dirty="0"/>
                  <a:t> of this GMM</a:t>
                </a:r>
              </a:p>
              <a:p>
                <a:pPr lvl="2"/>
                <a:r>
                  <a:rPr lang="en-IN" dirty="0"/>
                  <a:t>Covariance matrices, more than two components can also be incorporated</a:t>
                </a:r>
              </a:p>
              <a:p>
                <a:r>
                  <a:rPr lang="en-IN" dirty="0"/>
                  <a:t>Since we are unsure which data point came from which component, we introduce a </a:t>
                </a:r>
                <a:r>
                  <a:rPr lang="en-IN" i="1" dirty="0"/>
                  <a:t>latent variable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IN" dirty="0"/>
                  <a:t> per data point to denote this</a:t>
                </a:r>
              </a:p>
              <a:p>
                <a:pPr lvl="2"/>
                <a:r>
                  <a:rPr lang="en-IN" dirty="0"/>
                  <a:t>The English word “latent” means hidden or dormant or concealed</a:t>
                </a:r>
              </a:p>
              <a:p>
                <a:pPr lvl="2"/>
                <a:r>
                  <a:rPr lang="en-IN" dirty="0"/>
                  <a:t>Nice name since this variable describes something that was hidden from us</a:t>
                </a:r>
              </a:p>
              <a:p>
                <a:pPr lvl="2"/>
                <a:r>
                  <a:rPr lang="en-IN" dirty="0"/>
                  <a:t>These latent variables may seem similar to the one we used in (soft) k-means</a:t>
                </a:r>
              </a:p>
              <a:p>
                <a:pPr lvl="2"/>
                <a:r>
                  <a:rPr lang="en-IN" dirty="0"/>
                  <a:t>Not an accident – the connections will be clear soon!</a:t>
                </a:r>
              </a:p>
              <a:p>
                <a:pPr lvl="2"/>
                <a:r>
                  <a:rPr lang="en-IN" dirty="0"/>
                  <a:t>Latent variables can be discrete or continuous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4"/>
                <a:stretch>
                  <a:fillRect l="-562" t="-2545" r="-2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95052" y="806243"/>
            <a:ext cx="11316929" cy="2536723"/>
            <a:chOff x="395052" y="806243"/>
            <a:chExt cx="11316929" cy="2536723"/>
          </a:xfrm>
          <a:solidFill>
            <a:schemeClr val="tx1"/>
          </a:solidFill>
        </p:grpSpPr>
        <p:sp>
          <p:nvSpPr>
            <p:cNvPr id="38" name="Rectangle 37"/>
            <p:cNvSpPr/>
            <p:nvPr/>
          </p:nvSpPr>
          <p:spPr>
            <a:xfrm>
              <a:off x="395052" y="806243"/>
              <a:ext cx="11316929" cy="2536723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117082" y="2841465"/>
              <a:ext cx="9962802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Multiply 39"/>
            <p:cNvSpPr/>
            <p:nvPr/>
          </p:nvSpPr>
          <p:spPr>
            <a:xfrm>
              <a:off x="7931006" y="2710232"/>
              <a:ext cx="315350" cy="315350"/>
            </a:xfrm>
            <a:prstGeom prst="mathMultiply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Multiply 40"/>
            <p:cNvSpPr/>
            <p:nvPr/>
          </p:nvSpPr>
          <p:spPr>
            <a:xfrm>
              <a:off x="3950609" y="2710232"/>
              <a:ext cx="315350" cy="315350"/>
            </a:xfrm>
            <a:prstGeom prst="mathMultiply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1743" y="2953040"/>
              <a:ext cx="508432" cy="329201"/>
            </a:xfrm>
            <a:prstGeom prst="rect">
              <a:avLst/>
            </a:prstGeom>
            <a:grpFill/>
          </p:spPr>
        </p:pic>
        <p:pic>
          <p:nvPicPr>
            <p:cNvPr id="43" name="Picture 4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140" y="2953040"/>
              <a:ext cx="499287" cy="329201"/>
            </a:xfrm>
            <a:prstGeom prst="rect">
              <a:avLst/>
            </a:prstGeom>
            <a:grpFill/>
          </p:spPr>
        </p:pic>
        <p:grpSp>
          <p:nvGrpSpPr>
            <p:cNvPr id="44" name="Group 43"/>
            <p:cNvGrpSpPr/>
            <p:nvPr/>
          </p:nvGrpSpPr>
          <p:grpSpPr>
            <a:xfrm>
              <a:off x="1312376" y="880081"/>
              <a:ext cx="9572214" cy="1987826"/>
              <a:chOff x="420186" y="398765"/>
              <a:chExt cx="9572214" cy="1987826"/>
            </a:xfrm>
            <a:grpFill/>
          </p:grpSpPr>
          <p:grpSp>
            <p:nvGrpSpPr>
              <p:cNvPr id="45" name="Group 44"/>
              <p:cNvGrpSpPr/>
              <p:nvPr/>
            </p:nvGrpSpPr>
            <p:grpSpPr>
              <a:xfrm>
                <a:off x="420186" y="398765"/>
                <a:ext cx="5586728" cy="1987826"/>
                <a:chOff x="420186" y="398765"/>
                <a:chExt cx="5586728" cy="1987826"/>
              </a:xfrm>
              <a:grpFill/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420186" y="398765"/>
                  <a:ext cx="5586728" cy="1869175"/>
                  <a:chOff x="420186" y="398765"/>
                  <a:chExt cx="5586728" cy="1869175"/>
                </a:xfrm>
                <a:grpFill/>
              </p:grpSpPr>
              <p:sp>
                <p:nvSpPr>
                  <p:cNvPr id="54" name="Freeform 53"/>
                  <p:cNvSpPr/>
                  <p:nvPr/>
                </p:nvSpPr>
                <p:spPr>
                  <a:xfrm>
                    <a:off x="439759" y="412208"/>
                    <a:ext cx="5547578" cy="1855732"/>
                  </a:xfrm>
                  <a:custGeom>
                    <a:avLst/>
                    <a:gdLst>
                      <a:gd name="connsiteX0" fmla="*/ 2757812 w 5547578"/>
                      <a:gd name="connsiteY0" fmla="*/ 0 h 1855732"/>
                      <a:gd name="connsiteX1" fmla="*/ 2773789 w 5547578"/>
                      <a:gd name="connsiteY1" fmla="*/ 2411 h 1855732"/>
                      <a:gd name="connsiteX2" fmla="*/ 2789766 w 5547578"/>
                      <a:gd name="connsiteY2" fmla="*/ 0 h 1855732"/>
                      <a:gd name="connsiteX3" fmla="*/ 2789763 w 5547578"/>
                      <a:gd name="connsiteY3" fmla="*/ 4821 h 1855732"/>
                      <a:gd name="connsiteX4" fmla="*/ 2836666 w 5547578"/>
                      <a:gd name="connsiteY4" fmla="*/ 11897 h 1855732"/>
                      <a:gd name="connsiteX5" fmla="*/ 3905369 w 5547578"/>
                      <a:gd name="connsiteY5" fmla="*/ 1243613 h 1855732"/>
                      <a:gd name="connsiteX6" fmla="*/ 5547578 w 5547578"/>
                      <a:gd name="connsiteY6" fmla="*/ 1855637 h 1855732"/>
                      <a:gd name="connsiteX7" fmla="*/ 2785533 w 5547578"/>
                      <a:gd name="connsiteY7" fmla="*/ 1855731 h 1855732"/>
                      <a:gd name="connsiteX8" fmla="*/ 2785533 w 5547578"/>
                      <a:gd name="connsiteY8" fmla="*/ 1855732 h 1855732"/>
                      <a:gd name="connsiteX9" fmla="*/ 2773789 w 5547578"/>
                      <a:gd name="connsiteY9" fmla="*/ 1855732 h 1855732"/>
                      <a:gd name="connsiteX10" fmla="*/ 2762045 w 5547578"/>
                      <a:gd name="connsiteY10" fmla="*/ 1855732 h 1855732"/>
                      <a:gd name="connsiteX11" fmla="*/ 2762045 w 5547578"/>
                      <a:gd name="connsiteY11" fmla="*/ 1855731 h 1855732"/>
                      <a:gd name="connsiteX12" fmla="*/ 0 w 5547578"/>
                      <a:gd name="connsiteY12" fmla="*/ 1855637 h 1855732"/>
                      <a:gd name="connsiteX13" fmla="*/ 1642209 w 5547578"/>
                      <a:gd name="connsiteY13" fmla="*/ 1243613 h 1855732"/>
                      <a:gd name="connsiteX14" fmla="*/ 2710913 w 5547578"/>
                      <a:gd name="connsiteY14" fmla="*/ 11897 h 1855732"/>
                      <a:gd name="connsiteX15" fmla="*/ 2757815 w 5547578"/>
                      <a:gd name="connsiteY15" fmla="*/ 4821 h 1855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547578" h="1855732">
                        <a:moveTo>
                          <a:pt x="2757812" y="0"/>
                        </a:moveTo>
                        <a:lnTo>
                          <a:pt x="2773789" y="2411"/>
                        </a:lnTo>
                        <a:lnTo>
                          <a:pt x="2789766" y="0"/>
                        </a:lnTo>
                        <a:lnTo>
                          <a:pt x="2789763" y="4821"/>
                        </a:lnTo>
                        <a:lnTo>
                          <a:pt x="2836666" y="11897"/>
                        </a:lnTo>
                        <a:cubicBezTo>
                          <a:pt x="3225814" y="110275"/>
                          <a:pt x="3540906" y="775076"/>
                          <a:pt x="3905369" y="1243613"/>
                        </a:cubicBezTo>
                        <a:cubicBezTo>
                          <a:pt x="4294130" y="1743387"/>
                          <a:pt x="4647397" y="1835368"/>
                          <a:pt x="5547578" y="1855637"/>
                        </a:cubicBezTo>
                        <a:lnTo>
                          <a:pt x="2785533" y="1855731"/>
                        </a:lnTo>
                        <a:lnTo>
                          <a:pt x="2785533" y="1855732"/>
                        </a:lnTo>
                        <a:lnTo>
                          <a:pt x="2773789" y="1855732"/>
                        </a:lnTo>
                        <a:lnTo>
                          <a:pt x="2762045" y="1855732"/>
                        </a:lnTo>
                        <a:lnTo>
                          <a:pt x="2762045" y="1855731"/>
                        </a:lnTo>
                        <a:lnTo>
                          <a:pt x="0" y="1855637"/>
                        </a:lnTo>
                        <a:cubicBezTo>
                          <a:pt x="900181" y="1835368"/>
                          <a:pt x="1253448" y="1743387"/>
                          <a:pt x="1642209" y="1243613"/>
                        </a:cubicBezTo>
                        <a:cubicBezTo>
                          <a:pt x="2006673" y="775076"/>
                          <a:pt x="2321764" y="110275"/>
                          <a:pt x="2710913" y="11897"/>
                        </a:cubicBezTo>
                        <a:lnTo>
                          <a:pt x="2757815" y="4821"/>
                        </a:lnTo>
                        <a:close/>
                      </a:path>
                    </a:pathLst>
                  </a:custGeom>
                  <a:solidFill>
                    <a:schemeClr val="accent4">
                      <a:alpha val="34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5" name="Freeform 54"/>
                  <p:cNvSpPr/>
                  <p:nvPr/>
                </p:nvSpPr>
                <p:spPr>
                  <a:xfrm>
                    <a:off x="420186" y="398765"/>
                    <a:ext cx="2793364" cy="1830151"/>
                  </a:xfrm>
                  <a:custGeom>
                    <a:avLst/>
                    <a:gdLst>
                      <a:gd name="connsiteX0" fmla="*/ 9007813 w 9007813"/>
                      <a:gd name="connsiteY0" fmla="*/ 0 h 4338536"/>
                      <a:gd name="connsiteX1" fmla="*/ 0 w 9007813"/>
                      <a:gd name="connsiteY1" fmla="*/ 4338536 h 4338536"/>
                      <a:gd name="connsiteX0" fmla="*/ 9007813 w 9007813"/>
                      <a:gd name="connsiteY0" fmla="*/ 0 h 4338536"/>
                      <a:gd name="connsiteX1" fmla="*/ 0 w 9007813"/>
                      <a:gd name="connsiteY1" fmla="*/ 4338536 h 4338536"/>
                      <a:gd name="connsiteX0" fmla="*/ 9007813 w 9007813"/>
                      <a:gd name="connsiteY0" fmla="*/ 0 h 4344245"/>
                      <a:gd name="connsiteX1" fmla="*/ 0 w 9007813"/>
                      <a:gd name="connsiteY1" fmla="*/ 4338536 h 4344245"/>
                      <a:gd name="connsiteX0" fmla="*/ 9007813 w 9007813"/>
                      <a:gd name="connsiteY0" fmla="*/ 27 h 4344249"/>
                      <a:gd name="connsiteX1" fmla="*/ 0 w 9007813"/>
                      <a:gd name="connsiteY1" fmla="*/ 4338563 h 4344249"/>
                      <a:gd name="connsiteX0" fmla="*/ 9007813 w 9007813"/>
                      <a:gd name="connsiteY0" fmla="*/ 28 h 4338742"/>
                      <a:gd name="connsiteX1" fmla="*/ 0 w 9007813"/>
                      <a:gd name="connsiteY1" fmla="*/ 4338564 h 4338742"/>
                      <a:gd name="connsiteX0" fmla="*/ 7937770 w 7937770"/>
                      <a:gd name="connsiteY0" fmla="*/ 29 h 4183107"/>
                      <a:gd name="connsiteX1" fmla="*/ 0 w 7937770"/>
                      <a:gd name="connsiteY1" fmla="*/ 4182922 h 4183107"/>
                      <a:gd name="connsiteX0" fmla="*/ 7937770 w 7937770"/>
                      <a:gd name="connsiteY0" fmla="*/ 184 h 4183261"/>
                      <a:gd name="connsiteX1" fmla="*/ 0 w 7937770"/>
                      <a:gd name="connsiteY1" fmla="*/ 4183077 h 4183261"/>
                      <a:gd name="connsiteX0" fmla="*/ 7937770 w 7937770"/>
                      <a:gd name="connsiteY0" fmla="*/ 217 h 4183110"/>
                      <a:gd name="connsiteX1" fmla="*/ 0 w 7937770"/>
                      <a:gd name="connsiteY1" fmla="*/ 4183110 h 4183110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292512"/>
                      <a:gd name="connsiteX1" fmla="*/ 5291845 w 7937770"/>
                      <a:gd name="connsiteY1" fmla="*/ 2859935 h 4292512"/>
                      <a:gd name="connsiteX2" fmla="*/ 0 w 7937770"/>
                      <a:gd name="connsiteY2" fmla="*/ 4182893 h 4292512"/>
                      <a:gd name="connsiteX0" fmla="*/ 7937770 w 7937770"/>
                      <a:gd name="connsiteY0" fmla="*/ 0 h 4350807"/>
                      <a:gd name="connsiteX1" fmla="*/ 5291845 w 7937770"/>
                      <a:gd name="connsiteY1" fmla="*/ 2859935 h 4350807"/>
                      <a:gd name="connsiteX2" fmla="*/ 0 w 7937770"/>
                      <a:gd name="connsiteY2" fmla="*/ 4182893 h 4350807"/>
                      <a:gd name="connsiteX0" fmla="*/ 7937770 w 7937770"/>
                      <a:gd name="connsiteY0" fmla="*/ 0 h 4337610"/>
                      <a:gd name="connsiteX1" fmla="*/ 5291845 w 7937770"/>
                      <a:gd name="connsiteY1" fmla="*/ 2859935 h 4337610"/>
                      <a:gd name="connsiteX2" fmla="*/ 0 w 7937770"/>
                      <a:gd name="connsiteY2" fmla="*/ 4182893 h 4337610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6232"/>
                      <a:gd name="connsiteX1" fmla="*/ 5291845 w 7937770"/>
                      <a:gd name="connsiteY1" fmla="*/ 2859935 h 4186232"/>
                      <a:gd name="connsiteX2" fmla="*/ 0 w 7937770"/>
                      <a:gd name="connsiteY2" fmla="*/ 4182893 h 4186232"/>
                      <a:gd name="connsiteX0" fmla="*/ 7918315 w 7918315"/>
                      <a:gd name="connsiteY0" fmla="*/ 0 h 4320067"/>
                      <a:gd name="connsiteX1" fmla="*/ 5272390 w 7918315"/>
                      <a:gd name="connsiteY1" fmla="*/ 2859935 h 4320067"/>
                      <a:gd name="connsiteX2" fmla="*/ 0 w 7918315"/>
                      <a:gd name="connsiteY2" fmla="*/ 4319080 h 4320067"/>
                      <a:gd name="connsiteX0" fmla="*/ 7918315 w 7918315"/>
                      <a:gd name="connsiteY0" fmla="*/ 0 h 4320233"/>
                      <a:gd name="connsiteX1" fmla="*/ 5272390 w 7918315"/>
                      <a:gd name="connsiteY1" fmla="*/ 2859935 h 4320233"/>
                      <a:gd name="connsiteX2" fmla="*/ 0 w 7918315"/>
                      <a:gd name="connsiteY2" fmla="*/ 4319080 h 4320233"/>
                      <a:gd name="connsiteX0" fmla="*/ 7918315 w 7918315"/>
                      <a:gd name="connsiteY0" fmla="*/ 0 h 4322039"/>
                      <a:gd name="connsiteX1" fmla="*/ 4980560 w 7918315"/>
                      <a:gd name="connsiteY1" fmla="*/ 3287952 h 4322039"/>
                      <a:gd name="connsiteX2" fmla="*/ 0 w 7918315"/>
                      <a:gd name="connsiteY2" fmla="*/ 4319080 h 4322039"/>
                      <a:gd name="connsiteX0" fmla="*/ 7918315 w 7918315"/>
                      <a:gd name="connsiteY0" fmla="*/ 0 h 4327307"/>
                      <a:gd name="connsiteX1" fmla="*/ 4980560 w 7918315"/>
                      <a:gd name="connsiteY1" fmla="*/ 3287952 h 4327307"/>
                      <a:gd name="connsiteX2" fmla="*/ 0 w 7918315"/>
                      <a:gd name="connsiteY2" fmla="*/ 4319080 h 4327307"/>
                      <a:gd name="connsiteX0" fmla="*/ 6459166 w 6459166"/>
                      <a:gd name="connsiteY0" fmla="*/ 0 h 4263111"/>
                      <a:gd name="connsiteX1" fmla="*/ 3521411 w 6459166"/>
                      <a:gd name="connsiteY1" fmla="*/ 3287952 h 4263111"/>
                      <a:gd name="connsiteX2" fmla="*/ 0 w 6459166"/>
                      <a:gd name="connsiteY2" fmla="*/ 4260714 h 4263111"/>
                      <a:gd name="connsiteX0" fmla="*/ 6536987 w 6536987"/>
                      <a:gd name="connsiteY0" fmla="*/ 0 h 4282458"/>
                      <a:gd name="connsiteX1" fmla="*/ 3599232 w 6536987"/>
                      <a:gd name="connsiteY1" fmla="*/ 3287952 h 4282458"/>
                      <a:gd name="connsiteX2" fmla="*/ 0 w 6536987"/>
                      <a:gd name="connsiteY2" fmla="*/ 4280170 h 4282458"/>
                      <a:gd name="connsiteX0" fmla="*/ 6536987 w 6536987"/>
                      <a:gd name="connsiteY0" fmla="*/ 0 h 4282892"/>
                      <a:gd name="connsiteX1" fmla="*/ 3599232 w 6536987"/>
                      <a:gd name="connsiteY1" fmla="*/ 3287952 h 4282892"/>
                      <a:gd name="connsiteX2" fmla="*/ 0 w 6536987"/>
                      <a:gd name="connsiteY2" fmla="*/ 4280170 h 4282892"/>
                      <a:gd name="connsiteX0" fmla="*/ 6536987 w 6536987"/>
                      <a:gd name="connsiteY0" fmla="*/ 0 h 4284940"/>
                      <a:gd name="connsiteX1" fmla="*/ 3365769 w 6536987"/>
                      <a:gd name="connsiteY1" fmla="*/ 3424139 h 4284940"/>
                      <a:gd name="connsiteX2" fmla="*/ 0 w 6536987"/>
                      <a:gd name="connsiteY2" fmla="*/ 4280170 h 4284940"/>
                      <a:gd name="connsiteX0" fmla="*/ 6536987 w 6536987"/>
                      <a:gd name="connsiteY0" fmla="*/ 0 h 4282892"/>
                      <a:gd name="connsiteX1" fmla="*/ 3521411 w 6536987"/>
                      <a:gd name="connsiteY1" fmla="*/ 3287951 h 4282892"/>
                      <a:gd name="connsiteX2" fmla="*/ 0 w 6536987"/>
                      <a:gd name="connsiteY2" fmla="*/ 4280170 h 4282892"/>
                      <a:gd name="connsiteX0" fmla="*/ 6536987 w 6536987"/>
                      <a:gd name="connsiteY0" fmla="*/ 0 h 4282892"/>
                      <a:gd name="connsiteX1" fmla="*/ 3521411 w 6536987"/>
                      <a:gd name="connsiteY1" fmla="*/ 3287951 h 4282892"/>
                      <a:gd name="connsiteX2" fmla="*/ 0 w 6536987"/>
                      <a:gd name="connsiteY2" fmla="*/ 4280170 h 4282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536987" h="4282892">
                        <a:moveTo>
                          <a:pt x="6536987" y="0"/>
                        </a:moveTo>
                        <a:cubicBezTo>
                          <a:pt x="5463702" y="6486"/>
                          <a:pt x="4377445" y="2516223"/>
                          <a:pt x="3521411" y="3287951"/>
                        </a:cubicBezTo>
                        <a:cubicBezTo>
                          <a:pt x="2665377" y="4059679"/>
                          <a:pt x="2555133" y="4312596"/>
                          <a:pt x="0" y="4280170"/>
                        </a:cubicBezTo>
                      </a:path>
                    </a:pathLst>
                  </a:custGeom>
                  <a:grpFill/>
                  <a:ln w="76200">
                    <a:solidFill>
                      <a:srgbClr val="2ECC7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6" name="Freeform 55"/>
                  <p:cNvSpPr/>
                  <p:nvPr/>
                </p:nvSpPr>
                <p:spPr>
                  <a:xfrm flipH="1">
                    <a:off x="3213550" y="398765"/>
                    <a:ext cx="2793364" cy="1830151"/>
                  </a:xfrm>
                  <a:custGeom>
                    <a:avLst/>
                    <a:gdLst>
                      <a:gd name="connsiteX0" fmla="*/ 9007813 w 9007813"/>
                      <a:gd name="connsiteY0" fmla="*/ 0 h 4338536"/>
                      <a:gd name="connsiteX1" fmla="*/ 0 w 9007813"/>
                      <a:gd name="connsiteY1" fmla="*/ 4338536 h 4338536"/>
                      <a:gd name="connsiteX0" fmla="*/ 9007813 w 9007813"/>
                      <a:gd name="connsiteY0" fmla="*/ 0 h 4338536"/>
                      <a:gd name="connsiteX1" fmla="*/ 0 w 9007813"/>
                      <a:gd name="connsiteY1" fmla="*/ 4338536 h 4338536"/>
                      <a:gd name="connsiteX0" fmla="*/ 9007813 w 9007813"/>
                      <a:gd name="connsiteY0" fmla="*/ 0 h 4344245"/>
                      <a:gd name="connsiteX1" fmla="*/ 0 w 9007813"/>
                      <a:gd name="connsiteY1" fmla="*/ 4338536 h 4344245"/>
                      <a:gd name="connsiteX0" fmla="*/ 9007813 w 9007813"/>
                      <a:gd name="connsiteY0" fmla="*/ 27 h 4344249"/>
                      <a:gd name="connsiteX1" fmla="*/ 0 w 9007813"/>
                      <a:gd name="connsiteY1" fmla="*/ 4338563 h 4344249"/>
                      <a:gd name="connsiteX0" fmla="*/ 9007813 w 9007813"/>
                      <a:gd name="connsiteY0" fmla="*/ 28 h 4338742"/>
                      <a:gd name="connsiteX1" fmla="*/ 0 w 9007813"/>
                      <a:gd name="connsiteY1" fmla="*/ 4338564 h 4338742"/>
                      <a:gd name="connsiteX0" fmla="*/ 7937770 w 7937770"/>
                      <a:gd name="connsiteY0" fmla="*/ 29 h 4183107"/>
                      <a:gd name="connsiteX1" fmla="*/ 0 w 7937770"/>
                      <a:gd name="connsiteY1" fmla="*/ 4182922 h 4183107"/>
                      <a:gd name="connsiteX0" fmla="*/ 7937770 w 7937770"/>
                      <a:gd name="connsiteY0" fmla="*/ 184 h 4183261"/>
                      <a:gd name="connsiteX1" fmla="*/ 0 w 7937770"/>
                      <a:gd name="connsiteY1" fmla="*/ 4183077 h 4183261"/>
                      <a:gd name="connsiteX0" fmla="*/ 7937770 w 7937770"/>
                      <a:gd name="connsiteY0" fmla="*/ 217 h 4183110"/>
                      <a:gd name="connsiteX1" fmla="*/ 0 w 7937770"/>
                      <a:gd name="connsiteY1" fmla="*/ 4183110 h 4183110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292512"/>
                      <a:gd name="connsiteX1" fmla="*/ 5291845 w 7937770"/>
                      <a:gd name="connsiteY1" fmla="*/ 2859935 h 4292512"/>
                      <a:gd name="connsiteX2" fmla="*/ 0 w 7937770"/>
                      <a:gd name="connsiteY2" fmla="*/ 4182893 h 4292512"/>
                      <a:gd name="connsiteX0" fmla="*/ 7937770 w 7937770"/>
                      <a:gd name="connsiteY0" fmla="*/ 0 h 4350807"/>
                      <a:gd name="connsiteX1" fmla="*/ 5291845 w 7937770"/>
                      <a:gd name="connsiteY1" fmla="*/ 2859935 h 4350807"/>
                      <a:gd name="connsiteX2" fmla="*/ 0 w 7937770"/>
                      <a:gd name="connsiteY2" fmla="*/ 4182893 h 4350807"/>
                      <a:gd name="connsiteX0" fmla="*/ 7937770 w 7937770"/>
                      <a:gd name="connsiteY0" fmla="*/ 0 h 4337610"/>
                      <a:gd name="connsiteX1" fmla="*/ 5291845 w 7937770"/>
                      <a:gd name="connsiteY1" fmla="*/ 2859935 h 4337610"/>
                      <a:gd name="connsiteX2" fmla="*/ 0 w 7937770"/>
                      <a:gd name="connsiteY2" fmla="*/ 4182893 h 4337610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6232"/>
                      <a:gd name="connsiteX1" fmla="*/ 5291845 w 7937770"/>
                      <a:gd name="connsiteY1" fmla="*/ 2859935 h 4186232"/>
                      <a:gd name="connsiteX2" fmla="*/ 0 w 7937770"/>
                      <a:gd name="connsiteY2" fmla="*/ 4182893 h 4186232"/>
                      <a:gd name="connsiteX0" fmla="*/ 7918315 w 7918315"/>
                      <a:gd name="connsiteY0" fmla="*/ 0 h 4320067"/>
                      <a:gd name="connsiteX1" fmla="*/ 5272390 w 7918315"/>
                      <a:gd name="connsiteY1" fmla="*/ 2859935 h 4320067"/>
                      <a:gd name="connsiteX2" fmla="*/ 0 w 7918315"/>
                      <a:gd name="connsiteY2" fmla="*/ 4319080 h 4320067"/>
                      <a:gd name="connsiteX0" fmla="*/ 7918315 w 7918315"/>
                      <a:gd name="connsiteY0" fmla="*/ 0 h 4320233"/>
                      <a:gd name="connsiteX1" fmla="*/ 5272390 w 7918315"/>
                      <a:gd name="connsiteY1" fmla="*/ 2859935 h 4320233"/>
                      <a:gd name="connsiteX2" fmla="*/ 0 w 7918315"/>
                      <a:gd name="connsiteY2" fmla="*/ 4319080 h 4320233"/>
                      <a:gd name="connsiteX0" fmla="*/ 7918315 w 7918315"/>
                      <a:gd name="connsiteY0" fmla="*/ 0 h 4322039"/>
                      <a:gd name="connsiteX1" fmla="*/ 4980560 w 7918315"/>
                      <a:gd name="connsiteY1" fmla="*/ 3287952 h 4322039"/>
                      <a:gd name="connsiteX2" fmla="*/ 0 w 7918315"/>
                      <a:gd name="connsiteY2" fmla="*/ 4319080 h 4322039"/>
                      <a:gd name="connsiteX0" fmla="*/ 7918315 w 7918315"/>
                      <a:gd name="connsiteY0" fmla="*/ 0 h 4327307"/>
                      <a:gd name="connsiteX1" fmla="*/ 4980560 w 7918315"/>
                      <a:gd name="connsiteY1" fmla="*/ 3287952 h 4327307"/>
                      <a:gd name="connsiteX2" fmla="*/ 0 w 7918315"/>
                      <a:gd name="connsiteY2" fmla="*/ 4319080 h 4327307"/>
                      <a:gd name="connsiteX0" fmla="*/ 6459166 w 6459166"/>
                      <a:gd name="connsiteY0" fmla="*/ 0 h 4263111"/>
                      <a:gd name="connsiteX1" fmla="*/ 3521411 w 6459166"/>
                      <a:gd name="connsiteY1" fmla="*/ 3287952 h 4263111"/>
                      <a:gd name="connsiteX2" fmla="*/ 0 w 6459166"/>
                      <a:gd name="connsiteY2" fmla="*/ 4260714 h 4263111"/>
                      <a:gd name="connsiteX0" fmla="*/ 6536987 w 6536987"/>
                      <a:gd name="connsiteY0" fmla="*/ 0 h 4282458"/>
                      <a:gd name="connsiteX1" fmla="*/ 3599232 w 6536987"/>
                      <a:gd name="connsiteY1" fmla="*/ 3287952 h 4282458"/>
                      <a:gd name="connsiteX2" fmla="*/ 0 w 6536987"/>
                      <a:gd name="connsiteY2" fmla="*/ 4280170 h 4282458"/>
                      <a:gd name="connsiteX0" fmla="*/ 6536987 w 6536987"/>
                      <a:gd name="connsiteY0" fmla="*/ 0 h 4282892"/>
                      <a:gd name="connsiteX1" fmla="*/ 3599232 w 6536987"/>
                      <a:gd name="connsiteY1" fmla="*/ 3287952 h 4282892"/>
                      <a:gd name="connsiteX2" fmla="*/ 0 w 6536987"/>
                      <a:gd name="connsiteY2" fmla="*/ 4280170 h 4282892"/>
                      <a:gd name="connsiteX0" fmla="*/ 6536987 w 6536987"/>
                      <a:gd name="connsiteY0" fmla="*/ 0 h 4284940"/>
                      <a:gd name="connsiteX1" fmla="*/ 3365769 w 6536987"/>
                      <a:gd name="connsiteY1" fmla="*/ 3424139 h 4284940"/>
                      <a:gd name="connsiteX2" fmla="*/ 0 w 6536987"/>
                      <a:gd name="connsiteY2" fmla="*/ 4280170 h 4284940"/>
                      <a:gd name="connsiteX0" fmla="*/ 6536987 w 6536987"/>
                      <a:gd name="connsiteY0" fmla="*/ 0 h 4282892"/>
                      <a:gd name="connsiteX1" fmla="*/ 3521411 w 6536987"/>
                      <a:gd name="connsiteY1" fmla="*/ 3287951 h 4282892"/>
                      <a:gd name="connsiteX2" fmla="*/ 0 w 6536987"/>
                      <a:gd name="connsiteY2" fmla="*/ 4280170 h 4282892"/>
                      <a:gd name="connsiteX0" fmla="*/ 6536987 w 6536987"/>
                      <a:gd name="connsiteY0" fmla="*/ 0 h 4282892"/>
                      <a:gd name="connsiteX1" fmla="*/ 3521411 w 6536987"/>
                      <a:gd name="connsiteY1" fmla="*/ 3287951 h 4282892"/>
                      <a:gd name="connsiteX2" fmla="*/ 0 w 6536987"/>
                      <a:gd name="connsiteY2" fmla="*/ 4280170 h 4282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536987" h="4282892">
                        <a:moveTo>
                          <a:pt x="6536987" y="0"/>
                        </a:moveTo>
                        <a:cubicBezTo>
                          <a:pt x="5463702" y="6486"/>
                          <a:pt x="4377445" y="2516223"/>
                          <a:pt x="3521411" y="3287951"/>
                        </a:cubicBezTo>
                        <a:cubicBezTo>
                          <a:pt x="2665377" y="4059679"/>
                          <a:pt x="2555133" y="4312596"/>
                          <a:pt x="0" y="4280170"/>
                        </a:cubicBezTo>
                      </a:path>
                    </a:pathLst>
                  </a:custGeom>
                  <a:grpFill/>
                  <a:ln w="76200">
                    <a:solidFill>
                      <a:srgbClr val="2ECC7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53" name="Straight Connector 52"/>
                <p:cNvCxnSpPr>
                  <a:stCxn id="55" idx="0"/>
                </p:cNvCxnSpPr>
                <p:nvPr/>
              </p:nvCxnSpPr>
              <p:spPr>
                <a:xfrm>
                  <a:off x="3213550" y="398765"/>
                  <a:ext cx="0" cy="1987826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4400583" y="398765"/>
                <a:ext cx="5591817" cy="1961384"/>
                <a:chOff x="4400583" y="398765"/>
                <a:chExt cx="5591817" cy="1961384"/>
              </a:xfrm>
              <a:grpFill/>
            </p:grpSpPr>
            <p:cxnSp>
              <p:nvCxnSpPr>
                <p:cNvPr id="47" name="Straight Connector 46"/>
                <p:cNvCxnSpPr>
                  <a:stCxn id="50" idx="0"/>
                </p:cNvCxnSpPr>
                <p:nvPr/>
              </p:nvCxnSpPr>
              <p:spPr>
                <a:xfrm>
                  <a:off x="7193947" y="398765"/>
                  <a:ext cx="0" cy="1961384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" name="Group 47"/>
                <p:cNvGrpSpPr/>
                <p:nvPr/>
              </p:nvGrpSpPr>
              <p:grpSpPr>
                <a:xfrm>
                  <a:off x="4400583" y="398765"/>
                  <a:ext cx="5591817" cy="1869175"/>
                  <a:chOff x="4400583" y="398765"/>
                  <a:chExt cx="5591817" cy="1869175"/>
                </a:xfrm>
                <a:grpFill/>
              </p:grpSpPr>
              <p:sp>
                <p:nvSpPr>
                  <p:cNvPr id="49" name="Freeform 48"/>
                  <p:cNvSpPr/>
                  <p:nvPr/>
                </p:nvSpPr>
                <p:spPr>
                  <a:xfrm>
                    <a:off x="4400583" y="398765"/>
                    <a:ext cx="2793364" cy="1830151"/>
                  </a:xfrm>
                  <a:custGeom>
                    <a:avLst/>
                    <a:gdLst>
                      <a:gd name="connsiteX0" fmla="*/ 9007813 w 9007813"/>
                      <a:gd name="connsiteY0" fmla="*/ 0 h 4338536"/>
                      <a:gd name="connsiteX1" fmla="*/ 0 w 9007813"/>
                      <a:gd name="connsiteY1" fmla="*/ 4338536 h 4338536"/>
                      <a:gd name="connsiteX0" fmla="*/ 9007813 w 9007813"/>
                      <a:gd name="connsiteY0" fmla="*/ 0 h 4338536"/>
                      <a:gd name="connsiteX1" fmla="*/ 0 w 9007813"/>
                      <a:gd name="connsiteY1" fmla="*/ 4338536 h 4338536"/>
                      <a:gd name="connsiteX0" fmla="*/ 9007813 w 9007813"/>
                      <a:gd name="connsiteY0" fmla="*/ 0 h 4344245"/>
                      <a:gd name="connsiteX1" fmla="*/ 0 w 9007813"/>
                      <a:gd name="connsiteY1" fmla="*/ 4338536 h 4344245"/>
                      <a:gd name="connsiteX0" fmla="*/ 9007813 w 9007813"/>
                      <a:gd name="connsiteY0" fmla="*/ 27 h 4344249"/>
                      <a:gd name="connsiteX1" fmla="*/ 0 w 9007813"/>
                      <a:gd name="connsiteY1" fmla="*/ 4338563 h 4344249"/>
                      <a:gd name="connsiteX0" fmla="*/ 9007813 w 9007813"/>
                      <a:gd name="connsiteY0" fmla="*/ 28 h 4338742"/>
                      <a:gd name="connsiteX1" fmla="*/ 0 w 9007813"/>
                      <a:gd name="connsiteY1" fmla="*/ 4338564 h 4338742"/>
                      <a:gd name="connsiteX0" fmla="*/ 7937770 w 7937770"/>
                      <a:gd name="connsiteY0" fmla="*/ 29 h 4183107"/>
                      <a:gd name="connsiteX1" fmla="*/ 0 w 7937770"/>
                      <a:gd name="connsiteY1" fmla="*/ 4182922 h 4183107"/>
                      <a:gd name="connsiteX0" fmla="*/ 7937770 w 7937770"/>
                      <a:gd name="connsiteY0" fmla="*/ 184 h 4183261"/>
                      <a:gd name="connsiteX1" fmla="*/ 0 w 7937770"/>
                      <a:gd name="connsiteY1" fmla="*/ 4183077 h 4183261"/>
                      <a:gd name="connsiteX0" fmla="*/ 7937770 w 7937770"/>
                      <a:gd name="connsiteY0" fmla="*/ 217 h 4183110"/>
                      <a:gd name="connsiteX1" fmla="*/ 0 w 7937770"/>
                      <a:gd name="connsiteY1" fmla="*/ 4183110 h 4183110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292512"/>
                      <a:gd name="connsiteX1" fmla="*/ 5291845 w 7937770"/>
                      <a:gd name="connsiteY1" fmla="*/ 2859935 h 4292512"/>
                      <a:gd name="connsiteX2" fmla="*/ 0 w 7937770"/>
                      <a:gd name="connsiteY2" fmla="*/ 4182893 h 4292512"/>
                      <a:gd name="connsiteX0" fmla="*/ 7937770 w 7937770"/>
                      <a:gd name="connsiteY0" fmla="*/ 0 h 4350807"/>
                      <a:gd name="connsiteX1" fmla="*/ 5291845 w 7937770"/>
                      <a:gd name="connsiteY1" fmla="*/ 2859935 h 4350807"/>
                      <a:gd name="connsiteX2" fmla="*/ 0 w 7937770"/>
                      <a:gd name="connsiteY2" fmla="*/ 4182893 h 4350807"/>
                      <a:gd name="connsiteX0" fmla="*/ 7937770 w 7937770"/>
                      <a:gd name="connsiteY0" fmla="*/ 0 h 4337610"/>
                      <a:gd name="connsiteX1" fmla="*/ 5291845 w 7937770"/>
                      <a:gd name="connsiteY1" fmla="*/ 2859935 h 4337610"/>
                      <a:gd name="connsiteX2" fmla="*/ 0 w 7937770"/>
                      <a:gd name="connsiteY2" fmla="*/ 4182893 h 4337610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6232"/>
                      <a:gd name="connsiteX1" fmla="*/ 5291845 w 7937770"/>
                      <a:gd name="connsiteY1" fmla="*/ 2859935 h 4186232"/>
                      <a:gd name="connsiteX2" fmla="*/ 0 w 7937770"/>
                      <a:gd name="connsiteY2" fmla="*/ 4182893 h 4186232"/>
                      <a:gd name="connsiteX0" fmla="*/ 7918315 w 7918315"/>
                      <a:gd name="connsiteY0" fmla="*/ 0 h 4320067"/>
                      <a:gd name="connsiteX1" fmla="*/ 5272390 w 7918315"/>
                      <a:gd name="connsiteY1" fmla="*/ 2859935 h 4320067"/>
                      <a:gd name="connsiteX2" fmla="*/ 0 w 7918315"/>
                      <a:gd name="connsiteY2" fmla="*/ 4319080 h 4320067"/>
                      <a:gd name="connsiteX0" fmla="*/ 7918315 w 7918315"/>
                      <a:gd name="connsiteY0" fmla="*/ 0 h 4320233"/>
                      <a:gd name="connsiteX1" fmla="*/ 5272390 w 7918315"/>
                      <a:gd name="connsiteY1" fmla="*/ 2859935 h 4320233"/>
                      <a:gd name="connsiteX2" fmla="*/ 0 w 7918315"/>
                      <a:gd name="connsiteY2" fmla="*/ 4319080 h 4320233"/>
                      <a:gd name="connsiteX0" fmla="*/ 7918315 w 7918315"/>
                      <a:gd name="connsiteY0" fmla="*/ 0 h 4322039"/>
                      <a:gd name="connsiteX1" fmla="*/ 4980560 w 7918315"/>
                      <a:gd name="connsiteY1" fmla="*/ 3287952 h 4322039"/>
                      <a:gd name="connsiteX2" fmla="*/ 0 w 7918315"/>
                      <a:gd name="connsiteY2" fmla="*/ 4319080 h 4322039"/>
                      <a:gd name="connsiteX0" fmla="*/ 7918315 w 7918315"/>
                      <a:gd name="connsiteY0" fmla="*/ 0 h 4327307"/>
                      <a:gd name="connsiteX1" fmla="*/ 4980560 w 7918315"/>
                      <a:gd name="connsiteY1" fmla="*/ 3287952 h 4327307"/>
                      <a:gd name="connsiteX2" fmla="*/ 0 w 7918315"/>
                      <a:gd name="connsiteY2" fmla="*/ 4319080 h 4327307"/>
                      <a:gd name="connsiteX0" fmla="*/ 6459166 w 6459166"/>
                      <a:gd name="connsiteY0" fmla="*/ 0 h 4263111"/>
                      <a:gd name="connsiteX1" fmla="*/ 3521411 w 6459166"/>
                      <a:gd name="connsiteY1" fmla="*/ 3287952 h 4263111"/>
                      <a:gd name="connsiteX2" fmla="*/ 0 w 6459166"/>
                      <a:gd name="connsiteY2" fmla="*/ 4260714 h 4263111"/>
                      <a:gd name="connsiteX0" fmla="*/ 6536987 w 6536987"/>
                      <a:gd name="connsiteY0" fmla="*/ 0 h 4282458"/>
                      <a:gd name="connsiteX1" fmla="*/ 3599232 w 6536987"/>
                      <a:gd name="connsiteY1" fmla="*/ 3287952 h 4282458"/>
                      <a:gd name="connsiteX2" fmla="*/ 0 w 6536987"/>
                      <a:gd name="connsiteY2" fmla="*/ 4280170 h 4282458"/>
                      <a:gd name="connsiteX0" fmla="*/ 6536987 w 6536987"/>
                      <a:gd name="connsiteY0" fmla="*/ 0 h 4282892"/>
                      <a:gd name="connsiteX1" fmla="*/ 3599232 w 6536987"/>
                      <a:gd name="connsiteY1" fmla="*/ 3287952 h 4282892"/>
                      <a:gd name="connsiteX2" fmla="*/ 0 w 6536987"/>
                      <a:gd name="connsiteY2" fmla="*/ 4280170 h 4282892"/>
                      <a:gd name="connsiteX0" fmla="*/ 6536987 w 6536987"/>
                      <a:gd name="connsiteY0" fmla="*/ 0 h 4284940"/>
                      <a:gd name="connsiteX1" fmla="*/ 3365769 w 6536987"/>
                      <a:gd name="connsiteY1" fmla="*/ 3424139 h 4284940"/>
                      <a:gd name="connsiteX2" fmla="*/ 0 w 6536987"/>
                      <a:gd name="connsiteY2" fmla="*/ 4280170 h 4284940"/>
                      <a:gd name="connsiteX0" fmla="*/ 6536987 w 6536987"/>
                      <a:gd name="connsiteY0" fmla="*/ 0 h 4282892"/>
                      <a:gd name="connsiteX1" fmla="*/ 3521411 w 6536987"/>
                      <a:gd name="connsiteY1" fmla="*/ 3287951 h 4282892"/>
                      <a:gd name="connsiteX2" fmla="*/ 0 w 6536987"/>
                      <a:gd name="connsiteY2" fmla="*/ 4280170 h 4282892"/>
                      <a:gd name="connsiteX0" fmla="*/ 6536987 w 6536987"/>
                      <a:gd name="connsiteY0" fmla="*/ 0 h 4282892"/>
                      <a:gd name="connsiteX1" fmla="*/ 3521411 w 6536987"/>
                      <a:gd name="connsiteY1" fmla="*/ 3287951 h 4282892"/>
                      <a:gd name="connsiteX2" fmla="*/ 0 w 6536987"/>
                      <a:gd name="connsiteY2" fmla="*/ 4280170 h 4282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536987" h="4282892">
                        <a:moveTo>
                          <a:pt x="6536987" y="0"/>
                        </a:moveTo>
                        <a:cubicBezTo>
                          <a:pt x="5463702" y="6486"/>
                          <a:pt x="4377445" y="2516223"/>
                          <a:pt x="3521411" y="3287951"/>
                        </a:cubicBezTo>
                        <a:cubicBezTo>
                          <a:pt x="2665377" y="4059679"/>
                          <a:pt x="2555133" y="4312596"/>
                          <a:pt x="0" y="4280170"/>
                        </a:cubicBezTo>
                      </a:path>
                    </a:pathLst>
                  </a:custGeom>
                  <a:noFill/>
                  <a:ln w="762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0" name="Freeform 49"/>
                  <p:cNvSpPr/>
                  <p:nvPr/>
                </p:nvSpPr>
                <p:spPr>
                  <a:xfrm flipH="1">
                    <a:off x="7193947" y="398765"/>
                    <a:ext cx="2793364" cy="1830151"/>
                  </a:xfrm>
                  <a:custGeom>
                    <a:avLst/>
                    <a:gdLst>
                      <a:gd name="connsiteX0" fmla="*/ 9007813 w 9007813"/>
                      <a:gd name="connsiteY0" fmla="*/ 0 h 4338536"/>
                      <a:gd name="connsiteX1" fmla="*/ 0 w 9007813"/>
                      <a:gd name="connsiteY1" fmla="*/ 4338536 h 4338536"/>
                      <a:gd name="connsiteX0" fmla="*/ 9007813 w 9007813"/>
                      <a:gd name="connsiteY0" fmla="*/ 0 h 4338536"/>
                      <a:gd name="connsiteX1" fmla="*/ 0 w 9007813"/>
                      <a:gd name="connsiteY1" fmla="*/ 4338536 h 4338536"/>
                      <a:gd name="connsiteX0" fmla="*/ 9007813 w 9007813"/>
                      <a:gd name="connsiteY0" fmla="*/ 0 h 4344245"/>
                      <a:gd name="connsiteX1" fmla="*/ 0 w 9007813"/>
                      <a:gd name="connsiteY1" fmla="*/ 4338536 h 4344245"/>
                      <a:gd name="connsiteX0" fmla="*/ 9007813 w 9007813"/>
                      <a:gd name="connsiteY0" fmla="*/ 27 h 4344249"/>
                      <a:gd name="connsiteX1" fmla="*/ 0 w 9007813"/>
                      <a:gd name="connsiteY1" fmla="*/ 4338563 h 4344249"/>
                      <a:gd name="connsiteX0" fmla="*/ 9007813 w 9007813"/>
                      <a:gd name="connsiteY0" fmla="*/ 28 h 4338742"/>
                      <a:gd name="connsiteX1" fmla="*/ 0 w 9007813"/>
                      <a:gd name="connsiteY1" fmla="*/ 4338564 h 4338742"/>
                      <a:gd name="connsiteX0" fmla="*/ 7937770 w 7937770"/>
                      <a:gd name="connsiteY0" fmla="*/ 29 h 4183107"/>
                      <a:gd name="connsiteX1" fmla="*/ 0 w 7937770"/>
                      <a:gd name="connsiteY1" fmla="*/ 4182922 h 4183107"/>
                      <a:gd name="connsiteX0" fmla="*/ 7937770 w 7937770"/>
                      <a:gd name="connsiteY0" fmla="*/ 184 h 4183261"/>
                      <a:gd name="connsiteX1" fmla="*/ 0 w 7937770"/>
                      <a:gd name="connsiteY1" fmla="*/ 4183077 h 4183261"/>
                      <a:gd name="connsiteX0" fmla="*/ 7937770 w 7937770"/>
                      <a:gd name="connsiteY0" fmla="*/ 217 h 4183110"/>
                      <a:gd name="connsiteX1" fmla="*/ 0 w 7937770"/>
                      <a:gd name="connsiteY1" fmla="*/ 4183110 h 4183110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292512"/>
                      <a:gd name="connsiteX1" fmla="*/ 5291845 w 7937770"/>
                      <a:gd name="connsiteY1" fmla="*/ 2859935 h 4292512"/>
                      <a:gd name="connsiteX2" fmla="*/ 0 w 7937770"/>
                      <a:gd name="connsiteY2" fmla="*/ 4182893 h 4292512"/>
                      <a:gd name="connsiteX0" fmla="*/ 7937770 w 7937770"/>
                      <a:gd name="connsiteY0" fmla="*/ 0 h 4350807"/>
                      <a:gd name="connsiteX1" fmla="*/ 5291845 w 7937770"/>
                      <a:gd name="connsiteY1" fmla="*/ 2859935 h 4350807"/>
                      <a:gd name="connsiteX2" fmla="*/ 0 w 7937770"/>
                      <a:gd name="connsiteY2" fmla="*/ 4182893 h 4350807"/>
                      <a:gd name="connsiteX0" fmla="*/ 7937770 w 7937770"/>
                      <a:gd name="connsiteY0" fmla="*/ 0 h 4337610"/>
                      <a:gd name="connsiteX1" fmla="*/ 5291845 w 7937770"/>
                      <a:gd name="connsiteY1" fmla="*/ 2859935 h 4337610"/>
                      <a:gd name="connsiteX2" fmla="*/ 0 w 7937770"/>
                      <a:gd name="connsiteY2" fmla="*/ 4182893 h 4337610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2893"/>
                      <a:gd name="connsiteX1" fmla="*/ 5291845 w 7937770"/>
                      <a:gd name="connsiteY1" fmla="*/ 2859935 h 4182893"/>
                      <a:gd name="connsiteX2" fmla="*/ 0 w 7937770"/>
                      <a:gd name="connsiteY2" fmla="*/ 4182893 h 4182893"/>
                      <a:gd name="connsiteX0" fmla="*/ 7937770 w 7937770"/>
                      <a:gd name="connsiteY0" fmla="*/ 0 h 4186232"/>
                      <a:gd name="connsiteX1" fmla="*/ 5291845 w 7937770"/>
                      <a:gd name="connsiteY1" fmla="*/ 2859935 h 4186232"/>
                      <a:gd name="connsiteX2" fmla="*/ 0 w 7937770"/>
                      <a:gd name="connsiteY2" fmla="*/ 4182893 h 4186232"/>
                      <a:gd name="connsiteX0" fmla="*/ 7918315 w 7918315"/>
                      <a:gd name="connsiteY0" fmla="*/ 0 h 4320067"/>
                      <a:gd name="connsiteX1" fmla="*/ 5272390 w 7918315"/>
                      <a:gd name="connsiteY1" fmla="*/ 2859935 h 4320067"/>
                      <a:gd name="connsiteX2" fmla="*/ 0 w 7918315"/>
                      <a:gd name="connsiteY2" fmla="*/ 4319080 h 4320067"/>
                      <a:gd name="connsiteX0" fmla="*/ 7918315 w 7918315"/>
                      <a:gd name="connsiteY0" fmla="*/ 0 h 4320233"/>
                      <a:gd name="connsiteX1" fmla="*/ 5272390 w 7918315"/>
                      <a:gd name="connsiteY1" fmla="*/ 2859935 h 4320233"/>
                      <a:gd name="connsiteX2" fmla="*/ 0 w 7918315"/>
                      <a:gd name="connsiteY2" fmla="*/ 4319080 h 4320233"/>
                      <a:gd name="connsiteX0" fmla="*/ 7918315 w 7918315"/>
                      <a:gd name="connsiteY0" fmla="*/ 0 h 4322039"/>
                      <a:gd name="connsiteX1" fmla="*/ 4980560 w 7918315"/>
                      <a:gd name="connsiteY1" fmla="*/ 3287952 h 4322039"/>
                      <a:gd name="connsiteX2" fmla="*/ 0 w 7918315"/>
                      <a:gd name="connsiteY2" fmla="*/ 4319080 h 4322039"/>
                      <a:gd name="connsiteX0" fmla="*/ 7918315 w 7918315"/>
                      <a:gd name="connsiteY0" fmla="*/ 0 h 4327307"/>
                      <a:gd name="connsiteX1" fmla="*/ 4980560 w 7918315"/>
                      <a:gd name="connsiteY1" fmla="*/ 3287952 h 4327307"/>
                      <a:gd name="connsiteX2" fmla="*/ 0 w 7918315"/>
                      <a:gd name="connsiteY2" fmla="*/ 4319080 h 4327307"/>
                      <a:gd name="connsiteX0" fmla="*/ 6459166 w 6459166"/>
                      <a:gd name="connsiteY0" fmla="*/ 0 h 4263111"/>
                      <a:gd name="connsiteX1" fmla="*/ 3521411 w 6459166"/>
                      <a:gd name="connsiteY1" fmla="*/ 3287952 h 4263111"/>
                      <a:gd name="connsiteX2" fmla="*/ 0 w 6459166"/>
                      <a:gd name="connsiteY2" fmla="*/ 4260714 h 4263111"/>
                      <a:gd name="connsiteX0" fmla="*/ 6536987 w 6536987"/>
                      <a:gd name="connsiteY0" fmla="*/ 0 h 4282458"/>
                      <a:gd name="connsiteX1" fmla="*/ 3599232 w 6536987"/>
                      <a:gd name="connsiteY1" fmla="*/ 3287952 h 4282458"/>
                      <a:gd name="connsiteX2" fmla="*/ 0 w 6536987"/>
                      <a:gd name="connsiteY2" fmla="*/ 4280170 h 4282458"/>
                      <a:gd name="connsiteX0" fmla="*/ 6536987 w 6536987"/>
                      <a:gd name="connsiteY0" fmla="*/ 0 h 4282892"/>
                      <a:gd name="connsiteX1" fmla="*/ 3599232 w 6536987"/>
                      <a:gd name="connsiteY1" fmla="*/ 3287952 h 4282892"/>
                      <a:gd name="connsiteX2" fmla="*/ 0 w 6536987"/>
                      <a:gd name="connsiteY2" fmla="*/ 4280170 h 4282892"/>
                      <a:gd name="connsiteX0" fmla="*/ 6536987 w 6536987"/>
                      <a:gd name="connsiteY0" fmla="*/ 0 h 4284940"/>
                      <a:gd name="connsiteX1" fmla="*/ 3365769 w 6536987"/>
                      <a:gd name="connsiteY1" fmla="*/ 3424139 h 4284940"/>
                      <a:gd name="connsiteX2" fmla="*/ 0 w 6536987"/>
                      <a:gd name="connsiteY2" fmla="*/ 4280170 h 4284940"/>
                      <a:gd name="connsiteX0" fmla="*/ 6536987 w 6536987"/>
                      <a:gd name="connsiteY0" fmla="*/ 0 h 4282892"/>
                      <a:gd name="connsiteX1" fmla="*/ 3521411 w 6536987"/>
                      <a:gd name="connsiteY1" fmla="*/ 3287951 h 4282892"/>
                      <a:gd name="connsiteX2" fmla="*/ 0 w 6536987"/>
                      <a:gd name="connsiteY2" fmla="*/ 4280170 h 4282892"/>
                      <a:gd name="connsiteX0" fmla="*/ 6536987 w 6536987"/>
                      <a:gd name="connsiteY0" fmla="*/ 0 h 4282892"/>
                      <a:gd name="connsiteX1" fmla="*/ 3521411 w 6536987"/>
                      <a:gd name="connsiteY1" fmla="*/ 3287951 h 4282892"/>
                      <a:gd name="connsiteX2" fmla="*/ 0 w 6536987"/>
                      <a:gd name="connsiteY2" fmla="*/ 4280170 h 4282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536987" h="4282892">
                        <a:moveTo>
                          <a:pt x="6536987" y="0"/>
                        </a:moveTo>
                        <a:cubicBezTo>
                          <a:pt x="5463702" y="6486"/>
                          <a:pt x="4377445" y="2516223"/>
                          <a:pt x="3521411" y="3287951"/>
                        </a:cubicBezTo>
                        <a:cubicBezTo>
                          <a:pt x="2665377" y="4059679"/>
                          <a:pt x="2555133" y="4312596"/>
                          <a:pt x="0" y="4280170"/>
                        </a:cubicBezTo>
                      </a:path>
                    </a:pathLst>
                  </a:custGeom>
                  <a:grpFill/>
                  <a:ln w="762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1" name="Freeform 50"/>
                  <p:cNvSpPr/>
                  <p:nvPr/>
                </p:nvSpPr>
                <p:spPr>
                  <a:xfrm>
                    <a:off x="4444822" y="412208"/>
                    <a:ext cx="5547578" cy="1855732"/>
                  </a:xfrm>
                  <a:custGeom>
                    <a:avLst/>
                    <a:gdLst>
                      <a:gd name="connsiteX0" fmla="*/ 2757812 w 5547578"/>
                      <a:gd name="connsiteY0" fmla="*/ 0 h 1855732"/>
                      <a:gd name="connsiteX1" fmla="*/ 2773789 w 5547578"/>
                      <a:gd name="connsiteY1" fmla="*/ 2411 h 1855732"/>
                      <a:gd name="connsiteX2" fmla="*/ 2789766 w 5547578"/>
                      <a:gd name="connsiteY2" fmla="*/ 0 h 1855732"/>
                      <a:gd name="connsiteX3" fmla="*/ 2789763 w 5547578"/>
                      <a:gd name="connsiteY3" fmla="*/ 4821 h 1855732"/>
                      <a:gd name="connsiteX4" fmla="*/ 2836666 w 5547578"/>
                      <a:gd name="connsiteY4" fmla="*/ 11897 h 1855732"/>
                      <a:gd name="connsiteX5" fmla="*/ 3905369 w 5547578"/>
                      <a:gd name="connsiteY5" fmla="*/ 1243613 h 1855732"/>
                      <a:gd name="connsiteX6" fmla="*/ 5547578 w 5547578"/>
                      <a:gd name="connsiteY6" fmla="*/ 1855637 h 1855732"/>
                      <a:gd name="connsiteX7" fmla="*/ 2785533 w 5547578"/>
                      <a:gd name="connsiteY7" fmla="*/ 1855731 h 1855732"/>
                      <a:gd name="connsiteX8" fmla="*/ 2785533 w 5547578"/>
                      <a:gd name="connsiteY8" fmla="*/ 1855732 h 1855732"/>
                      <a:gd name="connsiteX9" fmla="*/ 2773789 w 5547578"/>
                      <a:gd name="connsiteY9" fmla="*/ 1855732 h 1855732"/>
                      <a:gd name="connsiteX10" fmla="*/ 2762045 w 5547578"/>
                      <a:gd name="connsiteY10" fmla="*/ 1855732 h 1855732"/>
                      <a:gd name="connsiteX11" fmla="*/ 2762045 w 5547578"/>
                      <a:gd name="connsiteY11" fmla="*/ 1855731 h 1855732"/>
                      <a:gd name="connsiteX12" fmla="*/ 0 w 5547578"/>
                      <a:gd name="connsiteY12" fmla="*/ 1855637 h 1855732"/>
                      <a:gd name="connsiteX13" fmla="*/ 1642209 w 5547578"/>
                      <a:gd name="connsiteY13" fmla="*/ 1243613 h 1855732"/>
                      <a:gd name="connsiteX14" fmla="*/ 2710913 w 5547578"/>
                      <a:gd name="connsiteY14" fmla="*/ 11897 h 1855732"/>
                      <a:gd name="connsiteX15" fmla="*/ 2757815 w 5547578"/>
                      <a:gd name="connsiteY15" fmla="*/ 4821 h 1855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547578" h="1855732">
                        <a:moveTo>
                          <a:pt x="2757812" y="0"/>
                        </a:moveTo>
                        <a:lnTo>
                          <a:pt x="2773789" y="2411"/>
                        </a:lnTo>
                        <a:lnTo>
                          <a:pt x="2789766" y="0"/>
                        </a:lnTo>
                        <a:lnTo>
                          <a:pt x="2789763" y="4821"/>
                        </a:lnTo>
                        <a:lnTo>
                          <a:pt x="2836666" y="11897"/>
                        </a:lnTo>
                        <a:cubicBezTo>
                          <a:pt x="3225814" y="110275"/>
                          <a:pt x="3540906" y="775076"/>
                          <a:pt x="3905369" y="1243613"/>
                        </a:cubicBezTo>
                        <a:cubicBezTo>
                          <a:pt x="4294130" y="1743387"/>
                          <a:pt x="4647397" y="1835368"/>
                          <a:pt x="5547578" y="1855637"/>
                        </a:cubicBezTo>
                        <a:lnTo>
                          <a:pt x="2785533" y="1855731"/>
                        </a:lnTo>
                        <a:lnTo>
                          <a:pt x="2785533" y="1855732"/>
                        </a:lnTo>
                        <a:lnTo>
                          <a:pt x="2773789" y="1855732"/>
                        </a:lnTo>
                        <a:lnTo>
                          <a:pt x="2762045" y="1855732"/>
                        </a:lnTo>
                        <a:lnTo>
                          <a:pt x="2762045" y="1855731"/>
                        </a:lnTo>
                        <a:lnTo>
                          <a:pt x="0" y="1855637"/>
                        </a:lnTo>
                        <a:cubicBezTo>
                          <a:pt x="900181" y="1835368"/>
                          <a:pt x="1253448" y="1743387"/>
                          <a:pt x="1642209" y="1243613"/>
                        </a:cubicBezTo>
                        <a:cubicBezTo>
                          <a:pt x="2006673" y="775076"/>
                          <a:pt x="2321764" y="110275"/>
                          <a:pt x="2710913" y="11897"/>
                        </a:cubicBezTo>
                        <a:lnTo>
                          <a:pt x="2757815" y="4821"/>
                        </a:lnTo>
                        <a:close/>
                      </a:path>
                    </a:pathLst>
                  </a:custGeom>
                  <a:solidFill>
                    <a:schemeClr val="accent3">
                      <a:alpha val="34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73" name="Group 72"/>
          <p:cNvGrpSpPr/>
          <p:nvPr/>
        </p:nvGrpSpPr>
        <p:grpSpPr>
          <a:xfrm>
            <a:off x="1988426" y="2707938"/>
            <a:ext cx="8510145" cy="307675"/>
            <a:chOff x="1988426" y="2707938"/>
            <a:chExt cx="8510145" cy="307675"/>
          </a:xfrm>
          <a:solidFill>
            <a:schemeClr val="bg1"/>
          </a:solidFill>
        </p:grpSpPr>
        <p:sp>
          <p:nvSpPr>
            <p:cNvPr id="57" name="Flowchart: Connector 56"/>
            <p:cNvSpPr/>
            <p:nvPr/>
          </p:nvSpPr>
          <p:spPr>
            <a:xfrm>
              <a:off x="1988426" y="2707938"/>
              <a:ext cx="307675" cy="307675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Connector 58"/>
            <p:cNvSpPr/>
            <p:nvPr/>
          </p:nvSpPr>
          <p:spPr>
            <a:xfrm>
              <a:off x="2920000" y="2707938"/>
              <a:ext cx="307675" cy="307675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Connector 59"/>
            <p:cNvSpPr/>
            <p:nvPr/>
          </p:nvSpPr>
          <p:spPr>
            <a:xfrm>
              <a:off x="3433406" y="2707938"/>
              <a:ext cx="307675" cy="307675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Connector 60"/>
            <p:cNvSpPr/>
            <p:nvPr/>
          </p:nvSpPr>
          <p:spPr>
            <a:xfrm>
              <a:off x="4203446" y="2707938"/>
              <a:ext cx="307675" cy="307675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Connector 61"/>
            <p:cNvSpPr/>
            <p:nvPr/>
          </p:nvSpPr>
          <p:spPr>
            <a:xfrm>
              <a:off x="5230171" y="2707938"/>
              <a:ext cx="307675" cy="307675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>
              <a:off x="6259876" y="2723675"/>
              <a:ext cx="291938" cy="29193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/>
            <p:cNvSpPr/>
            <p:nvPr/>
          </p:nvSpPr>
          <p:spPr>
            <a:xfrm>
              <a:off x="7703169" y="2723675"/>
              <a:ext cx="291938" cy="29193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Isosceles Triangle 67"/>
            <p:cNvSpPr/>
            <p:nvPr/>
          </p:nvSpPr>
          <p:spPr>
            <a:xfrm>
              <a:off x="7285768" y="2723675"/>
              <a:ext cx="291938" cy="29193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8588997" y="2723675"/>
              <a:ext cx="291938" cy="29193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/>
          </p:nvSpPr>
          <p:spPr>
            <a:xfrm>
              <a:off x="9063754" y="2723675"/>
              <a:ext cx="291938" cy="29193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10206633" y="2723675"/>
              <a:ext cx="291938" cy="29193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4" name="Picture 7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876" y="1534248"/>
            <a:ext cx="1722822" cy="17228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ular Callout 74"/>
              <p:cNvSpPr/>
              <p:nvPr/>
            </p:nvSpPr>
            <p:spPr>
              <a:xfrm>
                <a:off x="1020731" y="1020428"/>
                <a:ext cx="9685628" cy="2039190"/>
              </a:xfrm>
              <a:prstGeom prst="wedgeRectCallout">
                <a:avLst>
                  <a:gd name="adj1" fmla="val 57207"/>
                  <a:gd name="adj2" fmla="val 33419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This means that if someone tells us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this means that the first Gaussian is responsible for that data point and consequently, the likelihood expression is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. Similarly, </a:t>
                </a:r>
                <a:r>
                  <a:rPr lang="en-IN" sz="2400" dirty="0">
                    <a:solidFill>
                      <a:schemeClr val="bg1"/>
                    </a:solidFill>
                    <a:latin typeface="Calibri Light" panose="020F0302020204030204"/>
                  </a:rPr>
                  <a:t>if someone tells us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Calibri Light" panose="020F0302020204030204"/>
                  </a:rPr>
                  <a:t> this means that the second Gaussian is responsible for that data point and the likelihood expression is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Calibri Light" panose="020F0302020204030204"/>
                  </a:rPr>
                  <a:t>.</a:t>
                </a:r>
                <a:endParaRPr lang="en-IN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5" name="Rectangular Callout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31" y="1020428"/>
                <a:ext cx="9685628" cy="2039190"/>
              </a:xfrm>
              <a:prstGeom prst="wedgeRectCallout">
                <a:avLst>
                  <a:gd name="adj1" fmla="val 57207"/>
                  <a:gd name="adj2" fmla="val 33419"/>
                </a:avLst>
              </a:prstGeom>
              <a:blipFill>
                <a:blip r:embed="rId8"/>
                <a:stretch>
                  <a:fillRect l="-702" t="-1760" b="-469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48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MLE with Latent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dirty="0"/>
                  <a:t>We wish to obtain the maximum (log) likelihood models i.e.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ℙ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| 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Since we do not know the values of latent variables, force them into the expression using the law of total probability</a:t>
                </a:r>
              </a:p>
              <a:p>
                <a:pPr lvl="2"/>
                <a:r>
                  <a:rPr lang="en-IN" dirty="0"/>
                  <a:t>We did a similar thing (introduce models) in predictive posterior calculations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supHide m:val="on"/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∈</m:t>
                                            </m:r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  <m:t>1,2</m:t>
                                                </m:r>
                                              </m:e>
                                            </m:d>
                                          </m:sub>
                                          <m:sup/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ℙ</m:t>
                                            </m:r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𝐱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𝑧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| 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𝛍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𝛍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</m:nary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Very difficult optimization problem – NP-hard in general</a:t>
                </a:r>
              </a:p>
              <a:p>
                <a:pPr lvl="2"/>
                <a:r>
                  <a:rPr lang="en-IN" dirty="0"/>
                  <a:t>However, two heuristics exist which work reasonably well in practice</a:t>
                </a:r>
              </a:p>
              <a:p>
                <a:pPr lvl="2"/>
                <a:r>
                  <a:rPr lang="en-IN" dirty="0"/>
                  <a:t>Also theoretically sound if data is “nice” (details in a learning theory course)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4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Heuristic 1: Alternating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Convert the original optimization problem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supHide m:val="on"/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∈</m:t>
                                            </m:r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  <m:t>1,2</m:t>
                                                </m:r>
                                              </m:e>
                                            </m:d>
                                          </m:sub>
                                          <m:sup/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ℙ</m:t>
                                            </m:r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𝐱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𝑧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|</m:t>
                                                </m:r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𝛍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𝛍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</m:nary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to a double maximization problem (assume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err="1"/>
                  <a:t>const</a:t>
                </a:r>
                <a:r>
                  <a:rPr lang="en-IN" dirty="0"/>
                  <a:t>)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ℙ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| </m:t>
                                        </m:r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In several ML problems with latent </a:t>
                </a:r>
                <a:r>
                  <a:rPr lang="en-IN" dirty="0" err="1"/>
                  <a:t>vars</a:t>
                </a:r>
                <a:r>
                  <a:rPr lang="en-IN" dirty="0"/>
                  <a:t>, although the above double optimization problem is (still) difficult, following two problems are easy</a:t>
                </a:r>
              </a:p>
              <a:p>
                <a:pPr lvl="2"/>
                <a:r>
                  <a:rPr lang="en-IN" b="1" dirty="0"/>
                  <a:t>Step 1</a:t>
                </a:r>
                <a:r>
                  <a:rPr lang="en-IN" dirty="0"/>
                  <a:t>: Fix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and update latent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to their optimal values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ℙ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| </m:t>
                                        </m:r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 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𝛍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𝛍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IN" dirty="0"/>
              </a:p>
              <a:p>
                <a:pPr lvl="2"/>
                <a:r>
                  <a:rPr lang="en-IN" b="1" dirty="0"/>
                  <a:t>Step 2</a:t>
                </a:r>
                <a:r>
                  <a:rPr lang="en-IN" dirty="0"/>
                  <a:t>: Fix latent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and 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to their optimal values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ℙ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|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7136" y="574044"/>
            <a:ext cx="1832396" cy="1832396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4805135" y="579923"/>
            <a:ext cx="5923824" cy="1063490"/>
          </a:xfrm>
          <a:prstGeom prst="wedgeRectCallout">
            <a:avLst>
              <a:gd name="adj1" fmla="val 57588"/>
              <a:gd name="adj2" fmla="val 56589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Keep alternating between step 1 and step 2 till you are tired or till the process has converged!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576" y="4526846"/>
            <a:ext cx="1722822" cy="17228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ular Callout 14"/>
              <p:cNvSpPr/>
              <p:nvPr/>
            </p:nvSpPr>
            <p:spPr>
              <a:xfrm>
                <a:off x="1877961" y="4013026"/>
                <a:ext cx="8746098" cy="2236642"/>
              </a:xfrm>
              <a:prstGeom prst="wedgeRectCallout">
                <a:avLst>
                  <a:gd name="adj1" fmla="val 58444"/>
                  <a:gd name="adj2" fmla="val 26385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The intuition behind reducing things to a double optimization is that it may be mostly the case that only one of the terms in the summation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sub>
                      <m:sup/>
                      <m:e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 </m:t>
                            </m:r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will dominate and if this is the case, then approximating the sum by the largest term should be okay i.e.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sub>
                      <m:sup/>
                      <m:e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 </m:t>
                            </m:r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e>
                            </m:d>
                          </m:lim>
                        </m:limLow>
                      </m:fName>
                      <m:e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 </m:t>
                            </m:r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IN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Rectangular Callou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961" y="4013026"/>
                <a:ext cx="8746098" cy="2236642"/>
              </a:xfrm>
              <a:prstGeom prst="wedgeRectCallout">
                <a:avLst>
                  <a:gd name="adj1" fmla="val 58444"/>
                  <a:gd name="adj2" fmla="val 26385"/>
                </a:avLst>
              </a:prstGeom>
              <a:blipFill>
                <a:blip r:embed="rId5"/>
                <a:stretch>
                  <a:fillRect l="-64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3587B73-14EC-5D2D-429E-09FF2BC28340}"/>
              </a:ext>
            </a:extLst>
          </p:cNvPr>
          <p:cNvGrpSpPr/>
          <p:nvPr/>
        </p:nvGrpSpPr>
        <p:grpSpPr>
          <a:xfrm>
            <a:off x="10788023" y="4678661"/>
            <a:ext cx="1143000" cy="1143000"/>
            <a:chOff x="2379643" y="355681"/>
            <a:chExt cx="1143000" cy="1143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16C1CD3-4EB1-D667-5FAF-BA8E12707D27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96C8AB7-E356-1FD6-BE32-DA432EAE6F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60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E0043FC-027E-C192-0C32-F752405C3F4A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E75FAE-31A1-EF7F-F876-9BAA1F57D923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sz="16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87724EB-2A0E-ADC6-1F35-9C690B43B3B1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sz="1600"/>
              </a:p>
            </p:txBody>
          </p:sp>
        </p:grpSp>
      </p:grpSp>
      <p:sp>
        <p:nvSpPr>
          <p:cNvPr id="13" name="Rectangular Callout 12"/>
          <p:cNvSpPr/>
          <p:nvPr/>
        </p:nvSpPr>
        <p:spPr>
          <a:xfrm>
            <a:off x="1756151" y="4201733"/>
            <a:ext cx="8874773" cy="1624000"/>
          </a:xfrm>
          <a:prstGeom prst="wedgeRectCallout">
            <a:avLst>
              <a:gd name="adj1" fmla="val 56396"/>
              <a:gd name="adj2" fmla="val 3833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The most important difference between the original and the new problem is that original has a </a:t>
            </a:r>
            <a:r>
              <a:rPr lang="en-IN" sz="2400" b="1" dirty="0">
                <a:solidFill>
                  <a:schemeClr val="bg1"/>
                </a:solidFill>
              </a:rPr>
              <a:t>sum of log of sum 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which is very difficult to optimize whereas the new problem gets rid of this and looks simply like a </a:t>
            </a:r>
            <a:r>
              <a:rPr lang="en-IN" sz="2400" b="1" dirty="0">
                <a:solidFill>
                  <a:schemeClr val="bg1"/>
                </a:solidFill>
              </a:rPr>
              <a:t>MLE 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problem. We know how to solve MLE problems very easily!</a:t>
            </a:r>
          </a:p>
        </p:txBody>
      </p:sp>
    </p:spTree>
    <p:extLst>
      <p:ext uri="{BB962C8B-B14F-4D97-AF65-F5344CB8AC3E}">
        <p14:creationId xmlns:p14="http://schemas.microsoft.com/office/powerpoint/2010/main" val="346793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5" grpId="0" animBg="1"/>
      <p:bldP spid="15" grpId="1" animBg="1"/>
      <p:bldP spid="13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Heuristic 1 at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As discussed before, we assume a mixture of two Gaussians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=2,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Step 1 becomes 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 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𝛍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𝛍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func>
                      </m:e>
                    </m:func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func>
                          <m:func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I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sSub>
                                      <m:sSub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e>
                                    </m:d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i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𝛍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IN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IN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func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Step 2 becomes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ℙ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| </m:t>
                                        </m:r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1"/>
                                      </m:rPr>
                                      <a:rPr lang="en-I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I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1"/>
                                  </m:rP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I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 i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p>
                                            <m:r>
                                              <a:rPr lang="en-IN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b>
                                    <m:r>
                                      <a:rPr lang="en-I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func>
                      </m:e>
                    </m:func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1"/>
                                      </m:rP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1"/>
                                  </m:rPr>
                                  <a:rPr lang="en-I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1"/>
                                  </m:rP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I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 i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p>
                                            <m:r>
                                              <a:rPr lang="en-IN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b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IN" dirty="0">
                    <a:solidFill>
                      <a:schemeClr val="bg1"/>
                    </a:solidFill>
                  </a:rPr>
                  <a:t>Thus,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1"/>
                              </m:rP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m:rPr>
                                <m:brk m:alnAt="1"/>
                              </m:rP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1"/>
                          </m:rP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1"/>
                              </m:rP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m:rPr>
                                <m:brk m:alnAt="1"/>
                              </m:rP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1"/>
                          </m:rPr>
                          <a:rPr lang="en-I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1"/>
                          </m:r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is the number of data points for which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Repeat!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b="-32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95" y="36190"/>
            <a:ext cx="1836955" cy="1836955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7604444" y="263680"/>
            <a:ext cx="3322950" cy="847943"/>
          </a:xfrm>
          <a:prstGeom prst="wedgeRectCallout">
            <a:avLst>
              <a:gd name="adj1" fmla="val 63032"/>
              <a:gd name="adj2" fmla="val 62513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Isn’t this like the k-means clustering algorithm?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561" y="4634149"/>
            <a:ext cx="1722822" cy="1722822"/>
          </a:xfrm>
          <a:prstGeom prst="rect">
            <a:avLst/>
          </a:prstGeom>
        </p:spPr>
      </p:pic>
      <p:sp>
        <p:nvSpPr>
          <p:cNvPr id="15" name="Rectangular Callout 14"/>
          <p:cNvSpPr/>
          <p:nvPr/>
        </p:nvSpPr>
        <p:spPr>
          <a:xfrm>
            <a:off x="7227065" y="4808306"/>
            <a:ext cx="3485978" cy="1218202"/>
          </a:xfrm>
          <a:prstGeom prst="wedgeRectCallout">
            <a:avLst>
              <a:gd name="adj1" fmla="val 67300"/>
              <a:gd name="adj2" fmla="val 31625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I have a feeling that the second heuristic will also give us something familiar!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7FD484-3B84-6930-E2BA-306AAC9F99B4}"/>
              </a:ext>
            </a:extLst>
          </p:cNvPr>
          <p:cNvGrpSpPr/>
          <p:nvPr/>
        </p:nvGrpSpPr>
        <p:grpSpPr>
          <a:xfrm>
            <a:off x="10894787" y="2231919"/>
            <a:ext cx="1143000" cy="1143000"/>
            <a:chOff x="2379643" y="355681"/>
            <a:chExt cx="1143000" cy="1143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5CB2C83-DF6C-4892-676C-C6FF7AA5B98A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E17EEBD-3485-0562-7A8C-804BC95C0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60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579760A-8110-F2C5-2C17-425CBC0B756F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D7DBEDD-B20B-9A20-226E-0075B450165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sz="16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F5C6041-72A8-52C2-4F5B-98162E11E5E5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sz="1600"/>
              </a:p>
            </p:txBody>
          </p:sp>
        </p:grpSp>
      </p:grpSp>
      <p:sp>
        <p:nvSpPr>
          <p:cNvPr id="13" name="Rectangular Callout 12"/>
          <p:cNvSpPr/>
          <p:nvPr/>
        </p:nvSpPr>
        <p:spPr>
          <a:xfrm>
            <a:off x="3276824" y="1873145"/>
            <a:ext cx="7204974" cy="1295938"/>
          </a:xfrm>
          <a:prstGeom prst="wedgeRectCallout">
            <a:avLst>
              <a:gd name="adj1" fmla="val 62286"/>
              <a:gd name="adj2" fmla="val 56684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Not just “like” – this </a:t>
            </a:r>
            <a:r>
              <a:rPr lang="en-IN" sz="2400" b="1" dirty="0">
                <a:solidFill>
                  <a:schemeClr val="bg1"/>
                </a:solidFill>
              </a:rPr>
              <a:t>is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 the k-means algorithm! This means that the k-means algorithm is one heuristic way to compute an MLE which is difficult to compute directly!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ular Callout 15"/>
              <p:cNvSpPr/>
              <p:nvPr/>
            </p:nvSpPr>
            <p:spPr>
              <a:xfrm>
                <a:off x="3276825" y="3259641"/>
                <a:ext cx="7204974" cy="1218202"/>
              </a:xfrm>
              <a:prstGeom prst="wedgeRectCallout">
                <a:avLst>
                  <a:gd name="adj1" fmla="val 64537"/>
                  <a:gd name="adj2" fmla="val -48436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Indeed! Notice that even here, instead of choosing just one value of the latent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at each time step, we can instead use a distribution over their support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endParaRPr lang="en-IN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Rectangular Callout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825" y="3259641"/>
                <a:ext cx="7204974" cy="1218202"/>
              </a:xfrm>
              <a:prstGeom prst="wedgeRectCallout">
                <a:avLst>
                  <a:gd name="adj1" fmla="val 64537"/>
                  <a:gd name="adj2" fmla="val -48436"/>
                </a:avLst>
              </a:prstGeom>
              <a:blipFill>
                <a:blip r:embed="rId5"/>
                <a:stretch>
                  <a:fillRect l="-221" t="-1456" b="-825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76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5" grpId="0" animBg="1"/>
      <p:bldP spid="13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Heuristic 2: Expectation Maximization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Original </a:t>
                </a:r>
                <a:r>
                  <a:rPr lang="en-IN" dirty="0" err="1"/>
                  <a:t>Prob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supHide m:val="on"/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∈</m:t>
                                            </m:r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  <m:t>1,2</m:t>
                                                </m:r>
                                              </m:e>
                                            </m:d>
                                          </m:sub>
                                          <m:sup/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ℙ</m:t>
                                            </m:r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𝐱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IN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𝑧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IN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|</m:t>
                                                </m:r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𝛍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𝛍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</m:nary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/>
              </a:p>
              <a:p>
                <a:pPr lvl="1"/>
                <a:r>
                  <a:rPr lang="en-IN" b="1" dirty="0"/>
                  <a:t>Step 1 </a:t>
                </a:r>
                <a:r>
                  <a:rPr lang="en-IN" dirty="0"/>
                  <a:t>(</a:t>
                </a:r>
                <a:r>
                  <a:rPr lang="en-IN" b="1" dirty="0"/>
                  <a:t>E Step</a:t>
                </a:r>
                <a:r>
                  <a:rPr lang="en-IN" dirty="0"/>
                  <a:t>) Consists of two sub-steps</a:t>
                </a:r>
              </a:p>
              <a:p>
                <a:pPr lvl="2"/>
                <a:r>
                  <a:rPr lang="en-IN" b="1" dirty="0"/>
                  <a:t>Step 1.1 </a:t>
                </a:r>
                <a:r>
                  <a:rPr lang="en-IN" dirty="0"/>
                  <a:t>Assume our current model estimates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IN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endParaRPr lang="en-IN" dirty="0"/>
              </a:p>
              <a:p>
                <a:pPr lvl="3"/>
                <a:r>
                  <a:rPr lang="en-IN" dirty="0"/>
                  <a:t>Use the current models to ascertain how likely are different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for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/>
                  <a:t>-</a:t>
                </a:r>
                <a:r>
                  <a:rPr lang="en-IN" dirty="0" err="1"/>
                  <a:t>th</a:t>
                </a:r>
                <a:r>
                  <a:rPr lang="en-IN" dirty="0"/>
                  <a:t> data point i.e.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lang="en-IN" dirty="0"/>
                  <a:t> for both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b="1" dirty="0"/>
                  <a:t>Step 1.2 </a:t>
                </a:r>
                <a:r>
                  <a:rPr lang="en-IN" dirty="0"/>
                  <a:t>Use weights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IN" dirty="0"/>
                  <a:t> to set up a new objective function</a:t>
                </a:r>
              </a:p>
              <a:p>
                <a:pPr lvl="3"/>
                <a:r>
                  <a:rPr lang="en-IN" dirty="0"/>
                  <a:t>As before, assume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constant for sake of simplicity</a:t>
                </a:r>
              </a:p>
              <a:p>
                <a:pPr lvl="3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e>
                            </m:d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unc>
                              <m:func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|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𝛍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𝛍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IN" dirty="0"/>
              </a:p>
              <a:p>
                <a:pPr lvl="1"/>
                <a:r>
                  <a:rPr lang="en-IN" b="1" dirty="0"/>
                  <a:t>Step 2 (M Step)</a:t>
                </a:r>
                <a:r>
                  <a:rPr lang="en-IN" dirty="0"/>
                  <a:t> Maximize the new obj. fn. to get new models</a:t>
                </a:r>
              </a:p>
              <a:p>
                <a:pPr lvl="1"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e>
                                    </m:d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func>
                                      <m:func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ℙ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b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𝐱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 |</m:t>
                                            </m:r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b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𝛍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b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𝛍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func>
                                  </m:e>
                                </m:nary>
                              </m:e>
                            </m:nary>
                          </m:e>
                        </m:func>
                      </m:e>
                    </m:func>
                  </m:oMath>
                </a14:m>
                <a:r>
                  <a:rPr lang="en-IN" dirty="0"/>
                  <a:t> </a:t>
                </a:r>
              </a:p>
              <a:p>
                <a:pPr lvl="1"/>
                <a:r>
                  <a:rPr lang="en-IN" dirty="0"/>
                  <a:t>Repeat!</a:t>
                </a:r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18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42562" y="678094"/>
            <a:ext cx="6715872" cy="1417834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3791762" y="4665870"/>
            <a:ext cx="7242683" cy="1483214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6C6063-A4DA-7F8D-4E46-8D10CD00CA04}"/>
              </a:ext>
            </a:extLst>
          </p:cNvPr>
          <p:cNvGrpSpPr/>
          <p:nvPr/>
        </p:nvGrpSpPr>
        <p:grpSpPr>
          <a:xfrm>
            <a:off x="10715385" y="3098677"/>
            <a:ext cx="1143000" cy="1143000"/>
            <a:chOff x="2379643" y="355681"/>
            <a:chExt cx="1143000" cy="1143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83A2801-6BA8-3C0C-9376-A0A5146BC2C5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1F8DC8-EC7C-5443-CA9D-3CF99AD289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60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D889D65-F428-0510-9925-177BC8EB669D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D5DCBF0-D9A9-56F0-6A43-507C81532330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sz="16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B8E0A01-FF70-D164-7D2D-797FF6A0EB03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sz="16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ular Callout 10"/>
              <p:cNvSpPr/>
              <p:nvPr/>
            </p:nvSpPr>
            <p:spPr>
              <a:xfrm>
                <a:off x="2319693" y="2617677"/>
                <a:ext cx="8144577" cy="1624000"/>
              </a:xfrm>
              <a:prstGeom prst="wedgeRectCallout">
                <a:avLst>
                  <a:gd name="adj1" fmla="val 59550"/>
                  <a:gd name="adj2" fmla="val 35806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Yet again, the new problem gets rid of the </a:t>
                </a:r>
                <a:r>
                  <a:rPr lang="en-IN" sz="2400">
                    <a:solidFill>
                      <a:schemeClr val="bg1"/>
                    </a:solidFill>
                    <a:latin typeface="+mj-lt"/>
                  </a:rPr>
                  <a:t>treacherous “sum 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of log </a:t>
                </a:r>
                <a:r>
                  <a:rPr lang="en-IN" sz="2400">
                    <a:solidFill>
                      <a:schemeClr val="bg1"/>
                    </a:solidFill>
                    <a:latin typeface="+mj-lt"/>
                  </a:rPr>
                  <a:t>of sum” 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terms</a:t>
                </a:r>
                <a:r>
                  <a:rPr lang="en-IN" sz="2400" b="1" dirty="0">
                    <a:solidFill>
                      <a:schemeClr val="bg1"/>
                    </a:solidFill>
                  </a:rPr>
                  <a:t> 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which are difficult to optimize. The new problem instead looks simply like a </a:t>
                </a:r>
                <a:r>
                  <a:rPr lang="en-IN" sz="2400" b="1" i="1" dirty="0">
                    <a:solidFill>
                      <a:schemeClr val="bg1"/>
                    </a:solidFill>
                  </a:rPr>
                  <a:t>weighted </a:t>
                </a:r>
                <a:r>
                  <a:rPr lang="en-IN" sz="2400" b="1" dirty="0">
                    <a:solidFill>
                      <a:schemeClr val="bg1"/>
                    </a:solidFill>
                  </a:rPr>
                  <a:t>MLE 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problem with weights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and we know how to solve MLE problems very easily!</a:t>
                </a:r>
              </a:p>
            </p:txBody>
          </p:sp>
        </mc:Choice>
        <mc:Fallback xmlns=""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693" y="2617677"/>
                <a:ext cx="8144577" cy="1624000"/>
              </a:xfrm>
              <a:prstGeom prst="wedgeRectCallout">
                <a:avLst>
                  <a:gd name="adj1" fmla="val 59550"/>
                  <a:gd name="adj2" fmla="val 35806"/>
                </a:avLst>
              </a:prstGeom>
              <a:blipFill>
                <a:blip r:embed="rId3"/>
                <a:stretch>
                  <a:fillRect l="-408" b="-549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0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3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Derivation of the E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IN" dirty="0"/>
                  <a:t> denote the models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 to avoid clutter. Also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/>
                  <a:t> denote our current estimate of the model</a:t>
                </a:r>
              </a:p>
              <a:p>
                <a:r>
                  <a:rPr lang="en-IN" dirty="0"/>
                  <a:t>Just need to see derivation for a single point, say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/>
                  <a:t>-</a:t>
                </a:r>
                <a:r>
                  <a:rPr lang="en-IN" dirty="0" err="1"/>
                  <a:t>th</a:t>
                </a:r>
                <a:r>
                  <a:rPr lang="en-IN" dirty="0"/>
                  <a:t> point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sub>
                              <m:sup/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</m:t>
                                    </m:r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sub>
                              <m:sup/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 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>
                              <m:f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  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</m:t>
                                    </m:r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 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  <m:sup>
                                        <m:r>
                                          <a:rPr lang="en-IN" b="0" i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b="1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 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IN" b="1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  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</m:t>
                                    </m:r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 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IN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b="0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sub>
                      <m:sup/>
                      <m:e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  <m:r>
                      <a:rPr lang="en-IN" b="1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  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</m:t>
                                    </m:r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</m:d>
                              </m:num>
                              <m:den>
                                <m:sSubSup>
                                  <m:sSub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sub>
                      <m:sup/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  <m:r>
                      <a:rPr lang="en-IN" b="1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</m:e>
                    </m:func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8118252" y="1820141"/>
            <a:ext cx="3336061" cy="733831"/>
          </a:xfrm>
          <a:prstGeom prst="wedgeRectCallout">
            <a:avLst>
              <a:gd name="adj1" fmla="val -66420"/>
              <a:gd name="adj2" fmla="val 5465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Law of total probability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8686779" y="2744815"/>
            <a:ext cx="3336061" cy="733831"/>
          </a:xfrm>
          <a:prstGeom prst="wedgeRectCallout">
            <a:avLst>
              <a:gd name="adj1" fmla="val -66420"/>
              <a:gd name="adj2" fmla="val 5465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Simply multiply and divide by the same term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8686779" y="3820248"/>
            <a:ext cx="3336061" cy="733831"/>
          </a:xfrm>
          <a:prstGeom prst="wedgeRectCallout">
            <a:avLst>
              <a:gd name="adj1" fmla="val -66420"/>
              <a:gd name="adj2" fmla="val 5465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Jensen’s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ular Callout 7"/>
              <p:cNvSpPr/>
              <p:nvPr/>
            </p:nvSpPr>
            <p:spPr>
              <a:xfrm>
                <a:off x="6392563" y="5183754"/>
                <a:ext cx="4898736" cy="733831"/>
              </a:xfrm>
              <a:prstGeom prst="wedgeRectCallout">
                <a:avLst>
                  <a:gd name="adj1" fmla="val -65804"/>
                  <a:gd name="adj2" fmla="val 37856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Just renaming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IN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 </a:t>
                </a:r>
              </a:p>
            </p:txBody>
          </p:sp>
        </mc:Choice>
        <mc:Fallback xmlns="">
          <p:sp>
            <p:nvSpPr>
              <p:cNvPr id="8" name="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563" y="5183754"/>
                <a:ext cx="4898736" cy="733831"/>
              </a:xfrm>
              <a:prstGeom prst="wedgeRectCallout">
                <a:avLst>
                  <a:gd name="adj1" fmla="val -65804"/>
                  <a:gd name="adj2" fmla="val 37856"/>
                </a:avLst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ular Callout 8"/>
              <p:cNvSpPr/>
              <p:nvPr/>
            </p:nvSpPr>
            <p:spPr>
              <a:xfrm>
                <a:off x="7597889" y="6020877"/>
                <a:ext cx="3404408" cy="733831"/>
              </a:xfrm>
              <a:prstGeom prst="wedgeRectCallout">
                <a:avLst>
                  <a:gd name="adj1" fmla="val -68135"/>
                  <a:gd name="adj2" fmla="val 12655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does not depend on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IN" sz="2400" b="1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(it depends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IN" sz="2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instead)</a:t>
                </a:r>
                <a:endParaRPr lang="en-IN" sz="24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Rectangular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889" y="6020877"/>
                <a:ext cx="3404408" cy="733831"/>
              </a:xfrm>
              <a:prstGeom prst="wedgeRectCallout">
                <a:avLst>
                  <a:gd name="adj1" fmla="val -68135"/>
                  <a:gd name="adj2" fmla="val 12655"/>
                </a:avLst>
              </a:prstGeom>
              <a:blipFill>
                <a:blip r:embed="rId4"/>
                <a:stretch>
                  <a:fillRect t="-10317" r="-1649" b="-2301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2BCE720A-CCB8-1A9A-B5BE-3601CDB1D165}"/>
              </a:ext>
            </a:extLst>
          </p:cNvPr>
          <p:cNvGrpSpPr/>
          <p:nvPr/>
        </p:nvGrpSpPr>
        <p:grpSpPr>
          <a:xfrm>
            <a:off x="10562078" y="482042"/>
            <a:ext cx="1143000" cy="1143000"/>
            <a:chOff x="2379643" y="355681"/>
            <a:chExt cx="1143000" cy="1143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6C12FAE-535F-ED7E-A725-24CD264DB53E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2100A70-C1F6-4C31-9AD4-821A0C6710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60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14E2B4C-995D-AF40-0C6F-05CBFB0EA92F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25C11-FC35-B111-E763-C860CD61FCA6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sz="16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92AE9AE-A47D-BC3B-9AF9-1A9410228526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sz="16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ular Callout 15"/>
              <p:cNvSpPr/>
              <p:nvPr/>
            </p:nvSpPr>
            <p:spPr>
              <a:xfrm>
                <a:off x="267860" y="247760"/>
                <a:ext cx="10117215" cy="1290794"/>
              </a:xfrm>
              <a:prstGeom prst="wedgeRectCallout">
                <a:avLst>
                  <a:gd name="adj1" fmla="val 57107"/>
                  <a:gd name="adj2" fmla="val 47888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Jensen’s inequality tells us that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for any convex function. We used the fact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func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is a concave function and so the inequality reverses since every concave function is the negative of a convex function</a:t>
                </a:r>
              </a:p>
            </p:txBody>
          </p:sp>
        </mc:Choice>
        <mc:Fallback xmlns="">
          <p:sp>
            <p:nvSpPr>
              <p:cNvPr id="16" name="Rectangular Callout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60" y="247760"/>
                <a:ext cx="10117215" cy="1290794"/>
              </a:xfrm>
              <a:prstGeom prst="wedgeRectCallout">
                <a:avLst>
                  <a:gd name="adj1" fmla="val 57107"/>
                  <a:gd name="adj2" fmla="val 47888"/>
                </a:avLst>
              </a:prstGeom>
              <a:blipFill>
                <a:blip r:embed="rId5"/>
                <a:stretch>
                  <a:fillRect l="-224" b="-553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69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EM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If we instantiate the EM algorithm with the GMM likelihoods, we will recover the soft k-means algorithm</a:t>
                </a:r>
              </a:p>
              <a:p>
                <a:pPr lvl="2"/>
                <a:r>
                  <a:rPr lang="en-IN" dirty="0"/>
                  <a:t>Thus, the soft k-means algorithm is yet another heuristic way (the k-means </a:t>
                </a:r>
                <a:r>
                  <a:rPr lang="en-IN" dirty="0" err="1"/>
                  <a:t>algo</a:t>
                </a:r>
                <a:r>
                  <a:rPr lang="en-IN" dirty="0"/>
                  <a:t> was the first) to compute an MLE which is difficult to compute directly! </a:t>
                </a:r>
              </a:p>
              <a:p>
                <a:r>
                  <a:rPr lang="en-IN" dirty="0"/>
                  <a:t>The EM algorithm has pros and cons over alternating optimization</a:t>
                </a:r>
              </a:p>
              <a:p>
                <a:pPr lvl="2"/>
                <a:r>
                  <a:rPr lang="en-IN" b="1" dirty="0">
                    <a:solidFill>
                      <a:srgbClr val="FF0000"/>
                    </a:solidFill>
                  </a:rPr>
                  <a:t>Con</a:t>
                </a:r>
                <a:r>
                  <a:rPr lang="en-IN" dirty="0"/>
                  <a:t>: EM is usually more expensive to execute than alternating optimization</a:t>
                </a:r>
              </a:p>
              <a:p>
                <a:pPr lvl="2"/>
                <a:r>
                  <a:rPr lang="en-IN" b="1" dirty="0">
                    <a:solidFill>
                      <a:srgbClr val="00B050"/>
                    </a:solidFill>
                  </a:rPr>
                  <a:t>Pro</a:t>
                </a:r>
                <a:r>
                  <a:rPr lang="en-IN" dirty="0"/>
                  <a:t>: EM will ensures that objective value of the original problem i.e.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supHide m:val="on"/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∈</m:t>
                                            </m:r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</a:rPr>
                                                  <m:t>1,2</m:t>
                                                </m:r>
                                              </m:e>
                                            </m:d>
                                          </m:sub>
                                          <m:sup/>
                                          <m:e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ℙ</m:t>
                                            </m:r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𝐱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IN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𝑧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IN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 | 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𝛍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I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IN" b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𝛍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IN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</m:nary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… always keeps going up at every iteration – monotonic progress!!</a:t>
                </a:r>
              </a:p>
              <a:p>
                <a:pPr lvl="2"/>
                <a:r>
                  <a:rPr lang="en-IN" dirty="0"/>
                  <a:t>However, no guarantee that we will ever reach the global maximum</a:t>
                </a:r>
              </a:p>
              <a:p>
                <a:pPr lvl="2"/>
                <a:r>
                  <a:rPr lang="en-IN" dirty="0"/>
                  <a:t>May converge to, and get stuck at, a local maximum instead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8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0562" y="4274049"/>
            <a:ext cx="1869896" cy="678095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94151" y="1472095"/>
                <a:ext cx="6318732" cy="524079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accent2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IN" sz="3600" dirty="0">
                    <a:solidFill>
                      <a:schemeClr val="bg1"/>
                    </a:solidFill>
                    <a:latin typeface="Calibri Light" panose="020F0302020204030204"/>
                  </a:rPr>
                  <a:t>EM for GMM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  <a:t>Initialize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p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b="1" dirty="0">
                  <a:solidFill>
                    <a:schemeClr val="bg1"/>
                  </a:solidFill>
                  <a:latin typeface="Calibri Light" panose="020F0302020204030204"/>
                </a:endParaRP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  <a:t>, 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Calibri Light" panose="020F0302020204030204"/>
                  </a:rPr>
                  <a:t> using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p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</m:oMath>
                </a14:m>
                <a:endParaRPr lang="en-IN" sz="3200" dirty="0">
                  <a:solidFill>
                    <a:schemeClr val="bg1"/>
                  </a:solidFill>
                  <a:latin typeface="Calibri Light" panose="020F0302020204030204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3200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IN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3200" b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p>
                                            <m:r>
                                              <a:rPr lang="en-IN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b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3200" dirty="0">
                  <a:solidFill>
                    <a:schemeClr val="bg1"/>
                  </a:solidFill>
                  <a:latin typeface="Calibri Light" panose="020F0302020204030204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bg1"/>
                    </a:solidFill>
                    <a:latin typeface="Calibri Light" panose="020F0302020204030204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Calibri Light" panose="020F0302020204030204"/>
                  </a:rPr>
                  <a:t> (normalize)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endParaRPr lang="en-IN" sz="3200" dirty="0">
                  <a:solidFill>
                    <a:schemeClr val="bg1"/>
                  </a:solidFill>
                  <a:latin typeface="Calibri Light" panose="020F0302020204030204"/>
                </a:endParaRP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IN" sz="3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I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>
                  <a:solidFill>
                    <a:schemeClr val="bg1"/>
                  </a:solidFill>
                  <a:latin typeface="Calibri Light" panose="020F0302020204030204"/>
                </a:endParaRP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Calibri Light" panose="020F0302020204030204"/>
                  </a:rPr>
                  <a:t>Repeat until convergence</a:t>
                </a:r>
                <a:endParaRPr lang="en-US" sz="3200" dirty="0">
                  <a:solidFill>
                    <a:schemeClr val="bg1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151" y="1472095"/>
                <a:ext cx="6318732" cy="5240794"/>
              </a:xfrm>
              <a:prstGeom prst="rect">
                <a:avLst/>
              </a:prstGeom>
              <a:blipFill>
                <a:blip r:embed="rId3"/>
                <a:stretch>
                  <a:fillRect l="-2303" t="-1386" b="-2656"/>
                </a:stretch>
              </a:blipFill>
              <a:ln w="38100">
                <a:solidFill>
                  <a:schemeClr val="accent2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4B06B474-C93D-029D-D5F4-8A46D7987ED9}"/>
              </a:ext>
            </a:extLst>
          </p:cNvPr>
          <p:cNvGrpSpPr/>
          <p:nvPr/>
        </p:nvGrpSpPr>
        <p:grpSpPr>
          <a:xfrm>
            <a:off x="10646658" y="453012"/>
            <a:ext cx="1143000" cy="1143000"/>
            <a:chOff x="2379643" y="355681"/>
            <a:chExt cx="1143000" cy="1143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14CDDFF-C57F-944E-BF61-8C55671B79FF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98476D-05A7-1A8C-E331-BF595BA30C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60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F1DA26C-F672-9822-FD65-19C2EB71631F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69C4AED-F4D4-822C-A60F-633A8EDF604A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sz="16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D992C05-53DD-2DD4-78F2-3C51CCE24768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sz="16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ular Callout 21"/>
              <p:cNvSpPr/>
              <p:nvPr/>
            </p:nvSpPr>
            <p:spPr>
              <a:xfrm>
                <a:off x="267861" y="36191"/>
                <a:ext cx="10117215" cy="1290794"/>
              </a:xfrm>
              <a:prstGeom prst="wedgeRectCallout">
                <a:avLst>
                  <a:gd name="adj1" fmla="val 57107"/>
                  <a:gd name="adj2" fmla="val 47888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1" dirty="0">
                    <a:solidFill>
                      <a:schemeClr val="bg1"/>
                    </a:solidFill>
                    <a:latin typeface="+mj-lt"/>
                  </a:rPr>
                  <a:t>Note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: assumptions such as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IN" sz="2400" dirty="0" err="1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const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are made for sake of simplicity. Can execute EM perfectly without making these assumptions as well. However, then updates get more involved – be careful not to make mistakes</a:t>
                </a:r>
              </a:p>
            </p:txBody>
          </p:sp>
        </mc:Choice>
        <mc:Fallback xmlns="">
          <p:sp>
            <p:nvSpPr>
              <p:cNvPr id="22" name="Rectangular Callout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61" y="36191"/>
                <a:ext cx="10117215" cy="1290794"/>
              </a:xfrm>
              <a:prstGeom prst="wedgeRectCallout">
                <a:avLst>
                  <a:gd name="adj1" fmla="val 57107"/>
                  <a:gd name="adj2" fmla="val 47888"/>
                </a:avLst>
              </a:prstGeom>
              <a:blipFill>
                <a:blip r:embed="rId4"/>
                <a:stretch>
                  <a:fillRect l="-224" b="-504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14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8" grpId="1" animBg="1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00465"/>
  <p:tag name="ORIGINALWIDTH" val="139.0072"/>
  <p:tag name="LATEXADDIN" val="\documentclass{article}&#10;\usepackage{amsmath,amssymb}&#10;\pagestyle{empty}&#10;\begin{document}&#10;&#10;\[&#10;\text{\boldmath$\mathbf{\mu}$}^{\ast,0}&#10;\]&#10;&#10;\end{document}"/>
  <p:tag name="IGUANATEXSIZE" val="24"/>
  <p:tag name="IGUANATEXCURSOR" val="11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220.5113"/>
  <p:tag name="LATEXADDIN" val="\documentclass{article}&#10;\usepackage{amsmath,amssymb}&#10;\usepackage{olo}&#10;\usepackage[dvipsnames]{xcolor}&#10;\pagestyle{empty}&#10;\begin{document}&#10;&#10;\[&#10;Q_2(\Theta)&#10;\]&#10;&#10;\end{document}"/>
  <p:tag name="IGUANATEXSIZE" val="28"/>
  <p:tag name="IGUANATEXCURSOR" val="14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220.5113"/>
  <p:tag name="LATEXADDIN" val="\documentclass{article}&#10;\usepackage{amsmath,amssymb}&#10;\usepackage{olo}&#10;\usepackage[dvipsnames]{xcolor}&#10;\pagestyle{empty}&#10;\begin{document}&#10;&#10;\[&#10;Q_1(\Theta)&#10;\]&#10;&#10;\end{document}"/>
  <p:tag name="IGUANATEXSIZE" val="28"/>
  <p:tag name="IGUANATEXCURSOR" val="15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419.5216"/>
  <p:tag name="LATEXADDIN" val="\documentclass{article}&#10;\usepackage{amsmath,amssymb}&#10;\usepackage{olo}&#10;\usepackage[dvipsnames]{xcolor}&#10;\pagestyle{empty}&#10;\begin{document}&#10;&#10;\[&#10;\log \P{X\cond\vTheta}&#10;\]&#10;&#10;\end{document}"/>
  <p:tag name="IGUANATEXSIZE" val="28"/>
  <p:tag name="IGUANATEXCURSOR" val="16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6.5191"/>
  <p:tag name="ORIGINALWIDTH" val="960.2645"/>
  <p:tag name="LATEXADDIN" val="\documentclass{article}&#10;\usepackage{amsmath,amssymb}&#10;\usepackage{olo}&#10;\pagestyle{empty}&#10;\begin{document}&#10;&#10;\begin{align*}&#10;\hat\vw_{\text{MAP}} &amp;= \arg\min \sum_{i=1}^n\br{y^i-\ip{\vw}{\vx^i}}^2 + \lambda\cdot\norm{\vw}_2^2\\&#10;&amp;= (\vX^\top\vX + \lambda\cdot I)^{-1}\vX^\top\vy&#10;\end{align*}&#10;&#10;\end{document}"/>
  <p:tag name="IGUANATEXSIZE" val="28"/>
  <p:tag name="IGUANATEXCURSOR" val="2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3.80378"/>
  <p:tag name="ORIGINALWIDTH" val="57.00496"/>
  <p:tag name="LATEXADDIN" val="\documentclass{article}&#10;\usepackage{amsmath,amssymb}&#10;\pagestyle{empty}&#10;\renewcommand{\Pr}{\mathbb{P}}&#10;\newcommand{\E}{\mathbb{E}}&#10;\newcommand{\bth}{\boldsymbol\theta}&#10;\newcommand{\x}{\mathbf x}&#10;\newcommand{\y}{\mathbf y}&#10;\begin{document}&#10;&#10;\[&#10;\x&#10;\]&#10;&#10;\end{document}"/>
  <p:tag name="IGUANATEXSIZE" val="36"/>
  <p:tag name="IGUANATEXCURSOR" val="24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.20559"/>
  <p:tag name="ORIGINALWIDTH" val="46.20402"/>
  <p:tag name="LATEXADDIN" val="\documentclass{article}&#10;\usepackage{amsmath,amssymb}&#10;\pagestyle{empty}&#10;\renewcommand{\Pr}{\mathbb{P}}&#10;\newcommand{\E}{\mathbb{E}}&#10;\newcommand{\bth}{\boldsymbol\theta}&#10;\newcommand{\x}{\mathbf x}&#10;\newcommand{\y}{\mathbf y}&#10;\begin{document}&#10;&#10;\[&#10;y&#10;\]&#10;&#10;\end{document}"/>
  <p:tag name="IGUANATEXSIZE" val="36"/>
  <p:tag name="IGUANATEXCURSOR" val="24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00465"/>
  <p:tag name="ORIGINALWIDTH" val="136.507"/>
  <p:tag name="LATEXADDIN" val="\documentclass{article}&#10;\usepackage{amsmath,amssymb}&#10;\pagestyle{empty}&#10;\begin{document}&#10;&#10;\[&#10;\text{\boldmath$\mathbf{\mu}$}^{\ast,1}&#10;\]&#10;&#10;\end{document}"/>
  <p:tag name="IGUANATEXSIZE" val="24"/>
  <p:tag name="IGUANATEXCURSOR" val="1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.00362"/>
  <p:tag name="ORIGINALWIDTH" val="212.5109"/>
  <p:tag name="LATEXADDIN" val="\documentclass{article}&#10;\usepackage{amsmath,amssymb}&#10;\usepackage{olo}&#10;\usepackage[dvipsnames]{xcolor}&#10;\pagestyle{empty}&#10;\begin{document}&#10;&#10;\[&#10;\vTheta_\text{MLE}&#10;\]&#10;&#10;\end{document}"/>
  <p:tag name="IGUANATEXSIZE" val="28"/>
  <p:tag name="IGUANATEXCURSOR" val="15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.50386"/>
  <p:tag name="ORIGINALWIDTH" val="97.00496"/>
  <p:tag name="LATEXADDIN" val="\documentclass{article}&#10;\usepackage{amsmath,amssymb}&#10;\usepackage{olo}&#10;\usepackage[dvipsnames]{xcolor}&#10;\pagestyle{empty}&#10;\begin{document}&#10;&#10;\[&#10;\vTheta^1&#10;\]&#10;&#10;\end{document}"/>
  <p:tag name="IGUANATEXSIZE" val="28"/>
  <p:tag name="IGUANATEXCURSOR" val="1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.00394"/>
  <p:tag name="ORIGINALWIDTH" val="98.50504"/>
  <p:tag name="LATEXADDIN" val="\documentclass{article}&#10;\usepackage{amsmath,amssymb}&#10;\usepackage{olo}&#10;\usepackage[dvipsnames]{xcolor}&#10;\pagestyle{empty}&#10;\begin{document}&#10;&#10;\[&#10;\vTheta^2&#10;\]&#10;&#10;\end{document}"/>
  <p:tag name="IGUANATEXSIZE" val="28"/>
  <p:tag name="IGUANATEXCURSOR" val="1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.00394"/>
  <p:tag name="ORIGINALWIDTH" val="99.50512"/>
  <p:tag name="LATEXADDIN" val="\documentclass{article}&#10;\usepackage{amsmath,amssymb}&#10;\usepackage{olo}&#10;\usepackage[dvipsnames]{xcolor}&#10;\pagestyle{empty}&#10;\begin{document}&#10;&#10;\[&#10;\vTheta^3&#10;\]&#10;&#10;\end{document}"/>
  <p:tag name="IGUANATEXSIZE" val="28"/>
  <p:tag name="IGUANATEXCURSOR" val="15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.50394"/>
  <p:tag name="ORIGINALWIDTH" val="100.0051"/>
  <p:tag name="LATEXADDIN" val="\documentclass{article}&#10;\usepackage{amsmath,amssymb}&#10;\usepackage{olo}&#10;\usepackage[dvipsnames]{xcolor}&#10;\pagestyle{empty}&#10;\begin{document}&#10;&#10;\[&#10;\vTheta^4&#10;\]&#10;&#10;\end{document}"/>
  <p:tag name="IGUANATEXSIZE" val="28"/>
  <p:tag name="IGUANATEXCURSOR" val="15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220.5113"/>
  <p:tag name="LATEXADDIN" val="\documentclass{article}&#10;\usepackage{amsmath,amssymb}&#10;\usepackage{olo}&#10;\usepackage[dvipsnames]{xcolor}&#10;\pagestyle{empty}&#10;\begin{document}&#10;&#10;\[&#10;Q_4(\Theta)&#10;\]&#10;&#10;\end{document}"/>
  <p:tag name="IGUANATEXSIZE" val="28"/>
  <p:tag name="IGUANATEXCURSOR" val="1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220.5113"/>
  <p:tag name="LATEXADDIN" val="\documentclass{article}&#10;\usepackage{amsmath,amssymb}&#10;\usepackage{olo}&#10;\usepackage[dvipsnames]{xcolor}&#10;\pagestyle{empty}&#10;\begin{document}&#10;&#10;\[&#10;Q_3(\Theta)&#10;\]&#10;&#10;\end{document}"/>
  <p:tag name="IGUANATEXSIZE" val="28"/>
  <p:tag name="IGUANATEXCURSOR" val="144"/>
</p:tagLst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4FF31FDD-A76D-4C33-A8C5-42D161437C73}" vid="{9166691C-7564-4C8C-B6F7-130833D3B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1626</TotalTime>
  <Words>2242</Words>
  <Application>Microsoft Office PowerPoint</Application>
  <PresentationFormat>Widescreen</PresentationFormat>
  <Paragraphs>210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Nexa Bold</vt:lpstr>
      <vt:lpstr>Wingdings</vt:lpstr>
      <vt:lpstr>MLC-gold</vt:lpstr>
      <vt:lpstr>The EM Algorithm</vt:lpstr>
      <vt:lpstr>Still more powerful generative model?</vt:lpstr>
      <vt:lpstr>Learning a Mixture of Two Gaussians</vt:lpstr>
      <vt:lpstr>MLE with Latent Variables</vt:lpstr>
      <vt:lpstr>Heuristic 1: Alternating Optimization</vt:lpstr>
      <vt:lpstr>Heuristic 1 at Work</vt:lpstr>
      <vt:lpstr>Heuristic 2: Expectation Maximization</vt:lpstr>
      <vt:lpstr>Derivation of the E Step</vt:lpstr>
      <vt:lpstr>The EM Algorithm</vt:lpstr>
      <vt:lpstr>The Q Function</vt:lpstr>
      <vt:lpstr>A pictorial depiction of the EM</vt:lpstr>
      <vt:lpstr>Mixed Regression</vt:lpstr>
      <vt:lpstr>Latent Variables to the Rescue</vt:lpstr>
      <vt:lpstr>MLE for Mixed Regression</vt:lpstr>
      <vt:lpstr>Alternating Optimization for MR</vt:lpstr>
      <vt:lpstr>EM for Mixed Regression</vt:lpstr>
      <vt:lpstr>Quiz 2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EM Algorithm</dc:title>
  <dc:creator>Purushottam Kar</dc:creator>
  <cp:lastModifiedBy>Purushottam Kar</cp:lastModifiedBy>
  <cp:revision>12</cp:revision>
  <dcterms:created xsi:type="dcterms:W3CDTF">2022-10-03T05:13:55Z</dcterms:created>
  <dcterms:modified xsi:type="dcterms:W3CDTF">2022-10-14T15:50:26Z</dcterms:modified>
</cp:coreProperties>
</file>