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9" r:id="rId2"/>
    <p:sldId id="256" r:id="rId3"/>
    <p:sldId id="280" r:id="rId4"/>
    <p:sldId id="281" r:id="rId5"/>
    <p:sldId id="296" r:id="rId6"/>
    <p:sldId id="282" r:id="rId7"/>
    <p:sldId id="294" r:id="rId8"/>
    <p:sldId id="283" r:id="rId9"/>
    <p:sldId id="266" r:id="rId10"/>
    <p:sldId id="289" r:id="rId11"/>
    <p:sldId id="288" r:id="rId12"/>
    <p:sldId id="284" r:id="rId13"/>
    <p:sldId id="290" r:id="rId14"/>
    <p:sldId id="299" r:id="rId15"/>
    <p:sldId id="300" r:id="rId16"/>
    <p:sldId id="301" r:id="rId17"/>
    <p:sldId id="292" r:id="rId18"/>
    <p:sldId id="293" r:id="rId19"/>
    <p:sldId id="297" r:id="rId20"/>
    <p:sldId id="291" r:id="rId21"/>
    <p:sldId id="295" r:id="rId22"/>
    <p:sldId id="298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52A3"/>
    <a:srgbClr val="003D7A"/>
    <a:srgbClr val="002952"/>
    <a:srgbClr val="00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B37A-2AB7-4E84-8124-6EA5767E712A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EF22-3845-49DA-B56D-73602B822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9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9C1C4E1-8DAB-4865-A669-4FFF0BD8FA69}" type="datetime1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8919D5-5C58-448F-8806-8A60195A3E56}" type="datetime1">
              <a:rPr lang="en-IN" smtClean="0"/>
              <a:t>28-08-2022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9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A9D-E7C3-4F11-9BB5-CF564F5E284F}" type="datetime1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E9E-54A3-4B28-BB0D-C7C126322F5B}" type="datetime1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708E-8C17-4532-AE06-6EB9663506B6}" type="datetime1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93EA-E69E-434B-B14F-E34FF00BAD34}" type="datetime1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691-9CDB-40EE-9C83-28AB39D897BD}" type="datetime1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3564-D3FF-4088-9A18-04D2E51CD417}" type="datetime1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428523B-9181-46C2-8401-8549853C7DB7}" type="datetime1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0C0-1714-4223-BCFE-79307544B569}" type="datetime1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638-E615-41BD-8A5C-DB68EC05DBFC}" type="datetime1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1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C486-8D1C-42DC-B2D1-38111BE6B39E}" type="datetime1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C7B0342-F888-42C6-B268-6A5B0B6AF9DB}" type="datetime1">
              <a:rPr lang="en-IN" smtClean="0"/>
              <a:t>28-08-2022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66-4848-DB10-809A-241168D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suspect that the following law holds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Actually, just a linear model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average loss to find good params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the feature vector for the </a:t>
                </a:r>
                <a:r>
                  <a:rPr lang="en-US" dirty="0" err="1"/>
                  <a:t>i-th</a:t>
                </a:r>
                <a:r>
                  <a:rPr lang="en-US" dirty="0"/>
                  <a:t> person in our training set</a:t>
                </a:r>
              </a:p>
            </p:txBody>
          </p:sp>
        </mc:Choice>
        <mc:Fallback xmlns="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  <a:blipFill>
                <a:blip r:embed="rId2"/>
                <a:stretch>
                  <a:fillRect l="-992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327BD16-FCE3-9B96-A4B7-041EA72E8ADE}"/>
              </a:ext>
            </a:extLst>
          </p:cNvPr>
          <p:cNvGrpSpPr/>
          <p:nvPr/>
        </p:nvGrpSpPr>
        <p:grpSpPr>
          <a:xfrm>
            <a:off x="338318" y="2019336"/>
            <a:ext cx="297106" cy="4782613"/>
            <a:chOff x="2969374" y="1702777"/>
            <a:chExt cx="297106" cy="4782613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F66D096C-8763-DADE-287A-4BA7C751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737" y="2797598"/>
              <a:ext cx="252380" cy="416108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FC45234-EFF7-D102-B0B3-E6143829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37" y="1702777"/>
              <a:ext cx="252380" cy="42569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1A16EF3-9E91-1D4E-BC50-8811B4F7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338" y="5516680"/>
              <a:ext cx="253178" cy="416906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F0394A42-2170-19EB-EE1B-3C177659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9374" y="2254580"/>
              <a:ext cx="297106" cy="416907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FFB2964-05FA-8202-210F-701BEA95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519" y="4974460"/>
              <a:ext cx="230817" cy="416109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B15798-F8CA-7F04-3CAC-96F7C5ED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1737" y="4421859"/>
              <a:ext cx="252380" cy="426490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0223A4FA-6BF8-C520-F178-C21F6838B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2519" y="3880439"/>
              <a:ext cx="230816" cy="415309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2A7C6DA3-5AB2-4272-D468-3E71C877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2120" y="3339817"/>
              <a:ext cx="231615" cy="41451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3F786082-239F-5DC6-9E12-4B662FF8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1737" y="6059698"/>
              <a:ext cx="252380" cy="4256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11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33363101"/>
                  </p:ext>
                </p:extLst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t="-183333" r="-672917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128" t="-183333" r="-587234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5362" t="-183333" r="-70000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2632" t="-183333" r="-408421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26506" t="-183333" r="-36747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753448" t="-183333" r="-4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53448" t="-183333" r="-3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70175" t="-183333" r="-231579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65649" t="-183333" r="-763" b="-1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52270BD1-2F86-9AB3-CACF-2F0F2628389B}"/>
              </a:ext>
            </a:extLst>
          </p:cNvPr>
          <p:cNvSpPr/>
          <p:nvPr/>
        </p:nvSpPr>
        <p:spPr>
          <a:xfrm>
            <a:off x="4480790" y="829340"/>
            <a:ext cx="902453" cy="6028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589BE2C-E69F-D5A0-BC73-EB1CE08D2E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4" y="14354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5B75AE2-F0F8-8F71-13FB-8DB9254362E7}"/>
                  </a:ext>
                </a:extLst>
              </p:cNvPr>
              <p:cNvSpPr/>
              <p:nvPr/>
            </p:nvSpPr>
            <p:spPr>
              <a:xfrm>
                <a:off x="6571594" y="123586"/>
                <a:ext cx="2679378" cy="900643"/>
              </a:xfrm>
              <a:prstGeom prst="wedgeRectCallout">
                <a:avLst>
                  <a:gd name="adj1" fmla="val -61653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Is there a simple way to find parameter values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that give me least loss?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5B75AE2-F0F8-8F71-13FB-8DB92543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94" y="123586"/>
                <a:ext cx="2679378" cy="900643"/>
              </a:xfrm>
              <a:prstGeom prst="wedgeRectCallout">
                <a:avLst>
                  <a:gd name="adj1" fmla="val -61653"/>
                  <a:gd name="adj2" fmla="val 48510"/>
                </a:avLst>
              </a:prstGeom>
              <a:blipFill>
                <a:blip r:embed="rId14"/>
                <a:stretch>
                  <a:fillRect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E11A039-5563-1B61-F8A1-4FC38D878AD7}"/>
              </a:ext>
            </a:extLst>
          </p:cNvPr>
          <p:cNvGrpSpPr/>
          <p:nvPr/>
        </p:nvGrpSpPr>
        <p:grpSpPr>
          <a:xfrm>
            <a:off x="10710682" y="1447836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A4B2E-EC94-AD47-A64C-47B6113BC03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320AF-B9FC-473F-D810-F8B9C1B92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1FF9FD-84C6-272E-2621-40CE355657A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5319669-0018-C4A1-E93A-12BBA527CD5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2465508-6C6C-1CAC-89D8-CFEFDA4BF71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0FAB5B1-34D0-4462-0CBD-E2C83F939A65}"/>
              </a:ext>
            </a:extLst>
          </p:cNvPr>
          <p:cNvSpPr/>
          <p:nvPr/>
        </p:nvSpPr>
        <p:spPr>
          <a:xfrm>
            <a:off x="8378456" y="1520860"/>
            <a:ext cx="2238709" cy="900643"/>
          </a:xfrm>
          <a:prstGeom prst="wedgeRectCallout">
            <a:avLst>
              <a:gd name="adj1" fmla="val 76124"/>
              <a:gd name="adj2" fmla="val 4209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Oh, of course! You are already familiar with it. It is called calculus.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8D5F0F1-15F1-6F4B-D7F0-7A0FDA8D3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99" y="2679314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D2E6CF1-837A-9EF3-DB2C-A66A52999ABC}"/>
              </a:ext>
            </a:extLst>
          </p:cNvPr>
          <p:cNvSpPr/>
          <p:nvPr/>
        </p:nvSpPr>
        <p:spPr>
          <a:xfrm>
            <a:off x="6586605" y="2629622"/>
            <a:ext cx="2327857" cy="900643"/>
          </a:xfrm>
          <a:prstGeom prst="wedgeRectCallout">
            <a:avLst>
              <a:gd name="adj1" fmla="val -61653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Clearly, we don’t agree on the definition of the word “simple”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1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  <p:bldP spid="301" grpId="0" animBg="1"/>
      <p:bldP spid="5" grpId="0" animBg="1"/>
      <p:bldP spid="12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9E7A-C063-1D4D-2D00-AB6EFD05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derivatives aka Gradients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33D32-6799-FD75-38A0-8F54A215F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Trick</a:t>
                </a:r>
                <a:r>
                  <a:rPr lang="en-US" dirty="0"/>
                  <a:t>: convert the problem into analyzing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as we know them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as </a:t>
                </a:r>
                <a:r>
                  <a:rPr lang="en-IN" dirty="0" err="1"/>
                  <a:t>const</a:t>
                </a:r>
                <a:endParaRPr lang="en-IN" dirty="0"/>
              </a:p>
              <a:p>
                <a:pPr lvl="3"/>
                <a:r>
                  <a:rPr lang="en-IN" dirty="0"/>
                  <a:t>The 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tells us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IN" dirty="0"/>
                  <a:t> if we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slightly (keeping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const)</a:t>
                </a:r>
              </a:p>
              <a:p>
                <a:pPr lvl="3"/>
                <a:r>
                  <a:rPr lang="en-IN" dirty="0"/>
                  <a:t>The magnitude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tells us how sharply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changes upon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as </a:t>
                </a:r>
                <a:r>
                  <a:rPr lang="en-IN" dirty="0" err="1"/>
                  <a:t>const</a:t>
                </a:r>
                <a:endParaRPr lang="en-IN" dirty="0"/>
              </a:p>
              <a:p>
                <a:pPr lvl="3"/>
                <a:r>
                  <a:rPr lang="en-IN" dirty="0"/>
                  <a:t>The 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tells us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IN" dirty="0"/>
                  <a:t> if we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slightly (keeping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const)</a:t>
                </a:r>
              </a:p>
              <a:p>
                <a:pPr lvl="3"/>
                <a:r>
                  <a:rPr lang="en-IN" dirty="0"/>
                  <a:t>The magnitude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tells us how sharply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changes upon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called the </a:t>
                </a:r>
                <a:r>
                  <a:rPr lang="en-IN" i="1" dirty="0"/>
                  <a:t>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33D32-6799-FD75-38A0-8F54A215F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675D2A6-9816-9B4C-4492-5B9E22AE5A27}"/>
              </a:ext>
            </a:extLst>
          </p:cNvPr>
          <p:cNvGrpSpPr/>
          <p:nvPr/>
        </p:nvGrpSpPr>
        <p:grpSpPr>
          <a:xfrm>
            <a:off x="10753387" y="185770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F66DFA-6A69-A499-6741-426C9486E03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E3F6E7-9B47-92C2-532B-5647BDF9B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9E8C24-D06B-05F4-2835-7FE5490B682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5AFB59E-14BC-4E1E-D779-C60031BDB91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CF33620-7577-C5CE-AEB2-87BC70A1ED8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D3A41CA-480F-6FF4-E928-79BBB9521164}"/>
                  </a:ext>
                </a:extLst>
              </p:cNvPr>
              <p:cNvSpPr/>
              <p:nvPr/>
            </p:nvSpPr>
            <p:spPr>
              <a:xfrm>
                <a:off x="4766807" y="235893"/>
                <a:ext cx="5893063" cy="1320985"/>
              </a:xfrm>
              <a:prstGeom prst="wedgeRectCallout">
                <a:avLst>
                  <a:gd name="adj1" fmla="val 59586"/>
                  <a:gd name="adj2" fmla="val 1595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the input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coordinates, we simply repeat the process for each coordinates to define the gradient as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D3A41CA-480F-6FF4-E928-79BBB9521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807" y="235893"/>
                <a:ext cx="5893063" cy="1320985"/>
              </a:xfrm>
              <a:prstGeom prst="wedgeRectCallout">
                <a:avLst>
                  <a:gd name="adj1" fmla="val 59586"/>
                  <a:gd name="adj2" fmla="val 15954"/>
                </a:avLst>
              </a:prstGeom>
              <a:blipFill>
                <a:blip r:embed="rId3"/>
                <a:stretch>
                  <a:fillRect l="-46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9943CA3-25DD-3A7C-5DF0-1E8860F6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" y="417550"/>
            <a:ext cx="1371600" cy="13716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E35007C-E9E4-DC60-72D1-CED8EAD42200}"/>
              </a:ext>
            </a:extLst>
          </p:cNvPr>
          <p:cNvSpPr/>
          <p:nvPr/>
        </p:nvSpPr>
        <p:spPr>
          <a:xfrm>
            <a:off x="1315016" y="262903"/>
            <a:ext cx="3308279" cy="900643"/>
          </a:xfrm>
          <a:prstGeom prst="wedgeRectCallout">
            <a:avLst>
              <a:gd name="adj1" fmla="val -59683"/>
              <a:gd name="adj2" fmla="val 5541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Aha! So, a gradient is like a bunch of coordinate-wise derivatives arranged in the form of a vector!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F823C4B-51D8-76C2-DA8E-2FFB5DE153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Gradients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F823C4B-51D8-76C2-DA8E-2FFB5DE1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F35E37C-2898-71ED-3E95-929D08A7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2" y="1114187"/>
            <a:ext cx="5876925" cy="435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8F149-B6AF-3FB8-3253-ED2275FA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992" y="1111623"/>
            <a:ext cx="5924550" cy="56292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D657A-B2D5-4B2F-5C89-60DF3794E943}"/>
              </a:ext>
            </a:extLst>
          </p:cNvPr>
          <p:cNvCxnSpPr>
            <a:cxnSpLocks/>
          </p:cNvCxnSpPr>
          <p:nvPr/>
        </p:nvCxnSpPr>
        <p:spPr>
          <a:xfrm flipV="1">
            <a:off x="11100856" y="3011582"/>
            <a:ext cx="15877" cy="3259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FC6106-FA1A-EDBB-816E-33653F24842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452100" y="3429000"/>
            <a:ext cx="55206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3F751B-F264-A7C3-9508-C5ED1FDCB8F3}"/>
              </a:ext>
            </a:extLst>
          </p:cNvPr>
          <p:cNvCxnSpPr>
            <a:cxnSpLocks/>
          </p:cNvCxnSpPr>
          <p:nvPr/>
        </p:nvCxnSpPr>
        <p:spPr>
          <a:xfrm flipH="1" flipV="1">
            <a:off x="10511367" y="2990850"/>
            <a:ext cx="492796" cy="34671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6497E1B-14AD-FFAC-1562-FCB47227A814}"/>
              </a:ext>
            </a:extLst>
          </p:cNvPr>
          <p:cNvSpPr/>
          <p:nvPr/>
        </p:nvSpPr>
        <p:spPr>
          <a:xfrm>
            <a:off x="11004163" y="3337560"/>
            <a:ext cx="182880" cy="1828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3972DC-410A-54AF-3C21-7A3EB8133A7D}"/>
              </a:ext>
            </a:extLst>
          </p:cNvPr>
          <p:cNvSpPr/>
          <p:nvPr/>
        </p:nvSpPr>
        <p:spPr>
          <a:xfrm>
            <a:off x="2279650" y="1474023"/>
            <a:ext cx="2854325" cy="1873091"/>
          </a:xfrm>
          <a:custGeom>
            <a:avLst/>
            <a:gdLst>
              <a:gd name="connsiteX0" fmla="*/ 2854325 w 2854325"/>
              <a:gd name="connsiteY0" fmla="*/ 1859727 h 1873091"/>
              <a:gd name="connsiteX1" fmla="*/ 2670175 w 2854325"/>
              <a:gd name="connsiteY1" fmla="*/ 1866077 h 1873091"/>
              <a:gd name="connsiteX2" fmla="*/ 2536825 w 2854325"/>
              <a:gd name="connsiteY2" fmla="*/ 1774002 h 1873091"/>
              <a:gd name="connsiteX3" fmla="*/ 2403475 w 2854325"/>
              <a:gd name="connsiteY3" fmla="*/ 1583502 h 1873091"/>
              <a:gd name="connsiteX4" fmla="*/ 2279650 w 2854325"/>
              <a:gd name="connsiteY4" fmla="*/ 1316802 h 1873091"/>
              <a:gd name="connsiteX5" fmla="*/ 2149475 w 2854325"/>
              <a:gd name="connsiteY5" fmla="*/ 1062802 h 1873091"/>
              <a:gd name="connsiteX6" fmla="*/ 2019300 w 2854325"/>
              <a:gd name="connsiteY6" fmla="*/ 821502 h 1873091"/>
              <a:gd name="connsiteX7" fmla="*/ 1885950 w 2854325"/>
              <a:gd name="connsiteY7" fmla="*/ 659577 h 1873091"/>
              <a:gd name="connsiteX8" fmla="*/ 1743075 w 2854325"/>
              <a:gd name="connsiteY8" fmla="*/ 583377 h 1873091"/>
              <a:gd name="connsiteX9" fmla="*/ 1597025 w 2854325"/>
              <a:gd name="connsiteY9" fmla="*/ 605602 h 1873091"/>
              <a:gd name="connsiteX10" fmla="*/ 1470025 w 2854325"/>
              <a:gd name="connsiteY10" fmla="*/ 697677 h 1873091"/>
              <a:gd name="connsiteX11" fmla="*/ 1349375 w 2854325"/>
              <a:gd name="connsiteY11" fmla="*/ 837377 h 1873091"/>
              <a:gd name="connsiteX12" fmla="*/ 1219200 w 2854325"/>
              <a:gd name="connsiteY12" fmla="*/ 983427 h 1873091"/>
              <a:gd name="connsiteX13" fmla="*/ 1101725 w 2854325"/>
              <a:gd name="connsiteY13" fmla="*/ 1075502 h 1873091"/>
              <a:gd name="connsiteX14" fmla="*/ 987425 w 2854325"/>
              <a:gd name="connsiteY14" fmla="*/ 1091377 h 1873091"/>
              <a:gd name="connsiteX15" fmla="*/ 873125 w 2854325"/>
              <a:gd name="connsiteY15" fmla="*/ 1031052 h 1873091"/>
              <a:gd name="connsiteX16" fmla="*/ 765175 w 2854325"/>
              <a:gd name="connsiteY16" fmla="*/ 885002 h 1873091"/>
              <a:gd name="connsiteX17" fmla="*/ 657225 w 2854325"/>
              <a:gd name="connsiteY17" fmla="*/ 681802 h 1873091"/>
              <a:gd name="connsiteX18" fmla="*/ 536575 w 2854325"/>
              <a:gd name="connsiteY18" fmla="*/ 434152 h 1873091"/>
              <a:gd name="connsiteX19" fmla="*/ 428625 w 2854325"/>
              <a:gd name="connsiteY19" fmla="*/ 227777 h 1873091"/>
              <a:gd name="connsiteX20" fmla="*/ 314325 w 2854325"/>
              <a:gd name="connsiteY20" fmla="*/ 65852 h 1873091"/>
              <a:gd name="connsiteX21" fmla="*/ 196850 w 2854325"/>
              <a:gd name="connsiteY21" fmla="*/ 2352 h 1873091"/>
              <a:gd name="connsiteX22" fmla="*/ 92075 w 2854325"/>
              <a:gd name="connsiteY22" fmla="*/ 21402 h 1873091"/>
              <a:gd name="connsiteX23" fmla="*/ 0 w 2854325"/>
              <a:gd name="connsiteY23" fmla="*/ 94427 h 187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325" h="1873091">
                <a:moveTo>
                  <a:pt x="2854325" y="1859727"/>
                </a:moveTo>
                <a:cubicBezTo>
                  <a:pt x="2788708" y="1870046"/>
                  <a:pt x="2723092" y="1880365"/>
                  <a:pt x="2670175" y="1866077"/>
                </a:cubicBezTo>
                <a:cubicBezTo>
                  <a:pt x="2617258" y="1851789"/>
                  <a:pt x="2581275" y="1821098"/>
                  <a:pt x="2536825" y="1774002"/>
                </a:cubicBezTo>
                <a:cubicBezTo>
                  <a:pt x="2492375" y="1726906"/>
                  <a:pt x="2446337" y="1659702"/>
                  <a:pt x="2403475" y="1583502"/>
                </a:cubicBezTo>
                <a:cubicBezTo>
                  <a:pt x="2360612" y="1507302"/>
                  <a:pt x="2321983" y="1403585"/>
                  <a:pt x="2279650" y="1316802"/>
                </a:cubicBezTo>
                <a:cubicBezTo>
                  <a:pt x="2237317" y="1230019"/>
                  <a:pt x="2192867" y="1145352"/>
                  <a:pt x="2149475" y="1062802"/>
                </a:cubicBezTo>
                <a:cubicBezTo>
                  <a:pt x="2106083" y="980252"/>
                  <a:pt x="2063221" y="888706"/>
                  <a:pt x="2019300" y="821502"/>
                </a:cubicBezTo>
                <a:cubicBezTo>
                  <a:pt x="1975379" y="754298"/>
                  <a:pt x="1931987" y="699264"/>
                  <a:pt x="1885950" y="659577"/>
                </a:cubicBezTo>
                <a:cubicBezTo>
                  <a:pt x="1839913" y="619890"/>
                  <a:pt x="1791229" y="592373"/>
                  <a:pt x="1743075" y="583377"/>
                </a:cubicBezTo>
                <a:cubicBezTo>
                  <a:pt x="1694921" y="574381"/>
                  <a:pt x="1642533" y="586552"/>
                  <a:pt x="1597025" y="605602"/>
                </a:cubicBezTo>
                <a:cubicBezTo>
                  <a:pt x="1551517" y="624652"/>
                  <a:pt x="1511300" y="659048"/>
                  <a:pt x="1470025" y="697677"/>
                </a:cubicBezTo>
                <a:cubicBezTo>
                  <a:pt x="1428750" y="736306"/>
                  <a:pt x="1391179" y="789752"/>
                  <a:pt x="1349375" y="837377"/>
                </a:cubicBezTo>
                <a:cubicBezTo>
                  <a:pt x="1307571" y="885002"/>
                  <a:pt x="1260475" y="943740"/>
                  <a:pt x="1219200" y="983427"/>
                </a:cubicBezTo>
                <a:cubicBezTo>
                  <a:pt x="1177925" y="1023114"/>
                  <a:pt x="1140354" y="1057510"/>
                  <a:pt x="1101725" y="1075502"/>
                </a:cubicBezTo>
                <a:cubicBezTo>
                  <a:pt x="1063096" y="1093494"/>
                  <a:pt x="1025525" y="1098785"/>
                  <a:pt x="987425" y="1091377"/>
                </a:cubicBezTo>
                <a:cubicBezTo>
                  <a:pt x="949325" y="1083969"/>
                  <a:pt x="910167" y="1065448"/>
                  <a:pt x="873125" y="1031052"/>
                </a:cubicBezTo>
                <a:cubicBezTo>
                  <a:pt x="836083" y="996656"/>
                  <a:pt x="801158" y="943210"/>
                  <a:pt x="765175" y="885002"/>
                </a:cubicBezTo>
                <a:cubicBezTo>
                  <a:pt x="729192" y="826794"/>
                  <a:pt x="695325" y="756944"/>
                  <a:pt x="657225" y="681802"/>
                </a:cubicBezTo>
                <a:cubicBezTo>
                  <a:pt x="619125" y="606660"/>
                  <a:pt x="574675" y="509823"/>
                  <a:pt x="536575" y="434152"/>
                </a:cubicBezTo>
                <a:cubicBezTo>
                  <a:pt x="498475" y="358481"/>
                  <a:pt x="465667" y="289160"/>
                  <a:pt x="428625" y="227777"/>
                </a:cubicBezTo>
                <a:cubicBezTo>
                  <a:pt x="391583" y="166394"/>
                  <a:pt x="352954" y="103423"/>
                  <a:pt x="314325" y="65852"/>
                </a:cubicBezTo>
                <a:cubicBezTo>
                  <a:pt x="275696" y="28281"/>
                  <a:pt x="233892" y="9760"/>
                  <a:pt x="196850" y="2352"/>
                </a:cubicBezTo>
                <a:cubicBezTo>
                  <a:pt x="159808" y="-5056"/>
                  <a:pt x="124883" y="6056"/>
                  <a:pt x="92075" y="21402"/>
                </a:cubicBezTo>
                <a:cubicBezTo>
                  <a:pt x="59267" y="36748"/>
                  <a:pt x="29633" y="65587"/>
                  <a:pt x="0" y="94427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2E0C5-A3DD-7DEF-6A13-9A7C4B031A8A}"/>
              </a:ext>
            </a:extLst>
          </p:cNvPr>
          <p:cNvGrpSpPr/>
          <p:nvPr/>
        </p:nvGrpSpPr>
        <p:grpSpPr>
          <a:xfrm>
            <a:off x="3146425" y="2634535"/>
            <a:ext cx="1920876" cy="1527890"/>
            <a:chOff x="3146425" y="2634535"/>
            <a:chExt cx="1920876" cy="152789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D1FF0F-3EF3-0AAB-81B2-780264147AC2}"/>
                </a:ext>
              </a:extLst>
            </p:cNvPr>
            <p:cNvSpPr/>
            <p:nvPr/>
          </p:nvSpPr>
          <p:spPr>
            <a:xfrm>
              <a:off x="3146425" y="3656624"/>
              <a:ext cx="873125" cy="505801"/>
            </a:xfrm>
            <a:custGeom>
              <a:avLst/>
              <a:gdLst>
                <a:gd name="connsiteX0" fmla="*/ 0 w 898525"/>
                <a:gd name="connsiteY0" fmla="*/ 505801 h 505801"/>
                <a:gd name="connsiteX1" fmla="*/ 136525 w 898525"/>
                <a:gd name="connsiteY1" fmla="*/ 242276 h 505801"/>
                <a:gd name="connsiteX2" fmla="*/ 276225 w 898525"/>
                <a:gd name="connsiteY2" fmla="*/ 54951 h 505801"/>
                <a:gd name="connsiteX3" fmla="*/ 419100 w 898525"/>
                <a:gd name="connsiteY3" fmla="*/ 976 h 505801"/>
                <a:gd name="connsiteX4" fmla="*/ 542925 w 898525"/>
                <a:gd name="connsiteY4" fmla="*/ 29551 h 505801"/>
                <a:gd name="connsiteX5" fmla="*/ 663575 w 898525"/>
                <a:gd name="connsiteY5" fmla="*/ 140676 h 505801"/>
                <a:gd name="connsiteX6" fmla="*/ 752475 w 898525"/>
                <a:gd name="connsiteY6" fmla="*/ 235926 h 505801"/>
                <a:gd name="connsiteX7" fmla="*/ 854075 w 898525"/>
                <a:gd name="connsiteY7" fmla="*/ 312126 h 505801"/>
                <a:gd name="connsiteX8" fmla="*/ 898525 w 898525"/>
                <a:gd name="connsiteY8" fmla="*/ 334351 h 505801"/>
                <a:gd name="connsiteX0" fmla="*/ 0 w 885825"/>
                <a:gd name="connsiteY0" fmla="*/ 505801 h 505801"/>
                <a:gd name="connsiteX1" fmla="*/ 136525 w 885825"/>
                <a:gd name="connsiteY1" fmla="*/ 242276 h 505801"/>
                <a:gd name="connsiteX2" fmla="*/ 276225 w 885825"/>
                <a:gd name="connsiteY2" fmla="*/ 54951 h 505801"/>
                <a:gd name="connsiteX3" fmla="*/ 419100 w 885825"/>
                <a:gd name="connsiteY3" fmla="*/ 976 h 505801"/>
                <a:gd name="connsiteX4" fmla="*/ 542925 w 885825"/>
                <a:gd name="connsiteY4" fmla="*/ 29551 h 505801"/>
                <a:gd name="connsiteX5" fmla="*/ 663575 w 885825"/>
                <a:gd name="connsiteY5" fmla="*/ 140676 h 505801"/>
                <a:gd name="connsiteX6" fmla="*/ 752475 w 885825"/>
                <a:gd name="connsiteY6" fmla="*/ 235926 h 505801"/>
                <a:gd name="connsiteX7" fmla="*/ 854075 w 885825"/>
                <a:gd name="connsiteY7" fmla="*/ 312126 h 505801"/>
                <a:gd name="connsiteX8" fmla="*/ 885825 w 885825"/>
                <a:gd name="connsiteY8" fmla="*/ 331176 h 505801"/>
                <a:gd name="connsiteX0" fmla="*/ 0 w 873125"/>
                <a:gd name="connsiteY0" fmla="*/ 505801 h 505801"/>
                <a:gd name="connsiteX1" fmla="*/ 136525 w 873125"/>
                <a:gd name="connsiteY1" fmla="*/ 242276 h 505801"/>
                <a:gd name="connsiteX2" fmla="*/ 276225 w 873125"/>
                <a:gd name="connsiteY2" fmla="*/ 54951 h 505801"/>
                <a:gd name="connsiteX3" fmla="*/ 419100 w 873125"/>
                <a:gd name="connsiteY3" fmla="*/ 976 h 505801"/>
                <a:gd name="connsiteX4" fmla="*/ 542925 w 873125"/>
                <a:gd name="connsiteY4" fmla="*/ 29551 h 505801"/>
                <a:gd name="connsiteX5" fmla="*/ 663575 w 873125"/>
                <a:gd name="connsiteY5" fmla="*/ 140676 h 505801"/>
                <a:gd name="connsiteX6" fmla="*/ 752475 w 873125"/>
                <a:gd name="connsiteY6" fmla="*/ 235926 h 505801"/>
                <a:gd name="connsiteX7" fmla="*/ 854075 w 873125"/>
                <a:gd name="connsiteY7" fmla="*/ 312126 h 505801"/>
                <a:gd name="connsiteX8" fmla="*/ 873125 w 873125"/>
                <a:gd name="connsiteY8" fmla="*/ 326414 h 5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3125" h="505801">
                  <a:moveTo>
                    <a:pt x="0" y="505801"/>
                  </a:moveTo>
                  <a:cubicBezTo>
                    <a:pt x="45244" y="411609"/>
                    <a:pt x="90488" y="317418"/>
                    <a:pt x="136525" y="242276"/>
                  </a:cubicBezTo>
                  <a:cubicBezTo>
                    <a:pt x="182563" y="167134"/>
                    <a:pt x="229129" y="95168"/>
                    <a:pt x="276225" y="54951"/>
                  </a:cubicBezTo>
                  <a:cubicBezTo>
                    <a:pt x="323321" y="14734"/>
                    <a:pt x="374650" y="5209"/>
                    <a:pt x="419100" y="976"/>
                  </a:cubicBezTo>
                  <a:cubicBezTo>
                    <a:pt x="463550" y="-3257"/>
                    <a:pt x="502179" y="6268"/>
                    <a:pt x="542925" y="29551"/>
                  </a:cubicBezTo>
                  <a:cubicBezTo>
                    <a:pt x="583671" y="52834"/>
                    <a:pt x="628650" y="106280"/>
                    <a:pt x="663575" y="140676"/>
                  </a:cubicBezTo>
                  <a:cubicBezTo>
                    <a:pt x="698500" y="175072"/>
                    <a:pt x="720725" y="207351"/>
                    <a:pt x="752475" y="235926"/>
                  </a:cubicBezTo>
                  <a:cubicBezTo>
                    <a:pt x="784225" y="264501"/>
                    <a:pt x="829733" y="295722"/>
                    <a:pt x="854075" y="312126"/>
                  </a:cubicBezTo>
                  <a:cubicBezTo>
                    <a:pt x="878417" y="328530"/>
                    <a:pt x="863071" y="323503"/>
                    <a:pt x="873125" y="326414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10A990B-E006-B193-E173-5EF5D8FBEE4D}"/>
                </a:ext>
              </a:extLst>
            </p:cNvPr>
            <p:cNvSpPr/>
            <p:nvPr/>
          </p:nvSpPr>
          <p:spPr>
            <a:xfrm>
              <a:off x="4208463" y="2634535"/>
              <a:ext cx="858838" cy="1348502"/>
            </a:xfrm>
            <a:custGeom>
              <a:avLst/>
              <a:gdLst>
                <a:gd name="connsiteX0" fmla="*/ 0 w 866775"/>
                <a:gd name="connsiteY0" fmla="*/ 1356440 h 1356440"/>
                <a:gd name="connsiteX1" fmla="*/ 133350 w 866775"/>
                <a:gd name="connsiteY1" fmla="*/ 1197690 h 1356440"/>
                <a:gd name="connsiteX2" fmla="*/ 241300 w 866775"/>
                <a:gd name="connsiteY2" fmla="*/ 972265 h 1356440"/>
                <a:gd name="connsiteX3" fmla="*/ 361950 w 866775"/>
                <a:gd name="connsiteY3" fmla="*/ 696040 h 1356440"/>
                <a:gd name="connsiteX4" fmla="*/ 476250 w 866775"/>
                <a:gd name="connsiteY4" fmla="*/ 410290 h 1356440"/>
                <a:gd name="connsiteX5" fmla="*/ 577850 w 866775"/>
                <a:gd name="connsiteY5" fmla="*/ 207090 h 1356440"/>
                <a:gd name="connsiteX6" fmla="*/ 695325 w 866775"/>
                <a:gd name="connsiteY6" fmla="*/ 64215 h 1356440"/>
                <a:gd name="connsiteX7" fmla="*/ 793750 w 866775"/>
                <a:gd name="connsiteY7" fmla="*/ 715 h 1356440"/>
                <a:gd name="connsiteX8" fmla="*/ 866775 w 866775"/>
                <a:gd name="connsiteY8" fmla="*/ 35640 h 1356440"/>
                <a:gd name="connsiteX0" fmla="*/ 0 w 858838"/>
                <a:gd name="connsiteY0" fmla="*/ 1348502 h 1348502"/>
                <a:gd name="connsiteX1" fmla="*/ 125413 w 858838"/>
                <a:gd name="connsiteY1" fmla="*/ 1197690 h 1348502"/>
                <a:gd name="connsiteX2" fmla="*/ 233363 w 858838"/>
                <a:gd name="connsiteY2" fmla="*/ 972265 h 1348502"/>
                <a:gd name="connsiteX3" fmla="*/ 354013 w 858838"/>
                <a:gd name="connsiteY3" fmla="*/ 696040 h 1348502"/>
                <a:gd name="connsiteX4" fmla="*/ 468313 w 858838"/>
                <a:gd name="connsiteY4" fmla="*/ 410290 h 1348502"/>
                <a:gd name="connsiteX5" fmla="*/ 569913 w 858838"/>
                <a:gd name="connsiteY5" fmla="*/ 207090 h 1348502"/>
                <a:gd name="connsiteX6" fmla="*/ 687388 w 858838"/>
                <a:gd name="connsiteY6" fmla="*/ 64215 h 1348502"/>
                <a:gd name="connsiteX7" fmla="*/ 785813 w 858838"/>
                <a:gd name="connsiteY7" fmla="*/ 715 h 1348502"/>
                <a:gd name="connsiteX8" fmla="*/ 858838 w 858838"/>
                <a:gd name="connsiteY8" fmla="*/ 35640 h 134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838" h="1348502">
                  <a:moveTo>
                    <a:pt x="0" y="1348502"/>
                  </a:moveTo>
                  <a:cubicBezTo>
                    <a:pt x="46566" y="1301141"/>
                    <a:pt x="86519" y="1260396"/>
                    <a:pt x="125413" y="1197690"/>
                  </a:cubicBezTo>
                  <a:cubicBezTo>
                    <a:pt x="164307" y="1134984"/>
                    <a:pt x="195263" y="1055873"/>
                    <a:pt x="233363" y="972265"/>
                  </a:cubicBezTo>
                  <a:cubicBezTo>
                    <a:pt x="271463" y="888657"/>
                    <a:pt x="314855" y="789702"/>
                    <a:pt x="354013" y="696040"/>
                  </a:cubicBezTo>
                  <a:cubicBezTo>
                    <a:pt x="393171" y="602378"/>
                    <a:pt x="432330" y="491782"/>
                    <a:pt x="468313" y="410290"/>
                  </a:cubicBezTo>
                  <a:cubicBezTo>
                    <a:pt x="504296" y="328798"/>
                    <a:pt x="533401" y="264769"/>
                    <a:pt x="569913" y="207090"/>
                  </a:cubicBezTo>
                  <a:cubicBezTo>
                    <a:pt x="606426" y="149411"/>
                    <a:pt x="651405" y="98611"/>
                    <a:pt x="687388" y="64215"/>
                  </a:cubicBezTo>
                  <a:cubicBezTo>
                    <a:pt x="723371" y="29819"/>
                    <a:pt x="757238" y="5477"/>
                    <a:pt x="785813" y="715"/>
                  </a:cubicBezTo>
                  <a:cubicBezTo>
                    <a:pt x="814388" y="-4047"/>
                    <a:pt x="836613" y="15796"/>
                    <a:pt x="858838" y="3564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05450A-F69A-B016-268F-FF9E3BC2D68D}"/>
              </a:ext>
            </a:extLst>
          </p:cNvPr>
          <p:cNvSpPr/>
          <p:nvPr/>
        </p:nvSpPr>
        <p:spPr>
          <a:xfrm>
            <a:off x="4583992" y="2920142"/>
            <a:ext cx="182880" cy="1828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C56AD7-C330-E79B-F948-121F99B0F786}"/>
              </a:ext>
            </a:extLst>
          </p:cNvPr>
          <p:cNvCxnSpPr>
            <a:cxnSpLocks/>
          </p:cNvCxnSpPr>
          <p:nvPr/>
        </p:nvCxnSpPr>
        <p:spPr>
          <a:xfrm flipH="1" flipV="1">
            <a:off x="4279900" y="2209800"/>
            <a:ext cx="330874" cy="70906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A6FD25-7D96-2A19-C351-DA569A4B3F40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4740090" y="2691118"/>
            <a:ext cx="155760" cy="25580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9829B4-0FCA-EF89-2FD0-DC598E35DA9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496605" y="1840953"/>
            <a:ext cx="178827" cy="107918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692C362-AD77-7B96-74E6-88FD3C494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369298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61B2CA0C-3EDB-BCC9-2D84-EF8FDD599137}"/>
              </a:ext>
            </a:extLst>
          </p:cNvPr>
          <p:cNvSpPr/>
          <p:nvPr/>
        </p:nvSpPr>
        <p:spPr>
          <a:xfrm>
            <a:off x="1481030" y="5366735"/>
            <a:ext cx="5770669" cy="900643"/>
          </a:xfrm>
          <a:prstGeom prst="wedgeRectCallout">
            <a:avLst>
              <a:gd name="adj1" fmla="val -55335"/>
              <a:gd name="adj2" fmla="val 428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Stationary points are those points where the gradient vector is all zeros i.e., the function looks flat in all directions. As in 1D case, maxima, minima, saddle points all stationary.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F3EFB55F-DE13-A07E-9DEC-3F80C99269FF}"/>
              </a:ext>
            </a:extLst>
          </p:cNvPr>
          <p:cNvSpPr/>
          <p:nvPr/>
        </p:nvSpPr>
        <p:spPr>
          <a:xfrm rot="18900000">
            <a:off x="9933794" y="4169042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4FCDBC1-ADE6-E5FB-7BAC-3FDA05B3490D}"/>
              </a:ext>
            </a:extLst>
          </p:cNvPr>
          <p:cNvSpPr/>
          <p:nvPr/>
        </p:nvSpPr>
        <p:spPr>
          <a:xfrm rot="18900000">
            <a:off x="3404944" y="2851428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35B8B0AB-B293-3D86-714C-FCFEF4E3A4EC}"/>
              </a:ext>
            </a:extLst>
          </p:cNvPr>
          <p:cNvSpPr/>
          <p:nvPr/>
        </p:nvSpPr>
        <p:spPr>
          <a:xfrm rot="18900000">
            <a:off x="2465134" y="2326161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ross 62">
            <a:extLst>
              <a:ext uri="{FF2B5EF4-FFF2-40B4-BE49-F238E27FC236}">
                <a16:creationId xmlns:a16="http://schemas.microsoft.com/office/drawing/2014/main" id="{6FF313F4-F847-3175-FDCC-657F5EE4DFE2}"/>
              </a:ext>
            </a:extLst>
          </p:cNvPr>
          <p:cNvSpPr/>
          <p:nvPr/>
        </p:nvSpPr>
        <p:spPr>
          <a:xfrm rot="18900000">
            <a:off x="10017401" y="5754032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F5309F7-9ACE-2D07-7D10-0554E5072E77}"/>
              </a:ext>
            </a:extLst>
          </p:cNvPr>
          <p:cNvSpPr/>
          <p:nvPr/>
        </p:nvSpPr>
        <p:spPr>
          <a:xfrm rot="18900000">
            <a:off x="11207890" y="4169040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49051393-5899-710D-34EF-1DFBCEE94BA2}"/>
              </a:ext>
            </a:extLst>
          </p:cNvPr>
          <p:cNvSpPr/>
          <p:nvPr/>
        </p:nvSpPr>
        <p:spPr>
          <a:xfrm rot="18900000">
            <a:off x="4421524" y="3916307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711C50-A83F-9870-88CD-ECB111E5C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67" y="274756"/>
            <a:ext cx="1371600" cy="13716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C2ED19-5E4F-53FF-D98E-6664817BA1A4}"/>
              </a:ext>
            </a:extLst>
          </p:cNvPr>
          <p:cNvSpPr/>
          <p:nvPr/>
        </p:nvSpPr>
        <p:spPr>
          <a:xfrm>
            <a:off x="5812784" y="46698"/>
            <a:ext cx="4912486" cy="1141768"/>
          </a:xfrm>
          <a:prstGeom prst="wedgeRectCallout">
            <a:avLst>
              <a:gd name="adj1" fmla="val -57965"/>
              <a:gd name="adj2" fmla="val 4635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gradient vector only tells me how the function value changes if I change one coordinate keeping all other coordinates fixed. What if I want to change multiple coordinates at the same time?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9B31DF5-926B-3A37-CFF1-DA030450552D}"/>
                  </a:ext>
                </a:extLst>
              </p:cNvPr>
              <p:cNvSpPr/>
              <p:nvPr/>
            </p:nvSpPr>
            <p:spPr>
              <a:xfrm>
                <a:off x="5322888" y="2744070"/>
                <a:ext cx="1371600" cy="455487"/>
              </a:xfrm>
              <a:prstGeom prst="wedgeRectCallout">
                <a:avLst>
                  <a:gd name="adj1" fmla="val -85485"/>
                  <a:gd name="adj2" fmla="val 1062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9B31DF5-926B-3A37-CFF1-DA030450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88" y="2744070"/>
                <a:ext cx="1371600" cy="455487"/>
              </a:xfrm>
              <a:prstGeom prst="wedgeRectCallout">
                <a:avLst>
                  <a:gd name="adj1" fmla="val -85485"/>
                  <a:gd name="adj2" fmla="val 10620"/>
                </a:avLst>
              </a:prstGeom>
              <a:blipFill>
                <a:blip r:embed="rId7"/>
                <a:stretch>
                  <a:fillRect b="-750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98B1190-80CF-7399-EB46-0BA68156AB31}"/>
                  </a:ext>
                </a:extLst>
              </p:cNvPr>
              <p:cNvSpPr/>
              <p:nvPr/>
            </p:nvSpPr>
            <p:spPr>
              <a:xfrm>
                <a:off x="698791" y="1563524"/>
                <a:ext cx="1371600" cy="455487"/>
              </a:xfrm>
              <a:prstGeom prst="wedgeRectCallout">
                <a:avLst>
                  <a:gd name="adj1" fmla="val 91830"/>
                  <a:gd name="adj2" fmla="val -1447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98B1190-80CF-7399-EB46-0BA68156A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1" y="1563524"/>
                <a:ext cx="1371600" cy="455487"/>
              </a:xfrm>
              <a:prstGeom prst="wedgeRectCallout">
                <a:avLst>
                  <a:gd name="adj1" fmla="val 91830"/>
                  <a:gd name="adj2" fmla="val -14474"/>
                </a:avLst>
              </a:prstGeom>
              <a:blipFill>
                <a:blip r:embed="rId8"/>
                <a:stretch>
                  <a:fillRect b="-137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E50A306-5D2A-4703-23A6-2923701381D2}"/>
                  </a:ext>
                </a:extLst>
              </p:cNvPr>
              <p:cNvSpPr/>
              <p:nvPr/>
            </p:nvSpPr>
            <p:spPr>
              <a:xfrm>
                <a:off x="1429554" y="3347114"/>
                <a:ext cx="1371600" cy="455487"/>
              </a:xfrm>
              <a:prstGeom prst="wedgeRectCallout">
                <a:avLst>
                  <a:gd name="adj1" fmla="val 79330"/>
                  <a:gd name="adj2" fmla="val 7056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E50A306-5D2A-4703-23A6-292370138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4" y="3347114"/>
                <a:ext cx="1371600" cy="455487"/>
              </a:xfrm>
              <a:prstGeom prst="wedgeRectCallout">
                <a:avLst>
                  <a:gd name="adj1" fmla="val 79330"/>
                  <a:gd name="adj2" fmla="val 70567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29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" grpId="0" animBg="1"/>
      <p:bldP spid="17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96092-5FB8-3646-F265-91E77A40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Steepest 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“small”</a:t>
                </a:r>
              </a:p>
              <a:p>
                <a:pPr lvl="1"/>
                <a:r>
                  <a:rPr lang="en-US" dirty="0"/>
                  <a:t>A fancy</a:t>
                </a:r>
                <a:r>
                  <a:rPr lang="en-US" dirty="0">
                    <a:solidFill>
                      <a:schemeClr val="bg1"/>
                    </a:solidFill>
                  </a:rPr>
                  <a:t> way of saying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Claim</a:t>
                </a:r>
                <a:r>
                  <a:rPr lang="en-US" dirty="0"/>
                  <a:t>: The direction of the gradient vector offers the biggest increase in function value out of all directions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Suppose we are only allowed to take a step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angle between the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.</a:t>
                </a:r>
                <a:r>
                  <a:rPr lang="en-IN" dirty="0">
                    <a:solidFill>
                      <a:schemeClr val="bg1"/>
                    </a:solidFill>
                  </a:rPr>
                  <a:t> To get the max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value, we must increase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as much as possible which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the same direction.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r="-1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96092-5FB8-3646-F265-91E77A40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Steepest </a:t>
            </a:r>
            <a:r>
              <a:rPr lang="en-IN" dirty="0">
                <a:solidFill>
                  <a:schemeClr val="accent1"/>
                </a:solidFill>
              </a:rPr>
              <a:t>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“small”</a:t>
                </a:r>
              </a:p>
              <a:p>
                <a:pPr lvl="1"/>
                <a:r>
                  <a:rPr lang="en-US" dirty="0"/>
                  <a:t>A fancy</a:t>
                </a:r>
                <a:r>
                  <a:rPr lang="en-US" dirty="0">
                    <a:solidFill>
                      <a:schemeClr val="bg1"/>
                    </a:solidFill>
                  </a:rPr>
                  <a:t> way of saying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Claim</a:t>
                </a:r>
                <a:r>
                  <a:rPr lang="en-US" dirty="0"/>
                  <a:t>: The direction </a:t>
                </a:r>
                <a:r>
                  <a:rPr lang="en-US" dirty="0">
                    <a:solidFill>
                      <a:schemeClr val="accent1"/>
                    </a:solidFill>
                  </a:rPr>
                  <a:t>opposite to</a:t>
                </a:r>
                <a:r>
                  <a:rPr lang="en-US" dirty="0"/>
                  <a:t> the gradient vector offers the biggest </a:t>
                </a:r>
                <a:r>
                  <a:rPr lang="en-US" dirty="0">
                    <a:solidFill>
                      <a:schemeClr val="accent1"/>
                    </a:solidFill>
                  </a:rPr>
                  <a:t>decrease</a:t>
                </a:r>
                <a:r>
                  <a:rPr lang="en-US" dirty="0"/>
                  <a:t> in function value out of all directions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Suppose we are only allowed to take a step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angle between the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.</a:t>
                </a:r>
                <a:r>
                  <a:rPr lang="en-IN" dirty="0">
                    <a:solidFill>
                      <a:schemeClr val="bg1"/>
                    </a:solidFill>
                  </a:rPr>
                  <a:t> To get the max </a:t>
                </a:r>
                <a:r>
                  <a:rPr lang="en-IN" dirty="0">
                    <a:solidFill>
                      <a:schemeClr val="accent1"/>
                    </a:solidFill>
                  </a:rPr>
                  <a:t>decrease</a:t>
                </a:r>
                <a:r>
                  <a:rPr lang="en-IN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value, we must </a:t>
                </a:r>
                <a:r>
                  <a:rPr lang="en-IN" dirty="0">
                    <a:solidFill>
                      <a:schemeClr val="accent1"/>
                    </a:solidFill>
                  </a:rPr>
                  <a:t>decrease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as much as possible which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</a:t>
                </a:r>
                <a:r>
                  <a:rPr lang="en-IN" dirty="0">
                    <a:solidFill>
                      <a:schemeClr val="accent1"/>
                    </a:solidFill>
                  </a:rPr>
                  <a:t>opposite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directions.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  <a:blipFill>
                <a:blip r:embed="rId2"/>
                <a:stretch>
                  <a:fillRect l="-578" r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6196CD0-F1E4-54A8-6D43-A5699855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927412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0D6542-157C-B51D-DCAB-B1344BD46D2F}"/>
              </a:ext>
            </a:extLst>
          </p:cNvPr>
          <p:cNvSpPr/>
          <p:nvPr/>
        </p:nvSpPr>
        <p:spPr>
          <a:xfrm>
            <a:off x="1499199" y="1927412"/>
            <a:ext cx="2964306" cy="900643"/>
          </a:xfrm>
          <a:prstGeom prst="wedgeRectCallout">
            <a:avLst>
              <a:gd name="adj1" fmla="val -59737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have a feeling this result will be very useful when we wish to minimize loss functions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5308DA-5E33-74C6-755E-16B09C6DA93E}"/>
              </a:ext>
            </a:extLst>
          </p:cNvPr>
          <p:cNvGrpSpPr/>
          <p:nvPr/>
        </p:nvGrpSpPr>
        <p:grpSpPr>
          <a:xfrm>
            <a:off x="10583682" y="1927412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3815F5-7264-C46E-722E-0C985170AC4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6058D5-B03F-E2F3-E614-1DD3CB6D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69A6C7-0386-7D9A-B31D-E0BF56EB5E9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7326BFB-58C3-91DE-B3C4-D72C1B13AE9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2D7CB58-F4D5-6A2B-0FAB-31D1BCDAA66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73E82BA-3681-98A7-B759-A5FEDCC89406}"/>
              </a:ext>
            </a:extLst>
          </p:cNvPr>
          <p:cNvSpPr/>
          <p:nvPr/>
        </p:nvSpPr>
        <p:spPr>
          <a:xfrm>
            <a:off x="6426200" y="2000436"/>
            <a:ext cx="4063965" cy="900643"/>
          </a:xfrm>
          <a:prstGeom prst="wedgeRectCallout">
            <a:avLst>
              <a:gd name="adj1" fmla="val 67686"/>
              <a:gd name="adj2" fmla="val 4773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Indeed! This simple-looking 2-line result is the key to powerful ML algorithms such as gradient descent and backpropagation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output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6638118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906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54C196-1135-FA85-D92D-B2B636C5B811}"/>
              </a:ext>
            </a:extLst>
          </p:cNvPr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414F-2A4D-4D3D-E7E6-B91E5C6F3C11}"/>
                </a:ext>
              </a:extLst>
            </p:cNvPr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20C8A-2308-AA04-7E7D-72A60D6A733E}"/>
                </a:ext>
              </a:extLst>
            </p:cNvPr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18EBCB-99D8-5401-C2D2-3E10819BCDE1}"/>
                </a:ext>
              </a:extLst>
            </p:cNvPr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C66CC9-0BFA-BCD3-2287-2D549269C3FF}"/>
                </a:ext>
              </a:extLst>
            </p:cNvPr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46796C-CF05-807A-571C-1DAEB20AF343}"/>
                </a:ext>
              </a:extLst>
            </p:cNvPr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4EDA5-F44A-4521-F2EB-B26971AF50D6}"/>
                </a:ext>
              </a:extLst>
            </p:cNvPr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1A7C7A-A9B6-A52C-1AD0-B809A2FED223}"/>
                </a:ext>
              </a:extLst>
            </p:cNvPr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C5D85-3222-F9AE-A0E9-F32F2238F5E0}"/>
                </a:ext>
              </a:extLst>
            </p:cNvPr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6799D-73AD-E5C4-1B8F-81C09D8550A8}"/>
                </a:ext>
              </a:extLst>
            </p:cNvPr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04973-2CED-8626-70CF-3289FF4C4AAF}"/>
                </a:ext>
              </a:extLst>
            </p:cNvPr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4CC05-C82B-DCF4-E00F-0F44F2C85923}"/>
                </a:ext>
              </a:extLst>
            </p:cNvPr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FDCCA3-0C2C-6479-25CA-A51EB7F0672E}"/>
                </a:ext>
              </a:extLst>
            </p:cNvPr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DCBA2A-4C98-92D9-07ED-E3F26FD98BC9}"/>
                </a:ext>
              </a:extLst>
            </p:cNvPr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B404E8-806D-DF5A-1D65-7015322605B8}"/>
                </a:ext>
              </a:extLst>
            </p:cNvPr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88E52C-00E8-84C4-38D1-A88DD950804A}"/>
                </a:ext>
              </a:extLst>
            </p:cNvPr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DB10CC-F618-4BA6-5AF6-9328BB57E39C}"/>
                </a:ext>
              </a:extLst>
            </p:cNvPr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4A2109-4D31-0D68-1862-502737A272B5}"/>
                </a:ext>
              </a:extLst>
            </p:cNvPr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00ACC-8674-6094-1662-5069CEBE71E4}"/>
                </a:ext>
              </a:extLst>
            </p:cNvPr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257EBD-DBBA-9F00-7CE6-D133DE58F375}"/>
                </a:ext>
              </a:extLst>
            </p:cNvPr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A2C4AE-1BFF-BDD7-36F0-1CD7E03B06F8}"/>
                </a:ext>
              </a:extLst>
            </p:cNvPr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D19FEC-ED5B-8E98-45D3-A7B3B7E28C73}"/>
                </a:ext>
              </a:extLst>
            </p:cNvPr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4AAA32-4EE1-16C3-735A-C2410BA85CAD}"/>
                </a:ext>
              </a:extLst>
            </p:cNvPr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A9D274-EBEF-D71D-1601-4620EBE07319}"/>
                </a:ext>
              </a:extLst>
            </p:cNvPr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34FBA4-369F-2B2E-B58E-764650834DA9}"/>
                </a:ext>
              </a:extLst>
            </p:cNvPr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51D267-744D-425A-BA68-60E9CB4DCE68}"/>
                </a:ext>
              </a:extLst>
            </p:cNvPr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05AE9F-8D9F-ABB2-A847-EEBE493A7D54}"/>
                </a:ext>
              </a:extLst>
            </p:cNvPr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903923-41B7-28C0-206E-22F78DEBC963}"/>
                </a:ext>
              </a:extLst>
            </p:cNvPr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2678CF-8BDA-37E8-0BE1-26A3E698CA59}"/>
                </a:ext>
              </a:extLst>
            </p:cNvPr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330278-896C-9458-4CCC-C023EC05E27B}"/>
                </a:ext>
              </a:extLst>
            </p:cNvPr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D5818B-5C1F-326F-50EF-777A07AF530E}"/>
                </a:ext>
              </a:extLst>
            </p:cNvPr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723D81-4384-032D-ACDD-B29EF13680EA}"/>
                </a:ext>
              </a:extLst>
            </p:cNvPr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ADE012-29AD-CB3A-441E-AAF4E54881CF}"/>
                </a:ext>
              </a:extLst>
            </p:cNvPr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276992-1938-23FC-CD9A-C111B5DD53AE}"/>
                </a:ext>
              </a:extLst>
            </p:cNvPr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9E9C41-695F-62C4-76DF-E49189857D14}"/>
                </a:ext>
              </a:extLst>
            </p:cNvPr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9377D8-C637-2E57-01C9-A3D784EF7B04}"/>
                </a:ext>
              </a:extLst>
            </p:cNvPr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79FD1B-1903-7895-799E-6B063E2AEA6B}"/>
                </a:ext>
              </a:extLst>
            </p:cNvPr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7BA42B-6A50-6331-905B-6A4FFD06F248}"/>
                </a:ext>
              </a:extLst>
            </p:cNvPr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39A4C3-C092-95B8-4F0F-247D5D15C2C8}"/>
                </a:ext>
              </a:extLst>
            </p:cNvPr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AA08F0-61B0-ACB4-109C-1D28A7B1F4BF}"/>
                </a:ext>
              </a:extLst>
            </p:cNvPr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752892-C0DC-8904-ABC8-4DBCECB376A2}"/>
                </a:ext>
              </a:extLst>
            </p:cNvPr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49B3BC-F52E-67FC-DE18-CDD17174B787}"/>
                </a:ext>
              </a:extLst>
            </p:cNvPr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4717AD-4B8F-593D-38D9-B12A8C7A67D3}"/>
                </a:ext>
              </a:extLst>
            </p:cNvPr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42C7C9-69A6-A531-FDD0-D9549AC08A7D}"/>
                </a:ext>
              </a:extLst>
            </p:cNvPr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1A818-AE4B-9D13-509B-EBE2004D2095}"/>
                </a:ext>
              </a:extLst>
            </p:cNvPr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EB33F3-2168-96BD-314B-72F4922A36EC}"/>
                </a:ext>
              </a:extLst>
            </p:cNvPr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DA1378-D235-7389-FE48-BE0775B489F2}"/>
                </a:ext>
              </a:extLst>
            </p:cNvPr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CDDB61-22E6-A30A-1F2B-C6996C8076DE}"/>
                </a:ext>
              </a:extLst>
            </p:cNvPr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BDFF8A-9207-BFCD-70ED-15B02856B563}"/>
                </a:ext>
              </a:extLst>
            </p:cNvPr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4E1A96-63C9-7340-AED8-4243658DD71F}"/>
                </a:ext>
              </a:extLst>
            </p:cNvPr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CA1C92-2716-3822-27D1-E499E28F5883}"/>
                </a:ext>
              </a:extLst>
            </p:cNvPr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7DC321-B977-9238-0BEB-B41AC8FB8BC9}"/>
                </a:ext>
              </a:extLst>
            </p:cNvPr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0BB4FD-6AD9-E3FA-E113-9FC6D2C09904}"/>
                </a:ext>
              </a:extLst>
            </p:cNvPr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0E8356-75F9-85DF-E636-E094F3327F62}"/>
                </a:ext>
              </a:extLst>
            </p:cNvPr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BF752-9B7C-F9DB-7A2E-C0B45A86FAE5}"/>
                </a:ext>
              </a:extLst>
            </p:cNvPr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DC64FD-840E-CEA7-889B-F8A347B036E5}"/>
                </a:ext>
              </a:extLst>
            </p:cNvPr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898EFA-843B-CC60-240A-512433E6AE41}"/>
                </a:ext>
              </a:extLst>
            </p:cNvPr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FC627-0EE8-0B33-814D-C6066ECA38F8}"/>
                </a:ext>
              </a:extLst>
            </p:cNvPr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2BB00D-4440-7AF6-1C1F-E70690DD646F}"/>
                </a:ext>
              </a:extLst>
            </p:cNvPr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78A400-CD43-C542-585A-3C54CA6C2C3F}"/>
                </a:ext>
              </a:extLst>
            </p:cNvPr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0E27300-361C-7419-9E12-695B3B73BE45}"/>
                </a:ext>
              </a:extLst>
            </p:cNvPr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0337A1-0541-8160-CE01-079BF55CA02F}"/>
                </a:ext>
              </a:extLst>
            </p:cNvPr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C10F65-5BAB-D9CE-BDED-49BA5CC3C77E}"/>
                </a:ext>
              </a:extLst>
            </p:cNvPr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3385D9-8D33-E35A-A276-D6990FCF5008}"/>
                </a:ext>
              </a:extLst>
            </p:cNvPr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2563BA3-91F2-01DD-C567-BE6C3F48404B}"/>
                </a:ext>
              </a:extLst>
            </p:cNvPr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AF05F2-73F6-42B5-DF08-24ADCAF1CFDE}"/>
                </a:ext>
              </a:extLst>
            </p:cNvPr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B56C9D-98F8-49C3-9F04-B8B686F649B2}"/>
                </a:ext>
              </a:extLst>
            </p:cNvPr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B9112E8-3CB6-4651-CE2F-541E5BB08FCB}"/>
                </a:ext>
              </a:extLst>
            </p:cNvPr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5" name="Content Placeholder 88">
                  <a:extLst>
                    <a:ext uri="{FF2B5EF4-FFF2-40B4-BE49-F238E27FC236}">
                      <a16:creationId xmlns:a16="http://schemas.microsoft.com/office/drawing/2014/main" id="{34DB4710-9D66-0C43-6EE5-475302F74DA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9476957"/>
                    </p:ext>
                  </p:extLst>
                </p:nvPr>
              </p:nvGraphicFramePr>
              <p:xfrm>
                <a:off x="752346" y="1545217"/>
                <a:ext cx="5684210" cy="442105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66CC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142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142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66CC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5" name="Content Placeholder 88">
                  <a:extLst>
                    <a:ext uri="{FF2B5EF4-FFF2-40B4-BE49-F238E27FC236}">
                      <a16:creationId xmlns:a16="http://schemas.microsoft.com/office/drawing/2014/main" id="{34DB4710-9D66-0C43-6EE5-475302F74DA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9476957"/>
                    </p:ext>
                  </p:extLst>
                </p:nvPr>
              </p:nvGraphicFramePr>
              <p:xfrm>
                <a:off x="752346" y="1545217"/>
                <a:ext cx="5684210" cy="442105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897FC43-169C-D8E7-1966-06D286641579}"/>
              </a:ext>
            </a:extLst>
          </p:cNvPr>
          <p:cNvSpPr/>
          <p:nvPr/>
        </p:nvSpPr>
        <p:spPr>
          <a:xfrm>
            <a:off x="2322606" y="3178665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Saddle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BB0A5E4-3DF4-04EF-32B4-561560182DBF}"/>
              </a:ext>
            </a:extLst>
          </p:cNvPr>
          <p:cNvSpPr/>
          <p:nvPr/>
        </p:nvSpPr>
        <p:spPr>
          <a:xfrm>
            <a:off x="4490187" y="3127461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Minimum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EC8DAD2-A5DD-4B32-D645-1E4716975F87}"/>
              </a:ext>
            </a:extLst>
          </p:cNvPr>
          <p:cNvSpPr/>
          <p:nvPr/>
        </p:nvSpPr>
        <p:spPr>
          <a:xfrm>
            <a:off x="2201974" y="4593131"/>
            <a:ext cx="1201701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Maximum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B2D370-D0C8-570A-0B83-BC35B40F6510}"/>
              </a:ext>
            </a:extLst>
          </p:cNvPr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2E90A1-955D-E933-D56F-49677512E63C}"/>
                </a:ext>
              </a:extLst>
            </p:cNvPr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01D430-7F18-BB35-36E3-5813D9683D92}"/>
                </a:ext>
              </a:extLst>
            </p:cNvPr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3890A8-195B-8E69-3A81-3486B8794320}"/>
                </a:ext>
              </a:extLst>
            </p:cNvPr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C76C8-00F3-F586-E018-CD80114E32B9}"/>
                </a:ext>
              </a:extLst>
            </p:cNvPr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873254-BAF9-9825-9190-0D5D40E80220}"/>
                </a:ext>
              </a:extLst>
            </p:cNvPr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AC032C-58D7-945A-725B-76C033DE3A64}"/>
                </a:ext>
              </a:extLst>
            </p:cNvPr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A0B59F-CD1E-D0DD-BA1B-49433040ACBC}"/>
                </a:ext>
              </a:extLst>
            </p:cNvPr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773EAD-1F02-C432-DA5F-72B3D9379037}"/>
                </a:ext>
              </a:extLst>
            </p:cNvPr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233E52-1310-BDE1-1B26-9BD9ABE1DB29}"/>
                </a:ext>
              </a:extLst>
            </p:cNvPr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BA5D7-C3F1-F556-792D-9DD1130F5F93}"/>
                </a:ext>
              </a:extLst>
            </p:cNvPr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976DEB-7774-E0AB-4053-3A411EEE422E}"/>
                </a:ext>
              </a:extLst>
            </p:cNvPr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C7917-80D0-8267-80E5-1B6188F9B814}"/>
                </a:ext>
              </a:extLst>
            </p:cNvPr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C3E00E-FE00-C89B-3DA0-A1CD91E3F1F5}"/>
                </a:ext>
              </a:extLst>
            </p:cNvPr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BD8472-5678-5375-C2AA-1C6B370D16B5}"/>
                </a:ext>
              </a:extLst>
            </p:cNvPr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3CED8E-B948-4754-A7B6-A1F4D842237D}"/>
                </a:ext>
              </a:extLst>
            </p:cNvPr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DB7B7-E3CF-5CF8-0867-39220859B61D}"/>
                </a:ext>
              </a:extLst>
            </p:cNvPr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7DFEE3-7539-A4D6-CC6F-374AC085CFD1}"/>
                </a:ext>
              </a:extLst>
            </p:cNvPr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C9875C-73E5-B858-28A8-74304B313FDE}"/>
                </a:ext>
              </a:extLst>
            </p:cNvPr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4CA0F-A622-8654-A577-66376F01B61B}"/>
                </a:ext>
              </a:extLst>
            </p:cNvPr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3ADB8-B12F-9CAF-C6FB-9FA8D1E592A8}"/>
                </a:ext>
              </a:extLst>
            </p:cNvPr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E5660-302B-CCAF-267E-99A361852F31}"/>
                </a:ext>
              </a:extLst>
            </p:cNvPr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1D6938-266E-D582-9732-197A8A7AA9F7}"/>
                </a:ext>
              </a:extLst>
            </p:cNvPr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86C024-E312-65B8-B59F-7A457B449EEC}"/>
                </a:ext>
              </a:extLst>
            </p:cNvPr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08AE43-88B7-2BA8-6602-DDE29A1DD3BC}"/>
                </a:ext>
              </a:extLst>
            </p:cNvPr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D1B62-78B4-7BD7-A197-63855C169729}"/>
                </a:ext>
              </a:extLst>
            </p:cNvPr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96A23A-E9DA-BBBE-9FB1-59176655CB8E}"/>
                </a:ext>
              </a:extLst>
            </p:cNvPr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FAB040-45B8-A9AC-7CE3-08BE0679EA7C}"/>
                </a:ext>
              </a:extLst>
            </p:cNvPr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1EB423-6B37-4877-4913-F9C6D7706328}"/>
                </a:ext>
              </a:extLst>
            </p:cNvPr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1DB472-5487-FFA0-2299-4D2FF6007A89}"/>
                </a:ext>
              </a:extLst>
            </p:cNvPr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B17A33-4A72-3729-73B5-2B8E12447269}"/>
                </a:ext>
              </a:extLst>
            </p:cNvPr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321FB0-CE97-A297-45A9-B6A94CB451F7}"/>
                </a:ext>
              </a:extLst>
            </p:cNvPr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028DC1-CB43-59D5-C387-204747CFA249}"/>
                </a:ext>
              </a:extLst>
            </p:cNvPr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430A05-17A7-AF0F-59FF-D66173C63392}"/>
                </a:ext>
              </a:extLst>
            </p:cNvPr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2CA7AE-DB90-7E8B-6821-30ED9C89C995}"/>
                </a:ext>
              </a:extLst>
            </p:cNvPr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78B052-ED98-ED91-FB09-28369079A515}"/>
                </a:ext>
              </a:extLst>
            </p:cNvPr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4E8DDA-2564-D43B-5669-4DB9B7690670}"/>
                </a:ext>
              </a:extLst>
            </p:cNvPr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FAD4E6-E2B4-9BCA-AC1F-2D3B9CFEEF7D}"/>
                </a:ext>
              </a:extLst>
            </p:cNvPr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FEF245-56BC-33A6-37B5-D34145E2FBE6}"/>
                </a:ext>
              </a:extLst>
            </p:cNvPr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CECAC4-B04E-23B0-6900-44C458E33925}"/>
                </a:ext>
              </a:extLst>
            </p:cNvPr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EF6B5-3DDF-9D22-7B5C-48B46280C63E}"/>
                </a:ext>
              </a:extLst>
            </p:cNvPr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CC7AA6-EB44-17DE-F4D7-98DAA33507FF}"/>
                </a:ext>
              </a:extLst>
            </p:cNvPr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1D17-253D-7C0B-EC9F-5DE7B1E486B6}"/>
                </a:ext>
              </a:extLst>
            </p:cNvPr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94E352-E776-1435-DF29-7A0AF44DF263}"/>
                </a:ext>
              </a:extLst>
            </p:cNvPr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43B9FB-6993-07B0-8885-29016ADF6E45}"/>
                </a:ext>
              </a:extLst>
            </p:cNvPr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91AB12-F817-99EA-86E3-AD884DAD89F7}"/>
                </a:ext>
              </a:extLst>
            </p:cNvPr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DC6719D-4509-D2A2-63DA-FC450DBFB293}"/>
                </a:ext>
              </a:extLst>
            </p:cNvPr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8DAC2C-4338-8E49-124C-460B6992EF48}"/>
                </a:ext>
              </a:extLst>
            </p:cNvPr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212DBC-C8DA-80BD-C1F2-99F196C86458}"/>
                </a:ext>
              </a:extLst>
            </p:cNvPr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230B5C-147D-C706-4B26-11C70A02E530}"/>
                </a:ext>
              </a:extLst>
            </p:cNvPr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150A31-B64A-FB51-DDCE-C890E6F8EE5B}"/>
                </a:ext>
              </a:extLst>
            </p:cNvPr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7C5854-3349-6BF1-FA7C-CAA1FE665B54}"/>
                </a:ext>
              </a:extLst>
            </p:cNvPr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21F1AD-450A-6E5D-8426-002B8E90BD9D}"/>
                </a:ext>
              </a:extLst>
            </p:cNvPr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A5225B-02D1-DC78-8D83-C427EC2214C5}"/>
                </a:ext>
              </a:extLst>
            </p:cNvPr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21E451-A2E1-11DD-3DED-38E680661ACB}"/>
                </a:ext>
              </a:extLst>
            </p:cNvPr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6B6AEC-4BB0-2434-B96F-D232CEC553AE}"/>
                </a:ext>
              </a:extLst>
            </p:cNvPr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F0D341-EFD9-BE88-5291-FB0A0D18D740}"/>
                </a:ext>
              </a:extLst>
            </p:cNvPr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68EC7A-C895-D856-E0BC-5C0F9162DADC}"/>
                </a:ext>
              </a:extLst>
            </p:cNvPr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79D583-1144-D7E0-A35D-BCFA939AC741}"/>
                </a:ext>
              </a:extLst>
            </p:cNvPr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FD5172-B3EE-BD77-97BF-381A91C05ED4}"/>
                </a:ext>
              </a:extLst>
            </p:cNvPr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128E3A-1EE9-F567-4151-EB8377D16137}"/>
                </a:ext>
              </a:extLst>
            </p:cNvPr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9E287A-765B-D314-3E34-A818E2AF76AE}"/>
                </a:ext>
              </a:extLst>
            </p:cNvPr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B1B0449-9CBB-662C-C8B7-6D099CC8B487}"/>
                </a:ext>
              </a:extLst>
            </p:cNvPr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5DEB88-67BF-442B-7EA5-4DC29A4629DC}"/>
                </a:ext>
              </a:extLst>
            </p:cNvPr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C0C32D-BE51-145D-9B9E-779E49E332CD}"/>
                </a:ext>
              </a:extLst>
            </p:cNvPr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8D3A59-0388-891B-3B9E-D8E12A612A65}"/>
                </a:ext>
              </a:extLst>
            </p:cNvPr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F5F9104-1453-C20E-440B-5B3FCC51C476}"/>
                </a:ext>
              </a:extLst>
            </p:cNvPr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B3B6C6-D5FC-37D1-E6EA-4845FEDB349B}"/>
                </a:ext>
              </a:extLst>
            </p:cNvPr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7" name="Content Placeholder 88">
              <a:extLst>
                <a:ext uri="{FF2B5EF4-FFF2-40B4-BE49-F238E27FC236}">
                  <a16:creationId xmlns:a16="http://schemas.microsoft.com/office/drawing/2014/main" id="{752A3252-BFF7-50AE-9116-CD254D4B9D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8981951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47472"/>
            <a:ext cx="360000" cy="32727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693BEB3-9FAC-98F4-8FF2-0F729697AF24}"/>
              </a:ext>
            </a:extLst>
          </p:cNvPr>
          <p:cNvSpPr/>
          <p:nvPr/>
        </p:nvSpPr>
        <p:spPr>
          <a:xfrm>
            <a:off x="5373712" y="4528825"/>
            <a:ext cx="3253308" cy="570736"/>
          </a:xfrm>
          <a:prstGeom prst="wedgeRectCallout">
            <a:avLst>
              <a:gd name="adj1" fmla="val -91753"/>
              <a:gd name="adj2" fmla="val -1728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At saddle points, different things happen along different directions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4CE5575-99ED-0FEE-C4B9-C8AEF291C0D7}"/>
              </a:ext>
            </a:extLst>
          </p:cNvPr>
          <p:cNvSpPr/>
          <p:nvPr/>
        </p:nvSpPr>
        <p:spPr>
          <a:xfrm>
            <a:off x="7479955" y="2629095"/>
            <a:ext cx="2840270" cy="586844"/>
          </a:xfrm>
          <a:prstGeom prst="wedgeRectCallout">
            <a:avLst>
              <a:gd name="adj1" fmla="val -95370"/>
              <a:gd name="adj2" fmla="val 15564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Gradients diverge away from a minima in all directions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959221B-87CC-C5EA-FB59-D7FEEB93E8D1}"/>
              </a:ext>
            </a:extLst>
          </p:cNvPr>
          <p:cNvSpPr/>
          <p:nvPr/>
        </p:nvSpPr>
        <p:spPr>
          <a:xfrm>
            <a:off x="5591588" y="1238790"/>
            <a:ext cx="2870781" cy="634653"/>
          </a:xfrm>
          <a:prstGeom prst="wedgeRectCallout">
            <a:avLst>
              <a:gd name="adj1" fmla="val -105716"/>
              <a:gd name="adj2" fmla="val 13332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Gradients converge toward a maxima from all directions</a:t>
            </a:r>
          </a:p>
        </p:txBody>
      </p:sp>
    </p:spTree>
    <p:extLst>
      <p:ext uri="{BB962C8B-B14F-4D97-AF65-F5344CB8AC3E}">
        <p14:creationId xmlns:p14="http://schemas.microsoft.com/office/powerpoint/2010/main" val="7174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644" r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0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0483-A330-1BF4-0B0B-E438628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identities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731D-8349-8320-4989-9F6334F4B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vector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square matrix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vector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731D-8349-8320-4989-9F6334F4B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D693C4D1-BBB7-3599-B7CB-B36573834EAF}"/>
                  </a:ext>
                </a:extLst>
              </p:cNvPr>
              <p:cNvSpPr/>
              <p:nvPr/>
            </p:nvSpPr>
            <p:spPr>
              <a:xfrm>
                <a:off x="8634865" y="3065163"/>
                <a:ext cx="1480826" cy="570736"/>
              </a:xfrm>
              <a:prstGeom prst="wedgeRectCallout">
                <a:avLst>
                  <a:gd name="adj1" fmla="val -85233"/>
                  <a:gd name="adj2" fmla="val 7445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is symmetric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D693C4D1-BBB7-3599-B7CB-B36573834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65" y="3065163"/>
                <a:ext cx="1480826" cy="570736"/>
              </a:xfrm>
              <a:prstGeom prst="wedgeRectCallout">
                <a:avLst>
                  <a:gd name="adj1" fmla="val -85233"/>
                  <a:gd name="adj2" fmla="val 74458"/>
                </a:avLst>
              </a:prstGeom>
              <a:blipFill>
                <a:blip r:embed="rId3"/>
                <a:stretch>
                  <a:fillRect t="-7438" r="-179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3FB-0B1B-7B52-B747-4F6C9FE30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 crash course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DCE1-5739-98C1-5522-83A0B44D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is said that both Gottfried Leibniz and Isaac Newton felt that the other person’s work was a bit … derivative</a:t>
            </a:r>
          </a:p>
        </p:txBody>
      </p:sp>
    </p:spTree>
    <p:extLst>
      <p:ext uri="{BB962C8B-B14F-4D97-AF65-F5344CB8AC3E}">
        <p14:creationId xmlns:p14="http://schemas.microsoft.com/office/powerpoint/2010/main" val="378249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the gradient of the multivariate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try to derive this from first principles (easy if using one of the identities)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Find the gradient of the </a:t>
                </a:r>
                <a:r>
                  <a:rPr lang="en-IN" i="1" dirty="0"/>
                  <a:t>affine</a:t>
                </a:r>
                <a:r>
                  <a:rPr lang="en-IN" dirty="0"/>
                  <a:t> multivariate function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Find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/>
                  <a:t> is a constant vector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use the fact that for any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/>
                  <a:t>, we always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and the </a:t>
                </a:r>
                <a:r>
                  <a:rPr lang="en-IN" dirty="0" err="1"/>
                  <a:t>fac</a:t>
                </a:r>
                <a:r>
                  <a:rPr lang="en-IN" dirty="0"/>
                  <a:t> that dot product distributes over addition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IN" b="1" i="0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Alternatively, use chain rule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159" b="-2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95149-8F19-DF52-EE43-B61525B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Calculus to Find My Salary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Lets simplify by hiding the bias by 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since</a:t>
                </a:r>
                <a:r>
                  <a:rPr lang="en-IN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are the “ground-truth” labels and don’t  depend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endParaRPr lang="en-IN" i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using the scaling rule and an identity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using an identity and the fact that dot products are symmetric i.e</a:t>
                </a:r>
                <a:r>
                  <a:rPr lang="en-IN" i="0" dirty="0"/>
                  <a:t>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IN" b="1" i="0" dirty="0"/>
              </a:p>
              <a:p>
                <a:pPr lvl="2"/>
                <a:endParaRPr lang="en-IN" i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 b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344E1B8-C4D2-DC72-E3AD-30A70739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85" y="20574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4DBB85C-6010-9AC3-BAC3-01B424B914F4}"/>
                  </a:ext>
                </a:extLst>
              </p:cNvPr>
              <p:cNvSpPr/>
              <p:nvPr/>
            </p:nvSpPr>
            <p:spPr>
              <a:xfrm>
                <a:off x="8570085" y="1993225"/>
                <a:ext cx="3091908" cy="1196140"/>
              </a:xfrm>
              <a:prstGeom prst="wedgeRectCallout">
                <a:avLst>
                  <a:gd name="adj1" fmla="val -63680"/>
                  <a:gd name="adj2" fmla="val 2557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vector then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actually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square symmetric matrix 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entry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4DBB85C-6010-9AC3-BAC3-01B424B91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5" y="1993225"/>
                <a:ext cx="3091908" cy="1196140"/>
              </a:xfrm>
              <a:prstGeom prst="wedgeRectCallout">
                <a:avLst>
                  <a:gd name="adj1" fmla="val -63680"/>
                  <a:gd name="adj2" fmla="val 25576"/>
                </a:avLst>
              </a:prstGeom>
              <a:blipFill>
                <a:blip r:embed="rId4"/>
                <a:stretch>
                  <a:fillRect t="-1990" r="-2062" b="-547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CE4CCB-465E-F38D-BC45-524FFC65F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5" y="20574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DB0144B-5627-53DD-1055-DD445C1CEFA0}"/>
                  </a:ext>
                </a:extLst>
              </p:cNvPr>
              <p:cNvSpPr/>
              <p:nvPr/>
            </p:nvSpPr>
            <p:spPr>
              <a:xfrm>
                <a:off x="253353" y="1967825"/>
                <a:ext cx="3260578" cy="1196140"/>
              </a:xfrm>
              <a:prstGeom prst="wedgeRectCallout">
                <a:avLst>
                  <a:gd name="adj1" fmla="val 65455"/>
                  <a:gd name="adj2" fmla="val 3088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Be careful though – the similar looking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equal to the squared Euclidean norm and hence, just a scalar.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DB0144B-5627-53DD-1055-DD445C1C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1967825"/>
                <a:ext cx="3260578" cy="1196140"/>
              </a:xfrm>
              <a:prstGeom prst="wedgeRectCallout">
                <a:avLst>
                  <a:gd name="adj1" fmla="val 65455"/>
                  <a:gd name="adj2" fmla="val 30885"/>
                </a:avLst>
              </a:prstGeom>
              <a:blipFill>
                <a:blip r:embed="rId6"/>
                <a:stretch>
                  <a:fillRect l="-1125" t="-1493" b="-646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95149-8F19-DF52-EE43-B61525B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Calculus to Find My Salary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By sum rule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</m:e>
                    </m:d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is differentiable, the minima must be one of the stationary pts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 is invertible, then the solution must be</a:t>
                </a:r>
                <a:br>
                  <a:rPr lang="en-IN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3FCE7B1-A1F9-ABA8-70C7-8872114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8827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738AC88-0A30-4D2B-A61F-782DE89E84E1}"/>
                  </a:ext>
                </a:extLst>
              </p:cNvPr>
              <p:cNvSpPr/>
              <p:nvPr/>
            </p:nvSpPr>
            <p:spPr>
              <a:xfrm>
                <a:off x="1510653" y="4288276"/>
                <a:ext cx="1818515" cy="750965"/>
              </a:xfrm>
              <a:prstGeom prst="wedgeRectCallout">
                <a:avLst>
                  <a:gd name="adj1" fmla="val -72759"/>
                  <a:gd name="adj2" fmla="val 5770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But 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not invertible?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738AC88-0A30-4D2B-A61F-782DE89E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53" y="4288276"/>
                <a:ext cx="1818515" cy="750965"/>
              </a:xfrm>
              <a:prstGeom prst="wedgeRectCallout">
                <a:avLst>
                  <a:gd name="adj1" fmla="val -72759"/>
                  <a:gd name="adj2" fmla="val 57708"/>
                </a:avLst>
              </a:prstGeom>
              <a:blipFill>
                <a:blip r:embed="rId4"/>
                <a:stretch>
                  <a:fillRect r="-67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1855E52-2EAA-BDB3-0613-82B7F86B1727}"/>
              </a:ext>
            </a:extLst>
          </p:cNvPr>
          <p:cNvGrpSpPr/>
          <p:nvPr/>
        </p:nvGrpSpPr>
        <p:grpSpPr>
          <a:xfrm>
            <a:off x="4170585" y="5678809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717ACE-B69F-ED9A-ACB9-411C82B7FCD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E1F7C-6D06-802A-49DF-9FE9BA05A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5BE313-8FB2-77D7-4F87-8309E8B467C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6E84966-CE75-C5A6-9BA7-F16E378EF31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4096555-A691-EB20-DB59-2FFF9609699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06600B6-7444-CA69-6E29-BF9BB02C4EF5}"/>
              </a:ext>
            </a:extLst>
          </p:cNvPr>
          <p:cNvSpPr/>
          <p:nvPr/>
        </p:nvSpPr>
        <p:spPr>
          <a:xfrm>
            <a:off x="382489" y="5728932"/>
            <a:ext cx="3694579" cy="900643"/>
          </a:xfrm>
          <a:prstGeom prst="wedgeRectCallout">
            <a:avLst>
              <a:gd name="adj1" fmla="val 65189"/>
              <a:gd name="adj2" fmla="val 48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we need to apply other learning techniques such as </a:t>
            </a:r>
            <a:r>
              <a:rPr lang="en-US" i="1" dirty="0">
                <a:solidFill>
                  <a:schemeClr val="bg1"/>
                </a:solidFill>
              </a:rPr>
              <a:t>regularization</a:t>
            </a:r>
            <a:r>
              <a:rPr lang="en-US" dirty="0">
                <a:solidFill>
                  <a:schemeClr val="bg1"/>
                </a:solidFill>
              </a:rPr>
              <a:t> which we will study later.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A8110E5-C6A4-30E3-696D-1665C9DC2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02" y="534185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429F389-F207-D2B5-7440-4F7C4110D4D2}"/>
                  </a:ext>
                </a:extLst>
              </p:cNvPr>
              <p:cNvSpPr/>
              <p:nvPr/>
            </p:nvSpPr>
            <p:spPr>
              <a:xfrm>
                <a:off x="6973822" y="4819482"/>
                <a:ext cx="5023057" cy="1853788"/>
              </a:xfrm>
              <a:prstGeom prst="wedgeRectCallout">
                <a:avLst>
                  <a:gd name="adj1" fmla="val -62270"/>
                  <a:gd name="adj2" fmla="val 2254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arrange the feature vectors in a matrix and the true outputs/ground truth labels in a vector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429F389-F207-D2B5-7440-4F7C4110D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22" y="4819482"/>
                <a:ext cx="5023057" cy="1853788"/>
              </a:xfrm>
              <a:prstGeom prst="wedgeRectCallout">
                <a:avLst>
                  <a:gd name="adj1" fmla="val -62270"/>
                  <a:gd name="adj2" fmla="val 22540"/>
                </a:avLst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3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2CED-D28E-DB50-1BEB-941C0AC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20945-9879-E87C-59E6-4507A064F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Calculus techniques play a major role in designing ML algorithms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its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tells us how the function output value will vary if we make a tiny change to its input value</a:t>
                </a:r>
              </a:p>
              <a:p>
                <a:pPr lvl="2"/>
                <a:r>
                  <a:rPr lang="en-US" dirty="0"/>
                  <a:t>The sign tells if the output will go up or down if we increase the input a little bit</a:t>
                </a:r>
              </a:p>
              <a:p>
                <a:pPr lvl="2"/>
                <a:r>
                  <a:rPr lang="en-US" dirty="0"/>
                  <a:t>The magnitude tells us how sensitive is the output to changes in the input</a:t>
                </a:r>
              </a:p>
              <a:p>
                <a:pPr lvl="2"/>
                <a:r>
                  <a:rPr lang="en-US" dirty="0"/>
                  <a:t>Stationary points (max, min, saddle) are where the derivative is zero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its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plays the same role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coordinate tells us how the output value will change if the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coordinate of input is changed keeping all other coordinates fixed</a:t>
                </a:r>
              </a:p>
              <a:p>
                <a:pPr lvl="2"/>
                <a:r>
                  <a:rPr lang="en-US" dirty="0"/>
                  <a:t>The gradient gives us the direction of steepest ascent for the function output value and the direction opposite to it is the direction of steepest ascent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20945-9879-E87C-59E6-4507A064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1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Amazing!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Hang-out </a:t>
            </a:r>
            <a:r>
              <a:rPr lang="en-US" dirty="0"/>
              <a:t>with you in the next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F7C4-AE94-5898-8EDE-80820886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A52F20E-BD5C-A777-0B3E-75B664FC03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=1.21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Case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=−1.5,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=2.25,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=1.95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A52F20E-BD5C-A777-0B3E-75B664FC0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521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05A67-4F09-6E54-4E6F-0B1DE68A781C}"/>
              </a:ext>
            </a:extLst>
          </p:cNvPr>
          <p:cNvGrpSpPr/>
          <p:nvPr/>
        </p:nvGrpSpPr>
        <p:grpSpPr>
          <a:xfrm>
            <a:off x="353025" y="927808"/>
            <a:ext cx="5486400" cy="4333378"/>
            <a:chOff x="353025" y="1342478"/>
            <a:chExt cx="5486400" cy="433337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668E5-E3A8-78A1-7277-4AD03A0BF2D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594" y="1614975"/>
              <a:ext cx="0" cy="36576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19E22C-06E0-3605-B497-3F2EBC798C4E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4720805"/>
              <a:ext cx="5486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E68C740-DD1E-7086-FC67-3469C7FBDA6F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165010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2D53142-4593-B51D-BD0B-4124CF45677E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226424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16C12C-0741-E300-FBA7-08E8C2A3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287838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B371B9-E2C3-9848-CCC1-839091054806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349252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A3F602-A3DD-E19E-2489-A22ED6F63A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410666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FBD69A-D951-451C-74D1-6FECC55CD9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193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E0AF77-41C4-FAF7-BF18-4579B5892D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92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67CBDA-5580-3284-AFA3-B1499168ED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579009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BEF58DB-236D-F169-4BBA-943330F44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195610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0C6CDE-4A8D-5CBF-DD5F-75A44E4DDD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7199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2BEE7C-5AE6-4B54-281E-411CC2B7A7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20597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D656B7-2F27-E983-784E-B21A5489D1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3996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46A82C9-4627-5105-6C18-B6777B7FE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7395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96642A-5778-22A5-3430-2B6A7A0F3CD6}"/>
                </a:ext>
              </a:extLst>
            </p:cNvPr>
            <p:cNvSpPr txBox="1"/>
            <p:nvPr/>
          </p:nvSpPr>
          <p:spPr>
            <a:xfrm>
              <a:off x="424136" y="530652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-1.5      -1       -0.5        0        0.5       1         1.5       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EEF16E-4C33-20E1-92FA-11DC3EE2A856}"/>
                </a:ext>
              </a:extLst>
            </p:cNvPr>
            <p:cNvSpPr txBox="1"/>
            <p:nvPr/>
          </p:nvSpPr>
          <p:spPr>
            <a:xfrm>
              <a:off x="3064365" y="1342478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083386-49F8-041D-0AD8-F29D4B221ADC}"/>
                </a:ext>
              </a:extLst>
            </p:cNvPr>
            <p:cNvSpPr txBox="1"/>
            <p:nvPr/>
          </p:nvSpPr>
          <p:spPr>
            <a:xfrm>
              <a:off x="3064365" y="1955104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ED2D8C-72DE-2A12-2833-C3FD52BC1082}"/>
                </a:ext>
              </a:extLst>
            </p:cNvPr>
            <p:cNvSpPr txBox="1"/>
            <p:nvPr/>
          </p:nvSpPr>
          <p:spPr>
            <a:xfrm>
              <a:off x="3064365" y="256773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D44F72-303E-2FE5-3B93-4C5C89BCDCE9}"/>
                </a:ext>
              </a:extLst>
            </p:cNvPr>
            <p:cNvSpPr txBox="1"/>
            <p:nvPr/>
          </p:nvSpPr>
          <p:spPr>
            <a:xfrm>
              <a:off x="3064365" y="318035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70A1B2-FD05-DF9A-590C-CA3F05FA2ECB}"/>
                </a:ext>
              </a:extLst>
            </p:cNvPr>
            <p:cNvSpPr txBox="1"/>
            <p:nvPr/>
          </p:nvSpPr>
          <p:spPr>
            <a:xfrm>
              <a:off x="3064365" y="379898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C4B954-C9A2-7C4B-5295-ECCCD74B689F}"/>
                </a:ext>
              </a:extLst>
            </p:cNvPr>
            <p:cNvSpPr txBox="1"/>
            <p:nvPr/>
          </p:nvSpPr>
          <p:spPr>
            <a:xfrm>
              <a:off x="3064365" y="441161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7842C9-4621-5F8E-14CB-3A8AA67AA94E}"/>
              </a:ext>
            </a:extLst>
          </p:cNvPr>
          <p:cNvSpPr/>
          <p:nvPr/>
        </p:nvSpPr>
        <p:spPr>
          <a:xfrm>
            <a:off x="1124550" y="1171934"/>
            <a:ext cx="3943350" cy="3136922"/>
          </a:xfrm>
          <a:custGeom>
            <a:avLst/>
            <a:gdLst>
              <a:gd name="connsiteX0" fmla="*/ 0 w 3943350"/>
              <a:gd name="connsiteY0" fmla="*/ 31750 h 3136913"/>
              <a:gd name="connsiteX1" fmla="*/ 1949450 w 3943350"/>
              <a:gd name="connsiteY1" fmla="*/ 3136900 h 3136913"/>
              <a:gd name="connsiteX2" fmla="*/ 3943350 w 3943350"/>
              <a:gd name="connsiteY2" fmla="*/ 0 h 3136913"/>
              <a:gd name="connsiteX0" fmla="*/ 0 w 3943350"/>
              <a:gd name="connsiteY0" fmla="*/ 31750 h 3136913"/>
              <a:gd name="connsiteX1" fmla="*/ 1955800 w 3943350"/>
              <a:gd name="connsiteY1" fmla="*/ 3136900 h 3136913"/>
              <a:gd name="connsiteX2" fmla="*/ 3943350 w 3943350"/>
              <a:gd name="connsiteY2" fmla="*/ 0 h 3136913"/>
              <a:gd name="connsiteX0" fmla="*/ 0 w 3943350"/>
              <a:gd name="connsiteY0" fmla="*/ 31750 h 3136925"/>
              <a:gd name="connsiteX1" fmla="*/ 1955800 w 3943350"/>
              <a:gd name="connsiteY1" fmla="*/ 3136900 h 3136925"/>
              <a:gd name="connsiteX2" fmla="*/ 3943350 w 3943350"/>
              <a:gd name="connsiteY2" fmla="*/ 0 h 3136925"/>
              <a:gd name="connsiteX0" fmla="*/ 0 w 3943350"/>
              <a:gd name="connsiteY0" fmla="*/ 31750 h 3136925"/>
              <a:gd name="connsiteX1" fmla="*/ 1955800 w 3943350"/>
              <a:gd name="connsiteY1" fmla="*/ 3136900 h 3136925"/>
              <a:gd name="connsiteX2" fmla="*/ 3943350 w 3943350"/>
              <a:gd name="connsiteY2" fmla="*/ 0 h 3136925"/>
              <a:gd name="connsiteX0" fmla="*/ 0 w 3943350"/>
              <a:gd name="connsiteY0" fmla="*/ 31750 h 3136922"/>
              <a:gd name="connsiteX1" fmla="*/ 1955800 w 3943350"/>
              <a:gd name="connsiteY1" fmla="*/ 3136900 h 3136922"/>
              <a:gd name="connsiteX2" fmla="*/ 3943350 w 3943350"/>
              <a:gd name="connsiteY2" fmla="*/ 0 h 3136922"/>
              <a:gd name="connsiteX0" fmla="*/ 0 w 3943350"/>
              <a:gd name="connsiteY0" fmla="*/ 31750 h 3136922"/>
              <a:gd name="connsiteX1" fmla="*/ 1955800 w 3943350"/>
              <a:gd name="connsiteY1" fmla="*/ 3136900 h 3136922"/>
              <a:gd name="connsiteX2" fmla="*/ 3943350 w 3943350"/>
              <a:gd name="connsiteY2" fmla="*/ 0 h 31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3350" h="3136922">
                <a:moveTo>
                  <a:pt x="0" y="31750"/>
                </a:moveTo>
                <a:cubicBezTo>
                  <a:pt x="423862" y="1294871"/>
                  <a:pt x="1076325" y="3135842"/>
                  <a:pt x="1955800" y="3136900"/>
                </a:cubicBezTo>
                <a:cubicBezTo>
                  <a:pt x="2879725" y="3144308"/>
                  <a:pt x="3522662" y="1292754"/>
                  <a:pt x="3943350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3C9285E-676E-3F72-5A60-592FA55D23D6}"/>
              </a:ext>
            </a:extLst>
          </p:cNvPr>
          <p:cNvGrpSpPr/>
          <p:nvPr/>
        </p:nvGrpSpPr>
        <p:grpSpPr>
          <a:xfrm>
            <a:off x="3599478" y="4189417"/>
            <a:ext cx="233433" cy="233433"/>
            <a:chOff x="5704398" y="3891987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2F2BA8-B319-7E0D-411D-32F339C5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A688AD1-F38A-D6DB-C5C1-7CA5D45B7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2EEC78-2015-3971-FEFD-AEC8189FE0B7}"/>
              </a:ext>
            </a:extLst>
          </p:cNvPr>
          <p:cNvGrpSpPr/>
          <p:nvPr/>
        </p:nvGrpSpPr>
        <p:grpSpPr>
          <a:xfrm>
            <a:off x="3599478" y="3882348"/>
            <a:ext cx="233433" cy="233433"/>
            <a:chOff x="5704398" y="3891987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BCFC90-CCE4-67A6-4431-605B165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FEACBE8-B127-2C5F-A30D-061F2FB7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66E353-67E7-2381-B38A-0C1E8AA57F18}"/>
                  </a:ext>
                </a:extLst>
              </p:cNvPr>
              <p:cNvSpPr txBox="1"/>
              <p:nvPr/>
            </p:nvSpPr>
            <p:spPr>
              <a:xfrm>
                <a:off x="353023" y="5261186"/>
                <a:ext cx="548640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4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66E353-67E7-2381-B38A-0C1E8AA5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3" y="5261186"/>
                <a:ext cx="5486401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11879AD-171E-D1E4-6B95-1393BDE15424}"/>
              </a:ext>
            </a:extLst>
          </p:cNvPr>
          <p:cNvGrpSpPr/>
          <p:nvPr/>
        </p:nvGrpSpPr>
        <p:grpSpPr>
          <a:xfrm>
            <a:off x="4214237" y="4189417"/>
            <a:ext cx="233433" cy="233433"/>
            <a:chOff x="5704398" y="3891987"/>
            <a:chExt cx="548640" cy="54864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B7FF07-3E53-0985-9A20-3D0D3F518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D39A741-8050-D2D3-8DD7-FDDF6369B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770908-F518-417B-7BBF-511F2F4BB205}"/>
              </a:ext>
            </a:extLst>
          </p:cNvPr>
          <p:cNvGrpSpPr/>
          <p:nvPr/>
        </p:nvGrpSpPr>
        <p:grpSpPr>
          <a:xfrm>
            <a:off x="4214237" y="2961137"/>
            <a:ext cx="233433" cy="233433"/>
            <a:chOff x="5704398" y="3891987"/>
            <a:chExt cx="548640" cy="54864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746BC3-477A-30F5-3552-BE9270668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BA7678-9FDB-9C6C-A991-BB3FE5151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0AF68D6-77D7-398F-E8E2-12B1654D5129}"/>
              </a:ext>
            </a:extLst>
          </p:cNvPr>
          <p:cNvGrpSpPr/>
          <p:nvPr/>
        </p:nvGrpSpPr>
        <p:grpSpPr>
          <a:xfrm>
            <a:off x="1131290" y="4189417"/>
            <a:ext cx="233433" cy="233433"/>
            <a:chOff x="5704398" y="3891987"/>
            <a:chExt cx="548640" cy="54864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5DCED-5A36-EFA3-CE75-036719FB6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88419A-FDB7-851E-2D9F-60FD9E4BA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81FA0D-C077-F50E-6724-4A8912A660EC}"/>
              </a:ext>
            </a:extLst>
          </p:cNvPr>
          <p:cNvGrpSpPr/>
          <p:nvPr/>
        </p:nvGrpSpPr>
        <p:grpSpPr>
          <a:xfrm>
            <a:off x="1131290" y="1425788"/>
            <a:ext cx="233433" cy="233433"/>
            <a:chOff x="5704398" y="3891987"/>
            <a:chExt cx="548640" cy="54864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F659A7F-40D8-7FC0-5FE0-C4819DB50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7FBF35-5D98-DD97-3CF1-EF138A3E6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8" name="Half Frame 147">
            <a:extLst>
              <a:ext uri="{FF2B5EF4-FFF2-40B4-BE49-F238E27FC236}">
                <a16:creationId xmlns:a16="http://schemas.microsoft.com/office/drawing/2014/main" id="{5A144F78-DA2E-7B27-126E-FD8E185EC0E6}"/>
              </a:ext>
            </a:extLst>
          </p:cNvPr>
          <p:cNvSpPr/>
          <p:nvPr/>
        </p:nvSpPr>
        <p:spPr>
          <a:xfrm rot="7200000" flipH="1">
            <a:off x="10896450" y="2107127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Half Frame 148">
            <a:extLst>
              <a:ext uri="{FF2B5EF4-FFF2-40B4-BE49-F238E27FC236}">
                <a16:creationId xmlns:a16="http://schemas.microsoft.com/office/drawing/2014/main" id="{D9BC21C9-8203-F4DF-6389-00A8007F44CA}"/>
              </a:ext>
            </a:extLst>
          </p:cNvPr>
          <p:cNvSpPr/>
          <p:nvPr/>
        </p:nvSpPr>
        <p:spPr>
          <a:xfrm rot="7200000" flipH="1">
            <a:off x="10896451" y="3643044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" name="Half Frame 149">
            <a:extLst>
              <a:ext uri="{FF2B5EF4-FFF2-40B4-BE49-F238E27FC236}">
                <a16:creationId xmlns:a16="http://schemas.microsoft.com/office/drawing/2014/main" id="{D055E5EA-30AB-635F-82F9-B95A55068053}"/>
              </a:ext>
            </a:extLst>
          </p:cNvPr>
          <p:cNvSpPr/>
          <p:nvPr/>
        </p:nvSpPr>
        <p:spPr>
          <a:xfrm rot="7200000" flipH="1">
            <a:off x="10896451" y="5277423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CB01A98-004D-EEF1-A52D-09B85A993624}"/>
                  </a:ext>
                </a:extLst>
              </p:cNvPr>
              <p:cNvSpPr/>
              <p:nvPr/>
            </p:nvSpPr>
            <p:spPr>
              <a:xfrm>
                <a:off x="8982075" y="1124324"/>
                <a:ext cx="1255569" cy="3725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CB01A98-004D-EEF1-A52D-09B85A993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5" y="1124324"/>
                <a:ext cx="1255569" cy="372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9CE713C-EA4D-FE94-9ECF-B4A2A8683ADA}"/>
                  </a:ext>
                </a:extLst>
              </p:cNvPr>
              <p:cNvSpPr/>
              <p:nvPr/>
            </p:nvSpPr>
            <p:spPr>
              <a:xfrm>
                <a:off x="8559268" y="1880971"/>
                <a:ext cx="1309309" cy="3139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2.25</a:t>
                </a: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9CE713C-EA4D-FE94-9ECF-B4A2A86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68" y="1880971"/>
                <a:ext cx="1309309" cy="313921"/>
              </a:xfrm>
              <a:prstGeom prst="rect">
                <a:avLst/>
              </a:prstGeom>
              <a:blipFill>
                <a:blip r:embed="rId5"/>
                <a:stretch>
                  <a:fillRect t="-52941" b="-90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0B8767D-E916-1EAF-6893-EF892CE85F90}"/>
                  </a:ext>
                </a:extLst>
              </p:cNvPr>
              <p:cNvSpPr/>
              <p:nvPr/>
            </p:nvSpPr>
            <p:spPr>
              <a:xfrm>
                <a:off x="9632382" y="2215548"/>
                <a:ext cx="1255569" cy="3725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1.25</a:t>
                </a: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0B8767D-E916-1EAF-6893-EF892CE8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82" y="2215548"/>
                <a:ext cx="1255569" cy="372522"/>
              </a:xfrm>
              <a:prstGeom prst="rect">
                <a:avLst/>
              </a:prstGeom>
              <a:blipFill>
                <a:blip r:embed="rId6"/>
                <a:stretch>
                  <a:fillRect t="-33871" b="-64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Cross 155">
            <a:extLst>
              <a:ext uri="{FF2B5EF4-FFF2-40B4-BE49-F238E27FC236}">
                <a16:creationId xmlns:a16="http://schemas.microsoft.com/office/drawing/2014/main" id="{DB2051E7-3626-1E7B-5976-EC2D44C19C98}"/>
              </a:ext>
            </a:extLst>
          </p:cNvPr>
          <p:cNvSpPr/>
          <p:nvPr/>
        </p:nvSpPr>
        <p:spPr>
          <a:xfrm rot="18900000">
            <a:off x="10930097" y="2077409"/>
            <a:ext cx="570187" cy="570187"/>
          </a:xfrm>
          <a:prstGeom prst="plus">
            <a:avLst>
              <a:gd name="adj" fmla="val 4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78CC8D-85AA-6DCA-BA29-3BFC2DE303B5}"/>
              </a:ext>
            </a:extLst>
          </p:cNvPr>
          <p:cNvCxnSpPr>
            <a:cxnSpLocks/>
          </p:cNvCxnSpPr>
          <p:nvPr/>
        </p:nvCxnSpPr>
        <p:spPr>
          <a:xfrm flipV="1">
            <a:off x="3242152" y="2649668"/>
            <a:ext cx="1825748" cy="182574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264AFEC-D925-0AA1-D212-C262700241F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881038" y="2156245"/>
            <a:ext cx="914400" cy="18288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4400CF-D412-97E1-9D5D-57D81CEB4E7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62029" y="1008822"/>
            <a:ext cx="731520" cy="219456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 162">
            <a:extLst>
              <a:ext uri="{FF2B5EF4-FFF2-40B4-BE49-F238E27FC236}">
                <a16:creationId xmlns:a16="http://schemas.microsoft.com/office/drawing/2014/main" id="{CA2FB8CC-869B-41A8-8386-41E4CD4019F7}"/>
              </a:ext>
            </a:extLst>
          </p:cNvPr>
          <p:cNvSpPr/>
          <p:nvPr/>
        </p:nvSpPr>
        <p:spPr>
          <a:xfrm>
            <a:off x="9161553" y="2020292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Arc 163">
            <a:extLst>
              <a:ext uri="{FF2B5EF4-FFF2-40B4-BE49-F238E27FC236}">
                <a16:creationId xmlns:a16="http://schemas.microsoft.com/office/drawing/2014/main" id="{2C09282A-1283-4AEA-5930-742B179E6C44}"/>
              </a:ext>
            </a:extLst>
          </p:cNvPr>
          <p:cNvSpPr/>
          <p:nvPr/>
        </p:nvSpPr>
        <p:spPr>
          <a:xfrm>
            <a:off x="9213922" y="3627209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Arc 164">
            <a:extLst>
              <a:ext uri="{FF2B5EF4-FFF2-40B4-BE49-F238E27FC236}">
                <a16:creationId xmlns:a16="http://schemas.microsoft.com/office/drawing/2014/main" id="{4CD2E5BC-6C2D-0E54-A84E-634D43FDB148}"/>
              </a:ext>
            </a:extLst>
          </p:cNvPr>
          <p:cNvSpPr/>
          <p:nvPr/>
        </p:nvSpPr>
        <p:spPr>
          <a:xfrm>
            <a:off x="9164904" y="5228913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A86EBE-B86B-6DD5-CB73-6462D74E9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52" y="10107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7FF2547-E587-6F2A-9BB7-9FEE3DF6268D}"/>
                  </a:ext>
                </a:extLst>
              </p:cNvPr>
              <p:cNvSpPr/>
              <p:nvPr/>
            </p:nvSpPr>
            <p:spPr>
              <a:xfrm>
                <a:off x="4224310" y="81451"/>
                <a:ext cx="6121862" cy="914309"/>
              </a:xfrm>
              <a:prstGeom prst="wedgeRectCallout">
                <a:avLst>
                  <a:gd name="adj1" fmla="val -56790"/>
                  <a:gd name="adj2" fmla="val 5227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For this simple case, we can exactly calculate the discrepancy.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smaller the movement, smaller the discrepancy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7FF2547-E587-6F2A-9BB7-9FEE3DF62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10" y="81451"/>
                <a:ext cx="6121862" cy="914309"/>
              </a:xfrm>
              <a:prstGeom prst="wedgeRectCallout">
                <a:avLst>
                  <a:gd name="adj1" fmla="val -56790"/>
                  <a:gd name="adj2" fmla="val 52270"/>
                </a:avLst>
              </a:prstGeom>
              <a:blipFill>
                <a:blip r:embed="rId8"/>
                <a:stretch>
                  <a:fillRect t="-1887" b="-566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1067 2.22222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1067 -0.017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068 2.22222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1094 -0.0381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1067 2.22222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1055 0.0583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2.22222E-6 L 0.1013 2.22222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-0.01782 L 0.1013 -0.1798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9" grpId="0" animBg="1"/>
      <p:bldP spid="99" grpId="0"/>
      <p:bldP spid="148" grpId="0" animBg="1"/>
      <p:bldP spid="148" grpId="1" animBg="1"/>
      <p:bldP spid="149" grpId="0" animBg="1"/>
      <p:bldP spid="150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4" grpId="0" animBg="1"/>
      <p:bldP spid="165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B382F-5475-1FFE-4CEA-F661298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– Behind the Scenes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B264DF-3955-C01C-B095-D6D072F35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4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4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4800" dirty="0"/>
              </a:p>
              <a:p>
                <a:r>
                  <a:rPr lang="en-IN" dirty="0"/>
                  <a:t>Can be obtained as a corollary of Taylor’s theorem</a:t>
                </a:r>
              </a:p>
              <a:p>
                <a:r>
                  <a:rPr lang="en-IN" dirty="0"/>
                  <a:t>Holds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is “small” otherwise this may not hold</a:t>
                </a:r>
              </a:p>
              <a:p>
                <a:pPr lvl="1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has the same sign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has opposite sign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derivative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tells us two things</a:t>
                </a:r>
              </a:p>
              <a:p>
                <a:pPr lvl="1"/>
                <a:r>
                  <a:rPr lang="en-IN" dirty="0"/>
                  <a:t>Its sign tells us in which direction will function value increase</a:t>
                </a:r>
              </a:p>
              <a:p>
                <a:pPr lvl="2"/>
                <a:r>
                  <a:rPr lang="en-IN" dirty="0"/>
                  <a:t>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ve as “right”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ve as “left”</a:t>
                </a:r>
              </a:p>
              <a:p>
                <a:pPr lvl="2"/>
                <a:r>
                  <a:rPr lang="en-IN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 tells 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increase if I 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 bit</a:t>
                </a:r>
              </a:p>
              <a:p>
                <a:pPr lvl="1"/>
                <a:r>
                  <a:rPr lang="en-IN" dirty="0"/>
                  <a:t>Its magnitude gives an idea how much function value will change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B264DF-3955-C01C-B095-D6D072F35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b="-3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B71FC-DDF6-ACE7-16F9-41F8D25BAED5}"/>
              </a:ext>
            </a:extLst>
          </p:cNvPr>
          <p:cNvSpPr/>
          <p:nvPr/>
        </p:nvSpPr>
        <p:spPr>
          <a:xfrm>
            <a:off x="7464057" y="1028961"/>
            <a:ext cx="3051544" cy="8849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3E8D87B-3B8D-DB1F-6D1C-A6D21A21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91386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983C0EA-4D00-DC8C-FBB2-47ED1C1E0D21}"/>
                  </a:ext>
                </a:extLst>
              </p:cNvPr>
              <p:cNvSpPr/>
              <p:nvPr/>
            </p:nvSpPr>
            <p:spPr>
              <a:xfrm>
                <a:off x="1397673" y="1913861"/>
                <a:ext cx="3093895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Rearranging this equation gives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983C0EA-4D00-DC8C-FBB2-47ED1C1E0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3" y="1913861"/>
                <a:ext cx="3093895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blipFill>
                <a:blip r:embed="rId4"/>
                <a:stretch>
                  <a:fillRect r="-213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0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9BF0EEB-807E-647C-6D1A-68C947796157}"/>
              </a:ext>
            </a:extLst>
          </p:cNvPr>
          <p:cNvGrpSpPr/>
          <p:nvPr/>
        </p:nvGrpSpPr>
        <p:grpSpPr>
          <a:xfrm>
            <a:off x="1110437" y="4191107"/>
            <a:ext cx="4299765" cy="2889669"/>
            <a:chOff x="353025" y="1170754"/>
            <a:chExt cx="5486400" cy="36871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894C5D-A50A-FAAC-6F26-153F7A13889A}"/>
                </a:ext>
              </a:extLst>
            </p:cNvPr>
            <p:cNvGrpSpPr/>
            <p:nvPr/>
          </p:nvGrpSpPr>
          <p:grpSpPr>
            <a:xfrm>
              <a:off x="353025" y="1170754"/>
              <a:ext cx="5486400" cy="3687151"/>
              <a:chOff x="353025" y="1585424"/>
              <a:chExt cx="5486400" cy="368715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D69F400-297C-C597-CE0B-05DB93A18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594" y="1614975"/>
                <a:ext cx="0" cy="36576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15C061-74D4-AA74-3B1B-527312A4B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720805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3A6FDC-15E5-83AE-CFBB-4BC9CD24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165010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E78A254-A543-F5BF-00ED-7950B0B7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26424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D846B29-8DF3-70AA-E1D3-D69039BF3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87838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062D3C-2B1A-46B6-1DC4-E8B5092A3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3492523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2E40A9B-0858-C297-216E-AA56DCA88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10666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715F01F-5F13-CF35-67A0-35884BE09F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4193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C84C721-79DE-2792-68B5-01101FBB2C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592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06494A-0D50-D386-FF25-2908E88730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9009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E8EC7F-1ED7-F6E2-2056-0A19DF76A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195610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744D162-D9E1-9736-C9C6-E1011082A3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7199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B854295-DA3F-E43E-DB15-2EDA826773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20597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E6A7083-07F6-C401-1ECC-1F470A611E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3996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7EBF5E-FFCC-23E3-88DA-B00462079B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7395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603FAF-5254-00F0-F73C-5FFCD0171346}"/>
                </a:ext>
              </a:extLst>
            </p:cNvPr>
            <p:cNvSpPr/>
            <p:nvPr/>
          </p:nvSpPr>
          <p:spPr>
            <a:xfrm>
              <a:off x="1124550" y="1171934"/>
              <a:ext cx="3943350" cy="3136922"/>
            </a:xfrm>
            <a:custGeom>
              <a:avLst/>
              <a:gdLst>
                <a:gd name="connsiteX0" fmla="*/ 0 w 3943350"/>
                <a:gd name="connsiteY0" fmla="*/ 31750 h 3136913"/>
                <a:gd name="connsiteX1" fmla="*/ 1949450 w 3943350"/>
                <a:gd name="connsiteY1" fmla="*/ 3136900 h 3136913"/>
                <a:gd name="connsiteX2" fmla="*/ 3943350 w 3943350"/>
                <a:gd name="connsiteY2" fmla="*/ 0 h 3136913"/>
                <a:gd name="connsiteX0" fmla="*/ 0 w 3943350"/>
                <a:gd name="connsiteY0" fmla="*/ 31750 h 3136913"/>
                <a:gd name="connsiteX1" fmla="*/ 1955800 w 3943350"/>
                <a:gd name="connsiteY1" fmla="*/ 3136900 h 3136913"/>
                <a:gd name="connsiteX2" fmla="*/ 3943350 w 3943350"/>
                <a:gd name="connsiteY2" fmla="*/ 0 h 3136913"/>
                <a:gd name="connsiteX0" fmla="*/ 0 w 3943350"/>
                <a:gd name="connsiteY0" fmla="*/ 31750 h 3136925"/>
                <a:gd name="connsiteX1" fmla="*/ 1955800 w 3943350"/>
                <a:gd name="connsiteY1" fmla="*/ 3136900 h 3136925"/>
                <a:gd name="connsiteX2" fmla="*/ 3943350 w 3943350"/>
                <a:gd name="connsiteY2" fmla="*/ 0 h 3136925"/>
                <a:gd name="connsiteX0" fmla="*/ 0 w 3943350"/>
                <a:gd name="connsiteY0" fmla="*/ 31750 h 3136925"/>
                <a:gd name="connsiteX1" fmla="*/ 1955800 w 3943350"/>
                <a:gd name="connsiteY1" fmla="*/ 3136900 h 3136925"/>
                <a:gd name="connsiteX2" fmla="*/ 3943350 w 3943350"/>
                <a:gd name="connsiteY2" fmla="*/ 0 h 3136925"/>
                <a:gd name="connsiteX0" fmla="*/ 0 w 3943350"/>
                <a:gd name="connsiteY0" fmla="*/ 31750 h 3136922"/>
                <a:gd name="connsiteX1" fmla="*/ 1955800 w 3943350"/>
                <a:gd name="connsiteY1" fmla="*/ 3136900 h 3136922"/>
                <a:gd name="connsiteX2" fmla="*/ 3943350 w 3943350"/>
                <a:gd name="connsiteY2" fmla="*/ 0 h 3136922"/>
                <a:gd name="connsiteX0" fmla="*/ 0 w 3943350"/>
                <a:gd name="connsiteY0" fmla="*/ 31750 h 3136922"/>
                <a:gd name="connsiteX1" fmla="*/ 1955800 w 3943350"/>
                <a:gd name="connsiteY1" fmla="*/ 3136900 h 3136922"/>
                <a:gd name="connsiteX2" fmla="*/ 3943350 w 3943350"/>
                <a:gd name="connsiteY2" fmla="*/ 0 h 313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3136922">
                  <a:moveTo>
                    <a:pt x="0" y="31750"/>
                  </a:moveTo>
                  <a:cubicBezTo>
                    <a:pt x="423862" y="1294871"/>
                    <a:pt x="1076325" y="3135842"/>
                    <a:pt x="1955800" y="3136900"/>
                  </a:cubicBezTo>
                  <a:cubicBezTo>
                    <a:pt x="2879725" y="3144308"/>
                    <a:pt x="3522662" y="1292754"/>
                    <a:pt x="3943350" y="0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AC3EC2-7D17-F57B-E952-7A3D3F210228}"/>
              </a:ext>
            </a:extLst>
          </p:cNvPr>
          <p:cNvCxnSpPr>
            <a:cxnSpLocks/>
          </p:cNvCxnSpPr>
          <p:nvPr/>
        </p:nvCxnSpPr>
        <p:spPr>
          <a:xfrm flipH="1">
            <a:off x="863869" y="3642029"/>
            <a:ext cx="4982720" cy="3327359"/>
          </a:xfrm>
          <a:prstGeom prst="line">
            <a:avLst/>
          </a:prstGeom>
          <a:ln w="1524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-Shape 11">
            <a:extLst>
              <a:ext uri="{FF2B5EF4-FFF2-40B4-BE49-F238E27FC236}">
                <a16:creationId xmlns:a16="http://schemas.microsoft.com/office/drawing/2014/main" id="{12F5738B-3805-9746-71F6-FBCD019FD375}"/>
              </a:ext>
            </a:extLst>
          </p:cNvPr>
          <p:cNvSpPr/>
          <p:nvPr/>
        </p:nvSpPr>
        <p:spPr>
          <a:xfrm rot="10800000">
            <a:off x="-2" y="-1"/>
            <a:ext cx="12192000" cy="6858000"/>
          </a:xfrm>
          <a:prstGeom prst="corner">
            <a:avLst>
              <a:gd name="adj1" fmla="val 57963"/>
              <a:gd name="adj2" fmla="val 863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places where the derivative vanishes i.e. is 0</a:t>
            </a:r>
          </a:p>
          <a:p>
            <a:r>
              <a:rPr lang="en-IN" dirty="0"/>
              <a:t>These could be a local minimum, a global minimum</a:t>
            </a:r>
            <a:br>
              <a:rPr lang="en-IN" dirty="0"/>
            </a:br>
            <a:r>
              <a:rPr lang="en-IN" dirty="0"/>
              <a:t>a local maximum, global maximum, or a saddle point</a:t>
            </a:r>
          </a:p>
          <a:p>
            <a:r>
              <a:rPr lang="en-IN" dirty="0"/>
              <a:t>Derivative being zero at a point is its way of </a:t>
            </a:r>
            <a:br>
              <a:rPr lang="en-IN" dirty="0"/>
            </a:br>
            <a:r>
              <a:rPr lang="en-IN" dirty="0"/>
              <a:t>telling us that the function looks flat </a:t>
            </a:r>
            <a:br>
              <a:rPr lang="en-IN" dirty="0"/>
            </a:br>
            <a:r>
              <a:rPr lang="en-IN" dirty="0"/>
              <a:t>around that point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A9A420-1078-C268-DDDF-DA8ADC8C416D}"/>
              </a:ext>
            </a:extLst>
          </p:cNvPr>
          <p:cNvSpPr/>
          <p:nvPr/>
        </p:nvSpPr>
        <p:spPr>
          <a:xfrm>
            <a:off x="5689283" y="1646785"/>
            <a:ext cx="3136758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C5225-2093-4F11-7CD5-18638DD5C505}"/>
              </a:ext>
            </a:extLst>
          </p:cNvPr>
          <p:cNvSpPr/>
          <p:nvPr/>
        </p:nvSpPr>
        <p:spPr>
          <a:xfrm>
            <a:off x="338318" y="2122184"/>
            <a:ext cx="2825750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1E5C5-178B-BDE3-7C77-30E73BB16DA5}"/>
              </a:ext>
            </a:extLst>
          </p:cNvPr>
          <p:cNvSpPr/>
          <p:nvPr/>
        </p:nvSpPr>
        <p:spPr>
          <a:xfrm>
            <a:off x="3164068" y="2122184"/>
            <a:ext cx="2931932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6BF36-328A-BD18-1479-4C46897A1EF9}"/>
              </a:ext>
            </a:extLst>
          </p:cNvPr>
          <p:cNvSpPr/>
          <p:nvPr/>
        </p:nvSpPr>
        <p:spPr>
          <a:xfrm>
            <a:off x="6053517" y="2156070"/>
            <a:ext cx="3003157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6B47296B-00EE-9716-81F3-2674530A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0" y="125986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3B9271FD-4137-C871-B23E-2658DF4FDD3B}"/>
                  </a:ext>
                </a:extLst>
              </p:cNvPr>
              <p:cNvSpPr/>
              <p:nvPr/>
            </p:nvSpPr>
            <p:spPr>
              <a:xfrm>
                <a:off x="1465780" y="1184994"/>
                <a:ext cx="2397632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does not look flat to me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3B9271FD-4137-C871-B23E-2658DF4FD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80" y="1184994"/>
                <a:ext cx="2397632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11E558E-31E6-35CB-1D46-ED2680E46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31" y="1184994"/>
            <a:ext cx="1371600" cy="1371600"/>
          </a:xfrm>
          <a:prstGeom prst="rect">
            <a:avLst/>
          </a:prstGeom>
        </p:spPr>
      </p:pic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9D0F12DB-9C68-2224-EC4E-ECD50CB5A255}"/>
              </a:ext>
            </a:extLst>
          </p:cNvPr>
          <p:cNvSpPr/>
          <p:nvPr/>
        </p:nvSpPr>
        <p:spPr>
          <a:xfrm>
            <a:off x="5165346" y="1184856"/>
            <a:ext cx="2871747" cy="900643"/>
          </a:xfrm>
          <a:prstGeom prst="wedgeRectCallout">
            <a:avLst>
              <a:gd name="adj1" fmla="val -59737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Yup! In fact, it looks like the function value will increase both to the left and the right 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E1B82C-ADBC-51C7-FC54-1C6DE292456C}"/>
              </a:ext>
            </a:extLst>
          </p:cNvPr>
          <p:cNvGrpSpPr/>
          <p:nvPr/>
        </p:nvGrpSpPr>
        <p:grpSpPr>
          <a:xfrm>
            <a:off x="10861995" y="5595536"/>
            <a:ext cx="1143000" cy="1143000"/>
            <a:chOff x="2379643" y="355681"/>
            <a:chExt cx="1143000" cy="1143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9C27B82-5144-59B4-1218-9DF79BB00DD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7C2B53-B47E-A26B-1866-DA2983052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90601B-35EF-73B2-057F-CA89FA4AAC4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C2F9B38-CF56-D34E-B532-BC3554051A4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6B0CC93-6582-6B2C-58AE-63BE980862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09D177C7-FE3A-3F1D-AAD0-9057621414D8}"/>
              </a:ext>
            </a:extLst>
          </p:cNvPr>
          <p:cNvSpPr/>
          <p:nvPr/>
        </p:nvSpPr>
        <p:spPr>
          <a:xfrm>
            <a:off x="6859917" y="5645659"/>
            <a:ext cx="3908562" cy="900643"/>
          </a:xfrm>
          <a:prstGeom prst="wedgeRectCallout">
            <a:avLst>
              <a:gd name="adj1" fmla="val 65189"/>
              <a:gd name="adj2" fmla="val 48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kids, such effects are visible only when we are look at very small scales. Let me zoom in to show you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C5E60CC2-DE39-F30F-4770-0F381BE99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83" y="394349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81775C8F-BC8A-3540-5422-23AA199396FE}"/>
                  </a:ext>
                </a:extLst>
              </p:cNvPr>
              <p:cNvSpPr/>
              <p:nvPr/>
            </p:nvSpPr>
            <p:spPr>
              <a:xfrm>
                <a:off x="7813486" y="4451003"/>
                <a:ext cx="3452181" cy="900643"/>
              </a:xfrm>
              <a:prstGeom prst="wedgeRectCallout">
                <a:avLst>
                  <a:gd name="adj1" fmla="val -60718"/>
                  <a:gd name="adj2" fmla="val -225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function really does look flat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 What about some other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81775C8F-BC8A-3540-5422-23AA19939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486" y="4451003"/>
                <a:ext cx="3452181" cy="900643"/>
              </a:xfrm>
              <a:prstGeom prst="wedgeRectCallout">
                <a:avLst>
                  <a:gd name="adj1" fmla="val -60718"/>
                  <a:gd name="adj2" fmla="val -2254"/>
                </a:avLst>
              </a:prstGeom>
              <a:blipFill>
                <a:blip r:embed="rId6"/>
                <a:stretch>
                  <a:fillRect t="-2614" r="-949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11A20-CBD3-C341-C919-C8F84E57BFD7}"/>
              </a:ext>
            </a:extLst>
          </p:cNvPr>
          <p:cNvCxnSpPr/>
          <p:nvPr/>
        </p:nvCxnSpPr>
        <p:spPr>
          <a:xfrm>
            <a:off x="-5437293" y="-18846800"/>
            <a:ext cx="0" cy="576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6DF93C-2718-09F5-C898-EB77782AFFDD}"/>
              </a:ext>
            </a:extLst>
          </p:cNvPr>
          <p:cNvCxnSpPr/>
          <p:nvPr/>
        </p:nvCxnSpPr>
        <p:spPr>
          <a:xfrm>
            <a:off x="10768479" y="-18846800"/>
            <a:ext cx="0" cy="576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1B49E5-BB2D-6867-E283-9A16C027CB29}"/>
              </a:ext>
            </a:extLst>
          </p:cNvPr>
          <p:cNvCxnSpPr/>
          <p:nvPr/>
        </p:nvCxnSpPr>
        <p:spPr>
          <a:xfrm>
            <a:off x="8908591" y="-16649700"/>
            <a:ext cx="336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87E85F-05BC-5D01-6BBF-9F796E610CE1}"/>
              </a:ext>
            </a:extLst>
          </p:cNvPr>
          <p:cNvCxnSpPr/>
          <p:nvPr/>
        </p:nvCxnSpPr>
        <p:spPr>
          <a:xfrm>
            <a:off x="-7239000" y="-16708967"/>
            <a:ext cx="3564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F896147-4D5C-3757-59AA-DE845D43B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56" y="289483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8C869EBA-527B-AE0D-CCCB-2724EAA979AB}"/>
                  </a:ext>
                </a:extLst>
              </p:cNvPr>
              <p:cNvSpPr/>
              <p:nvPr/>
            </p:nvSpPr>
            <p:spPr>
              <a:xfrm>
                <a:off x="6290706" y="2641849"/>
                <a:ext cx="4342280" cy="1153496"/>
              </a:xfrm>
              <a:prstGeom prst="wedgeRectCallout">
                <a:avLst>
                  <a:gd name="adj1" fmla="val 57730"/>
                  <a:gd name="adj2" fmla="val 4800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Look! At this small scale, the function looks almost like a straight line! I bet the slope of this line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This is why at small scales,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8C869EBA-527B-AE0D-CCCB-2724EAA9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06" y="2641849"/>
                <a:ext cx="4342280" cy="1153496"/>
              </a:xfrm>
              <a:prstGeom prst="wedgeRectCallout">
                <a:avLst>
                  <a:gd name="adj1" fmla="val 57730"/>
                  <a:gd name="adj2" fmla="val 48001"/>
                </a:avLst>
              </a:prstGeom>
              <a:blipFill>
                <a:blip r:embed="rId8"/>
                <a:stretch>
                  <a:fillRect l="-129" t="-3077" b="-769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42281B3C-B71C-491A-B844-87445CA19F8E}"/>
              </a:ext>
            </a:extLst>
          </p:cNvPr>
          <p:cNvSpPr/>
          <p:nvPr/>
        </p:nvSpPr>
        <p:spPr>
          <a:xfrm>
            <a:off x="5281458" y="4356318"/>
            <a:ext cx="1350429" cy="545950"/>
          </a:xfrm>
          <a:prstGeom prst="wedgeRectCallout">
            <a:avLst>
              <a:gd name="adj1" fmla="val -73369"/>
              <a:gd name="adj2" fmla="val -60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Tangent line/plane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500000" y="25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-3.55509 " pathEditMode="relative" rAng="0" ptsTypes="AA">
                                      <p:cBhvr>
                                        <p:cTn id="9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55509 L 0.61588 -3.25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88 -3.25023 L -0.71315 -3.2588 " pathEditMode="relative" rAng="0" ptsTypes="AA">
                                      <p:cBhvr>
                                        <p:cTn id="11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5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 animBg="1"/>
      <p:bldP spid="58" grpId="0" animBg="1"/>
      <p:bldP spid="61" grpId="0" animBg="1"/>
      <p:bldP spid="68" grpId="0" animBg="1"/>
      <p:bldP spid="71" grpId="0" animBg="1"/>
      <p:bldP spid="34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2B39-5382-70F8-02A3-CE0E46B0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5297-0118-26FB-95A5-58D522436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243679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Can find out if a stationary point is a max. or min. using 2</a:t>
                </a:r>
                <a:r>
                  <a:rPr lang="en-IN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IN" dirty="0">
                    <a:solidFill>
                      <a:schemeClr val="bg1"/>
                    </a:solidFill>
                  </a:rPr>
                  <a:t> derivative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Sign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tells us in which direction will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increase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Its magnitude gives us an idea how much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change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Also, no general way of telling if a max/min is local or global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5297-0118-26FB-95A5-58D522436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243679" cy="5300823"/>
              </a:xfrm>
              <a:blipFill>
                <a:blip r:embed="rId2"/>
                <a:stretch>
                  <a:fillRect l="-1279" t="-2759" r="-2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432333-EF73-D4EF-20F8-2FEDB60F8C5D}"/>
              </a:ext>
            </a:extLst>
          </p:cNvPr>
          <p:cNvSpPr/>
          <p:nvPr/>
        </p:nvSpPr>
        <p:spPr>
          <a:xfrm>
            <a:off x="9813625" y="1679864"/>
            <a:ext cx="1648046" cy="924818"/>
          </a:xfrm>
          <a:custGeom>
            <a:avLst/>
            <a:gdLst>
              <a:gd name="connsiteX0" fmla="*/ 0 w 1648046"/>
              <a:gd name="connsiteY0" fmla="*/ 63796 h 63796"/>
              <a:gd name="connsiteX1" fmla="*/ 1648046 w 1648046"/>
              <a:gd name="connsiteY1" fmla="*/ 0 h 63796"/>
              <a:gd name="connsiteX0" fmla="*/ 0 w 1648046"/>
              <a:gd name="connsiteY0" fmla="*/ 654733 h 654733"/>
              <a:gd name="connsiteX1" fmla="*/ 1648046 w 1648046"/>
              <a:gd name="connsiteY1" fmla="*/ 590937 h 654733"/>
              <a:gd name="connsiteX0" fmla="*/ 0 w 1648046"/>
              <a:gd name="connsiteY0" fmla="*/ 960268 h 960268"/>
              <a:gd name="connsiteX1" fmla="*/ 1648046 w 1648046"/>
              <a:gd name="connsiteY1" fmla="*/ 896472 h 960268"/>
              <a:gd name="connsiteX0" fmla="*/ 0 w 1648046"/>
              <a:gd name="connsiteY0" fmla="*/ 968699 h 968699"/>
              <a:gd name="connsiteX1" fmla="*/ 1648046 w 1648046"/>
              <a:gd name="connsiteY1" fmla="*/ 904903 h 968699"/>
              <a:gd name="connsiteX0" fmla="*/ 0 w 1648046"/>
              <a:gd name="connsiteY0" fmla="*/ 924818 h 924818"/>
              <a:gd name="connsiteX1" fmla="*/ 1648046 w 1648046"/>
              <a:gd name="connsiteY1" fmla="*/ 861022 h 9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6" h="924818">
                <a:moveTo>
                  <a:pt x="0" y="924818"/>
                </a:moveTo>
                <a:cubicBezTo>
                  <a:pt x="177210" y="-542475"/>
                  <a:pt x="907311" y="-32113"/>
                  <a:pt x="1648046" y="861022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35463F8-6910-E308-0002-49F2AA372EEF}"/>
                  </a:ext>
                </a:extLst>
              </p:cNvPr>
              <p:cNvSpPr/>
              <p:nvPr/>
            </p:nvSpPr>
            <p:spPr>
              <a:xfrm>
                <a:off x="6308524" y="573907"/>
                <a:ext cx="3332619" cy="900643"/>
              </a:xfrm>
              <a:prstGeom prst="wedgeRectCallout">
                <a:avLst>
                  <a:gd name="adj1" fmla="val 66560"/>
                  <a:gd name="adj2" fmla="val 579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, then derivative moves from +</a:t>
                </a:r>
                <a:r>
                  <a:rPr lang="en-US" dirty="0" err="1">
                    <a:solidFill>
                      <a:schemeClr val="bg1"/>
                    </a:solidFill>
                    <a:latin typeface="Calibri Light" panose="020F0302020204030204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to -</a:t>
                </a:r>
                <a:r>
                  <a:rPr lang="en-US" dirty="0" err="1">
                    <a:solidFill>
                      <a:schemeClr val="bg1"/>
                    </a:solidFill>
                    <a:latin typeface="Calibri Light" panose="020F0302020204030204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around this point i.e., maximum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35463F8-6910-E308-0002-49F2AA372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24" y="573907"/>
                <a:ext cx="3332619" cy="900643"/>
              </a:xfrm>
              <a:prstGeom prst="wedgeRectCallout">
                <a:avLst>
                  <a:gd name="adj1" fmla="val 66560"/>
                  <a:gd name="adj2" fmla="val 57955"/>
                </a:avLst>
              </a:prstGeom>
              <a:blipFill>
                <a:blip r:embed="rId3"/>
                <a:stretch>
                  <a:fillRect l="-933" t="-2424" b="-121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0A57DD-ADF8-9334-9E4D-988A3B3351D5}"/>
              </a:ext>
            </a:extLst>
          </p:cNvPr>
          <p:cNvSpPr/>
          <p:nvPr/>
        </p:nvSpPr>
        <p:spPr>
          <a:xfrm flipH="1" flipV="1">
            <a:off x="6308524" y="4250836"/>
            <a:ext cx="1648046" cy="924818"/>
          </a:xfrm>
          <a:custGeom>
            <a:avLst/>
            <a:gdLst>
              <a:gd name="connsiteX0" fmla="*/ 0 w 1648046"/>
              <a:gd name="connsiteY0" fmla="*/ 63796 h 63796"/>
              <a:gd name="connsiteX1" fmla="*/ 1648046 w 1648046"/>
              <a:gd name="connsiteY1" fmla="*/ 0 h 63796"/>
              <a:gd name="connsiteX0" fmla="*/ 0 w 1648046"/>
              <a:gd name="connsiteY0" fmla="*/ 654733 h 654733"/>
              <a:gd name="connsiteX1" fmla="*/ 1648046 w 1648046"/>
              <a:gd name="connsiteY1" fmla="*/ 590937 h 654733"/>
              <a:gd name="connsiteX0" fmla="*/ 0 w 1648046"/>
              <a:gd name="connsiteY0" fmla="*/ 960268 h 960268"/>
              <a:gd name="connsiteX1" fmla="*/ 1648046 w 1648046"/>
              <a:gd name="connsiteY1" fmla="*/ 896472 h 960268"/>
              <a:gd name="connsiteX0" fmla="*/ 0 w 1648046"/>
              <a:gd name="connsiteY0" fmla="*/ 968699 h 968699"/>
              <a:gd name="connsiteX1" fmla="*/ 1648046 w 1648046"/>
              <a:gd name="connsiteY1" fmla="*/ 904903 h 968699"/>
              <a:gd name="connsiteX0" fmla="*/ 0 w 1648046"/>
              <a:gd name="connsiteY0" fmla="*/ 924818 h 924818"/>
              <a:gd name="connsiteX1" fmla="*/ 1648046 w 1648046"/>
              <a:gd name="connsiteY1" fmla="*/ 861022 h 9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6" h="924818">
                <a:moveTo>
                  <a:pt x="0" y="924818"/>
                </a:moveTo>
                <a:cubicBezTo>
                  <a:pt x="177210" y="-542475"/>
                  <a:pt x="907311" y="-32113"/>
                  <a:pt x="1648046" y="861022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B15E678-3AB8-239C-2BEF-10651AA735BC}"/>
                  </a:ext>
                </a:extLst>
              </p:cNvPr>
              <p:cNvSpPr/>
              <p:nvPr/>
            </p:nvSpPr>
            <p:spPr>
              <a:xfrm>
                <a:off x="8311628" y="4727814"/>
                <a:ext cx="3332619" cy="900643"/>
              </a:xfrm>
              <a:prstGeom prst="wedgeRectCallout">
                <a:avLst>
                  <a:gd name="adj1" fmla="val -71267"/>
                  <a:gd name="adj2" fmla="val 719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derivative moves from -</a:t>
                </a:r>
                <a:r>
                  <a:rPr lang="en-US" dirty="0" err="1">
                    <a:solidFill>
                      <a:schemeClr val="bg1"/>
                    </a:solidFill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</a:rPr>
                  <a:t> to +</a:t>
                </a:r>
                <a:r>
                  <a:rPr lang="en-US" dirty="0" err="1">
                    <a:solidFill>
                      <a:schemeClr val="bg1"/>
                    </a:solidFill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</a:rPr>
                  <a:t> around this point i.e., </a:t>
                </a:r>
                <a:r>
                  <a:rPr lang="en-US" dirty="0"/>
                  <a:t>minimum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B15E678-3AB8-239C-2BEF-10651AA7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628" y="4727814"/>
                <a:ext cx="3332619" cy="900643"/>
              </a:xfrm>
              <a:prstGeom prst="wedgeRectCallout">
                <a:avLst>
                  <a:gd name="adj1" fmla="val -71267"/>
                  <a:gd name="adj2" fmla="val 7192"/>
                </a:avLst>
              </a:prstGeom>
              <a:blipFill>
                <a:blip r:embed="rId4"/>
                <a:stretch>
                  <a:fillRect t="-3289" r="-1943" b="-9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6D9208-A21C-70E3-7E51-880BA6EBBC79}"/>
              </a:ext>
            </a:extLst>
          </p:cNvPr>
          <p:cNvSpPr/>
          <p:nvPr/>
        </p:nvSpPr>
        <p:spPr>
          <a:xfrm>
            <a:off x="7956570" y="2600033"/>
            <a:ext cx="1857055" cy="1650803"/>
          </a:xfrm>
          <a:custGeom>
            <a:avLst/>
            <a:gdLst>
              <a:gd name="connsiteX0" fmla="*/ 0 w 1584251"/>
              <a:gd name="connsiteY0" fmla="*/ 1701209 h 1701209"/>
              <a:gd name="connsiteX1" fmla="*/ 1020726 w 1584251"/>
              <a:gd name="connsiteY1" fmla="*/ 584791 h 1701209"/>
              <a:gd name="connsiteX2" fmla="*/ 1584251 w 1584251"/>
              <a:gd name="connsiteY2" fmla="*/ 0 h 1701209"/>
              <a:gd name="connsiteX0" fmla="*/ 0 w 1584251"/>
              <a:gd name="connsiteY0" fmla="*/ 1701209 h 1701209"/>
              <a:gd name="connsiteX1" fmla="*/ 1020726 w 1584251"/>
              <a:gd name="connsiteY1" fmla="*/ 584791 h 1701209"/>
              <a:gd name="connsiteX2" fmla="*/ 1584251 w 1584251"/>
              <a:gd name="connsiteY2" fmla="*/ 0 h 1701209"/>
              <a:gd name="connsiteX0" fmla="*/ 0 w 1616832"/>
              <a:gd name="connsiteY0" fmla="*/ 1701209 h 1701209"/>
              <a:gd name="connsiteX1" fmla="*/ 1020726 w 1616832"/>
              <a:gd name="connsiteY1" fmla="*/ 584791 h 1701209"/>
              <a:gd name="connsiteX2" fmla="*/ 1584251 w 1616832"/>
              <a:gd name="connsiteY2" fmla="*/ 0 h 1701209"/>
              <a:gd name="connsiteX0" fmla="*/ 0 w 1633427"/>
              <a:gd name="connsiteY0" fmla="*/ 1701209 h 1701209"/>
              <a:gd name="connsiteX1" fmla="*/ 1020726 w 1633427"/>
              <a:gd name="connsiteY1" fmla="*/ 584791 h 1701209"/>
              <a:gd name="connsiteX2" fmla="*/ 1584251 w 1633427"/>
              <a:gd name="connsiteY2" fmla="*/ 0 h 1701209"/>
              <a:gd name="connsiteX0" fmla="*/ 0 w 1633427"/>
              <a:gd name="connsiteY0" fmla="*/ 1701209 h 1701209"/>
              <a:gd name="connsiteX1" fmla="*/ 1020726 w 1633427"/>
              <a:gd name="connsiteY1" fmla="*/ 584791 h 1701209"/>
              <a:gd name="connsiteX2" fmla="*/ 1584251 w 1633427"/>
              <a:gd name="connsiteY2" fmla="*/ 0 h 1701209"/>
              <a:gd name="connsiteX0" fmla="*/ 0 w 1646627"/>
              <a:gd name="connsiteY0" fmla="*/ 1701209 h 1701209"/>
              <a:gd name="connsiteX1" fmla="*/ 1020726 w 1646627"/>
              <a:gd name="connsiteY1" fmla="*/ 584791 h 1701209"/>
              <a:gd name="connsiteX2" fmla="*/ 1584251 w 1646627"/>
              <a:gd name="connsiteY2" fmla="*/ 0 h 1701209"/>
              <a:gd name="connsiteX0" fmla="*/ 0 w 2008978"/>
              <a:gd name="connsiteY0" fmla="*/ 1786269 h 1786269"/>
              <a:gd name="connsiteX1" fmla="*/ 1020726 w 2008978"/>
              <a:gd name="connsiteY1" fmla="*/ 669851 h 1786269"/>
              <a:gd name="connsiteX2" fmla="*/ 1988288 w 2008978"/>
              <a:gd name="connsiteY2" fmla="*/ 0 h 1786269"/>
              <a:gd name="connsiteX0" fmla="*/ 0 w 1988288"/>
              <a:gd name="connsiteY0" fmla="*/ 1786269 h 1786269"/>
              <a:gd name="connsiteX1" fmla="*/ 1020726 w 1988288"/>
              <a:gd name="connsiteY1" fmla="*/ 669851 h 1786269"/>
              <a:gd name="connsiteX2" fmla="*/ 1988288 w 1988288"/>
              <a:gd name="connsiteY2" fmla="*/ 0 h 1786269"/>
              <a:gd name="connsiteX0" fmla="*/ 0 w 1988288"/>
              <a:gd name="connsiteY0" fmla="*/ 1786269 h 1786269"/>
              <a:gd name="connsiteX1" fmla="*/ 1020726 w 1988288"/>
              <a:gd name="connsiteY1" fmla="*/ 669851 h 1786269"/>
              <a:gd name="connsiteX2" fmla="*/ 1988288 w 1988288"/>
              <a:gd name="connsiteY2" fmla="*/ 0 h 1786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055" h="1650803">
                <a:moveTo>
                  <a:pt x="0" y="1650803"/>
                </a:moveTo>
                <a:cubicBezTo>
                  <a:pt x="110775" y="741544"/>
                  <a:pt x="592684" y="801051"/>
                  <a:pt x="893726" y="796851"/>
                </a:cubicBezTo>
                <a:cubicBezTo>
                  <a:pt x="1194768" y="792651"/>
                  <a:pt x="1709775" y="834558"/>
                  <a:pt x="1857055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7EC8F3C-52A6-06AC-ACD9-AFEBBBDDE550}"/>
                  </a:ext>
                </a:extLst>
              </p:cNvPr>
              <p:cNvSpPr/>
              <p:nvPr/>
            </p:nvSpPr>
            <p:spPr>
              <a:xfrm>
                <a:off x="4858744" y="2230908"/>
                <a:ext cx="3736115" cy="900643"/>
              </a:xfrm>
              <a:prstGeom prst="wedgeRectCallout">
                <a:avLst>
                  <a:gd name="adj1" fmla="val 63145"/>
                  <a:gd name="adj2" fmla="val 6267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, then this may be min or max or saddle – higher derivatives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needed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7EC8F3C-52A6-06AC-ACD9-AFEBBBDD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44" y="2230908"/>
                <a:ext cx="3736115" cy="900643"/>
              </a:xfrm>
              <a:prstGeom prst="wedgeRectCallout">
                <a:avLst>
                  <a:gd name="adj1" fmla="val 63145"/>
                  <a:gd name="adj2" fmla="val 62676"/>
                </a:avLst>
              </a:prstGeom>
              <a:blipFill>
                <a:blip r:embed="rId5"/>
                <a:stretch>
                  <a:fillRect l="-429" t="-290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2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</a:t>
                </a:r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Chain rule commonly used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is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9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Melbo claims that the following function is continuous and differentiable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for a secret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. Find them!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Use the following identity and derivative rules to show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C6D433-6623-B09B-6C3D-F9B0A258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2" y="1114187"/>
            <a:ext cx="5876925" cy="4352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F8AEE-A074-F65A-AF7E-455870FB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92" y="1111623"/>
            <a:ext cx="5924550" cy="562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377853" y="2796417"/>
            <a:ext cx="0" cy="87356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104804" y="3656742"/>
            <a:ext cx="125896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9370812" y="3656742"/>
            <a:ext cx="1100338" cy="4478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iamond 28"/>
          <p:cNvSpPr/>
          <p:nvPr/>
        </p:nvSpPr>
        <p:spPr>
          <a:xfrm>
            <a:off x="11372850" y="1544718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iamond 29"/>
          <p:cNvSpPr/>
          <p:nvPr/>
        </p:nvSpPr>
        <p:spPr>
          <a:xfrm>
            <a:off x="8632825" y="1546386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/>
          <p:cNvSpPr/>
          <p:nvPr/>
        </p:nvSpPr>
        <p:spPr>
          <a:xfrm>
            <a:off x="6916247" y="2835436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iamond 31"/>
          <p:cNvSpPr/>
          <p:nvPr/>
        </p:nvSpPr>
        <p:spPr>
          <a:xfrm>
            <a:off x="11369675" y="429297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>
            <a:off x="10057303" y="2835436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iamond 34"/>
          <p:cNvSpPr/>
          <p:nvPr/>
        </p:nvSpPr>
        <p:spPr>
          <a:xfrm>
            <a:off x="8632825" y="429297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/>
          <p:cNvSpPr/>
          <p:nvPr/>
        </p:nvSpPr>
        <p:spPr>
          <a:xfrm>
            <a:off x="6916247" y="596540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sosceles Triangle 43"/>
          <p:cNvSpPr/>
          <p:nvPr/>
        </p:nvSpPr>
        <p:spPr>
          <a:xfrm>
            <a:off x="10057303" y="596540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Diamond 56"/>
          <p:cNvSpPr/>
          <p:nvPr/>
        </p:nvSpPr>
        <p:spPr>
          <a:xfrm>
            <a:off x="4466739" y="4065270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Isosceles Triangle 58"/>
          <p:cNvSpPr/>
          <p:nvPr/>
        </p:nvSpPr>
        <p:spPr>
          <a:xfrm>
            <a:off x="4234831" y="1624093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Isosceles Triangle 59"/>
          <p:cNvSpPr/>
          <p:nvPr/>
        </p:nvSpPr>
        <p:spPr>
          <a:xfrm>
            <a:off x="2634631" y="1090880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Isosceles Triangle 60"/>
          <p:cNvSpPr/>
          <p:nvPr/>
        </p:nvSpPr>
        <p:spPr>
          <a:xfrm>
            <a:off x="1054503" y="1703468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Isosceles Triangle 61"/>
          <p:cNvSpPr/>
          <p:nvPr/>
        </p:nvSpPr>
        <p:spPr>
          <a:xfrm>
            <a:off x="2634631" y="241453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Diamond 68"/>
          <p:cNvSpPr/>
          <p:nvPr/>
        </p:nvSpPr>
        <p:spPr>
          <a:xfrm>
            <a:off x="5713208" y="310128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80296B7-1261-448B-A922-79D56C14CA7E}"/>
              </a:ext>
            </a:extLst>
          </p:cNvPr>
          <p:cNvSpPr/>
          <p:nvPr/>
        </p:nvSpPr>
        <p:spPr>
          <a:xfrm>
            <a:off x="6916247" y="2386899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Saddle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1A4A152-D4BD-4CC4-9D58-9D0846250137}"/>
              </a:ext>
            </a:extLst>
          </p:cNvPr>
          <p:cNvSpPr/>
          <p:nvPr/>
        </p:nvSpPr>
        <p:spPr>
          <a:xfrm>
            <a:off x="7007687" y="3733694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Minimum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2564EA6-FB6E-4E43-BBC9-D209F7ED3152}"/>
              </a:ext>
            </a:extLst>
          </p:cNvPr>
          <p:cNvSpPr/>
          <p:nvPr/>
        </p:nvSpPr>
        <p:spPr>
          <a:xfrm>
            <a:off x="8176152" y="5528549"/>
            <a:ext cx="1201701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Maximum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3924</TotalTime>
  <Words>2913</Words>
  <Application>Microsoft Office PowerPoint</Application>
  <PresentationFormat>Widescreen</PresentationFormat>
  <Paragraphs>387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Finding good parameters</vt:lpstr>
      <vt:lpstr>calculus crash course</vt:lpstr>
      <vt:lpstr>Derivatives</vt:lpstr>
      <vt:lpstr>Derivatives – Behind the Scenes</vt:lpstr>
      <vt:lpstr>Stationary points</vt:lpstr>
      <vt:lpstr>Stationary points</vt:lpstr>
      <vt:lpstr>Rules of derivatives</vt:lpstr>
      <vt:lpstr>Exercise</vt:lpstr>
      <vt:lpstr>Multivariate Functions f:R^2→R</vt:lpstr>
      <vt:lpstr>Multivariate derivatives aka Gradients</vt:lpstr>
      <vt:lpstr>Gradients for f:R^2→R</vt:lpstr>
      <vt:lpstr>Steepest ascent</vt:lpstr>
      <vt:lpstr>Steepest descent</vt:lpstr>
      <vt:lpstr>A Toy Example – Function output values</vt:lpstr>
      <vt:lpstr>A Toy Example – Gradients</vt:lpstr>
      <vt:lpstr>A Toy Example – Gradients</vt:lpstr>
      <vt:lpstr>Rules of gradients</vt:lpstr>
      <vt:lpstr>Rules of derivatives</vt:lpstr>
      <vt:lpstr>A few useful identities</vt:lpstr>
      <vt:lpstr>Exercise</vt:lpstr>
      <vt:lpstr>Applying Calculus to Find My Salary</vt:lpstr>
      <vt:lpstr>Applying Calculus to Find My Salary</vt:lpstr>
      <vt:lpstr>Summary</vt:lpstr>
      <vt:lpstr>Stay Amazing!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salary!</dc:title>
  <dc:creator>Purushottam Kar</dc:creator>
  <cp:lastModifiedBy>Purushottam Kar</cp:lastModifiedBy>
  <cp:revision>113</cp:revision>
  <dcterms:created xsi:type="dcterms:W3CDTF">2022-08-22T20:04:03Z</dcterms:created>
  <dcterms:modified xsi:type="dcterms:W3CDTF">2022-08-27T21:33:37Z</dcterms:modified>
</cp:coreProperties>
</file>