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7" r:id="rId2"/>
    <p:sldId id="260" r:id="rId3"/>
    <p:sldId id="261"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00FF"/>
    <a:srgbClr val="3667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C415B-1CC3-40CA-8F6F-B1EECB4A3369}" type="datetimeFigureOut">
              <a:rPr lang="en-IN" smtClean="0"/>
              <a:t>09-01-2023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5479E-C763-405A-B6DA-7DAD322569B8}" type="slidenum">
              <a:rPr lang="en-IN" smtClean="0"/>
              <a:t>‹#›</a:t>
            </a:fld>
            <a:endParaRPr lang="en-IN"/>
          </a:p>
        </p:txBody>
      </p:sp>
    </p:spTree>
    <p:extLst>
      <p:ext uri="{BB962C8B-B14F-4D97-AF65-F5344CB8AC3E}">
        <p14:creationId xmlns:p14="http://schemas.microsoft.com/office/powerpoint/2010/main" val="336484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09/01/2023 19:59</a:t>
            </a:fld>
            <a:endParaRPr lang="en-GB" sz="1200">
              <a:cs typeface="Arial" pitchFamily="34" charset="0"/>
            </a:endParaRPr>
          </a:p>
        </p:txBody>
      </p:sp>
      <p:sp>
        <p:nvSpPr>
          <p:cNvPr id="61446" name="Footer Placeholder 5"/>
          <p:cNvSpPr>
            <a:spLocks noGrp="1"/>
          </p:cNvSpPr>
          <p:nvPr>
            <p:ph type="ftr" sz="quarter" idx="4"/>
          </p:nvPr>
        </p:nvSpPr>
        <p:spPr>
          <a:xfrm>
            <a:off x="0" y="8829675"/>
            <a:ext cx="6308725" cy="465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dirty="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dirty="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dirty="0">
                <a:solidFill>
                  <a:srgbClr val="000000"/>
                </a:solidFill>
                <a:cs typeface="Arial" pitchFamily="34" charset="0"/>
              </a:rPr>
            </a:br>
            <a:r>
              <a:rPr lang="en-GB" sz="500" dirty="0">
                <a:solidFill>
                  <a:srgbClr val="000000"/>
                </a:solidFill>
                <a:cs typeface="Arial" pitchFamily="34" charset="0"/>
              </a:rPr>
              <a:t>MICROSOFT MAKES NO WARRANTIES, EXPRESS, IMPLIED OR STATUTORY, AS TO THE INFORMATION IN THIS PRESENTATION.</a:t>
            </a:r>
          </a:p>
          <a:p>
            <a:endParaRPr lang="en-GB" sz="500" dirty="0">
              <a:cs typeface="Arial" pitchFamily="34" charset="0"/>
            </a:endParaRPr>
          </a:p>
        </p:txBody>
      </p:sp>
      <p:sp>
        <p:nvSpPr>
          <p:cNvPr id="61447" name="Slide Number Placeholder 6"/>
          <p:cNvSpPr>
            <a:spLocks noGrp="1"/>
          </p:cNvSpPr>
          <p:nvPr>
            <p:ph type="sldNum" sz="quarter" idx="5"/>
          </p:nvPr>
        </p:nvSpPr>
        <p:spPr>
          <a:xfrm>
            <a:off x="6308725" y="8829675"/>
            <a:ext cx="700088" cy="465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3219390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035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t>IEEE SOUTHEASTCON 2010, CHARLOTTE, NC</a:t>
            </a:r>
          </a:p>
        </p:txBody>
      </p:sp>
      <p:sp>
        <p:nvSpPr>
          <p:cNvPr id="10035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07986F26-67AC-485D-A2A8-222F3DFE45FD}" type="slidenum">
              <a:rPr lang="en-US" sz="1200" smtClean="0"/>
              <a:pPr/>
              <a:t>2</a:t>
            </a:fld>
            <a:endParaRPr lang="en-US" sz="1200"/>
          </a:p>
        </p:txBody>
      </p:sp>
    </p:spTree>
    <p:extLst>
      <p:ext uri="{BB962C8B-B14F-4D97-AF65-F5344CB8AC3E}">
        <p14:creationId xmlns:p14="http://schemas.microsoft.com/office/powerpoint/2010/main" val="3764693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035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175">
              <a:defRPr sz="2400">
                <a:solidFill>
                  <a:schemeClr val="tx1"/>
                </a:solidFill>
                <a:latin typeface="Times New Roman" pitchFamily="18" charset="0"/>
              </a:defRPr>
            </a:lvl1pPr>
            <a:lvl2pPr marL="742909" indent="-285734" defTabSz="911175">
              <a:defRPr sz="2400">
                <a:solidFill>
                  <a:schemeClr val="tx1"/>
                </a:solidFill>
                <a:latin typeface="Times New Roman" pitchFamily="18" charset="0"/>
              </a:defRPr>
            </a:lvl2pPr>
            <a:lvl3pPr marL="1142937" indent="-228587" defTabSz="911175">
              <a:defRPr sz="2400">
                <a:solidFill>
                  <a:schemeClr val="tx1"/>
                </a:solidFill>
                <a:latin typeface="Times New Roman" pitchFamily="18" charset="0"/>
              </a:defRPr>
            </a:lvl3pPr>
            <a:lvl4pPr marL="1600111" indent="-228587" defTabSz="911175">
              <a:defRPr sz="2400">
                <a:solidFill>
                  <a:schemeClr val="tx1"/>
                </a:solidFill>
                <a:latin typeface="Times New Roman" pitchFamily="18" charset="0"/>
              </a:defRPr>
            </a:lvl4pPr>
            <a:lvl5pPr marL="2057287" indent="-228587" defTabSz="911175">
              <a:defRPr sz="2400">
                <a:solidFill>
                  <a:schemeClr val="tx1"/>
                </a:solidFill>
                <a:latin typeface="Times New Roman" pitchFamily="18" charset="0"/>
              </a:defRPr>
            </a:lvl5pPr>
            <a:lvl6pPr marL="2514461" indent="-228587" defTabSz="911175" eaLnBrk="0" fontAlgn="base" hangingPunct="0">
              <a:spcBef>
                <a:spcPct val="0"/>
              </a:spcBef>
              <a:spcAft>
                <a:spcPct val="0"/>
              </a:spcAft>
              <a:defRPr sz="2400">
                <a:solidFill>
                  <a:schemeClr val="tx1"/>
                </a:solidFill>
                <a:latin typeface="Times New Roman" pitchFamily="18" charset="0"/>
              </a:defRPr>
            </a:lvl6pPr>
            <a:lvl7pPr marL="2971635" indent="-228587" defTabSz="911175" eaLnBrk="0" fontAlgn="base" hangingPunct="0">
              <a:spcBef>
                <a:spcPct val="0"/>
              </a:spcBef>
              <a:spcAft>
                <a:spcPct val="0"/>
              </a:spcAft>
              <a:defRPr sz="2400">
                <a:solidFill>
                  <a:schemeClr val="tx1"/>
                </a:solidFill>
                <a:latin typeface="Times New Roman" pitchFamily="18" charset="0"/>
              </a:defRPr>
            </a:lvl7pPr>
            <a:lvl8pPr marL="3428811" indent="-228587" defTabSz="911175" eaLnBrk="0" fontAlgn="base" hangingPunct="0">
              <a:spcBef>
                <a:spcPct val="0"/>
              </a:spcBef>
              <a:spcAft>
                <a:spcPct val="0"/>
              </a:spcAft>
              <a:defRPr sz="2400">
                <a:solidFill>
                  <a:schemeClr val="tx1"/>
                </a:solidFill>
                <a:latin typeface="Times New Roman" pitchFamily="18" charset="0"/>
              </a:defRPr>
            </a:lvl8pPr>
            <a:lvl9pPr marL="3885985" indent="-228587" defTabSz="911175" eaLnBrk="0" fontAlgn="base" hangingPunct="0">
              <a:spcBef>
                <a:spcPct val="0"/>
              </a:spcBef>
              <a:spcAft>
                <a:spcPct val="0"/>
              </a:spcAft>
              <a:defRPr sz="2400">
                <a:solidFill>
                  <a:schemeClr val="tx1"/>
                </a:solidFill>
                <a:latin typeface="Times New Roman" pitchFamily="18" charset="0"/>
              </a:defRPr>
            </a:lvl9pPr>
          </a:lstStyle>
          <a:p>
            <a:r>
              <a:rPr lang="en-US" sz="1200" dirty="0"/>
              <a:t>IEEE SOUTHEASTCON 2010, CHARLOTTE, NC</a:t>
            </a:r>
          </a:p>
        </p:txBody>
      </p:sp>
      <p:sp>
        <p:nvSpPr>
          <p:cNvPr id="10035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175">
              <a:defRPr sz="2400">
                <a:solidFill>
                  <a:schemeClr val="tx1"/>
                </a:solidFill>
                <a:latin typeface="Times New Roman" pitchFamily="18" charset="0"/>
              </a:defRPr>
            </a:lvl1pPr>
            <a:lvl2pPr marL="742909" indent="-285734" defTabSz="911175">
              <a:defRPr sz="2400">
                <a:solidFill>
                  <a:schemeClr val="tx1"/>
                </a:solidFill>
                <a:latin typeface="Times New Roman" pitchFamily="18" charset="0"/>
              </a:defRPr>
            </a:lvl2pPr>
            <a:lvl3pPr marL="1142937" indent="-228587" defTabSz="911175">
              <a:defRPr sz="2400">
                <a:solidFill>
                  <a:schemeClr val="tx1"/>
                </a:solidFill>
                <a:latin typeface="Times New Roman" pitchFamily="18" charset="0"/>
              </a:defRPr>
            </a:lvl3pPr>
            <a:lvl4pPr marL="1600111" indent="-228587" defTabSz="911175">
              <a:defRPr sz="2400">
                <a:solidFill>
                  <a:schemeClr val="tx1"/>
                </a:solidFill>
                <a:latin typeface="Times New Roman" pitchFamily="18" charset="0"/>
              </a:defRPr>
            </a:lvl4pPr>
            <a:lvl5pPr marL="2057287" indent="-228587" defTabSz="911175">
              <a:defRPr sz="2400">
                <a:solidFill>
                  <a:schemeClr val="tx1"/>
                </a:solidFill>
                <a:latin typeface="Times New Roman" pitchFamily="18" charset="0"/>
              </a:defRPr>
            </a:lvl5pPr>
            <a:lvl6pPr marL="2514461" indent="-228587" defTabSz="911175" eaLnBrk="0" fontAlgn="base" hangingPunct="0">
              <a:spcBef>
                <a:spcPct val="0"/>
              </a:spcBef>
              <a:spcAft>
                <a:spcPct val="0"/>
              </a:spcAft>
              <a:defRPr sz="2400">
                <a:solidFill>
                  <a:schemeClr val="tx1"/>
                </a:solidFill>
                <a:latin typeface="Times New Roman" pitchFamily="18" charset="0"/>
              </a:defRPr>
            </a:lvl6pPr>
            <a:lvl7pPr marL="2971635" indent="-228587" defTabSz="911175" eaLnBrk="0" fontAlgn="base" hangingPunct="0">
              <a:spcBef>
                <a:spcPct val="0"/>
              </a:spcBef>
              <a:spcAft>
                <a:spcPct val="0"/>
              </a:spcAft>
              <a:defRPr sz="2400">
                <a:solidFill>
                  <a:schemeClr val="tx1"/>
                </a:solidFill>
                <a:latin typeface="Times New Roman" pitchFamily="18" charset="0"/>
              </a:defRPr>
            </a:lvl7pPr>
            <a:lvl8pPr marL="3428811" indent="-228587" defTabSz="911175" eaLnBrk="0" fontAlgn="base" hangingPunct="0">
              <a:spcBef>
                <a:spcPct val="0"/>
              </a:spcBef>
              <a:spcAft>
                <a:spcPct val="0"/>
              </a:spcAft>
              <a:defRPr sz="2400">
                <a:solidFill>
                  <a:schemeClr val="tx1"/>
                </a:solidFill>
                <a:latin typeface="Times New Roman" pitchFamily="18" charset="0"/>
              </a:defRPr>
            </a:lvl8pPr>
            <a:lvl9pPr marL="3885985" indent="-228587" defTabSz="911175" eaLnBrk="0" fontAlgn="base" hangingPunct="0">
              <a:spcBef>
                <a:spcPct val="0"/>
              </a:spcBef>
              <a:spcAft>
                <a:spcPct val="0"/>
              </a:spcAft>
              <a:defRPr sz="2400">
                <a:solidFill>
                  <a:schemeClr val="tx1"/>
                </a:solidFill>
                <a:latin typeface="Times New Roman" pitchFamily="18" charset="0"/>
              </a:defRPr>
            </a:lvl9pPr>
          </a:lstStyle>
          <a:p>
            <a:fld id="{07986F26-67AC-485D-A2A8-222F3DFE45FD}" type="slidenum">
              <a:rPr lang="en-US" sz="1200" smtClean="0"/>
              <a:pPr/>
              <a:t>3</a:t>
            </a:fld>
            <a:endParaRPr lang="en-US" sz="1200" dirty="0"/>
          </a:p>
        </p:txBody>
      </p:sp>
    </p:spTree>
    <p:extLst>
      <p:ext uri="{BB962C8B-B14F-4D97-AF65-F5344CB8AC3E}">
        <p14:creationId xmlns:p14="http://schemas.microsoft.com/office/powerpoint/2010/main" val="2119334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5180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Avenir Book" panose="020B0503020203020204" pitchFamily="34" charset="-78"/>
                <a:cs typeface="Avenir Book" panose="020B0503020203020204" pitchFamily="34" charset="-7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1/9/2023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lnSpc>
          <a:spcPct val="90000"/>
        </a:lnSpc>
        <a:spcBef>
          <a:spcPct val="0"/>
        </a:spcBef>
        <a:buNone/>
        <a:defRPr sz="3200" kern="1200">
          <a:solidFill>
            <a:schemeClr val="tx1"/>
          </a:solidFill>
          <a:latin typeface="Avenir Book" panose="020B0503020203020204" pitchFamily="34" charset="-78"/>
          <a:ea typeface="+mj-ea"/>
          <a:cs typeface="Avenir Book" panose="020B0503020203020204" pitchFamily="34"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B0503020203020204" pitchFamily="34" charset="-78"/>
          <a:ea typeface="+mn-ea"/>
          <a:cs typeface="Avenir Book" panose="020B0503020203020204" pitchFamily="34"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B0503020203020204" pitchFamily="34" charset="-78"/>
          <a:ea typeface="+mn-ea"/>
          <a:cs typeface="Avenir Book" panose="020B0503020203020204" pitchFamily="34"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B0503020203020204" pitchFamily="34" charset="-78"/>
          <a:ea typeface="+mn-ea"/>
          <a:cs typeface="Avenir Book" panose="020B0503020203020204" pitchFamily="34"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B0503020203020204" pitchFamily="34" charset="-78"/>
          <a:ea typeface="+mn-ea"/>
          <a:cs typeface="Avenir Book" panose="020B0503020203020204" pitchFamily="34"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B0503020203020204" pitchFamily="34" charset="-78"/>
          <a:ea typeface="+mn-ea"/>
          <a:cs typeface="Avenir Book" panose="020B0503020203020204" pitchFamily="34"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304800" y="1687513"/>
            <a:ext cx="8534400" cy="1568450"/>
          </a:xfrm>
        </p:spPr>
        <p:txBody>
          <a:bodyPr/>
          <a:lstStyle/>
          <a:p>
            <a:pPr algn="ctr"/>
            <a:r>
              <a:rPr lang="en-US" sz="4400" smtClean="0"/>
              <a:t>Computer Networks I</a:t>
            </a:r>
            <a:endParaRPr lang="en-US" sz="4000" dirty="0">
              <a:cs typeface="Times New Roman" pitchFamily="18" charset="0"/>
            </a:endParaRPr>
          </a:p>
        </p:txBody>
      </p:sp>
      <p:sp>
        <p:nvSpPr>
          <p:cNvPr id="9219" name="Subtitle 3"/>
          <p:cNvSpPr>
            <a:spLocks noGrp="1"/>
          </p:cNvSpPr>
          <p:nvPr>
            <p:ph type="subTitle" idx="1"/>
          </p:nvPr>
        </p:nvSpPr>
        <p:spPr/>
        <p:txBody>
          <a:bodyPr/>
          <a:lstStyle/>
          <a:p>
            <a:pPr eaLnBrk="1" hangingPunct="1"/>
            <a:r>
              <a:rPr lang="en-US" sz="2400" dirty="0" err="1" smtClean="0"/>
              <a:t>Amitangshu</a:t>
            </a:r>
            <a:r>
              <a:rPr lang="en-US" sz="2400" dirty="0" smtClean="0"/>
              <a:t> Pal</a:t>
            </a:r>
          </a:p>
          <a:p>
            <a:pPr eaLnBrk="1" hangingPunct="1"/>
            <a:r>
              <a:rPr lang="en-US" sz="2400" dirty="0" smtClean="0"/>
              <a:t>Computer Science and Engineering</a:t>
            </a:r>
          </a:p>
          <a:p>
            <a:pPr eaLnBrk="1" hangingPunct="1"/>
            <a:r>
              <a:rPr lang="en-US" sz="2400" dirty="0" smtClean="0"/>
              <a:t>IIT Kanpur</a:t>
            </a:r>
          </a:p>
          <a:p>
            <a:pPr eaLnBrk="1" hangingPunct="1"/>
            <a:endParaRPr lang="en-US" dirty="0"/>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5056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7" name="Title 1"/>
          <p:cNvSpPr>
            <a:spLocks noGrp="1"/>
          </p:cNvSpPr>
          <p:nvPr>
            <p:ph type="title"/>
          </p:nvPr>
        </p:nvSpPr>
        <p:spPr>
          <a:xfrm>
            <a:off x="382588" y="209550"/>
            <a:ext cx="8505825" cy="531813"/>
          </a:xfrm>
        </p:spPr>
        <p:txBody>
          <a:bodyPr>
            <a:normAutofit/>
          </a:bodyPr>
          <a:lstStyle/>
          <a:p>
            <a:pPr algn="ctr" defTabSz="912813" eaLnBrk="1" hangingPunct="1"/>
            <a:r>
              <a:rPr lang="en-US" sz="3200" dirty="0" smtClean="0"/>
              <a:t>Course Contents</a:t>
            </a:r>
            <a:endParaRPr lang="en-US" sz="3200" dirty="0"/>
          </a:p>
        </p:txBody>
      </p:sp>
      <p:sp>
        <p:nvSpPr>
          <p:cNvPr id="186" name="Text Placeholder 2">
            <a:extLst>
              <a:ext uri="{FF2B5EF4-FFF2-40B4-BE49-F238E27FC236}">
                <a16:creationId xmlns:a16="http://schemas.microsoft.com/office/drawing/2014/main" id="{A6EAEAD1-D01E-4D38-9A55-906A4191D1EA}"/>
              </a:ext>
            </a:extLst>
          </p:cNvPr>
          <p:cNvSpPr>
            <a:spLocks/>
          </p:cNvSpPr>
          <p:nvPr/>
        </p:nvSpPr>
        <p:spPr bwMode="auto">
          <a:xfrm>
            <a:off x="288926" y="744134"/>
            <a:ext cx="8599487" cy="468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800100" lvl="1" indent="-342900" algn="just" eaLnBrk="1" hangingPunct="1">
              <a:lnSpc>
                <a:spcPct val="90000"/>
              </a:lnSpc>
              <a:spcBef>
                <a:spcPct val="20000"/>
              </a:spcBef>
              <a:buClr>
                <a:srgbClr val="CC9900"/>
              </a:buClr>
              <a:buSzPct val="65000"/>
              <a:buFont typeface="Wingdings" pitchFamily="2" charset="2"/>
              <a:buChar char="q"/>
            </a:pPr>
            <a:endParaRPr lang="en-US" sz="1800" dirty="0">
              <a:latin typeface="Avenir Book" panose="020B0503020203020204" pitchFamily="34" charset="-78"/>
              <a:cs typeface="Avenir Book" panose="020B0503020203020204" pitchFamily="34" charset="-78"/>
            </a:endParaRPr>
          </a:p>
          <a:p>
            <a:pPr marL="285750" indent="-285750" algn="just">
              <a:buFont typeface="Wingdings" panose="05000000000000000000" pitchFamily="2" charset="2"/>
              <a:buChar char="q"/>
            </a:pPr>
            <a:r>
              <a:rPr lang="en-GB" dirty="0">
                <a:latin typeface="Avenir Book" panose="020B0503020203020204" pitchFamily="34" charset="-78"/>
                <a:cs typeface="Avenir Book" panose="020B0503020203020204" pitchFamily="34" charset="-78"/>
              </a:rPr>
              <a:t>The objective of this course is to introduce students with the concepts of networking including protocols, LAN, WAN, and wireless </a:t>
            </a:r>
            <a:r>
              <a:rPr lang="en-GB" dirty="0" smtClean="0">
                <a:latin typeface="Avenir Book" panose="020B0503020203020204" pitchFamily="34" charset="-78"/>
                <a:cs typeface="Avenir Book" panose="020B0503020203020204" pitchFamily="34" charset="-78"/>
              </a:rPr>
              <a:t>networks</a:t>
            </a:r>
          </a:p>
          <a:p>
            <a:pPr marL="285750" indent="-285750" algn="just">
              <a:buFont typeface="Wingdings" panose="05000000000000000000" pitchFamily="2" charset="2"/>
              <a:buChar char="q"/>
            </a:pPr>
            <a:endParaRPr lang="en-GB" dirty="0">
              <a:latin typeface="Avenir Book" panose="020B0503020203020204" pitchFamily="34" charset="-78"/>
              <a:cs typeface="Avenir Book" panose="020B0503020203020204" pitchFamily="34" charset="-78"/>
            </a:endParaRPr>
          </a:p>
          <a:p>
            <a:pPr marL="285750" indent="-285750" algn="just">
              <a:buFont typeface="Wingdings" panose="05000000000000000000" pitchFamily="2" charset="2"/>
              <a:buChar char="q"/>
            </a:pPr>
            <a:r>
              <a:rPr lang="en-GB" dirty="0" smtClean="0">
                <a:latin typeface="Avenir Book" panose="020B0503020203020204" pitchFamily="34" charset="-78"/>
                <a:cs typeface="Avenir Book" panose="020B0503020203020204" pitchFamily="34" charset="-78"/>
              </a:rPr>
              <a:t>Topics include:</a:t>
            </a:r>
          </a:p>
          <a:p>
            <a:pPr marL="742950" lvl="1" indent="-285750" algn="just">
              <a:buFont typeface="Wingdings" panose="05000000000000000000" pitchFamily="2" charset="2"/>
              <a:buChar char="q"/>
            </a:pPr>
            <a:r>
              <a:rPr lang="en-IN" dirty="0">
                <a:solidFill>
                  <a:srgbClr val="333333"/>
                </a:solidFill>
                <a:latin typeface="Avenir Book" panose="020B0503020203020204" pitchFamily="34" charset="-78"/>
                <a:cs typeface="Avenir Book" panose="020B0503020203020204" pitchFamily="34" charset="-78"/>
              </a:rPr>
              <a:t>Overview of Data Communications and </a:t>
            </a:r>
            <a:r>
              <a:rPr lang="en-IN" dirty="0" smtClean="0">
                <a:solidFill>
                  <a:srgbClr val="333333"/>
                </a:solidFill>
                <a:latin typeface="Avenir Book" panose="020B0503020203020204" pitchFamily="34" charset="-78"/>
                <a:cs typeface="Avenir Book" panose="020B0503020203020204" pitchFamily="34" charset="-78"/>
              </a:rPr>
              <a:t>Networking, </a:t>
            </a:r>
            <a:r>
              <a:rPr lang="en-IN" dirty="0">
                <a:solidFill>
                  <a:srgbClr val="333333"/>
                </a:solidFill>
                <a:latin typeface="Avenir Book" panose="020B0503020203020204" pitchFamily="34" charset="-78"/>
                <a:cs typeface="Avenir Book" panose="020B0503020203020204" pitchFamily="34" charset="-78"/>
              </a:rPr>
              <a:t>Protocol architecture, </a:t>
            </a:r>
            <a:r>
              <a:rPr lang="en-IN" dirty="0" smtClean="0">
                <a:solidFill>
                  <a:srgbClr val="333333"/>
                </a:solidFill>
                <a:latin typeface="Avenir Book" panose="020B0503020203020204" pitchFamily="34" charset="-78"/>
                <a:cs typeface="Avenir Book" panose="020B0503020203020204" pitchFamily="34" charset="-78"/>
              </a:rPr>
              <a:t>TCP/IP</a:t>
            </a:r>
            <a:endParaRPr lang="en-IN" dirty="0">
              <a:solidFill>
                <a:srgbClr val="333333"/>
              </a:solidFill>
              <a:latin typeface="Avenir Book" panose="020B0503020203020204" pitchFamily="34" charset="-78"/>
              <a:cs typeface="Avenir Book" panose="020B0503020203020204" pitchFamily="34" charset="-78"/>
            </a:endParaRPr>
          </a:p>
          <a:p>
            <a:pPr marL="742950" lvl="1" indent="-285750" algn="just">
              <a:buFont typeface="Wingdings" panose="05000000000000000000" pitchFamily="2" charset="2"/>
              <a:buChar char="q"/>
            </a:pPr>
            <a:r>
              <a:rPr lang="en-IN" dirty="0">
                <a:solidFill>
                  <a:srgbClr val="333333"/>
                </a:solidFill>
                <a:latin typeface="Avenir Book" panose="020B0503020203020204" pitchFamily="34" charset="-78"/>
                <a:cs typeface="Avenir Book" panose="020B0503020203020204" pitchFamily="34" charset="-78"/>
              </a:rPr>
              <a:t>Analog and Digital data transmission, Transmission impairments, Channel </a:t>
            </a:r>
            <a:r>
              <a:rPr lang="en-IN" dirty="0" smtClean="0">
                <a:solidFill>
                  <a:srgbClr val="333333"/>
                </a:solidFill>
                <a:latin typeface="Avenir Book" panose="020B0503020203020204" pitchFamily="34" charset="-78"/>
                <a:cs typeface="Avenir Book" panose="020B0503020203020204" pitchFamily="34" charset="-78"/>
              </a:rPr>
              <a:t>capacity</a:t>
            </a:r>
            <a:endParaRPr lang="en-IN" dirty="0">
              <a:solidFill>
                <a:srgbClr val="333333"/>
              </a:solidFill>
              <a:latin typeface="Avenir Book" panose="020B0503020203020204" pitchFamily="34" charset="-78"/>
              <a:cs typeface="Avenir Book" panose="020B0503020203020204" pitchFamily="34" charset="-78"/>
            </a:endParaRPr>
          </a:p>
          <a:p>
            <a:pPr marL="742950" lvl="1" indent="-285750" algn="just">
              <a:buFont typeface="Wingdings" panose="05000000000000000000" pitchFamily="2" charset="2"/>
              <a:buChar char="q"/>
            </a:pPr>
            <a:r>
              <a:rPr lang="en-IN" dirty="0">
                <a:solidFill>
                  <a:srgbClr val="333333"/>
                </a:solidFill>
                <a:latin typeface="Avenir Book" panose="020B0503020203020204" pitchFamily="34" charset="-78"/>
                <a:cs typeface="Avenir Book" panose="020B0503020203020204" pitchFamily="34" charset="-78"/>
              </a:rPr>
              <a:t>Transmission </a:t>
            </a:r>
            <a:r>
              <a:rPr lang="en-IN" dirty="0" smtClean="0">
                <a:solidFill>
                  <a:srgbClr val="333333"/>
                </a:solidFill>
                <a:latin typeface="Avenir Book" panose="020B0503020203020204" pitchFamily="34" charset="-78"/>
                <a:cs typeface="Avenir Book" panose="020B0503020203020204" pitchFamily="34" charset="-78"/>
              </a:rPr>
              <a:t>media</a:t>
            </a:r>
            <a:endParaRPr lang="en-IN" dirty="0">
              <a:solidFill>
                <a:srgbClr val="333333"/>
              </a:solidFill>
              <a:latin typeface="Avenir Book" panose="020B0503020203020204" pitchFamily="34" charset="-78"/>
              <a:cs typeface="Avenir Book" panose="020B0503020203020204" pitchFamily="34" charset="-78"/>
            </a:endParaRPr>
          </a:p>
          <a:p>
            <a:pPr marL="742950" lvl="1" indent="-285750" algn="just">
              <a:buFont typeface="Wingdings" panose="05000000000000000000" pitchFamily="2" charset="2"/>
              <a:buChar char="q"/>
            </a:pPr>
            <a:r>
              <a:rPr lang="en-IN" dirty="0">
                <a:solidFill>
                  <a:srgbClr val="333333"/>
                </a:solidFill>
                <a:latin typeface="Avenir Book" panose="020B0503020203020204" pitchFamily="34" charset="-78"/>
                <a:cs typeface="Avenir Book" panose="020B0503020203020204" pitchFamily="34" charset="-78"/>
              </a:rPr>
              <a:t>Signal encoding </a:t>
            </a:r>
            <a:r>
              <a:rPr lang="en-IN" dirty="0" smtClean="0">
                <a:solidFill>
                  <a:srgbClr val="333333"/>
                </a:solidFill>
                <a:latin typeface="Avenir Book" panose="020B0503020203020204" pitchFamily="34" charset="-78"/>
                <a:cs typeface="Avenir Book" panose="020B0503020203020204" pitchFamily="34" charset="-78"/>
              </a:rPr>
              <a:t>techniques</a:t>
            </a:r>
            <a:endParaRPr lang="en-IN" dirty="0">
              <a:solidFill>
                <a:srgbClr val="333333"/>
              </a:solidFill>
              <a:latin typeface="Avenir Book" panose="020B0503020203020204" pitchFamily="34" charset="-78"/>
              <a:cs typeface="Avenir Book" panose="020B0503020203020204" pitchFamily="34" charset="-78"/>
            </a:endParaRPr>
          </a:p>
          <a:p>
            <a:pPr marL="742950" lvl="1" indent="-285750" algn="just">
              <a:buFont typeface="Wingdings" panose="05000000000000000000" pitchFamily="2" charset="2"/>
              <a:buChar char="q"/>
            </a:pPr>
            <a:r>
              <a:rPr lang="en-IN" dirty="0">
                <a:solidFill>
                  <a:srgbClr val="333333"/>
                </a:solidFill>
                <a:latin typeface="Avenir Book" panose="020B0503020203020204" pitchFamily="34" charset="-78"/>
                <a:cs typeface="Avenir Book" panose="020B0503020203020204" pitchFamily="34" charset="-78"/>
              </a:rPr>
              <a:t>Synchronous and asynchronous transmission, error detection and </a:t>
            </a:r>
            <a:r>
              <a:rPr lang="en-IN" dirty="0" smtClean="0">
                <a:solidFill>
                  <a:srgbClr val="333333"/>
                </a:solidFill>
                <a:latin typeface="Avenir Book" panose="020B0503020203020204" pitchFamily="34" charset="-78"/>
                <a:cs typeface="Avenir Book" panose="020B0503020203020204" pitchFamily="34" charset="-78"/>
              </a:rPr>
              <a:t>correction</a:t>
            </a:r>
            <a:endParaRPr lang="en-IN" dirty="0">
              <a:solidFill>
                <a:srgbClr val="333333"/>
              </a:solidFill>
              <a:latin typeface="Avenir Book" panose="020B0503020203020204" pitchFamily="34" charset="-78"/>
              <a:cs typeface="Avenir Book" panose="020B0503020203020204" pitchFamily="34" charset="-78"/>
            </a:endParaRPr>
          </a:p>
          <a:p>
            <a:pPr marL="742950" lvl="1" indent="-285750" algn="just">
              <a:buFont typeface="Wingdings" panose="05000000000000000000" pitchFamily="2" charset="2"/>
              <a:buChar char="q"/>
            </a:pPr>
            <a:r>
              <a:rPr lang="en-IN" dirty="0">
                <a:solidFill>
                  <a:srgbClr val="333333"/>
                </a:solidFill>
                <a:latin typeface="Avenir Book" panose="020B0503020203020204" pitchFamily="34" charset="-78"/>
                <a:cs typeface="Avenir Book" panose="020B0503020203020204" pitchFamily="34" charset="-78"/>
              </a:rPr>
              <a:t>Data link control protocol, Flow control and error </a:t>
            </a:r>
            <a:r>
              <a:rPr lang="en-IN" dirty="0" smtClean="0">
                <a:solidFill>
                  <a:srgbClr val="333333"/>
                </a:solidFill>
                <a:latin typeface="Avenir Book" panose="020B0503020203020204" pitchFamily="34" charset="-78"/>
                <a:cs typeface="Avenir Book" panose="020B0503020203020204" pitchFamily="34" charset="-78"/>
              </a:rPr>
              <a:t>control</a:t>
            </a:r>
            <a:endParaRPr lang="en-IN" dirty="0">
              <a:solidFill>
                <a:srgbClr val="333333"/>
              </a:solidFill>
              <a:latin typeface="Avenir Book" panose="020B0503020203020204" pitchFamily="34" charset="-78"/>
              <a:cs typeface="Avenir Book" panose="020B0503020203020204" pitchFamily="34" charset="-78"/>
            </a:endParaRPr>
          </a:p>
          <a:p>
            <a:pPr marL="742950" lvl="1" indent="-285750" algn="just">
              <a:buFont typeface="Wingdings" panose="05000000000000000000" pitchFamily="2" charset="2"/>
              <a:buChar char="q"/>
            </a:pPr>
            <a:r>
              <a:rPr lang="en-IN" dirty="0" smtClean="0">
                <a:solidFill>
                  <a:srgbClr val="333333"/>
                </a:solidFill>
                <a:latin typeface="Avenir Book" panose="020B0503020203020204" pitchFamily="34" charset="-78"/>
                <a:cs typeface="Avenir Book" panose="020B0503020203020204" pitchFamily="34" charset="-78"/>
              </a:rPr>
              <a:t>Multiplexing</a:t>
            </a:r>
            <a:endParaRPr lang="en-IN" dirty="0">
              <a:solidFill>
                <a:srgbClr val="333333"/>
              </a:solidFill>
              <a:latin typeface="Avenir Book" panose="020B0503020203020204" pitchFamily="34" charset="-78"/>
              <a:cs typeface="Avenir Book" panose="020B0503020203020204" pitchFamily="34" charset="-78"/>
            </a:endParaRPr>
          </a:p>
          <a:p>
            <a:pPr marL="742950" lvl="1" indent="-285750" algn="just">
              <a:buFont typeface="Wingdings" panose="05000000000000000000" pitchFamily="2" charset="2"/>
              <a:buChar char="q"/>
            </a:pPr>
            <a:r>
              <a:rPr lang="en-IN" dirty="0">
                <a:solidFill>
                  <a:srgbClr val="333333"/>
                </a:solidFill>
                <a:latin typeface="Avenir Book" panose="020B0503020203020204" pitchFamily="34" charset="-78"/>
                <a:cs typeface="Avenir Book" panose="020B0503020203020204" pitchFamily="34" charset="-78"/>
              </a:rPr>
              <a:t>Spread spectrum </a:t>
            </a:r>
            <a:r>
              <a:rPr lang="en-IN" dirty="0" smtClean="0">
                <a:solidFill>
                  <a:srgbClr val="333333"/>
                </a:solidFill>
                <a:latin typeface="Avenir Book" panose="020B0503020203020204" pitchFamily="34" charset="-78"/>
                <a:cs typeface="Avenir Book" panose="020B0503020203020204" pitchFamily="34" charset="-78"/>
              </a:rPr>
              <a:t>techniques</a:t>
            </a:r>
            <a:endParaRPr lang="en-IN" dirty="0">
              <a:solidFill>
                <a:srgbClr val="333333"/>
              </a:solidFill>
              <a:latin typeface="Avenir Book" panose="020B0503020203020204" pitchFamily="34" charset="-78"/>
              <a:cs typeface="Avenir Book" panose="020B0503020203020204" pitchFamily="34" charset="-78"/>
            </a:endParaRPr>
          </a:p>
          <a:p>
            <a:pPr marL="742950" lvl="1" indent="-285750" algn="just">
              <a:buFont typeface="Wingdings" panose="05000000000000000000" pitchFamily="2" charset="2"/>
              <a:buChar char="q"/>
            </a:pPr>
            <a:r>
              <a:rPr lang="en-IN" dirty="0">
                <a:solidFill>
                  <a:srgbClr val="333333"/>
                </a:solidFill>
                <a:latin typeface="Avenir Book" panose="020B0503020203020204" pitchFamily="34" charset="-78"/>
                <a:cs typeface="Avenir Book" panose="020B0503020203020204" pitchFamily="34" charset="-78"/>
              </a:rPr>
              <a:t>Circuit switching and Packet switching</a:t>
            </a:r>
          </a:p>
          <a:p>
            <a:pPr marL="742950" lvl="1" indent="-285750" algn="just">
              <a:buFont typeface="Wingdings" panose="05000000000000000000" pitchFamily="2" charset="2"/>
              <a:buChar char="q"/>
            </a:pPr>
            <a:endParaRPr lang="en-GB" dirty="0" smtClean="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428464494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7" name="Title 1"/>
          <p:cNvSpPr>
            <a:spLocks noGrp="1"/>
          </p:cNvSpPr>
          <p:nvPr>
            <p:ph type="title"/>
          </p:nvPr>
        </p:nvSpPr>
        <p:spPr>
          <a:xfrm>
            <a:off x="382588" y="209550"/>
            <a:ext cx="8505825" cy="531813"/>
          </a:xfrm>
        </p:spPr>
        <p:txBody>
          <a:bodyPr>
            <a:normAutofit fontScale="90000"/>
          </a:bodyPr>
          <a:lstStyle/>
          <a:p>
            <a:pPr algn="ctr" defTabSz="912813" eaLnBrk="1" hangingPunct="1"/>
            <a:r>
              <a:rPr lang="en-US" sz="3600" dirty="0" smtClean="0"/>
              <a:t>Content</a:t>
            </a:r>
            <a:r>
              <a:rPr lang="en-US" sz="3200" dirty="0" smtClean="0"/>
              <a:t> Sources</a:t>
            </a:r>
            <a:endParaRPr lang="en-US" sz="3200" dirty="0"/>
          </a:p>
        </p:txBody>
      </p:sp>
      <p:sp>
        <p:nvSpPr>
          <p:cNvPr id="186" name="Text Placeholder 2">
            <a:extLst>
              <a:ext uri="{FF2B5EF4-FFF2-40B4-BE49-F238E27FC236}">
                <a16:creationId xmlns:a16="http://schemas.microsoft.com/office/drawing/2014/main" id="{A6EAEAD1-D01E-4D38-9A55-906A4191D1EA}"/>
              </a:ext>
            </a:extLst>
          </p:cNvPr>
          <p:cNvSpPr>
            <a:spLocks/>
          </p:cNvSpPr>
          <p:nvPr/>
        </p:nvSpPr>
        <p:spPr bwMode="auto">
          <a:xfrm>
            <a:off x="214282" y="1000108"/>
            <a:ext cx="8599487" cy="476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800100" lvl="1" indent="-342900" algn="just" eaLnBrk="1" hangingPunct="1">
              <a:lnSpc>
                <a:spcPct val="90000"/>
              </a:lnSpc>
              <a:spcBef>
                <a:spcPct val="20000"/>
              </a:spcBef>
              <a:buClr>
                <a:srgbClr val="CC9900"/>
              </a:buClr>
              <a:buSzPct val="65000"/>
              <a:buFont typeface="Wingdings" pitchFamily="2" charset="2"/>
              <a:buChar char="q"/>
            </a:pPr>
            <a:endParaRPr lang="en-US" sz="1800" dirty="0">
              <a:latin typeface="Avenir Book" panose="020B0503020203020204" pitchFamily="34" charset="-78"/>
              <a:cs typeface="Avenir Book" panose="020B0503020203020204" pitchFamily="34" charset="-78"/>
            </a:endParaRPr>
          </a:p>
          <a:p>
            <a:pPr marL="800100" lvl="1" indent="-342900" algn="just" eaLnBrk="1" hangingPunct="1">
              <a:lnSpc>
                <a:spcPct val="90000"/>
              </a:lnSpc>
              <a:spcBef>
                <a:spcPct val="20000"/>
              </a:spcBef>
              <a:buClr>
                <a:srgbClr val="CC9900"/>
              </a:buClr>
              <a:buSzPct val="65000"/>
              <a:buFont typeface="Wingdings" pitchFamily="2" charset="2"/>
              <a:buChar char="q"/>
            </a:pPr>
            <a:r>
              <a:rPr lang="en-IN" sz="1800" dirty="0" smtClean="0">
                <a:latin typeface="Avenir Book" panose="020B0503020203020204" pitchFamily="34" charset="-78"/>
                <a:cs typeface="Avenir Book" panose="020B0503020203020204" pitchFamily="34" charset="-78"/>
              </a:rPr>
              <a:t>The lecture materials/slides have been adopted/modified from several sources, including:</a:t>
            </a:r>
            <a:endParaRPr lang="en-US" sz="1800" dirty="0" smtClean="0">
              <a:latin typeface="Avenir Book" panose="020B0503020203020204" pitchFamily="34" charset="-78"/>
              <a:cs typeface="Avenir Book" panose="020B0503020203020204" pitchFamily="34" charset="-78"/>
            </a:endParaRPr>
          </a:p>
          <a:p>
            <a:pPr marL="1257300" lvl="2" indent="-342900" algn="just" eaLnBrk="1" hangingPunct="1">
              <a:lnSpc>
                <a:spcPct val="90000"/>
              </a:lnSpc>
              <a:spcBef>
                <a:spcPct val="20000"/>
              </a:spcBef>
              <a:buClr>
                <a:srgbClr val="CC9900"/>
              </a:buClr>
              <a:buSzPct val="65000"/>
              <a:buFont typeface="Wingdings" pitchFamily="2" charset="2"/>
              <a:buChar char="q"/>
            </a:pPr>
            <a:r>
              <a:rPr lang="en-US" sz="1800" dirty="0" smtClean="0">
                <a:latin typeface="Avenir Book" panose="020B0503020203020204" pitchFamily="34" charset="-78"/>
                <a:cs typeface="Avenir Book" panose="020B0503020203020204" pitchFamily="34" charset="-78"/>
              </a:rPr>
              <a:t>Data and Computer Communications, Author: William Stallings </a:t>
            </a:r>
          </a:p>
          <a:p>
            <a:pPr marL="1257300" lvl="2" indent="-342900" algn="just" eaLnBrk="1" hangingPunct="1">
              <a:lnSpc>
                <a:spcPct val="90000"/>
              </a:lnSpc>
              <a:spcBef>
                <a:spcPct val="20000"/>
              </a:spcBef>
              <a:buClr>
                <a:srgbClr val="CC9900"/>
              </a:buClr>
              <a:buSzPct val="65000"/>
              <a:buFont typeface="Wingdings" pitchFamily="2" charset="2"/>
              <a:buChar char="q"/>
            </a:pPr>
            <a:r>
              <a:rPr lang="en-US" sz="1800" dirty="0" smtClean="0">
                <a:latin typeface="Avenir Book" panose="020B0503020203020204" pitchFamily="34" charset="-78"/>
                <a:cs typeface="Avenir Book" panose="020B0503020203020204" pitchFamily="34" charset="-78"/>
              </a:rPr>
              <a:t>Computer Networking, Authors: James F. Kurose and Keith Ross </a:t>
            </a:r>
          </a:p>
          <a:p>
            <a:pPr marL="1257300" lvl="2" indent="-342900" algn="just">
              <a:lnSpc>
                <a:spcPct val="90000"/>
              </a:lnSpc>
              <a:spcBef>
                <a:spcPct val="20000"/>
              </a:spcBef>
              <a:buClr>
                <a:srgbClr val="CC9900"/>
              </a:buClr>
              <a:buSzPct val="65000"/>
              <a:buFont typeface="Wingdings" pitchFamily="2" charset="2"/>
              <a:buChar char="q"/>
            </a:pPr>
            <a:r>
              <a:rPr lang="en-US" dirty="0">
                <a:latin typeface="Avenir Book" panose="020B0503020203020204" pitchFamily="34" charset="-78"/>
                <a:cs typeface="Avenir Book" panose="020B0503020203020204" pitchFamily="34" charset="-78"/>
              </a:rPr>
              <a:t>Data Communications and Networking, </a:t>
            </a:r>
            <a:r>
              <a:rPr lang="en-US" sz="1800" dirty="0" smtClean="0">
                <a:latin typeface="Avenir Book" panose="020B0503020203020204" pitchFamily="34" charset="-78"/>
                <a:cs typeface="Avenir Book" panose="020B0503020203020204" pitchFamily="34" charset="-78"/>
              </a:rPr>
              <a:t>Author: Behrouz A. </a:t>
            </a:r>
            <a:r>
              <a:rPr lang="en-US" sz="1800" dirty="0" err="1" smtClean="0">
                <a:latin typeface="Avenir Book" panose="020B0503020203020204" pitchFamily="34" charset="-78"/>
                <a:cs typeface="Avenir Book" panose="020B0503020203020204" pitchFamily="34" charset="-78"/>
              </a:rPr>
              <a:t>Forouzan</a:t>
            </a:r>
            <a:endParaRPr lang="en-US" sz="1800" dirty="0" smtClean="0">
              <a:latin typeface="Avenir Book" panose="020B0503020203020204" pitchFamily="34" charset="-78"/>
              <a:cs typeface="Avenir Book" panose="020B0503020203020204" pitchFamily="34" charset="-78"/>
            </a:endParaRPr>
          </a:p>
          <a:p>
            <a:pPr marL="1257300" lvl="2" indent="-342900" algn="just" eaLnBrk="1" hangingPunct="1">
              <a:lnSpc>
                <a:spcPct val="90000"/>
              </a:lnSpc>
              <a:spcBef>
                <a:spcPct val="20000"/>
              </a:spcBef>
              <a:buClr>
                <a:srgbClr val="CC9900"/>
              </a:buClr>
              <a:buSzPct val="65000"/>
              <a:buFont typeface="Wingdings" pitchFamily="2" charset="2"/>
              <a:buChar char="q"/>
            </a:pPr>
            <a:r>
              <a:rPr lang="en-US" sz="1800" dirty="0" smtClean="0">
                <a:latin typeface="Avenir Book" panose="020B0503020203020204" pitchFamily="34" charset="-78"/>
                <a:cs typeface="Avenir Book" panose="020B0503020203020204" pitchFamily="34" charset="-78"/>
              </a:rPr>
              <a:t>Computer Networks, Authors: </a:t>
            </a:r>
            <a:r>
              <a:rPr lang="en-US" sz="1800" dirty="0" err="1" smtClean="0">
                <a:latin typeface="Avenir Book" panose="020B0503020203020204" pitchFamily="34" charset="-78"/>
                <a:cs typeface="Avenir Book" panose="020B0503020203020204" pitchFamily="34" charset="-78"/>
              </a:rPr>
              <a:t>Tanenbaum</a:t>
            </a:r>
            <a:r>
              <a:rPr lang="en-US" sz="1800" dirty="0" smtClean="0">
                <a:latin typeface="Avenir Book" panose="020B0503020203020204" pitchFamily="34" charset="-78"/>
                <a:cs typeface="Avenir Book" panose="020B0503020203020204" pitchFamily="34" charset="-78"/>
              </a:rPr>
              <a:t>, </a:t>
            </a:r>
            <a:r>
              <a:rPr lang="en-US" sz="1800" dirty="0" err="1" smtClean="0">
                <a:latin typeface="Avenir Book" panose="020B0503020203020204" pitchFamily="34" charset="-78"/>
                <a:cs typeface="Avenir Book" panose="020B0503020203020204" pitchFamily="34" charset="-78"/>
              </a:rPr>
              <a:t>Feamster</a:t>
            </a:r>
            <a:r>
              <a:rPr lang="en-US" sz="1800" dirty="0" smtClean="0">
                <a:latin typeface="Avenir Book" panose="020B0503020203020204" pitchFamily="34" charset="-78"/>
                <a:cs typeface="Avenir Book" panose="020B0503020203020204" pitchFamily="34" charset="-78"/>
              </a:rPr>
              <a:t>, </a:t>
            </a:r>
            <a:r>
              <a:rPr lang="en-US" sz="1800" dirty="0" err="1" smtClean="0">
                <a:latin typeface="Avenir Book" panose="020B0503020203020204" pitchFamily="34" charset="-78"/>
                <a:cs typeface="Avenir Book" panose="020B0503020203020204" pitchFamily="34" charset="-78"/>
              </a:rPr>
              <a:t>Wetherall</a:t>
            </a:r>
            <a:r>
              <a:rPr lang="en-US" sz="1800" dirty="0" smtClean="0">
                <a:latin typeface="Avenir Book" panose="020B0503020203020204" pitchFamily="34" charset="-78"/>
                <a:cs typeface="Avenir Book" panose="020B0503020203020204" pitchFamily="34" charset="-78"/>
              </a:rPr>
              <a:t> </a:t>
            </a:r>
          </a:p>
          <a:p>
            <a:pPr marL="1257300" lvl="2" indent="-342900" algn="just" eaLnBrk="1" hangingPunct="1">
              <a:lnSpc>
                <a:spcPct val="90000"/>
              </a:lnSpc>
              <a:spcBef>
                <a:spcPct val="20000"/>
              </a:spcBef>
              <a:buClr>
                <a:srgbClr val="CC9900"/>
              </a:buClr>
              <a:buSzPct val="65000"/>
              <a:buFont typeface="Wingdings" pitchFamily="2" charset="2"/>
              <a:buChar char="q"/>
            </a:pPr>
            <a:r>
              <a:rPr lang="en-US" sz="1800" dirty="0" smtClean="0">
                <a:latin typeface="Avenir Book" panose="020B0503020203020204" pitchFamily="34" charset="-78"/>
                <a:cs typeface="Avenir Book" panose="020B0503020203020204" pitchFamily="34" charset="-78"/>
              </a:rPr>
              <a:t>Modern digital and analog communication systems, Author: B. P .</a:t>
            </a:r>
            <a:r>
              <a:rPr lang="en-US" sz="1800" dirty="0" err="1" smtClean="0">
                <a:latin typeface="Avenir Book" panose="020B0503020203020204" pitchFamily="34" charset="-78"/>
                <a:cs typeface="Avenir Book" panose="020B0503020203020204" pitchFamily="34" charset="-78"/>
              </a:rPr>
              <a:t>Lathi</a:t>
            </a:r>
            <a:endParaRPr lang="en-US" sz="1800" dirty="0" smtClean="0">
              <a:latin typeface="Avenir Book" panose="020B0503020203020204" pitchFamily="34" charset="-78"/>
              <a:cs typeface="Avenir Book" panose="020B0503020203020204" pitchFamily="34" charset="-78"/>
            </a:endParaRPr>
          </a:p>
          <a:p>
            <a:pPr marL="1257300" lvl="2" indent="-342900" algn="just">
              <a:lnSpc>
                <a:spcPct val="90000"/>
              </a:lnSpc>
              <a:spcBef>
                <a:spcPct val="20000"/>
              </a:spcBef>
              <a:buClr>
                <a:srgbClr val="CC9900"/>
              </a:buClr>
              <a:buSzPct val="65000"/>
              <a:buFont typeface="Wingdings" pitchFamily="2" charset="2"/>
              <a:buChar char="q"/>
            </a:pPr>
            <a:r>
              <a:rPr lang="en-US" sz="1800" dirty="0" smtClean="0">
                <a:latin typeface="Avenir Book" panose="020B0503020203020204" pitchFamily="34" charset="-78"/>
                <a:cs typeface="Avenir Book" panose="020B0503020203020204" pitchFamily="34" charset="-78"/>
              </a:rPr>
              <a:t>Lecture notes of Steven Gordon @ SIIT, </a:t>
            </a:r>
            <a:r>
              <a:rPr lang="en-US" sz="1800" dirty="0" err="1" smtClean="0">
                <a:latin typeface="Avenir Book" panose="020B0503020203020204" pitchFamily="34" charset="-78"/>
                <a:cs typeface="Avenir Book" panose="020B0503020203020204" pitchFamily="34" charset="-78"/>
              </a:rPr>
              <a:t>Thammasat</a:t>
            </a:r>
            <a:r>
              <a:rPr lang="en-US" sz="1800" dirty="0" smtClean="0">
                <a:latin typeface="Avenir Book" panose="020B0503020203020204" pitchFamily="34" charset="-78"/>
                <a:cs typeface="Avenir Book" panose="020B0503020203020204" pitchFamily="34" charset="-78"/>
              </a:rPr>
              <a:t> University, Bangkok</a:t>
            </a:r>
          </a:p>
          <a:p>
            <a:pPr marL="1257300" lvl="2" indent="-342900" algn="just" eaLnBrk="1" hangingPunct="1">
              <a:lnSpc>
                <a:spcPct val="90000"/>
              </a:lnSpc>
              <a:spcBef>
                <a:spcPct val="20000"/>
              </a:spcBef>
              <a:buClr>
                <a:srgbClr val="CC9900"/>
              </a:buClr>
              <a:buSzPct val="65000"/>
              <a:buFont typeface="Wingdings" pitchFamily="2" charset="2"/>
              <a:buChar char="q"/>
            </a:pPr>
            <a:endParaRPr lang="en-US" sz="1800" dirty="0" smtClean="0">
              <a:latin typeface="Avenir Book" panose="020B0503020203020204" pitchFamily="34" charset="-78"/>
              <a:cs typeface="Avenir Book" panose="020B0503020203020204" pitchFamily="34" charset="-78"/>
            </a:endParaRPr>
          </a:p>
          <a:p>
            <a:pPr marL="800100" lvl="1" indent="-342900" algn="just" eaLnBrk="1" hangingPunct="1">
              <a:lnSpc>
                <a:spcPct val="90000"/>
              </a:lnSpc>
              <a:spcBef>
                <a:spcPct val="20000"/>
              </a:spcBef>
              <a:buClr>
                <a:srgbClr val="CC9900"/>
              </a:buClr>
              <a:buSzPct val="65000"/>
              <a:buFont typeface="Wingdings" pitchFamily="2" charset="2"/>
              <a:buChar char="q"/>
            </a:pPr>
            <a:endParaRPr lang="en-IN" sz="1800" dirty="0" smtClean="0">
              <a:latin typeface="Avenir Book" panose="020B0503020203020204" pitchFamily="34" charset="-78"/>
              <a:cs typeface="Avenir Book" panose="020B0503020203020204" pitchFamily="34" charset="-78"/>
            </a:endParaRPr>
          </a:p>
          <a:p>
            <a:pPr marL="800100" lvl="1" indent="-342900" algn="just" eaLnBrk="1" hangingPunct="1">
              <a:lnSpc>
                <a:spcPct val="90000"/>
              </a:lnSpc>
              <a:spcBef>
                <a:spcPct val="20000"/>
              </a:spcBef>
              <a:buClr>
                <a:srgbClr val="CC9900"/>
              </a:buClr>
              <a:buSzPct val="65000"/>
              <a:buFont typeface="Wingdings" pitchFamily="2" charset="2"/>
              <a:buChar char="q"/>
            </a:pPr>
            <a:endParaRPr lang="en-IN" sz="1800" dirty="0" smtClean="0">
              <a:latin typeface="Avenir Book" panose="020B0503020203020204" pitchFamily="34" charset="-78"/>
              <a:cs typeface="Avenir Book" panose="020B0503020203020204" pitchFamily="34" charset="-78"/>
            </a:endParaRPr>
          </a:p>
          <a:p>
            <a:pPr marL="800100" lvl="1" indent="-342900" algn="just" eaLnBrk="1" hangingPunct="1">
              <a:lnSpc>
                <a:spcPct val="90000"/>
              </a:lnSpc>
              <a:spcBef>
                <a:spcPct val="20000"/>
              </a:spcBef>
              <a:buClr>
                <a:srgbClr val="CC9900"/>
              </a:buClr>
              <a:buSzPct val="65000"/>
            </a:pPr>
            <a:r>
              <a:rPr lang="en-IN" sz="1800" dirty="0" smtClean="0">
                <a:latin typeface="Avenir Book" panose="020B0503020203020204" pitchFamily="34" charset="-78"/>
                <a:cs typeface="Avenir Book" panose="020B0503020203020204" pitchFamily="34" charset="-78"/>
              </a:rPr>
              <a:t>Apologies for unintended omissions, if any…</a:t>
            </a:r>
          </a:p>
          <a:p>
            <a:pPr marL="800100" lvl="1" indent="-342900" algn="just" eaLnBrk="1" hangingPunct="1">
              <a:lnSpc>
                <a:spcPct val="90000"/>
              </a:lnSpc>
              <a:spcBef>
                <a:spcPct val="20000"/>
              </a:spcBef>
              <a:buClr>
                <a:srgbClr val="CC9900"/>
              </a:buClr>
              <a:buSzPct val="65000"/>
              <a:buFont typeface="Wingdings" pitchFamily="2" charset="2"/>
              <a:buChar char="q"/>
            </a:pPr>
            <a:endParaRPr lang="en-US" sz="1800" dirty="0">
              <a:latin typeface="Avenir Book" panose="020B0503020203020204" pitchFamily="34" charset="-78"/>
              <a:cs typeface="Avenir Book" panose="020B0503020203020204" pitchFamily="34" charset="-78"/>
            </a:endParaRPr>
          </a:p>
          <a:p>
            <a:pPr marL="800100" lvl="1" indent="-342900" algn="just" eaLnBrk="1" hangingPunct="1">
              <a:lnSpc>
                <a:spcPct val="90000"/>
              </a:lnSpc>
              <a:spcBef>
                <a:spcPct val="20000"/>
              </a:spcBef>
              <a:buClr>
                <a:srgbClr val="CC9900"/>
              </a:buClr>
              <a:buSzPct val="65000"/>
              <a:buFont typeface="Wingdings" pitchFamily="2" charset="2"/>
              <a:buChar char="q"/>
            </a:pPr>
            <a:endParaRPr lang="en-US" sz="1800" dirty="0">
              <a:solidFill>
                <a:srgbClr val="0000CC"/>
              </a:solidFill>
              <a:latin typeface="Avenir Book" panose="020B0503020203020204" pitchFamily="34" charset="-78"/>
              <a:cs typeface="Avenir Book" panose="020B0503020203020204" pitchFamily="34" charset="-78"/>
            </a:endParaRPr>
          </a:p>
          <a:p>
            <a:pPr lvl="1" algn="just" eaLnBrk="1" hangingPunct="1">
              <a:lnSpc>
                <a:spcPct val="90000"/>
              </a:lnSpc>
              <a:spcBef>
                <a:spcPct val="20000"/>
              </a:spcBef>
              <a:buClr>
                <a:srgbClr val="CC9900"/>
              </a:buClr>
              <a:buSzPct val="65000"/>
            </a:pPr>
            <a:endParaRPr lang="en-US" sz="18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08003804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178</TotalTime>
  <Words>303</Words>
  <Application>Microsoft Office PowerPoint</Application>
  <PresentationFormat>On-screen Show (4:3)</PresentationFormat>
  <Paragraphs>40</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Avenir Book</vt:lpstr>
      <vt:lpstr>Calibri</vt:lpstr>
      <vt:lpstr>Times New Roman</vt:lpstr>
      <vt:lpstr>Wingdings</vt:lpstr>
      <vt:lpstr>Presentation Template 13_9_21</vt:lpstr>
      <vt:lpstr>Computer Networks I</vt:lpstr>
      <vt:lpstr>Course Contents</vt:lpstr>
      <vt:lpstr>Content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23</cp:revision>
  <dcterms:created xsi:type="dcterms:W3CDTF">2021-09-13T14:43:22Z</dcterms:created>
  <dcterms:modified xsi:type="dcterms:W3CDTF">2023-01-09T14:29:16Z</dcterms:modified>
</cp:coreProperties>
</file>