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handoutMasterIdLst>
    <p:handoutMasterId r:id="rId23"/>
  </p:handoutMasterIdLst>
  <p:sldIdLst>
    <p:sldId id="265" r:id="rId2"/>
    <p:sldId id="440" r:id="rId3"/>
    <p:sldId id="441" r:id="rId4"/>
    <p:sldId id="442" r:id="rId5"/>
    <p:sldId id="444" r:id="rId6"/>
    <p:sldId id="461" r:id="rId7"/>
    <p:sldId id="446" r:id="rId8"/>
    <p:sldId id="447" r:id="rId9"/>
    <p:sldId id="462" r:id="rId10"/>
    <p:sldId id="449" r:id="rId11"/>
    <p:sldId id="450" r:id="rId12"/>
    <p:sldId id="451" r:id="rId13"/>
    <p:sldId id="459" r:id="rId14"/>
    <p:sldId id="460" r:id="rId15"/>
    <p:sldId id="467" r:id="rId16"/>
    <p:sldId id="463" r:id="rId17"/>
    <p:sldId id="464" r:id="rId18"/>
    <p:sldId id="465" r:id="rId19"/>
    <p:sldId id="466" r:id="rId20"/>
    <p:sldId id="306" r:id="rId21"/>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E5BEDB-C474-4D96-82B8-DDC472CB79F8}"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67AB6ED7-2AC6-418B-A5A2-90EFF9375E0E}">
      <dgm:prSet phldrT="[Text]" custT="1"/>
      <dgm:spPr>
        <a:solidFill>
          <a:srgbClr val="FFCCCC"/>
        </a:solidFill>
        <a:ln w="19050">
          <a:solidFill>
            <a:schemeClr val="tx1"/>
          </a:solidFill>
        </a:ln>
      </dgm:spPr>
      <dgm:t>
        <a:bodyPr/>
        <a:lstStyle/>
        <a:p>
          <a:r>
            <a:rPr lang="en-US" sz="2000" dirty="0">
              <a:solidFill>
                <a:schemeClr val="tx1"/>
              </a:solidFill>
              <a:latin typeface="Avenir Book" panose="020B0503020203020204" pitchFamily="34" charset="-78"/>
              <a:cs typeface="Avenir Book" panose="020B0503020203020204" pitchFamily="34" charset="-78"/>
            </a:rPr>
            <a:t>Multiplexing</a:t>
          </a:r>
        </a:p>
      </dgm:t>
    </dgm:pt>
    <dgm:pt modelId="{54587E32-3C66-4C5B-A805-DDDDF233E1FA}" type="parTrans" cxnId="{C3CBE3A7-FE55-4AFE-9FCE-CB2A419660D3}">
      <dgm:prSet/>
      <dgm:spPr/>
      <dgm:t>
        <a:bodyPr/>
        <a:lstStyle/>
        <a:p>
          <a:endParaRPr lang="en-US"/>
        </a:p>
      </dgm:t>
    </dgm:pt>
    <dgm:pt modelId="{D69E819B-420F-46FA-867C-D2F9A2D18E39}" type="sibTrans" cxnId="{C3CBE3A7-FE55-4AFE-9FCE-CB2A419660D3}">
      <dgm:prSet/>
      <dgm:spPr/>
      <dgm:t>
        <a:bodyPr/>
        <a:lstStyle/>
        <a:p>
          <a:endParaRPr lang="en-US"/>
        </a:p>
      </dgm:t>
    </dgm:pt>
    <dgm:pt modelId="{06C84406-CD19-401B-BFD0-F14864A7713E}">
      <dgm:prSet phldrT="[Text]" custT="1"/>
      <dgm:spPr>
        <a:solidFill>
          <a:srgbClr val="FFCCCC"/>
        </a:solidFill>
        <a:ln w="19050">
          <a:solidFill>
            <a:schemeClr val="tx1"/>
          </a:solidFill>
        </a:ln>
      </dgm:spPr>
      <dgm:t>
        <a:bodyPr/>
        <a:lstStyle/>
        <a:p>
          <a:r>
            <a:rPr lang="en-US" sz="2000" dirty="0">
              <a:solidFill>
                <a:schemeClr val="tx1"/>
              </a:solidFill>
              <a:latin typeface="Avenir Book" panose="020B0503020203020204" pitchFamily="34" charset="-78"/>
              <a:cs typeface="Avenir Book" panose="020B0503020203020204" pitchFamily="34" charset="-78"/>
            </a:rPr>
            <a:t>Frequency-division multiplexing</a:t>
          </a:r>
        </a:p>
      </dgm:t>
    </dgm:pt>
    <dgm:pt modelId="{5BD89A7B-96FD-4A91-963B-0D7E5AA8AD25}" type="parTrans" cxnId="{730CACD7-EA4E-482B-91E2-C02C9FE88B62}">
      <dgm:prSet/>
      <dgm:spPr>
        <a:ln>
          <a:solidFill>
            <a:schemeClr val="tx1"/>
          </a:solidFill>
        </a:ln>
      </dgm:spPr>
      <dgm:t>
        <a:bodyPr/>
        <a:lstStyle/>
        <a:p>
          <a:endParaRPr lang="en-US"/>
        </a:p>
      </dgm:t>
    </dgm:pt>
    <dgm:pt modelId="{475EC68B-7AA5-4323-B21F-0D1E7B9F4EC6}" type="sibTrans" cxnId="{730CACD7-EA4E-482B-91E2-C02C9FE88B62}">
      <dgm:prSet/>
      <dgm:spPr/>
      <dgm:t>
        <a:bodyPr/>
        <a:lstStyle/>
        <a:p>
          <a:endParaRPr lang="en-US"/>
        </a:p>
      </dgm:t>
    </dgm:pt>
    <dgm:pt modelId="{803E6BDF-F456-43DF-B4AF-FD8CD7712F7B}">
      <dgm:prSet phldrT="[Text]" custT="1"/>
      <dgm:spPr>
        <a:solidFill>
          <a:srgbClr val="FFCCCC"/>
        </a:solidFill>
        <a:ln>
          <a:solidFill>
            <a:schemeClr val="tx1"/>
          </a:solidFill>
        </a:ln>
      </dgm:spPr>
      <dgm:t>
        <a:bodyPr/>
        <a:lstStyle/>
        <a:p>
          <a:r>
            <a:rPr lang="en-US" sz="2000" dirty="0">
              <a:solidFill>
                <a:schemeClr val="tx1"/>
              </a:solidFill>
              <a:latin typeface="Avenir Book" panose="020B0503020203020204" pitchFamily="34" charset="-78"/>
              <a:cs typeface="Avenir Book" panose="020B0503020203020204" pitchFamily="34" charset="-78"/>
            </a:rPr>
            <a:t>Wavelength-division multiplexing</a:t>
          </a:r>
        </a:p>
      </dgm:t>
    </dgm:pt>
    <dgm:pt modelId="{31CEAF06-01DF-44F8-9630-32FA39B07CA5}" type="parTrans" cxnId="{F0989C90-13DE-4507-90D2-362777FF1C68}">
      <dgm:prSet/>
      <dgm:spPr>
        <a:ln>
          <a:solidFill>
            <a:schemeClr val="tx1"/>
          </a:solidFill>
        </a:ln>
      </dgm:spPr>
      <dgm:t>
        <a:bodyPr/>
        <a:lstStyle/>
        <a:p>
          <a:endParaRPr lang="en-US"/>
        </a:p>
      </dgm:t>
    </dgm:pt>
    <dgm:pt modelId="{ACAF9B51-E97C-4EE1-A916-C461A42831F5}" type="sibTrans" cxnId="{F0989C90-13DE-4507-90D2-362777FF1C68}">
      <dgm:prSet/>
      <dgm:spPr/>
      <dgm:t>
        <a:bodyPr/>
        <a:lstStyle/>
        <a:p>
          <a:endParaRPr lang="en-US"/>
        </a:p>
      </dgm:t>
    </dgm:pt>
    <dgm:pt modelId="{64923BA0-FE8A-496E-973B-AF1BA20E1E81}">
      <dgm:prSet phldrT="[Text]" custT="1"/>
      <dgm:spPr>
        <a:solidFill>
          <a:srgbClr val="FFCCCC"/>
        </a:solidFill>
        <a:ln>
          <a:solidFill>
            <a:schemeClr val="tx1"/>
          </a:solidFill>
        </a:ln>
      </dgm:spPr>
      <dgm:t>
        <a:bodyPr/>
        <a:lstStyle/>
        <a:p>
          <a:r>
            <a:rPr lang="en-US" sz="2000" dirty="0">
              <a:solidFill>
                <a:schemeClr val="tx1"/>
              </a:solidFill>
              <a:latin typeface="Avenir Book" panose="020B0503020203020204" pitchFamily="34" charset="-78"/>
              <a:cs typeface="Avenir Book" panose="020B0503020203020204" pitchFamily="34" charset="-78"/>
            </a:rPr>
            <a:t>Time-division multiplexing</a:t>
          </a:r>
        </a:p>
      </dgm:t>
    </dgm:pt>
    <dgm:pt modelId="{586F8915-4E5A-4BD3-9EE9-146E4F4C1051}" type="parTrans" cxnId="{44F83131-1152-47E2-BF7A-7898B8F23FFA}">
      <dgm:prSet/>
      <dgm:spPr>
        <a:ln>
          <a:solidFill>
            <a:schemeClr val="tx1"/>
          </a:solidFill>
        </a:ln>
      </dgm:spPr>
      <dgm:t>
        <a:bodyPr/>
        <a:lstStyle/>
        <a:p>
          <a:endParaRPr lang="en-US"/>
        </a:p>
      </dgm:t>
    </dgm:pt>
    <dgm:pt modelId="{507189B3-8BFB-40DA-803C-650FF2405DFE}" type="sibTrans" cxnId="{44F83131-1152-47E2-BF7A-7898B8F23FFA}">
      <dgm:prSet/>
      <dgm:spPr/>
      <dgm:t>
        <a:bodyPr/>
        <a:lstStyle/>
        <a:p>
          <a:endParaRPr lang="en-US"/>
        </a:p>
      </dgm:t>
    </dgm:pt>
    <dgm:pt modelId="{9258D2E2-9046-44E8-9BD6-FA493351A002}" type="pres">
      <dgm:prSet presAssocID="{60E5BEDB-C474-4D96-82B8-DDC472CB79F8}" presName="hierChild1" presStyleCnt="0">
        <dgm:presLayoutVars>
          <dgm:orgChart val="1"/>
          <dgm:chPref val="1"/>
          <dgm:dir/>
          <dgm:animOne val="branch"/>
          <dgm:animLvl val="lvl"/>
          <dgm:resizeHandles/>
        </dgm:presLayoutVars>
      </dgm:prSet>
      <dgm:spPr/>
      <dgm:t>
        <a:bodyPr/>
        <a:lstStyle/>
        <a:p>
          <a:endParaRPr lang="en-US"/>
        </a:p>
      </dgm:t>
    </dgm:pt>
    <dgm:pt modelId="{44CE0B74-F9F4-4CC5-A8D7-DBBB8A3B8574}" type="pres">
      <dgm:prSet presAssocID="{67AB6ED7-2AC6-418B-A5A2-90EFF9375E0E}" presName="hierRoot1" presStyleCnt="0">
        <dgm:presLayoutVars>
          <dgm:hierBranch val="init"/>
        </dgm:presLayoutVars>
      </dgm:prSet>
      <dgm:spPr/>
    </dgm:pt>
    <dgm:pt modelId="{41A93D6B-4B9C-44DC-A9A9-3F18EB27B415}" type="pres">
      <dgm:prSet presAssocID="{67AB6ED7-2AC6-418B-A5A2-90EFF9375E0E}" presName="rootComposite1" presStyleCnt="0"/>
      <dgm:spPr/>
    </dgm:pt>
    <dgm:pt modelId="{C126FE3B-5047-452F-B8AA-6250C7422F75}" type="pres">
      <dgm:prSet presAssocID="{67AB6ED7-2AC6-418B-A5A2-90EFF9375E0E}" presName="rootText1" presStyleLbl="node0" presStyleIdx="0" presStyleCnt="1" custLinFactNeighborX="-553" custLinFactNeighborY="-846">
        <dgm:presLayoutVars>
          <dgm:chPref val="3"/>
        </dgm:presLayoutVars>
      </dgm:prSet>
      <dgm:spPr/>
      <dgm:t>
        <a:bodyPr/>
        <a:lstStyle/>
        <a:p>
          <a:endParaRPr lang="en-US"/>
        </a:p>
      </dgm:t>
    </dgm:pt>
    <dgm:pt modelId="{5F830144-8034-4E55-9D84-C89AA1A1AC5C}" type="pres">
      <dgm:prSet presAssocID="{67AB6ED7-2AC6-418B-A5A2-90EFF9375E0E}" presName="rootConnector1" presStyleLbl="node1" presStyleIdx="0" presStyleCnt="0"/>
      <dgm:spPr/>
      <dgm:t>
        <a:bodyPr/>
        <a:lstStyle/>
        <a:p>
          <a:endParaRPr lang="en-US"/>
        </a:p>
      </dgm:t>
    </dgm:pt>
    <dgm:pt modelId="{50C26ADB-29E5-45AE-904C-5113284435D7}" type="pres">
      <dgm:prSet presAssocID="{67AB6ED7-2AC6-418B-A5A2-90EFF9375E0E}" presName="hierChild2" presStyleCnt="0"/>
      <dgm:spPr/>
    </dgm:pt>
    <dgm:pt modelId="{355BC72B-9AB2-42EB-AE19-8257D2D60FC6}" type="pres">
      <dgm:prSet presAssocID="{5BD89A7B-96FD-4A91-963B-0D7E5AA8AD25}" presName="Name64" presStyleLbl="parChTrans1D2" presStyleIdx="0" presStyleCnt="3"/>
      <dgm:spPr/>
      <dgm:t>
        <a:bodyPr/>
        <a:lstStyle/>
        <a:p>
          <a:endParaRPr lang="en-US"/>
        </a:p>
      </dgm:t>
    </dgm:pt>
    <dgm:pt modelId="{14EAA18F-9431-46A0-9A26-3909AEC73CD6}" type="pres">
      <dgm:prSet presAssocID="{06C84406-CD19-401B-BFD0-F14864A7713E}" presName="hierRoot2" presStyleCnt="0">
        <dgm:presLayoutVars>
          <dgm:hierBranch val="init"/>
        </dgm:presLayoutVars>
      </dgm:prSet>
      <dgm:spPr/>
    </dgm:pt>
    <dgm:pt modelId="{5F9EE796-1CE2-48D9-9CB5-87B5FAE878E5}" type="pres">
      <dgm:prSet presAssocID="{06C84406-CD19-401B-BFD0-F14864A7713E}" presName="rootComposite" presStyleCnt="0"/>
      <dgm:spPr/>
    </dgm:pt>
    <dgm:pt modelId="{5CBEA8DF-F768-4218-BD78-09F9870C0A07}" type="pres">
      <dgm:prSet presAssocID="{06C84406-CD19-401B-BFD0-F14864A7713E}" presName="rootText" presStyleLbl="node2" presStyleIdx="0" presStyleCnt="3" custLinFactNeighborX="10208" custLinFactNeighborY="-68460">
        <dgm:presLayoutVars>
          <dgm:chPref val="3"/>
        </dgm:presLayoutVars>
      </dgm:prSet>
      <dgm:spPr/>
      <dgm:t>
        <a:bodyPr/>
        <a:lstStyle/>
        <a:p>
          <a:endParaRPr lang="en-US"/>
        </a:p>
      </dgm:t>
    </dgm:pt>
    <dgm:pt modelId="{A7A8F000-6DAF-452C-8291-167F6310B78F}" type="pres">
      <dgm:prSet presAssocID="{06C84406-CD19-401B-BFD0-F14864A7713E}" presName="rootConnector" presStyleLbl="node2" presStyleIdx="0" presStyleCnt="3"/>
      <dgm:spPr/>
      <dgm:t>
        <a:bodyPr/>
        <a:lstStyle/>
        <a:p>
          <a:endParaRPr lang="en-US"/>
        </a:p>
      </dgm:t>
    </dgm:pt>
    <dgm:pt modelId="{0B07ACE9-70D1-4D6E-91A1-049710933A3E}" type="pres">
      <dgm:prSet presAssocID="{06C84406-CD19-401B-BFD0-F14864A7713E}" presName="hierChild4" presStyleCnt="0"/>
      <dgm:spPr/>
    </dgm:pt>
    <dgm:pt modelId="{B2CF8F7F-F825-4A35-8EBC-57532DBDDE0B}" type="pres">
      <dgm:prSet presAssocID="{06C84406-CD19-401B-BFD0-F14864A7713E}" presName="hierChild5" presStyleCnt="0"/>
      <dgm:spPr/>
    </dgm:pt>
    <dgm:pt modelId="{E067A4E5-1083-46E0-9694-64EC605C75D8}" type="pres">
      <dgm:prSet presAssocID="{31CEAF06-01DF-44F8-9630-32FA39B07CA5}" presName="Name64" presStyleLbl="parChTrans1D2" presStyleIdx="1" presStyleCnt="3"/>
      <dgm:spPr/>
      <dgm:t>
        <a:bodyPr/>
        <a:lstStyle/>
        <a:p>
          <a:endParaRPr lang="en-US"/>
        </a:p>
      </dgm:t>
    </dgm:pt>
    <dgm:pt modelId="{87AB0D61-1391-474E-87CE-B92C7477D2A7}" type="pres">
      <dgm:prSet presAssocID="{803E6BDF-F456-43DF-B4AF-FD8CD7712F7B}" presName="hierRoot2" presStyleCnt="0">
        <dgm:presLayoutVars>
          <dgm:hierBranch val="init"/>
        </dgm:presLayoutVars>
      </dgm:prSet>
      <dgm:spPr/>
    </dgm:pt>
    <dgm:pt modelId="{62204C94-1F4A-4644-A78D-9F3F150FAC30}" type="pres">
      <dgm:prSet presAssocID="{803E6BDF-F456-43DF-B4AF-FD8CD7712F7B}" presName="rootComposite" presStyleCnt="0"/>
      <dgm:spPr/>
    </dgm:pt>
    <dgm:pt modelId="{E40F4251-D1BD-4DA5-BE8E-A48CEEE65726}" type="pres">
      <dgm:prSet presAssocID="{803E6BDF-F456-43DF-B4AF-FD8CD7712F7B}" presName="rootText" presStyleLbl="node2" presStyleIdx="1" presStyleCnt="3" custLinFactNeighborX="553" custLinFactNeighborY="-1086">
        <dgm:presLayoutVars>
          <dgm:chPref val="3"/>
        </dgm:presLayoutVars>
      </dgm:prSet>
      <dgm:spPr/>
      <dgm:t>
        <a:bodyPr/>
        <a:lstStyle/>
        <a:p>
          <a:endParaRPr lang="en-US"/>
        </a:p>
      </dgm:t>
    </dgm:pt>
    <dgm:pt modelId="{72610394-6B2D-4E49-A45B-BC12CA7CACA9}" type="pres">
      <dgm:prSet presAssocID="{803E6BDF-F456-43DF-B4AF-FD8CD7712F7B}" presName="rootConnector" presStyleLbl="node2" presStyleIdx="1" presStyleCnt="3"/>
      <dgm:spPr/>
      <dgm:t>
        <a:bodyPr/>
        <a:lstStyle/>
        <a:p>
          <a:endParaRPr lang="en-US"/>
        </a:p>
      </dgm:t>
    </dgm:pt>
    <dgm:pt modelId="{E541CBF5-522D-4918-99A6-755D0D452CF2}" type="pres">
      <dgm:prSet presAssocID="{803E6BDF-F456-43DF-B4AF-FD8CD7712F7B}" presName="hierChild4" presStyleCnt="0"/>
      <dgm:spPr/>
    </dgm:pt>
    <dgm:pt modelId="{FBF4EB8F-2636-487C-8BD4-F7B1D4DB7C1B}" type="pres">
      <dgm:prSet presAssocID="{803E6BDF-F456-43DF-B4AF-FD8CD7712F7B}" presName="hierChild5" presStyleCnt="0"/>
      <dgm:spPr/>
    </dgm:pt>
    <dgm:pt modelId="{5D4989B9-FC75-4C08-AE60-156734AEC374}" type="pres">
      <dgm:prSet presAssocID="{586F8915-4E5A-4BD3-9EE9-146E4F4C1051}" presName="Name64" presStyleLbl="parChTrans1D2" presStyleIdx="2" presStyleCnt="3"/>
      <dgm:spPr/>
      <dgm:t>
        <a:bodyPr/>
        <a:lstStyle/>
        <a:p>
          <a:endParaRPr lang="en-US"/>
        </a:p>
      </dgm:t>
    </dgm:pt>
    <dgm:pt modelId="{F8E91212-B659-45EE-8697-5A3997EC9129}" type="pres">
      <dgm:prSet presAssocID="{64923BA0-FE8A-496E-973B-AF1BA20E1E81}" presName="hierRoot2" presStyleCnt="0">
        <dgm:presLayoutVars>
          <dgm:hierBranch val="init"/>
        </dgm:presLayoutVars>
      </dgm:prSet>
      <dgm:spPr/>
    </dgm:pt>
    <dgm:pt modelId="{6DC890DC-ADC6-40A5-BE1F-1E41A3B5B63F}" type="pres">
      <dgm:prSet presAssocID="{64923BA0-FE8A-496E-973B-AF1BA20E1E81}" presName="rootComposite" presStyleCnt="0"/>
      <dgm:spPr/>
    </dgm:pt>
    <dgm:pt modelId="{8B21F8F7-C12A-4D42-8E2B-DCCF1D0207B0}" type="pres">
      <dgm:prSet presAssocID="{64923BA0-FE8A-496E-973B-AF1BA20E1E81}" presName="rootText" presStyleLbl="node2" presStyleIdx="2" presStyleCnt="3">
        <dgm:presLayoutVars>
          <dgm:chPref val="3"/>
        </dgm:presLayoutVars>
      </dgm:prSet>
      <dgm:spPr/>
      <dgm:t>
        <a:bodyPr/>
        <a:lstStyle/>
        <a:p>
          <a:endParaRPr lang="en-US"/>
        </a:p>
      </dgm:t>
    </dgm:pt>
    <dgm:pt modelId="{F0804253-7628-4E8F-BD85-E144DF786C0C}" type="pres">
      <dgm:prSet presAssocID="{64923BA0-FE8A-496E-973B-AF1BA20E1E81}" presName="rootConnector" presStyleLbl="node2" presStyleIdx="2" presStyleCnt="3"/>
      <dgm:spPr/>
      <dgm:t>
        <a:bodyPr/>
        <a:lstStyle/>
        <a:p>
          <a:endParaRPr lang="en-US"/>
        </a:p>
      </dgm:t>
    </dgm:pt>
    <dgm:pt modelId="{442FC4E3-72BE-4C85-8A22-CDEEA62054C2}" type="pres">
      <dgm:prSet presAssocID="{64923BA0-FE8A-496E-973B-AF1BA20E1E81}" presName="hierChild4" presStyleCnt="0"/>
      <dgm:spPr/>
    </dgm:pt>
    <dgm:pt modelId="{BACA3A48-627F-4B87-94C2-0B7E66FED83C}" type="pres">
      <dgm:prSet presAssocID="{64923BA0-FE8A-496E-973B-AF1BA20E1E81}" presName="hierChild5" presStyleCnt="0"/>
      <dgm:spPr/>
    </dgm:pt>
    <dgm:pt modelId="{BC842374-DE0C-445B-92CE-9C7E65CA8E8A}" type="pres">
      <dgm:prSet presAssocID="{67AB6ED7-2AC6-418B-A5A2-90EFF9375E0E}" presName="hierChild3" presStyleCnt="0"/>
      <dgm:spPr/>
    </dgm:pt>
  </dgm:ptLst>
  <dgm:cxnLst>
    <dgm:cxn modelId="{80058544-DDF3-446C-9326-531EA12FA728}" type="presOf" srcId="{06C84406-CD19-401B-BFD0-F14864A7713E}" destId="{5CBEA8DF-F768-4218-BD78-09F9870C0A07}" srcOrd="0" destOrd="0" presId="urn:microsoft.com/office/officeart/2009/3/layout/HorizontalOrganizationChart"/>
    <dgm:cxn modelId="{9F8305C0-D93C-4466-A111-518A133AE56C}" type="presOf" srcId="{803E6BDF-F456-43DF-B4AF-FD8CD7712F7B}" destId="{72610394-6B2D-4E49-A45B-BC12CA7CACA9}" srcOrd="1" destOrd="0" presId="urn:microsoft.com/office/officeart/2009/3/layout/HorizontalOrganizationChart"/>
    <dgm:cxn modelId="{29CDED34-B7D4-49CA-959B-427EFA955DB2}" type="presOf" srcId="{60E5BEDB-C474-4D96-82B8-DDC472CB79F8}" destId="{9258D2E2-9046-44E8-9BD6-FA493351A002}" srcOrd="0" destOrd="0" presId="urn:microsoft.com/office/officeart/2009/3/layout/HorizontalOrganizationChart"/>
    <dgm:cxn modelId="{1B57C10A-3269-4B4A-8D29-471977E4DF0C}" type="presOf" srcId="{5BD89A7B-96FD-4A91-963B-0D7E5AA8AD25}" destId="{355BC72B-9AB2-42EB-AE19-8257D2D60FC6}" srcOrd="0" destOrd="0" presId="urn:microsoft.com/office/officeart/2009/3/layout/HorizontalOrganizationChart"/>
    <dgm:cxn modelId="{BE52AE71-BD04-4144-A005-9453D4149501}" type="presOf" srcId="{67AB6ED7-2AC6-418B-A5A2-90EFF9375E0E}" destId="{C126FE3B-5047-452F-B8AA-6250C7422F75}" srcOrd="0" destOrd="0" presId="urn:microsoft.com/office/officeart/2009/3/layout/HorizontalOrganizationChart"/>
    <dgm:cxn modelId="{F0989C90-13DE-4507-90D2-362777FF1C68}" srcId="{67AB6ED7-2AC6-418B-A5A2-90EFF9375E0E}" destId="{803E6BDF-F456-43DF-B4AF-FD8CD7712F7B}" srcOrd="1" destOrd="0" parTransId="{31CEAF06-01DF-44F8-9630-32FA39B07CA5}" sibTransId="{ACAF9B51-E97C-4EE1-A916-C461A42831F5}"/>
    <dgm:cxn modelId="{730CACD7-EA4E-482B-91E2-C02C9FE88B62}" srcId="{67AB6ED7-2AC6-418B-A5A2-90EFF9375E0E}" destId="{06C84406-CD19-401B-BFD0-F14864A7713E}" srcOrd="0" destOrd="0" parTransId="{5BD89A7B-96FD-4A91-963B-0D7E5AA8AD25}" sibTransId="{475EC68B-7AA5-4323-B21F-0D1E7B9F4EC6}"/>
    <dgm:cxn modelId="{AC088A6B-6113-4AB9-B02F-C8A4C008D808}" type="presOf" srcId="{67AB6ED7-2AC6-418B-A5A2-90EFF9375E0E}" destId="{5F830144-8034-4E55-9D84-C89AA1A1AC5C}" srcOrd="1" destOrd="0" presId="urn:microsoft.com/office/officeart/2009/3/layout/HorizontalOrganizationChart"/>
    <dgm:cxn modelId="{44F83131-1152-47E2-BF7A-7898B8F23FFA}" srcId="{67AB6ED7-2AC6-418B-A5A2-90EFF9375E0E}" destId="{64923BA0-FE8A-496E-973B-AF1BA20E1E81}" srcOrd="2" destOrd="0" parTransId="{586F8915-4E5A-4BD3-9EE9-146E4F4C1051}" sibTransId="{507189B3-8BFB-40DA-803C-650FF2405DFE}"/>
    <dgm:cxn modelId="{DCCAEDCC-2B95-4FA8-A9C1-A96A767E90F3}" type="presOf" srcId="{64923BA0-FE8A-496E-973B-AF1BA20E1E81}" destId="{F0804253-7628-4E8F-BD85-E144DF786C0C}" srcOrd="1" destOrd="0" presId="urn:microsoft.com/office/officeart/2009/3/layout/HorizontalOrganizationChart"/>
    <dgm:cxn modelId="{C3CBE3A7-FE55-4AFE-9FCE-CB2A419660D3}" srcId="{60E5BEDB-C474-4D96-82B8-DDC472CB79F8}" destId="{67AB6ED7-2AC6-418B-A5A2-90EFF9375E0E}" srcOrd="0" destOrd="0" parTransId="{54587E32-3C66-4C5B-A805-DDDDF233E1FA}" sibTransId="{D69E819B-420F-46FA-867C-D2F9A2D18E39}"/>
    <dgm:cxn modelId="{C5836ACE-EADE-43F9-920F-03371E04DF67}" type="presOf" srcId="{31CEAF06-01DF-44F8-9630-32FA39B07CA5}" destId="{E067A4E5-1083-46E0-9694-64EC605C75D8}" srcOrd="0" destOrd="0" presId="urn:microsoft.com/office/officeart/2009/3/layout/HorizontalOrganizationChart"/>
    <dgm:cxn modelId="{B4491292-C244-478C-A9FD-6EA3343C6DCE}" type="presOf" srcId="{586F8915-4E5A-4BD3-9EE9-146E4F4C1051}" destId="{5D4989B9-FC75-4C08-AE60-156734AEC374}" srcOrd="0" destOrd="0" presId="urn:microsoft.com/office/officeart/2009/3/layout/HorizontalOrganizationChart"/>
    <dgm:cxn modelId="{01C1FB3A-C3F8-4048-8CA1-52168AB17972}" type="presOf" srcId="{64923BA0-FE8A-496E-973B-AF1BA20E1E81}" destId="{8B21F8F7-C12A-4D42-8E2B-DCCF1D0207B0}" srcOrd="0" destOrd="0" presId="urn:microsoft.com/office/officeart/2009/3/layout/HorizontalOrganizationChart"/>
    <dgm:cxn modelId="{A381BC07-A097-4001-97CC-E2BA29C6E634}" type="presOf" srcId="{803E6BDF-F456-43DF-B4AF-FD8CD7712F7B}" destId="{E40F4251-D1BD-4DA5-BE8E-A48CEEE65726}" srcOrd="0" destOrd="0" presId="urn:microsoft.com/office/officeart/2009/3/layout/HorizontalOrganizationChart"/>
    <dgm:cxn modelId="{76D4215E-1CED-4FCF-9284-571439267597}" type="presOf" srcId="{06C84406-CD19-401B-BFD0-F14864A7713E}" destId="{A7A8F000-6DAF-452C-8291-167F6310B78F}" srcOrd="1" destOrd="0" presId="urn:microsoft.com/office/officeart/2009/3/layout/HorizontalOrganizationChart"/>
    <dgm:cxn modelId="{B3774593-854B-4FED-89EF-359B92EA17C3}" type="presParOf" srcId="{9258D2E2-9046-44E8-9BD6-FA493351A002}" destId="{44CE0B74-F9F4-4CC5-A8D7-DBBB8A3B8574}" srcOrd="0" destOrd="0" presId="urn:microsoft.com/office/officeart/2009/3/layout/HorizontalOrganizationChart"/>
    <dgm:cxn modelId="{59D3D7B5-08FF-49F9-A457-9CD83FEB263A}" type="presParOf" srcId="{44CE0B74-F9F4-4CC5-A8D7-DBBB8A3B8574}" destId="{41A93D6B-4B9C-44DC-A9A9-3F18EB27B415}" srcOrd="0" destOrd="0" presId="urn:microsoft.com/office/officeart/2009/3/layout/HorizontalOrganizationChart"/>
    <dgm:cxn modelId="{E19FDFB4-347B-4B2F-903B-7731DF16F899}" type="presParOf" srcId="{41A93D6B-4B9C-44DC-A9A9-3F18EB27B415}" destId="{C126FE3B-5047-452F-B8AA-6250C7422F75}" srcOrd="0" destOrd="0" presId="urn:microsoft.com/office/officeart/2009/3/layout/HorizontalOrganizationChart"/>
    <dgm:cxn modelId="{9BEA72D0-2874-4AE8-9768-B79CC4B1B074}" type="presParOf" srcId="{41A93D6B-4B9C-44DC-A9A9-3F18EB27B415}" destId="{5F830144-8034-4E55-9D84-C89AA1A1AC5C}" srcOrd="1" destOrd="0" presId="urn:microsoft.com/office/officeart/2009/3/layout/HorizontalOrganizationChart"/>
    <dgm:cxn modelId="{D085297E-7DFD-440F-ADB0-FB6D4125CE72}" type="presParOf" srcId="{44CE0B74-F9F4-4CC5-A8D7-DBBB8A3B8574}" destId="{50C26ADB-29E5-45AE-904C-5113284435D7}" srcOrd="1" destOrd="0" presId="urn:microsoft.com/office/officeart/2009/3/layout/HorizontalOrganizationChart"/>
    <dgm:cxn modelId="{7B91F08C-564E-44D3-889E-99DDD23AB7AB}" type="presParOf" srcId="{50C26ADB-29E5-45AE-904C-5113284435D7}" destId="{355BC72B-9AB2-42EB-AE19-8257D2D60FC6}" srcOrd="0" destOrd="0" presId="urn:microsoft.com/office/officeart/2009/3/layout/HorizontalOrganizationChart"/>
    <dgm:cxn modelId="{ECD57F9B-F296-43F8-82D1-92769331E98E}" type="presParOf" srcId="{50C26ADB-29E5-45AE-904C-5113284435D7}" destId="{14EAA18F-9431-46A0-9A26-3909AEC73CD6}" srcOrd="1" destOrd="0" presId="urn:microsoft.com/office/officeart/2009/3/layout/HorizontalOrganizationChart"/>
    <dgm:cxn modelId="{0949D9B8-362A-4920-8638-481F4E4A469F}" type="presParOf" srcId="{14EAA18F-9431-46A0-9A26-3909AEC73CD6}" destId="{5F9EE796-1CE2-48D9-9CB5-87B5FAE878E5}" srcOrd="0" destOrd="0" presId="urn:microsoft.com/office/officeart/2009/3/layout/HorizontalOrganizationChart"/>
    <dgm:cxn modelId="{01E26592-14A0-4D11-9B41-D06808729735}" type="presParOf" srcId="{5F9EE796-1CE2-48D9-9CB5-87B5FAE878E5}" destId="{5CBEA8DF-F768-4218-BD78-09F9870C0A07}" srcOrd="0" destOrd="0" presId="urn:microsoft.com/office/officeart/2009/3/layout/HorizontalOrganizationChart"/>
    <dgm:cxn modelId="{19B99ECF-1D19-41F5-8FCA-B2E6A6841910}" type="presParOf" srcId="{5F9EE796-1CE2-48D9-9CB5-87B5FAE878E5}" destId="{A7A8F000-6DAF-452C-8291-167F6310B78F}" srcOrd="1" destOrd="0" presId="urn:microsoft.com/office/officeart/2009/3/layout/HorizontalOrganizationChart"/>
    <dgm:cxn modelId="{AFD2777A-A919-4AFF-801A-EAEF59EA81FF}" type="presParOf" srcId="{14EAA18F-9431-46A0-9A26-3909AEC73CD6}" destId="{0B07ACE9-70D1-4D6E-91A1-049710933A3E}" srcOrd="1" destOrd="0" presId="urn:microsoft.com/office/officeart/2009/3/layout/HorizontalOrganizationChart"/>
    <dgm:cxn modelId="{A12EE2B1-2D62-4A73-A7CF-F68382F2807B}" type="presParOf" srcId="{14EAA18F-9431-46A0-9A26-3909AEC73CD6}" destId="{B2CF8F7F-F825-4A35-8EBC-57532DBDDE0B}" srcOrd="2" destOrd="0" presId="urn:microsoft.com/office/officeart/2009/3/layout/HorizontalOrganizationChart"/>
    <dgm:cxn modelId="{38CE8054-F6D9-47BC-AF82-9AE435B8BEFF}" type="presParOf" srcId="{50C26ADB-29E5-45AE-904C-5113284435D7}" destId="{E067A4E5-1083-46E0-9694-64EC605C75D8}" srcOrd="2" destOrd="0" presId="urn:microsoft.com/office/officeart/2009/3/layout/HorizontalOrganizationChart"/>
    <dgm:cxn modelId="{0266FF6C-3842-4C2F-B485-B737B44998FD}" type="presParOf" srcId="{50C26ADB-29E5-45AE-904C-5113284435D7}" destId="{87AB0D61-1391-474E-87CE-B92C7477D2A7}" srcOrd="3" destOrd="0" presId="urn:microsoft.com/office/officeart/2009/3/layout/HorizontalOrganizationChart"/>
    <dgm:cxn modelId="{19065FBA-7CA4-45EF-A2E6-6FD68DAA35C2}" type="presParOf" srcId="{87AB0D61-1391-474E-87CE-B92C7477D2A7}" destId="{62204C94-1F4A-4644-A78D-9F3F150FAC30}" srcOrd="0" destOrd="0" presId="urn:microsoft.com/office/officeart/2009/3/layout/HorizontalOrganizationChart"/>
    <dgm:cxn modelId="{FD4F96FE-823D-4FF0-AC01-451409D212BC}" type="presParOf" srcId="{62204C94-1F4A-4644-A78D-9F3F150FAC30}" destId="{E40F4251-D1BD-4DA5-BE8E-A48CEEE65726}" srcOrd="0" destOrd="0" presId="urn:microsoft.com/office/officeart/2009/3/layout/HorizontalOrganizationChart"/>
    <dgm:cxn modelId="{537CE117-73C4-44A2-97D4-EEC3ED2F5B50}" type="presParOf" srcId="{62204C94-1F4A-4644-A78D-9F3F150FAC30}" destId="{72610394-6B2D-4E49-A45B-BC12CA7CACA9}" srcOrd="1" destOrd="0" presId="urn:microsoft.com/office/officeart/2009/3/layout/HorizontalOrganizationChart"/>
    <dgm:cxn modelId="{F3A25A8D-1B58-4253-9ED9-44C3328C42B5}" type="presParOf" srcId="{87AB0D61-1391-474E-87CE-B92C7477D2A7}" destId="{E541CBF5-522D-4918-99A6-755D0D452CF2}" srcOrd="1" destOrd="0" presId="urn:microsoft.com/office/officeart/2009/3/layout/HorizontalOrganizationChart"/>
    <dgm:cxn modelId="{39ACE9BC-80FE-4540-B412-9D3D89668C3C}" type="presParOf" srcId="{87AB0D61-1391-474E-87CE-B92C7477D2A7}" destId="{FBF4EB8F-2636-487C-8BD4-F7B1D4DB7C1B}" srcOrd="2" destOrd="0" presId="urn:microsoft.com/office/officeart/2009/3/layout/HorizontalOrganizationChart"/>
    <dgm:cxn modelId="{4833DFEB-811B-4CE2-8DB8-A0B65752E7F3}" type="presParOf" srcId="{50C26ADB-29E5-45AE-904C-5113284435D7}" destId="{5D4989B9-FC75-4C08-AE60-156734AEC374}" srcOrd="4" destOrd="0" presId="urn:microsoft.com/office/officeart/2009/3/layout/HorizontalOrganizationChart"/>
    <dgm:cxn modelId="{923C7CAC-943B-4837-A9CB-611108C2E4CD}" type="presParOf" srcId="{50C26ADB-29E5-45AE-904C-5113284435D7}" destId="{F8E91212-B659-45EE-8697-5A3997EC9129}" srcOrd="5" destOrd="0" presId="urn:microsoft.com/office/officeart/2009/3/layout/HorizontalOrganizationChart"/>
    <dgm:cxn modelId="{BA8BBE04-D101-45AE-83AF-F797B07D3EFD}" type="presParOf" srcId="{F8E91212-B659-45EE-8697-5A3997EC9129}" destId="{6DC890DC-ADC6-40A5-BE1F-1E41A3B5B63F}" srcOrd="0" destOrd="0" presId="urn:microsoft.com/office/officeart/2009/3/layout/HorizontalOrganizationChart"/>
    <dgm:cxn modelId="{99CB2681-0407-4965-92C9-0EDCB0B54022}" type="presParOf" srcId="{6DC890DC-ADC6-40A5-BE1F-1E41A3B5B63F}" destId="{8B21F8F7-C12A-4D42-8E2B-DCCF1D0207B0}" srcOrd="0" destOrd="0" presId="urn:microsoft.com/office/officeart/2009/3/layout/HorizontalOrganizationChart"/>
    <dgm:cxn modelId="{5F36CB1B-2CB2-429F-B1BA-22975695E740}" type="presParOf" srcId="{6DC890DC-ADC6-40A5-BE1F-1E41A3B5B63F}" destId="{F0804253-7628-4E8F-BD85-E144DF786C0C}" srcOrd="1" destOrd="0" presId="urn:microsoft.com/office/officeart/2009/3/layout/HorizontalOrganizationChart"/>
    <dgm:cxn modelId="{C5FA14C7-3495-4A82-A01F-1FBE8FFB29EF}" type="presParOf" srcId="{F8E91212-B659-45EE-8697-5A3997EC9129}" destId="{442FC4E3-72BE-4C85-8A22-CDEEA62054C2}" srcOrd="1" destOrd="0" presId="urn:microsoft.com/office/officeart/2009/3/layout/HorizontalOrganizationChart"/>
    <dgm:cxn modelId="{D336031D-A003-4627-B4FF-AF59965E3828}" type="presParOf" srcId="{F8E91212-B659-45EE-8697-5A3997EC9129}" destId="{BACA3A48-627F-4B87-94C2-0B7E66FED83C}" srcOrd="2" destOrd="0" presId="urn:microsoft.com/office/officeart/2009/3/layout/HorizontalOrganizationChart"/>
    <dgm:cxn modelId="{E4D3BEFF-29F8-41EB-A5F2-692E69B06055}" type="presParOf" srcId="{44CE0B74-F9F4-4CC5-A8D7-DBBB8A3B8574}" destId="{BC842374-DE0C-445B-92CE-9C7E65CA8E8A}"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989B9-FC75-4C08-AE60-156734AEC374}">
      <dsp:nvSpPr>
        <dsp:cNvPr id="0" name=""/>
        <dsp:cNvSpPr/>
      </dsp:nvSpPr>
      <dsp:spPr>
        <a:xfrm>
          <a:off x="2855024" y="1729762"/>
          <a:ext cx="574074" cy="1235027"/>
        </a:xfrm>
        <a:custGeom>
          <a:avLst/>
          <a:gdLst/>
          <a:ahLst/>
          <a:cxnLst/>
          <a:rect l="0" t="0" r="0" b="0"/>
          <a:pathLst>
            <a:path>
              <a:moveTo>
                <a:pt x="0" y="0"/>
              </a:moveTo>
              <a:lnTo>
                <a:pt x="288572" y="0"/>
              </a:lnTo>
              <a:lnTo>
                <a:pt x="288572" y="1235027"/>
              </a:lnTo>
              <a:lnTo>
                <a:pt x="574074" y="1235027"/>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E067A4E5-1083-46E0-9694-64EC605C75D8}">
      <dsp:nvSpPr>
        <dsp:cNvPr id="0" name=""/>
        <dsp:cNvSpPr/>
      </dsp:nvSpPr>
      <dsp:spPr>
        <a:xfrm>
          <a:off x="2855024" y="1681952"/>
          <a:ext cx="577144" cy="91440"/>
        </a:xfrm>
        <a:custGeom>
          <a:avLst/>
          <a:gdLst/>
          <a:ahLst/>
          <a:cxnLst/>
          <a:rect l="0" t="0" r="0" b="0"/>
          <a:pathLst>
            <a:path>
              <a:moveTo>
                <a:pt x="0" y="47809"/>
              </a:moveTo>
              <a:lnTo>
                <a:pt x="291642" y="47809"/>
              </a:lnTo>
              <a:lnTo>
                <a:pt x="291642" y="45720"/>
              </a:lnTo>
              <a:lnTo>
                <a:pt x="577144" y="4572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355BC72B-9AB2-42EB-AE19-8257D2D60FC6}">
      <dsp:nvSpPr>
        <dsp:cNvPr id="0" name=""/>
        <dsp:cNvSpPr/>
      </dsp:nvSpPr>
      <dsp:spPr>
        <a:xfrm>
          <a:off x="2855024" y="435391"/>
          <a:ext cx="577144" cy="1294371"/>
        </a:xfrm>
        <a:custGeom>
          <a:avLst/>
          <a:gdLst/>
          <a:ahLst/>
          <a:cxnLst/>
          <a:rect l="0" t="0" r="0" b="0"/>
          <a:pathLst>
            <a:path>
              <a:moveTo>
                <a:pt x="0" y="1294371"/>
              </a:moveTo>
              <a:lnTo>
                <a:pt x="291642" y="1294371"/>
              </a:lnTo>
              <a:lnTo>
                <a:pt x="291642" y="0"/>
              </a:lnTo>
              <a:lnTo>
                <a:pt x="577144" y="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C126FE3B-5047-452F-B8AA-6250C7422F75}">
      <dsp:nvSpPr>
        <dsp:cNvPr id="0" name=""/>
        <dsp:cNvSpPr/>
      </dsp:nvSpPr>
      <dsp:spPr>
        <a:xfrm>
          <a:off x="0" y="1294371"/>
          <a:ext cx="2855024" cy="870782"/>
        </a:xfrm>
        <a:prstGeom prst="rect">
          <a:avLst/>
        </a:prstGeom>
        <a:solidFill>
          <a:srgbClr val="FFCCCC"/>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latin typeface="Avenir Book" panose="020B0503020203020204" pitchFamily="34" charset="-78"/>
              <a:cs typeface="Avenir Book" panose="020B0503020203020204" pitchFamily="34" charset="-78"/>
            </a:rPr>
            <a:t>Multiplexing</a:t>
          </a:r>
        </a:p>
      </dsp:txBody>
      <dsp:txXfrm>
        <a:off x="0" y="1294371"/>
        <a:ext cx="2855024" cy="870782"/>
      </dsp:txXfrm>
    </dsp:sp>
    <dsp:sp modelId="{5CBEA8DF-F768-4218-BD78-09F9870C0A07}">
      <dsp:nvSpPr>
        <dsp:cNvPr id="0" name=""/>
        <dsp:cNvSpPr/>
      </dsp:nvSpPr>
      <dsp:spPr>
        <a:xfrm>
          <a:off x="3432168" y="0"/>
          <a:ext cx="2855024" cy="870782"/>
        </a:xfrm>
        <a:prstGeom prst="rect">
          <a:avLst/>
        </a:prstGeom>
        <a:solidFill>
          <a:srgbClr val="FFCCCC"/>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latin typeface="Avenir Book" panose="020B0503020203020204" pitchFamily="34" charset="-78"/>
              <a:cs typeface="Avenir Book" panose="020B0503020203020204" pitchFamily="34" charset="-78"/>
            </a:rPr>
            <a:t>Frequency-division multiplexing</a:t>
          </a:r>
        </a:p>
      </dsp:txBody>
      <dsp:txXfrm>
        <a:off x="3432168" y="0"/>
        <a:ext cx="2855024" cy="870782"/>
      </dsp:txXfrm>
    </dsp:sp>
    <dsp:sp modelId="{E40F4251-D1BD-4DA5-BE8E-A48CEEE65726}">
      <dsp:nvSpPr>
        <dsp:cNvPr id="0" name=""/>
        <dsp:cNvSpPr/>
      </dsp:nvSpPr>
      <dsp:spPr>
        <a:xfrm>
          <a:off x="3432168" y="1292281"/>
          <a:ext cx="2855024" cy="870782"/>
        </a:xfrm>
        <a:prstGeom prst="rect">
          <a:avLst/>
        </a:prstGeom>
        <a:solidFill>
          <a:srgbClr val="FFCCCC"/>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latin typeface="Avenir Book" panose="020B0503020203020204" pitchFamily="34" charset="-78"/>
              <a:cs typeface="Avenir Book" panose="020B0503020203020204" pitchFamily="34" charset="-78"/>
            </a:rPr>
            <a:t>Wavelength-division multiplexing</a:t>
          </a:r>
        </a:p>
      </dsp:txBody>
      <dsp:txXfrm>
        <a:off x="3432168" y="1292281"/>
        <a:ext cx="2855024" cy="870782"/>
      </dsp:txXfrm>
    </dsp:sp>
    <dsp:sp modelId="{8B21F8F7-C12A-4D42-8E2B-DCCF1D0207B0}">
      <dsp:nvSpPr>
        <dsp:cNvPr id="0" name=""/>
        <dsp:cNvSpPr/>
      </dsp:nvSpPr>
      <dsp:spPr>
        <a:xfrm>
          <a:off x="3429098" y="2529398"/>
          <a:ext cx="2855024" cy="870782"/>
        </a:xfrm>
        <a:prstGeom prst="rect">
          <a:avLst/>
        </a:prstGeom>
        <a:solidFill>
          <a:srgbClr val="FFCCCC"/>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latin typeface="Avenir Book" panose="020B0503020203020204" pitchFamily="34" charset="-78"/>
              <a:cs typeface="Avenir Book" panose="020B0503020203020204" pitchFamily="34" charset="-78"/>
            </a:rPr>
            <a:t>Time-division multiplexing</a:t>
          </a:r>
        </a:p>
      </dsp:txBody>
      <dsp:txXfrm>
        <a:off x="3429098" y="2529398"/>
        <a:ext cx="2855024" cy="870782"/>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24-01-2023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24-01-2023</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24/01/2023 20:36</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10</a:t>
            </a:fld>
            <a:endParaRPr lang="en-US" sz="1200"/>
          </a:p>
        </p:txBody>
      </p:sp>
    </p:spTree>
    <p:extLst>
      <p:ext uri="{BB962C8B-B14F-4D97-AF65-F5344CB8AC3E}">
        <p14:creationId xmlns:p14="http://schemas.microsoft.com/office/powerpoint/2010/main" val="3115828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20:36</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11</a:t>
            </a:fld>
            <a:endParaRPr lang="en-GB" sz="1200">
              <a:cs typeface="Arial" pitchFamily="34" charset="0"/>
            </a:endParaRPr>
          </a:p>
        </p:txBody>
      </p:sp>
    </p:spTree>
    <p:extLst>
      <p:ext uri="{BB962C8B-B14F-4D97-AF65-F5344CB8AC3E}">
        <p14:creationId xmlns:p14="http://schemas.microsoft.com/office/powerpoint/2010/main" val="1557943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20:36</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12</a:t>
            </a:fld>
            <a:endParaRPr lang="en-GB" sz="1200">
              <a:cs typeface="Arial" pitchFamily="34" charset="0"/>
            </a:endParaRPr>
          </a:p>
        </p:txBody>
      </p:sp>
    </p:spTree>
    <p:extLst>
      <p:ext uri="{BB962C8B-B14F-4D97-AF65-F5344CB8AC3E}">
        <p14:creationId xmlns:p14="http://schemas.microsoft.com/office/powerpoint/2010/main" val="4246583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20:36</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13</a:t>
            </a:fld>
            <a:endParaRPr lang="en-GB" sz="1200">
              <a:cs typeface="Arial" pitchFamily="34" charset="0"/>
            </a:endParaRPr>
          </a:p>
        </p:txBody>
      </p:sp>
    </p:spTree>
    <p:extLst>
      <p:ext uri="{BB962C8B-B14F-4D97-AF65-F5344CB8AC3E}">
        <p14:creationId xmlns:p14="http://schemas.microsoft.com/office/powerpoint/2010/main" val="3680442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20:36</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14</a:t>
            </a:fld>
            <a:endParaRPr lang="en-GB" sz="1200">
              <a:cs typeface="Arial" pitchFamily="34" charset="0"/>
            </a:endParaRPr>
          </a:p>
        </p:txBody>
      </p:sp>
    </p:spTree>
    <p:extLst>
      <p:ext uri="{BB962C8B-B14F-4D97-AF65-F5344CB8AC3E}">
        <p14:creationId xmlns:p14="http://schemas.microsoft.com/office/powerpoint/2010/main" val="3149636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15</a:t>
            </a:fld>
            <a:endParaRPr lang="en-US" sz="1200"/>
          </a:p>
        </p:txBody>
      </p:sp>
    </p:spTree>
    <p:extLst>
      <p:ext uri="{BB962C8B-B14F-4D97-AF65-F5344CB8AC3E}">
        <p14:creationId xmlns:p14="http://schemas.microsoft.com/office/powerpoint/2010/main" val="1475515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20:37</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16</a:t>
            </a:fld>
            <a:endParaRPr lang="en-GB" sz="1200">
              <a:cs typeface="Arial" pitchFamily="34" charset="0"/>
            </a:endParaRPr>
          </a:p>
        </p:txBody>
      </p:sp>
    </p:spTree>
    <p:extLst>
      <p:ext uri="{BB962C8B-B14F-4D97-AF65-F5344CB8AC3E}">
        <p14:creationId xmlns:p14="http://schemas.microsoft.com/office/powerpoint/2010/main" val="444133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20:37</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17</a:t>
            </a:fld>
            <a:endParaRPr lang="en-GB" sz="1200">
              <a:cs typeface="Arial" pitchFamily="34" charset="0"/>
            </a:endParaRPr>
          </a:p>
        </p:txBody>
      </p:sp>
    </p:spTree>
    <p:extLst>
      <p:ext uri="{BB962C8B-B14F-4D97-AF65-F5344CB8AC3E}">
        <p14:creationId xmlns:p14="http://schemas.microsoft.com/office/powerpoint/2010/main" val="1242204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20:37</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18</a:t>
            </a:fld>
            <a:endParaRPr lang="en-GB" sz="1200">
              <a:cs typeface="Arial" pitchFamily="34" charset="0"/>
            </a:endParaRPr>
          </a:p>
        </p:txBody>
      </p:sp>
    </p:spTree>
    <p:extLst>
      <p:ext uri="{BB962C8B-B14F-4D97-AF65-F5344CB8AC3E}">
        <p14:creationId xmlns:p14="http://schemas.microsoft.com/office/powerpoint/2010/main" val="729376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20:37</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19</a:t>
            </a:fld>
            <a:endParaRPr lang="en-GB" sz="1200">
              <a:cs typeface="Arial" pitchFamily="34" charset="0"/>
            </a:endParaRPr>
          </a:p>
        </p:txBody>
      </p:sp>
    </p:spTree>
    <p:extLst>
      <p:ext uri="{BB962C8B-B14F-4D97-AF65-F5344CB8AC3E}">
        <p14:creationId xmlns:p14="http://schemas.microsoft.com/office/powerpoint/2010/main" val="2692803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20:36</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a:t>
            </a:fld>
            <a:endParaRPr lang="en-GB" sz="1200">
              <a:cs typeface="Arial" pitchFamily="34" charset="0"/>
            </a:endParaRPr>
          </a:p>
        </p:txBody>
      </p:sp>
    </p:spTree>
    <p:extLst>
      <p:ext uri="{BB962C8B-B14F-4D97-AF65-F5344CB8AC3E}">
        <p14:creationId xmlns:p14="http://schemas.microsoft.com/office/powerpoint/2010/main" val="1511257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24/01/2023 20:36</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20</a:t>
            </a:fld>
            <a:endParaRPr lang="en-GB" sz="120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20:36</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3</a:t>
            </a:fld>
            <a:endParaRPr lang="en-GB" sz="1200">
              <a:cs typeface="Arial" pitchFamily="34" charset="0"/>
            </a:endParaRPr>
          </a:p>
        </p:txBody>
      </p:sp>
    </p:spTree>
    <p:extLst>
      <p:ext uri="{BB962C8B-B14F-4D97-AF65-F5344CB8AC3E}">
        <p14:creationId xmlns:p14="http://schemas.microsoft.com/office/powerpoint/2010/main" val="3844849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4</a:t>
            </a:fld>
            <a:endParaRPr lang="en-US" sz="1200"/>
          </a:p>
        </p:txBody>
      </p:sp>
    </p:spTree>
    <p:extLst>
      <p:ext uri="{BB962C8B-B14F-4D97-AF65-F5344CB8AC3E}">
        <p14:creationId xmlns:p14="http://schemas.microsoft.com/office/powerpoint/2010/main" val="2168984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20:36</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5</a:t>
            </a:fld>
            <a:endParaRPr lang="en-GB" sz="1200">
              <a:cs typeface="Arial" pitchFamily="34" charset="0"/>
            </a:endParaRPr>
          </a:p>
        </p:txBody>
      </p:sp>
    </p:spTree>
    <p:extLst>
      <p:ext uri="{BB962C8B-B14F-4D97-AF65-F5344CB8AC3E}">
        <p14:creationId xmlns:p14="http://schemas.microsoft.com/office/powerpoint/2010/main" val="1445711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20:36</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6</a:t>
            </a:fld>
            <a:endParaRPr lang="en-GB" sz="1200">
              <a:cs typeface="Arial" pitchFamily="34" charset="0"/>
            </a:endParaRPr>
          </a:p>
        </p:txBody>
      </p:sp>
    </p:spTree>
    <p:extLst>
      <p:ext uri="{BB962C8B-B14F-4D97-AF65-F5344CB8AC3E}">
        <p14:creationId xmlns:p14="http://schemas.microsoft.com/office/powerpoint/2010/main" val="2970301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20:36</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7</a:t>
            </a:fld>
            <a:endParaRPr lang="en-GB" sz="1200">
              <a:cs typeface="Arial" pitchFamily="34" charset="0"/>
            </a:endParaRPr>
          </a:p>
        </p:txBody>
      </p:sp>
    </p:spTree>
    <p:extLst>
      <p:ext uri="{BB962C8B-B14F-4D97-AF65-F5344CB8AC3E}">
        <p14:creationId xmlns:p14="http://schemas.microsoft.com/office/powerpoint/2010/main" val="4287588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8</a:t>
            </a:fld>
            <a:endParaRPr lang="en-US" sz="1200"/>
          </a:p>
        </p:txBody>
      </p:sp>
    </p:spTree>
    <p:extLst>
      <p:ext uri="{BB962C8B-B14F-4D97-AF65-F5344CB8AC3E}">
        <p14:creationId xmlns:p14="http://schemas.microsoft.com/office/powerpoint/2010/main" val="3382469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a:p>
          <a:p>
            <a:pPr>
              <a:spcBef>
                <a:spcPct val="0"/>
              </a:spcBef>
            </a:pPr>
            <a:r>
              <a:rPr lang="en-US" baseline="0" dirty="0"/>
              <a:t>Another popular access networks is wireless access. Popular technology of this type are </a:t>
            </a:r>
            <a:r>
              <a:rPr lang="en-US" baseline="0" dirty="0" err="1"/>
              <a:t>WiFi</a:t>
            </a:r>
            <a:r>
              <a:rPr lang="en-US" baseline="0" dirty="0"/>
              <a:t> and </a:t>
            </a:r>
            <a:r>
              <a:rPr lang="en-US" baseline="0" dirty="0" err="1"/>
              <a:t>WiMAX</a:t>
            </a:r>
            <a:r>
              <a:rPr lang="en-US" baseline="0" dirty="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a:p>
          <a:p>
            <a:pPr>
              <a:spcBef>
                <a:spcPct val="0"/>
              </a:spcBef>
            </a:pPr>
            <a:r>
              <a:rPr lang="en-US" dirty="0"/>
              <a:t>Let me</a:t>
            </a:r>
            <a:r>
              <a:rPr lang="en-US" baseline="0" dirty="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20:36</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9</a:t>
            </a:fld>
            <a:endParaRPr lang="en-GB" sz="1200">
              <a:cs typeface="Arial" pitchFamily="34" charset="0"/>
            </a:endParaRPr>
          </a:p>
        </p:txBody>
      </p:sp>
    </p:spTree>
    <p:extLst>
      <p:ext uri="{BB962C8B-B14F-4D97-AF65-F5344CB8AC3E}">
        <p14:creationId xmlns:p14="http://schemas.microsoft.com/office/powerpoint/2010/main" val="227112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1/24/2023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1/24/2023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1/24/2023</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1/24/2023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0.tmp"/></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5.tm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r>
              <a:rPr lang="en-US" sz="3200" dirty="0"/>
              <a:t/>
            </a:r>
            <a:br>
              <a:rPr lang="en-US" sz="3200" dirty="0"/>
            </a:br>
            <a:r>
              <a:rPr lang="en-US" sz="3200" dirty="0"/>
              <a:t>Computer Networks I</a:t>
            </a:r>
            <a:br>
              <a:rPr lang="en-US" sz="3200" dirty="0"/>
            </a:br>
            <a:r>
              <a:rPr lang="en-US" sz="3200" dirty="0"/>
              <a:t/>
            </a:r>
            <a:br>
              <a:rPr lang="en-US" sz="3200" dirty="0"/>
            </a:br>
            <a:r>
              <a:rPr lang="en-US" sz="3200" dirty="0"/>
              <a:t>Multiplexing</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lstStyle/>
          <a:p>
            <a:pPr algn="ctr" eaLnBrk="1" hangingPunct="1"/>
            <a:r>
              <a:rPr lang="en-GB" sz="4400" dirty="0"/>
              <a:t>Time Division Multiplexing</a:t>
            </a:r>
            <a:endParaRPr lang="en-US" sz="4400" dirty="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a:p>
          <a:p>
            <a:pPr marL="0" indent="0" eaLnBrk="1" hangingPunct="1"/>
            <a:endParaRPr lang="en-US" sz="2200" dirty="0"/>
          </a:p>
          <a:p>
            <a:pPr lvl="1" eaLnBrk="1" hangingPunct="1"/>
            <a:endParaRPr lang="en-US" sz="2200" dirty="0"/>
          </a:p>
        </p:txBody>
      </p:sp>
    </p:spTree>
    <p:extLst>
      <p:ext uri="{BB962C8B-B14F-4D97-AF65-F5344CB8AC3E}">
        <p14:creationId xmlns:p14="http://schemas.microsoft.com/office/powerpoint/2010/main" val="28063217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TDM</a:t>
            </a:r>
            <a:r>
              <a:rPr lang="en-US" dirty="0"/>
              <a:t/>
            </a:r>
            <a:br>
              <a:rPr lang="en-US" dirty="0"/>
            </a:br>
            <a:endParaRPr dirty="0"/>
          </a:p>
        </p:txBody>
      </p:sp>
      <p:sp>
        <p:nvSpPr>
          <p:cNvPr id="13315" name="Text Placeholder 2"/>
          <p:cNvSpPr>
            <a:spLocks noGrp="1"/>
          </p:cNvSpPr>
          <p:nvPr>
            <p:ph type="body" sz="quarter" idx="10"/>
          </p:nvPr>
        </p:nvSpPr>
        <p:spPr>
          <a:xfrm>
            <a:off x="347842" y="826474"/>
            <a:ext cx="8458200" cy="2743200"/>
          </a:xfrm>
        </p:spPr>
        <p:txBody>
          <a:bodyPr/>
          <a:lstStyle/>
          <a:p>
            <a:r>
              <a:rPr lang="en-US" altLang="en-US" sz="2000" dirty="0"/>
              <a:t>User takes turns </a:t>
            </a:r>
          </a:p>
          <a:p>
            <a:pPr lvl="1"/>
            <a:r>
              <a:rPr lang="en-US" altLang="en-US" sz="1600" dirty="0">
                <a:sym typeface="Wingdings" panose="05000000000000000000" pitchFamily="2" charset="2"/>
              </a:rPr>
              <a:t>Each one periodically get the entire bandwidth</a:t>
            </a:r>
            <a:endParaRPr lang="en-US" altLang="en-US" sz="1600" b="1" dirty="0">
              <a:solidFill>
                <a:srgbClr val="C00000"/>
              </a:solidFill>
            </a:endParaRPr>
          </a:p>
          <a:p>
            <a:pPr>
              <a:buFont typeface="Wingdings" panose="05000000000000000000" pitchFamily="2" charset="2"/>
              <a:buChar char="q"/>
            </a:pPr>
            <a:endParaRPr lang="en-US" altLang="en-US" sz="2000" dirty="0"/>
          </a:p>
          <a:p>
            <a:pPr>
              <a:buFont typeface="Wingdings" panose="05000000000000000000" pitchFamily="2" charset="2"/>
              <a:buChar char="q"/>
            </a:pPr>
            <a:r>
              <a:rPr lang="en-US" altLang="en-US" sz="2000" dirty="0"/>
              <a:t>TDM: </a:t>
            </a:r>
          </a:p>
          <a:p>
            <a:pPr lvl="1"/>
            <a:r>
              <a:rPr lang="en-US" altLang="en-US" sz="1600" dirty="0"/>
              <a:t>Synchronous TDM </a:t>
            </a:r>
          </a:p>
          <a:p>
            <a:pPr lvl="1"/>
            <a:r>
              <a:rPr lang="en-US" altLang="en-US" sz="1600" dirty="0"/>
              <a:t>Asynchronous TDM</a:t>
            </a:r>
            <a:endParaRPr lang="en-US" sz="16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pic>
        <p:nvPicPr>
          <p:cNvPr id="7" name="Picture 6" descr="02_Page_23.tif"/>
          <p:cNvPicPr>
            <a:picLocks noRot="1" noChangeAspect="1" noMove="1" noResize="1"/>
          </p:cNvPicPr>
          <p:nvPr isPhoto="1"/>
        </p:nvPicPr>
        <p:blipFill>
          <a:blip r:embed="rId3" cstate="print">
            <a:lum/>
          </a:blip>
          <a:stretch>
            <a:fillRect/>
          </a:stretch>
        </p:blipFill>
        <p:spPr>
          <a:xfrm>
            <a:off x="852055" y="3238067"/>
            <a:ext cx="7772400" cy="1430337"/>
          </a:xfrm>
          <a:prstGeom prst="rect">
            <a:avLst/>
          </a:prstGeom>
          <a:noFill/>
          <a:ln>
            <a:noFill/>
          </a:ln>
        </p:spPr>
      </p:pic>
      <p:pic>
        <p:nvPicPr>
          <p:cNvPr id="6" name="Picture 5" descr="Diagram&#10;&#10;Description automatically generated">
            <a:extLst>
              <a:ext uri="{FF2B5EF4-FFF2-40B4-BE49-F238E27FC236}">
                <a16:creationId xmlns:a16="http://schemas.microsoft.com/office/drawing/2014/main" id="{CF1247EC-47C4-45C4-B62E-4868419B1015}"/>
              </a:ext>
            </a:extLst>
          </p:cNvPr>
          <p:cNvPicPr>
            <a:picLocks noChangeAspect="1"/>
          </p:cNvPicPr>
          <p:nvPr/>
        </p:nvPicPr>
        <p:blipFill rotWithShape="1">
          <a:blip r:embed="rId4"/>
          <a:srcRect l="9415" t="2656" r="20709" b="10171"/>
          <a:stretch/>
        </p:blipFill>
        <p:spPr>
          <a:xfrm>
            <a:off x="6018137" y="333185"/>
            <a:ext cx="2744863" cy="2412153"/>
          </a:xfrm>
          <a:prstGeom prst="rect">
            <a:avLst/>
          </a:prstGeom>
        </p:spPr>
      </p:pic>
    </p:spTree>
    <p:extLst>
      <p:ext uri="{BB962C8B-B14F-4D97-AF65-F5344CB8AC3E}">
        <p14:creationId xmlns:p14="http://schemas.microsoft.com/office/powerpoint/2010/main" val="1800930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animEffect transition="in" filter="fade">
                                      <p:cBhvr>
                                        <p:cTn id="7" dur="1000"/>
                                        <p:tgtEl>
                                          <p:spTgt spid="13315">
                                            <p:txEl>
                                              <p:pRg st="3" end="3"/>
                                            </p:txEl>
                                          </p:spTgt>
                                        </p:tgtEl>
                                      </p:cBhvr>
                                    </p:animEffect>
                                    <p:anim calcmode="lin" valueType="num">
                                      <p:cBhvr>
                                        <p:cTn id="8"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xEl>
                                              <p:pRg st="4" end="4"/>
                                            </p:txEl>
                                          </p:spTgt>
                                        </p:tgtEl>
                                        <p:attrNameLst>
                                          <p:attrName>style.visibility</p:attrName>
                                        </p:attrNameLst>
                                      </p:cBhvr>
                                      <p:to>
                                        <p:strVal val="visible"/>
                                      </p:to>
                                    </p:set>
                                    <p:animEffect transition="in" filter="fade">
                                      <p:cBhvr>
                                        <p:cTn id="12" dur="1000"/>
                                        <p:tgtEl>
                                          <p:spTgt spid="13315">
                                            <p:txEl>
                                              <p:pRg st="4" end="4"/>
                                            </p:txEl>
                                          </p:spTgt>
                                        </p:tgtEl>
                                      </p:cBhvr>
                                    </p:animEffect>
                                    <p:anim calcmode="lin" valueType="num">
                                      <p:cBhvr>
                                        <p:cTn id="13"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1331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315">
                                            <p:txEl>
                                              <p:pRg st="5" end="5"/>
                                            </p:txEl>
                                          </p:spTgt>
                                        </p:tgtEl>
                                        <p:attrNameLst>
                                          <p:attrName>style.visibility</p:attrName>
                                        </p:attrNameLst>
                                      </p:cBhvr>
                                      <p:to>
                                        <p:strVal val="visible"/>
                                      </p:to>
                                    </p:set>
                                    <p:animEffect transition="in" filter="fade">
                                      <p:cBhvr>
                                        <p:cTn id="17" dur="1000"/>
                                        <p:tgtEl>
                                          <p:spTgt spid="13315">
                                            <p:txEl>
                                              <p:pRg st="5" end="5"/>
                                            </p:txEl>
                                          </p:spTgt>
                                        </p:tgtEl>
                                      </p:cBhvr>
                                    </p:animEffect>
                                    <p:anim calcmode="lin" valueType="num">
                                      <p:cBhvr>
                                        <p:cTn id="18"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Synchronous TDM</a:t>
            </a:r>
            <a:r>
              <a:rPr lang="en-US" dirty="0"/>
              <a:t/>
            </a:r>
            <a:br>
              <a:rPr lang="en-US" dirty="0"/>
            </a:br>
            <a:endParaRPr dirty="0"/>
          </a:p>
        </p:txBody>
      </p:sp>
      <p:sp>
        <p:nvSpPr>
          <p:cNvPr id="13315" name="Text Placeholder 2"/>
          <p:cNvSpPr>
            <a:spLocks noGrp="1"/>
          </p:cNvSpPr>
          <p:nvPr>
            <p:ph type="body" sz="quarter" idx="10"/>
          </p:nvPr>
        </p:nvSpPr>
        <p:spPr>
          <a:xfrm>
            <a:off x="342900" y="654460"/>
            <a:ext cx="8458200" cy="2743200"/>
          </a:xfrm>
        </p:spPr>
        <p:txBody>
          <a:bodyPr/>
          <a:lstStyle/>
          <a:p>
            <a:r>
              <a:rPr lang="en-US" altLang="en-US" sz="2000" dirty="0"/>
              <a:t>Multiplexer allocates exactly the  same time slot to each device at all times, whether or not a device has anything to transmit</a:t>
            </a:r>
          </a:p>
          <a:p>
            <a:pPr lvl="1"/>
            <a:r>
              <a:rPr lang="en-US" altLang="en-US" sz="1600" dirty="0"/>
              <a:t>Data rate of the link is n times faster</a:t>
            </a: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b="47565"/>
          <a:stretch/>
        </p:blipFill>
        <p:spPr>
          <a:xfrm>
            <a:off x="711613" y="2198074"/>
            <a:ext cx="7720774" cy="2795898"/>
          </a:xfrm>
          <a:prstGeom prst="rect">
            <a:avLst/>
          </a:prstGeom>
        </p:spPr>
      </p:pic>
      <p:pic>
        <p:nvPicPr>
          <p:cNvPr id="8" name="Picture 7" descr="Screen Clipping"/>
          <p:cNvPicPr>
            <a:picLocks noChangeAspect="1"/>
          </p:cNvPicPr>
          <p:nvPr/>
        </p:nvPicPr>
        <p:blipFill rotWithShape="1">
          <a:blip r:embed="rId3">
            <a:extLst>
              <a:ext uri="{28A0092B-C50C-407E-A947-70E740481C1C}">
                <a14:useLocalDpi xmlns:a14="http://schemas.microsoft.com/office/drawing/2010/main" val="0"/>
              </a:ext>
            </a:extLst>
          </a:blip>
          <a:srcRect l="9334" t="59235" r="9030" b="5355"/>
          <a:stretch/>
        </p:blipFill>
        <p:spPr>
          <a:xfrm>
            <a:off x="4588626" y="1549681"/>
            <a:ext cx="4329047" cy="1296786"/>
          </a:xfrm>
          <a:prstGeom prst="rect">
            <a:avLst/>
          </a:prstGeom>
          <a:ln w="15875">
            <a:solidFill>
              <a:srgbClr val="C00000"/>
            </a:solidFill>
          </a:ln>
        </p:spPr>
      </p:pic>
    </p:spTree>
    <p:extLst>
      <p:ext uri="{BB962C8B-B14F-4D97-AF65-F5344CB8AC3E}">
        <p14:creationId xmlns:p14="http://schemas.microsoft.com/office/powerpoint/2010/main" val="56826731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34400" cy="712788"/>
          </a:xfrm>
        </p:spPr>
        <p:txBody>
          <a:bodyPr>
            <a:normAutofit/>
          </a:bodyPr>
          <a:lstStyle/>
          <a:p>
            <a:pPr algn="ctr" defTabSz="914363" eaLnBrk="1" fontAlgn="auto" hangingPunct="1">
              <a:spcAft>
                <a:spcPts val="0"/>
              </a:spcAft>
              <a:defRPr/>
            </a:pPr>
            <a:r>
              <a:rPr lang="en-US" altLang="en-US" dirty="0"/>
              <a:t>Statistical TDM</a:t>
            </a:r>
            <a:endParaRPr dirty="0"/>
          </a:p>
        </p:txBody>
      </p:sp>
      <p:sp>
        <p:nvSpPr>
          <p:cNvPr id="13315" name="Text Placeholder 2"/>
          <p:cNvSpPr>
            <a:spLocks noGrp="1"/>
          </p:cNvSpPr>
          <p:nvPr>
            <p:ph type="body" sz="quarter" idx="10"/>
          </p:nvPr>
        </p:nvSpPr>
        <p:spPr>
          <a:xfrm>
            <a:off x="304800" y="762000"/>
            <a:ext cx="8610600" cy="2743200"/>
          </a:xfrm>
        </p:spPr>
        <p:txBody>
          <a:bodyPr/>
          <a:lstStyle/>
          <a:p>
            <a:r>
              <a:rPr lang="en-US" altLang="en-US" sz="2000" dirty="0"/>
              <a:t>In synchronous TDM </a:t>
            </a:r>
            <a:r>
              <a:rPr lang="en-GB" sz="2000" dirty="0"/>
              <a:t>it is often the case that many of the time slots in a frame are </a:t>
            </a:r>
            <a:r>
              <a:rPr lang="en-GB" sz="2000" dirty="0">
                <a:solidFill>
                  <a:srgbClr val="0000FF"/>
                </a:solidFill>
              </a:rPr>
              <a:t>wasted</a:t>
            </a:r>
            <a:endParaRPr lang="en-US" altLang="en-US" sz="2000" dirty="0">
              <a:solidFill>
                <a:srgbClr val="0000FF"/>
              </a:solidFill>
            </a:endParaRPr>
          </a:p>
          <a:p>
            <a:r>
              <a:rPr lang="en-US" altLang="en-US" sz="2000" dirty="0"/>
              <a:t>Asynchronous time-division multiplexing, or statistical time-division multiplexing, is designed to avoid this type of waste</a:t>
            </a: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pic>
        <p:nvPicPr>
          <p:cNvPr id="5" name="Picture 4" descr="Screen Clipping"/>
          <p:cNvPicPr>
            <a:picLocks noChangeAspect="1"/>
          </p:cNvPicPr>
          <p:nvPr/>
        </p:nvPicPr>
        <p:blipFill rotWithShape="1">
          <a:blip r:embed="rId3">
            <a:extLst>
              <a:ext uri="{28A0092B-C50C-407E-A947-70E740481C1C}">
                <a14:useLocalDpi xmlns:a14="http://schemas.microsoft.com/office/drawing/2010/main" val="0"/>
              </a:ext>
            </a:extLst>
          </a:blip>
          <a:srcRect l="1363" r="36521" b="36912"/>
          <a:stretch/>
        </p:blipFill>
        <p:spPr>
          <a:xfrm>
            <a:off x="121920" y="2502324"/>
            <a:ext cx="3768074" cy="2202872"/>
          </a:xfrm>
          <a:prstGeom prst="rect">
            <a:avLst/>
          </a:prstGeom>
        </p:spPr>
      </p:pic>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l="1363" t="62222"/>
          <a:stretch/>
        </p:blipFill>
        <p:spPr>
          <a:xfrm>
            <a:off x="4072874" y="3182796"/>
            <a:ext cx="4708286" cy="1037979"/>
          </a:xfrm>
          <a:prstGeom prst="rect">
            <a:avLst/>
          </a:prstGeom>
        </p:spPr>
      </p:pic>
    </p:spTree>
    <p:extLst>
      <p:ext uri="{BB962C8B-B14F-4D97-AF65-F5344CB8AC3E}">
        <p14:creationId xmlns:p14="http://schemas.microsoft.com/office/powerpoint/2010/main" val="17096950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34400" cy="712788"/>
          </a:xfrm>
        </p:spPr>
        <p:txBody>
          <a:bodyPr>
            <a:normAutofit/>
          </a:bodyPr>
          <a:lstStyle/>
          <a:p>
            <a:pPr algn="ctr" defTabSz="914363" eaLnBrk="1" fontAlgn="auto" hangingPunct="1">
              <a:spcAft>
                <a:spcPts val="0"/>
              </a:spcAft>
              <a:defRPr/>
            </a:pPr>
            <a:r>
              <a:rPr lang="en-US" altLang="en-US" dirty="0"/>
              <a:t>Statistical TDM</a:t>
            </a:r>
            <a:endParaRPr dirty="0"/>
          </a:p>
        </p:txBody>
      </p:sp>
      <p:sp>
        <p:nvSpPr>
          <p:cNvPr id="13315" name="Text Placeholder 2"/>
          <p:cNvSpPr>
            <a:spLocks noGrp="1"/>
          </p:cNvSpPr>
          <p:nvPr>
            <p:ph type="body" sz="quarter" idx="10"/>
          </p:nvPr>
        </p:nvSpPr>
        <p:spPr>
          <a:xfrm>
            <a:off x="304800" y="762000"/>
            <a:ext cx="8610600" cy="2743200"/>
          </a:xfrm>
        </p:spPr>
        <p:txBody>
          <a:bodyPr/>
          <a:lstStyle/>
          <a:p>
            <a:r>
              <a:rPr lang="en-US" altLang="en-US" sz="2000" dirty="0"/>
              <a:t>Line data rate can be lower than input lines rates</a:t>
            </a:r>
          </a:p>
          <a:p>
            <a:r>
              <a:rPr lang="en-US" altLang="en-US" sz="2000" dirty="0"/>
              <a:t>Overhead per slot for statistical TDM because each slot carries an address as well as data </a:t>
            </a:r>
          </a:p>
          <a:p>
            <a:r>
              <a:rPr lang="en-US" altLang="en-US" sz="2000" dirty="0"/>
              <a:t>May have problems during </a:t>
            </a:r>
            <a:r>
              <a:rPr lang="en-US" altLang="en-US" sz="2000" dirty="0">
                <a:solidFill>
                  <a:srgbClr val="0000FF"/>
                </a:solidFill>
              </a:rPr>
              <a:t>peak periods</a:t>
            </a:r>
          </a:p>
          <a:p>
            <a:pPr lvl="1"/>
            <a:r>
              <a:rPr lang="en-US" altLang="en-US" sz="1600" dirty="0"/>
              <a:t>Must buffer inputs</a:t>
            </a: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pic>
        <p:nvPicPr>
          <p:cNvPr id="5" name="Picture 4" descr="Screen Clipping">
            <a:extLst>
              <a:ext uri="{FF2B5EF4-FFF2-40B4-BE49-F238E27FC236}">
                <a16:creationId xmlns:a16="http://schemas.microsoft.com/office/drawing/2014/main" id="{21C54FBD-7D9F-4174-BECA-B1DAC863EBA1}"/>
              </a:ext>
            </a:extLst>
          </p:cNvPr>
          <p:cNvPicPr>
            <a:picLocks noChangeAspect="1"/>
          </p:cNvPicPr>
          <p:nvPr/>
        </p:nvPicPr>
        <p:blipFill rotWithShape="1">
          <a:blip r:embed="rId3">
            <a:extLst>
              <a:ext uri="{28A0092B-C50C-407E-A947-70E740481C1C}">
                <a14:useLocalDpi xmlns:a14="http://schemas.microsoft.com/office/drawing/2010/main" val="0"/>
              </a:ext>
            </a:extLst>
          </a:blip>
          <a:srcRect l="1363" r="36521" b="36912"/>
          <a:stretch/>
        </p:blipFill>
        <p:spPr>
          <a:xfrm>
            <a:off x="228600" y="2685204"/>
            <a:ext cx="3768074" cy="2202872"/>
          </a:xfrm>
          <a:prstGeom prst="rect">
            <a:avLst/>
          </a:prstGeom>
        </p:spPr>
      </p:pic>
      <p:pic>
        <p:nvPicPr>
          <p:cNvPr id="6" name="Picture 5" descr="Screen Clipping">
            <a:extLst>
              <a:ext uri="{FF2B5EF4-FFF2-40B4-BE49-F238E27FC236}">
                <a16:creationId xmlns:a16="http://schemas.microsoft.com/office/drawing/2014/main" id="{6B38BDAE-1A64-4A92-9B24-943AC95A5A5D}"/>
              </a:ext>
            </a:extLst>
          </p:cNvPr>
          <p:cNvPicPr>
            <a:picLocks noChangeAspect="1"/>
          </p:cNvPicPr>
          <p:nvPr/>
        </p:nvPicPr>
        <p:blipFill rotWithShape="1">
          <a:blip r:embed="rId3">
            <a:extLst>
              <a:ext uri="{28A0092B-C50C-407E-A947-70E740481C1C}">
                <a14:useLocalDpi xmlns:a14="http://schemas.microsoft.com/office/drawing/2010/main" val="0"/>
              </a:ext>
            </a:extLst>
          </a:blip>
          <a:srcRect l="1363" t="62222"/>
          <a:stretch/>
        </p:blipFill>
        <p:spPr>
          <a:xfrm>
            <a:off x="4179554" y="3365676"/>
            <a:ext cx="4708286" cy="1037979"/>
          </a:xfrm>
          <a:prstGeom prst="rect">
            <a:avLst/>
          </a:prstGeom>
        </p:spPr>
      </p:pic>
    </p:spTree>
    <p:extLst>
      <p:ext uri="{BB962C8B-B14F-4D97-AF65-F5344CB8AC3E}">
        <p14:creationId xmlns:p14="http://schemas.microsoft.com/office/powerpoint/2010/main" val="394523042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normAutofit/>
          </a:bodyPr>
          <a:lstStyle/>
          <a:p>
            <a:pPr algn="ctr" eaLnBrk="1" hangingPunct="1"/>
            <a:r>
              <a:rPr lang="en-GB" sz="4400" dirty="0" smtClean="0"/>
              <a:t>Code Division </a:t>
            </a:r>
            <a:r>
              <a:rPr lang="en-GB" sz="4400" smtClean="0"/>
              <a:t>Multiple Access</a:t>
            </a:r>
            <a:endParaRPr lang="en-US" sz="4400" dirty="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a:p>
          <a:p>
            <a:pPr marL="0" indent="0" eaLnBrk="1" hangingPunct="1"/>
            <a:endParaRPr lang="en-US" sz="2200" dirty="0"/>
          </a:p>
          <a:p>
            <a:pPr lvl="1" eaLnBrk="1" hangingPunct="1"/>
            <a:endParaRPr lang="en-US" sz="2200" dirty="0"/>
          </a:p>
        </p:txBody>
      </p:sp>
    </p:spTree>
    <p:extLst>
      <p:ext uri="{BB962C8B-B14F-4D97-AF65-F5344CB8AC3E}">
        <p14:creationId xmlns:p14="http://schemas.microsoft.com/office/powerpoint/2010/main" val="184009169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CDMA</a:t>
            </a:r>
            <a:r>
              <a:rPr lang="en-US" dirty="0"/>
              <a:t/>
            </a:r>
            <a:br>
              <a:rPr lang="en-US" dirty="0"/>
            </a:br>
            <a:endParaRPr dirty="0"/>
          </a:p>
        </p:txBody>
      </p:sp>
      <p:sp>
        <p:nvSpPr>
          <p:cNvPr id="13315" name="Text Placeholder 2"/>
          <p:cNvSpPr>
            <a:spLocks noGrp="1"/>
          </p:cNvSpPr>
          <p:nvPr>
            <p:ph type="body" sz="quarter" idx="10"/>
          </p:nvPr>
        </p:nvSpPr>
        <p:spPr>
          <a:xfrm>
            <a:off x="347842" y="826474"/>
            <a:ext cx="8458200" cy="2743200"/>
          </a:xfrm>
        </p:spPr>
        <p:txBody>
          <a:bodyPr/>
          <a:lstStyle/>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mc:AlternateContent xmlns:mc="http://schemas.openxmlformats.org/markup-compatibility/2006" xmlns:a14="http://schemas.microsoft.com/office/drawing/2010/main">
        <mc:Choice Requires="a14">
          <p:sp>
            <p:nvSpPr>
              <p:cNvPr id="3" name="TextBox 2"/>
              <p:cNvSpPr txBox="1"/>
              <p:nvPr/>
            </p:nvSpPr>
            <p:spPr>
              <a:xfrm>
                <a:off x="1638692" y="3259378"/>
                <a:ext cx="3871562" cy="8485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IN" b="0" i="0" dirty="0" smtClean="0">
                          <a:latin typeface="Cambria Math" panose="02040503050406030204" pitchFamily="18" charset="0"/>
                        </a:rPr>
                        <m:t>S</m:t>
                      </m:r>
                      <m:r>
                        <a:rPr lang="en-IN" b="0" i="0" dirty="0" smtClean="0">
                          <a:latin typeface="Cambria Math" panose="02040503050406030204" pitchFamily="18" charset="0"/>
                          <a:ea typeface="Cambria Math" panose="02040503050406030204" pitchFamily="18" charset="0"/>
                        </a:rPr>
                        <m:t>•</m:t>
                      </m:r>
                      <m:r>
                        <m:rPr>
                          <m:sty m:val="p"/>
                        </m:rPr>
                        <a:rPr lang="en-IN" b="0" i="0" dirty="0" smtClean="0">
                          <a:latin typeface="Cambria Math" panose="02040503050406030204" pitchFamily="18" charset="0"/>
                          <a:ea typeface="Cambria Math" panose="02040503050406030204" pitchFamily="18" charset="0"/>
                        </a:rPr>
                        <m:t>T</m:t>
                      </m:r>
                      <m:r>
                        <a:rPr lang="en-IN" b="0" i="0" dirty="0" smtClean="0">
                          <a:latin typeface="Cambria Math" panose="02040503050406030204" pitchFamily="18" charset="0"/>
                          <a:ea typeface="Cambria Math" panose="02040503050406030204" pitchFamily="18" charset="0"/>
                        </a:rPr>
                        <m:t>=</m:t>
                      </m:r>
                      <m:f>
                        <m:fPr>
                          <m:ctrlPr>
                            <a:rPr lang="en-IN" b="0" i="1" dirty="0" smtClean="0">
                              <a:latin typeface="Cambria Math" panose="02040503050406030204" pitchFamily="18" charset="0"/>
                              <a:ea typeface="Cambria Math" panose="02040503050406030204" pitchFamily="18" charset="0"/>
                            </a:rPr>
                          </m:ctrlPr>
                        </m:fPr>
                        <m:num>
                          <m:r>
                            <a:rPr lang="en-IN" b="0" i="0" dirty="0" smtClean="0">
                              <a:latin typeface="Cambria Math" panose="02040503050406030204" pitchFamily="18" charset="0"/>
                              <a:ea typeface="Cambria Math" panose="02040503050406030204" pitchFamily="18" charset="0"/>
                            </a:rPr>
                            <m:t>1</m:t>
                          </m:r>
                        </m:num>
                        <m:den>
                          <m:r>
                            <m:rPr>
                              <m:sty m:val="p"/>
                            </m:rPr>
                            <a:rPr lang="en-IN" b="0" i="0" dirty="0" smtClean="0">
                              <a:latin typeface="Cambria Math" panose="02040503050406030204" pitchFamily="18" charset="0"/>
                              <a:ea typeface="Cambria Math" panose="02040503050406030204" pitchFamily="18" charset="0"/>
                            </a:rPr>
                            <m:t>m</m:t>
                          </m:r>
                        </m:den>
                      </m:f>
                      <m:nary>
                        <m:naryPr>
                          <m:chr m:val="∑"/>
                          <m:ctrlPr>
                            <a:rPr lang="en-IN" b="0" i="1" dirty="0" smtClean="0">
                              <a:latin typeface="Cambria Math" panose="02040503050406030204" pitchFamily="18" charset="0"/>
                              <a:ea typeface="Cambria Math" panose="02040503050406030204" pitchFamily="18" charset="0"/>
                            </a:rPr>
                          </m:ctrlPr>
                        </m:naryPr>
                        <m:sub>
                          <m:r>
                            <m:rPr>
                              <m:sty m:val="p"/>
                              <m:brk m:alnAt="23"/>
                            </m:rPr>
                            <a:rPr lang="en-IN" b="0" i="0" dirty="0" smtClean="0">
                              <a:latin typeface="Cambria Math" panose="02040503050406030204" pitchFamily="18" charset="0"/>
                              <a:ea typeface="Cambria Math" panose="02040503050406030204" pitchFamily="18" charset="0"/>
                            </a:rPr>
                            <m:t>i</m:t>
                          </m:r>
                          <m:r>
                            <a:rPr lang="en-IN" b="0" i="0" dirty="0" smtClean="0">
                              <a:latin typeface="Cambria Math" panose="02040503050406030204" pitchFamily="18" charset="0"/>
                              <a:ea typeface="Cambria Math" panose="02040503050406030204" pitchFamily="18" charset="0"/>
                            </a:rPr>
                            <m:t>=</m:t>
                          </m:r>
                          <m:r>
                            <m:rPr>
                              <m:brk m:alnAt="23"/>
                            </m:rPr>
                            <a:rPr lang="en-IN" b="0" i="0" dirty="0" smtClean="0">
                              <a:latin typeface="Cambria Math" panose="02040503050406030204" pitchFamily="18" charset="0"/>
                              <a:ea typeface="Cambria Math" panose="02040503050406030204" pitchFamily="18" charset="0"/>
                            </a:rPr>
                            <m:t>1</m:t>
                          </m:r>
                        </m:sub>
                        <m:sup>
                          <m:r>
                            <m:rPr>
                              <m:sty m:val="p"/>
                            </m:rPr>
                            <a:rPr lang="en-IN" b="0" i="0" dirty="0" smtClean="0">
                              <a:latin typeface="Cambria Math" panose="02040503050406030204" pitchFamily="18" charset="0"/>
                              <a:ea typeface="Cambria Math" panose="02040503050406030204" pitchFamily="18" charset="0"/>
                            </a:rPr>
                            <m:t>m</m:t>
                          </m:r>
                        </m:sup>
                        <m:e>
                          <m:sSub>
                            <m:sSubPr>
                              <m:ctrlPr>
                                <a:rPr lang="en-IN" b="0" i="1" dirty="0" smtClean="0">
                                  <a:latin typeface="Cambria Math" panose="02040503050406030204" pitchFamily="18" charset="0"/>
                                  <a:ea typeface="Cambria Math" panose="02040503050406030204" pitchFamily="18" charset="0"/>
                                </a:rPr>
                              </m:ctrlPr>
                            </m:sSubPr>
                            <m:e>
                              <m:r>
                                <m:rPr>
                                  <m:sty m:val="p"/>
                                </m:rPr>
                                <a:rPr lang="en-IN" b="0" i="0" dirty="0" smtClean="0">
                                  <a:latin typeface="Cambria Math" panose="02040503050406030204" pitchFamily="18" charset="0"/>
                                  <a:ea typeface="Cambria Math" panose="02040503050406030204" pitchFamily="18" charset="0"/>
                                </a:rPr>
                                <m:t>S</m:t>
                              </m:r>
                            </m:e>
                            <m:sub>
                              <m:r>
                                <m:rPr>
                                  <m:sty m:val="p"/>
                                </m:rPr>
                                <a:rPr lang="en-IN" b="0" i="0" dirty="0" smtClean="0">
                                  <a:latin typeface="Cambria Math" panose="02040503050406030204" pitchFamily="18" charset="0"/>
                                  <a:ea typeface="Cambria Math" panose="02040503050406030204" pitchFamily="18" charset="0"/>
                                </a:rPr>
                                <m:t>i</m:t>
                              </m:r>
                            </m:sub>
                          </m:sSub>
                          <m:sSub>
                            <m:sSubPr>
                              <m:ctrlPr>
                                <a:rPr lang="en-IN" b="0" i="1" dirty="0" smtClean="0">
                                  <a:latin typeface="Cambria Math" panose="02040503050406030204" pitchFamily="18" charset="0"/>
                                  <a:ea typeface="Cambria Math" panose="02040503050406030204" pitchFamily="18" charset="0"/>
                                </a:rPr>
                              </m:ctrlPr>
                            </m:sSubPr>
                            <m:e>
                              <m:r>
                                <m:rPr>
                                  <m:sty m:val="p"/>
                                </m:rPr>
                                <a:rPr lang="en-IN" b="0" i="0" dirty="0" smtClean="0">
                                  <a:latin typeface="Cambria Math" panose="02040503050406030204" pitchFamily="18" charset="0"/>
                                  <a:ea typeface="Cambria Math" panose="02040503050406030204" pitchFamily="18" charset="0"/>
                                </a:rPr>
                                <m:t>T</m:t>
                              </m:r>
                            </m:e>
                            <m:sub>
                              <m:r>
                                <m:rPr>
                                  <m:sty m:val="p"/>
                                </m:rPr>
                                <a:rPr lang="en-IN" b="0" i="0" dirty="0" smtClean="0">
                                  <a:latin typeface="Cambria Math" panose="02040503050406030204" pitchFamily="18" charset="0"/>
                                  <a:ea typeface="Cambria Math" panose="02040503050406030204" pitchFamily="18" charset="0"/>
                                </a:rPr>
                                <m:t>i</m:t>
                              </m:r>
                            </m:sub>
                          </m:sSub>
                          <m:r>
                            <a:rPr lang="en-IN" b="0" i="0" dirty="0" smtClean="0">
                              <a:latin typeface="Cambria Math" panose="02040503050406030204" pitchFamily="18" charset="0"/>
                              <a:ea typeface="Cambria Math" panose="02040503050406030204" pitchFamily="18" charset="0"/>
                            </a:rPr>
                            <m:t>=0</m:t>
                          </m:r>
                        </m:e>
                      </m:nary>
                    </m:oMath>
                  </m:oMathPara>
                </a14:m>
                <a:endParaRPr lang="en-IN" dirty="0"/>
              </a:p>
            </p:txBody>
          </p:sp>
        </mc:Choice>
        <mc:Fallback xmlns="">
          <p:sp>
            <p:nvSpPr>
              <p:cNvPr id="3" name="TextBox 2"/>
              <p:cNvSpPr txBox="1">
                <a:spLocks noRot="1" noChangeAspect="1" noMove="1" noResize="1" noEditPoints="1" noAdjustHandles="1" noChangeArrowheads="1" noChangeShapeType="1" noTextEdit="1"/>
              </p:cNvSpPr>
              <p:nvPr/>
            </p:nvSpPr>
            <p:spPr>
              <a:xfrm>
                <a:off x="1638692" y="3259378"/>
                <a:ext cx="3871562" cy="848566"/>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259632" y="934983"/>
                <a:ext cx="6264696"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IN" i="0" dirty="0" smtClean="0">
                          <a:latin typeface="Cambria Math" panose="02040503050406030204" pitchFamily="18" charset="0"/>
                        </a:rPr>
                        <m:t>A</m:t>
                      </m:r>
                      <m:r>
                        <a:rPr lang="en-IN" i="0" dirty="0" smtClean="0">
                          <a:latin typeface="Cambria Math" panose="02040503050406030204" pitchFamily="18" charset="0"/>
                        </a:rPr>
                        <m:t> = (−1 −1 −1 +1 +1 −1 +1 +1)</m:t>
                      </m:r>
                    </m:oMath>
                  </m:oMathPara>
                </a14:m>
                <a:endParaRPr lang="en-IN" dirty="0"/>
              </a:p>
              <a:p>
                <a:pPr algn="ctr"/>
                <a14:m>
                  <m:oMathPara xmlns:m="http://schemas.openxmlformats.org/officeDocument/2006/math">
                    <m:oMathParaPr>
                      <m:jc m:val="centerGroup"/>
                    </m:oMathParaPr>
                    <m:oMath xmlns:m="http://schemas.openxmlformats.org/officeDocument/2006/math">
                      <m:r>
                        <m:rPr>
                          <m:sty m:val="p"/>
                        </m:rPr>
                        <a:rPr lang="en-IN" i="0" dirty="0" smtClean="0">
                          <a:latin typeface="Cambria Math" panose="02040503050406030204" pitchFamily="18" charset="0"/>
                        </a:rPr>
                        <m:t>B</m:t>
                      </m:r>
                      <m:r>
                        <a:rPr lang="en-IN" i="0" dirty="0" smtClean="0">
                          <a:latin typeface="Cambria Math" panose="02040503050406030204" pitchFamily="18" charset="0"/>
                        </a:rPr>
                        <m:t> = (−1 −1 +1 −1 +1 +1 +1 −1)</m:t>
                      </m:r>
                    </m:oMath>
                  </m:oMathPara>
                </a14:m>
                <a:endParaRPr lang="en-IN" dirty="0"/>
              </a:p>
              <a:p>
                <a:pPr algn="ctr"/>
                <a14:m>
                  <m:oMathPara xmlns:m="http://schemas.openxmlformats.org/officeDocument/2006/math">
                    <m:oMathParaPr>
                      <m:jc m:val="centerGroup"/>
                    </m:oMathParaPr>
                    <m:oMath xmlns:m="http://schemas.openxmlformats.org/officeDocument/2006/math">
                      <m:r>
                        <m:rPr>
                          <m:sty m:val="p"/>
                        </m:rPr>
                        <a:rPr lang="en-IN" i="0" dirty="0" smtClean="0">
                          <a:latin typeface="Cambria Math" panose="02040503050406030204" pitchFamily="18" charset="0"/>
                        </a:rPr>
                        <m:t>C</m:t>
                      </m:r>
                      <m:r>
                        <a:rPr lang="en-IN" i="0" dirty="0" smtClean="0">
                          <a:latin typeface="Cambria Math" panose="02040503050406030204" pitchFamily="18" charset="0"/>
                        </a:rPr>
                        <m:t> = (−1 +1 −1 +1 +1 +1 −1 −1)</m:t>
                      </m:r>
                    </m:oMath>
                  </m:oMathPara>
                </a14:m>
                <a:endParaRPr lang="en-IN" dirty="0"/>
              </a:p>
              <a:p>
                <a:pPr algn="ctr"/>
                <a14:m>
                  <m:oMathPara xmlns:m="http://schemas.openxmlformats.org/officeDocument/2006/math">
                    <m:oMathParaPr>
                      <m:jc m:val="centerGroup"/>
                    </m:oMathParaPr>
                    <m:oMath xmlns:m="http://schemas.openxmlformats.org/officeDocument/2006/math">
                      <m:r>
                        <m:rPr>
                          <m:sty m:val="p"/>
                        </m:rPr>
                        <a:rPr lang="en-IN" i="0" dirty="0" smtClean="0">
                          <a:latin typeface="Cambria Math" panose="02040503050406030204" pitchFamily="18" charset="0"/>
                        </a:rPr>
                        <m:t>D</m:t>
                      </m:r>
                      <m:r>
                        <a:rPr lang="en-IN" i="0" dirty="0" smtClean="0">
                          <a:latin typeface="Cambria Math" panose="02040503050406030204" pitchFamily="18" charset="0"/>
                        </a:rPr>
                        <m:t> = (−1 +1 −1 −1 −1 −1 +1 −1)</m:t>
                      </m:r>
                    </m:oMath>
                  </m:oMathPara>
                </a14:m>
                <a:endParaRPr lang="en-IN" dirty="0"/>
              </a:p>
            </p:txBody>
          </p:sp>
        </mc:Choice>
        <mc:Fallback xmlns="">
          <p:sp>
            <p:nvSpPr>
              <p:cNvPr id="8" name="TextBox 7"/>
              <p:cNvSpPr txBox="1">
                <a:spLocks noRot="1" noChangeAspect="1" noMove="1" noResize="1" noEditPoints="1" noAdjustHandles="1" noChangeArrowheads="1" noChangeShapeType="1" noTextEdit="1"/>
              </p:cNvSpPr>
              <p:nvPr/>
            </p:nvSpPr>
            <p:spPr>
              <a:xfrm>
                <a:off x="1259632" y="934983"/>
                <a:ext cx="6264696" cy="1200329"/>
              </a:xfrm>
              <a:prstGeom prst="rect">
                <a:avLst/>
              </a:prstGeom>
              <a:blipFill>
                <a:blip r:embed="rId4"/>
                <a:stretch>
                  <a:fillRect b="-355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317821" y="4362444"/>
                <a:ext cx="6945877" cy="8485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IN" b="0" i="0" dirty="0" smtClean="0">
                          <a:latin typeface="Cambria Math" panose="02040503050406030204" pitchFamily="18" charset="0"/>
                        </a:rPr>
                        <m:t>S</m:t>
                      </m:r>
                      <m:r>
                        <a:rPr lang="en-IN" dirty="0">
                          <a:latin typeface="Cambria Math" panose="02040503050406030204" pitchFamily="18" charset="0"/>
                          <a:ea typeface="Cambria Math" panose="02040503050406030204" pitchFamily="18" charset="0"/>
                        </a:rPr>
                        <m:t>•</m:t>
                      </m:r>
                      <m:r>
                        <m:rPr>
                          <m:sty m:val="p"/>
                        </m:rPr>
                        <a:rPr lang="en-IN" b="0" i="0" dirty="0" smtClean="0">
                          <a:latin typeface="Cambria Math" panose="02040503050406030204" pitchFamily="18" charset="0"/>
                          <a:ea typeface="Cambria Math" panose="02040503050406030204" pitchFamily="18" charset="0"/>
                        </a:rPr>
                        <m:t>S</m:t>
                      </m:r>
                      <m:r>
                        <a:rPr lang="en-IN" b="0" i="0" dirty="0" smtClean="0">
                          <a:latin typeface="Cambria Math" panose="02040503050406030204" pitchFamily="18" charset="0"/>
                          <a:ea typeface="Cambria Math" panose="02040503050406030204" pitchFamily="18" charset="0"/>
                        </a:rPr>
                        <m:t>=</m:t>
                      </m:r>
                      <m:f>
                        <m:fPr>
                          <m:ctrlPr>
                            <a:rPr lang="en-IN" b="0" i="1" dirty="0" smtClean="0">
                              <a:latin typeface="Cambria Math" panose="02040503050406030204" pitchFamily="18" charset="0"/>
                              <a:ea typeface="Cambria Math" panose="02040503050406030204" pitchFamily="18" charset="0"/>
                            </a:rPr>
                          </m:ctrlPr>
                        </m:fPr>
                        <m:num>
                          <m:r>
                            <a:rPr lang="en-IN" b="0" i="0" dirty="0" smtClean="0">
                              <a:latin typeface="Cambria Math" panose="02040503050406030204" pitchFamily="18" charset="0"/>
                              <a:ea typeface="Cambria Math" panose="02040503050406030204" pitchFamily="18" charset="0"/>
                            </a:rPr>
                            <m:t>1</m:t>
                          </m:r>
                        </m:num>
                        <m:den>
                          <m:r>
                            <m:rPr>
                              <m:sty m:val="p"/>
                            </m:rPr>
                            <a:rPr lang="en-IN" b="0" i="0" dirty="0" smtClean="0">
                              <a:latin typeface="Cambria Math" panose="02040503050406030204" pitchFamily="18" charset="0"/>
                              <a:ea typeface="Cambria Math" panose="02040503050406030204" pitchFamily="18" charset="0"/>
                            </a:rPr>
                            <m:t>m</m:t>
                          </m:r>
                        </m:den>
                      </m:f>
                      <m:nary>
                        <m:naryPr>
                          <m:chr m:val="∑"/>
                          <m:ctrlPr>
                            <a:rPr lang="en-IN" b="0" i="1" dirty="0" smtClean="0">
                              <a:latin typeface="Cambria Math" panose="02040503050406030204" pitchFamily="18" charset="0"/>
                              <a:ea typeface="Cambria Math" panose="02040503050406030204" pitchFamily="18" charset="0"/>
                            </a:rPr>
                          </m:ctrlPr>
                        </m:naryPr>
                        <m:sub>
                          <m:r>
                            <m:rPr>
                              <m:sty m:val="p"/>
                              <m:brk m:alnAt="23"/>
                            </m:rPr>
                            <a:rPr lang="en-IN" b="0" i="0" dirty="0" smtClean="0">
                              <a:latin typeface="Cambria Math" panose="02040503050406030204" pitchFamily="18" charset="0"/>
                              <a:ea typeface="Cambria Math" panose="02040503050406030204" pitchFamily="18" charset="0"/>
                            </a:rPr>
                            <m:t>i</m:t>
                          </m:r>
                          <m:r>
                            <a:rPr lang="en-IN" b="0" i="0" dirty="0" smtClean="0">
                              <a:latin typeface="Cambria Math" panose="02040503050406030204" pitchFamily="18" charset="0"/>
                              <a:ea typeface="Cambria Math" panose="02040503050406030204" pitchFamily="18" charset="0"/>
                            </a:rPr>
                            <m:t>=</m:t>
                          </m:r>
                          <m:r>
                            <m:rPr>
                              <m:brk m:alnAt="23"/>
                            </m:rPr>
                            <a:rPr lang="en-IN" b="0" i="0" dirty="0" smtClean="0">
                              <a:latin typeface="Cambria Math" panose="02040503050406030204" pitchFamily="18" charset="0"/>
                              <a:ea typeface="Cambria Math" panose="02040503050406030204" pitchFamily="18" charset="0"/>
                            </a:rPr>
                            <m:t>1</m:t>
                          </m:r>
                        </m:sub>
                        <m:sup>
                          <m:r>
                            <m:rPr>
                              <m:sty m:val="p"/>
                            </m:rPr>
                            <a:rPr lang="en-IN" b="0" i="0" dirty="0" smtClean="0">
                              <a:latin typeface="Cambria Math" panose="02040503050406030204" pitchFamily="18" charset="0"/>
                              <a:ea typeface="Cambria Math" panose="02040503050406030204" pitchFamily="18" charset="0"/>
                            </a:rPr>
                            <m:t>m</m:t>
                          </m:r>
                        </m:sup>
                        <m:e>
                          <m:sSub>
                            <m:sSubPr>
                              <m:ctrlPr>
                                <a:rPr lang="en-IN" b="0" i="1" dirty="0" smtClean="0">
                                  <a:latin typeface="Cambria Math" panose="02040503050406030204" pitchFamily="18" charset="0"/>
                                  <a:ea typeface="Cambria Math" panose="02040503050406030204" pitchFamily="18" charset="0"/>
                                </a:rPr>
                              </m:ctrlPr>
                            </m:sSubPr>
                            <m:e>
                              <m:r>
                                <m:rPr>
                                  <m:sty m:val="p"/>
                                </m:rPr>
                                <a:rPr lang="en-IN" b="0" i="0" dirty="0" smtClean="0">
                                  <a:latin typeface="Cambria Math" panose="02040503050406030204" pitchFamily="18" charset="0"/>
                                  <a:ea typeface="Cambria Math" panose="02040503050406030204" pitchFamily="18" charset="0"/>
                                </a:rPr>
                                <m:t>S</m:t>
                              </m:r>
                            </m:e>
                            <m:sub>
                              <m:r>
                                <m:rPr>
                                  <m:sty m:val="p"/>
                                </m:rPr>
                                <a:rPr lang="en-IN" b="0" i="0" dirty="0" smtClean="0">
                                  <a:latin typeface="Cambria Math" panose="02040503050406030204" pitchFamily="18" charset="0"/>
                                  <a:ea typeface="Cambria Math" panose="02040503050406030204" pitchFamily="18" charset="0"/>
                                </a:rPr>
                                <m:t>i</m:t>
                              </m:r>
                            </m:sub>
                          </m:sSub>
                          <m:sSub>
                            <m:sSubPr>
                              <m:ctrlPr>
                                <a:rPr lang="en-IN" b="0" i="1" dirty="0" smtClean="0">
                                  <a:latin typeface="Cambria Math" panose="02040503050406030204" pitchFamily="18" charset="0"/>
                                  <a:ea typeface="Cambria Math" panose="02040503050406030204" pitchFamily="18" charset="0"/>
                                </a:rPr>
                              </m:ctrlPr>
                            </m:sSubPr>
                            <m:e>
                              <m:r>
                                <m:rPr>
                                  <m:sty m:val="p"/>
                                </m:rPr>
                                <a:rPr lang="en-IN" b="0" i="0" dirty="0" smtClean="0">
                                  <a:latin typeface="Cambria Math" panose="02040503050406030204" pitchFamily="18" charset="0"/>
                                  <a:ea typeface="Cambria Math" panose="02040503050406030204" pitchFamily="18" charset="0"/>
                                </a:rPr>
                                <m:t>S</m:t>
                              </m:r>
                            </m:e>
                            <m:sub>
                              <m:r>
                                <m:rPr>
                                  <m:sty m:val="p"/>
                                </m:rPr>
                                <a:rPr lang="en-IN" b="0" i="0" dirty="0" smtClean="0">
                                  <a:latin typeface="Cambria Math" panose="02040503050406030204" pitchFamily="18" charset="0"/>
                                  <a:ea typeface="Cambria Math" panose="02040503050406030204" pitchFamily="18" charset="0"/>
                                </a:rPr>
                                <m:t>i</m:t>
                              </m:r>
                            </m:sub>
                          </m:sSub>
                          <m:r>
                            <a:rPr lang="en-IN" b="0" i="0" dirty="0" smtClean="0">
                              <a:latin typeface="Cambria Math" panose="02040503050406030204" pitchFamily="18" charset="0"/>
                              <a:ea typeface="Cambria Math" panose="02040503050406030204" pitchFamily="18" charset="0"/>
                            </a:rPr>
                            <m:t>=</m:t>
                          </m:r>
                          <m:f>
                            <m:fPr>
                              <m:ctrlPr>
                                <a:rPr lang="en-IN" i="1" dirty="0">
                                  <a:latin typeface="Cambria Math" panose="02040503050406030204" pitchFamily="18" charset="0"/>
                                  <a:ea typeface="Cambria Math" panose="02040503050406030204" pitchFamily="18" charset="0"/>
                                </a:rPr>
                              </m:ctrlPr>
                            </m:fPr>
                            <m:num>
                              <m:r>
                                <a:rPr lang="en-IN" i="0" dirty="0">
                                  <a:latin typeface="Cambria Math" panose="02040503050406030204" pitchFamily="18" charset="0"/>
                                  <a:ea typeface="Cambria Math" panose="02040503050406030204" pitchFamily="18" charset="0"/>
                                </a:rPr>
                                <m:t>1</m:t>
                              </m:r>
                            </m:num>
                            <m:den>
                              <m:r>
                                <m:rPr>
                                  <m:sty m:val="p"/>
                                </m:rPr>
                                <a:rPr lang="en-IN" i="0" dirty="0">
                                  <a:latin typeface="Cambria Math" panose="02040503050406030204" pitchFamily="18" charset="0"/>
                                  <a:ea typeface="Cambria Math" panose="02040503050406030204" pitchFamily="18" charset="0"/>
                                </a:rPr>
                                <m:t>m</m:t>
                              </m:r>
                            </m:den>
                          </m:f>
                          <m:nary>
                            <m:naryPr>
                              <m:chr m:val="∑"/>
                              <m:ctrlPr>
                                <a:rPr lang="en-IN" i="1" dirty="0">
                                  <a:latin typeface="Cambria Math" panose="02040503050406030204" pitchFamily="18" charset="0"/>
                                  <a:ea typeface="Cambria Math" panose="02040503050406030204" pitchFamily="18" charset="0"/>
                                </a:rPr>
                              </m:ctrlPr>
                            </m:naryPr>
                            <m:sub>
                              <m:r>
                                <m:rPr>
                                  <m:sty m:val="p"/>
                                  <m:brk m:alnAt="23"/>
                                </m:rPr>
                                <a:rPr lang="en-IN" i="0" dirty="0">
                                  <a:latin typeface="Cambria Math" panose="02040503050406030204" pitchFamily="18" charset="0"/>
                                  <a:ea typeface="Cambria Math" panose="02040503050406030204" pitchFamily="18" charset="0"/>
                                </a:rPr>
                                <m:t>i</m:t>
                              </m:r>
                              <m:r>
                                <a:rPr lang="en-IN" i="0" dirty="0">
                                  <a:latin typeface="Cambria Math" panose="02040503050406030204" pitchFamily="18" charset="0"/>
                                  <a:ea typeface="Cambria Math" panose="02040503050406030204" pitchFamily="18" charset="0"/>
                                </a:rPr>
                                <m:t>=</m:t>
                              </m:r>
                              <m:r>
                                <m:rPr>
                                  <m:brk m:alnAt="23"/>
                                </m:rPr>
                                <a:rPr lang="en-IN" i="0" dirty="0">
                                  <a:latin typeface="Cambria Math" panose="02040503050406030204" pitchFamily="18" charset="0"/>
                                  <a:ea typeface="Cambria Math" panose="02040503050406030204" pitchFamily="18" charset="0"/>
                                </a:rPr>
                                <m:t>1</m:t>
                              </m:r>
                            </m:sub>
                            <m:sup>
                              <m:r>
                                <m:rPr>
                                  <m:sty m:val="p"/>
                                </m:rPr>
                                <a:rPr lang="en-IN" i="0" dirty="0">
                                  <a:latin typeface="Cambria Math" panose="02040503050406030204" pitchFamily="18" charset="0"/>
                                  <a:ea typeface="Cambria Math" panose="02040503050406030204" pitchFamily="18" charset="0"/>
                                </a:rPr>
                                <m:t>m</m:t>
                              </m:r>
                            </m:sup>
                            <m:e>
                              <m:sSubSup>
                                <m:sSubSupPr>
                                  <m:ctrlPr>
                                    <a:rPr lang="en-IN" b="0" i="1" dirty="0" smtClean="0">
                                      <a:latin typeface="Cambria Math" panose="02040503050406030204" pitchFamily="18" charset="0"/>
                                      <a:ea typeface="Cambria Math" panose="02040503050406030204" pitchFamily="18" charset="0"/>
                                    </a:rPr>
                                  </m:ctrlPr>
                                </m:sSubSupPr>
                                <m:e>
                                  <m:r>
                                    <m:rPr>
                                      <m:sty m:val="p"/>
                                    </m:rPr>
                                    <a:rPr lang="en-IN" i="0" dirty="0">
                                      <a:latin typeface="Cambria Math" panose="02040503050406030204" pitchFamily="18" charset="0"/>
                                      <a:ea typeface="Cambria Math" panose="02040503050406030204" pitchFamily="18" charset="0"/>
                                    </a:rPr>
                                    <m:t>S</m:t>
                                  </m:r>
                                </m:e>
                                <m:sub>
                                  <m:r>
                                    <m:rPr>
                                      <m:sty m:val="p"/>
                                    </m:rPr>
                                    <a:rPr lang="en-IN" i="0" dirty="0">
                                      <a:latin typeface="Cambria Math" panose="02040503050406030204" pitchFamily="18" charset="0"/>
                                      <a:ea typeface="Cambria Math" panose="02040503050406030204" pitchFamily="18" charset="0"/>
                                    </a:rPr>
                                    <m:t>i</m:t>
                                  </m:r>
                                </m:sub>
                                <m:sup>
                                  <m:r>
                                    <a:rPr lang="en-IN" b="0" i="0" dirty="0" smtClean="0">
                                      <a:latin typeface="Cambria Math" panose="02040503050406030204" pitchFamily="18" charset="0"/>
                                      <a:ea typeface="Cambria Math" panose="02040503050406030204" pitchFamily="18" charset="0"/>
                                    </a:rPr>
                                    <m:t>2</m:t>
                                  </m:r>
                                </m:sup>
                              </m:sSubSup>
                              <m:r>
                                <a:rPr lang="en-IN" i="0" dirty="0">
                                  <a:latin typeface="Cambria Math" panose="02040503050406030204" pitchFamily="18" charset="0"/>
                                  <a:ea typeface="Cambria Math" panose="02040503050406030204" pitchFamily="18" charset="0"/>
                                </a:rPr>
                                <m:t>=</m:t>
                              </m:r>
                              <m:f>
                                <m:fPr>
                                  <m:ctrlPr>
                                    <a:rPr lang="en-IN" i="1" dirty="0">
                                      <a:latin typeface="Cambria Math" panose="02040503050406030204" pitchFamily="18" charset="0"/>
                                      <a:ea typeface="Cambria Math" panose="02040503050406030204" pitchFamily="18" charset="0"/>
                                    </a:rPr>
                                  </m:ctrlPr>
                                </m:fPr>
                                <m:num>
                                  <m:r>
                                    <a:rPr lang="en-IN" i="0" dirty="0">
                                      <a:latin typeface="Cambria Math" panose="02040503050406030204" pitchFamily="18" charset="0"/>
                                      <a:ea typeface="Cambria Math" panose="02040503050406030204" pitchFamily="18" charset="0"/>
                                    </a:rPr>
                                    <m:t>1</m:t>
                                  </m:r>
                                </m:num>
                                <m:den>
                                  <m:r>
                                    <m:rPr>
                                      <m:sty m:val="p"/>
                                    </m:rPr>
                                    <a:rPr lang="en-IN" i="0" dirty="0">
                                      <a:latin typeface="Cambria Math" panose="02040503050406030204" pitchFamily="18" charset="0"/>
                                      <a:ea typeface="Cambria Math" panose="02040503050406030204" pitchFamily="18" charset="0"/>
                                    </a:rPr>
                                    <m:t>m</m:t>
                                  </m:r>
                                </m:den>
                              </m:f>
                              <m:nary>
                                <m:naryPr>
                                  <m:chr m:val="∑"/>
                                  <m:ctrlPr>
                                    <a:rPr lang="en-IN" i="1" dirty="0">
                                      <a:latin typeface="Cambria Math" panose="02040503050406030204" pitchFamily="18" charset="0"/>
                                      <a:ea typeface="Cambria Math" panose="02040503050406030204" pitchFamily="18" charset="0"/>
                                    </a:rPr>
                                  </m:ctrlPr>
                                </m:naryPr>
                                <m:sub>
                                  <m:r>
                                    <m:rPr>
                                      <m:sty m:val="p"/>
                                      <m:brk m:alnAt="23"/>
                                    </m:rPr>
                                    <a:rPr lang="en-IN" i="0" dirty="0">
                                      <a:latin typeface="Cambria Math" panose="02040503050406030204" pitchFamily="18" charset="0"/>
                                      <a:ea typeface="Cambria Math" panose="02040503050406030204" pitchFamily="18" charset="0"/>
                                    </a:rPr>
                                    <m:t>i</m:t>
                                  </m:r>
                                  <m:r>
                                    <a:rPr lang="en-IN" i="0" dirty="0">
                                      <a:latin typeface="Cambria Math" panose="02040503050406030204" pitchFamily="18" charset="0"/>
                                      <a:ea typeface="Cambria Math" panose="02040503050406030204" pitchFamily="18" charset="0"/>
                                    </a:rPr>
                                    <m:t>=</m:t>
                                  </m:r>
                                  <m:r>
                                    <m:rPr>
                                      <m:brk m:alnAt="23"/>
                                    </m:rPr>
                                    <a:rPr lang="en-IN" i="0" dirty="0">
                                      <a:latin typeface="Cambria Math" panose="02040503050406030204" pitchFamily="18" charset="0"/>
                                      <a:ea typeface="Cambria Math" panose="02040503050406030204" pitchFamily="18" charset="0"/>
                                    </a:rPr>
                                    <m:t>1</m:t>
                                  </m:r>
                                </m:sub>
                                <m:sup>
                                  <m:r>
                                    <m:rPr>
                                      <m:sty m:val="p"/>
                                    </m:rPr>
                                    <a:rPr lang="en-IN" i="0" dirty="0">
                                      <a:latin typeface="Cambria Math" panose="02040503050406030204" pitchFamily="18" charset="0"/>
                                      <a:ea typeface="Cambria Math" panose="02040503050406030204" pitchFamily="18" charset="0"/>
                                    </a:rPr>
                                    <m:t>m</m:t>
                                  </m:r>
                                </m:sup>
                                <m:e>
                                  <m:sSup>
                                    <m:sSupPr>
                                      <m:ctrlPr>
                                        <a:rPr lang="en-IN" b="0" i="1" dirty="0" smtClean="0">
                                          <a:latin typeface="Cambria Math" panose="02040503050406030204" pitchFamily="18" charset="0"/>
                                          <a:ea typeface="Cambria Math" panose="02040503050406030204" pitchFamily="18" charset="0"/>
                                        </a:rPr>
                                      </m:ctrlPr>
                                    </m:sSupPr>
                                    <m:e>
                                      <m:d>
                                        <m:dPr>
                                          <m:ctrlPr>
                                            <a:rPr lang="en-IN" b="0" i="1" dirty="0" smtClean="0">
                                              <a:latin typeface="Cambria Math" panose="02040503050406030204" pitchFamily="18" charset="0"/>
                                              <a:ea typeface="Cambria Math" panose="02040503050406030204" pitchFamily="18" charset="0"/>
                                            </a:rPr>
                                          </m:ctrlPr>
                                        </m:dPr>
                                        <m:e>
                                          <m:r>
                                            <a:rPr lang="en-IN" b="0" i="0" dirty="0" smtClean="0">
                                              <a:latin typeface="Cambria Math" panose="02040503050406030204" pitchFamily="18" charset="0"/>
                                              <a:ea typeface="Cambria Math" panose="02040503050406030204" pitchFamily="18" charset="0"/>
                                            </a:rPr>
                                            <m:t>±1</m:t>
                                          </m:r>
                                        </m:e>
                                      </m:d>
                                    </m:e>
                                    <m:sup>
                                      <m:r>
                                        <a:rPr lang="en-IN" b="0" i="0" dirty="0" smtClean="0">
                                          <a:latin typeface="Cambria Math" panose="02040503050406030204" pitchFamily="18" charset="0"/>
                                          <a:ea typeface="Cambria Math" panose="02040503050406030204" pitchFamily="18" charset="0"/>
                                        </a:rPr>
                                        <m:t>2</m:t>
                                      </m:r>
                                    </m:sup>
                                  </m:sSup>
                                  <m:r>
                                    <a:rPr lang="en-IN" i="0" dirty="0">
                                      <a:latin typeface="Cambria Math" panose="02040503050406030204" pitchFamily="18" charset="0"/>
                                      <a:ea typeface="Cambria Math" panose="02040503050406030204" pitchFamily="18" charset="0"/>
                                    </a:rPr>
                                    <m:t>=</m:t>
                                  </m:r>
                                  <m:r>
                                    <a:rPr lang="en-IN" b="0" i="0" dirty="0" smtClean="0">
                                      <a:latin typeface="Cambria Math" panose="02040503050406030204" pitchFamily="18" charset="0"/>
                                      <a:ea typeface="Cambria Math" panose="02040503050406030204" pitchFamily="18" charset="0"/>
                                    </a:rPr>
                                    <m:t>1</m:t>
                                  </m:r>
                                </m:e>
                              </m:nary>
                            </m:e>
                          </m:nary>
                        </m:e>
                      </m:nary>
                    </m:oMath>
                  </m:oMathPara>
                </a14:m>
                <a:endParaRPr lang="en-IN" dirty="0"/>
              </a:p>
            </p:txBody>
          </p:sp>
        </mc:Choice>
        <mc:Fallback xmlns="">
          <p:sp>
            <p:nvSpPr>
              <p:cNvPr id="9" name="TextBox 8"/>
              <p:cNvSpPr txBox="1">
                <a:spLocks noRot="1" noChangeAspect="1" noMove="1" noResize="1" noEditPoints="1" noAdjustHandles="1" noChangeArrowheads="1" noChangeShapeType="1" noTextEdit="1"/>
              </p:cNvSpPr>
              <p:nvPr/>
            </p:nvSpPr>
            <p:spPr>
              <a:xfrm>
                <a:off x="1317821" y="4362444"/>
                <a:ext cx="6945877" cy="848566"/>
              </a:xfrm>
              <a:prstGeom prst="rect">
                <a:avLst/>
              </a:prstGeom>
              <a:blipFill>
                <a:blip r:embed="rId5"/>
                <a:stretch>
                  <a:fillRect/>
                </a:stretch>
              </a:blipFill>
            </p:spPr>
            <p:txBody>
              <a:bodyPr/>
              <a:lstStyle/>
              <a:p>
                <a:r>
                  <a:rPr lang="en-IN">
                    <a:noFill/>
                  </a:rPr>
                  <a:t> </a:t>
                </a:r>
              </a:p>
            </p:txBody>
          </p:sp>
        </mc:Fallback>
      </mc:AlternateContent>
      <p:sp>
        <p:nvSpPr>
          <p:cNvPr id="10" name="TextBox 9"/>
          <p:cNvSpPr txBox="1"/>
          <p:nvPr/>
        </p:nvSpPr>
        <p:spPr>
          <a:xfrm>
            <a:off x="2394066" y="2667826"/>
            <a:ext cx="5586152" cy="369332"/>
          </a:xfrm>
          <a:prstGeom prst="rect">
            <a:avLst/>
          </a:prstGeom>
          <a:noFill/>
        </p:spPr>
        <p:txBody>
          <a:bodyPr wrap="square" rtlCol="0">
            <a:spAutoFit/>
          </a:bodyPr>
          <a:lstStyle/>
          <a:p>
            <a:r>
              <a:rPr lang="en-IN" dirty="0">
                <a:solidFill>
                  <a:srgbClr val="FF0000"/>
                </a:solidFill>
                <a:latin typeface="Avenir Book" panose="020B0503020203020204" pitchFamily="34" charset="-78"/>
                <a:cs typeface="Avenir Book" panose="020B0503020203020204" pitchFamily="34" charset="-78"/>
              </a:rPr>
              <a:t>All chip sequences are orthogonal</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3AD19EE-A111-4E96-9F41-F0E8E6CDEF55}"/>
                  </a:ext>
                </a:extLst>
              </p:cNvPr>
              <p:cNvSpPr txBox="1"/>
              <p:nvPr/>
            </p:nvSpPr>
            <p:spPr>
              <a:xfrm>
                <a:off x="4132510" y="3466599"/>
                <a:ext cx="38715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IN" b="0" i="0" dirty="0" smtClean="0">
                          <a:latin typeface="Cambria Math" panose="02040503050406030204" pitchFamily="18" charset="0"/>
                        </a:rPr>
                        <m:t>S</m:t>
                      </m:r>
                      <m:r>
                        <a:rPr lang="en-IN" b="0" i="0" dirty="0" smtClean="0">
                          <a:latin typeface="Cambria Math" panose="02040503050406030204" pitchFamily="18" charset="0"/>
                          <a:ea typeface="Cambria Math" panose="02040503050406030204" pitchFamily="18" charset="0"/>
                        </a:rPr>
                        <m:t>•</m:t>
                      </m:r>
                      <m:acc>
                        <m:accPr>
                          <m:chr m:val="̅"/>
                          <m:ctrlPr>
                            <a:rPr lang="en-US" b="0" i="1" dirty="0" smtClean="0">
                              <a:latin typeface="Cambria Math" panose="02040503050406030204" pitchFamily="18" charset="0"/>
                              <a:ea typeface="Cambria Math" panose="02040503050406030204" pitchFamily="18" charset="0"/>
                            </a:rPr>
                          </m:ctrlPr>
                        </m:accPr>
                        <m:e>
                          <m:r>
                            <m:rPr>
                              <m:sty m:val="p"/>
                            </m:rPr>
                            <a:rPr lang="en-US" b="0" i="0" dirty="0" smtClean="0">
                              <a:latin typeface="Cambria Math" panose="02040503050406030204" pitchFamily="18" charset="0"/>
                              <a:ea typeface="Cambria Math" panose="02040503050406030204" pitchFamily="18" charset="0"/>
                            </a:rPr>
                            <m:t>T</m:t>
                          </m:r>
                        </m:e>
                      </m:acc>
                      <m:r>
                        <a:rPr lang="en-US" b="0" i="0" dirty="0" smtClean="0">
                          <a:latin typeface="Cambria Math" panose="02040503050406030204" pitchFamily="18" charset="0"/>
                          <a:ea typeface="Cambria Math" panose="02040503050406030204" pitchFamily="18" charset="0"/>
                        </a:rPr>
                        <m:t>=0</m:t>
                      </m:r>
                    </m:oMath>
                  </m:oMathPara>
                </a14:m>
                <a:endParaRPr lang="en-IN" dirty="0"/>
              </a:p>
            </p:txBody>
          </p:sp>
        </mc:Choice>
        <mc:Fallback xmlns="">
          <p:sp>
            <p:nvSpPr>
              <p:cNvPr id="11" name="TextBox 10">
                <a:extLst>
                  <a:ext uri="{FF2B5EF4-FFF2-40B4-BE49-F238E27FC236}">
                    <a16:creationId xmlns:a16="http://schemas.microsoft.com/office/drawing/2014/main" id="{23AD19EE-A111-4E96-9F41-F0E8E6CDEF55}"/>
                  </a:ext>
                </a:extLst>
              </p:cNvPr>
              <p:cNvSpPr txBox="1">
                <a:spLocks noRot="1" noChangeAspect="1" noMove="1" noResize="1" noEditPoints="1" noAdjustHandles="1" noChangeArrowheads="1" noChangeShapeType="1" noTextEdit="1"/>
              </p:cNvSpPr>
              <p:nvPr/>
            </p:nvSpPr>
            <p:spPr>
              <a:xfrm>
                <a:off x="4132510" y="3466599"/>
                <a:ext cx="3871562" cy="369332"/>
              </a:xfrm>
              <a:prstGeom prst="rect">
                <a:avLst/>
              </a:prstGeom>
              <a:blipFill>
                <a:blip r:embed="rId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732064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CDMA</a:t>
            </a:r>
            <a:r>
              <a:rPr lang="en-US" dirty="0"/>
              <a:t/>
            </a:r>
            <a:br>
              <a:rPr lang="en-US" dirty="0"/>
            </a:br>
            <a:endParaRPr dirty="0"/>
          </a:p>
        </p:txBody>
      </p:sp>
      <p:sp>
        <p:nvSpPr>
          <p:cNvPr id="13315" name="Text Placeholder 2"/>
          <p:cNvSpPr>
            <a:spLocks noGrp="1"/>
          </p:cNvSpPr>
          <p:nvPr>
            <p:ph type="body" sz="quarter" idx="10"/>
          </p:nvPr>
        </p:nvSpPr>
        <p:spPr>
          <a:xfrm>
            <a:off x="347842" y="826474"/>
            <a:ext cx="8458200" cy="2743200"/>
          </a:xfrm>
        </p:spPr>
        <p:txBody>
          <a:bodyPr/>
          <a:lstStyle/>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mc:AlternateContent xmlns:mc="http://schemas.openxmlformats.org/markup-compatibility/2006" xmlns:a14="http://schemas.microsoft.com/office/drawing/2010/main">
        <mc:Choice Requires="a14">
          <p:sp>
            <p:nvSpPr>
              <p:cNvPr id="3" name="TextBox 2"/>
              <p:cNvSpPr txBox="1"/>
              <p:nvPr/>
            </p:nvSpPr>
            <p:spPr>
              <a:xfrm>
                <a:off x="1439652" y="1124744"/>
                <a:ext cx="6264696"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IN" i="0" dirty="0" smtClean="0">
                          <a:latin typeface="Cambria Math" panose="02040503050406030204" pitchFamily="18" charset="0"/>
                        </a:rPr>
                        <m:t>A</m:t>
                      </m:r>
                      <m:r>
                        <a:rPr lang="en-IN" i="0" dirty="0" smtClean="0">
                          <a:latin typeface="Cambria Math" panose="02040503050406030204" pitchFamily="18" charset="0"/>
                        </a:rPr>
                        <m:t> = (−1 −1 −1 +1 +1 −1 +1 +1)</m:t>
                      </m:r>
                    </m:oMath>
                  </m:oMathPara>
                </a14:m>
                <a:endParaRPr lang="en-IN" dirty="0"/>
              </a:p>
              <a:p>
                <a:pPr algn="ctr"/>
                <a14:m>
                  <m:oMathPara xmlns:m="http://schemas.openxmlformats.org/officeDocument/2006/math">
                    <m:oMathParaPr>
                      <m:jc m:val="centerGroup"/>
                    </m:oMathParaPr>
                    <m:oMath xmlns:m="http://schemas.openxmlformats.org/officeDocument/2006/math">
                      <m:r>
                        <m:rPr>
                          <m:sty m:val="p"/>
                        </m:rPr>
                        <a:rPr lang="en-IN" i="0" dirty="0" smtClean="0">
                          <a:latin typeface="Cambria Math" panose="02040503050406030204" pitchFamily="18" charset="0"/>
                        </a:rPr>
                        <m:t>B</m:t>
                      </m:r>
                      <m:r>
                        <a:rPr lang="en-IN" i="0" dirty="0" smtClean="0">
                          <a:latin typeface="Cambria Math" panose="02040503050406030204" pitchFamily="18" charset="0"/>
                        </a:rPr>
                        <m:t> = (−1 −1 +1 −1 +1 +1 +1 −1)</m:t>
                      </m:r>
                    </m:oMath>
                  </m:oMathPara>
                </a14:m>
                <a:endParaRPr lang="en-IN" dirty="0"/>
              </a:p>
              <a:p>
                <a:pPr algn="ctr"/>
                <a14:m>
                  <m:oMathPara xmlns:m="http://schemas.openxmlformats.org/officeDocument/2006/math">
                    <m:oMathParaPr>
                      <m:jc m:val="centerGroup"/>
                    </m:oMathParaPr>
                    <m:oMath xmlns:m="http://schemas.openxmlformats.org/officeDocument/2006/math">
                      <m:r>
                        <m:rPr>
                          <m:sty m:val="p"/>
                        </m:rPr>
                        <a:rPr lang="en-IN" i="0" dirty="0" smtClean="0">
                          <a:latin typeface="Cambria Math" panose="02040503050406030204" pitchFamily="18" charset="0"/>
                        </a:rPr>
                        <m:t>C</m:t>
                      </m:r>
                      <m:r>
                        <a:rPr lang="en-IN" i="0" dirty="0" smtClean="0">
                          <a:latin typeface="Cambria Math" panose="02040503050406030204" pitchFamily="18" charset="0"/>
                        </a:rPr>
                        <m:t> = (−1 +1 −1 +1 +1 +1 −1 −1)</m:t>
                      </m:r>
                    </m:oMath>
                  </m:oMathPara>
                </a14:m>
                <a:endParaRPr lang="en-IN" dirty="0"/>
              </a:p>
              <a:p>
                <a:pPr algn="ctr"/>
                <a14:m>
                  <m:oMathPara xmlns:m="http://schemas.openxmlformats.org/officeDocument/2006/math">
                    <m:oMathParaPr>
                      <m:jc m:val="centerGroup"/>
                    </m:oMathParaPr>
                    <m:oMath xmlns:m="http://schemas.openxmlformats.org/officeDocument/2006/math">
                      <m:r>
                        <m:rPr>
                          <m:sty m:val="p"/>
                        </m:rPr>
                        <a:rPr lang="en-IN" i="0" dirty="0" smtClean="0">
                          <a:latin typeface="Cambria Math" panose="02040503050406030204" pitchFamily="18" charset="0"/>
                        </a:rPr>
                        <m:t>D</m:t>
                      </m:r>
                      <m:r>
                        <a:rPr lang="en-IN" i="0" dirty="0" smtClean="0">
                          <a:latin typeface="Cambria Math" panose="02040503050406030204" pitchFamily="18" charset="0"/>
                        </a:rPr>
                        <m:t> = (−1 +1 −1 −1 −1 −1 +1 −1)</m:t>
                      </m:r>
                    </m:oMath>
                  </m:oMathPara>
                </a14:m>
                <a:endParaRPr lang="en-IN" dirty="0"/>
              </a:p>
            </p:txBody>
          </p:sp>
        </mc:Choice>
        <mc:Fallback xmlns="">
          <p:sp>
            <p:nvSpPr>
              <p:cNvPr id="3" name="TextBox 2"/>
              <p:cNvSpPr txBox="1">
                <a:spLocks noRot="1" noChangeAspect="1" noMove="1" noResize="1" noEditPoints="1" noAdjustHandles="1" noChangeArrowheads="1" noChangeShapeType="1" noTextEdit="1"/>
              </p:cNvSpPr>
              <p:nvPr/>
            </p:nvSpPr>
            <p:spPr>
              <a:xfrm>
                <a:off x="1439652" y="1124744"/>
                <a:ext cx="6264696" cy="1200329"/>
              </a:xfrm>
              <a:prstGeom prst="rect">
                <a:avLst/>
              </a:prstGeom>
              <a:blipFill>
                <a:blip r:embed="rId3"/>
                <a:stretch>
                  <a:fillRect b="-35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97430" y="3212976"/>
                <a:ext cx="6264696" cy="369332"/>
              </a:xfrm>
              <a:prstGeom prst="rect">
                <a:avLst/>
              </a:prstGeom>
              <a:noFill/>
            </p:spPr>
            <p:txBody>
              <a:bodyPr wrap="square" rtlCol="0">
                <a:spAutoFit/>
              </a:bodyPr>
              <a:lstStyle/>
              <a:p>
                <a:r>
                  <a:rPr lang="en-IN" dirty="0">
                    <a:latin typeface="Cambria Math" panose="02040503050406030204" pitchFamily="18" charset="0"/>
                    <a:ea typeface="Cambria Math" panose="02040503050406030204" pitchFamily="18" charset="0"/>
                  </a:rPr>
                  <a:t>X = A+ </a:t>
                </a:r>
                <a14:m>
                  <m:oMath xmlns:m="http://schemas.openxmlformats.org/officeDocument/2006/math">
                    <m:acc>
                      <m:accPr>
                        <m:chr m:val="̅"/>
                        <m:ctrlPr>
                          <a:rPr lang="en-IN" b="0" i="1" dirty="0" smtClean="0">
                            <a:latin typeface="Cambria Math" panose="02040503050406030204" pitchFamily="18" charset="0"/>
                            <a:ea typeface="Cambria Math" panose="02040503050406030204" pitchFamily="18" charset="0"/>
                          </a:rPr>
                        </m:ctrlPr>
                      </m:accPr>
                      <m:e>
                        <m:r>
                          <m:rPr>
                            <m:sty m:val="p"/>
                          </m:rPr>
                          <a:rPr lang="en-IN" b="0" i="0" dirty="0" smtClean="0">
                            <a:latin typeface="Cambria Math" panose="02040503050406030204" pitchFamily="18" charset="0"/>
                            <a:ea typeface="Cambria Math" panose="02040503050406030204" pitchFamily="18" charset="0"/>
                          </a:rPr>
                          <m:t>B</m:t>
                        </m:r>
                      </m:e>
                    </m:acc>
                    <m:r>
                      <a:rPr lang="en-IN" i="0">
                        <a:latin typeface="Cambria Math" panose="02040503050406030204" pitchFamily="18" charset="0"/>
                        <a:ea typeface="Cambria Math" panose="02040503050406030204" pitchFamily="18" charset="0"/>
                      </a:rPr>
                      <m:t> </m:t>
                    </m:r>
                  </m:oMath>
                </a14:m>
                <a:r>
                  <a:rPr lang="en-IN" dirty="0">
                    <a:latin typeface="Cambria Math" panose="02040503050406030204" pitchFamily="18" charset="0"/>
                    <a:ea typeface="Cambria Math" panose="02040503050406030204" pitchFamily="18" charset="0"/>
                  </a:rPr>
                  <a:t>+C = (-1 +1 -3 +3 +1 -1 -1 +1)</a:t>
                </a:r>
              </a:p>
            </p:txBody>
          </p:sp>
        </mc:Choice>
        <mc:Fallback xmlns="">
          <p:sp>
            <p:nvSpPr>
              <p:cNvPr id="6" name="TextBox 5"/>
              <p:cNvSpPr txBox="1">
                <a:spLocks noRot="1" noChangeAspect="1" noMove="1" noResize="1" noEditPoints="1" noAdjustHandles="1" noChangeArrowheads="1" noChangeShapeType="1" noTextEdit="1"/>
              </p:cNvSpPr>
              <p:nvPr/>
            </p:nvSpPr>
            <p:spPr>
              <a:xfrm>
                <a:off x="397430" y="3212976"/>
                <a:ext cx="6264696" cy="369332"/>
              </a:xfrm>
              <a:prstGeom prst="rect">
                <a:avLst/>
              </a:prstGeom>
              <a:blipFill>
                <a:blip r:embed="rId4"/>
                <a:stretch>
                  <a:fillRect l="-778" t="-9836" b="-22951"/>
                </a:stretch>
              </a:blipFill>
            </p:spPr>
            <p:txBody>
              <a:bodyPr/>
              <a:lstStyle/>
              <a:p>
                <a:r>
                  <a:rPr lang="en-IN">
                    <a:noFill/>
                  </a:rPr>
                  <a:t> </a:t>
                </a:r>
              </a:p>
            </p:txBody>
          </p:sp>
        </mc:Fallback>
      </mc:AlternateContent>
    </p:spTree>
    <p:extLst>
      <p:ext uri="{BB962C8B-B14F-4D97-AF65-F5344CB8AC3E}">
        <p14:creationId xmlns:p14="http://schemas.microsoft.com/office/powerpoint/2010/main" val="214744328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CDMA</a:t>
            </a:r>
            <a:r>
              <a:rPr lang="en-US" dirty="0"/>
              <a:t/>
            </a:r>
            <a:br>
              <a:rPr lang="en-US" dirty="0"/>
            </a:br>
            <a:endParaRPr dirty="0"/>
          </a:p>
        </p:txBody>
      </p:sp>
      <p:sp>
        <p:nvSpPr>
          <p:cNvPr id="13315" name="Text Placeholder 2"/>
          <p:cNvSpPr>
            <a:spLocks noGrp="1"/>
          </p:cNvSpPr>
          <p:nvPr>
            <p:ph type="body" sz="quarter" idx="10"/>
          </p:nvPr>
        </p:nvSpPr>
        <p:spPr>
          <a:xfrm>
            <a:off x="347842" y="826474"/>
            <a:ext cx="8458200" cy="2743200"/>
          </a:xfrm>
        </p:spPr>
        <p:txBody>
          <a:bodyPr/>
          <a:lstStyle/>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mc:AlternateContent xmlns:mc="http://schemas.openxmlformats.org/markup-compatibility/2006" xmlns:a14="http://schemas.microsoft.com/office/drawing/2010/main">
        <mc:Choice Requires="a14">
          <p:sp>
            <p:nvSpPr>
              <p:cNvPr id="3" name="TextBox 2"/>
              <p:cNvSpPr txBox="1"/>
              <p:nvPr/>
            </p:nvSpPr>
            <p:spPr>
              <a:xfrm>
                <a:off x="1439652" y="1124744"/>
                <a:ext cx="6264696"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IN" i="0" dirty="0" smtClean="0">
                          <a:latin typeface="Cambria Math" panose="02040503050406030204" pitchFamily="18" charset="0"/>
                        </a:rPr>
                        <m:t>A</m:t>
                      </m:r>
                      <m:r>
                        <a:rPr lang="en-IN" i="0" dirty="0" smtClean="0">
                          <a:latin typeface="Cambria Math" panose="02040503050406030204" pitchFamily="18" charset="0"/>
                        </a:rPr>
                        <m:t> = (−1 −1 −1 +1 +1 −1 +1 +1)</m:t>
                      </m:r>
                    </m:oMath>
                  </m:oMathPara>
                </a14:m>
                <a:endParaRPr lang="en-IN" dirty="0"/>
              </a:p>
              <a:p>
                <a:pPr algn="ctr"/>
                <a14:m>
                  <m:oMathPara xmlns:m="http://schemas.openxmlformats.org/officeDocument/2006/math">
                    <m:oMathParaPr>
                      <m:jc m:val="centerGroup"/>
                    </m:oMathParaPr>
                    <m:oMath xmlns:m="http://schemas.openxmlformats.org/officeDocument/2006/math">
                      <m:r>
                        <m:rPr>
                          <m:sty m:val="p"/>
                        </m:rPr>
                        <a:rPr lang="en-IN" i="0" dirty="0" smtClean="0">
                          <a:latin typeface="Cambria Math" panose="02040503050406030204" pitchFamily="18" charset="0"/>
                        </a:rPr>
                        <m:t>B</m:t>
                      </m:r>
                      <m:r>
                        <a:rPr lang="en-IN" i="0" dirty="0" smtClean="0">
                          <a:latin typeface="Cambria Math" panose="02040503050406030204" pitchFamily="18" charset="0"/>
                        </a:rPr>
                        <m:t> = (−1 −1 +1 −1 +1 +1 +1 −1)</m:t>
                      </m:r>
                    </m:oMath>
                  </m:oMathPara>
                </a14:m>
                <a:endParaRPr lang="en-IN" dirty="0"/>
              </a:p>
              <a:p>
                <a:pPr algn="ctr"/>
                <a14:m>
                  <m:oMathPara xmlns:m="http://schemas.openxmlformats.org/officeDocument/2006/math">
                    <m:oMathParaPr>
                      <m:jc m:val="centerGroup"/>
                    </m:oMathParaPr>
                    <m:oMath xmlns:m="http://schemas.openxmlformats.org/officeDocument/2006/math">
                      <m:r>
                        <m:rPr>
                          <m:sty m:val="p"/>
                        </m:rPr>
                        <a:rPr lang="en-IN" i="0" dirty="0" smtClean="0">
                          <a:latin typeface="Cambria Math" panose="02040503050406030204" pitchFamily="18" charset="0"/>
                        </a:rPr>
                        <m:t>C</m:t>
                      </m:r>
                      <m:r>
                        <a:rPr lang="en-IN" i="0" dirty="0" smtClean="0">
                          <a:latin typeface="Cambria Math" panose="02040503050406030204" pitchFamily="18" charset="0"/>
                        </a:rPr>
                        <m:t> = (−1 +1 −1 +1 +1 +1 −1 −1)</m:t>
                      </m:r>
                    </m:oMath>
                  </m:oMathPara>
                </a14:m>
                <a:endParaRPr lang="en-IN" dirty="0"/>
              </a:p>
              <a:p>
                <a:pPr algn="ctr"/>
                <a14:m>
                  <m:oMathPara xmlns:m="http://schemas.openxmlformats.org/officeDocument/2006/math">
                    <m:oMathParaPr>
                      <m:jc m:val="centerGroup"/>
                    </m:oMathParaPr>
                    <m:oMath xmlns:m="http://schemas.openxmlformats.org/officeDocument/2006/math">
                      <m:r>
                        <m:rPr>
                          <m:sty m:val="p"/>
                        </m:rPr>
                        <a:rPr lang="en-IN" i="0" dirty="0" smtClean="0">
                          <a:latin typeface="Cambria Math" panose="02040503050406030204" pitchFamily="18" charset="0"/>
                        </a:rPr>
                        <m:t>D</m:t>
                      </m:r>
                      <m:r>
                        <a:rPr lang="en-IN" i="0" dirty="0" smtClean="0">
                          <a:latin typeface="Cambria Math" panose="02040503050406030204" pitchFamily="18" charset="0"/>
                        </a:rPr>
                        <m:t> = (−1 +1 −1 −1 −1 −1 +1 −1)</m:t>
                      </m:r>
                    </m:oMath>
                  </m:oMathPara>
                </a14:m>
                <a:endParaRPr lang="en-IN" dirty="0"/>
              </a:p>
            </p:txBody>
          </p:sp>
        </mc:Choice>
        <mc:Fallback xmlns="">
          <p:sp>
            <p:nvSpPr>
              <p:cNvPr id="3" name="TextBox 2"/>
              <p:cNvSpPr txBox="1">
                <a:spLocks noRot="1" noChangeAspect="1" noMove="1" noResize="1" noEditPoints="1" noAdjustHandles="1" noChangeArrowheads="1" noChangeShapeType="1" noTextEdit="1"/>
              </p:cNvSpPr>
              <p:nvPr/>
            </p:nvSpPr>
            <p:spPr>
              <a:xfrm>
                <a:off x="1439652" y="1124744"/>
                <a:ext cx="6264696" cy="1200329"/>
              </a:xfrm>
              <a:prstGeom prst="rect">
                <a:avLst/>
              </a:prstGeom>
              <a:blipFill>
                <a:blip r:embed="rId3"/>
                <a:stretch>
                  <a:fillRect b="-35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97430" y="3212976"/>
                <a:ext cx="6264696" cy="369909"/>
              </a:xfrm>
              <a:prstGeom prst="rect">
                <a:avLst/>
              </a:prstGeom>
              <a:noFill/>
            </p:spPr>
            <p:txBody>
              <a:bodyPr wrap="square" rtlCol="0">
                <a:spAutoFit/>
              </a:bodyPr>
              <a:lstStyle/>
              <a:p>
                <a:r>
                  <a:rPr lang="en-IN" dirty="0">
                    <a:latin typeface="Cambria Math" panose="02040503050406030204" pitchFamily="18" charset="0"/>
                    <a:ea typeface="Cambria Math" panose="02040503050406030204" pitchFamily="18" charset="0"/>
                  </a:rPr>
                  <a:t>X = A+B+</a:t>
                </a:r>
                <a14:m>
                  <m:oMath xmlns:m="http://schemas.openxmlformats.org/officeDocument/2006/math">
                    <m:acc>
                      <m:accPr>
                        <m:chr m:val="̅"/>
                        <m:ctrlPr>
                          <a:rPr lang="en-IN" b="0" i="1" smtClean="0">
                            <a:latin typeface="Cambria Math" panose="02040503050406030204" pitchFamily="18" charset="0"/>
                            <a:ea typeface="Cambria Math" panose="02040503050406030204" pitchFamily="18" charset="0"/>
                          </a:rPr>
                        </m:ctrlPr>
                      </m:accPr>
                      <m:e>
                        <m:r>
                          <m:rPr>
                            <m:sty m:val="p"/>
                          </m:rPr>
                          <a:rPr lang="en-IN" b="0" i="0" smtClean="0">
                            <a:latin typeface="Cambria Math" panose="02040503050406030204" pitchFamily="18" charset="0"/>
                            <a:ea typeface="Cambria Math" panose="02040503050406030204" pitchFamily="18" charset="0"/>
                          </a:rPr>
                          <m:t>C</m:t>
                        </m:r>
                      </m:e>
                    </m:acc>
                  </m:oMath>
                </a14:m>
                <a:r>
                  <a:rPr lang="en-IN" dirty="0">
                    <a:latin typeface="Cambria Math" panose="02040503050406030204" pitchFamily="18" charset="0"/>
                    <a:ea typeface="Cambria Math" panose="02040503050406030204" pitchFamily="18" charset="0"/>
                  </a:rPr>
                  <a:t>+D = (-2  -2 0 -2 0 -2 +4 0)</a:t>
                </a:r>
              </a:p>
            </p:txBody>
          </p:sp>
        </mc:Choice>
        <mc:Fallback xmlns="">
          <p:sp>
            <p:nvSpPr>
              <p:cNvPr id="6" name="TextBox 5"/>
              <p:cNvSpPr txBox="1">
                <a:spLocks noRot="1" noChangeAspect="1" noMove="1" noResize="1" noEditPoints="1" noAdjustHandles="1" noChangeArrowheads="1" noChangeShapeType="1" noTextEdit="1"/>
              </p:cNvSpPr>
              <p:nvPr/>
            </p:nvSpPr>
            <p:spPr>
              <a:xfrm>
                <a:off x="397430" y="3212976"/>
                <a:ext cx="6264696" cy="369909"/>
              </a:xfrm>
              <a:prstGeom prst="rect">
                <a:avLst/>
              </a:prstGeom>
              <a:blipFill>
                <a:blip r:embed="rId4"/>
                <a:stretch>
                  <a:fillRect l="-778" t="-8197" b="-24590"/>
                </a:stretch>
              </a:blipFill>
            </p:spPr>
            <p:txBody>
              <a:bodyPr/>
              <a:lstStyle/>
              <a:p>
                <a:r>
                  <a:rPr lang="en-IN">
                    <a:noFill/>
                  </a:rPr>
                  <a:t> </a:t>
                </a:r>
              </a:p>
            </p:txBody>
          </p:sp>
        </mc:Fallback>
      </mc:AlternateContent>
    </p:spTree>
    <p:extLst>
      <p:ext uri="{BB962C8B-B14F-4D97-AF65-F5344CB8AC3E}">
        <p14:creationId xmlns:p14="http://schemas.microsoft.com/office/powerpoint/2010/main" val="64391334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CDMA</a:t>
            </a:r>
            <a:r>
              <a:rPr lang="en-US" dirty="0"/>
              <a:t/>
            </a:r>
            <a:br>
              <a:rPr lang="en-US" dirty="0"/>
            </a:br>
            <a:endParaRPr dirty="0"/>
          </a:p>
        </p:txBody>
      </p:sp>
      <mc:AlternateContent xmlns:mc="http://schemas.openxmlformats.org/markup-compatibility/2006" xmlns:a14="http://schemas.microsoft.com/office/drawing/2010/main">
        <mc:Choice Requires="a14">
          <p:sp>
            <p:nvSpPr>
              <p:cNvPr id="13315" name="Text Placeholder 2"/>
              <p:cNvSpPr>
                <a:spLocks noGrp="1"/>
              </p:cNvSpPr>
              <p:nvPr>
                <p:ph type="body" sz="quarter" idx="10"/>
              </p:nvPr>
            </p:nvSpPr>
            <p:spPr>
              <a:xfrm>
                <a:off x="347842" y="826474"/>
                <a:ext cx="8458200" cy="2743200"/>
              </a:xfrm>
            </p:spPr>
            <p:txBody>
              <a:bodyPr>
                <a:noAutofit/>
              </a:bodyPr>
              <a:lstStyle/>
              <a:p>
                <a:pPr eaLnBrk="1" hangingPunct="1">
                  <a:buFont typeface="Wingdings" pitchFamily="2" charset="2"/>
                  <a:buChar char="q"/>
                </a:pPr>
                <a:endParaRPr lang="en-US" sz="1800" dirty="0">
                  <a:solidFill>
                    <a:srgbClr val="0070C0"/>
                  </a:solidFill>
                </a:endParaRPr>
              </a:p>
              <a:p>
                <a:pPr eaLnBrk="1" hangingPunct="1">
                  <a:buFont typeface="Wingdings" pitchFamily="2" charset="2"/>
                  <a:buChar char="q"/>
                </a:pPr>
                <a:r>
                  <a:rPr lang="en-US" sz="1800" dirty="0">
                    <a:solidFill>
                      <a:srgbClr val="0070C0"/>
                    </a:solidFill>
                  </a:rPr>
                  <a:t>Proof:</a:t>
                </a:r>
              </a:p>
              <a:p>
                <a:pPr lvl="1" eaLnBrk="1" hangingPunct="1"/>
                <a:r>
                  <a:rPr lang="en-US" sz="1800" dirty="0">
                    <a:solidFill>
                      <a:schemeClr val="tx1"/>
                    </a:solidFill>
                  </a:rPr>
                  <a:t>Let’s consider the case of </a:t>
                </a:r>
                <a14:m>
                  <m:oMath xmlns:m="http://schemas.openxmlformats.org/officeDocument/2006/math">
                    <m:r>
                      <m:rPr>
                        <m:sty m:val="p"/>
                      </m:rPr>
                      <a:rPr lang="en-IN" sz="1800" b="0" i="0" dirty="0" smtClean="0">
                        <a:solidFill>
                          <a:schemeClr val="tx1"/>
                        </a:solidFill>
                        <a:latin typeface="Cambria Math" panose="02040503050406030204" pitchFamily="18" charset="0"/>
                        <a:ea typeface="Cambria Math" panose="02040503050406030204" pitchFamily="18" charset="0"/>
                      </a:rPr>
                      <m:t>S</m:t>
                    </m:r>
                    <m:r>
                      <a:rPr lang="en-IN" sz="1800" b="0" i="0" dirty="0" smtClean="0">
                        <a:solidFill>
                          <a:schemeClr val="tx1"/>
                        </a:solidFill>
                        <a:latin typeface="Cambria Math" panose="02040503050406030204" pitchFamily="18" charset="0"/>
                        <a:ea typeface="Cambria Math" panose="02040503050406030204" pitchFamily="18" charset="0"/>
                      </a:rPr>
                      <m:t>=</m:t>
                    </m:r>
                    <m:d>
                      <m:dPr>
                        <m:ctrlPr>
                          <a:rPr lang="en-IN" sz="1800" i="1" dirty="0">
                            <a:solidFill>
                              <a:schemeClr val="tx1"/>
                            </a:solidFill>
                            <a:latin typeface="Cambria Math" panose="02040503050406030204" pitchFamily="18" charset="0"/>
                            <a:ea typeface="Cambria Math" panose="02040503050406030204" pitchFamily="18" charset="0"/>
                          </a:rPr>
                        </m:ctrlPr>
                      </m:dPr>
                      <m:e>
                        <m:r>
                          <m:rPr>
                            <m:sty m:val="p"/>
                          </m:rPr>
                          <a:rPr lang="en-IN" sz="1800" i="0" dirty="0">
                            <a:solidFill>
                              <a:schemeClr val="tx1"/>
                            </a:solidFill>
                            <a:latin typeface="Cambria Math" panose="02040503050406030204" pitchFamily="18" charset="0"/>
                            <a:ea typeface="Cambria Math" panose="02040503050406030204" pitchFamily="18" charset="0"/>
                          </a:rPr>
                          <m:t>A</m:t>
                        </m:r>
                        <m:r>
                          <a:rPr lang="en-IN" sz="1800" i="0" dirty="0">
                            <a:solidFill>
                              <a:schemeClr val="tx1"/>
                            </a:solidFill>
                            <a:latin typeface="Cambria Math" panose="02040503050406030204" pitchFamily="18" charset="0"/>
                            <a:ea typeface="Cambria Math" panose="02040503050406030204" pitchFamily="18" charset="0"/>
                          </a:rPr>
                          <m:t>+</m:t>
                        </m:r>
                        <m:acc>
                          <m:accPr>
                            <m:chr m:val="̅"/>
                            <m:ctrlPr>
                              <a:rPr lang="en-IN" sz="1800" i="1" dirty="0">
                                <a:solidFill>
                                  <a:schemeClr val="tx1"/>
                                </a:solidFill>
                                <a:latin typeface="Cambria Math" panose="02040503050406030204" pitchFamily="18" charset="0"/>
                                <a:ea typeface="Cambria Math" panose="02040503050406030204" pitchFamily="18" charset="0"/>
                              </a:rPr>
                            </m:ctrlPr>
                          </m:accPr>
                          <m:e>
                            <m:r>
                              <m:rPr>
                                <m:sty m:val="p"/>
                              </m:rPr>
                              <a:rPr lang="en-IN" sz="1800" i="0" dirty="0">
                                <a:solidFill>
                                  <a:schemeClr val="tx1"/>
                                </a:solidFill>
                                <a:latin typeface="Cambria Math" panose="02040503050406030204" pitchFamily="18" charset="0"/>
                                <a:ea typeface="Cambria Math" panose="02040503050406030204" pitchFamily="18" charset="0"/>
                              </a:rPr>
                              <m:t>B</m:t>
                            </m:r>
                          </m:e>
                        </m:acc>
                        <m:r>
                          <a:rPr lang="en-IN" sz="1800" i="0" dirty="0">
                            <a:solidFill>
                              <a:schemeClr val="tx1"/>
                            </a:solidFill>
                            <a:latin typeface="Cambria Math" panose="02040503050406030204" pitchFamily="18" charset="0"/>
                            <a:ea typeface="Cambria Math" panose="02040503050406030204" pitchFamily="18" charset="0"/>
                          </a:rPr>
                          <m:t>+</m:t>
                        </m:r>
                        <m:r>
                          <m:rPr>
                            <m:sty m:val="p"/>
                          </m:rPr>
                          <a:rPr lang="en-IN" sz="1800" i="0" dirty="0">
                            <a:solidFill>
                              <a:schemeClr val="tx1"/>
                            </a:solidFill>
                            <a:latin typeface="Cambria Math" panose="02040503050406030204" pitchFamily="18" charset="0"/>
                            <a:ea typeface="Cambria Math" panose="02040503050406030204" pitchFamily="18" charset="0"/>
                          </a:rPr>
                          <m:t>C</m:t>
                        </m:r>
                      </m:e>
                    </m:d>
                  </m:oMath>
                </a14:m>
                <a:endParaRPr lang="en-US" sz="1800" dirty="0">
                  <a:solidFill>
                    <a:srgbClr val="0070C0"/>
                  </a:solidFill>
                </a:endParaRPr>
              </a:p>
              <a:p>
                <a:pPr lvl="1" eaLnBrk="1" hangingPunct="1"/>
                <a:endParaRPr lang="en-US" sz="1800" dirty="0">
                  <a:solidFill>
                    <a:srgbClr val="0070C0"/>
                  </a:solidFill>
                </a:endParaRPr>
              </a:p>
              <a:p>
                <a:pPr lvl="1" eaLnBrk="1" hangingPunct="1"/>
                <a:endParaRPr lang="en-US" sz="1800" dirty="0">
                  <a:solidFill>
                    <a:srgbClr val="0070C0"/>
                  </a:solidFill>
                </a:endParaRPr>
              </a:p>
              <a:p>
                <a:pPr lvl="1" eaLnBrk="1" hangingPunct="1"/>
                <a:endParaRPr lang="en-US" sz="1800" dirty="0">
                  <a:solidFill>
                    <a:srgbClr val="0070C0"/>
                  </a:solidFill>
                </a:endParaRPr>
              </a:p>
              <a:p>
                <a:pPr lvl="1" eaLnBrk="1" hangingPunct="1"/>
                <a:endParaRPr lang="en-US" sz="1800" dirty="0">
                  <a:solidFill>
                    <a:srgbClr val="0070C0"/>
                  </a:solidFill>
                </a:endParaRPr>
              </a:p>
              <a:p>
                <a:pPr eaLnBrk="1" hangingPunct="1">
                  <a:buFont typeface="Wingdings" pitchFamily="2" charset="2"/>
                  <a:buChar char="q"/>
                </a:pPr>
                <a:r>
                  <a:rPr lang="en-US" sz="1800" dirty="0"/>
                  <a:t>One significant assumption is that, the chips are synchronized in time at the receiver</a:t>
                </a:r>
              </a:p>
              <a:p>
                <a:pPr lvl="1" eaLnBrk="1" hangingPunct="1"/>
                <a:r>
                  <a:rPr lang="en-US" sz="1800" dirty="0"/>
                  <a:t>Asynchronous CDMA</a:t>
                </a:r>
              </a:p>
              <a:p>
                <a:pPr lvl="1" eaLnBrk="1" hangingPunct="1"/>
                <a:endParaRPr lang="en-US" sz="1800" dirty="0"/>
              </a:p>
              <a:p>
                <a:pPr eaLnBrk="1" hangingPunct="1">
                  <a:buFont typeface="Wingdings" pitchFamily="2" charset="2"/>
                  <a:buChar char="q"/>
                </a:pPr>
                <a:r>
                  <a:rPr lang="en-US" sz="1800" dirty="0"/>
                  <a:t>Used in cellular networks, satellites and cable networks</a:t>
                </a:r>
              </a:p>
              <a:p>
                <a:pPr eaLnBrk="1" hangingPunct="1">
                  <a:buFont typeface="Wingdings" pitchFamily="2" charset="2"/>
                  <a:buChar char="q"/>
                </a:pPr>
                <a:endParaRPr lang="en-US" sz="1800" dirty="0">
                  <a:solidFill>
                    <a:srgbClr val="0070C0"/>
                  </a:solidFill>
                </a:endParaRPr>
              </a:p>
              <a:p>
                <a:pPr eaLnBrk="1" hangingPunct="1">
                  <a:buFont typeface="Wingdings" pitchFamily="2" charset="2"/>
                  <a:buChar char="q"/>
                </a:pPr>
                <a:endParaRPr lang="en-US" sz="1800" dirty="0">
                  <a:solidFill>
                    <a:srgbClr val="0070C0"/>
                  </a:solidFill>
                </a:endParaRPr>
              </a:p>
              <a:p>
                <a:pPr eaLnBrk="1" hangingPunct="1">
                  <a:buFont typeface="Wingdings" pitchFamily="2" charset="2"/>
                  <a:buChar char="q"/>
                </a:pPr>
                <a:endParaRPr lang="en-US" sz="1800" dirty="0">
                  <a:solidFill>
                    <a:srgbClr val="0070C0"/>
                  </a:solidFill>
                </a:endParaRPr>
              </a:p>
              <a:p>
                <a:pPr marL="0" indent="0" eaLnBrk="1" hangingPunct="1">
                  <a:buNone/>
                </a:pPr>
                <a:endParaRPr lang="en-US" sz="1800" dirty="0">
                  <a:solidFill>
                    <a:srgbClr val="0070C0"/>
                  </a:solidFill>
                </a:endParaRPr>
              </a:p>
              <a:p>
                <a:pPr eaLnBrk="1" hangingPunct="1">
                  <a:buFont typeface="Wingdings" pitchFamily="2" charset="2"/>
                  <a:buChar char="q"/>
                </a:pPr>
                <a:endParaRPr lang="en-US" sz="1800" dirty="0">
                  <a:solidFill>
                    <a:srgbClr val="0070C0"/>
                  </a:solidFill>
                </a:endParaRPr>
              </a:p>
              <a:p>
                <a:pPr eaLnBrk="1" hangingPunct="1">
                  <a:buFont typeface="Wingdings" pitchFamily="2" charset="2"/>
                  <a:buChar char="q"/>
                </a:pPr>
                <a:endParaRPr lang="en-US" sz="1800" dirty="0">
                  <a:solidFill>
                    <a:srgbClr val="0070C0"/>
                  </a:solidFill>
                </a:endParaRPr>
              </a:p>
              <a:p>
                <a:pPr eaLnBrk="1" hangingPunct="1">
                  <a:buFont typeface="Wingdings" pitchFamily="2" charset="2"/>
                  <a:buChar char="q"/>
                </a:pPr>
                <a:endParaRPr lang="en-US" sz="1800" dirty="0">
                  <a:solidFill>
                    <a:srgbClr val="0070C0"/>
                  </a:solidFill>
                </a:endParaRPr>
              </a:p>
              <a:p>
                <a:pPr eaLnBrk="1" hangingPunct="1">
                  <a:buFont typeface="Wingdings" pitchFamily="2" charset="2"/>
                  <a:buChar char="q"/>
                </a:pPr>
                <a:endParaRPr lang="en-US" sz="1800" dirty="0">
                  <a:solidFill>
                    <a:srgbClr val="0070C0"/>
                  </a:solidFill>
                </a:endParaRPr>
              </a:p>
            </p:txBody>
          </p:sp>
        </mc:Choice>
        <mc:Fallback xmlns="">
          <p:sp>
            <p:nvSpPr>
              <p:cNvPr id="13315" name="Text Placeholder 2"/>
              <p:cNvSpPr>
                <a:spLocks noGrp="1" noRot="1" noChangeAspect="1" noMove="1" noResize="1" noEditPoints="1" noAdjustHandles="1" noChangeArrowheads="1" noChangeShapeType="1" noTextEdit="1"/>
              </p:cNvSpPr>
              <p:nvPr>
                <p:ph type="body" sz="quarter" idx="10"/>
              </p:nvPr>
            </p:nvSpPr>
            <p:spPr>
              <a:xfrm>
                <a:off x="347842" y="826474"/>
                <a:ext cx="8458200" cy="2743200"/>
              </a:xfrm>
              <a:blipFill>
                <a:blip r:embed="rId3"/>
                <a:stretch>
                  <a:fillRect l="-432" b="-451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259632" y="1988840"/>
                <a:ext cx="6945877" cy="646331"/>
              </a:xfrm>
              <a:prstGeom prst="rect">
                <a:avLst/>
              </a:prstGeom>
              <a:noFill/>
            </p:spPr>
            <p:txBody>
              <a:bodyPr wrap="square" rtlCol="0">
                <a:spAutoFit/>
              </a:bodyPr>
              <a:lstStyle/>
              <a:p>
                <a:pPr algn="ctr"/>
                <a14:m>
                  <m:oMath xmlns:m="http://schemas.openxmlformats.org/officeDocument/2006/math">
                    <m:r>
                      <m:rPr>
                        <m:sty m:val="p"/>
                      </m:rPr>
                      <a:rPr lang="en-IN" b="0" i="0" dirty="0" smtClean="0">
                        <a:latin typeface="Cambria Math" panose="02040503050406030204" pitchFamily="18" charset="0"/>
                      </a:rPr>
                      <m:t>S</m:t>
                    </m:r>
                    <m:r>
                      <a:rPr lang="en-IN" i="0" dirty="0">
                        <a:latin typeface="Cambria Math" panose="02040503050406030204" pitchFamily="18" charset="0"/>
                        <a:ea typeface="Cambria Math" panose="02040503050406030204" pitchFamily="18" charset="0"/>
                      </a:rPr>
                      <m:t>•</m:t>
                    </m:r>
                    <m:r>
                      <m:rPr>
                        <m:sty m:val="p"/>
                      </m:rPr>
                      <a:rPr lang="en-IN" b="0" i="0" dirty="0" smtClean="0">
                        <a:latin typeface="Cambria Math" panose="02040503050406030204" pitchFamily="18" charset="0"/>
                      </a:rPr>
                      <m:t>C</m:t>
                    </m:r>
                    <m:r>
                      <a:rPr lang="en-IN" b="0" i="0" dirty="0" smtClean="0">
                        <a:latin typeface="Cambria Math" panose="02040503050406030204" pitchFamily="18" charset="0"/>
                        <a:ea typeface="Cambria Math" panose="02040503050406030204" pitchFamily="18" charset="0"/>
                      </a:rPr>
                      <m:t>=</m:t>
                    </m:r>
                    <m:d>
                      <m:dPr>
                        <m:ctrlPr>
                          <a:rPr lang="en-IN" b="0" i="1" dirty="0" smtClean="0">
                            <a:latin typeface="Cambria Math" panose="02040503050406030204" pitchFamily="18" charset="0"/>
                            <a:ea typeface="Cambria Math" panose="02040503050406030204" pitchFamily="18" charset="0"/>
                          </a:rPr>
                        </m:ctrlPr>
                      </m:dPr>
                      <m:e>
                        <m:r>
                          <m:rPr>
                            <m:sty m:val="p"/>
                          </m:rPr>
                          <a:rPr lang="en-IN" b="0" i="0" dirty="0" smtClean="0">
                            <a:latin typeface="Cambria Math" panose="02040503050406030204" pitchFamily="18" charset="0"/>
                            <a:ea typeface="Cambria Math" panose="02040503050406030204" pitchFamily="18" charset="0"/>
                          </a:rPr>
                          <m:t>A</m:t>
                        </m:r>
                        <m:r>
                          <a:rPr lang="en-IN" b="0" i="0" dirty="0" smtClean="0">
                            <a:latin typeface="Cambria Math" panose="02040503050406030204" pitchFamily="18" charset="0"/>
                            <a:ea typeface="Cambria Math" panose="02040503050406030204" pitchFamily="18" charset="0"/>
                          </a:rPr>
                          <m:t>+</m:t>
                        </m:r>
                        <m:acc>
                          <m:accPr>
                            <m:chr m:val="̅"/>
                            <m:ctrlPr>
                              <a:rPr lang="en-IN" b="0" i="1" dirty="0" smtClean="0">
                                <a:latin typeface="Cambria Math" panose="02040503050406030204" pitchFamily="18" charset="0"/>
                                <a:ea typeface="Cambria Math" panose="02040503050406030204" pitchFamily="18" charset="0"/>
                              </a:rPr>
                            </m:ctrlPr>
                          </m:accPr>
                          <m:e>
                            <m:r>
                              <m:rPr>
                                <m:sty m:val="p"/>
                              </m:rPr>
                              <a:rPr lang="en-IN" b="0" i="0" dirty="0" smtClean="0">
                                <a:latin typeface="Cambria Math" panose="02040503050406030204" pitchFamily="18" charset="0"/>
                                <a:ea typeface="Cambria Math" panose="02040503050406030204" pitchFamily="18" charset="0"/>
                              </a:rPr>
                              <m:t>B</m:t>
                            </m:r>
                          </m:e>
                        </m:acc>
                        <m:r>
                          <a:rPr lang="en-IN" b="0" i="0" dirty="0" smtClean="0">
                            <a:latin typeface="Cambria Math" panose="02040503050406030204" pitchFamily="18" charset="0"/>
                            <a:ea typeface="Cambria Math" panose="02040503050406030204" pitchFamily="18" charset="0"/>
                          </a:rPr>
                          <m:t>+</m:t>
                        </m:r>
                        <m:r>
                          <m:rPr>
                            <m:sty m:val="p"/>
                          </m:rPr>
                          <a:rPr lang="en-IN" b="0" i="0" dirty="0" smtClean="0">
                            <a:latin typeface="Cambria Math" panose="02040503050406030204" pitchFamily="18" charset="0"/>
                            <a:ea typeface="Cambria Math" panose="02040503050406030204" pitchFamily="18" charset="0"/>
                          </a:rPr>
                          <m:t>C</m:t>
                        </m:r>
                      </m:e>
                    </m:d>
                    <m:r>
                      <a:rPr lang="en-IN" i="0" dirty="0">
                        <a:latin typeface="Cambria Math" panose="02040503050406030204" pitchFamily="18" charset="0"/>
                        <a:ea typeface="Cambria Math" panose="02040503050406030204" pitchFamily="18" charset="0"/>
                      </a:rPr>
                      <m:t>•</m:t>
                    </m:r>
                    <m:r>
                      <m:rPr>
                        <m:sty m:val="p"/>
                      </m:rPr>
                      <a:rPr lang="en-IN" i="0" dirty="0">
                        <a:latin typeface="Cambria Math" panose="02040503050406030204" pitchFamily="18" charset="0"/>
                      </a:rPr>
                      <m:t>C</m:t>
                    </m:r>
                    <m:r>
                      <a:rPr lang="en-IN" b="0" i="0" dirty="0" smtClean="0">
                        <a:latin typeface="Cambria Math" panose="02040503050406030204" pitchFamily="18" charset="0"/>
                      </a:rPr>
                      <m:t>=</m:t>
                    </m:r>
                    <m:r>
                      <m:rPr>
                        <m:sty m:val="p"/>
                      </m:rPr>
                      <a:rPr lang="en-IN" b="0" i="0" dirty="0" smtClean="0">
                        <a:latin typeface="Cambria Math" panose="02040503050406030204" pitchFamily="18" charset="0"/>
                      </a:rPr>
                      <m:t>A</m:t>
                    </m:r>
                    <m:r>
                      <a:rPr lang="en-IN" i="0" dirty="0">
                        <a:latin typeface="Cambria Math" panose="02040503050406030204" pitchFamily="18" charset="0"/>
                        <a:ea typeface="Cambria Math" panose="02040503050406030204" pitchFamily="18" charset="0"/>
                      </a:rPr>
                      <m:t>•</m:t>
                    </m:r>
                    <m:r>
                      <m:rPr>
                        <m:sty m:val="p"/>
                      </m:rPr>
                      <a:rPr lang="en-IN" i="0" dirty="0">
                        <a:latin typeface="Cambria Math" panose="02040503050406030204" pitchFamily="18" charset="0"/>
                      </a:rPr>
                      <m:t>C</m:t>
                    </m:r>
                    <m:r>
                      <a:rPr lang="en-IN" b="0" i="0"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m:rPr>
                            <m:sty m:val="p"/>
                          </m:rPr>
                          <a:rPr lang="en-IN" b="0" i="0" dirty="0" smtClean="0">
                            <a:latin typeface="Cambria Math" panose="02040503050406030204" pitchFamily="18" charset="0"/>
                          </a:rPr>
                          <m:t>B</m:t>
                        </m:r>
                      </m:e>
                    </m:acc>
                    <m:r>
                      <a:rPr lang="en-IN" i="0" dirty="0">
                        <a:latin typeface="Cambria Math" panose="02040503050406030204" pitchFamily="18" charset="0"/>
                        <a:ea typeface="Cambria Math" panose="02040503050406030204" pitchFamily="18" charset="0"/>
                      </a:rPr>
                      <m:t>•</m:t>
                    </m:r>
                    <m:r>
                      <m:rPr>
                        <m:sty m:val="p"/>
                      </m:rPr>
                      <a:rPr lang="en-IN" i="0" dirty="0">
                        <a:latin typeface="Cambria Math" panose="02040503050406030204" pitchFamily="18" charset="0"/>
                      </a:rPr>
                      <m:t>C</m:t>
                    </m:r>
                    <m:r>
                      <a:rPr lang="en-IN" b="0" i="0" dirty="0" smtClean="0">
                        <a:latin typeface="Cambria Math" panose="02040503050406030204" pitchFamily="18" charset="0"/>
                      </a:rPr>
                      <m:t>+</m:t>
                    </m:r>
                    <m:r>
                      <m:rPr>
                        <m:sty m:val="p"/>
                      </m:rPr>
                      <a:rPr lang="en-IN" b="0" i="0" dirty="0" smtClean="0">
                        <a:latin typeface="Cambria Math" panose="02040503050406030204" pitchFamily="18" charset="0"/>
                      </a:rPr>
                      <m:t>C</m:t>
                    </m:r>
                    <m:r>
                      <a:rPr lang="en-IN" i="0" dirty="0">
                        <a:latin typeface="Cambria Math" panose="02040503050406030204" pitchFamily="18" charset="0"/>
                        <a:ea typeface="Cambria Math" panose="02040503050406030204" pitchFamily="18" charset="0"/>
                      </a:rPr>
                      <m:t>•</m:t>
                    </m:r>
                    <m:r>
                      <m:rPr>
                        <m:sty m:val="p"/>
                      </m:rPr>
                      <a:rPr lang="en-IN" i="0" dirty="0">
                        <a:latin typeface="Cambria Math" panose="02040503050406030204" pitchFamily="18" charset="0"/>
                      </a:rPr>
                      <m:t>C</m:t>
                    </m:r>
                  </m:oMath>
                </a14:m>
                <a:r>
                  <a:rPr lang="en-IN" dirty="0"/>
                  <a:t> </a:t>
                </a:r>
                <a:endParaRPr lang="en-IN"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IN" i="0" dirty="0" smtClean="0">
                          <a:latin typeface="Cambria Math" panose="02040503050406030204" pitchFamily="18" charset="0"/>
                        </a:rPr>
                        <m:t>= 0+0+1 = 1</m:t>
                      </m:r>
                    </m:oMath>
                  </m:oMathPara>
                </a14:m>
                <a:endParaRPr lang="en-IN" dirty="0"/>
              </a:p>
            </p:txBody>
          </p:sp>
        </mc:Choice>
        <mc:Fallback xmlns="">
          <p:sp>
            <p:nvSpPr>
              <p:cNvPr id="7" name="TextBox 6"/>
              <p:cNvSpPr txBox="1">
                <a:spLocks noRot="1" noChangeAspect="1" noMove="1" noResize="1" noEditPoints="1" noAdjustHandles="1" noChangeArrowheads="1" noChangeShapeType="1" noTextEdit="1"/>
              </p:cNvSpPr>
              <p:nvPr/>
            </p:nvSpPr>
            <p:spPr>
              <a:xfrm>
                <a:off x="1259632" y="1988840"/>
                <a:ext cx="6945877" cy="646331"/>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7196481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 calcmode="lin" valueType="num">
                                      <p:cBhvr>
                                        <p:cTn id="7" dur="500" fill="hold"/>
                                        <p:tgtEl>
                                          <p:spTgt spid="13315">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13315">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13315">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animEffect transition="in" filter="fade">
                                      <p:cBhvr>
                                        <p:cTn id="21" dur="1000"/>
                                        <p:tgtEl>
                                          <p:spTgt spid="13315">
                                            <p:txEl>
                                              <p:pRg st="7" end="7"/>
                                            </p:txEl>
                                          </p:spTgt>
                                        </p:tgtEl>
                                      </p:cBhvr>
                                    </p:animEffect>
                                    <p:anim calcmode="lin" valueType="num">
                                      <p:cBhvr>
                                        <p:cTn id="22"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15">
                                            <p:txEl>
                                              <p:pRg st="8" end="8"/>
                                            </p:txEl>
                                          </p:spTgt>
                                        </p:tgtEl>
                                        <p:attrNameLst>
                                          <p:attrName>style.visibility</p:attrName>
                                        </p:attrNameLst>
                                      </p:cBhvr>
                                      <p:to>
                                        <p:strVal val="visible"/>
                                      </p:to>
                                    </p:set>
                                    <p:animEffect transition="in" filter="fade">
                                      <p:cBhvr>
                                        <p:cTn id="28" dur="1000"/>
                                        <p:tgtEl>
                                          <p:spTgt spid="13315">
                                            <p:txEl>
                                              <p:pRg st="8" end="8"/>
                                            </p:txEl>
                                          </p:spTgt>
                                        </p:tgtEl>
                                      </p:cBhvr>
                                    </p:animEffect>
                                    <p:anim calcmode="lin" valueType="num">
                                      <p:cBhvr>
                                        <p:cTn id="29"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1331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315">
                                            <p:txEl>
                                              <p:pRg st="10" end="10"/>
                                            </p:txEl>
                                          </p:spTgt>
                                        </p:tgtEl>
                                        <p:attrNameLst>
                                          <p:attrName>style.visibility</p:attrName>
                                        </p:attrNameLst>
                                      </p:cBhvr>
                                      <p:to>
                                        <p:strVal val="visible"/>
                                      </p:to>
                                    </p:set>
                                    <p:animEffect transition="in" filter="fade">
                                      <p:cBhvr>
                                        <p:cTn id="35" dur="1000"/>
                                        <p:tgtEl>
                                          <p:spTgt spid="13315">
                                            <p:txEl>
                                              <p:pRg st="10" end="10"/>
                                            </p:txEl>
                                          </p:spTgt>
                                        </p:tgtEl>
                                      </p:cBhvr>
                                    </p:animEffect>
                                    <p:anim calcmode="lin" valueType="num">
                                      <p:cBhvr>
                                        <p:cTn id="36" dur="1000" fill="hold"/>
                                        <p:tgtEl>
                                          <p:spTgt spid="13315">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1331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Multiplexing</a:t>
            </a:r>
            <a:endParaRPr dirty="0"/>
          </a:p>
        </p:txBody>
      </p:sp>
      <p:sp>
        <p:nvSpPr>
          <p:cNvPr id="13315" name="Text Placeholder 2"/>
          <p:cNvSpPr>
            <a:spLocks noGrp="1"/>
          </p:cNvSpPr>
          <p:nvPr>
            <p:ph type="body" sz="quarter" idx="10"/>
          </p:nvPr>
        </p:nvSpPr>
        <p:spPr>
          <a:xfrm>
            <a:off x="381000" y="914400"/>
            <a:ext cx="8405812" cy="3103562"/>
          </a:xfrm>
        </p:spPr>
        <p:txBody>
          <a:bodyPr/>
          <a:lstStyle/>
          <a:p>
            <a:pPr>
              <a:buFont typeface="Wingdings" panose="05000000000000000000" pitchFamily="2" charset="2"/>
              <a:buChar char="q"/>
            </a:pPr>
            <a:r>
              <a:rPr lang="en-US" altLang="en-US" sz="1600" dirty="0"/>
              <a:t>Multiplexing is the set of techniques that allows the simultaneous transmission of multiple signals across a single data link</a:t>
            </a:r>
          </a:p>
          <a:p>
            <a:pPr>
              <a:buFont typeface="Wingdings" panose="05000000000000000000" pitchFamily="2" charset="2"/>
              <a:buChar char="q"/>
            </a:pPr>
            <a:r>
              <a:rPr lang="en-US" altLang="en-US" sz="1600" b="1" dirty="0">
                <a:solidFill>
                  <a:srgbClr val="0070C0"/>
                </a:solidFill>
              </a:rPr>
              <a:t>Multiplexer</a:t>
            </a:r>
            <a:r>
              <a:rPr lang="en-US" altLang="en-US" sz="1600" dirty="0">
                <a:solidFill>
                  <a:srgbClr val="0070C0"/>
                </a:solidFill>
              </a:rPr>
              <a:t> (MUX): </a:t>
            </a:r>
            <a:r>
              <a:rPr lang="en-US" altLang="en-US" sz="1600" dirty="0"/>
              <a:t>A device that combines several signals into a single signal</a:t>
            </a:r>
          </a:p>
          <a:p>
            <a:pPr>
              <a:buFont typeface="Wingdings" panose="05000000000000000000" pitchFamily="2" charset="2"/>
              <a:buChar char="q"/>
            </a:pPr>
            <a:r>
              <a:rPr lang="en-US" altLang="en-US" sz="1600" b="1" dirty="0" err="1">
                <a:solidFill>
                  <a:srgbClr val="0070C0"/>
                </a:solidFill>
              </a:rPr>
              <a:t>Demultiplexer</a:t>
            </a:r>
            <a:r>
              <a:rPr lang="en-US" altLang="en-US" sz="1600" dirty="0">
                <a:solidFill>
                  <a:srgbClr val="0070C0"/>
                </a:solidFill>
              </a:rPr>
              <a:t> (DEMUX): </a:t>
            </a:r>
            <a:r>
              <a:rPr lang="en-US" altLang="en-US" sz="1600" dirty="0"/>
              <a:t>A device  that performs the inverse operation</a:t>
            </a:r>
          </a:p>
          <a:p>
            <a:pPr>
              <a:buFont typeface="Wingdings" panose="05000000000000000000" pitchFamily="2" charset="2"/>
              <a:buChar char="q"/>
            </a:pPr>
            <a:endParaRPr lang="en-US" sz="1600" b="1" dirty="0">
              <a:solidFill>
                <a:srgbClr val="CC3399"/>
              </a:solidFill>
            </a:endParaRPr>
          </a:p>
        </p:txBody>
      </p:sp>
      <p:sp>
        <p:nvSpPr>
          <p:cNvPr id="13318" name="TextBox 4"/>
          <p:cNvSpPr txBox="1">
            <a:spLocks noChangeArrowheads="1"/>
          </p:cNvSpPr>
          <p:nvPr/>
        </p:nvSpPr>
        <p:spPr bwMode="auto">
          <a:xfrm>
            <a:off x="4725987" y="3248146"/>
            <a:ext cx="2232163"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endParaRPr lang="en-US"/>
          </a:p>
        </p:txBody>
      </p:sp>
      <p:pic>
        <p:nvPicPr>
          <p:cNvPr id="6" name="Picture 2" descr="An illustration of multiplexer and demultiplexer. ">
            <a:extLst>
              <a:ext uri="{FF2B5EF4-FFF2-40B4-BE49-F238E27FC236}">
                <a16:creationId xmlns:a16="http://schemas.microsoft.com/office/drawing/2014/main" id="{0ED4A9C1-3A0A-4033-A3C2-56926BC42937}"/>
              </a:ext>
            </a:extLst>
          </p:cNvPr>
          <p:cNvPicPr>
            <a:picLocks noChangeAspect="1" noChangeArrowheads="1"/>
          </p:cNvPicPr>
          <p:nvPr/>
        </p:nvPicPr>
        <p:blipFill>
          <a:blip r:embed="rId3"/>
          <a:stretch>
            <a:fillRect/>
          </a:stretch>
        </p:blipFill>
        <p:spPr bwMode="auto">
          <a:xfrm>
            <a:off x="320921" y="2611082"/>
            <a:ext cx="8502158" cy="192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4881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a:solidFill>
                  <a:srgbClr val="0070C0"/>
                </a:solidFill>
                <a:sym typeface="Wingdings" panose="05000000000000000000" pitchFamily="2" charset="2"/>
              </a:rPr>
              <a:t> Different multiplexing techniques discussed</a:t>
            </a:r>
            <a:r>
              <a:rPr lang="en-US" sz="2400" dirty="0">
                <a:solidFill>
                  <a:srgbClr val="0070C0"/>
                </a:solidFill>
              </a:rPr>
              <a:t>:</a:t>
            </a:r>
          </a:p>
          <a:p>
            <a:pPr lvl="1"/>
            <a:r>
              <a:rPr lang="en-US" sz="2000" dirty="0"/>
              <a:t>Frequency division multiplexing</a:t>
            </a:r>
          </a:p>
          <a:p>
            <a:pPr lvl="1"/>
            <a:r>
              <a:rPr lang="en-US" sz="2000" dirty="0"/>
              <a:t>Wavelength division multiplexing</a:t>
            </a:r>
          </a:p>
          <a:p>
            <a:pPr lvl="1"/>
            <a:r>
              <a:rPr lang="en-US" sz="2000" dirty="0"/>
              <a:t>Time division multiplexing</a:t>
            </a:r>
          </a:p>
          <a:p>
            <a:pPr lvl="2"/>
            <a:r>
              <a:rPr lang="en-US" sz="1600" dirty="0"/>
              <a:t>Synchronous TDM</a:t>
            </a:r>
          </a:p>
          <a:p>
            <a:pPr lvl="2"/>
            <a:r>
              <a:rPr lang="en-US" altLang="en-US" sz="1600" dirty="0"/>
              <a:t>Asynchronous TDM</a:t>
            </a:r>
            <a:endParaRPr lang="en-US" sz="1600" dirty="0">
              <a:solidFill>
                <a:srgbClr val="0070C0"/>
              </a:solidFill>
            </a:endParaRPr>
          </a:p>
          <a:p>
            <a:pPr marL="914400" lvl="2" indent="0">
              <a:buNone/>
            </a:pPr>
            <a:endParaRPr lang="en-US" sz="1600" dirty="0"/>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Effect transition="in" filter="fade">
                                      <p:cBhvr>
                                        <p:cTn id="35" dur="1000"/>
                                        <p:tgtEl>
                                          <p:spTgt spid="10243">
                                            <p:txEl>
                                              <p:pRg st="4" end="4"/>
                                            </p:txEl>
                                          </p:spTgt>
                                        </p:tgtEl>
                                      </p:cBhvr>
                                    </p:animEffect>
                                    <p:anim calcmode="lin" valueType="num">
                                      <p:cBhvr>
                                        <p:cTn id="36"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0243">
                                            <p:txEl>
                                              <p:pRg st="5" end="5"/>
                                            </p:txEl>
                                          </p:spTgt>
                                        </p:tgtEl>
                                        <p:attrNameLst>
                                          <p:attrName>style.visibility</p:attrName>
                                        </p:attrNameLst>
                                      </p:cBhvr>
                                      <p:to>
                                        <p:strVal val="visible"/>
                                      </p:to>
                                    </p:set>
                                    <p:animEffect transition="in" filter="fade">
                                      <p:cBhvr>
                                        <p:cTn id="40" dur="1000"/>
                                        <p:tgtEl>
                                          <p:spTgt spid="10243">
                                            <p:txEl>
                                              <p:pRg st="5" end="5"/>
                                            </p:txEl>
                                          </p:spTgt>
                                        </p:tgtEl>
                                      </p:cBhvr>
                                    </p:animEffect>
                                    <p:anim calcmode="lin" valueType="num">
                                      <p:cBhvr>
                                        <p:cTn id="41"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Multiplexing</a:t>
            </a:r>
            <a:endParaRPr dirty="0"/>
          </a:p>
        </p:txBody>
      </p:sp>
      <p:sp>
        <p:nvSpPr>
          <p:cNvPr id="13318" name="TextBox 4"/>
          <p:cNvSpPr txBox="1">
            <a:spLocks noChangeArrowheads="1"/>
          </p:cNvSpPr>
          <p:nvPr/>
        </p:nvSpPr>
        <p:spPr bwMode="auto">
          <a:xfrm>
            <a:off x="4202285" y="3148393"/>
            <a:ext cx="2232163"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endParaRPr lang="en-US" sz="2000"/>
          </a:p>
        </p:txBody>
      </p:sp>
      <p:graphicFrame>
        <p:nvGraphicFramePr>
          <p:cNvPr id="8" name="Diagram 7"/>
          <p:cNvGraphicFramePr/>
          <p:nvPr>
            <p:extLst>
              <p:ext uri="{D42A27DB-BD31-4B8C-83A1-F6EECF244321}">
                <p14:modId xmlns:p14="http://schemas.microsoft.com/office/powerpoint/2010/main" val="1247847993"/>
              </p:ext>
            </p:extLst>
          </p:nvPr>
        </p:nvGraphicFramePr>
        <p:xfrm>
          <a:off x="562494" y="1205806"/>
          <a:ext cx="6287193" cy="34742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6907877" y="1463040"/>
            <a:ext cx="1138843" cy="369332"/>
          </a:xfrm>
          <a:prstGeom prst="rect">
            <a:avLst/>
          </a:prstGeom>
          <a:noFill/>
        </p:spPr>
        <p:txBody>
          <a:bodyPr wrap="square" rtlCol="0">
            <a:spAutoFit/>
          </a:bodyPr>
          <a:lstStyle/>
          <a:p>
            <a:r>
              <a:rPr lang="en-IN" dirty="0">
                <a:solidFill>
                  <a:srgbClr val="FF0000"/>
                </a:solidFill>
                <a:latin typeface="Avenir Book" panose="020B0503020203020204" pitchFamily="34" charset="-78"/>
                <a:cs typeface="Avenir Book" panose="020B0503020203020204" pitchFamily="34" charset="-78"/>
              </a:rPr>
              <a:t>Analog</a:t>
            </a:r>
          </a:p>
        </p:txBody>
      </p:sp>
      <p:sp>
        <p:nvSpPr>
          <p:cNvPr id="9" name="TextBox 8"/>
          <p:cNvSpPr txBox="1"/>
          <p:nvPr/>
        </p:nvSpPr>
        <p:spPr>
          <a:xfrm>
            <a:off x="6891252" y="2758269"/>
            <a:ext cx="1138843" cy="369332"/>
          </a:xfrm>
          <a:prstGeom prst="rect">
            <a:avLst/>
          </a:prstGeom>
          <a:noFill/>
        </p:spPr>
        <p:txBody>
          <a:bodyPr wrap="square" rtlCol="0">
            <a:spAutoFit/>
          </a:bodyPr>
          <a:lstStyle/>
          <a:p>
            <a:r>
              <a:rPr lang="en-IN" dirty="0">
                <a:solidFill>
                  <a:srgbClr val="FF0000"/>
                </a:solidFill>
                <a:latin typeface="Avenir Book" panose="020B0503020203020204" pitchFamily="34" charset="-78"/>
                <a:cs typeface="Avenir Book" panose="020B0503020203020204" pitchFamily="34" charset="-78"/>
              </a:rPr>
              <a:t>Analog</a:t>
            </a:r>
          </a:p>
        </p:txBody>
      </p:sp>
      <p:sp>
        <p:nvSpPr>
          <p:cNvPr id="10" name="TextBox 9"/>
          <p:cNvSpPr txBox="1"/>
          <p:nvPr/>
        </p:nvSpPr>
        <p:spPr>
          <a:xfrm>
            <a:off x="6907877" y="3934691"/>
            <a:ext cx="1138843" cy="369332"/>
          </a:xfrm>
          <a:prstGeom prst="rect">
            <a:avLst/>
          </a:prstGeom>
          <a:noFill/>
        </p:spPr>
        <p:txBody>
          <a:bodyPr wrap="square" rtlCol="0">
            <a:spAutoFit/>
          </a:bodyPr>
          <a:lstStyle/>
          <a:p>
            <a:r>
              <a:rPr lang="en-IN" dirty="0">
                <a:solidFill>
                  <a:srgbClr val="FF0000"/>
                </a:solidFill>
                <a:latin typeface="Avenir Book" panose="020B0503020203020204" pitchFamily="34" charset="-78"/>
                <a:cs typeface="Avenir Book" panose="020B0503020203020204" pitchFamily="34" charset="-78"/>
              </a:rPr>
              <a:t>Digital</a:t>
            </a:r>
          </a:p>
        </p:txBody>
      </p:sp>
    </p:spTree>
    <p:extLst>
      <p:ext uri="{BB962C8B-B14F-4D97-AF65-F5344CB8AC3E}">
        <p14:creationId xmlns:p14="http://schemas.microsoft.com/office/powerpoint/2010/main" val="6396087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normAutofit fontScale="90000"/>
          </a:bodyPr>
          <a:lstStyle/>
          <a:p>
            <a:pPr algn="ctr" eaLnBrk="1" hangingPunct="1"/>
            <a:r>
              <a:rPr lang="en-GB" sz="4400" dirty="0"/>
              <a:t>Frequency Division Multiplexing</a:t>
            </a:r>
            <a:endParaRPr lang="en-US" sz="4400" dirty="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a:p>
          <a:p>
            <a:pPr marL="0" indent="0" eaLnBrk="1" hangingPunct="1"/>
            <a:endParaRPr lang="en-US" sz="2200" dirty="0"/>
          </a:p>
          <a:p>
            <a:pPr lvl="1" eaLnBrk="1" hangingPunct="1"/>
            <a:endParaRPr lang="en-US" sz="2200" dirty="0"/>
          </a:p>
        </p:txBody>
      </p:sp>
    </p:spTree>
    <p:extLst>
      <p:ext uri="{BB962C8B-B14F-4D97-AF65-F5344CB8AC3E}">
        <p14:creationId xmlns:p14="http://schemas.microsoft.com/office/powerpoint/2010/main" val="22840284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9934" y="69273"/>
            <a:ext cx="2310938" cy="2047617"/>
          </a:xfrm>
          <a:prstGeom prst="rect">
            <a:avLst/>
          </a:prstGeom>
        </p:spPr>
      </p:pic>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FDM</a:t>
            </a:r>
            <a:r>
              <a:rPr lang="en-US" dirty="0"/>
              <a:t/>
            </a:r>
            <a:br>
              <a:rPr lang="en-US" dirty="0"/>
            </a:br>
            <a:endParaRPr dirty="0"/>
          </a:p>
        </p:txBody>
      </p:sp>
      <p:sp>
        <p:nvSpPr>
          <p:cNvPr id="13315" name="Text Placeholder 2"/>
          <p:cNvSpPr>
            <a:spLocks noGrp="1"/>
          </p:cNvSpPr>
          <p:nvPr>
            <p:ph type="body" sz="quarter" idx="10"/>
          </p:nvPr>
        </p:nvSpPr>
        <p:spPr>
          <a:xfrm>
            <a:off x="381000" y="826474"/>
            <a:ext cx="8458200" cy="2743200"/>
          </a:xfrm>
        </p:spPr>
        <p:txBody>
          <a:bodyPr/>
          <a:lstStyle/>
          <a:p>
            <a:pPr lvl="1">
              <a:buClr>
                <a:srgbClr val="FF0000"/>
              </a:buClr>
            </a:pPr>
            <a:r>
              <a:rPr lang="en-US" altLang="en-US" sz="1800" dirty="0"/>
              <a:t>Each signal is allocated a different frequency band</a:t>
            </a:r>
          </a:p>
          <a:p>
            <a:pPr lvl="1">
              <a:buClr>
                <a:srgbClr val="FF0000"/>
              </a:buClr>
            </a:pPr>
            <a:r>
              <a:rPr lang="en-US" altLang="en-US" sz="1800" dirty="0"/>
              <a:t>Usually used with analog signals</a:t>
            </a:r>
          </a:p>
          <a:p>
            <a:pPr lvl="1">
              <a:buClr>
                <a:srgbClr val="FF0000"/>
              </a:buClr>
            </a:pPr>
            <a:r>
              <a:rPr lang="en-US" altLang="en-US" sz="1800" dirty="0"/>
              <a:t>Modulation equipment is needed to move each signal to </a:t>
            </a:r>
          </a:p>
          <a:p>
            <a:pPr marL="344487" lvl="1" indent="0">
              <a:buClr>
                <a:srgbClr val="FF0000"/>
              </a:buClr>
              <a:buNone/>
            </a:pPr>
            <a:r>
              <a:rPr lang="en-US" altLang="en-US" sz="1800" dirty="0"/>
              <a:t>      the required frequency band (channel)</a:t>
            </a:r>
          </a:p>
          <a:p>
            <a:pPr lvl="1">
              <a:buClr>
                <a:srgbClr val="FF0000"/>
              </a:buClr>
            </a:pPr>
            <a:r>
              <a:rPr lang="en-US" altLang="en-US" sz="1800" dirty="0"/>
              <a:t>Multiple carriers are used, each is called sub-carrier</a:t>
            </a: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pic>
        <p:nvPicPr>
          <p:cNvPr id="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2976006"/>
            <a:ext cx="4232564" cy="1826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156" y="2967672"/>
            <a:ext cx="4048044" cy="183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9569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FDM</a:t>
            </a:r>
            <a:r>
              <a:rPr lang="en-US" dirty="0"/>
              <a:t/>
            </a:r>
            <a:br>
              <a:rPr lang="en-US" dirty="0"/>
            </a:br>
            <a:endParaRPr dirty="0"/>
          </a:p>
        </p:txBody>
      </p:sp>
      <p:pic>
        <p:nvPicPr>
          <p:cNvPr id="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3844" y="900797"/>
            <a:ext cx="4232564" cy="1826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892463"/>
            <a:ext cx="4048044" cy="183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6936" y="3050035"/>
            <a:ext cx="5793815" cy="2022099"/>
          </a:xfrm>
          <a:prstGeom prst="rect">
            <a:avLst/>
          </a:prstGeom>
        </p:spPr>
      </p:pic>
    </p:spTree>
    <p:extLst>
      <p:ext uri="{BB962C8B-B14F-4D97-AF65-F5344CB8AC3E}">
        <p14:creationId xmlns:p14="http://schemas.microsoft.com/office/powerpoint/2010/main" val="40405253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FDM</a:t>
            </a:r>
            <a:endParaRPr dirty="0"/>
          </a:p>
        </p:txBody>
      </p:sp>
      <p:sp>
        <p:nvSpPr>
          <p:cNvPr id="13315" name="Text Placeholder 2"/>
          <p:cNvSpPr>
            <a:spLocks noGrp="1"/>
          </p:cNvSpPr>
          <p:nvPr>
            <p:ph type="body" sz="quarter" idx="10"/>
          </p:nvPr>
        </p:nvSpPr>
        <p:spPr>
          <a:xfrm>
            <a:off x="381000" y="826474"/>
            <a:ext cx="8458200" cy="2743200"/>
          </a:xfrm>
        </p:spPr>
        <p:txBody>
          <a:bodyPr/>
          <a:lstStyle/>
          <a:p>
            <a:pPr>
              <a:spcBef>
                <a:spcPct val="50000"/>
              </a:spcBef>
              <a:buFont typeface="Wingdings" panose="05000000000000000000" pitchFamily="2" charset="2"/>
              <a:buChar char="q"/>
            </a:pPr>
            <a:r>
              <a:rPr lang="en-US" altLang="en-US" sz="2000" dirty="0"/>
              <a:t>Five channels, each with a 100-KHz bandwidth, are to be multiplexed together. What is the minimum bandwidth of the link if there is a need for a guard band of 10 KHz between the channels to prevent interference?</a:t>
            </a:r>
          </a:p>
          <a:p>
            <a:pPr eaLnBrk="1" hangingPunct="1">
              <a:buFont typeface="Wingdings" panose="05000000000000000000" pitchFamily="2" charset="2"/>
              <a:buChar char="q"/>
            </a:pPr>
            <a:endParaRPr lang="en-US" sz="2000" dirty="0">
              <a:solidFill>
                <a:srgbClr val="0070C0"/>
              </a:solidFill>
            </a:endParaRPr>
          </a:p>
          <a:p>
            <a:pPr marL="0" indent="0" eaLnBrk="1" hangingPunct="1">
              <a:buNone/>
            </a:pPr>
            <a:endParaRPr lang="en-US" sz="2000" dirty="0">
              <a:solidFill>
                <a:srgbClr val="0070C0"/>
              </a:solidFill>
            </a:endParaRPr>
          </a:p>
          <a:p>
            <a:pPr eaLnBrk="1" hangingPunct="1">
              <a:buFont typeface="Wingdings" panose="05000000000000000000" pitchFamily="2" charset="2"/>
              <a:buChar char="q"/>
            </a:pPr>
            <a:endParaRPr lang="en-US" sz="2000" dirty="0">
              <a:solidFill>
                <a:srgbClr val="0070C0"/>
              </a:solidFill>
            </a:endParaRPr>
          </a:p>
          <a:p>
            <a:pPr eaLnBrk="1" hangingPunct="1">
              <a:buFont typeface="Wingdings" panose="05000000000000000000" pitchFamily="2" charset="2"/>
              <a:buChar char="q"/>
            </a:pPr>
            <a:endParaRPr lang="en-US" sz="2000" dirty="0">
              <a:solidFill>
                <a:srgbClr val="0070C0"/>
              </a:solidFill>
            </a:endParaRPr>
          </a:p>
          <a:p>
            <a:pPr eaLnBrk="1" hangingPunct="1">
              <a:buFont typeface="Wingdings" panose="05000000000000000000" pitchFamily="2" charset="2"/>
              <a:buChar char="q"/>
            </a:pPr>
            <a:endParaRPr lang="en-US" sz="2000" dirty="0">
              <a:solidFill>
                <a:srgbClr val="0070C0"/>
              </a:solidFill>
            </a:endParaRPr>
          </a:p>
          <a:p>
            <a:pPr eaLnBrk="1" hangingPunct="1">
              <a:buFont typeface="Wingdings" panose="05000000000000000000" pitchFamily="2" charset="2"/>
              <a:buChar char="q"/>
            </a:pPr>
            <a:endParaRPr lang="en-US" sz="2000" dirty="0">
              <a:solidFill>
                <a:srgbClr val="0070C0"/>
              </a:solidFill>
            </a:endParaRPr>
          </a:p>
          <a:p>
            <a:pPr eaLnBrk="1" hangingPunct="1">
              <a:buFont typeface="Wingdings" panose="05000000000000000000" pitchFamily="2" charset="2"/>
              <a:buChar char="q"/>
            </a:pPr>
            <a:endParaRPr lang="en-US" sz="2000" dirty="0">
              <a:solidFill>
                <a:srgbClr val="0070C0"/>
              </a:solidFill>
            </a:endParaRPr>
          </a:p>
          <a:p>
            <a:pPr eaLnBrk="1" hangingPunct="1">
              <a:buFont typeface="Wingdings" panose="05000000000000000000" pitchFamily="2" charset="2"/>
              <a:buChar char="q"/>
            </a:pPr>
            <a:endParaRPr lang="en-US" sz="2000" dirty="0">
              <a:solidFill>
                <a:srgbClr val="0070C0"/>
              </a:solidFill>
            </a:endParaRPr>
          </a:p>
          <a:p>
            <a:pPr eaLnBrk="1" hangingPunct="1">
              <a:buFont typeface="Wingdings" panose="05000000000000000000" pitchFamily="2" charset="2"/>
              <a:buChar char="q"/>
            </a:pPr>
            <a:endParaRPr lang="en-US" sz="2000" dirty="0">
              <a:solidFill>
                <a:srgbClr val="0070C0"/>
              </a:solidFill>
            </a:endParaRPr>
          </a:p>
          <a:p>
            <a:pPr eaLnBrk="1" hangingPunct="1">
              <a:buFont typeface="Wingdings" panose="05000000000000000000" pitchFamily="2" charset="2"/>
              <a:buChar char="q"/>
            </a:pPr>
            <a:endParaRPr lang="en-US" sz="2000" dirty="0">
              <a:solidFill>
                <a:srgbClr val="0070C0"/>
              </a:solidFill>
            </a:endParaRPr>
          </a:p>
        </p:txBody>
      </p:sp>
      <p:pic>
        <p:nvPicPr>
          <p:cNvPr id="5"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52413" b="23058"/>
          <a:stretch/>
        </p:blipFill>
        <p:spPr bwMode="auto">
          <a:xfrm>
            <a:off x="723900" y="4310249"/>
            <a:ext cx="7696200" cy="573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47544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normAutofit fontScale="90000"/>
          </a:bodyPr>
          <a:lstStyle/>
          <a:p>
            <a:pPr algn="ctr" eaLnBrk="1" hangingPunct="1"/>
            <a:r>
              <a:rPr lang="en-GB" sz="4400" dirty="0"/>
              <a:t>Wavelength Division Multiplexing</a:t>
            </a:r>
            <a:endParaRPr lang="en-US" sz="4400" dirty="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a:p>
          <a:p>
            <a:pPr marL="0" indent="0" eaLnBrk="1" hangingPunct="1"/>
            <a:endParaRPr lang="en-US" sz="2200" dirty="0"/>
          </a:p>
          <a:p>
            <a:pPr lvl="1" eaLnBrk="1" hangingPunct="1"/>
            <a:endParaRPr lang="en-US" sz="2200" dirty="0"/>
          </a:p>
        </p:txBody>
      </p:sp>
    </p:spTree>
    <p:extLst>
      <p:ext uri="{BB962C8B-B14F-4D97-AF65-F5344CB8AC3E}">
        <p14:creationId xmlns:p14="http://schemas.microsoft.com/office/powerpoint/2010/main" val="34885874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WDM</a:t>
            </a:r>
            <a:r>
              <a:rPr lang="en-US" dirty="0"/>
              <a:t/>
            </a:r>
            <a:br>
              <a:rPr lang="en-US" dirty="0"/>
            </a:br>
            <a:endParaRPr dirty="0"/>
          </a:p>
        </p:txBody>
      </p:sp>
      <p:sp>
        <p:nvSpPr>
          <p:cNvPr id="13315" name="Text Placeholder 2"/>
          <p:cNvSpPr>
            <a:spLocks noGrp="1"/>
          </p:cNvSpPr>
          <p:nvPr>
            <p:ph type="body" sz="quarter" idx="10"/>
          </p:nvPr>
        </p:nvSpPr>
        <p:spPr>
          <a:xfrm>
            <a:off x="304800" y="685158"/>
            <a:ext cx="8458200" cy="2743200"/>
          </a:xfrm>
        </p:spPr>
        <p:txBody>
          <a:bodyPr/>
          <a:lstStyle/>
          <a:p>
            <a:pPr>
              <a:buFont typeface="Wingdings" panose="05000000000000000000" pitchFamily="2" charset="2"/>
              <a:buChar char="q"/>
            </a:pPr>
            <a:r>
              <a:rPr lang="en-US" altLang="en-US" sz="2000" dirty="0"/>
              <a:t>WDM is conceptually the same as FDM</a:t>
            </a:r>
          </a:p>
          <a:p>
            <a:pPr lvl="1">
              <a:buFont typeface="Wingdings" panose="05000000000000000000" pitchFamily="2" charset="2"/>
              <a:buChar char="q"/>
            </a:pPr>
            <a:r>
              <a:rPr lang="en-US" altLang="en-US" sz="1600" dirty="0"/>
              <a:t>Multiplexing and </a:t>
            </a:r>
            <a:r>
              <a:rPr lang="en-US" altLang="en-US" sz="1600" dirty="0" err="1"/>
              <a:t>demultiplexing</a:t>
            </a:r>
            <a:r>
              <a:rPr lang="en-US" altLang="en-US" sz="1600" dirty="0"/>
              <a:t> involve light </a:t>
            </a:r>
          </a:p>
          <a:p>
            <a:pPr marL="457200" lvl="1" indent="0">
              <a:buNone/>
            </a:pPr>
            <a:r>
              <a:rPr lang="en-US" altLang="en-US" sz="1600" dirty="0"/>
              <a:t>    signals transmitted through fiber-optic channels</a:t>
            </a:r>
          </a:p>
          <a:p>
            <a:pPr>
              <a:buFont typeface="Wingdings" panose="05000000000000000000" pitchFamily="2" charset="2"/>
              <a:buChar char="q"/>
            </a:pPr>
            <a:endParaRPr lang="en-US" altLang="en-US" sz="2000" dirty="0"/>
          </a:p>
          <a:p>
            <a:pPr>
              <a:buFont typeface="Wingdings" panose="05000000000000000000" pitchFamily="2" charset="2"/>
              <a:buChar char="q"/>
            </a:pPr>
            <a:r>
              <a:rPr lang="en-US" altLang="en-US" sz="2000" dirty="0"/>
              <a:t>Combining and splitting of light sources can be handled by a </a:t>
            </a:r>
            <a:r>
              <a:rPr lang="en-US" altLang="en-US" sz="2000" dirty="0">
                <a:solidFill>
                  <a:srgbClr val="0000FF"/>
                </a:solidFill>
              </a:rPr>
              <a:t>prism</a:t>
            </a: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marL="0" indent="0" eaLnBrk="1" hangingPunct="1">
              <a:buNone/>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grpSp>
        <p:nvGrpSpPr>
          <p:cNvPr id="6" name="Group 5"/>
          <p:cNvGrpSpPr>
            <a:grpSpLocks noGrp="1" noUngrp="1" noChangeAspect="1"/>
          </p:cNvGrpSpPr>
          <p:nvPr/>
        </p:nvGrpSpPr>
        <p:grpSpPr>
          <a:xfrm>
            <a:off x="1968038" y="2595325"/>
            <a:ext cx="5207924" cy="2844361"/>
            <a:chOff x="685800" y="1497013"/>
            <a:chExt cx="7772400" cy="4244975"/>
          </a:xfrm>
        </p:grpSpPr>
        <p:pic>
          <p:nvPicPr>
            <p:cNvPr id="8" name="Picture 7" descr="02_Page_36.tif"/>
            <p:cNvPicPr>
              <a:picLocks noRot="1" noChangeAspect="1" noMove="1" noResize="1"/>
            </p:cNvPicPr>
            <p:nvPr isPhoto="1"/>
          </p:nvPicPr>
          <p:blipFill>
            <a:blip r:embed="rId3" cstate="print">
              <a:lum/>
            </a:blip>
            <a:stretch>
              <a:fillRect/>
            </a:stretch>
          </p:blipFill>
          <p:spPr>
            <a:xfrm>
              <a:off x="685800" y="1497013"/>
              <a:ext cx="7772400" cy="3863975"/>
            </a:xfrm>
            <a:prstGeom prst="rect">
              <a:avLst/>
            </a:prstGeom>
            <a:noFill/>
            <a:ln>
              <a:noFill/>
            </a:ln>
          </p:spPr>
        </p:pic>
        <p:sp>
          <p:nvSpPr>
            <p:cNvPr id="9" name="Rectangle 8"/>
            <p:cNvSpPr/>
            <p:nvPr/>
          </p:nvSpPr>
          <p:spPr>
            <a:xfrm>
              <a:off x="685800" y="5399088"/>
              <a:ext cx="7772400" cy="342900"/>
            </a:xfrm>
            <a:prstGeom prst="rect">
              <a:avLst/>
            </a:prstGeom>
            <a:noFill/>
            <a:ln>
              <a:noFill/>
            </a:ln>
          </p:spPr>
          <p:txBody>
            <a:bodyPr anchor="ctr">
              <a:noAutofit/>
            </a:bodyPr>
            <a:lstStyle/>
            <a:p>
              <a:pPr algn="ctr"/>
              <a:endParaRPr lang="en-US" sz="2000" dirty="0"/>
            </a:p>
          </p:txBody>
        </p:sp>
      </p:grpSp>
      <p:pic>
        <p:nvPicPr>
          <p:cNvPr id="3074" name="Picture 2" descr="File:Prism rainbow schema.png"/>
          <p:cNvPicPr>
            <a:picLocks noChangeAspect="1" noChangeArrowheads="1"/>
          </p:cNvPicPr>
          <p:nvPr/>
        </p:nvPicPr>
        <p:blipFill rotWithShape="1">
          <a:blip r:embed="rId4">
            <a:extLst>
              <a:ext uri="{28A0092B-C50C-407E-A947-70E740481C1C}">
                <a14:useLocalDpi xmlns:a14="http://schemas.microsoft.com/office/drawing/2010/main" val="0"/>
              </a:ext>
            </a:extLst>
          </a:blip>
          <a:srcRect t="9724" b="11028"/>
          <a:stretch/>
        </p:blipFill>
        <p:spPr bwMode="auto">
          <a:xfrm>
            <a:off x="6273741" y="152400"/>
            <a:ext cx="2638425" cy="131341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6273740" y="1525594"/>
            <a:ext cx="263842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://commons.wikimedia.org/wiki/File:Prism_rainbow_schema.png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4077863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315">
                                            <p:txEl>
                                              <p:pRg st="4" end="4"/>
                                            </p:txEl>
                                          </p:spTgt>
                                        </p:tgtEl>
                                        <p:attrNameLst>
                                          <p:attrName>style.visibility</p:attrName>
                                        </p:attrNameLst>
                                      </p:cBhvr>
                                      <p:to>
                                        <p:strVal val="visible"/>
                                      </p:to>
                                    </p:set>
                                    <p:anim calcmode="lin" valueType="num">
                                      <p:cBhvr>
                                        <p:cTn id="7" dur="500" fill="hold"/>
                                        <p:tgtEl>
                                          <p:spTgt spid="13315">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13315">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15534</TotalTime>
  <Words>3722</Words>
  <Application>Microsoft Office PowerPoint</Application>
  <PresentationFormat>On-screen Show (4:3)</PresentationFormat>
  <Paragraphs>279</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ＭＳ Ｐゴシック</vt:lpstr>
      <vt:lpstr>Arial</vt:lpstr>
      <vt:lpstr>Avenir Book</vt:lpstr>
      <vt:lpstr>Calibri</vt:lpstr>
      <vt:lpstr>Calibri Light</vt:lpstr>
      <vt:lpstr>Cambria Math</vt:lpstr>
      <vt:lpstr>Times New Roman</vt:lpstr>
      <vt:lpstr>Wingdings</vt:lpstr>
      <vt:lpstr>Presentation Template 13_9_21</vt:lpstr>
      <vt:lpstr> Computer Networks I  Multiplexing</vt:lpstr>
      <vt:lpstr>Multiplexing</vt:lpstr>
      <vt:lpstr>Multiplexing</vt:lpstr>
      <vt:lpstr>Frequency Division Multiplexing</vt:lpstr>
      <vt:lpstr>FDM </vt:lpstr>
      <vt:lpstr>FDM </vt:lpstr>
      <vt:lpstr>FDM</vt:lpstr>
      <vt:lpstr>Wavelength Division Multiplexing</vt:lpstr>
      <vt:lpstr>WDM </vt:lpstr>
      <vt:lpstr>Time Division Multiplexing</vt:lpstr>
      <vt:lpstr>TDM </vt:lpstr>
      <vt:lpstr>Synchronous TDM </vt:lpstr>
      <vt:lpstr>Statistical TDM</vt:lpstr>
      <vt:lpstr>Statistical TDM</vt:lpstr>
      <vt:lpstr>Code Division Multiple Access</vt:lpstr>
      <vt:lpstr>CDMA </vt:lpstr>
      <vt:lpstr>CDMA </vt:lpstr>
      <vt:lpstr>CDMA </vt:lpstr>
      <vt:lpstr>CDMA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364</cp:revision>
  <cp:lastPrinted>2022-05-09T12:37:39Z</cp:lastPrinted>
  <dcterms:created xsi:type="dcterms:W3CDTF">2021-09-13T14:43:22Z</dcterms:created>
  <dcterms:modified xsi:type="dcterms:W3CDTF">2023-01-24T15:07:18Z</dcterms:modified>
</cp:coreProperties>
</file>