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65" r:id="rId2"/>
    <p:sldId id="486" r:id="rId3"/>
    <p:sldId id="472" r:id="rId4"/>
    <p:sldId id="485" r:id="rId5"/>
    <p:sldId id="474" r:id="rId6"/>
    <p:sldId id="492" r:id="rId7"/>
    <p:sldId id="475" r:id="rId8"/>
    <p:sldId id="491" r:id="rId9"/>
    <p:sldId id="487" r:id="rId10"/>
    <p:sldId id="476" r:id="rId11"/>
    <p:sldId id="493" r:id="rId12"/>
    <p:sldId id="477" r:id="rId13"/>
    <p:sldId id="489" r:id="rId14"/>
    <p:sldId id="478" r:id="rId15"/>
    <p:sldId id="494" r:id="rId16"/>
    <p:sldId id="488" r:id="rId17"/>
    <p:sldId id="306" r:id="rId18"/>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E5BEDB-C474-4D96-82B8-DDC472CB79F8}"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67AB6ED7-2AC6-418B-A5A2-90EFF9375E0E}">
      <dgm:prSet phldrT="[Text]" custT="1"/>
      <dgm:spPr>
        <a:solidFill>
          <a:srgbClr val="FFCCCC"/>
        </a:solidFill>
        <a:ln w="19050">
          <a:solidFill>
            <a:schemeClr val="tx1"/>
          </a:solidFill>
        </a:ln>
      </dgm:spPr>
      <dgm:t>
        <a:bodyPr/>
        <a:lstStyle/>
        <a:p>
          <a:r>
            <a:rPr lang="en-US" sz="2000" dirty="0">
              <a:solidFill>
                <a:schemeClr val="tx1"/>
              </a:solidFill>
              <a:latin typeface="Avenir Book" panose="020B0503020203020204" pitchFamily="34" charset="-78"/>
              <a:cs typeface="Avenir Book" panose="020B0503020203020204" pitchFamily="34" charset="-78"/>
            </a:rPr>
            <a:t>Error detection</a:t>
          </a:r>
        </a:p>
      </dgm:t>
    </dgm:pt>
    <dgm:pt modelId="{54587E32-3C66-4C5B-A805-DDDDF233E1FA}" type="parTrans" cxnId="{C3CBE3A7-FE55-4AFE-9FCE-CB2A419660D3}">
      <dgm:prSet/>
      <dgm:spPr/>
      <dgm:t>
        <a:bodyPr/>
        <a:lstStyle/>
        <a:p>
          <a:endParaRPr lang="en-US"/>
        </a:p>
      </dgm:t>
    </dgm:pt>
    <dgm:pt modelId="{D69E819B-420F-46FA-867C-D2F9A2D18E39}" type="sibTrans" cxnId="{C3CBE3A7-FE55-4AFE-9FCE-CB2A419660D3}">
      <dgm:prSet/>
      <dgm:spPr/>
      <dgm:t>
        <a:bodyPr/>
        <a:lstStyle/>
        <a:p>
          <a:endParaRPr lang="en-US"/>
        </a:p>
      </dgm:t>
    </dgm:pt>
    <dgm:pt modelId="{06C84406-CD19-401B-BFD0-F14864A7713E}">
      <dgm:prSet phldrT="[Text]" custT="1"/>
      <dgm:spPr>
        <a:solidFill>
          <a:srgbClr val="FFCCCC"/>
        </a:solidFill>
        <a:ln w="19050">
          <a:solidFill>
            <a:schemeClr val="tx1"/>
          </a:solidFill>
        </a:ln>
      </dgm:spPr>
      <dgm:t>
        <a:bodyPr/>
        <a:lstStyle/>
        <a:p>
          <a:r>
            <a:rPr lang="en-US" sz="2000" dirty="0">
              <a:solidFill>
                <a:schemeClr val="tx1"/>
              </a:solidFill>
              <a:latin typeface="Avenir Book" panose="020B0503020203020204" pitchFamily="34" charset="-78"/>
              <a:cs typeface="Avenir Book" panose="020B0503020203020204" pitchFamily="34" charset="-78"/>
            </a:rPr>
            <a:t>Parity check</a:t>
          </a:r>
        </a:p>
      </dgm:t>
    </dgm:pt>
    <dgm:pt modelId="{5BD89A7B-96FD-4A91-963B-0D7E5AA8AD25}" type="parTrans" cxnId="{730CACD7-EA4E-482B-91E2-C02C9FE88B62}">
      <dgm:prSet/>
      <dgm:spPr>
        <a:ln>
          <a:solidFill>
            <a:schemeClr val="tx1"/>
          </a:solidFill>
        </a:ln>
      </dgm:spPr>
      <dgm:t>
        <a:bodyPr/>
        <a:lstStyle/>
        <a:p>
          <a:endParaRPr lang="en-US"/>
        </a:p>
      </dgm:t>
    </dgm:pt>
    <dgm:pt modelId="{475EC68B-7AA5-4323-B21F-0D1E7B9F4EC6}" type="sibTrans" cxnId="{730CACD7-EA4E-482B-91E2-C02C9FE88B62}">
      <dgm:prSet/>
      <dgm:spPr/>
      <dgm:t>
        <a:bodyPr/>
        <a:lstStyle/>
        <a:p>
          <a:endParaRPr lang="en-US"/>
        </a:p>
      </dgm:t>
    </dgm:pt>
    <dgm:pt modelId="{803E6BDF-F456-43DF-B4AF-FD8CD7712F7B}">
      <dgm:prSet phldrT="[Text]" custT="1"/>
      <dgm:spPr>
        <a:solidFill>
          <a:srgbClr val="FFCCCC"/>
        </a:solidFill>
        <a:ln>
          <a:solidFill>
            <a:schemeClr val="tx1"/>
          </a:solidFill>
        </a:ln>
      </dgm:spPr>
      <dgm:t>
        <a:bodyPr/>
        <a:lstStyle/>
        <a:p>
          <a:r>
            <a:rPr lang="en-US" sz="2000" dirty="0">
              <a:solidFill>
                <a:schemeClr val="tx1"/>
              </a:solidFill>
              <a:latin typeface="Avenir Book" panose="020B0503020203020204" pitchFamily="34" charset="-78"/>
              <a:cs typeface="Avenir Book" panose="020B0503020203020204" pitchFamily="34" charset="-78"/>
            </a:rPr>
            <a:t>Internet checksum</a:t>
          </a:r>
        </a:p>
      </dgm:t>
    </dgm:pt>
    <dgm:pt modelId="{31CEAF06-01DF-44F8-9630-32FA39B07CA5}" type="parTrans" cxnId="{F0989C90-13DE-4507-90D2-362777FF1C68}">
      <dgm:prSet/>
      <dgm:spPr>
        <a:ln>
          <a:solidFill>
            <a:schemeClr val="tx1"/>
          </a:solidFill>
        </a:ln>
      </dgm:spPr>
      <dgm:t>
        <a:bodyPr/>
        <a:lstStyle/>
        <a:p>
          <a:endParaRPr lang="en-US"/>
        </a:p>
      </dgm:t>
    </dgm:pt>
    <dgm:pt modelId="{ACAF9B51-E97C-4EE1-A916-C461A42831F5}" type="sibTrans" cxnId="{F0989C90-13DE-4507-90D2-362777FF1C68}">
      <dgm:prSet/>
      <dgm:spPr/>
      <dgm:t>
        <a:bodyPr/>
        <a:lstStyle/>
        <a:p>
          <a:endParaRPr lang="en-US"/>
        </a:p>
      </dgm:t>
    </dgm:pt>
    <dgm:pt modelId="{64923BA0-FE8A-496E-973B-AF1BA20E1E81}">
      <dgm:prSet phldrT="[Text]" custT="1"/>
      <dgm:spPr>
        <a:solidFill>
          <a:srgbClr val="FFCCCC"/>
        </a:solidFill>
        <a:ln>
          <a:solidFill>
            <a:schemeClr val="tx1"/>
          </a:solidFill>
        </a:ln>
      </dgm:spPr>
      <dgm:t>
        <a:bodyPr/>
        <a:lstStyle/>
        <a:p>
          <a:r>
            <a:rPr lang="en-US" sz="2000" dirty="0">
              <a:solidFill>
                <a:schemeClr val="tx1"/>
              </a:solidFill>
              <a:latin typeface="Avenir Book" panose="020B0503020203020204" pitchFamily="34" charset="-78"/>
              <a:cs typeface="Avenir Book" panose="020B0503020203020204" pitchFamily="34" charset="-78"/>
            </a:rPr>
            <a:t>Cyclic redundancy check</a:t>
          </a:r>
        </a:p>
      </dgm:t>
    </dgm:pt>
    <dgm:pt modelId="{586F8915-4E5A-4BD3-9EE9-146E4F4C1051}" type="parTrans" cxnId="{44F83131-1152-47E2-BF7A-7898B8F23FFA}">
      <dgm:prSet/>
      <dgm:spPr>
        <a:ln>
          <a:solidFill>
            <a:schemeClr val="tx1"/>
          </a:solidFill>
        </a:ln>
      </dgm:spPr>
      <dgm:t>
        <a:bodyPr/>
        <a:lstStyle/>
        <a:p>
          <a:endParaRPr lang="en-US"/>
        </a:p>
      </dgm:t>
    </dgm:pt>
    <dgm:pt modelId="{507189B3-8BFB-40DA-803C-650FF2405DFE}" type="sibTrans" cxnId="{44F83131-1152-47E2-BF7A-7898B8F23FFA}">
      <dgm:prSet/>
      <dgm:spPr/>
      <dgm:t>
        <a:bodyPr/>
        <a:lstStyle/>
        <a:p>
          <a:endParaRPr lang="en-US"/>
        </a:p>
      </dgm:t>
    </dgm:pt>
    <dgm:pt modelId="{9258D2E2-9046-44E8-9BD6-FA493351A002}" type="pres">
      <dgm:prSet presAssocID="{60E5BEDB-C474-4D96-82B8-DDC472CB79F8}" presName="hierChild1" presStyleCnt="0">
        <dgm:presLayoutVars>
          <dgm:orgChart val="1"/>
          <dgm:chPref val="1"/>
          <dgm:dir/>
          <dgm:animOne val="branch"/>
          <dgm:animLvl val="lvl"/>
          <dgm:resizeHandles/>
        </dgm:presLayoutVars>
      </dgm:prSet>
      <dgm:spPr/>
      <dgm:t>
        <a:bodyPr/>
        <a:lstStyle/>
        <a:p>
          <a:endParaRPr lang="en-US"/>
        </a:p>
      </dgm:t>
    </dgm:pt>
    <dgm:pt modelId="{44CE0B74-F9F4-4CC5-A8D7-DBBB8A3B8574}" type="pres">
      <dgm:prSet presAssocID="{67AB6ED7-2AC6-418B-A5A2-90EFF9375E0E}" presName="hierRoot1" presStyleCnt="0">
        <dgm:presLayoutVars>
          <dgm:hierBranch val="init"/>
        </dgm:presLayoutVars>
      </dgm:prSet>
      <dgm:spPr/>
    </dgm:pt>
    <dgm:pt modelId="{41A93D6B-4B9C-44DC-A9A9-3F18EB27B415}" type="pres">
      <dgm:prSet presAssocID="{67AB6ED7-2AC6-418B-A5A2-90EFF9375E0E}" presName="rootComposite1" presStyleCnt="0"/>
      <dgm:spPr/>
    </dgm:pt>
    <dgm:pt modelId="{C126FE3B-5047-452F-B8AA-6250C7422F75}" type="pres">
      <dgm:prSet presAssocID="{67AB6ED7-2AC6-418B-A5A2-90EFF9375E0E}" presName="rootText1" presStyleLbl="node0" presStyleIdx="0" presStyleCnt="1" custLinFactNeighborX="-553" custLinFactNeighborY="-846">
        <dgm:presLayoutVars>
          <dgm:chPref val="3"/>
        </dgm:presLayoutVars>
      </dgm:prSet>
      <dgm:spPr/>
      <dgm:t>
        <a:bodyPr/>
        <a:lstStyle/>
        <a:p>
          <a:endParaRPr lang="en-US"/>
        </a:p>
      </dgm:t>
    </dgm:pt>
    <dgm:pt modelId="{5F830144-8034-4E55-9D84-C89AA1A1AC5C}" type="pres">
      <dgm:prSet presAssocID="{67AB6ED7-2AC6-418B-A5A2-90EFF9375E0E}" presName="rootConnector1" presStyleLbl="node1" presStyleIdx="0" presStyleCnt="0"/>
      <dgm:spPr/>
      <dgm:t>
        <a:bodyPr/>
        <a:lstStyle/>
        <a:p>
          <a:endParaRPr lang="en-US"/>
        </a:p>
      </dgm:t>
    </dgm:pt>
    <dgm:pt modelId="{50C26ADB-29E5-45AE-904C-5113284435D7}" type="pres">
      <dgm:prSet presAssocID="{67AB6ED7-2AC6-418B-A5A2-90EFF9375E0E}" presName="hierChild2" presStyleCnt="0"/>
      <dgm:spPr/>
    </dgm:pt>
    <dgm:pt modelId="{355BC72B-9AB2-42EB-AE19-8257D2D60FC6}" type="pres">
      <dgm:prSet presAssocID="{5BD89A7B-96FD-4A91-963B-0D7E5AA8AD25}" presName="Name64" presStyleLbl="parChTrans1D2" presStyleIdx="0" presStyleCnt="3"/>
      <dgm:spPr/>
      <dgm:t>
        <a:bodyPr/>
        <a:lstStyle/>
        <a:p>
          <a:endParaRPr lang="en-US"/>
        </a:p>
      </dgm:t>
    </dgm:pt>
    <dgm:pt modelId="{14EAA18F-9431-46A0-9A26-3909AEC73CD6}" type="pres">
      <dgm:prSet presAssocID="{06C84406-CD19-401B-BFD0-F14864A7713E}" presName="hierRoot2" presStyleCnt="0">
        <dgm:presLayoutVars>
          <dgm:hierBranch val="init"/>
        </dgm:presLayoutVars>
      </dgm:prSet>
      <dgm:spPr/>
    </dgm:pt>
    <dgm:pt modelId="{5F9EE796-1CE2-48D9-9CB5-87B5FAE878E5}" type="pres">
      <dgm:prSet presAssocID="{06C84406-CD19-401B-BFD0-F14864A7713E}" presName="rootComposite" presStyleCnt="0"/>
      <dgm:spPr/>
    </dgm:pt>
    <dgm:pt modelId="{5CBEA8DF-F768-4218-BD78-09F9870C0A07}" type="pres">
      <dgm:prSet presAssocID="{06C84406-CD19-401B-BFD0-F14864A7713E}" presName="rootText" presStyleLbl="node2" presStyleIdx="0" presStyleCnt="3" custLinFactNeighborX="10208" custLinFactNeighborY="-68460">
        <dgm:presLayoutVars>
          <dgm:chPref val="3"/>
        </dgm:presLayoutVars>
      </dgm:prSet>
      <dgm:spPr/>
      <dgm:t>
        <a:bodyPr/>
        <a:lstStyle/>
        <a:p>
          <a:endParaRPr lang="en-US"/>
        </a:p>
      </dgm:t>
    </dgm:pt>
    <dgm:pt modelId="{A7A8F000-6DAF-452C-8291-167F6310B78F}" type="pres">
      <dgm:prSet presAssocID="{06C84406-CD19-401B-BFD0-F14864A7713E}" presName="rootConnector" presStyleLbl="node2" presStyleIdx="0" presStyleCnt="3"/>
      <dgm:spPr/>
      <dgm:t>
        <a:bodyPr/>
        <a:lstStyle/>
        <a:p>
          <a:endParaRPr lang="en-US"/>
        </a:p>
      </dgm:t>
    </dgm:pt>
    <dgm:pt modelId="{0B07ACE9-70D1-4D6E-91A1-049710933A3E}" type="pres">
      <dgm:prSet presAssocID="{06C84406-CD19-401B-BFD0-F14864A7713E}" presName="hierChild4" presStyleCnt="0"/>
      <dgm:spPr/>
    </dgm:pt>
    <dgm:pt modelId="{B2CF8F7F-F825-4A35-8EBC-57532DBDDE0B}" type="pres">
      <dgm:prSet presAssocID="{06C84406-CD19-401B-BFD0-F14864A7713E}" presName="hierChild5" presStyleCnt="0"/>
      <dgm:spPr/>
    </dgm:pt>
    <dgm:pt modelId="{E067A4E5-1083-46E0-9694-64EC605C75D8}" type="pres">
      <dgm:prSet presAssocID="{31CEAF06-01DF-44F8-9630-32FA39B07CA5}" presName="Name64" presStyleLbl="parChTrans1D2" presStyleIdx="1" presStyleCnt="3"/>
      <dgm:spPr/>
      <dgm:t>
        <a:bodyPr/>
        <a:lstStyle/>
        <a:p>
          <a:endParaRPr lang="en-US"/>
        </a:p>
      </dgm:t>
    </dgm:pt>
    <dgm:pt modelId="{87AB0D61-1391-474E-87CE-B92C7477D2A7}" type="pres">
      <dgm:prSet presAssocID="{803E6BDF-F456-43DF-B4AF-FD8CD7712F7B}" presName="hierRoot2" presStyleCnt="0">
        <dgm:presLayoutVars>
          <dgm:hierBranch val="init"/>
        </dgm:presLayoutVars>
      </dgm:prSet>
      <dgm:spPr/>
    </dgm:pt>
    <dgm:pt modelId="{62204C94-1F4A-4644-A78D-9F3F150FAC30}" type="pres">
      <dgm:prSet presAssocID="{803E6BDF-F456-43DF-B4AF-FD8CD7712F7B}" presName="rootComposite" presStyleCnt="0"/>
      <dgm:spPr/>
    </dgm:pt>
    <dgm:pt modelId="{E40F4251-D1BD-4DA5-BE8E-A48CEEE65726}" type="pres">
      <dgm:prSet presAssocID="{803E6BDF-F456-43DF-B4AF-FD8CD7712F7B}" presName="rootText" presStyleLbl="node2" presStyleIdx="1" presStyleCnt="3" custLinFactNeighborX="553" custLinFactNeighborY="-1086">
        <dgm:presLayoutVars>
          <dgm:chPref val="3"/>
        </dgm:presLayoutVars>
      </dgm:prSet>
      <dgm:spPr/>
      <dgm:t>
        <a:bodyPr/>
        <a:lstStyle/>
        <a:p>
          <a:endParaRPr lang="en-US"/>
        </a:p>
      </dgm:t>
    </dgm:pt>
    <dgm:pt modelId="{72610394-6B2D-4E49-A45B-BC12CA7CACA9}" type="pres">
      <dgm:prSet presAssocID="{803E6BDF-F456-43DF-B4AF-FD8CD7712F7B}" presName="rootConnector" presStyleLbl="node2" presStyleIdx="1" presStyleCnt="3"/>
      <dgm:spPr/>
      <dgm:t>
        <a:bodyPr/>
        <a:lstStyle/>
        <a:p>
          <a:endParaRPr lang="en-US"/>
        </a:p>
      </dgm:t>
    </dgm:pt>
    <dgm:pt modelId="{E541CBF5-522D-4918-99A6-755D0D452CF2}" type="pres">
      <dgm:prSet presAssocID="{803E6BDF-F456-43DF-B4AF-FD8CD7712F7B}" presName="hierChild4" presStyleCnt="0"/>
      <dgm:spPr/>
    </dgm:pt>
    <dgm:pt modelId="{FBF4EB8F-2636-487C-8BD4-F7B1D4DB7C1B}" type="pres">
      <dgm:prSet presAssocID="{803E6BDF-F456-43DF-B4AF-FD8CD7712F7B}" presName="hierChild5" presStyleCnt="0"/>
      <dgm:spPr/>
    </dgm:pt>
    <dgm:pt modelId="{5D4989B9-FC75-4C08-AE60-156734AEC374}" type="pres">
      <dgm:prSet presAssocID="{586F8915-4E5A-4BD3-9EE9-146E4F4C1051}" presName="Name64" presStyleLbl="parChTrans1D2" presStyleIdx="2" presStyleCnt="3"/>
      <dgm:spPr/>
      <dgm:t>
        <a:bodyPr/>
        <a:lstStyle/>
        <a:p>
          <a:endParaRPr lang="en-US"/>
        </a:p>
      </dgm:t>
    </dgm:pt>
    <dgm:pt modelId="{F8E91212-B659-45EE-8697-5A3997EC9129}" type="pres">
      <dgm:prSet presAssocID="{64923BA0-FE8A-496E-973B-AF1BA20E1E81}" presName="hierRoot2" presStyleCnt="0">
        <dgm:presLayoutVars>
          <dgm:hierBranch val="init"/>
        </dgm:presLayoutVars>
      </dgm:prSet>
      <dgm:spPr/>
    </dgm:pt>
    <dgm:pt modelId="{6DC890DC-ADC6-40A5-BE1F-1E41A3B5B63F}" type="pres">
      <dgm:prSet presAssocID="{64923BA0-FE8A-496E-973B-AF1BA20E1E81}" presName="rootComposite" presStyleCnt="0"/>
      <dgm:spPr/>
    </dgm:pt>
    <dgm:pt modelId="{8B21F8F7-C12A-4D42-8E2B-DCCF1D0207B0}" type="pres">
      <dgm:prSet presAssocID="{64923BA0-FE8A-496E-973B-AF1BA20E1E81}" presName="rootText" presStyleLbl="node2" presStyleIdx="2" presStyleCnt="3">
        <dgm:presLayoutVars>
          <dgm:chPref val="3"/>
        </dgm:presLayoutVars>
      </dgm:prSet>
      <dgm:spPr/>
      <dgm:t>
        <a:bodyPr/>
        <a:lstStyle/>
        <a:p>
          <a:endParaRPr lang="en-US"/>
        </a:p>
      </dgm:t>
    </dgm:pt>
    <dgm:pt modelId="{F0804253-7628-4E8F-BD85-E144DF786C0C}" type="pres">
      <dgm:prSet presAssocID="{64923BA0-FE8A-496E-973B-AF1BA20E1E81}" presName="rootConnector" presStyleLbl="node2" presStyleIdx="2" presStyleCnt="3"/>
      <dgm:spPr/>
      <dgm:t>
        <a:bodyPr/>
        <a:lstStyle/>
        <a:p>
          <a:endParaRPr lang="en-US"/>
        </a:p>
      </dgm:t>
    </dgm:pt>
    <dgm:pt modelId="{442FC4E3-72BE-4C85-8A22-CDEEA62054C2}" type="pres">
      <dgm:prSet presAssocID="{64923BA0-FE8A-496E-973B-AF1BA20E1E81}" presName="hierChild4" presStyleCnt="0"/>
      <dgm:spPr/>
    </dgm:pt>
    <dgm:pt modelId="{BACA3A48-627F-4B87-94C2-0B7E66FED83C}" type="pres">
      <dgm:prSet presAssocID="{64923BA0-FE8A-496E-973B-AF1BA20E1E81}" presName="hierChild5" presStyleCnt="0"/>
      <dgm:spPr/>
    </dgm:pt>
    <dgm:pt modelId="{BC842374-DE0C-445B-92CE-9C7E65CA8E8A}" type="pres">
      <dgm:prSet presAssocID="{67AB6ED7-2AC6-418B-A5A2-90EFF9375E0E}" presName="hierChild3" presStyleCnt="0"/>
      <dgm:spPr/>
    </dgm:pt>
  </dgm:ptLst>
  <dgm:cxnLst>
    <dgm:cxn modelId="{80058544-DDF3-446C-9326-531EA12FA728}" type="presOf" srcId="{06C84406-CD19-401B-BFD0-F14864A7713E}" destId="{5CBEA8DF-F768-4218-BD78-09F9870C0A07}" srcOrd="0" destOrd="0" presId="urn:microsoft.com/office/officeart/2009/3/layout/HorizontalOrganizationChart"/>
    <dgm:cxn modelId="{9F8305C0-D93C-4466-A111-518A133AE56C}" type="presOf" srcId="{803E6BDF-F456-43DF-B4AF-FD8CD7712F7B}" destId="{72610394-6B2D-4E49-A45B-BC12CA7CACA9}" srcOrd="1" destOrd="0" presId="urn:microsoft.com/office/officeart/2009/3/layout/HorizontalOrganizationChart"/>
    <dgm:cxn modelId="{29CDED34-B7D4-49CA-959B-427EFA955DB2}" type="presOf" srcId="{60E5BEDB-C474-4D96-82B8-DDC472CB79F8}" destId="{9258D2E2-9046-44E8-9BD6-FA493351A002}" srcOrd="0" destOrd="0" presId="urn:microsoft.com/office/officeart/2009/3/layout/HorizontalOrganizationChart"/>
    <dgm:cxn modelId="{1B57C10A-3269-4B4A-8D29-471977E4DF0C}" type="presOf" srcId="{5BD89A7B-96FD-4A91-963B-0D7E5AA8AD25}" destId="{355BC72B-9AB2-42EB-AE19-8257D2D60FC6}" srcOrd="0" destOrd="0" presId="urn:microsoft.com/office/officeart/2009/3/layout/HorizontalOrganizationChart"/>
    <dgm:cxn modelId="{BE52AE71-BD04-4144-A005-9453D4149501}" type="presOf" srcId="{67AB6ED7-2AC6-418B-A5A2-90EFF9375E0E}" destId="{C126FE3B-5047-452F-B8AA-6250C7422F75}" srcOrd="0" destOrd="0" presId="urn:microsoft.com/office/officeart/2009/3/layout/HorizontalOrganizationChart"/>
    <dgm:cxn modelId="{F0989C90-13DE-4507-90D2-362777FF1C68}" srcId="{67AB6ED7-2AC6-418B-A5A2-90EFF9375E0E}" destId="{803E6BDF-F456-43DF-B4AF-FD8CD7712F7B}" srcOrd="1" destOrd="0" parTransId="{31CEAF06-01DF-44F8-9630-32FA39B07CA5}" sibTransId="{ACAF9B51-E97C-4EE1-A916-C461A42831F5}"/>
    <dgm:cxn modelId="{730CACD7-EA4E-482B-91E2-C02C9FE88B62}" srcId="{67AB6ED7-2AC6-418B-A5A2-90EFF9375E0E}" destId="{06C84406-CD19-401B-BFD0-F14864A7713E}" srcOrd="0" destOrd="0" parTransId="{5BD89A7B-96FD-4A91-963B-0D7E5AA8AD25}" sibTransId="{475EC68B-7AA5-4323-B21F-0D1E7B9F4EC6}"/>
    <dgm:cxn modelId="{AC088A6B-6113-4AB9-B02F-C8A4C008D808}" type="presOf" srcId="{67AB6ED7-2AC6-418B-A5A2-90EFF9375E0E}" destId="{5F830144-8034-4E55-9D84-C89AA1A1AC5C}" srcOrd="1" destOrd="0" presId="urn:microsoft.com/office/officeart/2009/3/layout/HorizontalOrganizationChart"/>
    <dgm:cxn modelId="{44F83131-1152-47E2-BF7A-7898B8F23FFA}" srcId="{67AB6ED7-2AC6-418B-A5A2-90EFF9375E0E}" destId="{64923BA0-FE8A-496E-973B-AF1BA20E1E81}" srcOrd="2" destOrd="0" parTransId="{586F8915-4E5A-4BD3-9EE9-146E4F4C1051}" sibTransId="{507189B3-8BFB-40DA-803C-650FF2405DFE}"/>
    <dgm:cxn modelId="{DCCAEDCC-2B95-4FA8-A9C1-A96A767E90F3}" type="presOf" srcId="{64923BA0-FE8A-496E-973B-AF1BA20E1E81}" destId="{F0804253-7628-4E8F-BD85-E144DF786C0C}" srcOrd="1" destOrd="0" presId="urn:microsoft.com/office/officeart/2009/3/layout/HorizontalOrganizationChart"/>
    <dgm:cxn modelId="{C3CBE3A7-FE55-4AFE-9FCE-CB2A419660D3}" srcId="{60E5BEDB-C474-4D96-82B8-DDC472CB79F8}" destId="{67AB6ED7-2AC6-418B-A5A2-90EFF9375E0E}" srcOrd="0" destOrd="0" parTransId="{54587E32-3C66-4C5B-A805-DDDDF233E1FA}" sibTransId="{D69E819B-420F-46FA-867C-D2F9A2D18E39}"/>
    <dgm:cxn modelId="{C5836ACE-EADE-43F9-920F-03371E04DF67}" type="presOf" srcId="{31CEAF06-01DF-44F8-9630-32FA39B07CA5}" destId="{E067A4E5-1083-46E0-9694-64EC605C75D8}" srcOrd="0" destOrd="0" presId="urn:microsoft.com/office/officeart/2009/3/layout/HorizontalOrganizationChart"/>
    <dgm:cxn modelId="{B4491292-C244-478C-A9FD-6EA3343C6DCE}" type="presOf" srcId="{586F8915-4E5A-4BD3-9EE9-146E4F4C1051}" destId="{5D4989B9-FC75-4C08-AE60-156734AEC374}" srcOrd="0" destOrd="0" presId="urn:microsoft.com/office/officeart/2009/3/layout/HorizontalOrganizationChart"/>
    <dgm:cxn modelId="{01C1FB3A-C3F8-4048-8CA1-52168AB17972}" type="presOf" srcId="{64923BA0-FE8A-496E-973B-AF1BA20E1E81}" destId="{8B21F8F7-C12A-4D42-8E2B-DCCF1D0207B0}" srcOrd="0" destOrd="0" presId="urn:microsoft.com/office/officeart/2009/3/layout/HorizontalOrganizationChart"/>
    <dgm:cxn modelId="{A381BC07-A097-4001-97CC-E2BA29C6E634}" type="presOf" srcId="{803E6BDF-F456-43DF-B4AF-FD8CD7712F7B}" destId="{E40F4251-D1BD-4DA5-BE8E-A48CEEE65726}" srcOrd="0" destOrd="0" presId="urn:microsoft.com/office/officeart/2009/3/layout/HorizontalOrganizationChart"/>
    <dgm:cxn modelId="{76D4215E-1CED-4FCF-9284-571439267597}" type="presOf" srcId="{06C84406-CD19-401B-BFD0-F14864A7713E}" destId="{A7A8F000-6DAF-452C-8291-167F6310B78F}" srcOrd="1" destOrd="0" presId="urn:microsoft.com/office/officeart/2009/3/layout/HorizontalOrganizationChart"/>
    <dgm:cxn modelId="{B3774593-854B-4FED-89EF-359B92EA17C3}" type="presParOf" srcId="{9258D2E2-9046-44E8-9BD6-FA493351A002}" destId="{44CE0B74-F9F4-4CC5-A8D7-DBBB8A3B8574}" srcOrd="0" destOrd="0" presId="urn:microsoft.com/office/officeart/2009/3/layout/HorizontalOrganizationChart"/>
    <dgm:cxn modelId="{59D3D7B5-08FF-49F9-A457-9CD83FEB263A}" type="presParOf" srcId="{44CE0B74-F9F4-4CC5-A8D7-DBBB8A3B8574}" destId="{41A93D6B-4B9C-44DC-A9A9-3F18EB27B415}" srcOrd="0" destOrd="0" presId="urn:microsoft.com/office/officeart/2009/3/layout/HorizontalOrganizationChart"/>
    <dgm:cxn modelId="{E19FDFB4-347B-4B2F-903B-7731DF16F899}" type="presParOf" srcId="{41A93D6B-4B9C-44DC-A9A9-3F18EB27B415}" destId="{C126FE3B-5047-452F-B8AA-6250C7422F75}" srcOrd="0" destOrd="0" presId="urn:microsoft.com/office/officeart/2009/3/layout/HorizontalOrganizationChart"/>
    <dgm:cxn modelId="{9BEA72D0-2874-4AE8-9768-B79CC4B1B074}" type="presParOf" srcId="{41A93D6B-4B9C-44DC-A9A9-3F18EB27B415}" destId="{5F830144-8034-4E55-9D84-C89AA1A1AC5C}" srcOrd="1" destOrd="0" presId="urn:microsoft.com/office/officeart/2009/3/layout/HorizontalOrganizationChart"/>
    <dgm:cxn modelId="{D085297E-7DFD-440F-ADB0-FB6D4125CE72}" type="presParOf" srcId="{44CE0B74-F9F4-4CC5-A8D7-DBBB8A3B8574}" destId="{50C26ADB-29E5-45AE-904C-5113284435D7}" srcOrd="1" destOrd="0" presId="urn:microsoft.com/office/officeart/2009/3/layout/HorizontalOrganizationChart"/>
    <dgm:cxn modelId="{7B91F08C-564E-44D3-889E-99DDD23AB7AB}" type="presParOf" srcId="{50C26ADB-29E5-45AE-904C-5113284435D7}" destId="{355BC72B-9AB2-42EB-AE19-8257D2D60FC6}" srcOrd="0" destOrd="0" presId="urn:microsoft.com/office/officeart/2009/3/layout/HorizontalOrganizationChart"/>
    <dgm:cxn modelId="{ECD57F9B-F296-43F8-82D1-92769331E98E}" type="presParOf" srcId="{50C26ADB-29E5-45AE-904C-5113284435D7}" destId="{14EAA18F-9431-46A0-9A26-3909AEC73CD6}" srcOrd="1" destOrd="0" presId="urn:microsoft.com/office/officeart/2009/3/layout/HorizontalOrganizationChart"/>
    <dgm:cxn modelId="{0949D9B8-362A-4920-8638-481F4E4A469F}" type="presParOf" srcId="{14EAA18F-9431-46A0-9A26-3909AEC73CD6}" destId="{5F9EE796-1CE2-48D9-9CB5-87B5FAE878E5}" srcOrd="0" destOrd="0" presId="urn:microsoft.com/office/officeart/2009/3/layout/HorizontalOrganizationChart"/>
    <dgm:cxn modelId="{01E26592-14A0-4D11-9B41-D06808729735}" type="presParOf" srcId="{5F9EE796-1CE2-48D9-9CB5-87B5FAE878E5}" destId="{5CBEA8DF-F768-4218-BD78-09F9870C0A07}" srcOrd="0" destOrd="0" presId="urn:microsoft.com/office/officeart/2009/3/layout/HorizontalOrganizationChart"/>
    <dgm:cxn modelId="{19B99ECF-1D19-41F5-8FCA-B2E6A6841910}" type="presParOf" srcId="{5F9EE796-1CE2-48D9-9CB5-87B5FAE878E5}" destId="{A7A8F000-6DAF-452C-8291-167F6310B78F}" srcOrd="1" destOrd="0" presId="urn:microsoft.com/office/officeart/2009/3/layout/HorizontalOrganizationChart"/>
    <dgm:cxn modelId="{AFD2777A-A919-4AFF-801A-EAEF59EA81FF}" type="presParOf" srcId="{14EAA18F-9431-46A0-9A26-3909AEC73CD6}" destId="{0B07ACE9-70D1-4D6E-91A1-049710933A3E}" srcOrd="1" destOrd="0" presId="urn:microsoft.com/office/officeart/2009/3/layout/HorizontalOrganizationChart"/>
    <dgm:cxn modelId="{A12EE2B1-2D62-4A73-A7CF-F68382F2807B}" type="presParOf" srcId="{14EAA18F-9431-46A0-9A26-3909AEC73CD6}" destId="{B2CF8F7F-F825-4A35-8EBC-57532DBDDE0B}" srcOrd="2" destOrd="0" presId="urn:microsoft.com/office/officeart/2009/3/layout/HorizontalOrganizationChart"/>
    <dgm:cxn modelId="{38CE8054-F6D9-47BC-AF82-9AE435B8BEFF}" type="presParOf" srcId="{50C26ADB-29E5-45AE-904C-5113284435D7}" destId="{E067A4E5-1083-46E0-9694-64EC605C75D8}" srcOrd="2" destOrd="0" presId="urn:microsoft.com/office/officeart/2009/3/layout/HorizontalOrganizationChart"/>
    <dgm:cxn modelId="{0266FF6C-3842-4C2F-B485-B737B44998FD}" type="presParOf" srcId="{50C26ADB-29E5-45AE-904C-5113284435D7}" destId="{87AB0D61-1391-474E-87CE-B92C7477D2A7}" srcOrd="3" destOrd="0" presId="urn:microsoft.com/office/officeart/2009/3/layout/HorizontalOrganizationChart"/>
    <dgm:cxn modelId="{19065FBA-7CA4-45EF-A2E6-6FD68DAA35C2}" type="presParOf" srcId="{87AB0D61-1391-474E-87CE-B92C7477D2A7}" destId="{62204C94-1F4A-4644-A78D-9F3F150FAC30}" srcOrd="0" destOrd="0" presId="urn:microsoft.com/office/officeart/2009/3/layout/HorizontalOrganizationChart"/>
    <dgm:cxn modelId="{FD4F96FE-823D-4FF0-AC01-451409D212BC}" type="presParOf" srcId="{62204C94-1F4A-4644-A78D-9F3F150FAC30}" destId="{E40F4251-D1BD-4DA5-BE8E-A48CEEE65726}" srcOrd="0" destOrd="0" presId="urn:microsoft.com/office/officeart/2009/3/layout/HorizontalOrganizationChart"/>
    <dgm:cxn modelId="{537CE117-73C4-44A2-97D4-EEC3ED2F5B50}" type="presParOf" srcId="{62204C94-1F4A-4644-A78D-9F3F150FAC30}" destId="{72610394-6B2D-4E49-A45B-BC12CA7CACA9}" srcOrd="1" destOrd="0" presId="urn:microsoft.com/office/officeart/2009/3/layout/HorizontalOrganizationChart"/>
    <dgm:cxn modelId="{F3A25A8D-1B58-4253-9ED9-44C3328C42B5}" type="presParOf" srcId="{87AB0D61-1391-474E-87CE-B92C7477D2A7}" destId="{E541CBF5-522D-4918-99A6-755D0D452CF2}" srcOrd="1" destOrd="0" presId="urn:microsoft.com/office/officeart/2009/3/layout/HorizontalOrganizationChart"/>
    <dgm:cxn modelId="{39ACE9BC-80FE-4540-B412-9D3D89668C3C}" type="presParOf" srcId="{87AB0D61-1391-474E-87CE-B92C7477D2A7}" destId="{FBF4EB8F-2636-487C-8BD4-F7B1D4DB7C1B}" srcOrd="2" destOrd="0" presId="urn:microsoft.com/office/officeart/2009/3/layout/HorizontalOrganizationChart"/>
    <dgm:cxn modelId="{4833DFEB-811B-4CE2-8DB8-A0B65752E7F3}" type="presParOf" srcId="{50C26ADB-29E5-45AE-904C-5113284435D7}" destId="{5D4989B9-FC75-4C08-AE60-156734AEC374}" srcOrd="4" destOrd="0" presId="urn:microsoft.com/office/officeart/2009/3/layout/HorizontalOrganizationChart"/>
    <dgm:cxn modelId="{923C7CAC-943B-4837-A9CB-611108C2E4CD}" type="presParOf" srcId="{50C26ADB-29E5-45AE-904C-5113284435D7}" destId="{F8E91212-B659-45EE-8697-5A3997EC9129}" srcOrd="5" destOrd="0" presId="urn:microsoft.com/office/officeart/2009/3/layout/HorizontalOrganizationChart"/>
    <dgm:cxn modelId="{BA8BBE04-D101-45AE-83AF-F797B07D3EFD}" type="presParOf" srcId="{F8E91212-B659-45EE-8697-5A3997EC9129}" destId="{6DC890DC-ADC6-40A5-BE1F-1E41A3B5B63F}" srcOrd="0" destOrd="0" presId="urn:microsoft.com/office/officeart/2009/3/layout/HorizontalOrganizationChart"/>
    <dgm:cxn modelId="{99CB2681-0407-4965-92C9-0EDCB0B54022}" type="presParOf" srcId="{6DC890DC-ADC6-40A5-BE1F-1E41A3B5B63F}" destId="{8B21F8F7-C12A-4D42-8E2B-DCCF1D0207B0}" srcOrd="0" destOrd="0" presId="urn:microsoft.com/office/officeart/2009/3/layout/HorizontalOrganizationChart"/>
    <dgm:cxn modelId="{5F36CB1B-2CB2-429F-B1BA-22975695E740}" type="presParOf" srcId="{6DC890DC-ADC6-40A5-BE1F-1E41A3B5B63F}" destId="{F0804253-7628-4E8F-BD85-E144DF786C0C}" srcOrd="1" destOrd="0" presId="urn:microsoft.com/office/officeart/2009/3/layout/HorizontalOrganizationChart"/>
    <dgm:cxn modelId="{C5FA14C7-3495-4A82-A01F-1FBE8FFB29EF}" type="presParOf" srcId="{F8E91212-B659-45EE-8697-5A3997EC9129}" destId="{442FC4E3-72BE-4C85-8A22-CDEEA62054C2}" srcOrd="1" destOrd="0" presId="urn:microsoft.com/office/officeart/2009/3/layout/HorizontalOrganizationChart"/>
    <dgm:cxn modelId="{D336031D-A003-4627-B4FF-AF59965E3828}" type="presParOf" srcId="{F8E91212-B659-45EE-8697-5A3997EC9129}" destId="{BACA3A48-627F-4B87-94C2-0B7E66FED83C}" srcOrd="2" destOrd="0" presId="urn:microsoft.com/office/officeart/2009/3/layout/HorizontalOrganizationChart"/>
    <dgm:cxn modelId="{E4D3BEFF-29F8-41EB-A5F2-692E69B06055}" type="presParOf" srcId="{44CE0B74-F9F4-4CC5-A8D7-DBBB8A3B8574}" destId="{BC842374-DE0C-445B-92CE-9C7E65CA8E8A}"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989B9-FC75-4C08-AE60-156734AEC374}">
      <dsp:nvSpPr>
        <dsp:cNvPr id="0" name=""/>
        <dsp:cNvSpPr/>
      </dsp:nvSpPr>
      <dsp:spPr>
        <a:xfrm>
          <a:off x="2855024" y="1729762"/>
          <a:ext cx="574074" cy="1235027"/>
        </a:xfrm>
        <a:custGeom>
          <a:avLst/>
          <a:gdLst/>
          <a:ahLst/>
          <a:cxnLst/>
          <a:rect l="0" t="0" r="0" b="0"/>
          <a:pathLst>
            <a:path>
              <a:moveTo>
                <a:pt x="0" y="0"/>
              </a:moveTo>
              <a:lnTo>
                <a:pt x="288572" y="0"/>
              </a:lnTo>
              <a:lnTo>
                <a:pt x="288572" y="1235027"/>
              </a:lnTo>
              <a:lnTo>
                <a:pt x="574074" y="1235027"/>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E067A4E5-1083-46E0-9694-64EC605C75D8}">
      <dsp:nvSpPr>
        <dsp:cNvPr id="0" name=""/>
        <dsp:cNvSpPr/>
      </dsp:nvSpPr>
      <dsp:spPr>
        <a:xfrm>
          <a:off x="2855024" y="1681952"/>
          <a:ext cx="577144" cy="91440"/>
        </a:xfrm>
        <a:custGeom>
          <a:avLst/>
          <a:gdLst/>
          <a:ahLst/>
          <a:cxnLst/>
          <a:rect l="0" t="0" r="0" b="0"/>
          <a:pathLst>
            <a:path>
              <a:moveTo>
                <a:pt x="0" y="47809"/>
              </a:moveTo>
              <a:lnTo>
                <a:pt x="291642" y="47809"/>
              </a:lnTo>
              <a:lnTo>
                <a:pt x="291642" y="45720"/>
              </a:lnTo>
              <a:lnTo>
                <a:pt x="577144" y="4572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355BC72B-9AB2-42EB-AE19-8257D2D60FC6}">
      <dsp:nvSpPr>
        <dsp:cNvPr id="0" name=""/>
        <dsp:cNvSpPr/>
      </dsp:nvSpPr>
      <dsp:spPr>
        <a:xfrm>
          <a:off x="2855024" y="435391"/>
          <a:ext cx="577144" cy="1294371"/>
        </a:xfrm>
        <a:custGeom>
          <a:avLst/>
          <a:gdLst/>
          <a:ahLst/>
          <a:cxnLst/>
          <a:rect l="0" t="0" r="0" b="0"/>
          <a:pathLst>
            <a:path>
              <a:moveTo>
                <a:pt x="0" y="1294371"/>
              </a:moveTo>
              <a:lnTo>
                <a:pt x="291642" y="1294371"/>
              </a:lnTo>
              <a:lnTo>
                <a:pt x="291642" y="0"/>
              </a:lnTo>
              <a:lnTo>
                <a:pt x="577144" y="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C126FE3B-5047-452F-B8AA-6250C7422F75}">
      <dsp:nvSpPr>
        <dsp:cNvPr id="0" name=""/>
        <dsp:cNvSpPr/>
      </dsp:nvSpPr>
      <dsp:spPr>
        <a:xfrm>
          <a:off x="0" y="1294371"/>
          <a:ext cx="2855024" cy="870782"/>
        </a:xfrm>
        <a:prstGeom prst="rect">
          <a:avLst/>
        </a:prstGeom>
        <a:solidFill>
          <a:srgbClr val="FFCCCC"/>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latin typeface="Avenir Book" panose="020B0503020203020204" pitchFamily="34" charset="-78"/>
              <a:cs typeface="Avenir Book" panose="020B0503020203020204" pitchFamily="34" charset="-78"/>
            </a:rPr>
            <a:t>Error detection</a:t>
          </a:r>
        </a:p>
      </dsp:txBody>
      <dsp:txXfrm>
        <a:off x="0" y="1294371"/>
        <a:ext cx="2855024" cy="870782"/>
      </dsp:txXfrm>
    </dsp:sp>
    <dsp:sp modelId="{5CBEA8DF-F768-4218-BD78-09F9870C0A07}">
      <dsp:nvSpPr>
        <dsp:cNvPr id="0" name=""/>
        <dsp:cNvSpPr/>
      </dsp:nvSpPr>
      <dsp:spPr>
        <a:xfrm>
          <a:off x="3432168" y="0"/>
          <a:ext cx="2855024" cy="870782"/>
        </a:xfrm>
        <a:prstGeom prst="rect">
          <a:avLst/>
        </a:prstGeom>
        <a:solidFill>
          <a:srgbClr val="FFCCCC"/>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latin typeface="Avenir Book" panose="020B0503020203020204" pitchFamily="34" charset="-78"/>
              <a:cs typeface="Avenir Book" panose="020B0503020203020204" pitchFamily="34" charset="-78"/>
            </a:rPr>
            <a:t>Parity check</a:t>
          </a:r>
        </a:p>
      </dsp:txBody>
      <dsp:txXfrm>
        <a:off x="3432168" y="0"/>
        <a:ext cx="2855024" cy="870782"/>
      </dsp:txXfrm>
    </dsp:sp>
    <dsp:sp modelId="{E40F4251-D1BD-4DA5-BE8E-A48CEEE65726}">
      <dsp:nvSpPr>
        <dsp:cNvPr id="0" name=""/>
        <dsp:cNvSpPr/>
      </dsp:nvSpPr>
      <dsp:spPr>
        <a:xfrm>
          <a:off x="3432168" y="1292281"/>
          <a:ext cx="2855024" cy="870782"/>
        </a:xfrm>
        <a:prstGeom prst="rect">
          <a:avLst/>
        </a:prstGeom>
        <a:solidFill>
          <a:srgbClr val="FFCCCC"/>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latin typeface="Avenir Book" panose="020B0503020203020204" pitchFamily="34" charset="-78"/>
              <a:cs typeface="Avenir Book" panose="020B0503020203020204" pitchFamily="34" charset="-78"/>
            </a:rPr>
            <a:t>Internet checksum</a:t>
          </a:r>
        </a:p>
      </dsp:txBody>
      <dsp:txXfrm>
        <a:off x="3432168" y="1292281"/>
        <a:ext cx="2855024" cy="870782"/>
      </dsp:txXfrm>
    </dsp:sp>
    <dsp:sp modelId="{8B21F8F7-C12A-4D42-8E2B-DCCF1D0207B0}">
      <dsp:nvSpPr>
        <dsp:cNvPr id="0" name=""/>
        <dsp:cNvSpPr/>
      </dsp:nvSpPr>
      <dsp:spPr>
        <a:xfrm>
          <a:off x="3429098" y="2529398"/>
          <a:ext cx="2855024" cy="870782"/>
        </a:xfrm>
        <a:prstGeom prst="rect">
          <a:avLst/>
        </a:prstGeom>
        <a:solidFill>
          <a:srgbClr val="FFCCCC"/>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latin typeface="Avenir Book" panose="020B0503020203020204" pitchFamily="34" charset="-78"/>
              <a:cs typeface="Avenir Book" panose="020B0503020203020204" pitchFamily="34" charset="-78"/>
            </a:rPr>
            <a:t>Cyclic redundancy check</a:t>
          </a:r>
        </a:p>
      </dsp:txBody>
      <dsp:txXfrm>
        <a:off x="3429098" y="2529398"/>
        <a:ext cx="2855024" cy="870782"/>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26-05-2022</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26-05-2022</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26/05/2022 10:58</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10</a:t>
            </a:fld>
            <a:endParaRPr lang="en-US" dirty="0"/>
          </a:p>
        </p:txBody>
      </p:sp>
    </p:spTree>
    <p:extLst>
      <p:ext uri="{BB962C8B-B14F-4D97-AF65-F5344CB8AC3E}">
        <p14:creationId xmlns:p14="http://schemas.microsoft.com/office/powerpoint/2010/main" val="2218078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11</a:t>
            </a:fld>
            <a:endParaRPr lang="en-US" dirty="0"/>
          </a:p>
        </p:txBody>
      </p:sp>
    </p:spTree>
    <p:extLst>
      <p:ext uri="{BB962C8B-B14F-4D97-AF65-F5344CB8AC3E}">
        <p14:creationId xmlns:p14="http://schemas.microsoft.com/office/powerpoint/2010/main" val="3759317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12</a:t>
            </a:fld>
            <a:endParaRPr lang="en-US" dirty="0"/>
          </a:p>
        </p:txBody>
      </p:sp>
    </p:spTree>
    <p:extLst>
      <p:ext uri="{BB962C8B-B14F-4D97-AF65-F5344CB8AC3E}">
        <p14:creationId xmlns:p14="http://schemas.microsoft.com/office/powerpoint/2010/main" val="754888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13</a:t>
            </a:fld>
            <a:endParaRPr lang="en-US" dirty="0"/>
          </a:p>
        </p:txBody>
      </p:sp>
    </p:spTree>
    <p:extLst>
      <p:ext uri="{BB962C8B-B14F-4D97-AF65-F5344CB8AC3E}">
        <p14:creationId xmlns:p14="http://schemas.microsoft.com/office/powerpoint/2010/main" val="3149987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14</a:t>
            </a:fld>
            <a:endParaRPr lang="en-US" dirty="0"/>
          </a:p>
        </p:txBody>
      </p:sp>
    </p:spTree>
    <p:extLst>
      <p:ext uri="{BB962C8B-B14F-4D97-AF65-F5344CB8AC3E}">
        <p14:creationId xmlns:p14="http://schemas.microsoft.com/office/powerpoint/2010/main" val="2696307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15</a:t>
            </a:fld>
            <a:endParaRPr lang="en-US" dirty="0"/>
          </a:p>
        </p:txBody>
      </p:sp>
    </p:spTree>
    <p:extLst>
      <p:ext uri="{BB962C8B-B14F-4D97-AF65-F5344CB8AC3E}">
        <p14:creationId xmlns:p14="http://schemas.microsoft.com/office/powerpoint/2010/main" val="2746119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16</a:t>
            </a:fld>
            <a:endParaRPr lang="en-US" dirty="0"/>
          </a:p>
        </p:txBody>
      </p:sp>
    </p:spTree>
    <p:extLst>
      <p:ext uri="{BB962C8B-B14F-4D97-AF65-F5344CB8AC3E}">
        <p14:creationId xmlns:p14="http://schemas.microsoft.com/office/powerpoint/2010/main" val="3208392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26/05/2022 10:58</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17</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6672B0D-D51C-1948-9A23-13EB8CE70B73}" type="slidenum">
              <a:rPr lang="en-US"/>
              <a:pPr/>
              <a:t>2</a:t>
            </a:fld>
            <a:endParaRPr lang="en-US"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78638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6672B0D-D51C-1948-9A23-13EB8CE70B73}" type="slidenum">
              <a:rPr lang="en-US"/>
              <a:pPr/>
              <a:t>3</a:t>
            </a:fld>
            <a:endParaRPr lang="en-US"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066089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6672B0D-D51C-1948-9A23-13EB8CE70B73}" type="slidenum">
              <a:rPr lang="en-US"/>
              <a:pPr/>
              <a:t>4</a:t>
            </a:fld>
            <a:endParaRPr lang="en-US"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544022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5</a:t>
            </a:fld>
            <a:endParaRPr lang="en-US" dirty="0"/>
          </a:p>
        </p:txBody>
      </p:sp>
    </p:spTree>
    <p:extLst>
      <p:ext uri="{BB962C8B-B14F-4D97-AF65-F5344CB8AC3E}">
        <p14:creationId xmlns:p14="http://schemas.microsoft.com/office/powerpoint/2010/main" val="386415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26/05/2022 10:58</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6</a:t>
            </a:fld>
            <a:endParaRPr lang="en-GB" sz="1200">
              <a:cs typeface="Arial" pitchFamily="34" charset="0"/>
            </a:endParaRPr>
          </a:p>
        </p:txBody>
      </p:sp>
    </p:spTree>
    <p:extLst>
      <p:ext uri="{BB962C8B-B14F-4D97-AF65-F5344CB8AC3E}">
        <p14:creationId xmlns:p14="http://schemas.microsoft.com/office/powerpoint/2010/main" val="730678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endParaRPr lang="en-US" dirty="0"/>
          </a:p>
        </p:txBody>
      </p:sp>
      <p:sp>
        <p:nvSpPr>
          <p:cNvPr id="31748" name="Slide Number Placeholder 3"/>
          <p:cNvSpPr>
            <a:spLocks noGrp="1"/>
          </p:cNvSpPr>
          <p:nvPr>
            <p:ph type="sldNum" sz="quarter" idx="5"/>
          </p:nvPr>
        </p:nvSpPr>
        <p:spPr>
          <a:noFill/>
        </p:spPr>
        <p:txBody>
          <a:bodyPr/>
          <a:lstStyle/>
          <a:p>
            <a:fld id="{506AB16C-4384-EF44-ABA0-74D107282025}" type="slidenum">
              <a:rPr lang="en-US" smtClean="0"/>
              <a:pPr/>
              <a:t>7</a:t>
            </a:fld>
            <a:endParaRPr lang="en-US" dirty="0"/>
          </a:p>
        </p:txBody>
      </p:sp>
    </p:spTree>
    <p:extLst>
      <p:ext uri="{BB962C8B-B14F-4D97-AF65-F5344CB8AC3E}">
        <p14:creationId xmlns:p14="http://schemas.microsoft.com/office/powerpoint/2010/main" val="4066192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endParaRPr lang="en-US" dirty="0"/>
          </a:p>
        </p:txBody>
      </p:sp>
      <p:sp>
        <p:nvSpPr>
          <p:cNvPr id="31748" name="Slide Number Placeholder 3"/>
          <p:cNvSpPr>
            <a:spLocks noGrp="1"/>
          </p:cNvSpPr>
          <p:nvPr>
            <p:ph type="sldNum" sz="quarter" idx="5"/>
          </p:nvPr>
        </p:nvSpPr>
        <p:spPr>
          <a:noFill/>
        </p:spPr>
        <p:txBody>
          <a:bodyPr/>
          <a:lstStyle/>
          <a:p>
            <a:fld id="{506AB16C-4384-EF44-ABA0-74D107282025}" type="slidenum">
              <a:rPr lang="en-US" smtClean="0"/>
              <a:pPr/>
              <a:t>8</a:t>
            </a:fld>
            <a:endParaRPr lang="en-US" dirty="0"/>
          </a:p>
        </p:txBody>
      </p:sp>
    </p:spTree>
    <p:extLst>
      <p:ext uri="{BB962C8B-B14F-4D97-AF65-F5344CB8AC3E}">
        <p14:creationId xmlns:p14="http://schemas.microsoft.com/office/powerpoint/2010/main" val="1954687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9</a:t>
            </a:fld>
            <a:endParaRPr lang="en-US" dirty="0"/>
          </a:p>
        </p:txBody>
      </p:sp>
    </p:spTree>
    <p:extLst>
      <p:ext uri="{BB962C8B-B14F-4D97-AF65-F5344CB8AC3E}">
        <p14:creationId xmlns:p14="http://schemas.microsoft.com/office/powerpoint/2010/main" val="104491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5/26/2022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5/26/2022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5/26/2022</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5/26/2022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tmp"/><Relationship Id="rId4" Type="http://schemas.openxmlformats.org/officeDocument/2006/relationships/image" Target="../media/image9.tm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r>
              <a:rPr lang="en-US" sz="3200" dirty="0"/>
              <a:t/>
            </a:r>
            <a:br>
              <a:rPr lang="en-US" sz="3200" dirty="0"/>
            </a:br>
            <a:r>
              <a:rPr lang="en-US" sz="3200" dirty="0"/>
              <a:t>Computer Networks I</a:t>
            </a:r>
            <a:br>
              <a:rPr lang="en-US" sz="3200" dirty="0"/>
            </a:br>
            <a:r>
              <a:rPr lang="en-US" sz="3200" dirty="0"/>
              <a:t/>
            </a:r>
            <a:br>
              <a:rPr lang="en-US" sz="3200" dirty="0"/>
            </a:br>
            <a:r>
              <a:rPr lang="en-US" sz="3200" dirty="0"/>
              <a:t>Error Detection</a:t>
            </a:r>
            <a:br>
              <a:rPr lang="en-US" sz="3200" dirty="0"/>
            </a:br>
            <a:r>
              <a:rPr lang="en-US" sz="2200" dirty="0"/>
              <a:t>(Parity check and Internet checksum)</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7813"/>
            <a:ext cx="8229600" cy="897369"/>
          </a:xfrm>
        </p:spPr>
        <p:txBody>
          <a:bodyPr/>
          <a:lstStyle/>
          <a:p>
            <a:pPr eaLnBrk="1" hangingPunct="1">
              <a:defRPr/>
            </a:pPr>
            <a:r>
              <a:rPr lang="en-US" dirty="0">
                <a:ea typeface="+mj-ea"/>
                <a:cs typeface="+mj-cs"/>
              </a:rPr>
              <a:t>Two-dimensional Parity Check</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7184" y="2453190"/>
            <a:ext cx="3053288" cy="2556972"/>
          </a:xfrm>
          <a:prstGeom prst="rect">
            <a:avLst/>
          </a:prstGeom>
        </p:spPr>
      </p:pic>
      <p:sp>
        <p:nvSpPr>
          <p:cNvPr id="9" name="Content Placeholder 2"/>
          <p:cNvSpPr>
            <a:spLocks noGrp="1"/>
          </p:cNvSpPr>
          <p:nvPr>
            <p:ph idx="1"/>
          </p:nvPr>
        </p:nvSpPr>
        <p:spPr>
          <a:xfrm>
            <a:off x="474847" y="1033304"/>
            <a:ext cx="8229600" cy="1560267"/>
          </a:xfrm>
        </p:spPr>
        <p:txBody>
          <a:bodyPr>
            <a:normAutofit/>
          </a:bodyPr>
          <a:lstStyle/>
          <a:p>
            <a:r>
              <a:rPr lang="en-US" sz="2400" dirty="0"/>
              <a:t>A single-bit error is detected and </a:t>
            </a:r>
            <a:r>
              <a:rPr lang="en-US" sz="2400" dirty="0">
                <a:solidFill>
                  <a:srgbClr val="0000FF"/>
                </a:solidFill>
              </a:rPr>
              <a:t>corrected</a:t>
            </a:r>
          </a:p>
          <a:p>
            <a:r>
              <a:rPr lang="en-US" sz="2400" dirty="0"/>
              <a:t>Any odd number of bit errors is detected</a:t>
            </a:r>
          </a:p>
          <a:p>
            <a:r>
              <a:rPr lang="en-US" sz="2400" dirty="0"/>
              <a:t>Some even number of bit errors is also detected</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2659725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 calcmode="lin" valueType="num">
                                      <p:cBhvr>
                                        <p:cTn id="14"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 calcmode="lin" valueType="num">
                                      <p:cBhvr>
                                        <p:cTn id="21" dur="500" fill="hold"/>
                                        <p:tgtEl>
                                          <p:spTgt spid="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7813"/>
            <a:ext cx="8229600" cy="819467"/>
          </a:xfrm>
        </p:spPr>
        <p:txBody>
          <a:bodyPr/>
          <a:lstStyle/>
          <a:p>
            <a:pPr eaLnBrk="1" hangingPunct="1">
              <a:defRPr/>
            </a:pPr>
            <a:r>
              <a:rPr lang="en-US" dirty="0">
                <a:ea typeface="+mj-ea"/>
                <a:cs typeface="+mj-cs"/>
              </a:rPr>
              <a:t>Two-dimensional Parity Check</a:t>
            </a: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8015" y="2144683"/>
            <a:ext cx="3764431" cy="2866438"/>
          </a:xfrm>
          <a:prstGeom prst="rect">
            <a:avLst/>
          </a:prstGeom>
        </p:spPr>
      </p:pic>
      <p:sp>
        <p:nvSpPr>
          <p:cNvPr id="5" name="Content Placeholder 2"/>
          <p:cNvSpPr>
            <a:spLocks noGrp="1"/>
          </p:cNvSpPr>
          <p:nvPr>
            <p:ph idx="1"/>
          </p:nvPr>
        </p:nvSpPr>
        <p:spPr>
          <a:xfrm>
            <a:off x="474847" y="1097280"/>
            <a:ext cx="8229600" cy="4530725"/>
          </a:xfrm>
        </p:spPr>
        <p:txBody>
          <a:bodyPr>
            <a:normAutofit/>
          </a:bodyPr>
          <a:lstStyle/>
          <a:p>
            <a:r>
              <a:rPr lang="en-US" sz="2400" dirty="0"/>
              <a:t>Any pattern of four errors forming a rectangle is undetectable</a:t>
            </a:r>
            <a:endParaRPr lang="en-US" sz="2400" dirty="0">
              <a:solidFill>
                <a:srgbClr val="0000FF"/>
              </a:solidFill>
            </a:endParaRP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5498941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3718"/>
          </a:xfrm>
        </p:spPr>
        <p:txBody>
          <a:bodyPr/>
          <a:lstStyle/>
          <a:p>
            <a:r>
              <a:rPr lang="en-US" dirty="0"/>
              <a:t>The Internet Checksum</a:t>
            </a:r>
          </a:p>
        </p:txBody>
      </p:sp>
      <p:sp>
        <p:nvSpPr>
          <p:cNvPr id="3" name="Content Placeholder 2"/>
          <p:cNvSpPr>
            <a:spLocks noGrp="1"/>
          </p:cNvSpPr>
          <p:nvPr>
            <p:ph idx="1"/>
          </p:nvPr>
        </p:nvSpPr>
        <p:spPr>
          <a:xfrm>
            <a:off x="628649" y="1138845"/>
            <a:ext cx="8024899" cy="4351338"/>
          </a:xfrm>
        </p:spPr>
        <p:txBody>
          <a:bodyPr>
            <a:normAutofit/>
          </a:bodyPr>
          <a:lstStyle/>
          <a:p>
            <a:r>
              <a:rPr lang="en-US" dirty="0">
                <a:solidFill>
                  <a:srgbClr val="0070C0"/>
                </a:solidFill>
              </a:rPr>
              <a:t>Ones-complement</a:t>
            </a:r>
            <a:r>
              <a:rPr lang="en-US" dirty="0"/>
              <a:t> operation:</a:t>
            </a:r>
          </a:p>
          <a:p>
            <a:pPr lvl="1"/>
            <a:r>
              <a:rPr lang="en-US" sz="2000" dirty="0"/>
              <a:t>Replace 0 with 1, and 1 with 0</a:t>
            </a:r>
          </a:p>
          <a:p>
            <a:endParaRPr lang="en-US" dirty="0"/>
          </a:p>
        </p:txBody>
      </p:sp>
    </p:spTree>
    <p:extLst>
      <p:ext uri="{BB962C8B-B14F-4D97-AF65-F5344CB8AC3E}">
        <p14:creationId xmlns:p14="http://schemas.microsoft.com/office/powerpoint/2010/main" val="183101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3718"/>
          </a:xfrm>
        </p:spPr>
        <p:txBody>
          <a:bodyPr/>
          <a:lstStyle/>
          <a:p>
            <a:r>
              <a:rPr lang="en-US" dirty="0"/>
              <a:t>The Internet Checksum</a:t>
            </a:r>
          </a:p>
        </p:txBody>
      </p:sp>
      <p:sp>
        <p:nvSpPr>
          <p:cNvPr id="3" name="Content Placeholder 2"/>
          <p:cNvSpPr>
            <a:spLocks noGrp="1"/>
          </p:cNvSpPr>
          <p:nvPr>
            <p:ph idx="1"/>
          </p:nvPr>
        </p:nvSpPr>
        <p:spPr>
          <a:xfrm>
            <a:off x="628649" y="1138845"/>
            <a:ext cx="8024899" cy="4351338"/>
          </a:xfrm>
        </p:spPr>
        <p:txBody>
          <a:bodyPr>
            <a:normAutofit/>
          </a:bodyPr>
          <a:lstStyle/>
          <a:p>
            <a:r>
              <a:rPr lang="en-US" dirty="0"/>
              <a:t>Ones-complement addition:	</a:t>
            </a:r>
          </a:p>
          <a:p>
            <a:pPr lvl="1"/>
            <a:r>
              <a:rPr lang="en-US" dirty="0"/>
              <a:t>The two numbers are treated as unsigned binary integers and added</a:t>
            </a:r>
          </a:p>
          <a:p>
            <a:pPr lvl="1"/>
            <a:r>
              <a:rPr lang="en-US" dirty="0"/>
              <a:t>If there is a carry out of the leftmost bit, add 1 to the sum (end-around carry)</a:t>
            </a:r>
          </a:p>
          <a:p>
            <a:endParaRPr lang="en-US" dirty="0"/>
          </a:p>
        </p:txBody>
      </p:sp>
    </p:spTree>
    <p:extLst>
      <p:ext uri="{BB962C8B-B14F-4D97-AF65-F5344CB8AC3E}">
        <p14:creationId xmlns:p14="http://schemas.microsoft.com/office/powerpoint/2010/main" val="2064416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7813"/>
            <a:ext cx="8229600" cy="846931"/>
          </a:xfrm>
        </p:spPr>
        <p:txBody>
          <a:bodyPr/>
          <a:lstStyle/>
          <a:p>
            <a:r>
              <a:rPr lang="en-US" dirty="0"/>
              <a:t>The Internet Checksum</a:t>
            </a:r>
          </a:p>
        </p:txBody>
      </p:sp>
      <p:sp>
        <p:nvSpPr>
          <p:cNvPr id="5" name="Content Placeholder 2"/>
          <p:cNvSpPr>
            <a:spLocks noGrp="1"/>
          </p:cNvSpPr>
          <p:nvPr>
            <p:ph idx="1"/>
          </p:nvPr>
        </p:nvSpPr>
        <p:spPr>
          <a:xfrm>
            <a:off x="474847" y="1033304"/>
            <a:ext cx="8229600" cy="4530725"/>
          </a:xfrm>
        </p:spPr>
        <p:txBody>
          <a:bodyPr>
            <a:normAutofit/>
          </a:bodyPr>
          <a:lstStyle/>
          <a:p>
            <a:r>
              <a:rPr lang="en-US" dirty="0"/>
              <a:t>00 01 F2 03 F4 F5 F6 F7 00 00</a:t>
            </a:r>
          </a:p>
        </p:txBody>
      </p:sp>
      <p:pic>
        <p:nvPicPr>
          <p:cNvPr id="2" name="Picture 1" descr="Screen Clipping"/>
          <p:cNvPicPr>
            <a:picLocks noChangeAspect="1"/>
          </p:cNvPicPr>
          <p:nvPr/>
        </p:nvPicPr>
        <p:blipFill rotWithShape="1">
          <a:blip r:embed="rId3">
            <a:extLst>
              <a:ext uri="{28A0092B-C50C-407E-A947-70E740481C1C}">
                <a14:useLocalDpi xmlns:a14="http://schemas.microsoft.com/office/drawing/2010/main" val="0"/>
              </a:ext>
            </a:extLst>
          </a:blip>
          <a:srcRect r="49869"/>
          <a:stretch/>
        </p:blipFill>
        <p:spPr>
          <a:xfrm>
            <a:off x="1188720" y="1593740"/>
            <a:ext cx="3183775" cy="3504673"/>
          </a:xfrm>
          <a:prstGeom prst="rect">
            <a:avLst/>
          </a:prstGeom>
        </p:spPr>
      </p:pic>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l="52181"/>
          <a:stretch/>
        </p:blipFill>
        <p:spPr>
          <a:xfrm>
            <a:off x="4829694" y="1593740"/>
            <a:ext cx="3036916" cy="3504673"/>
          </a:xfrm>
          <a:prstGeom prst="rect">
            <a:avLst/>
          </a:prstGeom>
        </p:spPr>
      </p:pic>
    </p:spTree>
    <p:extLst>
      <p:ext uri="{BB962C8B-B14F-4D97-AF65-F5344CB8AC3E}">
        <p14:creationId xmlns:p14="http://schemas.microsoft.com/office/powerpoint/2010/main" val="274078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3718"/>
          </a:xfrm>
        </p:spPr>
        <p:txBody>
          <a:bodyPr/>
          <a:lstStyle/>
          <a:p>
            <a:r>
              <a:rPr lang="en-US" dirty="0"/>
              <a:t>The Internet Checksum</a:t>
            </a:r>
          </a:p>
        </p:txBody>
      </p:sp>
      <p:sp>
        <p:nvSpPr>
          <p:cNvPr id="3" name="Content Placeholder 2"/>
          <p:cNvSpPr>
            <a:spLocks noGrp="1"/>
          </p:cNvSpPr>
          <p:nvPr>
            <p:ph idx="1"/>
          </p:nvPr>
        </p:nvSpPr>
        <p:spPr>
          <a:xfrm>
            <a:off x="628649" y="1138845"/>
            <a:ext cx="8024899" cy="4351338"/>
          </a:xfrm>
        </p:spPr>
        <p:txBody>
          <a:bodyPr>
            <a:normAutofit/>
          </a:bodyPr>
          <a:lstStyle/>
          <a:p>
            <a:r>
              <a:rPr lang="en-US" dirty="0"/>
              <a:t>Provides better greater error detection capability than parity check	</a:t>
            </a:r>
          </a:p>
          <a:p>
            <a:pPr lvl="1"/>
            <a:r>
              <a:rPr lang="en-US" dirty="0"/>
              <a:t>Provides </a:t>
            </a:r>
            <a:r>
              <a:rPr lang="en-US" dirty="0">
                <a:solidFill>
                  <a:srgbClr val="0000FF"/>
                </a:solidFill>
              </a:rPr>
              <a:t>weak</a:t>
            </a:r>
            <a:r>
              <a:rPr lang="en-US" dirty="0"/>
              <a:t> protection</a:t>
            </a:r>
          </a:p>
          <a:p>
            <a:endParaRPr lang="en-US" dirty="0"/>
          </a:p>
        </p:txBody>
      </p:sp>
      <p:sp>
        <p:nvSpPr>
          <p:cNvPr id="4"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380418" y="3547527"/>
            <a:ext cx="485775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5"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863597" y="4142268"/>
            <a:ext cx="537327" cy="3231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500" dirty="0">
                <a:solidFill>
                  <a:prstClr val="black"/>
                </a:solidFill>
                <a:latin typeface="Avenir Book" panose="020B0503020203020204" pitchFamily="34" charset="-78"/>
                <a:cs typeface="Avenir Book" panose="020B0503020203020204" pitchFamily="34" charset="-78"/>
              </a:rPr>
              <a:t>sum</a:t>
            </a:r>
          </a:p>
        </p:txBody>
      </p:sp>
      <p:sp>
        <p:nvSpPr>
          <p:cNvPr id="6"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425257" y="4470574"/>
            <a:ext cx="1031051" cy="3231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500" dirty="0">
                <a:solidFill>
                  <a:prstClr val="black"/>
                </a:solidFill>
                <a:latin typeface="Avenir Book" panose="020B0503020203020204" pitchFamily="34" charset="-78"/>
                <a:cs typeface="Avenir Book" panose="020B0503020203020204" pitchFamily="34" charset="-78"/>
              </a:rPr>
              <a:t>checksum</a:t>
            </a:r>
          </a:p>
        </p:txBody>
      </p:sp>
      <p:sp>
        <p:nvSpPr>
          <p:cNvPr id="7" name="TextBox 6">
            <a:extLst>
              <a:ext uri="{FF2B5EF4-FFF2-40B4-BE49-F238E27FC236}">
                <a16:creationId xmlns:a16="http://schemas.microsoft.com/office/drawing/2014/main" id="{55CFACF2-9C75-D845-963C-B6B5F2FFE843}"/>
              </a:ext>
            </a:extLst>
          </p:cNvPr>
          <p:cNvSpPr txBox="1"/>
          <p:nvPr/>
        </p:nvSpPr>
        <p:spPr>
          <a:xfrm>
            <a:off x="2678594" y="2898969"/>
            <a:ext cx="3397084"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1 1 1 0 0 1 1 0 0 1 1 0 0 1 1 0</a:t>
            </a:r>
          </a:p>
        </p:txBody>
      </p:sp>
      <p:sp>
        <p:nvSpPr>
          <p:cNvPr id="8" name="TextBox 7">
            <a:extLst>
              <a:ext uri="{FF2B5EF4-FFF2-40B4-BE49-F238E27FC236}">
                <a16:creationId xmlns:a16="http://schemas.microsoft.com/office/drawing/2014/main" id="{A0134F71-DAF2-4A4A-8007-D61D5E84A131}"/>
              </a:ext>
            </a:extLst>
          </p:cNvPr>
          <p:cNvSpPr txBox="1"/>
          <p:nvPr/>
        </p:nvSpPr>
        <p:spPr>
          <a:xfrm>
            <a:off x="2682158" y="3180879"/>
            <a:ext cx="3397084"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1 1 0 1 0 1 0 1 0 1 0 1 0 1 0 1</a:t>
            </a:r>
          </a:p>
        </p:txBody>
      </p:sp>
      <p:sp>
        <p:nvSpPr>
          <p:cNvPr id="9" name="TextBox 8">
            <a:extLst>
              <a:ext uri="{FF2B5EF4-FFF2-40B4-BE49-F238E27FC236}">
                <a16:creationId xmlns:a16="http://schemas.microsoft.com/office/drawing/2014/main" id="{890C7D96-F575-4046-84E4-2FDF9898E9B2}"/>
              </a:ext>
            </a:extLst>
          </p:cNvPr>
          <p:cNvSpPr txBox="1"/>
          <p:nvPr/>
        </p:nvSpPr>
        <p:spPr>
          <a:xfrm>
            <a:off x="2407101" y="3641223"/>
            <a:ext cx="3602268"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1 1 0 1 1 1 0 1 1 1 0 1 1 1 0 1 1</a:t>
            </a:r>
          </a:p>
        </p:txBody>
      </p:sp>
      <p:grpSp>
        <p:nvGrpSpPr>
          <p:cNvPr id="10" name="Group 9">
            <a:extLst>
              <a:ext uri="{FF2B5EF4-FFF2-40B4-BE49-F238E27FC236}">
                <a16:creationId xmlns:a16="http://schemas.microsoft.com/office/drawing/2014/main" id="{5970902B-ACCE-A04E-88F8-76E3A68380F6}"/>
              </a:ext>
            </a:extLst>
          </p:cNvPr>
          <p:cNvGrpSpPr/>
          <p:nvPr/>
        </p:nvGrpSpPr>
        <p:grpSpPr>
          <a:xfrm>
            <a:off x="1237418" y="3646349"/>
            <a:ext cx="6000750" cy="865888"/>
            <a:chOff x="942391" y="3201536"/>
            <a:chExt cx="8001000" cy="1154516"/>
          </a:xfrm>
        </p:grpSpPr>
        <p:sp>
          <p:nvSpPr>
            <p:cNvPr id="11"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2"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618392" cy="43088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500" dirty="0">
                  <a:solidFill>
                    <a:prstClr val="black"/>
                  </a:solidFill>
                  <a:latin typeface="Avenir Book" panose="020B0503020203020204" pitchFamily="34" charset="-78"/>
                  <a:cs typeface="Avenir Book" panose="020B0503020203020204" pitchFamily="34" charset="-78"/>
                </a:rPr>
                <a:t>wraparound</a:t>
              </a:r>
            </a:p>
          </p:txBody>
        </p:sp>
        <p:sp>
          <p:nvSpPr>
            <p:cNvPr id="13"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4" name="Freeform 11">
              <a:extLst>
                <a:ext uri="{FF2B5EF4-FFF2-40B4-BE49-F238E27FC236}">
                  <a16:creationId xmlns:a16="http://schemas.microsoft.com/office/drawing/2014/main" id="{5AD71209-A9E2-794D-88A1-4B84AF2607D1}"/>
                </a:ext>
              </a:extLst>
            </p:cNvPr>
            <p:cNvSpPr>
              <a:spLocks/>
            </p:cNvSpPr>
            <p:nvPr/>
          </p:nvSpPr>
          <p:spPr bwMode="auto">
            <a:xfrm>
              <a:off x="2694992" y="3576532"/>
              <a:ext cx="4426189" cy="94185"/>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15" name="TextBox 14">
              <a:extLst>
                <a:ext uri="{FF2B5EF4-FFF2-40B4-BE49-F238E27FC236}">
                  <a16:creationId xmlns:a16="http://schemas.microsoft.com/office/drawing/2014/main" id="{C9994788-E9D3-5D40-89C2-5666242ECA9E}"/>
                </a:ext>
              </a:extLst>
            </p:cNvPr>
            <p:cNvSpPr txBox="1"/>
            <p:nvPr/>
          </p:nvSpPr>
          <p:spPr>
            <a:xfrm>
              <a:off x="2501236" y="3863610"/>
              <a:ext cx="4717531" cy="49244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  1 0 1 1 1 0 1 1 1 0 1 1 1 1 0 0</a:t>
              </a:r>
            </a:p>
          </p:txBody>
        </p:sp>
      </p:grpSp>
      <p:sp>
        <p:nvSpPr>
          <p:cNvPr id="16" name="TextBox 15">
            <a:extLst>
              <a:ext uri="{FF2B5EF4-FFF2-40B4-BE49-F238E27FC236}">
                <a16:creationId xmlns:a16="http://schemas.microsoft.com/office/drawing/2014/main" id="{6DDD65BC-0FF7-354F-9157-61D155DA77EA}"/>
              </a:ext>
            </a:extLst>
          </p:cNvPr>
          <p:cNvSpPr txBox="1"/>
          <p:nvPr/>
        </p:nvSpPr>
        <p:spPr>
          <a:xfrm>
            <a:off x="2409998" y="4461139"/>
            <a:ext cx="3538148"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  0 1 0 0 0 1 0 0 0 1 0 0 0 0 1 1</a:t>
            </a:r>
          </a:p>
        </p:txBody>
      </p:sp>
      <p:grpSp>
        <p:nvGrpSpPr>
          <p:cNvPr id="17" name="Group 16">
            <a:extLst>
              <a:ext uri="{FF2B5EF4-FFF2-40B4-BE49-F238E27FC236}">
                <a16:creationId xmlns:a16="http://schemas.microsoft.com/office/drawing/2014/main" id="{F267688F-D990-804C-9C00-CC1C467BE801}"/>
              </a:ext>
            </a:extLst>
          </p:cNvPr>
          <p:cNvGrpSpPr/>
          <p:nvPr/>
        </p:nvGrpSpPr>
        <p:grpSpPr>
          <a:xfrm>
            <a:off x="5553108" y="3159925"/>
            <a:ext cx="1508994" cy="394781"/>
            <a:chOff x="9476584" y="5116818"/>
            <a:chExt cx="2011991" cy="526376"/>
          </a:xfrm>
        </p:grpSpPr>
        <p:sp>
          <p:nvSpPr>
            <p:cNvPr id="18" name="Oval 17">
              <a:extLst>
                <a:ext uri="{FF2B5EF4-FFF2-40B4-BE49-F238E27FC236}">
                  <a16:creationId xmlns:a16="http://schemas.microsoft.com/office/drawing/2014/main" id="{7C22365B-07EC-4545-B454-E8C0FAD379FA}"/>
                </a:ext>
              </a:extLst>
            </p:cNvPr>
            <p:cNvSpPr/>
            <p:nvPr/>
          </p:nvSpPr>
          <p:spPr>
            <a:xfrm>
              <a:off x="9476584" y="5116818"/>
              <a:ext cx="802096"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19" name="Straight Arrow Connector 18">
              <a:extLst>
                <a:ext uri="{FF2B5EF4-FFF2-40B4-BE49-F238E27FC236}">
                  <a16:creationId xmlns:a16="http://schemas.microsoft.com/office/drawing/2014/main" id="{3D4A8702-0D2D-8243-9C39-DC082DD83FD6}"/>
                </a:ext>
              </a:extLst>
            </p:cNvPr>
            <p:cNvCxnSpPr>
              <a:cxnSpLocks/>
            </p:cNvCxnSpPr>
            <p:nvPr/>
          </p:nvCxnSpPr>
          <p:spPr>
            <a:xfrm flipV="1">
              <a:off x="10272688" y="5347652"/>
              <a:ext cx="54673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EE21CCB-6730-9040-AA0C-B91C9765D0AC}"/>
                </a:ext>
              </a:extLst>
            </p:cNvPr>
            <p:cNvSpPr txBox="1"/>
            <p:nvPr/>
          </p:nvSpPr>
          <p:spPr>
            <a:xfrm>
              <a:off x="10507110" y="5150750"/>
              <a:ext cx="981465" cy="492444"/>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  1 0 </a:t>
              </a:r>
            </a:p>
          </p:txBody>
        </p:sp>
      </p:grpSp>
      <p:sp>
        <p:nvSpPr>
          <p:cNvPr id="44" name="Oval 43">
            <a:extLst>
              <a:ext uri="{FF2B5EF4-FFF2-40B4-BE49-F238E27FC236}">
                <a16:creationId xmlns:a16="http://schemas.microsoft.com/office/drawing/2014/main" id="{284FB029-4B65-2048-954A-3FF0EC7EB970}"/>
              </a:ext>
            </a:extLst>
          </p:cNvPr>
          <p:cNvSpPr/>
          <p:nvPr/>
        </p:nvSpPr>
        <p:spPr>
          <a:xfrm>
            <a:off x="5537812" y="2839125"/>
            <a:ext cx="601571" cy="34624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45" name="Straight Arrow Connector 44">
            <a:extLst>
              <a:ext uri="{FF2B5EF4-FFF2-40B4-BE49-F238E27FC236}">
                <a16:creationId xmlns:a16="http://schemas.microsoft.com/office/drawing/2014/main" id="{776E060C-7039-6D4E-922A-B4F2B25FA505}"/>
              </a:ext>
            </a:extLst>
          </p:cNvPr>
          <p:cNvCxnSpPr>
            <a:cxnSpLocks/>
          </p:cNvCxnSpPr>
          <p:nvPr/>
        </p:nvCxnSpPr>
        <p:spPr>
          <a:xfrm flipV="1">
            <a:off x="6150186" y="3017520"/>
            <a:ext cx="350367" cy="213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EDC7E60-52B8-E24C-AD91-442CF1A81D58}"/>
              </a:ext>
            </a:extLst>
          </p:cNvPr>
          <p:cNvSpPr txBox="1"/>
          <p:nvPr/>
        </p:nvSpPr>
        <p:spPr>
          <a:xfrm>
            <a:off x="6355213" y="2870220"/>
            <a:ext cx="736099" cy="369332"/>
          </a:xfrm>
          <a:prstGeom prst="rect">
            <a:avLst/>
          </a:prstGeom>
          <a:noFill/>
        </p:spPr>
        <p:txBody>
          <a:bodyPr wrap="none" rtlCol="0">
            <a:spAutoFit/>
          </a:bodyPr>
          <a:lstStyle/>
          <a:p>
            <a:pPr defTabSz="685800">
              <a:defRPr/>
            </a:pPr>
            <a:r>
              <a:rPr lang="en-US" b="1" dirty="0">
                <a:solidFill>
                  <a:prstClr val="black"/>
                </a:solidFill>
                <a:latin typeface="Avenir Book" panose="020B0503020203020204" pitchFamily="34" charset="-78"/>
                <a:cs typeface="Avenir Book" panose="020B0503020203020204" pitchFamily="34" charset="-78"/>
              </a:rPr>
              <a:t>  0 1 </a:t>
            </a:r>
          </a:p>
        </p:txBody>
      </p:sp>
    </p:spTree>
    <p:extLst>
      <p:ext uri="{BB962C8B-B14F-4D97-AF65-F5344CB8AC3E}">
        <p14:creationId xmlns:p14="http://schemas.microsoft.com/office/powerpoint/2010/main" val="330021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p:cTn id="17" dur="500" fill="hold"/>
                                        <p:tgtEl>
                                          <p:spTgt spid="45"/>
                                        </p:tgtEl>
                                        <p:attrNameLst>
                                          <p:attrName>ppt_w</p:attrName>
                                        </p:attrNameLst>
                                      </p:cBhvr>
                                      <p:tavLst>
                                        <p:tav tm="0">
                                          <p:val>
                                            <p:fltVal val="0"/>
                                          </p:val>
                                        </p:tav>
                                        <p:tav tm="100000">
                                          <p:val>
                                            <p:strVal val="#ppt_w"/>
                                          </p:val>
                                        </p:tav>
                                      </p:tavLst>
                                    </p:anim>
                                    <p:anim calcmode="lin" valueType="num">
                                      <p:cBhvr>
                                        <p:cTn id="18" dur="500" fill="hold"/>
                                        <p:tgtEl>
                                          <p:spTgt spid="45"/>
                                        </p:tgtEl>
                                        <p:attrNameLst>
                                          <p:attrName>ppt_h</p:attrName>
                                        </p:attrNameLst>
                                      </p:cBhvr>
                                      <p:tavLst>
                                        <p:tav tm="0">
                                          <p:val>
                                            <p:fltVal val="0"/>
                                          </p:val>
                                        </p:tav>
                                        <p:tav tm="100000">
                                          <p:val>
                                            <p:strVal val="#ppt_h"/>
                                          </p:val>
                                        </p:tav>
                                      </p:tavLst>
                                    </p:anim>
                                    <p:animEffect transition="in" filter="fade">
                                      <p:cBhvr>
                                        <p:cTn id="19" dur="500"/>
                                        <p:tgtEl>
                                          <p:spTgt spid="4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p:cTn id="22" dur="500" fill="hold"/>
                                        <p:tgtEl>
                                          <p:spTgt spid="46"/>
                                        </p:tgtEl>
                                        <p:attrNameLst>
                                          <p:attrName>ppt_w</p:attrName>
                                        </p:attrNameLst>
                                      </p:cBhvr>
                                      <p:tavLst>
                                        <p:tav tm="0">
                                          <p:val>
                                            <p:fltVal val="0"/>
                                          </p:val>
                                        </p:tav>
                                        <p:tav tm="100000">
                                          <p:val>
                                            <p:strVal val="#ppt_w"/>
                                          </p:val>
                                        </p:tav>
                                      </p:tavLst>
                                    </p:anim>
                                    <p:anim calcmode="lin" valueType="num">
                                      <p:cBhvr>
                                        <p:cTn id="23" dur="500" fill="hold"/>
                                        <p:tgtEl>
                                          <p:spTgt spid="46"/>
                                        </p:tgtEl>
                                        <p:attrNameLst>
                                          <p:attrName>ppt_h</p:attrName>
                                        </p:attrNameLst>
                                      </p:cBhvr>
                                      <p:tavLst>
                                        <p:tav tm="0">
                                          <p:val>
                                            <p:fltVal val="0"/>
                                          </p:val>
                                        </p:tav>
                                        <p:tav tm="100000">
                                          <p:val>
                                            <p:strVal val="#ppt_h"/>
                                          </p:val>
                                        </p:tav>
                                      </p:tavLst>
                                    </p:anim>
                                    <p:animEffect transition="in" filter="fade">
                                      <p:cBhvr>
                                        <p:cTn id="2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73964"/>
          </a:xfrm>
        </p:spPr>
        <p:txBody>
          <a:bodyPr>
            <a:normAutofit fontScale="90000"/>
          </a:bodyPr>
          <a:lstStyle/>
          <a:p>
            <a:r>
              <a:rPr lang="en-US" dirty="0"/>
              <a:t>The Internet Checksum</a:t>
            </a:r>
          </a:p>
        </p:txBody>
      </p:sp>
      <p:sp>
        <p:nvSpPr>
          <p:cNvPr id="3" name="Content Placeholder 2"/>
          <p:cNvSpPr>
            <a:spLocks noGrp="1"/>
          </p:cNvSpPr>
          <p:nvPr>
            <p:ph idx="1"/>
          </p:nvPr>
        </p:nvSpPr>
        <p:spPr>
          <a:xfrm>
            <a:off x="628650" y="1055718"/>
            <a:ext cx="8024899" cy="4351338"/>
          </a:xfrm>
        </p:spPr>
        <p:txBody>
          <a:bodyPr>
            <a:normAutofit/>
          </a:bodyPr>
          <a:lstStyle/>
          <a:p>
            <a:r>
              <a:rPr lang="en-US" sz="2400" dirty="0"/>
              <a:t>Internet checksum is used in many Internet standard protocols, including IP, TCP, and UDP</a:t>
            </a:r>
          </a:p>
          <a:p>
            <a:pPr marL="0" indent="0">
              <a:buNone/>
            </a:pP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4662" y="1843098"/>
            <a:ext cx="3850874" cy="2094334"/>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9990" y="4039829"/>
            <a:ext cx="3850874" cy="1016766"/>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 y="2386000"/>
            <a:ext cx="4601340" cy="1777861"/>
          </a:xfrm>
          <a:prstGeom prst="rect">
            <a:avLst/>
          </a:prstGeom>
        </p:spPr>
      </p:pic>
      <p:sp>
        <p:nvSpPr>
          <p:cNvPr id="7" name="Rectangle 6"/>
          <p:cNvSpPr/>
          <p:nvPr/>
        </p:nvSpPr>
        <p:spPr>
          <a:xfrm>
            <a:off x="2144684" y="4064924"/>
            <a:ext cx="124691" cy="989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618102" y="3816328"/>
            <a:ext cx="248211" cy="137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725582" y="5064908"/>
            <a:ext cx="248211" cy="137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4007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a:solidFill>
                  <a:srgbClr val="0070C0"/>
                </a:solidFill>
                <a:sym typeface="Wingdings" panose="05000000000000000000" pitchFamily="2" charset="2"/>
              </a:rPr>
              <a:t>Different </a:t>
            </a:r>
            <a:r>
              <a:rPr lang="en-US" sz="2400">
                <a:solidFill>
                  <a:srgbClr val="0070C0"/>
                </a:solidFill>
                <a:sym typeface="Wingdings" panose="05000000000000000000" pitchFamily="2" charset="2"/>
              </a:rPr>
              <a:t>error </a:t>
            </a:r>
            <a:r>
              <a:rPr lang="en-US" sz="2400" smtClean="0">
                <a:solidFill>
                  <a:srgbClr val="0070C0"/>
                </a:solidFill>
                <a:sym typeface="Wingdings" panose="05000000000000000000" pitchFamily="2" charset="2"/>
              </a:rPr>
              <a:t>detection </a:t>
            </a:r>
            <a:r>
              <a:rPr lang="en-US" sz="2400" dirty="0">
                <a:solidFill>
                  <a:srgbClr val="0070C0"/>
                </a:solidFill>
                <a:sym typeface="Wingdings" panose="05000000000000000000" pitchFamily="2" charset="2"/>
              </a:rPr>
              <a:t>techniques discussed</a:t>
            </a:r>
            <a:r>
              <a:rPr lang="en-US" sz="2400" dirty="0">
                <a:solidFill>
                  <a:srgbClr val="0070C0"/>
                </a:solidFill>
              </a:rPr>
              <a:t>:</a:t>
            </a:r>
          </a:p>
          <a:p>
            <a:pPr lvl="1"/>
            <a:r>
              <a:rPr lang="en-US" sz="2000" dirty="0"/>
              <a:t>Parity check</a:t>
            </a:r>
          </a:p>
          <a:p>
            <a:pPr lvl="1"/>
            <a:r>
              <a:rPr lang="en-US" sz="2000" dirty="0"/>
              <a:t>Internet checksum</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1459" y="188640"/>
            <a:ext cx="8229600" cy="750698"/>
          </a:xfrm>
        </p:spPr>
        <p:txBody>
          <a:bodyPr/>
          <a:lstStyle/>
          <a:p>
            <a:pPr eaLnBrk="1" hangingPunct="1">
              <a:defRPr/>
            </a:pPr>
            <a:r>
              <a:rPr kumimoji="1" lang="en-GB" dirty="0">
                <a:ea typeface="+mj-ea"/>
                <a:cs typeface="+mj-cs"/>
              </a:rPr>
              <a:t>Types of Errors</a:t>
            </a:r>
          </a:p>
        </p:txBody>
      </p:sp>
      <p:sp>
        <p:nvSpPr>
          <p:cNvPr id="37891" name="Rectangle 3"/>
          <p:cNvSpPr>
            <a:spLocks noGrp="1" noChangeArrowheads="1"/>
          </p:cNvSpPr>
          <p:nvPr>
            <p:ph type="body" idx="1"/>
          </p:nvPr>
        </p:nvSpPr>
        <p:spPr>
          <a:xfrm>
            <a:off x="461459" y="876272"/>
            <a:ext cx="8229600" cy="4011612"/>
          </a:xfrm>
        </p:spPr>
        <p:txBody>
          <a:bodyPr>
            <a:normAutofit/>
          </a:bodyPr>
          <a:lstStyle/>
          <a:p>
            <a:pPr eaLnBrk="1" hangingPunct="1">
              <a:lnSpc>
                <a:spcPct val="90000"/>
              </a:lnSpc>
            </a:pPr>
            <a:r>
              <a:rPr kumimoji="1" lang="en-GB" sz="2400" dirty="0"/>
              <a:t>An error occurs when a bit is altered between transmission and reception</a:t>
            </a:r>
          </a:p>
          <a:p>
            <a:pPr eaLnBrk="1" hangingPunct="1">
              <a:lnSpc>
                <a:spcPct val="90000"/>
              </a:lnSpc>
            </a:pPr>
            <a:endParaRPr kumimoji="1" lang="en-GB" sz="2400" dirty="0"/>
          </a:p>
          <a:p>
            <a:pPr eaLnBrk="1" hangingPunct="1">
              <a:lnSpc>
                <a:spcPct val="90000"/>
              </a:lnSpc>
            </a:pPr>
            <a:r>
              <a:rPr kumimoji="1" lang="en-GB" sz="2400" dirty="0"/>
              <a:t>Types of errors:</a:t>
            </a:r>
          </a:p>
          <a:p>
            <a:pPr lvl="1"/>
            <a:r>
              <a:rPr kumimoji="1" lang="en-GB" sz="2000" dirty="0"/>
              <a:t>Single bit errors</a:t>
            </a:r>
          </a:p>
          <a:p>
            <a:pPr lvl="1"/>
            <a:r>
              <a:rPr kumimoji="1" lang="en-GB" sz="2000" dirty="0"/>
              <a:t>Burst errors</a:t>
            </a:r>
          </a:p>
          <a:p>
            <a:pPr lvl="2" eaLnBrk="1" hangingPunct="1">
              <a:lnSpc>
                <a:spcPct val="90000"/>
              </a:lnSpc>
            </a:pPr>
            <a:endParaRPr kumimoji="1" lang="en-GB" sz="2000" dirty="0"/>
          </a:p>
        </p:txBody>
      </p:sp>
    </p:spTree>
    <p:extLst>
      <p:ext uri="{BB962C8B-B14F-4D97-AF65-F5344CB8AC3E}">
        <p14:creationId xmlns:p14="http://schemas.microsoft.com/office/powerpoint/2010/main" val="190825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animEffect transition="in" filter="fade">
                                      <p:cBhvr>
                                        <p:cTn id="7" dur="1000"/>
                                        <p:tgtEl>
                                          <p:spTgt spid="37891">
                                            <p:txEl>
                                              <p:pRg st="2" end="2"/>
                                            </p:txEl>
                                          </p:spTgt>
                                        </p:tgtEl>
                                      </p:cBhvr>
                                    </p:animEffect>
                                    <p:anim calcmode="lin" valueType="num">
                                      <p:cBhvr>
                                        <p:cTn id="8" dur="1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7891">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7891">
                                            <p:txEl>
                                              <p:pRg st="3" end="3"/>
                                            </p:txEl>
                                          </p:spTgt>
                                        </p:tgtEl>
                                        <p:attrNameLst>
                                          <p:attrName>style.visibility</p:attrName>
                                        </p:attrNameLst>
                                      </p:cBhvr>
                                      <p:to>
                                        <p:strVal val="visible"/>
                                      </p:to>
                                    </p:set>
                                    <p:animEffect transition="in" filter="fade">
                                      <p:cBhvr>
                                        <p:cTn id="12" dur="1000"/>
                                        <p:tgtEl>
                                          <p:spTgt spid="37891">
                                            <p:txEl>
                                              <p:pRg st="3" end="3"/>
                                            </p:txEl>
                                          </p:spTgt>
                                        </p:tgtEl>
                                      </p:cBhvr>
                                    </p:animEffect>
                                    <p:anim calcmode="lin" valueType="num">
                                      <p:cBhvr>
                                        <p:cTn id="13" dur="1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7891">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animEffect transition="in" filter="fade">
                                      <p:cBhvr>
                                        <p:cTn id="17" dur="1000"/>
                                        <p:tgtEl>
                                          <p:spTgt spid="37891">
                                            <p:txEl>
                                              <p:pRg st="4" end="4"/>
                                            </p:txEl>
                                          </p:spTgt>
                                        </p:tgtEl>
                                      </p:cBhvr>
                                    </p:animEffect>
                                    <p:anim calcmode="lin" valueType="num">
                                      <p:cBhvr>
                                        <p:cTn id="18" dur="10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789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1459" y="188640"/>
            <a:ext cx="8229600" cy="750698"/>
          </a:xfrm>
        </p:spPr>
        <p:txBody>
          <a:bodyPr/>
          <a:lstStyle/>
          <a:p>
            <a:pPr eaLnBrk="1" hangingPunct="1">
              <a:defRPr/>
            </a:pPr>
            <a:r>
              <a:rPr kumimoji="1" lang="en-GB" dirty="0">
                <a:ea typeface="+mj-ea"/>
                <a:cs typeface="+mj-cs"/>
              </a:rPr>
              <a:t>Types of Errors</a:t>
            </a:r>
          </a:p>
        </p:txBody>
      </p:sp>
      <p:sp>
        <p:nvSpPr>
          <p:cNvPr id="37891" name="Rectangle 3"/>
          <p:cNvSpPr>
            <a:spLocks noGrp="1" noChangeArrowheads="1"/>
          </p:cNvSpPr>
          <p:nvPr>
            <p:ph type="body" idx="1"/>
          </p:nvPr>
        </p:nvSpPr>
        <p:spPr>
          <a:xfrm>
            <a:off x="461459" y="876272"/>
            <a:ext cx="8229600" cy="4011612"/>
          </a:xfrm>
        </p:spPr>
        <p:txBody>
          <a:bodyPr>
            <a:normAutofit/>
          </a:bodyPr>
          <a:lstStyle/>
          <a:p>
            <a:pPr eaLnBrk="1" hangingPunct="1">
              <a:lnSpc>
                <a:spcPct val="90000"/>
              </a:lnSpc>
            </a:pPr>
            <a:r>
              <a:rPr kumimoji="1" lang="en-GB" sz="2400" dirty="0">
                <a:solidFill>
                  <a:srgbClr val="0070C0"/>
                </a:solidFill>
              </a:rPr>
              <a:t>Single bit error:</a:t>
            </a:r>
          </a:p>
          <a:p>
            <a:pPr lvl="1"/>
            <a:r>
              <a:rPr kumimoji="1" lang="en-GB" sz="2000" dirty="0"/>
              <a:t>Isolated error that alters one bit but does not affect nearby bits</a:t>
            </a:r>
          </a:p>
          <a:p>
            <a:pPr lvl="1"/>
            <a:r>
              <a:rPr kumimoji="1" lang="en-GB" sz="2000" dirty="0"/>
              <a:t>Can occur in presence of white noise</a:t>
            </a:r>
          </a:p>
          <a:p>
            <a:pPr lvl="2" eaLnBrk="1" hangingPunct="1">
              <a:lnSpc>
                <a:spcPct val="90000"/>
              </a:lnSpc>
            </a:pPr>
            <a:endParaRPr kumimoji="1" lang="en-GB" sz="20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233" y="3274874"/>
            <a:ext cx="6350925" cy="1913802"/>
          </a:xfrm>
          <a:prstGeom prst="rect">
            <a:avLst/>
          </a:prstGeom>
        </p:spPr>
      </p:pic>
    </p:spTree>
    <p:extLst>
      <p:ext uri="{BB962C8B-B14F-4D97-AF65-F5344CB8AC3E}">
        <p14:creationId xmlns:p14="http://schemas.microsoft.com/office/powerpoint/2010/main" val="344656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fade">
                                      <p:cBhvr>
                                        <p:cTn id="7" dur="1000"/>
                                        <p:tgtEl>
                                          <p:spTgt spid="37891">
                                            <p:txEl>
                                              <p:pRg st="1" end="1"/>
                                            </p:txEl>
                                          </p:spTgt>
                                        </p:tgtEl>
                                      </p:cBhvr>
                                    </p:animEffect>
                                    <p:anim calcmode="lin" valueType="num">
                                      <p:cBhvr>
                                        <p:cTn id="8" dur="10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789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fade">
                                      <p:cBhvr>
                                        <p:cTn id="12" dur="1000"/>
                                        <p:tgtEl>
                                          <p:spTgt spid="37891">
                                            <p:txEl>
                                              <p:pRg st="2" end="2"/>
                                            </p:txEl>
                                          </p:spTgt>
                                        </p:tgtEl>
                                      </p:cBhvr>
                                    </p:animEffect>
                                    <p:anim calcmode="lin" valueType="num">
                                      <p:cBhvr>
                                        <p:cTn id="13" dur="1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789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1459" y="188640"/>
            <a:ext cx="8229600" cy="1017588"/>
          </a:xfrm>
        </p:spPr>
        <p:txBody>
          <a:bodyPr/>
          <a:lstStyle/>
          <a:p>
            <a:pPr eaLnBrk="1" hangingPunct="1">
              <a:defRPr/>
            </a:pPr>
            <a:r>
              <a:rPr kumimoji="1" lang="en-GB" dirty="0">
                <a:ea typeface="+mj-ea"/>
                <a:cs typeface="+mj-cs"/>
              </a:rPr>
              <a:t>Types of Errors</a:t>
            </a:r>
          </a:p>
        </p:txBody>
      </p:sp>
      <p:sp>
        <p:nvSpPr>
          <p:cNvPr id="37891" name="Rectangle 3"/>
          <p:cNvSpPr>
            <a:spLocks noGrp="1" noChangeArrowheads="1"/>
          </p:cNvSpPr>
          <p:nvPr>
            <p:ph type="body" idx="1"/>
          </p:nvPr>
        </p:nvSpPr>
        <p:spPr>
          <a:xfrm>
            <a:off x="457200" y="1017588"/>
            <a:ext cx="8229600" cy="5638800"/>
          </a:xfrm>
        </p:spPr>
        <p:txBody>
          <a:bodyPr>
            <a:normAutofit/>
          </a:bodyPr>
          <a:lstStyle/>
          <a:p>
            <a:pPr eaLnBrk="1" hangingPunct="1">
              <a:lnSpc>
                <a:spcPct val="90000"/>
              </a:lnSpc>
            </a:pPr>
            <a:r>
              <a:rPr kumimoji="1" lang="en-GB" sz="2400" dirty="0">
                <a:solidFill>
                  <a:srgbClr val="0070C0"/>
                </a:solidFill>
              </a:rPr>
              <a:t>Burst error:</a:t>
            </a:r>
          </a:p>
          <a:p>
            <a:pPr lvl="1"/>
            <a:r>
              <a:rPr kumimoji="1" lang="en-GB" sz="2000" dirty="0"/>
              <a:t>Contiguous sequence of B bits in which the first and last bits and any number of intermediate bits are received in error</a:t>
            </a:r>
          </a:p>
          <a:p>
            <a:pPr lvl="1"/>
            <a:r>
              <a:rPr kumimoji="1" lang="en-GB" sz="2000" dirty="0"/>
              <a:t>Can occur due to impulse noise or fading in wireless environment</a:t>
            </a:r>
          </a:p>
          <a:p>
            <a:pPr lvl="1"/>
            <a:r>
              <a:rPr kumimoji="1" lang="en-GB" sz="2000" dirty="0"/>
              <a:t>Effects are greater at higher data rates</a:t>
            </a:r>
            <a:endParaRPr lang="en-US" sz="2000" dirty="0"/>
          </a:p>
          <a:p>
            <a:pPr lvl="2" eaLnBrk="1" hangingPunct="1">
              <a:lnSpc>
                <a:spcPct val="90000"/>
              </a:lnSpc>
            </a:pPr>
            <a:endParaRPr kumimoji="1" lang="en-GB"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233" y="3274874"/>
            <a:ext cx="6350925" cy="1913802"/>
          </a:xfrm>
          <a:prstGeom prst="rect">
            <a:avLst/>
          </a:prstGeom>
        </p:spPr>
      </p:pic>
    </p:spTree>
    <p:extLst>
      <p:ext uri="{BB962C8B-B14F-4D97-AF65-F5344CB8AC3E}">
        <p14:creationId xmlns:p14="http://schemas.microsoft.com/office/powerpoint/2010/main" val="337675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fade">
                                      <p:cBhvr>
                                        <p:cTn id="7" dur="1000"/>
                                        <p:tgtEl>
                                          <p:spTgt spid="37891">
                                            <p:txEl>
                                              <p:pRg st="1" end="1"/>
                                            </p:txEl>
                                          </p:spTgt>
                                        </p:tgtEl>
                                      </p:cBhvr>
                                    </p:animEffect>
                                    <p:anim calcmode="lin" valueType="num">
                                      <p:cBhvr>
                                        <p:cTn id="8" dur="10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78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7891">
                                            <p:txEl>
                                              <p:pRg st="2" end="2"/>
                                            </p:txEl>
                                          </p:spTgt>
                                        </p:tgtEl>
                                        <p:attrNameLst>
                                          <p:attrName>style.visibility</p:attrName>
                                        </p:attrNameLst>
                                      </p:cBhvr>
                                      <p:to>
                                        <p:strVal val="visible"/>
                                      </p:to>
                                    </p:set>
                                    <p:animEffect transition="in" filter="fade">
                                      <p:cBhvr>
                                        <p:cTn id="21" dur="1000"/>
                                        <p:tgtEl>
                                          <p:spTgt spid="37891">
                                            <p:txEl>
                                              <p:pRg st="2" end="2"/>
                                            </p:txEl>
                                          </p:spTgt>
                                        </p:tgtEl>
                                      </p:cBhvr>
                                    </p:animEffect>
                                    <p:anim calcmode="lin" valueType="num">
                                      <p:cBhvr>
                                        <p:cTn id="22" dur="1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789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7891">
                                            <p:txEl>
                                              <p:pRg st="3" end="3"/>
                                            </p:txEl>
                                          </p:spTgt>
                                        </p:tgtEl>
                                        <p:attrNameLst>
                                          <p:attrName>style.visibility</p:attrName>
                                        </p:attrNameLst>
                                      </p:cBhvr>
                                      <p:to>
                                        <p:strVal val="visible"/>
                                      </p:to>
                                    </p:set>
                                    <p:animEffect transition="in" filter="fade">
                                      <p:cBhvr>
                                        <p:cTn id="28" dur="1000"/>
                                        <p:tgtEl>
                                          <p:spTgt spid="37891">
                                            <p:txEl>
                                              <p:pRg st="3" end="3"/>
                                            </p:txEl>
                                          </p:spTgt>
                                        </p:tgtEl>
                                      </p:cBhvr>
                                    </p:animEffect>
                                    <p:anim calcmode="lin" valueType="num">
                                      <p:cBhvr>
                                        <p:cTn id="29" dur="1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789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611560" y="188641"/>
            <a:ext cx="8229600" cy="816474"/>
          </a:xfrm>
        </p:spPr>
        <p:txBody>
          <a:bodyPr/>
          <a:lstStyle/>
          <a:p>
            <a:pPr eaLnBrk="1" hangingPunct="1">
              <a:defRPr/>
            </a:pPr>
            <a:r>
              <a:rPr kumimoji="1" lang="en-US" dirty="0">
                <a:ea typeface="+mj-ea"/>
                <a:cs typeface="+mj-cs"/>
              </a:rPr>
              <a:t>Error Detection</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356" y="913674"/>
            <a:ext cx="6558742" cy="4164634"/>
          </a:xfrm>
          <a:prstGeom prst="rect">
            <a:avLst/>
          </a:prstGeom>
        </p:spPr>
      </p:pic>
    </p:spTree>
    <p:extLst>
      <p:ext uri="{BB962C8B-B14F-4D97-AF65-F5344CB8AC3E}">
        <p14:creationId xmlns:p14="http://schemas.microsoft.com/office/powerpoint/2010/main" val="130150543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defTabSz="914363">
              <a:defRPr/>
            </a:pPr>
            <a:r>
              <a:rPr lang="en-US" dirty="0"/>
              <a:t>Error Detection</a:t>
            </a:r>
            <a:endParaRPr dirty="0"/>
          </a:p>
        </p:txBody>
      </p:sp>
      <p:sp>
        <p:nvSpPr>
          <p:cNvPr id="13318" name="TextBox 4"/>
          <p:cNvSpPr txBox="1">
            <a:spLocks noChangeArrowheads="1"/>
          </p:cNvSpPr>
          <p:nvPr/>
        </p:nvSpPr>
        <p:spPr bwMode="auto">
          <a:xfrm>
            <a:off x="4202285" y="3148393"/>
            <a:ext cx="2232163"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sz="2000"/>
          </a:p>
        </p:txBody>
      </p:sp>
      <p:graphicFrame>
        <p:nvGraphicFramePr>
          <p:cNvPr id="8" name="Diagram 7"/>
          <p:cNvGraphicFramePr/>
          <p:nvPr>
            <p:extLst>
              <p:ext uri="{D42A27DB-BD31-4B8C-83A1-F6EECF244321}">
                <p14:modId xmlns:p14="http://schemas.microsoft.com/office/powerpoint/2010/main" val="1498587720"/>
              </p:ext>
            </p:extLst>
          </p:nvPr>
        </p:nvGraphicFramePr>
        <p:xfrm>
          <a:off x="1058688" y="1205806"/>
          <a:ext cx="6287193" cy="34742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21071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9618"/>
          </a:xfrm>
        </p:spPr>
        <p:txBody>
          <a:bodyPr/>
          <a:lstStyle/>
          <a:p>
            <a:pPr eaLnBrk="1" hangingPunct="1">
              <a:defRPr/>
            </a:pPr>
            <a:r>
              <a:rPr lang="en-US" dirty="0">
                <a:ea typeface="+mj-ea"/>
                <a:cs typeface="+mj-cs"/>
              </a:rPr>
              <a:t>Parity Check</a:t>
            </a:r>
          </a:p>
        </p:txBody>
      </p:sp>
      <p:sp>
        <p:nvSpPr>
          <p:cNvPr id="3" name="Content Placeholder 2"/>
          <p:cNvSpPr>
            <a:spLocks noGrp="1"/>
          </p:cNvSpPr>
          <p:nvPr>
            <p:ph idx="1"/>
          </p:nvPr>
        </p:nvSpPr>
        <p:spPr>
          <a:xfrm>
            <a:off x="471601" y="1124744"/>
            <a:ext cx="8229600" cy="4876800"/>
          </a:xfrm>
        </p:spPr>
        <p:txBody>
          <a:bodyPr/>
          <a:lstStyle/>
          <a:p>
            <a:pPr eaLnBrk="1" hangingPunct="1">
              <a:defRPr/>
            </a:pPr>
            <a:r>
              <a:rPr lang="en-US" sz="2000" dirty="0"/>
              <a:t>The simplest error detecting scheme is to append a parity bit to the end of a block of data</a:t>
            </a:r>
          </a:p>
          <a:p>
            <a:pPr lvl="1" eaLnBrk="1" hangingPunct="1">
              <a:defRPr/>
            </a:pPr>
            <a:r>
              <a:rPr lang="en-US" sz="1600" dirty="0">
                <a:solidFill>
                  <a:srgbClr val="0000CC"/>
                </a:solidFill>
              </a:rPr>
              <a:t>Even parity: </a:t>
            </a:r>
            <a:r>
              <a:rPr lang="en-US" sz="1600" dirty="0"/>
              <a:t>Total number of ones will be even</a:t>
            </a:r>
          </a:p>
          <a:p>
            <a:pPr lvl="1" eaLnBrk="1" hangingPunct="1">
              <a:defRPr/>
            </a:pPr>
            <a:r>
              <a:rPr lang="en-US" sz="1600" dirty="0">
                <a:solidFill>
                  <a:srgbClr val="0000CC"/>
                </a:solidFill>
              </a:rPr>
              <a:t>Odd parity: </a:t>
            </a:r>
            <a:r>
              <a:rPr lang="en-US" sz="1600" dirty="0"/>
              <a:t>Total number of ones will be odd</a:t>
            </a:r>
          </a:p>
          <a:p>
            <a:pPr>
              <a:defRPr/>
            </a:pPr>
            <a:r>
              <a:rPr lang="en-US" sz="2000" dirty="0"/>
              <a:t>Any odd number of bit errors is detected</a:t>
            </a:r>
          </a:p>
          <a:p>
            <a:pPr marL="457200" lvl="1" indent="0" eaLnBrk="1" hangingPunct="1">
              <a:buNone/>
              <a:defRPr/>
            </a:pPr>
            <a:endParaRPr lang="en-US" sz="1600" dirty="0"/>
          </a:p>
          <a:p>
            <a:pPr lvl="1" eaLnBrk="1" hangingPunct="1">
              <a:defRPr/>
            </a:pPr>
            <a:endParaRPr lang="en-US" sz="1600" dirty="0"/>
          </a:p>
          <a:p>
            <a:pPr eaLnBrk="1" hangingPunct="1">
              <a:buFont typeface="Wingdings" pitchFamily="-110" charset="2"/>
              <a:buNone/>
              <a:defRPr/>
            </a:pPr>
            <a:endParaRPr lang="en-US" sz="2000" dirty="0"/>
          </a:p>
          <a:p>
            <a:pPr lvl="2" eaLnBrk="1" hangingPunct="1">
              <a:buClr>
                <a:schemeClr val="tx2"/>
              </a:buClr>
              <a:buSzPct val="100000"/>
              <a:buFontTx/>
              <a:buNone/>
              <a:defRPr/>
            </a:pPr>
            <a:endParaRPr lang="en-US" sz="2000" dirty="0"/>
          </a:p>
          <a:p>
            <a:pPr lvl="2" eaLnBrk="1" hangingPunct="1">
              <a:buClr>
                <a:schemeClr val="tx2"/>
              </a:buClr>
              <a:buSzPct val="100000"/>
              <a:buFontTx/>
              <a:buNone/>
              <a:defRPr/>
            </a:pPr>
            <a:endParaRPr lang="en-US" sz="2000" dirty="0"/>
          </a:p>
          <a:p>
            <a:pPr lvl="2" eaLnBrk="1" hangingPunct="1">
              <a:buClr>
                <a:schemeClr val="tx2"/>
              </a:buClr>
              <a:buSzPct val="100000"/>
              <a:buFontTx/>
              <a:buNone/>
              <a:defRPr/>
            </a:pPr>
            <a:endParaRPr lang="en-US" sz="2000" dirty="0"/>
          </a:p>
        </p:txBody>
      </p:sp>
    </p:spTree>
    <p:extLst>
      <p:ext uri="{BB962C8B-B14F-4D97-AF65-F5344CB8AC3E}">
        <p14:creationId xmlns:p14="http://schemas.microsoft.com/office/powerpoint/2010/main" val="337350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9618"/>
          </a:xfrm>
        </p:spPr>
        <p:txBody>
          <a:bodyPr/>
          <a:lstStyle/>
          <a:p>
            <a:pPr eaLnBrk="1" hangingPunct="1">
              <a:defRPr/>
            </a:pPr>
            <a:r>
              <a:rPr lang="en-US" dirty="0">
                <a:ea typeface="+mj-ea"/>
                <a:cs typeface="+mj-cs"/>
              </a:rPr>
              <a:t>Parity Check</a:t>
            </a:r>
          </a:p>
        </p:txBody>
      </p:sp>
      <p:sp>
        <p:nvSpPr>
          <p:cNvPr id="3" name="Content Placeholder 2"/>
          <p:cNvSpPr>
            <a:spLocks noGrp="1"/>
          </p:cNvSpPr>
          <p:nvPr>
            <p:ph idx="1"/>
          </p:nvPr>
        </p:nvSpPr>
        <p:spPr>
          <a:xfrm>
            <a:off x="471601" y="1124744"/>
            <a:ext cx="8229600" cy="4876800"/>
          </a:xfrm>
        </p:spPr>
        <p:txBody>
          <a:bodyPr/>
          <a:lstStyle/>
          <a:p>
            <a:pPr marL="342900" lvl="1" indent="-342900">
              <a:buSzPct val="80000"/>
              <a:buFont typeface="Wingdings" panose="05000000000000000000" pitchFamily="2" charset="2"/>
              <a:buChar char="q"/>
              <a:defRPr/>
            </a:pPr>
            <a:r>
              <a:rPr lang="en-US" sz="2000" dirty="0">
                <a:solidFill>
                  <a:srgbClr val="0070C0"/>
                </a:solidFill>
                <a:ea typeface="+mn-ea"/>
                <a:cs typeface="+mn-cs"/>
              </a:rPr>
              <a:t>Limitation:</a:t>
            </a:r>
            <a:r>
              <a:rPr lang="en-US" sz="2000" dirty="0">
                <a:ea typeface="+mn-ea"/>
                <a:cs typeface="+mn-cs"/>
              </a:rPr>
              <a:t> If any even number of bits are inverted due to error, an undetected error occurs</a:t>
            </a:r>
          </a:p>
        </p:txBody>
      </p:sp>
    </p:spTree>
    <p:extLst>
      <p:ext uri="{BB962C8B-B14F-4D97-AF65-F5344CB8AC3E}">
        <p14:creationId xmlns:p14="http://schemas.microsoft.com/office/powerpoint/2010/main" val="358659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7814"/>
            <a:ext cx="8229600" cy="644900"/>
          </a:xfrm>
        </p:spPr>
        <p:txBody>
          <a:bodyPr>
            <a:normAutofit fontScale="90000"/>
          </a:bodyPr>
          <a:lstStyle/>
          <a:p>
            <a:pPr eaLnBrk="1" hangingPunct="1">
              <a:defRPr/>
            </a:pPr>
            <a:r>
              <a:rPr lang="en-US" dirty="0">
                <a:ea typeface="+mj-ea"/>
                <a:cs typeface="+mj-cs"/>
              </a:rPr>
              <a:t>Two-dimensional Parity Check</a:t>
            </a:r>
          </a:p>
        </p:txBody>
      </p:sp>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l="2421" t="2838"/>
          <a:stretch/>
        </p:blipFill>
        <p:spPr>
          <a:xfrm>
            <a:off x="299259" y="1596044"/>
            <a:ext cx="4034608" cy="2827876"/>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66" y="1596044"/>
            <a:ext cx="3428934" cy="2831104"/>
          </a:xfrm>
          <a:prstGeom prst="rect">
            <a:avLst/>
          </a:prstGeom>
        </p:spPr>
      </p:pic>
      <p:sp>
        <p:nvSpPr>
          <p:cNvPr id="9" name="Content Placeholder 2"/>
          <p:cNvSpPr>
            <a:spLocks noGrp="1"/>
          </p:cNvSpPr>
          <p:nvPr>
            <p:ph idx="1"/>
          </p:nvPr>
        </p:nvSpPr>
        <p:spPr>
          <a:xfrm>
            <a:off x="474847" y="1033304"/>
            <a:ext cx="8229600" cy="4530725"/>
          </a:xfrm>
        </p:spPr>
        <p:txBody>
          <a:bodyPr>
            <a:normAutofit/>
          </a:bodyPr>
          <a:lstStyle/>
          <a:p>
            <a:r>
              <a:rPr lang="en-US" dirty="0"/>
              <a:t>01110  01110  01000  01011</a:t>
            </a:r>
          </a:p>
          <a:p>
            <a:endParaRPr lang="en-US" dirty="0"/>
          </a:p>
          <a:p>
            <a:endParaRPr lang="en-US" dirty="0"/>
          </a:p>
          <a:p>
            <a:endParaRPr lang="en-US" dirty="0"/>
          </a:p>
          <a:p>
            <a:endParaRPr lang="en-US" dirty="0"/>
          </a:p>
          <a:p>
            <a:endParaRPr lang="en-US" dirty="0"/>
          </a:p>
          <a:p>
            <a:endParaRPr lang="en-US" dirty="0"/>
          </a:p>
          <a:p>
            <a:r>
              <a:rPr lang="en-US" dirty="0"/>
              <a:t>01110</a:t>
            </a:r>
            <a:r>
              <a:rPr lang="en-US" dirty="0">
                <a:solidFill>
                  <a:srgbClr val="0000FF"/>
                </a:solidFill>
              </a:rPr>
              <a:t>1</a:t>
            </a:r>
            <a:r>
              <a:rPr lang="en-US" dirty="0"/>
              <a:t>  01110</a:t>
            </a:r>
            <a:r>
              <a:rPr lang="en-US" dirty="0">
                <a:solidFill>
                  <a:srgbClr val="0000FF"/>
                </a:solidFill>
              </a:rPr>
              <a:t>1</a:t>
            </a:r>
            <a:r>
              <a:rPr lang="en-US" dirty="0"/>
              <a:t>  01000</a:t>
            </a:r>
            <a:r>
              <a:rPr lang="en-US" dirty="0">
                <a:solidFill>
                  <a:srgbClr val="0000FF"/>
                </a:solidFill>
              </a:rPr>
              <a:t>1</a:t>
            </a:r>
            <a:r>
              <a:rPr lang="en-US" dirty="0"/>
              <a:t>  01011</a:t>
            </a:r>
            <a:r>
              <a:rPr lang="en-US" dirty="0">
                <a:solidFill>
                  <a:srgbClr val="0000FF"/>
                </a:solidFill>
              </a:rPr>
              <a:t>1</a:t>
            </a:r>
            <a:r>
              <a:rPr lang="en-US" dirty="0"/>
              <a:t>  </a:t>
            </a:r>
            <a:r>
              <a:rPr lang="en-US" dirty="0">
                <a:solidFill>
                  <a:srgbClr val="0000FF"/>
                </a:solidFill>
              </a:rPr>
              <a:t>000110</a:t>
            </a:r>
          </a:p>
          <a:p>
            <a:endParaRPr lang="en-US" dirty="0"/>
          </a:p>
          <a:p>
            <a:endParaRPr lang="en-US" dirty="0"/>
          </a:p>
        </p:txBody>
      </p:sp>
    </p:spTree>
    <p:extLst>
      <p:ext uri="{BB962C8B-B14F-4D97-AF65-F5344CB8AC3E}">
        <p14:creationId xmlns:p14="http://schemas.microsoft.com/office/powerpoint/2010/main" val="2747195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anim calcmode="lin" valueType="num">
                                      <p:cBhvr>
                                        <p:cTn id="21" dur="500" fill="hold"/>
                                        <p:tgtEl>
                                          <p:spTgt spid="9">
                                            <p:txEl>
                                              <p:pRg st="7" end="7"/>
                                            </p:txEl>
                                          </p:spTgt>
                                        </p:tgtEl>
                                        <p:attrNameLst>
                                          <p:attrName>ppt_w</p:attrName>
                                        </p:attrNameLst>
                                      </p:cBhvr>
                                      <p:tavLst>
                                        <p:tav tm="0">
                                          <p:val>
                                            <p:fltVal val="0"/>
                                          </p:val>
                                        </p:tav>
                                        <p:tav tm="100000">
                                          <p:val>
                                            <p:strVal val="#ppt_w"/>
                                          </p:val>
                                        </p:tav>
                                      </p:tavLst>
                                    </p:anim>
                                    <p:anim calcmode="lin" valueType="num">
                                      <p:cBhvr>
                                        <p:cTn id="22" dur="500" fill="hold"/>
                                        <p:tgtEl>
                                          <p:spTgt spid="9">
                                            <p:txEl>
                                              <p:pRg st="7" end="7"/>
                                            </p:txEl>
                                          </p:spTgt>
                                        </p:tgtEl>
                                        <p:attrNameLst>
                                          <p:attrName>ppt_h</p:attrName>
                                        </p:attrNameLst>
                                      </p:cBhvr>
                                      <p:tavLst>
                                        <p:tav tm="0">
                                          <p:val>
                                            <p:fltVal val="0"/>
                                          </p:val>
                                        </p:tav>
                                        <p:tav tm="100000">
                                          <p:val>
                                            <p:strVal val="#ppt_h"/>
                                          </p:val>
                                        </p:tav>
                                      </p:tavLst>
                                    </p:anim>
                                    <p:animEffect transition="in" filter="fade">
                                      <p:cBhvr>
                                        <p:cTn id="23"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16833</TotalTime>
  <Words>826</Words>
  <Application>Microsoft Office PowerPoint</Application>
  <PresentationFormat>On-screen Show (4:3)</PresentationFormat>
  <Paragraphs>120</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ＭＳ Ｐゴシック</vt:lpstr>
      <vt:lpstr>Arial</vt:lpstr>
      <vt:lpstr>Avenir Book</vt:lpstr>
      <vt:lpstr>Calibri</vt:lpstr>
      <vt:lpstr>Calibri Light</vt:lpstr>
      <vt:lpstr>Times New Roman</vt:lpstr>
      <vt:lpstr>Wingdings</vt:lpstr>
      <vt:lpstr>Presentation Template 13_9_21</vt:lpstr>
      <vt:lpstr> Computer Networks I  Error Detection (Parity check and Internet checksum)</vt:lpstr>
      <vt:lpstr>Types of Errors</vt:lpstr>
      <vt:lpstr>Types of Errors</vt:lpstr>
      <vt:lpstr>Types of Errors</vt:lpstr>
      <vt:lpstr>Error Detection</vt:lpstr>
      <vt:lpstr>Error Detection</vt:lpstr>
      <vt:lpstr>Parity Check</vt:lpstr>
      <vt:lpstr>Parity Check</vt:lpstr>
      <vt:lpstr>Two-dimensional Parity Check</vt:lpstr>
      <vt:lpstr>Two-dimensional Parity Check</vt:lpstr>
      <vt:lpstr>Two-dimensional Parity Check</vt:lpstr>
      <vt:lpstr>The Internet Checksum</vt:lpstr>
      <vt:lpstr>The Internet Checksum</vt:lpstr>
      <vt:lpstr>The Internet Checksum</vt:lpstr>
      <vt:lpstr>The Internet Checksum</vt:lpstr>
      <vt:lpstr>The Internet Checksum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392</cp:revision>
  <cp:lastPrinted>2022-05-24T08:02:33Z</cp:lastPrinted>
  <dcterms:created xsi:type="dcterms:W3CDTF">2021-09-13T14:43:22Z</dcterms:created>
  <dcterms:modified xsi:type="dcterms:W3CDTF">2022-05-26T05:28:42Z</dcterms:modified>
</cp:coreProperties>
</file>