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handoutMasterIdLst>
    <p:handoutMasterId r:id="rId14"/>
  </p:handoutMasterIdLst>
  <p:sldIdLst>
    <p:sldId id="265" r:id="rId2"/>
    <p:sldId id="492" r:id="rId3"/>
    <p:sldId id="494" r:id="rId4"/>
    <p:sldId id="495" r:id="rId5"/>
    <p:sldId id="490" r:id="rId6"/>
    <p:sldId id="481" r:id="rId7"/>
    <p:sldId id="482" r:id="rId8"/>
    <p:sldId id="493" r:id="rId9"/>
    <p:sldId id="483" r:id="rId10"/>
    <p:sldId id="484" r:id="rId11"/>
    <p:sldId id="306" r:id="rId12"/>
  </p:sldIdLst>
  <p:sldSz cx="9144000" cy="6858000" type="screen4x3"/>
  <p:notesSz cx="9929813"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FFCCCC"/>
    <a:srgbClr val="FF99CC"/>
    <a:srgbClr val="36675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5890"/>
  </p:normalViewPr>
  <p:slideViewPr>
    <p:cSldViewPr snapToGrid="0" snapToObjects="1">
      <p:cViewPr>
        <p:scale>
          <a:sx n="110" d="100"/>
          <a:sy n="110" d="100"/>
        </p:scale>
        <p:origin x="954" y="22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E5BEDB-C474-4D96-82B8-DDC472CB79F8}"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US"/>
        </a:p>
      </dgm:t>
    </dgm:pt>
    <dgm:pt modelId="{67AB6ED7-2AC6-418B-A5A2-90EFF9375E0E}">
      <dgm:prSet phldrT="[Text]" custT="1"/>
      <dgm:spPr>
        <a:solidFill>
          <a:srgbClr val="FFCCCC"/>
        </a:solidFill>
        <a:ln w="19050">
          <a:solidFill>
            <a:schemeClr val="tx1"/>
          </a:solidFill>
        </a:ln>
      </dgm:spPr>
      <dgm:t>
        <a:bodyPr/>
        <a:lstStyle/>
        <a:p>
          <a:r>
            <a:rPr lang="en-US" sz="2000" dirty="0" smtClean="0">
              <a:solidFill>
                <a:schemeClr val="tx1"/>
              </a:solidFill>
              <a:latin typeface="Avenir Book" panose="020B0503020203020204" pitchFamily="34" charset="-78"/>
              <a:cs typeface="Avenir Book" panose="020B0503020203020204" pitchFamily="34" charset="-78"/>
            </a:rPr>
            <a:t>Error detection</a:t>
          </a:r>
          <a:endParaRPr lang="en-US" sz="2000" dirty="0">
            <a:solidFill>
              <a:schemeClr val="tx1"/>
            </a:solidFill>
            <a:latin typeface="Avenir Book" panose="020B0503020203020204" pitchFamily="34" charset="-78"/>
            <a:cs typeface="Avenir Book" panose="020B0503020203020204" pitchFamily="34" charset="-78"/>
          </a:endParaRPr>
        </a:p>
      </dgm:t>
    </dgm:pt>
    <dgm:pt modelId="{54587E32-3C66-4C5B-A805-DDDDF233E1FA}" type="parTrans" cxnId="{C3CBE3A7-FE55-4AFE-9FCE-CB2A419660D3}">
      <dgm:prSet/>
      <dgm:spPr/>
      <dgm:t>
        <a:bodyPr/>
        <a:lstStyle/>
        <a:p>
          <a:endParaRPr lang="en-US"/>
        </a:p>
      </dgm:t>
    </dgm:pt>
    <dgm:pt modelId="{D69E819B-420F-46FA-867C-D2F9A2D18E39}" type="sibTrans" cxnId="{C3CBE3A7-FE55-4AFE-9FCE-CB2A419660D3}">
      <dgm:prSet/>
      <dgm:spPr/>
      <dgm:t>
        <a:bodyPr/>
        <a:lstStyle/>
        <a:p>
          <a:endParaRPr lang="en-US"/>
        </a:p>
      </dgm:t>
    </dgm:pt>
    <dgm:pt modelId="{06C84406-CD19-401B-BFD0-F14864A7713E}">
      <dgm:prSet phldrT="[Text]" custT="1"/>
      <dgm:spPr>
        <a:solidFill>
          <a:srgbClr val="FFCCCC"/>
        </a:solidFill>
        <a:ln w="19050">
          <a:solidFill>
            <a:schemeClr val="tx1"/>
          </a:solidFill>
        </a:ln>
      </dgm:spPr>
      <dgm:t>
        <a:bodyPr/>
        <a:lstStyle/>
        <a:p>
          <a:r>
            <a:rPr lang="en-US" sz="2000" dirty="0" smtClean="0">
              <a:solidFill>
                <a:schemeClr val="tx1"/>
              </a:solidFill>
              <a:latin typeface="Avenir Book" panose="020B0503020203020204" pitchFamily="34" charset="-78"/>
              <a:cs typeface="Avenir Book" panose="020B0503020203020204" pitchFamily="34" charset="-78"/>
            </a:rPr>
            <a:t>Parity check</a:t>
          </a:r>
          <a:endParaRPr lang="en-US" sz="2000" dirty="0">
            <a:solidFill>
              <a:schemeClr val="tx1"/>
            </a:solidFill>
            <a:latin typeface="Avenir Book" panose="020B0503020203020204" pitchFamily="34" charset="-78"/>
            <a:cs typeface="Avenir Book" panose="020B0503020203020204" pitchFamily="34" charset="-78"/>
          </a:endParaRPr>
        </a:p>
      </dgm:t>
    </dgm:pt>
    <dgm:pt modelId="{5BD89A7B-96FD-4A91-963B-0D7E5AA8AD25}" type="parTrans" cxnId="{730CACD7-EA4E-482B-91E2-C02C9FE88B62}">
      <dgm:prSet/>
      <dgm:spPr>
        <a:ln>
          <a:solidFill>
            <a:schemeClr val="tx1"/>
          </a:solidFill>
        </a:ln>
      </dgm:spPr>
      <dgm:t>
        <a:bodyPr/>
        <a:lstStyle/>
        <a:p>
          <a:endParaRPr lang="en-US"/>
        </a:p>
      </dgm:t>
    </dgm:pt>
    <dgm:pt modelId="{475EC68B-7AA5-4323-B21F-0D1E7B9F4EC6}" type="sibTrans" cxnId="{730CACD7-EA4E-482B-91E2-C02C9FE88B62}">
      <dgm:prSet/>
      <dgm:spPr/>
      <dgm:t>
        <a:bodyPr/>
        <a:lstStyle/>
        <a:p>
          <a:endParaRPr lang="en-US"/>
        </a:p>
      </dgm:t>
    </dgm:pt>
    <dgm:pt modelId="{803E6BDF-F456-43DF-B4AF-FD8CD7712F7B}">
      <dgm:prSet phldrT="[Text]" custT="1"/>
      <dgm:spPr>
        <a:solidFill>
          <a:srgbClr val="FFCCCC"/>
        </a:solidFill>
        <a:ln>
          <a:solidFill>
            <a:schemeClr val="tx1"/>
          </a:solidFill>
        </a:ln>
      </dgm:spPr>
      <dgm:t>
        <a:bodyPr/>
        <a:lstStyle/>
        <a:p>
          <a:r>
            <a:rPr lang="en-US" sz="2000" dirty="0" smtClean="0">
              <a:solidFill>
                <a:schemeClr val="tx1"/>
              </a:solidFill>
              <a:latin typeface="Avenir Book" panose="020B0503020203020204" pitchFamily="34" charset="-78"/>
              <a:cs typeface="Avenir Book" panose="020B0503020203020204" pitchFamily="34" charset="-78"/>
            </a:rPr>
            <a:t>Internet checksum</a:t>
          </a:r>
          <a:endParaRPr lang="en-US" sz="2000" dirty="0">
            <a:solidFill>
              <a:schemeClr val="tx1"/>
            </a:solidFill>
            <a:latin typeface="Avenir Book" panose="020B0503020203020204" pitchFamily="34" charset="-78"/>
            <a:cs typeface="Avenir Book" panose="020B0503020203020204" pitchFamily="34" charset="-78"/>
          </a:endParaRPr>
        </a:p>
      </dgm:t>
    </dgm:pt>
    <dgm:pt modelId="{31CEAF06-01DF-44F8-9630-32FA39B07CA5}" type="parTrans" cxnId="{F0989C90-13DE-4507-90D2-362777FF1C68}">
      <dgm:prSet/>
      <dgm:spPr>
        <a:ln>
          <a:solidFill>
            <a:schemeClr val="tx1"/>
          </a:solidFill>
        </a:ln>
      </dgm:spPr>
      <dgm:t>
        <a:bodyPr/>
        <a:lstStyle/>
        <a:p>
          <a:endParaRPr lang="en-US"/>
        </a:p>
      </dgm:t>
    </dgm:pt>
    <dgm:pt modelId="{ACAF9B51-E97C-4EE1-A916-C461A42831F5}" type="sibTrans" cxnId="{F0989C90-13DE-4507-90D2-362777FF1C68}">
      <dgm:prSet/>
      <dgm:spPr/>
      <dgm:t>
        <a:bodyPr/>
        <a:lstStyle/>
        <a:p>
          <a:endParaRPr lang="en-US"/>
        </a:p>
      </dgm:t>
    </dgm:pt>
    <dgm:pt modelId="{64923BA0-FE8A-496E-973B-AF1BA20E1E81}">
      <dgm:prSet phldrT="[Text]" custT="1"/>
      <dgm:spPr>
        <a:solidFill>
          <a:srgbClr val="FFCCCC"/>
        </a:solidFill>
        <a:ln>
          <a:solidFill>
            <a:schemeClr val="tx1"/>
          </a:solidFill>
        </a:ln>
      </dgm:spPr>
      <dgm:t>
        <a:bodyPr/>
        <a:lstStyle/>
        <a:p>
          <a:r>
            <a:rPr lang="en-US" sz="2000" dirty="0" smtClean="0">
              <a:solidFill>
                <a:schemeClr val="tx1"/>
              </a:solidFill>
              <a:latin typeface="Avenir Book" panose="020B0503020203020204" pitchFamily="34" charset="-78"/>
              <a:cs typeface="Avenir Book" panose="020B0503020203020204" pitchFamily="34" charset="-78"/>
            </a:rPr>
            <a:t>Cyclic redundancy check</a:t>
          </a:r>
          <a:endParaRPr lang="en-US" sz="2000" dirty="0">
            <a:solidFill>
              <a:schemeClr val="tx1"/>
            </a:solidFill>
            <a:latin typeface="Avenir Book" panose="020B0503020203020204" pitchFamily="34" charset="-78"/>
            <a:cs typeface="Avenir Book" panose="020B0503020203020204" pitchFamily="34" charset="-78"/>
          </a:endParaRPr>
        </a:p>
      </dgm:t>
    </dgm:pt>
    <dgm:pt modelId="{586F8915-4E5A-4BD3-9EE9-146E4F4C1051}" type="parTrans" cxnId="{44F83131-1152-47E2-BF7A-7898B8F23FFA}">
      <dgm:prSet/>
      <dgm:spPr>
        <a:ln>
          <a:solidFill>
            <a:schemeClr val="tx1"/>
          </a:solidFill>
        </a:ln>
      </dgm:spPr>
      <dgm:t>
        <a:bodyPr/>
        <a:lstStyle/>
        <a:p>
          <a:endParaRPr lang="en-US"/>
        </a:p>
      </dgm:t>
    </dgm:pt>
    <dgm:pt modelId="{507189B3-8BFB-40DA-803C-650FF2405DFE}" type="sibTrans" cxnId="{44F83131-1152-47E2-BF7A-7898B8F23FFA}">
      <dgm:prSet/>
      <dgm:spPr/>
      <dgm:t>
        <a:bodyPr/>
        <a:lstStyle/>
        <a:p>
          <a:endParaRPr lang="en-US"/>
        </a:p>
      </dgm:t>
    </dgm:pt>
    <dgm:pt modelId="{9258D2E2-9046-44E8-9BD6-FA493351A002}" type="pres">
      <dgm:prSet presAssocID="{60E5BEDB-C474-4D96-82B8-DDC472CB79F8}" presName="hierChild1" presStyleCnt="0">
        <dgm:presLayoutVars>
          <dgm:orgChart val="1"/>
          <dgm:chPref val="1"/>
          <dgm:dir/>
          <dgm:animOne val="branch"/>
          <dgm:animLvl val="lvl"/>
          <dgm:resizeHandles/>
        </dgm:presLayoutVars>
      </dgm:prSet>
      <dgm:spPr/>
      <dgm:t>
        <a:bodyPr/>
        <a:lstStyle/>
        <a:p>
          <a:endParaRPr lang="en-US"/>
        </a:p>
      </dgm:t>
    </dgm:pt>
    <dgm:pt modelId="{44CE0B74-F9F4-4CC5-A8D7-DBBB8A3B8574}" type="pres">
      <dgm:prSet presAssocID="{67AB6ED7-2AC6-418B-A5A2-90EFF9375E0E}" presName="hierRoot1" presStyleCnt="0">
        <dgm:presLayoutVars>
          <dgm:hierBranch val="init"/>
        </dgm:presLayoutVars>
      </dgm:prSet>
      <dgm:spPr/>
    </dgm:pt>
    <dgm:pt modelId="{41A93D6B-4B9C-44DC-A9A9-3F18EB27B415}" type="pres">
      <dgm:prSet presAssocID="{67AB6ED7-2AC6-418B-A5A2-90EFF9375E0E}" presName="rootComposite1" presStyleCnt="0"/>
      <dgm:spPr/>
    </dgm:pt>
    <dgm:pt modelId="{C126FE3B-5047-452F-B8AA-6250C7422F75}" type="pres">
      <dgm:prSet presAssocID="{67AB6ED7-2AC6-418B-A5A2-90EFF9375E0E}" presName="rootText1" presStyleLbl="node0" presStyleIdx="0" presStyleCnt="1" custLinFactNeighborX="-553" custLinFactNeighborY="-846">
        <dgm:presLayoutVars>
          <dgm:chPref val="3"/>
        </dgm:presLayoutVars>
      </dgm:prSet>
      <dgm:spPr/>
      <dgm:t>
        <a:bodyPr/>
        <a:lstStyle/>
        <a:p>
          <a:endParaRPr lang="en-US"/>
        </a:p>
      </dgm:t>
    </dgm:pt>
    <dgm:pt modelId="{5F830144-8034-4E55-9D84-C89AA1A1AC5C}" type="pres">
      <dgm:prSet presAssocID="{67AB6ED7-2AC6-418B-A5A2-90EFF9375E0E}" presName="rootConnector1" presStyleLbl="node1" presStyleIdx="0" presStyleCnt="0"/>
      <dgm:spPr/>
      <dgm:t>
        <a:bodyPr/>
        <a:lstStyle/>
        <a:p>
          <a:endParaRPr lang="en-US"/>
        </a:p>
      </dgm:t>
    </dgm:pt>
    <dgm:pt modelId="{50C26ADB-29E5-45AE-904C-5113284435D7}" type="pres">
      <dgm:prSet presAssocID="{67AB6ED7-2AC6-418B-A5A2-90EFF9375E0E}" presName="hierChild2" presStyleCnt="0"/>
      <dgm:spPr/>
    </dgm:pt>
    <dgm:pt modelId="{355BC72B-9AB2-42EB-AE19-8257D2D60FC6}" type="pres">
      <dgm:prSet presAssocID="{5BD89A7B-96FD-4A91-963B-0D7E5AA8AD25}" presName="Name64" presStyleLbl="parChTrans1D2" presStyleIdx="0" presStyleCnt="3"/>
      <dgm:spPr/>
      <dgm:t>
        <a:bodyPr/>
        <a:lstStyle/>
        <a:p>
          <a:endParaRPr lang="en-US"/>
        </a:p>
      </dgm:t>
    </dgm:pt>
    <dgm:pt modelId="{14EAA18F-9431-46A0-9A26-3909AEC73CD6}" type="pres">
      <dgm:prSet presAssocID="{06C84406-CD19-401B-BFD0-F14864A7713E}" presName="hierRoot2" presStyleCnt="0">
        <dgm:presLayoutVars>
          <dgm:hierBranch val="init"/>
        </dgm:presLayoutVars>
      </dgm:prSet>
      <dgm:spPr/>
    </dgm:pt>
    <dgm:pt modelId="{5F9EE796-1CE2-48D9-9CB5-87B5FAE878E5}" type="pres">
      <dgm:prSet presAssocID="{06C84406-CD19-401B-BFD0-F14864A7713E}" presName="rootComposite" presStyleCnt="0"/>
      <dgm:spPr/>
    </dgm:pt>
    <dgm:pt modelId="{5CBEA8DF-F768-4218-BD78-09F9870C0A07}" type="pres">
      <dgm:prSet presAssocID="{06C84406-CD19-401B-BFD0-F14864A7713E}" presName="rootText" presStyleLbl="node2" presStyleIdx="0" presStyleCnt="3" custLinFactNeighborX="10208" custLinFactNeighborY="-68460">
        <dgm:presLayoutVars>
          <dgm:chPref val="3"/>
        </dgm:presLayoutVars>
      </dgm:prSet>
      <dgm:spPr/>
      <dgm:t>
        <a:bodyPr/>
        <a:lstStyle/>
        <a:p>
          <a:endParaRPr lang="en-US"/>
        </a:p>
      </dgm:t>
    </dgm:pt>
    <dgm:pt modelId="{A7A8F000-6DAF-452C-8291-167F6310B78F}" type="pres">
      <dgm:prSet presAssocID="{06C84406-CD19-401B-BFD0-F14864A7713E}" presName="rootConnector" presStyleLbl="node2" presStyleIdx="0" presStyleCnt="3"/>
      <dgm:spPr/>
      <dgm:t>
        <a:bodyPr/>
        <a:lstStyle/>
        <a:p>
          <a:endParaRPr lang="en-US"/>
        </a:p>
      </dgm:t>
    </dgm:pt>
    <dgm:pt modelId="{0B07ACE9-70D1-4D6E-91A1-049710933A3E}" type="pres">
      <dgm:prSet presAssocID="{06C84406-CD19-401B-BFD0-F14864A7713E}" presName="hierChild4" presStyleCnt="0"/>
      <dgm:spPr/>
    </dgm:pt>
    <dgm:pt modelId="{B2CF8F7F-F825-4A35-8EBC-57532DBDDE0B}" type="pres">
      <dgm:prSet presAssocID="{06C84406-CD19-401B-BFD0-F14864A7713E}" presName="hierChild5" presStyleCnt="0"/>
      <dgm:spPr/>
    </dgm:pt>
    <dgm:pt modelId="{E067A4E5-1083-46E0-9694-64EC605C75D8}" type="pres">
      <dgm:prSet presAssocID="{31CEAF06-01DF-44F8-9630-32FA39B07CA5}" presName="Name64" presStyleLbl="parChTrans1D2" presStyleIdx="1" presStyleCnt="3"/>
      <dgm:spPr/>
      <dgm:t>
        <a:bodyPr/>
        <a:lstStyle/>
        <a:p>
          <a:endParaRPr lang="en-US"/>
        </a:p>
      </dgm:t>
    </dgm:pt>
    <dgm:pt modelId="{87AB0D61-1391-474E-87CE-B92C7477D2A7}" type="pres">
      <dgm:prSet presAssocID="{803E6BDF-F456-43DF-B4AF-FD8CD7712F7B}" presName="hierRoot2" presStyleCnt="0">
        <dgm:presLayoutVars>
          <dgm:hierBranch val="init"/>
        </dgm:presLayoutVars>
      </dgm:prSet>
      <dgm:spPr/>
    </dgm:pt>
    <dgm:pt modelId="{62204C94-1F4A-4644-A78D-9F3F150FAC30}" type="pres">
      <dgm:prSet presAssocID="{803E6BDF-F456-43DF-B4AF-FD8CD7712F7B}" presName="rootComposite" presStyleCnt="0"/>
      <dgm:spPr/>
    </dgm:pt>
    <dgm:pt modelId="{E40F4251-D1BD-4DA5-BE8E-A48CEEE65726}" type="pres">
      <dgm:prSet presAssocID="{803E6BDF-F456-43DF-B4AF-FD8CD7712F7B}" presName="rootText" presStyleLbl="node2" presStyleIdx="1" presStyleCnt="3" custLinFactNeighborX="553" custLinFactNeighborY="-1086">
        <dgm:presLayoutVars>
          <dgm:chPref val="3"/>
        </dgm:presLayoutVars>
      </dgm:prSet>
      <dgm:spPr/>
      <dgm:t>
        <a:bodyPr/>
        <a:lstStyle/>
        <a:p>
          <a:endParaRPr lang="en-US"/>
        </a:p>
      </dgm:t>
    </dgm:pt>
    <dgm:pt modelId="{72610394-6B2D-4E49-A45B-BC12CA7CACA9}" type="pres">
      <dgm:prSet presAssocID="{803E6BDF-F456-43DF-B4AF-FD8CD7712F7B}" presName="rootConnector" presStyleLbl="node2" presStyleIdx="1" presStyleCnt="3"/>
      <dgm:spPr/>
      <dgm:t>
        <a:bodyPr/>
        <a:lstStyle/>
        <a:p>
          <a:endParaRPr lang="en-US"/>
        </a:p>
      </dgm:t>
    </dgm:pt>
    <dgm:pt modelId="{E541CBF5-522D-4918-99A6-755D0D452CF2}" type="pres">
      <dgm:prSet presAssocID="{803E6BDF-F456-43DF-B4AF-FD8CD7712F7B}" presName="hierChild4" presStyleCnt="0"/>
      <dgm:spPr/>
    </dgm:pt>
    <dgm:pt modelId="{FBF4EB8F-2636-487C-8BD4-F7B1D4DB7C1B}" type="pres">
      <dgm:prSet presAssocID="{803E6BDF-F456-43DF-B4AF-FD8CD7712F7B}" presName="hierChild5" presStyleCnt="0"/>
      <dgm:spPr/>
    </dgm:pt>
    <dgm:pt modelId="{5D4989B9-FC75-4C08-AE60-156734AEC374}" type="pres">
      <dgm:prSet presAssocID="{586F8915-4E5A-4BD3-9EE9-146E4F4C1051}" presName="Name64" presStyleLbl="parChTrans1D2" presStyleIdx="2" presStyleCnt="3"/>
      <dgm:spPr/>
      <dgm:t>
        <a:bodyPr/>
        <a:lstStyle/>
        <a:p>
          <a:endParaRPr lang="en-US"/>
        </a:p>
      </dgm:t>
    </dgm:pt>
    <dgm:pt modelId="{F8E91212-B659-45EE-8697-5A3997EC9129}" type="pres">
      <dgm:prSet presAssocID="{64923BA0-FE8A-496E-973B-AF1BA20E1E81}" presName="hierRoot2" presStyleCnt="0">
        <dgm:presLayoutVars>
          <dgm:hierBranch val="init"/>
        </dgm:presLayoutVars>
      </dgm:prSet>
      <dgm:spPr/>
    </dgm:pt>
    <dgm:pt modelId="{6DC890DC-ADC6-40A5-BE1F-1E41A3B5B63F}" type="pres">
      <dgm:prSet presAssocID="{64923BA0-FE8A-496E-973B-AF1BA20E1E81}" presName="rootComposite" presStyleCnt="0"/>
      <dgm:spPr/>
    </dgm:pt>
    <dgm:pt modelId="{8B21F8F7-C12A-4D42-8E2B-DCCF1D0207B0}" type="pres">
      <dgm:prSet presAssocID="{64923BA0-FE8A-496E-973B-AF1BA20E1E81}" presName="rootText" presStyleLbl="node2" presStyleIdx="2" presStyleCnt="3">
        <dgm:presLayoutVars>
          <dgm:chPref val="3"/>
        </dgm:presLayoutVars>
      </dgm:prSet>
      <dgm:spPr/>
      <dgm:t>
        <a:bodyPr/>
        <a:lstStyle/>
        <a:p>
          <a:endParaRPr lang="en-US"/>
        </a:p>
      </dgm:t>
    </dgm:pt>
    <dgm:pt modelId="{F0804253-7628-4E8F-BD85-E144DF786C0C}" type="pres">
      <dgm:prSet presAssocID="{64923BA0-FE8A-496E-973B-AF1BA20E1E81}" presName="rootConnector" presStyleLbl="node2" presStyleIdx="2" presStyleCnt="3"/>
      <dgm:spPr/>
      <dgm:t>
        <a:bodyPr/>
        <a:lstStyle/>
        <a:p>
          <a:endParaRPr lang="en-US"/>
        </a:p>
      </dgm:t>
    </dgm:pt>
    <dgm:pt modelId="{442FC4E3-72BE-4C85-8A22-CDEEA62054C2}" type="pres">
      <dgm:prSet presAssocID="{64923BA0-FE8A-496E-973B-AF1BA20E1E81}" presName="hierChild4" presStyleCnt="0"/>
      <dgm:spPr/>
    </dgm:pt>
    <dgm:pt modelId="{BACA3A48-627F-4B87-94C2-0B7E66FED83C}" type="pres">
      <dgm:prSet presAssocID="{64923BA0-FE8A-496E-973B-AF1BA20E1E81}" presName="hierChild5" presStyleCnt="0"/>
      <dgm:spPr/>
    </dgm:pt>
    <dgm:pt modelId="{BC842374-DE0C-445B-92CE-9C7E65CA8E8A}" type="pres">
      <dgm:prSet presAssocID="{67AB6ED7-2AC6-418B-A5A2-90EFF9375E0E}" presName="hierChild3" presStyleCnt="0"/>
      <dgm:spPr/>
    </dgm:pt>
  </dgm:ptLst>
  <dgm:cxnLst>
    <dgm:cxn modelId="{80058544-DDF3-446C-9326-531EA12FA728}" type="presOf" srcId="{06C84406-CD19-401B-BFD0-F14864A7713E}" destId="{5CBEA8DF-F768-4218-BD78-09F9870C0A07}" srcOrd="0" destOrd="0" presId="urn:microsoft.com/office/officeart/2009/3/layout/HorizontalOrganizationChart"/>
    <dgm:cxn modelId="{9F8305C0-D93C-4466-A111-518A133AE56C}" type="presOf" srcId="{803E6BDF-F456-43DF-B4AF-FD8CD7712F7B}" destId="{72610394-6B2D-4E49-A45B-BC12CA7CACA9}" srcOrd="1" destOrd="0" presId="urn:microsoft.com/office/officeart/2009/3/layout/HorizontalOrganizationChart"/>
    <dgm:cxn modelId="{29CDED34-B7D4-49CA-959B-427EFA955DB2}" type="presOf" srcId="{60E5BEDB-C474-4D96-82B8-DDC472CB79F8}" destId="{9258D2E2-9046-44E8-9BD6-FA493351A002}" srcOrd="0" destOrd="0" presId="urn:microsoft.com/office/officeart/2009/3/layout/HorizontalOrganizationChart"/>
    <dgm:cxn modelId="{1B57C10A-3269-4B4A-8D29-471977E4DF0C}" type="presOf" srcId="{5BD89A7B-96FD-4A91-963B-0D7E5AA8AD25}" destId="{355BC72B-9AB2-42EB-AE19-8257D2D60FC6}" srcOrd="0" destOrd="0" presId="urn:microsoft.com/office/officeart/2009/3/layout/HorizontalOrganizationChart"/>
    <dgm:cxn modelId="{BE52AE71-BD04-4144-A005-9453D4149501}" type="presOf" srcId="{67AB6ED7-2AC6-418B-A5A2-90EFF9375E0E}" destId="{C126FE3B-5047-452F-B8AA-6250C7422F75}" srcOrd="0" destOrd="0" presId="urn:microsoft.com/office/officeart/2009/3/layout/HorizontalOrganizationChart"/>
    <dgm:cxn modelId="{F0989C90-13DE-4507-90D2-362777FF1C68}" srcId="{67AB6ED7-2AC6-418B-A5A2-90EFF9375E0E}" destId="{803E6BDF-F456-43DF-B4AF-FD8CD7712F7B}" srcOrd="1" destOrd="0" parTransId="{31CEAF06-01DF-44F8-9630-32FA39B07CA5}" sibTransId="{ACAF9B51-E97C-4EE1-A916-C461A42831F5}"/>
    <dgm:cxn modelId="{730CACD7-EA4E-482B-91E2-C02C9FE88B62}" srcId="{67AB6ED7-2AC6-418B-A5A2-90EFF9375E0E}" destId="{06C84406-CD19-401B-BFD0-F14864A7713E}" srcOrd="0" destOrd="0" parTransId="{5BD89A7B-96FD-4A91-963B-0D7E5AA8AD25}" sibTransId="{475EC68B-7AA5-4323-B21F-0D1E7B9F4EC6}"/>
    <dgm:cxn modelId="{AC088A6B-6113-4AB9-B02F-C8A4C008D808}" type="presOf" srcId="{67AB6ED7-2AC6-418B-A5A2-90EFF9375E0E}" destId="{5F830144-8034-4E55-9D84-C89AA1A1AC5C}" srcOrd="1" destOrd="0" presId="urn:microsoft.com/office/officeart/2009/3/layout/HorizontalOrganizationChart"/>
    <dgm:cxn modelId="{44F83131-1152-47E2-BF7A-7898B8F23FFA}" srcId="{67AB6ED7-2AC6-418B-A5A2-90EFF9375E0E}" destId="{64923BA0-FE8A-496E-973B-AF1BA20E1E81}" srcOrd="2" destOrd="0" parTransId="{586F8915-4E5A-4BD3-9EE9-146E4F4C1051}" sibTransId="{507189B3-8BFB-40DA-803C-650FF2405DFE}"/>
    <dgm:cxn modelId="{DCCAEDCC-2B95-4FA8-A9C1-A96A767E90F3}" type="presOf" srcId="{64923BA0-FE8A-496E-973B-AF1BA20E1E81}" destId="{F0804253-7628-4E8F-BD85-E144DF786C0C}" srcOrd="1" destOrd="0" presId="urn:microsoft.com/office/officeart/2009/3/layout/HorizontalOrganizationChart"/>
    <dgm:cxn modelId="{C3CBE3A7-FE55-4AFE-9FCE-CB2A419660D3}" srcId="{60E5BEDB-C474-4D96-82B8-DDC472CB79F8}" destId="{67AB6ED7-2AC6-418B-A5A2-90EFF9375E0E}" srcOrd="0" destOrd="0" parTransId="{54587E32-3C66-4C5B-A805-DDDDF233E1FA}" sibTransId="{D69E819B-420F-46FA-867C-D2F9A2D18E39}"/>
    <dgm:cxn modelId="{C5836ACE-EADE-43F9-920F-03371E04DF67}" type="presOf" srcId="{31CEAF06-01DF-44F8-9630-32FA39B07CA5}" destId="{E067A4E5-1083-46E0-9694-64EC605C75D8}" srcOrd="0" destOrd="0" presId="urn:microsoft.com/office/officeart/2009/3/layout/HorizontalOrganizationChart"/>
    <dgm:cxn modelId="{B4491292-C244-478C-A9FD-6EA3343C6DCE}" type="presOf" srcId="{586F8915-4E5A-4BD3-9EE9-146E4F4C1051}" destId="{5D4989B9-FC75-4C08-AE60-156734AEC374}" srcOrd="0" destOrd="0" presId="urn:microsoft.com/office/officeart/2009/3/layout/HorizontalOrganizationChart"/>
    <dgm:cxn modelId="{01C1FB3A-C3F8-4048-8CA1-52168AB17972}" type="presOf" srcId="{64923BA0-FE8A-496E-973B-AF1BA20E1E81}" destId="{8B21F8F7-C12A-4D42-8E2B-DCCF1D0207B0}" srcOrd="0" destOrd="0" presId="urn:microsoft.com/office/officeart/2009/3/layout/HorizontalOrganizationChart"/>
    <dgm:cxn modelId="{A381BC07-A097-4001-97CC-E2BA29C6E634}" type="presOf" srcId="{803E6BDF-F456-43DF-B4AF-FD8CD7712F7B}" destId="{E40F4251-D1BD-4DA5-BE8E-A48CEEE65726}" srcOrd="0" destOrd="0" presId="urn:microsoft.com/office/officeart/2009/3/layout/HorizontalOrganizationChart"/>
    <dgm:cxn modelId="{76D4215E-1CED-4FCF-9284-571439267597}" type="presOf" srcId="{06C84406-CD19-401B-BFD0-F14864A7713E}" destId="{A7A8F000-6DAF-452C-8291-167F6310B78F}" srcOrd="1" destOrd="0" presId="urn:microsoft.com/office/officeart/2009/3/layout/HorizontalOrganizationChart"/>
    <dgm:cxn modelId="{B3774593-854B-4FED-89EF-359B92EA17C3}" type="presParOf" srcId="{9258D2E2-9046-44E8-9BD6-FA493351A002}" destId="{44CE0B74-F9F4-4CC5-A8D7-DBBB8A3B8574}" srcOrd="0" destOrd="0" presId="urn:microsoft.com/office/officeart/2009/3/layout/HorizontalOrganizationChart"/>
    <dgm:cxn modelId="{59D3D7B5-08FF-49F9-A457-9CD83FEB263A}" type="presParOf" srcId="{44CE0B74-F9F4-4CC5-A8D7-DBBB8A3B8574}" destId="{41A93D6B-4B9C-44DC-A9A9-3F18EB27B415}" srcOrd="0" destOrd="0" presId="urn:microsoft.com/office/officeart/2009/3/layout/HorizontalOrganizationChart"/>
    <dgm:cxn modelId="{E19FDFB4-347B-4B2F-903B-7731DF16F899}" type="presParOf" srcId="{41A93D6B-4B9C-44DC-A9A9-3F18EB27B415}" destId="{C126FE3B-5047-452F-B8AA-6250C7422F75}" srcOrd="0" destOrd="0" presId="urn:microsoft.com/office/officeart/2009/3/layout/HorizontalOrganizationChart"/>
    <dgm:cxn modelId="{9BEA72D0-2874-4AE8-9768-B79CC4B1B074}" type="presParOf" srcId="{41A93D6B-4B9C-44DC-A9A9-3F18EB27B415}" destId="{5F830144-8034-4E55-9D84-C89AA1A1AC5C}" srcOrd="1" destOrd="0" presId="urn:microsoft.com/office/officeart/2009/3/layout/HorizontalOrganizationChart"/>
    <dgm:cxn modelId="{D085297E-7DFD-440F-ADB0-FB6D4125CE72}" type="presParOf" srcId="{44CE0B74-F9F4-4CC5-A8D7-DBBB8A3B8574}" destId="{50C26ADB-29E5-45AE-904C-5113284435D7}" srcOrd="1" destOrd="0" presId="urn:microsoft.com/office/officeart/2009/3/layout/HorizontalOrganizationChart"/>
    <dgm:cxn modelId="{7B91F08C-564E-44D3-889E-99DDD23AB7AB}" type="presParOf" srcId="{50C26ADB-29E5-45AE-904C-5113284435D7}" destId="{355BC72B-9AB2-42EB-AE19-8257D2D60FC6}" srcOrd="0" destOrd="0" presId="urn:microsoft.com/office/officeart/2009/3/layout/HorizontalOrganizationChart"/>
    <dgm:cxn modelId="{ECD57F9B-F296-43F8-82D1-92769331E98E}" type="presParOf" srcId="{50C26ADB-29E5-45AE-904C-5113284435D7}" destId="{14EAA18F-9431-46A0-9A26-3909AEC73CD6}" srcOrd="1" destOrd="0" presId="urn:microsoft.com/office/officeart/2009/3/layout/HorizontalOrganizationChart"/>
    <dgm:cxn modelId="{0949D9B8-362A-4920-8638-481F4E4A469F}" type="presParOf" srcId="{14EAA18F-9431-46A0-9A26-3909AEC73CD6}" destId="{5F9EE796-1CE2-48D9-9CB5-87B5FAE878E5}" srcOrd="0" destOrd="0" presId="urn:microsoft.com/office/officeart/2009/3/layout/HorizontalOrganizationChart"/>
    <dgm:cxn modelId="{01E26592-14A0-4D11-9B41-D06808729735}" type="presParOf" srcId="{5F9EE796-1CE2-48D9-9CB5-87B5FAE878E5}" destId="{5CBEA8DF-F768-4218-BD78-09F9870C0A07}" srcOrd="0" destOrd="0" presId="urn:microsoft.com/office/officeart/2009/3/layout/HorizontalOrganizationChart"/>
    <dgm:cxn modelId="{19B99ECF-1D19-41F5-8FCA-B2E6A6841910}" type="presParOf" srcId="{5F9EE796-1CE2-48D9-9CB5-87B5FAE878E5}" destId="{A7A8F000-6DAF-452C-8291-167F6310B78F}" srcOrd="1" destOrd="0" presId="urn:microsoft.com/office/officeart/2009/3/layout/HorizontalOrganizationChart"/>
    <dgm:cxn modelId="{AFD2777A-A919-4AFF-801A-EAEF59EA81FF}" type="presParOf" srcId="{14EAA18F-9431-46A0-9A26-3909AEC73CD6}" destId="{0B07ACE9-70D1-4D6E-91A1-049710933A3E}" srcOrd="1" destOrd="0" presId="urn:microsoft.com/office/officeart/2009/3/layout/HorizontalOrganizationChart"/>
    <dgm:cxn modelId="{A12EE2B1-2D62-4A73-A7CF-F68382F2807B}" type="presParOf" srcId="{14EAA18F-9431-46A0-9A26-3909AEC73CD6}" destId="{B2CF8F7F-F825-4A35-8EBC-57532DBDDE0B}" srcOrd="2" destOrd="0" presId="urn:microsoft.com/office/officeart/2009/3/layout/HorizontalOrganizationChart"/>
    <dgm:cxn modelId="{38CE8054-F6D9-47BC-AF82-9AE435B8BEFF}" type="presParOf" srcId="{50C26ADB-29E5-45AE-904C-5113284435D7}" destId="{E067A4E5-1083-46E0-9694-64EC605C75D8}" srcOrd="2" destOrd="0" presId="urn:microsoft.com/office/officeart/2009/3/layout/HorizontalOrganizationChart"/>
    <dgm:cxn modelId="{0266FF6C-3842-4C2F-B485-B737B44998FD}" type="presParOf" srcId="{50C26ADB-29E5-45AE-904C-5113284435D7}" destId="{87AB0D61-1391-474E-87CE-B92C7477D2A7}" srcOrd="3" destOrd="0" presId="urn:microsoft.com/office/officeart/2009/3/layout/HorizontalOrganizationChart"/>
    <dgm:cxn modelId="{19065FBA-7CA4-45EF-A2E6-6FD68DAA35C2}" type="presParOf" srcId="{87AB0D61-1391-474E-87CE-B92C7477D2A7}" destId="{62204C94-1F4A-4644-A78D-9F3F150FAC30}" srcOrd="0" destOrd="0" presId="urn:microsoft.com/office/officeart/2009/3/layout/HorizontalOrganizationChart"/>
    <dgm:cxn modelId="{FD4F96FE-823D-4FF0-AC01-451409D212BC}" type="presParOf" srcId="{62204C94-1F4A-4644-A78D-9F3F150FAC30}" destId="{E40F4251-D1BD-4DA5-BE8E-A48CEEE65726}" srcOrd="0" destOrd="0" presId="urn:microsoft.com/office/officeart/2009/3/layout/HorizontalOrganizationChart"/>
    <dgm:cxn modelId="{537CE117-73C4-44A2-97D4-EEC3ED2F5B50}" type="presParOf" srcId="{62204C94-1F4A-4644-A78D-9F3F150FAC30}" destId="{72610394-6B2D-4E49-A45B-BC12CA7CACA9}" srcOrd="1" destOrd="0" presId="urn:microsoft.com/office/officeart/2009/3/layout/HorizontalOrganizationChart"/>
    <dgm:cxn modelId="{F3A25A8D-1B58-4253-9ED9-44C3328C42B5}" type="presParOf" srcId="{87AB0D61-1391-474E-87CE-B92C7477D2A7}" destId="{E541CBF5-522D-4918-99A6-755D0D452CF2}" srcOrd="1" destOrd="0" presId="urn:microsoft.com/office/officeart/2009/3/layout/HorizontalOrganizationChart"/>
    <dgm:cxn modelId="{39ACE9BC-80FE-4540-B412-9D3D89668C3C}" type="presParOf" srcId="{87AB0D61-1391-474E-87CE-B92C7477D2A7}" destId="{FBF4EB8F-2636-487C-8BD4-F7B1D4DB7C1B}" srcOrd="2" destOrd="0" presId="urn:microsoft.com/office/officeart/2009/3/layout/HorizontalOrganizationChart"/>
    <dgm:cxn modelId="{4833DFEB-811B-4CE2-8DB8-A0B65752E7F3}" type="presParOf" srcId="{50C26ADB-29E5-45AE-904C-5113284435D7}" destId="{5D4989B9-FC75-4C08-AE60-156734AEC374}" srcOrd="4" destOrd="0" presId="urn:microsoft.com/office/officeart/2009/3/layout/HorizontalOrganizationChart"/>
    <dgm:cxn modelId="{923C7CAC-943B-4837-A9CB-611108C2E4CD}" type="presParOf" srcId="{50C26ADB-29E5-45AE-904C-5113284435D7}" destId="{F8E91212-B659-45EE-8697-5A3997EC9129}" srcOrd="5" destOrd="0" presId="urn:microsoft.com/office/officeart/2009/3/layout/HorizontalOrganizationChart"/>
    <dgm:cxn modelId="{BA8BBE04-D101-45AE-83AF-F797B07D3EFD}" type="presParOf" srcId="{F8E91212-B659-45EE-8697-5A3997EC9129}" destId="{6DC890DC-ADC6-40A5-BE1F-1E41A3B5B63F}" srcOrd="0" destOrd="0" presId="urn:microsoft.com/office/officeart/2009/3/layout/HorizontalOrganizationChart"/>
    <dgm:cxn modelId="{99CB2681-0407-4965-92C9-0EDCB0B54022}" type="presParOf" srcId="{6DC890DC-ADC6-40A5-BE1F-1E41A3B5B63F}" destId="{8B21F8F7-C12A-4D42-8E2B-DCCF1D0207B0}" srcOrd="0" destOrd="0" presId="urn:microsoft.com/office/officeart/2009/3/layout/HorizontalOrganizationChart"/>
    <dgm:cxn modelId="{5F36CB1B-2CB2-429F-B1BA-22975695E740}" type="presParOf" srcId="{6DC890DC-ADC6-40A5-BE1F-1E41A3B5B63F}" destId="{F0804253-7628-4E8F-BD85-E144DF786C0C}" srcOrd="1" destOrd="0" presId="urn:microsoft.com/office/officeart/2009/3/layout/HorizontalOrganizationChart"/>
    <dgm:cxn modelId="{C5FA14C7-3495-4A82-A01F-1FBE8FFB29EF}" type="presParOf" srcId="{F8E91212-B659-45EE-8697-5A3997EC9129}" destId="{442FC4E3-72BE-4C85-8A22-CDEEA62054C2}" srcOrd="1" destOrd="0" presId="urn:microsoft.com/office/officeart/2009/3/layout/HorizontalOrganizationChart"/>
    <dgm:cxn modelId="{D336031D-A003-4627-B4FF-AF59965E3828}" type="presParOf" srcId="{F8E91212-B659-45EE-8697-5A3997EC9129}" destId="{BACA3A48-627F-4B87-94C2-0B7E66FED83C}" srcOrd="2" destOrd="0" presId="urn:microsoft.com/office/officeart/2009/3/layout/HorizontalOrganizationChart"/>
    <dgm:cxn modelId="{E4D3BEFF-29F8-41EB-A5F2-692E69B06055}" type="presParOf" srcId="{44CE0B74-F9F4-4CC5-A8D7-DBBB8A3B8574}" destId="{BC842374-DE0C-445B-92CE-9C7E65CA8E8A}"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989B9-FC75-4C08-AE60-156734AEC374}">
      <dsp:nvSpPr>
        <dsp:cNvPr id="0" name=""/>
        <dsp:cNvSpPr/>
      </dsp:nvSpPr>
      <dsp:spPr>
        <a:xfrm>
          <a:off x="2855024" y="1729762"/>
          <a:ext cx="574074" cy="1235027"/>
        </a:xfrm>
        <a:custGeom>
          <a:avLst/>
          <a:gdLst/>
          <a:ahLst/>
          <a:cxnLst/>
          <a:rect l="0" t="0" r="0" b="0"/>
          <a:pathLst>
            <a:path>
              <a:moveTo>
                <a:pt x="0" y="0"/>
              </a:moveTo>
              <a:lnTo>
                <a:pt x="288572" y="0"/>
              </a:lnTo>
              <a:lnTo>
                <a:pt x="288572" y="1235027"/>
              </a:lnTo>
              <a:lnTo>
                <a:pt x="574074" y="1235027"/>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E067A4E5-1083-46E0-9694-64EC605C75D8}">
      <dsp:nvSpPr>
        <dsp:cNvPr id="0" name=""/>
        <dsp:cNvSpPr/>
      </dsp:nvSpPr>
      <dsp:spPr>
        <a:xfrm>
          <a:off x="2855024" y="1681952"/>
          <a:ext cx="577144" cy="91440"/>
        </a:xfrm>
        <a:custGeom>
          <a:avLst/>
          <a:gdLst/>
          <a:ahLst/>
          <a:cxnLst/>
          <a:rect l="0" t="0" r="0" b="0"/>
          <a:pathLst>
            <a:path>
              <a:moveTo>
                <a:pt x="0" y="47809"/>
              </a:moveTo>
              <a:lnTo>
                <a:pt x="291642" y="47809"/>
              </a:lnTo>
              <a:lnTo>
                <a:pt x="291642" y="45720"/>
              </a:lnTo>
              <a:lnTo>
                <a:pt x="577144" y="45720"/>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355BC72B-9AB2-42EB-AE19-8257D2D60FC6}">
      <dsp:nvSpPr>
        <dsp:cNvPr id="0" name=""/>
        <dsp:cNvSpPr/>
      </dsp:nvSpPr>
      <dsp:spPr>
        <a:xfrm>
          <a:off x="2855024" y="435391"/>
          <a:ext cx="577144" cy="1294371"/>
        </a:xfrm>
        <a:custGeom>
          <a:avLst/>
          <a:gdLst/>
          <a:ahLst/>
          <a:cxnLst/>
          <a:rect l="0" t="0" r="0" b="0"/>
          <a:pathLst>
            <a:path>
              <a:moveTo>
                <a:pt x="0" y="1294371"/>
              </a:moveTo>
              <a:lnTo>
                <a:pt x="291642" y="1294371"/>
              </a:lnTo>
              <a:lnTo>
                <a:pt x="291642" y="0"/>
              </a:lnTo>
              <a:lnTo>
                <a:pt x="577144" y="0"/>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C126FE3B-5047-452F-B8AA-6250C7422F75}">
      <dsp:nvSpPr>
        <dsp:cNvPr id="0" name=""/>
        <dsp:cNvSpPr/>
      </dsp:nvSpPr>
      <dsp:spPr>
        <a:xfrm>
          <a:off x="0" y="1294371"/>
          <a:ext cx="2855024" cy="870782"/>
        </a:xfrm>
        <a:prstGeom prst="rect">
          <a:avLst/>
        </a:prstGeom>
        <a:solidFill>
          <a:srgbClr val="FFCCCC"/>
        </a:solidFill>
        <a:ln w="1905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latin typeface="Avenir Book" panose="020B0503020203020204" pitchFamily="34" charset="-78"/>
              <a:cs typeface="Avenir Book" panose="020B0503020203020204" pitchFamily="34" charset="-78"/>
            </a:rPr>
            <a:t>Error detection</a:t>
          </a:r>
          <a:endParaRPr lang="en-US" sz="2000" kern="1200" dirty="0">
            <a:solidFill>
              <a:schemeClr val="tx1"/>
            </a:solidFill>
            <a:latin typeface="Avenir Book" panose="020B0503020203020204" pitchFamily="34" charset="-78"/>
            <a:cs typeface="Avenir Book" panose="020B0503020203020204" pitchFamily="34" charset="-78"/>
          </a:endParaRPr>
        </a:p>
      </dsp:txBody>
      <dsp:txXfrm>
        <a:off x="0" y="1294371"/>
        <a:ext cx="2855024" cy="870782"/>
      </dsp:txXfrm>
    </dsp:sp>
    <dsp:sp modelId="{5CBEA8DF-F768-4218-BD78-09F9870C0A07}">
      <dsp:nvSpPr>
        <dsp:cNvPr id="0" name=""/>
        <dsp:cNvSpPr/>
      </dsp:nvSpPr>
      <dsp:spPr>
        <a:xfrm>
          <a:off x="3432168" y="0"/>
          <a:ext cx="2855024" cy="870782"/>
        </a:xfrm>
        <a:prstGeom prst="rect">
          <a:avLst/>
        </a:prstGeom>
        <a:solidFill>
          <a:srgbClr val="FFCCCC"/>
        </a:solidFill>
        <a:ln w="1905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latin typeface="Avenir Book" panose="020B0503020203020204" pitchFamily="34" charset="-78"/>
              <a:cs typeface="Avenir Book" panose="020B0503020203020204" pitchFamily="34" charset="-78"/>
            </a:rPr>
            <a:t>Parity check</a:t>
          </a:r>
          <a:endParaRPr lang="en-US" sz="2000" kern="1200" dirty="0">
            <a:solidFill>
              <a:schemeClr val="tx1"/>
            </a:solidFill>
            <a:latin typeface="Avenir Book" panose="020B0503020203020204" pitchFamily="34" charset="-78"/>
            <a:cs typeface="Avenir Book" panose="020B0503020203020204" pitchFamily="34" charset="-78"/>
          </a:endParaRPr>
        </a:p>
      </dsp:txBody>
      <dsp:txXfrm>
        <a:off x="3432168" y="0"/>
        <a:ext cx="2855024" cy="870782"/>
      </dsp:txXfrm>
    </dsp:sp>
    <dsp:sp modelId="{E40F4251-D1BD-4DA5-BE8E-A48CEEE65726}">
      <dsp:nvSpPr>
        <dsp:cNvPr id="0" name=""/>
        <dsp:cNvSpPr/>
      </dsp:nvSpPr>
      <dsp:spPr>
        <a:xfrm>
          <a:off x="3432168" y="1292281"/>
          <a:ext cx="2855024" cy="870782"/>
        </a:xfrm>
        <a:prstGeom prst="rect">
          <a:avLst/>
        </a:prstGeom>
        <a:solidFill>
          <a:srgbClr val="FFCCCC"/>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latin typeface="Avenir Book" panose="020B0503020203020204" pitchFamily="34" charset="-78"/>
              <a:cs typeface="Avenir Book" panose="020B0503020203020204" pitchFamily="34" charset="-78"/>
            </a:rPr>
            <a:t>Internet checksum</a:t>
          </a:r>
          <a:endParaRPr lang="en-US" sz="2000" kern="1200" dirty="0">
            <a:solidFill>
              <a:schemeClr val="tx1"/>
            </a:solidFill>
            <a:latin typeface="Avenir Book" panose="020B0503020203020204" pitchFamily="34" charset="-78"/>
            <a:cs typeface="Avenir Book" panose="020B0503020203020204" pitchFamily="34" charset="-78"/>
          </a:endParaRPr>
        </a:p>
      </dsp:txBody>
      <dsp:txXfrm>
        <a:off x="3432168" y="1292281"/>
        <a:ext cx="2855024" cy="870782"/>
      </dsp:txXfrm>
    </dsp:sp>
    <dsp:sp modelId="{8B21F8F7-C12A-4D42-8E2B-DCCF1D0207B0}">
      <dsp:nvSpPr>
        <dsp:cNvPr id="0" name=""/>
        <dsp:cNvSpPr/>
      </dsp:nvSpPr>
      <dsp:spPr>
        <a:xfrm>
          <a:off x="3429098" y="2529398"/>
          <a:ext cx="2855024" cy="870782"/>
        </a:xfrm>
        <a:prstGeom prst="rect">
          <a:avLst/>
        </a:prstGeom>
        <a:solidFill>
          <a:srgbClr val="FFCCCC"/>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latin typeface="Avenir Book" panose="020B0503020203020204" pitchFamily="34" charset="-78"/>
              <a:cs typeface="Avenir Book" panose="020B0503020203020204" pitchFamily="34" charset="-78"/>
            </a:rPr>
            <a:t>Cyclic redundancy check</a:t>
          </a:r>
          <a:endParaRPr lang="en-US" sz="2000" kern="1200" dirty="0">
            <a:solidFill>
              <a:schemeClr val="tx1"/>
            </a:solidFill>
            <a:latin typeface="Avenir Book" panose="020B0503020203020204" pitchFamily="34" charset="-78"/>
            <a:cs typeface="Avenir Book" panose="020B0503020203020204" pitchFamily="34" charset="-78"/>
          </a:endParaRPr>
        </a:p>
      </dsp:txBody>
      <dsp:txXfrm>
        <a:off x="3429098" y="2529398"/>
        <a:ext cx="2855024" cy="870782"/>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4001" cy="34124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623494" y="0"/>
            <a:ext cx="4304001" cy="341242"/>
          </a:xfrm>
          <a:prstGeom prst="rect">
            <a:avLst/>
          </a:prstGeom>
        </p:spPr>
        <p:txBody>
          <a:bodyPr vert="horz" lIns="91440" tIns="45720" rIns="91440" bIns="45720" rtlCol="0"/>
          <a:lstStyle>
            <a:lvl1pPr algn="r">
              <a:defRPr sz="1200"/>
            </a:lvl1pPr>
          </a:lstStyle>
          <a:p>
            <a:fld id="{CD9CCD23-B213-4449-9F19-0FF2A0237F1D}" type="datetimeFigureOut">
              <a:rPr lang="en-IN" smtClean="0"/>
              <a:t>24-05-2022</a:t>
            </a:fld>
            <a:endParaRPr lang="en-IN"/>
          </a:p>
        </p:txBody>
      </p:sp>
      <p:sp>
        <p:nvSpPr>
          <p:cNvPr id="4" name="Footer Placeholder 3"/>
          <p:cNvSpPr>
            <a:spLocks noGrp="1"/>
          </p:cNvSpPr>
          <p:nvPr>
            <p:ph type="ftr" sz="quarter" idx="2"/>
          </p:nvPr>
        </p:nvSpPr>
        <p:spPr>
          <a:xfrm>
            <a:off x="0" y="6456433"/>
            <a:ext cx="4304001" cy="341242"/>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623494" y="6456433"/>
            <a:ext cx="4304001" cy="341242"/>
          </a:xfrm>
          <a:prstGeom prst="rect">
            <a:avLst/>
          </a:prstGeom>
        </p:spPr>
        <p:txBody>
          <a:bodyPr vert="horz" lIns="91440" tIns="45720" rIns="91440" bIns="45720" rtlCol="0" anchor="b"/>
          <a:lstStyle>
            <a:lvl1pPr algn="r">
              <a:defRPr sz="1200"/>
            </a:lvl1pPr>
          </a:lstStyle>
          <a:p>
            <a:fld id="{5E14E062-D3AA-4D54-93C1-4B97D601D467}" type="slidenum">
              <a:rPr lang="en-IN" smtClean="0"/>
              <a:t>‹#›</a:t>
            </a:fld>
            <a:endParaRPr lang="en-IN"/>
          </a:p>
        </p:txBody>
      </p:sp>
    </p:spTree>
    <p:extLst>
      <p:ext uri="{BB962C8B-B14F-4D97-AF65-F5344CB8AC3E}">
        <p14:creationId xmlns:p14="http://schemas.microsoft.com/office/powerpoint/2010/main" val="29226774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919" cy="34106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24597" y="0"/>
            <a:ext cx="4302919" cy="341064"/>
          </a:xfrm>
          <a:prstGeom prst="rect">
            <a:avLst/>
          </a:prstGeom>
        </p:spPr>
        <p:txBody>
          <a:bodyPr vert="horz" lIns="91440" tIns="45720" rIns="91440" bIns="45720" rtlCol="0"/>
          <a:lstStyle>
            <a:lvl1pPr algn="r">
              <a:defRPr sz="1200"/>
            </a:lvl1pPr>
          </a:lstStyle>
          <a:p>
            <a:fld id="{BDA1889E-C7EC-45CB-B713-9702810221D9}" type="datetimeFigureOut">
              <a:rPr lang="en-IN" smtClean="0"/>
              <a:t>24-05-2022</a:t>
            </a:fld>
            <a:endParaRPr lang="en-IN"/>
          </a:p>
        </p:txBody>
      </p:sp>
      <p:sp>
        <p:nvSpPr>
          <p:cNvPr id="4" name="Slide Image Placeholder 3"/>
          <p:cNvSpPr>
            <a:spLocks noGrp="1" noRot="1" noChangeAspect="1"/>
          </p:cNvSpPr>
          <p:nvPr>
            <p:ph type="sldImg" idx="2"/>
          </p:nvPr>
        </p:nvSpPr>
        <p:spPr>
          <a:xfrm>
            <a:off x="3435350" y="849313"/>
            <a:ext cx="3059113" cy="229393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92982" y="3271381"/>
            <a:ext cx="7943850" cy="2676585"/>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1" y="6456612"/>
            <a:ext cx="4302919" cy="34106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24597" y="6456612"/>
            <a:ext cx="4302919" cy="341064"/>
          </a:xfrm>
          <a:prstGeom prst="rect">
            <a:avLst/>
          </a:prstGeom>
        </p:spPr>
        <p:txBody>
          <a:bodyPr vert="horz" lIns="91440" tIns="45720" rIns="91440" bIns="45720" rtlCol="0" anchor="b"/>
          <a:lstStyle>
            <a:lvl1pPr algn="r">
              <a:defRPr sz="1200"/>
            </a:lvl1pPr>
          </a:lstStyle>
          <a:p>
            <a:fld id="{BEC38954-55DA-4B58-B5A1-805DC88A142F}" type="slidenum">
              <a:rPr lang="en-IN" smtClean="0"/>
              <a:t>‹#›</a:t>
            </a:fld>
            <a:endParaRPr lang="en-IN"/>
          </a:p>
        </p:txBody>
      </p:sp>
    </p:spTree>
    <p:extLst>
      <p:ext uri="{BB962C8B-B14F-4D97-AF65-F5344CB8AC3E}">
        <p14:creationId xmlns:p14="http://schemas.microsoft.com/office/powerpoint/2010/main" val="252259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smtClean="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smtClean="0">
                <a:cs typeface="Arial" pitchFamily="34" charset="0"/>
              </a:rPr>
              <a:pPr/>
              <a:t>24/05/2022 17:34</a:t>
            </a:fld>
            <a:endParaRPr lang="en-GB" sz="1200" smtClean="0">
              <a:cs typeface="Arial" pitchFamily="34" charset="0"/>
            </a:endParaRPr>
          </a:p>
        </p:txBody>
      </p:sp>
      <p:sp>
        <p:nvSpPr>
          <p:cNvPr id="61446" name="Footer Placeholder 5"/>
          <p:cNvSpPr>
            <a:spLocks noGrp="1"/>
          </p:cNvSpPr>
          <p:nvPr>
            <p:ph type="ftr" sz="quarter" idx="4"/>
          </p:nvPr>
        </p:nvSpPr>
        <p:spPr>
          <a:xfrm>
            <a:off x="0" y="6564005"/>
            <a:ext cx="913450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GB" sz="500" smtClean="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smtClean="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smtClean="0">
                <a:solidFill>
                  <a:srgbClr val="000000"/>
                </a:solidFill>
                <a:cs typeface="Arial" pitchFamily="34" charset="0"/>
              </a:rPr>
            </a:br>
            <a:r>
              <a:rPr lang="en-GB" sz="500" smtClean="0">
                <a:solidFill>
                  <a:srgbClr val="000000"/>
                </a:solidFill>
                <a:cs typeface="Arial" pitchFamily="34" charset="0"/>
              </a:rPr>
              <a:t>MICROSOFT MAKES NO WARRANTIES, EXPRESS, IMPLIED OR STATUTORY, AS TO THE INFORMATION IN THIS PRESENTATION.</a:t>
            </a:r>
          </a:p>
          <a:p>
            <a:endParaRPr lang="en-GB" sz="500" smtClean="0">
              <a:cs typeface="Arial" pitchFamily="34" charset="0"/>
            </a:endParaRPr>
          </a:p>
        </p:txBody>
      </p:sp>
      <p:sp>
        <p:nvSpPr>
          <p:cNvPr id="61447" name="Slide Number Placeholder 6"/>
          <p:cNvSpPr>
            <a:spLocks noGrp="1"/>
          </p:cNvSpPr>
          <p:nvPr>
            <p:ph type="sldNum" sz="quarter" idx="5"/>
          </p:nvPr>
        </p:nvSpPr>
        <p:spPr>
          <a:xfrm>
            <a:off x="9134508" y="6564005"/>
            <a:ext cx="101366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smtClean="0">
                <a:cs typeface="Arial" pitchFamily="34" charset="0"/>
              </a:rPr>
              <a:pPr/>
              <a:t>1</a:t>
            </a:fld>
            <a:endParaRPr lang="en-GB" sz="1200" smtClean="0">
              <a:cs typeface="Arial" pitchFamily="34" charset="0"/>
            </a:endParaRPr>
          </a:p>
        </p:txBody>
      </p:sp>
    </p:spTree>
    <p:extLst>
      <p:ext uri="{BB962C8B-B14F-4D97-AF65-F5344CB8AC3E}">
        <p14:creationId xmlns:p14="http://schemas.microsoft.com/office/powerpoint/2010/main" val="12014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14244BF-4961-9B4D-8915-10400128D141}" type="slidenum">
              <a:rPr lang="en-US"/>
              <a:pPr/>
              <a:t>10</a:t>
            </a:fld>
            <a:endParaRPr lang="en-US" dirty="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387689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24/05/2022 17:34</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11</a:t>
            </a:fld>
            <a:endParaRPr lang="en-GB" sz="1200" smtClean="0">
              <a:cs typeface="Arial" pitchFamily="34" charset="0"/>
            </a:endParaRPr>
          </a:p>
        </p:txBody>
      </p:sp>
    </p:spTree>
    <p:extLst>
      <p:ext uri="{BB962C8B-B14F-4D97-AF65-F5344CB8AC3E}">
        <p14:creationId xmlns:p14="http://schemas.microsoft.com/office/powerpoint/2010/main" val="2439333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24/05/2022 17:34</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2</a:t>
            </a:fld>
            <a:endParaRPr lang="en-GB" sz="1200" smtClean="0">
              <a:cs typeface="Arial" pitchFamily="34" charset="0"/>
            </a:endParaRPr>
          </a:p>
        </p:txBody>
      </p:sp>
    </p:spTree>
    <p:extLst>
      <p:ext uri="{BB962C8B-B14F-4D97-AF65-F5344CB8AC3E}">
        <p14:creationId xmlns:p14="http://schemas.microsoft.com/office/powerpoint/2010/main" val="730678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14244BF-4961-9B4D-8915-10400128D141}" type="slidenum">
              <a:rPr lang="en-US"/>
              <a:pPr/>
              <a:t>3</a:t>
            </a:fld>
            <a:endParaRPr lang="en-US" dirty="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502993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14244BF-4961-9B4D-8915-10400128D141}" type="slidenum">
              <a:rPr lang="en-US"/>
              <a:pPr/>
              <a:t>4</a:t>
            </a:fld>
            <a:endParaRPr lang="en-US" dirty="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169241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14244BF-4961-9B4D-8915-10400128D141}" type="slidenum">
              <a:rPr lang="en-US"/>
              <a:pPr/>
              <a:t>5</a:t>
            </a:fld>
            <a:endParaRPr lang="en-US" dirty="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223777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14244BF-4961-9B4D-8915-10400128D141}" type="slidenum">
              <a:rPr lang="en-US"/>
              <a:pPr/>
              <a:t>6</a:t>
            </a:fld>
            <a:endParaRPr lang="en-US" dirty="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838565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14244BF-4961-9B4D-8915-10400128D141}" type="slidenum">
              <a:rPr lang="en-US"/>
              <a:pPr/>
              <a:t>7</a:t>
            </a:fld>
            <a:endParaRPr lang="en-US" dirty="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447381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14244BF-4961-9B4D-8915-10400128D141}" type="slidenum">
              <a:rPr lang="en-US"/>
              <a:pPr/>
              <a:t>8</a:t>
            </a:fld>
            <a:endParaRPr lang="en-US" dirty="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811751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8A7A072-117A-3B47-864D-B04E07676470}" type="slidenum">
              <a:rPr lang="en-US" smtClean="0"/>
              <a:pPr>
                <a:defRPr/>
              </a:pPr>
              <a:t>9</a:t>
            </a:fld>
            <a:endParaRPr lang="en-US" dirty="0"/>
          </a:p>
        </p:txBody>
      </p:sp>
    </p:spTree>
    <p:extLst>
      <p:ext uri="{BB962C8B-B14F-4D97-AF65-F5344CB8AC3E}">
        <p14:creationId xmlns:p14="http://schemas.microsoft.com/office/powerpoint/2010/main" val="2704917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Avenir Book" panose="020B0503020203020204" pitchFamily="34" charset="-78"/>
                <a:cs typeface="Avenir Book" panose="020B0503020203020204" pitchFamily="34" charset="-78"/>
              </a:defRPr>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Avenir Book" panose="020B0503020203020204" pitchFamily="34" charset="-78"/>
                <a:cs typeface="Avenir Book" panose="020B0503020203020204" pitchFamily="34"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5/24/2022</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04927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63932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098293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600">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Avenir Book" panose="020B0503020203020204" pitchFamily="34" charset="-78"/>
                <a:cs typeface="Avenir Book" panose="020B0503020203020204" pitchFamily="34" charset="-78"/>
              </a:defRPr>
            </a:lvl1pPr>
            <a:lvl2pPr>
              <a:lnSpc>
                <a:spcPct val="90000"/>
              </a:lnSpc>
              <a:defRPr>
                <a:latin typeface="Avenir Book" panose="020B0503020203020204" pitchFamily="34" charset="-78"/>
                <a:cs typeface="Avenir Book" panose="020B0503020203020204" pitchFamily="34" charset="-78"/>
              </a:defRPr>
            </a:lvl2pPr>
            <a:lvl3pPr>
              <a:lnSpc>
                <a:spcPct val="90000"/>
              </a:lnSpc>
              <a:defRPr>
                <a:latin typeface="Avenir Book" panose="020B0503020203020204" pitchFamily="34" charset="-78"/>
                <a:cs typeface="Avenir Book" panose="020B0503020203020204" pitchFamily="34" charset="-78"/>
              </a:defRPr>
            </a:lvl3pPr>
            <a:lvl4pPr>
              <a:lnSpc>
                <a:spcPct val="90000"/>
              </a:lnSpc>
              <a:defRPr>
                <a:latin typeface="Avenir Book" panose="020B0503020203020204" pitchFamily="34" charset="-78"/>
                <a:cs typeface="Avenir Book" panose="020B0503020203020204" pitchFamily="34" charset="-78"/>
              </a:defRPr>
            </a:lvl4pPr>
            <a:lvl5pPr>
              <a:lnSpc>
                <a:spcPct val="90000"/>
              </a:lnSpc>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76200" y="6324600"/>
            <a:ext cx="3200400" cy="533400"/>
          </a:xfrm>
          <a:prstGeom prst="rect">
            <a:avLst/>
          </a:prstGeom>
          <a:solidFill>
            <a:schemeClr val="bg1"/>
          </a:solidFill>
        </p:spPr>
        <p:txBody>
          <a:bodyPr wrap="square" rtlCol="0">
            <a:spAutoFit/>
          </a:bodyPr>
          <a:lstStyle/>
          <a:p>
            <a:endParaRPr lang="en-US" dirty="0"/>
          </a:p>
        </p:txBody>
      </p:sp>
      <p:cxnSp>
        <p:nvCxnSpPr>
          <p:cNvPr id="5" name="Straight Connector 4"/>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4526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5/24/2022</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7" name="Straight Connector 6"/>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07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808004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5/24/2022</a:t>
            </a:fld>
            <a:endParaRPr lang="en-US" dirty="0"/>
          </a:p>
        </p:txBody>
      </p:sp>
      <p:sp>
        <p:nvSpPr>
          <p:cNvPr id="6" name="Footer Placeholder 5"/>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7" name="Slide Number Placeholder 6"/>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8" name="Straight Connector 7"/>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13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5/24/2022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724308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4E2C89-3D21-5645-8D07-A6E26F08B175}" type="datetimeFigureOut">
              <a:rPr lang="en-US" smtClean="0"/>
              <a:pPr/>
              <a:t>5/24/2022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36797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5/24/2022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783241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602173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317204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5/24/2022</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493319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tmp"/><Relationship Id="rId4" Type="http://schemas.openxmlformats.org/officeDocument/2006/relationships/image" Target="../media/image6.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457200" y="1687513"/>
            <a:ext cx="8382000" cy="1568450"/>
          </a:xfrm>
        </p:spPr>
        <p:txBody>
          <a:bodyPr>
            <a:normAutofit fontScale="90000"/>
          </a:bodyPr>
          <a:lstStyle/>
          <a:p>
            <a:r>
              <a:rPr lang="en-US" sz="3200" dirty="0" smtClean="0"/>
              <a:t/>
            </a:r>
            <a:br>
              <a:rPr lang="en-US" sz="3200" dirty="0" smtClean="0"/>
            </a:br>
            <a:r>
              <a:rPr lang="en-US" sz="3200" dirty="0" smtClean="0"/>
              <a:t>Computer Networks I</a:t>
            </a:r>
            <a:br>
              <a:rPr lang="en-US" sz="3200" dirty="0" smtClean="0"/>
            </a:br>
            <a:r>
              <a:rPr lang="en-US" sz="3200" dirty="0" smtClean="0"/>
              <a:t/>
            </a:r>
            <a:br>
              <a:rPr lang="en-US" sz="3200" dirty="0" smtClean="0"/>
            </a:br>
            <a:r>
              <a:rPr lang="en-US" sz="3200" dirty="0" smtClean="0"/>
              <a:t>Error </a:t>
            </a:r>
            <a:r>
              <a:rPr lang="en-US" sz="3200" dirty="0" smtClean="0"/>
              <a:t>Detection</a:t>
            </a:r>
            <a:br>
              <a:rPr lang="en-US" sz="3200" dirty="0" smtClean="0"/>
            </a:br>
            <a:r>
              <a:rPr lang="en-US" sz="2200" dirty="0" smtClean="0"/>
              <a:t>(Cyclic Redundancy Check)</a:t>
            </a:r>
            <a:endParaRPr lang="en-US" sz="2200" dirty="0" smtClean="0"/>
          </a:p>
        </p:txBody>
      </p:sp>
      <p:sp>
        <p:nvSpPr>
          <p:cNvPr id="8" name="Rounded Rectangle 4"/>
          <p:cNvSpPr/>
          <p:nvPr/>
        </p:nvSpPr>
        <p:spPr bwMode="auto">
          <a:xfrm>
            <a:off x="560388"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latin typeface="Avenir Book" panose="020B0503020203020204" pitchFamily="34" charset="-78"/>
              <a:cs typeface="Avenir Book" panose="020B0503020203020204" pitchFamily="34" charset="-78"/>
            </a:endParaRPr>
          </a:p>
        </p:txBody>
      </p:sp>
      <p:sp>
        <p:nvSpPr>
          <p:cNvPr id="6" name="Subtitle 3"/>
          <p:cNvSpPr txBox="1">
            <a:spLocks/>
          </p:cNvSpPr>
          <p:nvPr/>
        </p:nvSpPr>
        <p:spPr bwMode="auto">
          <a:xfrm>
            <a:off x="1428750" y="3962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1"/>
              </a:buClr>
              <a:buSzPct val="65000"/>
              <a:buFont typeface="Wingdings" pitchFamily="2" charset="2"/>
              <a:buNone/>
              <a:defRPr sz="30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60000"/>
              <a:buFont typeface="Wingdings" pitchFamily="2" charset="2"/>
              <a:buNone/>
              <a:defRPr sz="2600">
                <a:solidFill>
                  <a:schemeClr val="tx1"/>
                </a:solidFill>
                <a:latin typeface="+mn-lt"/>
              </a:defRPr>
            </a:lvl2pPr>
            <a:lvl3pPr marL="914400" indent="0" algn="ctr" rtl="0" eaLnBrk="0" fontAlgn="base" hangingPunct="0">
              <a:spcBef>
                <a:spcPct val="20000"/>
              </a:spcBef>
              <a:spcAft>
                <a:spcPct val="0"/>
              </a:spcAft>
              <a:buClr>
                <a:schemeClr val="accent1"/>
              </a:buClr>
              <a:buSzPct val="65000"/>
              <a:buFont typeface="Wingdings" pitchFamily="2" charset="2"/>
              <a:buNone/>
              <a:defRPr sz="2200">
                <a:solidFill>
                  <a:schemeClr val="tx1"/>
                </a:solidFill>
                <a:latin typeface="+mn-lt"/>
              </a:defRPr>
            </a:lvl3pPr>
            <a:lvl4pPr marL="1371600" indent="0" algn="ctr" rtl="0" eaLnBrk="0" fontAlgn="base" hangingPunct="0">
              <a:spcBef>
                <a:spcPct val="20000"/>
              </a:spcBef>
              <a:spcAft>
                <a:spcPct val="0"/>
              </a:spcAft>
              <a:buClr>
                <a:schemeClr val="accent2"/>
              </a:buClr>
              <a:buSzPct val="70000"/>
              <a:buFont typeface="Wingdings" pitchFamily="2" charset="2"/>
              <a:buNone/>
              <a:defRPr sz="2000">
                <a:solidFill>
                  <a:schemeClr val="tx1"/>
                </a:solidFill>
                <a:latin typeface="+mn-lt"/>
              </a:defRPr>
            </a:lvl4pPr>
            <a:lvl5pPr marL="1828800" indent="0" algn="ctr" rtl="0" eaLnBrk="0" fontAlgn="base" hangingPunct="0">
              <a:spcBef>
                <a:spcPct val="20000"/>
              </a:spcBef>
              <a:spcAft>
                <a:spcPct val="0"/>
              </a:spcAft>
              <a:buClr>
                <a:schemeClr val="accent1"/>
              </a:buClr>
              <a:buSzPct val="75000"/>
              <a:buFont typeface="Wingdings" pitchFamily="2" charset="2"/>
              <a:buNone/>
              <a:defRPr sz="2000">
                <a:solidFill>
                  <a:schemeClr val="tx1"/>
                </a:solidFill>
                <a:latin typeface="+mn-lt"/>
              </a:defRPr>
            </a:lvl5pPr>
            <a:lvl6pPr marL="22860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6pPr>
            <a:lvl7pPr marL="27432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7pPr>
            <a:lvl8pPr marL="32004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8pPr>
            <a:lvl9pPr marL="36576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9pPr>
          </a:lstStyle>
          <a:p>
            <a:pPr eaLnBrk="1" hangingPunct="1"/>
            <a:r>
              <a:rPr lang="en-US" sz="2000" kern="0" dirty="0" err="1" smtClean="0">
                <a:latin typeface="Avenir Book" panose="020B0503020203020204" pitchFamily="34" charset="-78"/>
                <a:cs typeface="Avenir Book" panose="020B0503020203020204" pitchFamily="34" charset="-78"/>
              </a:rPr>
              <a:t>Amitangshu</a:t>
            </a:r>
            <a:r>
              <a:rPr lang="en-US" sz="2000" kern="0" dirty="0" smtClean="0">
                <a:latin typeface="Avenir Book" panose="020B0503020203020204" pitchFamily="34" charset="-78"/>
                <a:cs typeface="Avenir Book" panose="020B0503020203020204" pitchFamily="34" charset="-78"/>
              </a:rPr>
              <a:t> Pal</a:t>
            </a:r>
          </a:p>
          <a:p>
            <a:pPr eaLnBrk="1" hangingPunct="1"/>
            <a:r>
              <a:rPr lang="en-US" sz="2000" kern="0" dirty="0" smtClean="0">
                <a:latin typeface="Avenir Book" panose="020B0503020203020204" pitchFamily="34" charset="-78"/>
                <a:cs typeface="Avenir Book" panose="020B0503020203020204" pitchFamily="34" charset="-78"/>
              </a:rPr>
              <a:t>Computer Science and Engineering</a:t>
            </a:r>
          </a:p>
          <a:p>
            <a:pPr eaLnBrk="1" hangingPunct="1"/>
            <a:r>
              <a:rPr lang="en-US" sz="2000" kern="0" dirty="0" smtClean="0">
                <a:latin typeface="Avenir Book" panose="020B0503020203020204" pitchFamily="34" charset="-78"/>
                <a:cs typeface="Avenir Book" panose="020B0503020203020204" pitchFamily="34" charset="-78"/>
              </a:rPr>
              <a:t>IIT Kanpur</a:t>
            </a:r>
          </a:p>
        </p:txBody>
      </p:sp>
    </p:spTree>
    <p:extLst>
      <p:ext uri="{BB962C8B-B14F-4D97-AF65-F5344CB8AC3E}">
        <p14:creationId xmlns:p14="http://schemas.microsoft.com/office/powerpoint/2010/main" val="4257869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28650" y="365126"/>
            <a:ext cx="7886700" cy="748779"/>
          </a:xfrm>
        </p:spPr>
        <p:txBody>
          <a:bodyPr/>
          <a:lstStyle/>
          <a:p>
            <a:pPr eaLnBrk="1" hangingPunct="1"/>
            <a:r>
              <a:rPr kumimoji="1" lang="en-US" dirty="0"/>
              <a:t>Cyclic Redundancy </a:t>
            </a:r>
            <a:r>
              <a:rPr kumimoji="1" lang="en-US" dirty="0" smtClean="0"/>
              <a:t>Check</a:t>
            </a:r>
            <a:endParaRPr kumimoji="1" lang="en-US" dirty="0"/>
          </a:p>
        </p:txBody>
      </p:sp>
      <p:graphicFrame>
        <p:nvGraphicFramePr>
          <p:cNvPr id="4" name="Table 2">
            <a:extLst>
              <a:ext uri="{FF2B5EF4-FFF2-40B4-BE49-F238E27FC236}">
                <a16:creationId xmlns:a16="http://schemas.microsoft.com/office/drawing/2014/main" id="{C69DE1F8-0099-4466-8785-16EFF91FA383}"/>
              </a:ext>
            </a:extLst>
          </p:cNvPr>
          <p:cNvGraphicFramePr>
            <a:graphicFrameLocks noGrp="1"/>
          </p:cNvGraphicFramePr>
          <p:nvPr>
            <p:extLst>
              <p:ext uri="{D42A27DB-BD31-4B8C-83A1-F6EECF244321}">
                <p14:modId xmlns:p14="http://schemas.microsoft.com/office/powerpoint/2010/main" val="1946416554"/>
              </p:ext>
            </p:extLst>
          </p:nvPr>
        </p:nvGraphicFramePr>
        <p:xfrm>
          <a:off x="309879" y="1139305"/>
          <a:ext cx="8634615" cy="2286000"/>
        </p:xfrm>
        <a:graphic>
          <a:graphicData uri="http://schemas.openxmlformats.org/drawingml/2006/table">
            <a:tbl>
              <a:tblPr firstRow="1" bandRow="1">
                <a:tableStyleId>{5C22544A-7EE6-4342-B048-85BDC9FD1C3A}</a:tableStyleId>
              </a:tblPr>
              <a:tblGrid>
                <a:gridCol w="1296736">
                  <a:extLst>
                    <a:ext uri="{9D8B030D-6E8A-4147-A177-3AD203B41FA5}">
                      <a16:colId xmlns:a16="http://schemas.microsoft.com/office/drawing/2014/main" val="635442858"/>
                    </a:ext>
                  </a:extLst>
                </a:gridCol>
                <a:gridCol w="5279568">
                  <a:extLst>
                    <a:ext uri="{9D8B030D-6E8A-4147-A177-3AD203B41FA5}">
                      <a16:colId xmlns:a16="http://schemas.microsoft.com/office/drawing/2014/main" val="4151832940"/>
                    </a:ext>
                  </a:extLst>
                </a:gridCol>
                <a:gridCol w="2058311">
                  <a:extLst>
                    <a:ext uri="{9D8B030D-6E8A-4147-A177-3AD203B41FA5}">
                      <a16:colId xmlns:a16="http://schemas.microsoft.com/office/drawing/2014/main" val="2557920048"/>
                    </a:ext>
                  </a:extLst>
                </a:gridCol>
              </a:tblGrid>
              <a:tr h="370840">
                <a:tc>
                  <a:txBody>
                    <a:bodyPr/>
                    <a:lstStyle/>
                    <a:p>
                      <a:pPr algn="l"/>
                      <a:r>
                        <a:rPr lang="en-IN" sz="2400" b="0" i="0" u="none" strike="noStrike" kern="1200" baseline="0" dirty="0">
                          <a:solidFill>
                            <a:schemeClr val="tx1"/>
                          </a:solidFill>
                          <a:latin typeface="+mj-lt"/>
                          <a:ea typeface="+mn-ea"/>
                          <a:cs typeface="+mn-cs"/>
                        </a:rPr>
                        <a:t>Name</a:t>
                      </a:r>
                    </a:p>
                  </a:txBody>
                  <a:tcPr>
                    <a:lnL w="12700" cap="flat" cmpd="sng" algn="ctr">
                      <a:solidFill>
                        <a:srgbClr val="007EAD"/>
                      </a:solidFill>
                      <a:prstDash val="solid"/>
                      <a:round/>
                      <a:headEnd type="none" w="med" len="med"/>
                      <a:tailEnd type="none" w="med" len="med"/>
                    </a:lnL>
                    <a:lnR w="12700" cap="flat" cmpd="sng" algn="ctr">
                      <a:solidFill>
                        <a:srgbClr val="007EAD"/>
                      </a:solidFill>
                      <a:prstDash val="solid"/>
                      <a:round/>
                      <a:headEnd type="none" w="med" len="med"/>
                      <a:tailEnd type="none" w="med" len="med"/>
                    </a:lnR>
                    <a:lnT w="12700" cap="flat" cmpd="sng" algn="ctr">
                      <a:solidFill>
                        <a:srgbClr val="007EAD"/>
                      </a:solidFill>
                      <a:prstDash val="solid"/>
                      <a:round/>
                      <a:headEnd type="none" w="med" len="med"/>
                      <a:tailEnd type="none" w="med" len="med"/>
                    </a:lnT>
                    <a:lnB w="12700" cap="flat" cmpd="sng" algn="ctr">
                      <a:solidFill>
                        <a:srgbClr val="007EAD"/>
                      </a:solidFill>
                      <a:prstDash val="solid"/>
                      <a:round/>
                      <a:headEnd type="none" w="med" len="med"/>
                      <a:tailEnd type="none" w="med" len="med"/>
                    </a:lnB>
                    <a:solidFill>
                      <a:srgbClr val="D4EFFD"/>
                    </a:solidFill>
                  </a:tcPr>
                </a:tc>
                <a:tc>
                  <a:txBody>
                    <a:bodyPr/>
                    <a:lstStyle/>
                    <a:p>
                      <a:pPr algn="l"/>
                      <a:r>
                        <a:rPr lang="en-IN" sz="2400" b="0" i="0" dirty="0">
                          <a:solidFill>
                            <a:schemeClr val="tx1"/>
                          </a:solidFill>
                          <a:latin typeface="+mj-lt"/>
                        </a:rPr>
                        <a:t>Binary</a:t>
                      </a:r>
                    </a:p>
                  </a:txBody>
                  <a:tcPr>
                    <a:lnL w="12700" cap="flat" cmpd="sng" algn="ctr">
                      <a:solidFill>
                        <a:srgbClr val="007EAD"/>
                      </a:solidFill>
                      <a:prstDash val="solid"/>
                      <a:round/>
                      <a:headEnd type="none" w="med" len="med"/>
                      <a:tailEnd type="none" w="med" len="med"/>
                    </a:lnL>
                    <a:lnR w="12700" cap="flat" cmpd="sng" algn="ctr">
                      <a:solidFill>
                        <a:srgbClr val="007EAD"/>
                      </a:solidFill>
                      <a:prstDash val="solid"/>
                      <a:round/>
                      <a:headEnd type="none" w="med" len="med"/>
                      <a:tailEnd type="none" w="med" len="med"/>
                    </a:lnR>
                    <a:lnT w="12700" cap="flat" cmpd="sng" algn="ctr">
                      <a:solidFill>
                        <a:srgbClr val="007EAD"/>
                      </a:solidFill>
                      <a:prstDash val="solid"/>
                      <a:round/>
                      <a:headEnd type="none" w="med" len="med"/>
                      <a:tailEnd type="none" w="med" len="med"/>
                    </a:lnT>
                    <a:lnB w="12700" cap="flat" cmpd="sng" algn="ctr">
                      <a:solidFill>
                        <a:srgbClr val="007EAD"/>
                      </a:solidFill>
                      <a:prstDash val="solid"/>
                      <a:round/>
                      <a:headEnd type="none" w="med" len="med"/>
                      <a:tailEnd type="none" w="med" len="med"/>
                    </a:lnB>
                    <a:solidFill>
                      <a:srgbClr val="D4EFFD"/>
                    </a:solidFill>
                  </a:tcPr>
                </a:tc>
                <a:tc>
                  <a:txBody>
                    <a:bodyPr/>
                    <a:lstStyle/>
                    <a:p>
                      <a:pPr algn="l"/>
                      <a:r>
                        <a:rPr lang="en-IN" sz="2400" b="0" i="0" dirty="0">
                          <a:solidFill>
                            <a:schemeClr val="tx1"/>
                          </a:solidFill>
                          <a:latin typeface="+mj-lt"/>
                        </a:rPr>
                        <a:t>Application</a:t>
                      </a:r>
                    </a:p>
                  </a:txBody>
                  <a:tcPr>
                    <a:lnL w="12700" cap="flat" cmpd="sng" algn="ctr">
                      <a:solidFill>
                        <a:srgbClr val="007EAD"/>
                      </a:solidFill>
                      <a:prstDash val="solid"/>
                      <a:round/>
                      <a:headEnd type="none" w="med" len="med"/>
                      <a:tailEnd type="none" w="med" len="med"/>
                    </a:lnL>
                    <a:lnR w="12700" cap="flat" cmpd="sng" algn="ctr">
                      <a:solidFill>
                        <a:srgbClr val="007EAD"/>
                      </a:solidFill>
                      <a:prstDash val="solid"/>
                      <a:round/>
                      <a:headEnd type="none" w="med" len="med"/>
                      <a:tailEnd type="none" w="med" len="med"/>
                    </a:lnR>
                    <a:lnT w="12700" cap="flat" cmpd="sng" algn="ctr">
                      <a:solidFill>
                        <a:srgbClr val="007EAD"/>
                      </a:solidFill>
                      <a:prstDash val="solid"/>
                      <a:round/>
                      <a:headEnd type="none" w="med" len="med"/>
                      <a:tailEnd type="none" w="med" len="med"/>
                    </a:lnT>
                    <a:lnB w="12700" cap="flat" cmpd="sng" algn="ctr">
                      <a:solidFill>
                        <a:srgbClr val="007EAD"/>
                      </a:solidFill>
                      <a:prstDash val="solid"/>
                      <a:round/>
                      <a:headEnd type="none" w="med" len="med"/>
                      <a:tailEnd type="none" w="med" len="med"/>
                    </a:lnB>
                    <a:solidFill>
                      <a:srgbClr val="D4EFFD"/>
                    </a:solidFill>
                  </a:tcPr>
                </a:tc>
                <a:extLst>
                  <a:ext uri="{0D108BD9-81ED-4DB2-BD59-A6C34878D82A}">
                    <a16:rowId xmlns:a16="http://schemas.microsoft.com/office/drawing/2014/main" val="2763460802"/>
                  </a:ext>
                </a:extLst>
              </a:tr>
              <a:tr h="370840">
                <a:tc>
                  <a:txBody>
                    <a:bodyPr/>
                    <a:lstStyle/>
                    <a:p>
                      <a:r>
                        <a:rPr lang="en-IN" sz="2400" i="0" dirty="0">
                          <a:latin typeface="+mj-lt"/>
                        </a:rPr>
                        <a:t>CRC-8</a:t>
                      </a:r>
                    </a:p>
                  </a:txBody>
                  <a:tcPr>
                    <a:lnL w="12700" cap="flat" cmpd="sng" algn="ctr">
                      <a:solidFill>
                        <a:srgbClr val="007EAD"/>
                      </a:solidFill>
                      <a:prstDash val="solid"/>
                      <a:round/>
                      <a:headEnd type="none" w="med" len="med"/>
                      <a:tailEnd type="none" w="med" len="med"/>
                    </a:lnL>
                    <a:lnR w="12700" cap="flat" cmpd="sng" algn="ctr">
                      <a:solidFill>
                        <a:srgbClr val="007EAD"/>
                      </a:solidFill>
                      <a:prstDash val="solid"/>
                      <a:round/>
                      <a:headEnd type="none" w="med" len="med"/>
                      <a:tailEnd type="none" w="med" len="med"/>
                    </a:lnR>
                    <a:lnT w="12700" cap="flat" cmpd="sng" algn="ctr">
                      <a:solidFill>
                        <a:srgbClr val="007EAD"/>
                      </a:solidFill>
                      <a:prstDash val="solid"/>
                      <a:round/>
                      <a:headEnd type="none" w="med" len="med"/>
                      <a:tailEnd type="none" w="med" len="med"/>
                    </a:lnT>
                    <a:lnB w="12700" cap="flat" cmpd="sng" algn="ctr">
                      <a:solidFill>
                        <a:srgbClr val="007EAD"/>
                      </a:solidFill>
                      <a:prstDash val="solid"/>
                      <a:round/>
                      <a:headEnd type="none" w="med" len="med"/>
                      <a:tailEnd type="none" w="med" len="med"/>
                    </a:lnB>
                    <a:noFill/>
                  </a:tcPr>
                </a:tc>
                <a:tc>
                  <a:txBody>
                    <a:bodyPr/>
                    <a:lstStyle/>
                    <a:p>
                      <a:r>
                        <a:rPr lang="en-IN" sz="2400" i="0" dirty="0">
                          <a:latin typeface="+mj-lt"/>
                        </a:rPr>
                        <a:t>100000111</a:t>
                      </a:r>
                    </a:p>
                  </a:txBody>
                  <a:tcPr>
                    <a:lnL w="12700" cap="flat" cmpd="sng" algn="ctr">
                      <a:solidFill>
                        <a:srgbClr val="007EAD"/>
                      </a:solidFill>
                      <a:prstDash val="solid"/>
                      <a:round/>
                      <a:headEnd type="none" w="med" len="med"/>
                      <a:tailEnd type="none" w="med" len="med"/>
                    </a:lnL>
                    <a:lnR w="12700" cap="flat" cmpd="sng" algn="ctr">
                      <a:solidFill>
                        <a:srgbClr val="007EAD"/>
                      </a:solidFill>
                      <a:prstDash val="solid"/>
                      <a:round/>
                      <a:headEnd type="none" w="med" len="med"/>
                      <a:tailEnd type="none" w="med" len="med"/>
                    </a:lnR>
                    <a:lnT w="12700" cap="flat" cmpd="sng" algn="ctr">
                      <a:solidFill>
                        <a:srgbClr val="007EAD"/>
                      </a:solidFill>
                      <a:prstDash val="solid"/>
                      <a:round/>
                      <a:headEnd type="none" w="med" len="med"/>
                      <a:tailEnd type="none" w="med" len="med"/>
                    </a:lnT>
                    <a:lnB w="12700" cap="flat" cmpd="sng" algn="ctr">
                      <a:solidFill>
                        <a:srgbClr val="007EAD"/>
                      </a:solidFill>
                      <a:prstDash val="solid"/>
                      <a:round/>
                      <a:headEnd type="none" w="med" len="med"/>
                      <a:tailEnd type="none" w="med" len="med"/>
                    </a:lnB>
                    <a:noFill/>
                  </a:tcPr>
                </a:tc>
                <a:tc>
                  <a:txBody>
                    <a:bodyPr/>
                    <a:lstStyle/>
                    <a:p>
                      <a:r>
                        <a:rPr lang="en-IN" sz="2400" i="0" dirty="0">
                          <a:latin typeface="+mj-lt"/>
                        </a:rPr>
                        <a:t>ATM header</a:t>
                      </a:r>
                    </a:p>
                  </a:txBody>
                  <a:tcPr>
                    <a:lnL w="12700" cap="flat" cmpd="sng" algn="ctr">
                      <a:solidFill>
                        <a:srgbClr val="007EAD"/>
                      </a:solidFill>
                      <a:prstDash val="solid"/>
                      <a:round/>
                      <a:headEnd type="none" w="med" len="med"/>
                      <a:tailEnd type="none" w="med" len="med"/>
                    </a:lnL>
                    <a:lnR w="12700" cap="flat" cmpd="sng" algn="ctr">
                      <a:solidFill>
                        <a:srgbClr val="007EAD"/>
                      </a:solidFill>
                      <a:prstDash val="solid"/>
                      <a:round/>
                      <a:headEnd type="none" w="med" len="med"/>
                      <a:tailEnd type="none" w="med" len="med"/>
                    </a:lnR>
                    <a:lnT w="12700" cap="flat" cmpd="sng" algn="ctr">
                      <a:solidFill>
                        <a:srgbClr val="007EAD"/>
                      </a:solidFill>
                      <a:prstDash val="solid"/>
                      <a:round/>
                      <a:headEnd type="none" w="med" len="med"/>
                      <a:tailEnd type="none" w="med" len="med"/>
                    </a:lnT>
                    <a:lnB w="12700" cap="flat" cmpd="sng" algn="ctr">
                      <a:solidFill>
                        <a:srgbClr val="007EAD"/>
                      </a:solidFill>
                      <a:prstDash val="solid"/>
                      <a:round/>
                      <a:headEnd type="none" w="med" len="med"/>
                      <a:tailEnd type="none" w="med" len="med"/>
                    </a:lnB>
                    <a:noFill/>
                  </a:tcPr>
                </a:tc>
                <a:extLst>
                  <a:ext uri="{0D108BD9-81ED-4DB2-BD59-A6C34878D82A}">
                    <a16:rowId xmlns:a16="http://schemas.microsoft.com/office/drawing/2014/main" val="173017993"/>
                  </a:ext>
                </a:extLst>
              </a:tr>
              <a:tr h="370840">
                <a:tc>
                  <a:txBody>
                    <a:bodyPr/>
                    <a:lstStyle/>
                    <a:p>
                      <a:r>
                        <a:rPr lang="en-IN" sz="2400" i="0" dirty="0">
                          <a:latin typeface="+mj-lt"/>
                        </a:rPr>
                        <a:t>CRC-10</a:t>
                      </a:r>
                    </a:p>
                  </a:txBody>
                  <a:tcPr>
                    <a:lnL w="12700" cap="flat" cmpd="sng" algn="ctr">
                      <a:solidFill>
                        <a:srgbClr val="007EAD"/>
                      </a:solidFill>
                      <a:prstDash val="solid"/>
                      <a:round/>
                      <a:headEnd type="none" w="med" len="med"/>
                      <a:tailEnd type="none" w="med" len="med"/>
                    </a:lnL>
                    <a:lnR w="12700" cap="flat" cmpd="sng" algn="ctr">
                      <a:solidFill>
                        <a:srgbClr val="007EAD"/>
                      </a:solidFill>
                      <a:prstDash val="solid"/>
                      <a:round/>
                      <a:headEnd type="none" w="med" len="med"/>
                      <a:tailEnd type="none" w="med" len="med"/>
                    </a:lnR>
                    <a:lnT w="12700" cap="flat" cmpd="sng" algn="ctr">
                      <a:solidFill>
                        <a:srgbClr val="007EAD"/>
                      </a:solidFill>
                      <a:prstDash val="solid"/>
                      <a:round/>
                      <a:headEnd type="none" w="med" len="med"/>
                      <a:tailEnd type="none" w="med" len="med"/>
                    </a:lnT>
                    <a:lnB w="12700" cap="flat" cmpd="sng" algn="ctr">
                      <a:solidFill>
                        <a:srgbClr val="007EAD"/>
                      </a:solidFill>
                      <a:prstDash val="solid"/>
                      <a:round/>
                      <a:headEnd type="none" w="med" len="med"/>
                      <a:tailEnd type="none" w="med" len="med"/>
                    </a:lnB>
                    <a:noFill/>
                  </a:tcPr>
                </a:tc>
                <a:tc>
                  <a:txBody>
                    <a:bodyPr/>
                    <a:lstStyle/>
                    <a:p>
                      <a:r>
                        <a:rPr lang="en-IN" sz="2400" i="0" dirty="0">
                          <a:latin typeface="+mj-lt"/>
                        </a:rPr>
                        <a:t>11000110101</a:t>
                      </a:r>
                    </a:p>
                  </a:txBody>
                  <a:tcPr>
                    <a:lnL w="12700" cap="flat" cmpd="sng" algn="ctr">
                      <a:solidFill>
                        <a:srgbClr val="007EAD"/>
                      </a:solidFill>
                      <a:prstDash val="solid"/>
                      <a:round/>
                      <a:headEnd type="none" w="med" len="med"/>
                      <a:tailEnd type="none" w="med" len="med"/>
                    </a:lnL>
                    <a:lnR w="12700" cap="flat" cmpd="sng" algn="ctr">
                      <a:solidFill>
                        <a:srgbClr val="007EAD"/>
                      </a:solidFill>
                      <a:prstDash val="solid"/>
                      <a:round/>
                      <a:headEnd type="none" w="med" len="med"/>
                      <a:tailEnd type="none" w="med" len="med"/>
                    </a:lnR>
                    <a:lnT w="12700" cap="flat" cmpd="sng" algn="ctr">
                      <a:solidFill>
                        <a:srgbClr val="007EAD"/>
                      </a:solidFill>
                      <a:prstDash val="solid"/>
                      <a:round/>
                      <a:headEnd type="none" w="med" len="med"/>
                      <a:tailEnd type="none" w="med" len="med"/>
                    </a:lnT>
                    <a:lnB w="12700" cap="flat" cmpd="sng" algn="ctr">
                      <a:solidFill>
                        <a:srgbClr val="007EAD"/>
                      </a:solidFill>
                      <a:prstDash val="solid"/>
                      <a:round/>
                      <a:headEnd type="none" w="med" len="med"/>
                      <a:tailEnd type="none" w="med" len="med"/>
                    </a:lnB>
                    <a:noFill/>
                  </a:tcPr>
                </a:tc>
                <a:tc>
                  <a:txBody>
                    <a:bodyPr/>
                    <a:lstStyle/>
                    <a:p>
                      <a:r>
                        <a:rPr lang="en-IN" sz="2400" i="0" dirty="0">
                          <a:latin typeface="+mj-lt"/>
                        </a:rPr>
                        <a:t>ATM AAL</a:t>
                      </a:r>
                    </a:p>
                  </a:txBody>
                  <a:tcPr>
                    <a:lnL w="12700" cap="flat" cmpd="sng" algn="ctr">
                      <a:solidFill>
                        <a:srgbClr val="007EAD"/>
                      </a:solidFill>
                      <a:prstDash val="solid"/>
                      <a:round/>
                      <a:headEnd type="none" w="med" len="med"/>
                      <a:tailEnd type="none" w="med" len="med"/>
                    </a:lnL>
                    <a:lnR w="12700" cap="flat" cmpd="sng" algn="ctr">
                      <a:solidFill>
                        <a:srgbClr val="007EAD"/>
                      </a:solidFill>
                      <a:prstDash val="solid"/>
                      <a:round/>
                      <a:headEnd type="none" w="med" len="med"/>
                      <a:tailEnd type="none" w="med" len="med"/>
                    </a:lnR>
                    <a:lnT w="12700" cap="flat" cmpd="sng" algn="ctr">
                      <a:solidFill>
                        <a:srgbClr val="007EAD"/>
                      </a:solidFill>
                      <a:prstDash val="solid"/>
                      <a:round/>
                      <a:headEnd type="none" w="med" len="med"/>
                      <a:tailEnd type="none" w="med" len="med"/>
                    </a:lnT>
                    <a:lnB w="12700" cap="flat" cmpd="sng" algn="ctr">
                      <a:solidFill>
                        <a:srgbClr val="007EAD"/>
                      </a:solidFill>
                      <a:prstDash val="solid"/>
                      <a:round/>
                      <a:headEnd type="none" w="med" len="med"/>
                      <a:tailEnd type="none" w="med" len="med"/>
                    </a:lnB>
                    <a:noFill/>
                  </a:tcPr>
                </a:tc>
                <a:extLst>
                  <a:ext uri="{0D108BD9-81ED-4DB2-BD59-A6C34878D82A}">
                    <a16:rowId xmlns:a16="http://schemas.microsoft.com/office/drawing/2014/main" val="1024067612"/>
                  </a:ext>
                </a:extLst>
              </a:tr>
              <a:tr h="370840">
                <a:tc>
                  <a:txBody>
                    <a:bodyPr/>
                    <a:lstStyle/>
                    <a:p>
                      <a:r>
                        <a:rPr lang="en-IN" sz="2400" i="0" dirty="0">
                          <a:latin typeface="+mj-lt"/>
                        </a:rPr>
                        <a:t>CRC-16</a:t>
                      </a:r>
                    </a:p>
                  </a:txBody>
                  <a:tcPr>
                    <a:lnL w="12700" cap="flat" cmpd="sng" algn="ctr">
                      <a:solidFill>
                        <a:srgbClr val="007EAD"/>
                      </a:solidFill>
                      <a:prstDash val="solid"/>
                      <a:round/>
                      <a:headEnd type="none" w="med" len="med"/>
                      <a:tailEnd type="none" w="med" len="med"/>
                    </a:lnL>
                    <a:lnR w="12700" cap="flat" cmpd="sng" algn="ctr">
                      <a:solidFill>
                        <a:srgbClr val="007EAD"/>
                      </a:solidFill>
                      <a:prstDash val="solid"/>
                      <a:round/>
                      <a:headEnd type="none" w="med" len="med"/>
                      <a:tailEnd type="none" w="med" len="med"/>
                    </a:lnR>
                    <a:lnT w="12700" cap="flat" cmpd="sng" algn="ctr">
                      <a:solidFill>
                        <a:srgbClr val="007EAD"/>
                      </a:solidFill>
                      <a:prstDash val="solid"/>
                      <a:round/>
                      <a:headEnd type="none" w="med" len="med"/>
                      <a:tailEnd type="none" w="med" len="med"/>
                    </a:lnT>
                    <a:lnB w="12700" cap="flat" cmpd="sng" algn="ctr">
                      <a:solidFill>
                        <a:srgbClr val="007EAD"/>
                      </a:solidFill>
                      <a:prstDash val="solid"/>
                      <a:round/>
                      <a:headEnd type="none" w="med" len="med"/>
                      <a:tailEnd type="none" w="med" len="med"/>
                    </a:lnB>
                    <a:noFill/>
                  </a:tcPr>
                </a:tc>
                <a:tc>
                  <a:txBody>
                    <a:bodyPr/>
                    <a:lstStyle/>
                    <a:p>
                      <a:r>
                        <a:rPr lang="en-IN" sz="2400" i="0" dirty="0">
                          <a:latin typeface="+mj-lt"/>
                        </a:rPr>
                        <a:t>10001000000100001</a:t>
                      </a:r>
                    </a:p>
                  </a:txBody>
                  <a:tcPr>
                    <a:lnL w="12700" cap="flat" cmpd="sng" algn="ctr">
                      <a:solidFill>
                        <a:srgbClr val="007EAD"/>
                      </a:solidFill>
                      <a:prstDash val="solid"/>
                      <a:round/>
                      <a:headEnd type="none" w="med" len="med"/>
                      <a:tailEnd type="none" w="med" len="med"/>
                    </a:lnL>
                    <a:lnR w="12700" cap="flat" cmpd="sng" algn="ctr">
                      <a:solidFill>
                        <a:srgbClr val="007EAD"/>
                      </a:solidFill>
                      <a:prstDash val="solid"/>
                      <a:round/>
                      <a:headEnd type="none" w="med" len="med"/>
                      <a:tailEnd type="none" w="med" len="med"/>
                    </a:lnR>
                    <a:lnT w="12700" cap="flat" cmpd="sng" algn="ctr">
                      <a:solidFill>
                        <a:srgbClr val="007EAD"/>
                      </a:solidFill>
                      <a:prstDash val="solid"/>
                      <a:round/>
                      <a:headEnd type="none" w="med" len="med"/>
                      <a:tailEnd type="none" w="med" len="med"/>
                    </a:lnT>
                    <a:lnB w="12700" cap="flat" cmpd="sng" algn="ctr">
                      <a:solidFill>
                        <a:srgbClr val="007EAD"/>
                      </a:solidFill>
                      <a:prstDash val="solid"/>
                      <a:round/>
                      <a:headEnd type="none" w="med" len="med"/>
                      <a:tailEnd type="none" w="med" len="med"/>
                    </a:lnB>
                    <a:noFill/>
                  </a:tcPr>
                </a:tc>
                <a:tc>
                  <a:txBody>
                    <a:bodyPr/>
                    <a:lstStyle/>
                    <a:p>
                      <a:r>
                        <a:rPr lang="en-IN" sz="2400" i="0" dirty="0">
                          <a:latin typeface="+mj-lt"/>
                        </a:rPr>
                        <a:t>HDLC</a:t>
                      </a:r>
                    </a:p>
                  </a:txBody>
                  <a:tcPr>
                    <a:lnL w="12700" cap="flat" cmpd="sng" algn="ctr">
                      <a:solidFill>
                        <a:srgbClr val="007EAD"/>
                      </a:solidFill>
                      <a:prstDash val="solid"/>
                      <a:round/>
                      <a:headEnd type="none" w="med" len="med"/>
                      <a:tailEnd type="none" w="med" len="med"/>
                    </a:lnL>
                    <a:lnR w="12700" cap="flat" cmpd="sng" algn="ctr">
                      <a:solidFill>
                        <a:srgbClr val="007EAD"/>
                      </a:solidFill>
                      <a:prstDash val="solid"/>
                      <a:round/>
                      <a:headEnd type="none" w="med" len="med"/>
                      <a:tailEnd type="none" w="med" len="med"/>
                    </a:lnR>
                    <a:lnT w="12700" cap="flat" cmpd="sng" algn="ctr">
                      <a:solidFill>
                        <a:srgbClr val="007EAD"/>
                      </a:solidFill>
                      <a:prstDash val="solid"/>
                      <a:round/>
                      <a:headEnd type="none" w="med" len="med"/>
                      <a:tailEnd type="none" w="med" len="med"/>
                    </a:lnT>
                    <a:lnB w="12700" cap="flat" cmpd="sng" algn="ctr">
                      <a:solidFill>
                        <a:srgbClr val="007EAD"/>
                      </a:solidFill>
                      <a:prstDash val="solid"/>
                      <a:round/>
                      <a:headEnd type="none" w="med" len="med"/>
                      <a:tailEnd type="none" w="med" len="med"/>
                    </a:lnB>
                    <a:noFill/>
                  </a:tcPr>
                </a:tc>
                <a:extLst>
                  <a:ext uri="{0D108BD9-81ED-4DB2-BD59-A6C34878D82A}">
                    <a16:rowId xmlns:a16="http://schemas.microsoft.com/office/drawing/2014/main" val="3305594667"/>
                  </a:ext>
                </a:extLst>
              </a:tr>
              <a:tr h="370840">
                <a:tc>
                  <a:txBody>
                    <a:bodyPr/>
                    <a:lstStyle/>
                    <a:p>
                      <a:r>
                        <a:rPr lang="en-IN" sz="2400" i="0" dirty="0">
                          <a:latin typeface="+mj-lt"/>
                        </a:rPr>
                        <a:t>CRC-32</a:t>
                      </a:r>
                    </a:p>
                  </a:txBody>
                  <a:tcPr>
                    <a:lnL w="12700" cap="flat" cmpd="sng" algn="ctr">
                      <a:solidFill>
                        <a:srgbClr val="007EAD"/>
                      </a:solidFill>
                      <a:prstDash val="solid"/>
                      <a:round/>
                      <a:headEnd type="none" w="med" len="med"/>
                      <a:tailEnd type="none" w="med" len="med"/>
                    </a:lnL>
                    <a:lnR w="12700" cap="flat" cmpd="sng" algn="ctr">
                      <a:solidFill>
                        <a:srgbClr val="007EAD"/>
                      </a:solidFill>
                      <a:prstDash val="solid"/>
                      <a:round/>
                      <a:headEnd type="none" w="med" len="med"/>
                      <a:tailEnd type="none" w="med" len="med"/>
                    </a:lnR>
                    <a:lnT w="12700" cap="flat" cmpd="sng" algn="ctr">
                      <a:solidFill>
                        <a:srgbClr val="007EAD"/>
                      </a:solidFill>
                      <a:prstDash val="solid"/>
                      <a:round/>
                      <a:headEnd type="none" w="med" len="med"/>
                      <a:tailEnd type="none" w="med" len="med"/>
                    </a:lnT>
                    <a:lnB w="12700" cap="flat" cmpd="sng" algn="ctr">
                      <a:solidFill>
                        <a:srgbClr val="007EAD"/>
                      </a:solidFill>
                      <a:prstDash val="solid"/>
                      <a:round/>
                      <a:headEnd type="none" w="med" len="med"/>
                      <a:tailEnd type="none" w="med" len="med"/>
                    </a:lnB>
                    <a:noFill/>
                  </a:tcPr>
                </a:tc>
                <a:tc>
                  <a:txBody>
                    <a:bodyPr/>
                    <a:lstStyle/>
                    <a:p>
                      <a:r>
                        <a:rPr lang="en-IN" sz="2400" i="0" dirty="0">
                          <a:latin typeface="+mj-lt"/>
                        </a:rPr>
                        <a:t>100000100110000010001110110110111</a:t>
                      </a:r>
                    </a:p>
                  </a:txBody>
                  <a:tcPr>
                    <a:lnL w="12700" cap="flat" cmpd="sng" algn="ctr">
                      <a:solidFill>
                        <a:srgbClr val="007EAD"/>
                      </a:solidFill>
                      <a:prstDash val="solid"/>
                      <a:round/>
                      <a:headEnd type="none" w="med" len="med"/>
                      <a:tailEnd type="none" w="med" len="med"/>
                    </a:lnL>
                    <a:lnR w="12700" cap="flat" cmpd="sng" algn="ctr">
                      <a:solidFill>
                        <a:srgbClr val="007EAD"/>
                      </a:solidFill>
                      <a:prstDash val="solid"/>
                      <a:round/>
                      <a:headEnd type="none" w="med" len="med"/>
                      <a:tailEnd type="none" w="med" len="med"/>
                    </a:lnR>
                    <a:lnT w="12700" cap="flat" cmpd="sng" algn="ctr">
                      <a:solidFill>
                        <a:srgbClr val="007EAD"/>
                      </a:solidFill>
                      <a:prstDash val="solid"/>
                      <a:round/>
                      <a:headEnd type="none" w="med" len="med"/>
                      <a:tailEnd type="none" w="med" len="med"/>
                    </a:lnT>
                    <a:lnB w="12700" cap="flat" cmpd="sng" algn="ctr">
                      <a:solidFill>
                        <a:srgbClr val="007EAD"/>
                      </a:solidFill>
                      <a:prstDash val="solid"/>
                      <a:round/>
                      <a:headEnd type="none" w="med" len="med"/>
                      <a:tailEnd type="none" w="med" len="med"/>
                    </a:lnB>
                    <a:noFill/>
                  </a:tcPr>
                </a:tc>
                <a:tc>
                  <a:txBody>
                    <a:bodyPr/>
                    <a:lstStyle/>
                    <a:p>
                      <a:r>
                        <a:rPr lang="en-IN" sz="2400" i="0" dirty="0">
                          <a:latin typeface="+mj-lt"/>
                        </a:rPr>
                        <a:t>LANs</a:t>
                      </a:r>
                    </a:p>
                  </a:txBody>
                  <a:tcPr>
                    <a:lnL w="12700" cap="flat" cmpd="sng" algn="ctr">
                      <a:solidFill>
                        <a:srgbClr val="007EAD"/>
                      </a:solidFill>
                      <a:prstDash val="solid"/>
                      <a:round/>
                      <a:headEnd type="none" w="med" len="med"/>
                      <a:tailEnd type="none" w="med" len="med"/>
                    </a:lnL>
                    <a:lnR w="12700" cap="flat" cmpd="sng" algn="ctr">
                      <a:solidFill>
                        <a:srgbClr val="007EAD"/>
                      </a:solidFill>
                      <a:prstDash val="solid"/>
                      <a:round/>
                      <a:headEnd type="none" w="med" len="med"/>
                      <a:tailEnd type="none" w="med" len="med"/>
                    </a:lnR>
                    <a:lnT w="12700" cap="flat" cmpd="sng" algn="ctr">
                      <a:solidFill>
                        <a:srgbClr val="007EAD"/>
                      </a:solidFill>
                      <a:prstDash val="solid"/>
                      <a:round/>
                      <a:headEnd type="none" w="med" len="med"/>
                      <a:tailEnd type="none" w="med" len="med"/>
                    </a:lnT>
                    <a:lnB w="12700" cap="flat" cmpd="sng" algn="ctr">
                      <a:solidFill>
                        <a:srgbClr val="007EAD"/>
                      </a:solidFill>
                      <a:prstDash val="solid"/>
                      <a:round/>
                      <a:headEnd type="none" w="med" len="med"/>
                      <a:tailEnd type="none" w="med" len="med"/>
                    </a:lnB>
                    <a:noFill/>
                  </a:tcPr>
                </a:tc>
                <a:extLst>
                  <a:ext uri="{0D108BD9-81ED-4DB2-BD59-A6C34878D82A}">
                    <a16:rowId xmlns:a16="http://schemas.microsoft.com/office/drawing/2014/main" val="2164704702"/>
                  </a:ext>
                </a:extLst>
              </a:tr>
            </a:tbl>
          </a:graphicData>
        </a:graphic>
      </p:graphicFrame>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8226" y="3639902"/>
            <a:ext cx="7007628" cy="1514868"/>
          </a:xfrm>
          <a:prstGeom prst="rect">
            <a:avLst/>
          </a:prstGeom>
        </p:spPr>
      </p:pic>
    </p:spTree>
    <p:extLst>
      <p:ext uri="{BB962C8B-B14F-4D97-AF65-F5344CB8AC3E}">
        <p14:creationId xmlns:p14="http://schemas.microsoft.com/office/powerpoint/2010/main" val="921800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defTabSz="912813" eaLnBrk="1" hangingPunct="1"/>
            <a:r>
              <a:rPr lang="en-US" dirty="0" smtClean="0"/>
              <a:t>Summary</a:t>
            </a:r>
          </a:p>
        </p:txBody>
      </p:sp>
      <p:sp>
        <p:nvSpPr>
          <p:cNvPr id="10243" name="Text Placeholder 2"/>
          <p:cNvSpPr>
            <a:spLocks noGrp="1"/>
          </p:cNvSpPr>
          <p:nvPr>
            <p:ph type="body" sz="quarter" idx="10"/>
          </p:nvPr>
        </p:nvSpPr>
        <p:spPr>
          <a:xfrm>
            <a:off x="190500" y="861060"/>
            <a:ext cx="8763000" cy="5207000"/>
          </a:xfrm>
        </p:spPr>
        <p:txBody>
          <a:bodyPr/>
          <a:lstStyle/>
          <a:p>
            <a:pPr>
              <a:buFont typeface="Wingdings" panose="05000000000000000000" pitchFamily="2" charset="2"/>
              <a:buChar char="q"/>
            </a:pPr>
            <a:r>
              <a:rPr lang="en-US" sz="2400" dirty="0" smtClean="0"/>
              <a:t>Cyclic </a:t>
            </a:r>
            <a:r>
              <a:rPr lang="en-US" sz="2400" dirty="0" smtClean="0"/>
              <a:t>redundancy </a:t>
            </a:r>
            <a:r>
              <a:rPr lang="en-US" sz="2400" dirty="0" smtClean="0"/>
              <a:t>check</a:t>
            </a:r>
          </a:p>
          <a:p>
            <a:pPr lvl="1">
              <a:buFont typeface="Wingdings" panose="05000000000000000000" pitchFamily="2" charset="2"/>
              <a:buChar char="q"/>
            </a:pPr>
            <a:r>
              <a:rPr lang="en-US" sz="2000" dirty="0" smtClean="0"/>
              <a:t>Modulo 2 arithmetic</a:t>
            </a:r>
          </a:p>
          <a:p>
            <a:pPr lvl="1">
              <a:buFont typeface="Wingdings" panose="05000000000000000000" pitchFamily="2" charset="2"/>
              <a:buChar char="q"/>
            </a:pPr>
            <a:r>
              <a:rPr lang="en-US" sz="2000" dirty="0" smtClean="0"/>
              <a:t>Polynomials</a:t>
            </a:r>
            <a:endParaRPr lang="en-US" sz="2000" dirty="0"/>
          </a:p>
        </p:txBody>
      </p:sp>
    </p:spTree>
    <p:extLst>
      <p:ext uri="{BB962C8B-B14F-4D97-AF65-F5344CB8AC3E}">
        <p14:creationId xmlns:p14="http://schemas.microsoft.com/office/powerpoint/2010/main" val="34642182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3">
                                            <p:txEl>
                                              <p:pRg st="1" end="1"/>
                                            </p:txEl>
                                          </p:spTgt>
                                        </p:tgtEl>
                                        <p:attrNameLst>
                                          <p:attrName>style.visibility</p:attrName>
                                        </p:attrNameLst>
                                      </p:cBhvr>
                                      <p:to>
                                        <p:strVal val="visible"/>
                                      </p:to>
                                    </p:set>
                                    <p:animEffect transition="in" filter="fade">
                                      <p:cBhvr>
                                        <p:cTn id="14" dur="1000"/>
                                        <p:tgtEl>
                                          <p:spTgt spid="10243">
                                            <p:txEl>
                                              <p:pRg st="1" end="1"/>
                                            </p:txEl>
                                          </p:spTgt>
                                        </p:tgtEl>
                                      </p:cBhvr>
                                    </p:animEffect>
                                    <p:anim calcmode="lin" valueType="num">
                                      <p:cBhvr>
                                        <p:cTn id="15"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43">
                                            <p:txEl>
                                              <p:pRg st="2" end="2"/>
                                            </p:txEl>
                                          </p:spTgt>
                                        </p:tgtEl>
                                        <p:attrNameLst>
                                          <p:attrName>style.visibility</p:attrName>
                                        </p:attrNameLst>
                                      </p:cBhvr>
                                      <p:to>
                                        <p:strVal val="visible"/>
                                      </p:to>
                                    </p:set>
                                    <p:animEffect transition="in" filter="fade">
                                      <p:cBhvr>
                                        <p:cTn id="21" dur="1000"/>
                                        <p:tgtEl>
                                          <p:spTgt spid="10243">
                                            <p:txEl>
                                              <p:pRg st="2" end="2"/>
                                            </p:txEl>
                                          </p:spTgt>
                                        </p:tgtEl>
                                      </p:cBhvr>
                                    </p:animEffect>
                                    <p:anim calcmode="lin" valueType="num">
                                      <p:cBhvr>
                                        <p:cTn id="22"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24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defTabSz="914363">
              <a:defRPr/>
            </a:pPr>
            <a:r>
              <a:rPr lang="en-US" dirty="0"/>
              <a:t>Error Detection</a:t>
            </a:r>
            <a:endParaRPr dirty="0"/>
          </a:p>
        </p:txBody>
      </p:sp>
      <p:sp>
        <p:nvSpPr>
          <p:cNvPr id="13318" name="TextBox 4"/>
          <p:cNvSpPr txBox="1">
            <a:spLocks noChangeArrowheads="1"/>
          </p:cNvSpPr>
          <p:nvPr/>
        </p:nvSpPr>
        <p:spPr bwMode="auto">
          <a:xfrm>
            <a:off x="4202285" y="3148393"/>
            <a:ext cx="2232163"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 typeface="Arial" pitchFamily="34" charset="0"/>
              <a:buChar char="•"/>
            </a:pPr>
            <a:endParaRPr lang="en-US" sz="2000"/>
          </a:p>
        </p:txBody>
      </p:sp>
      <p:graphicFrame>
        <p:nvGraphicFramePr>
          <p:cNvPr id="8" name="Diagram 7"/>
          <p:cNvGraphicFramePr/>
          <p:nvPr>
            <p:extLst>
              <p:ext uri="{D42A27DB-BD31-4B8C-83A1-F6EECF244321}">
                <p14:modId xmlns:p14="http://schemas.microsoft.com/office/powerpoint/2010/main" val="1498587720"/>
              </p:ext>
            </p:extLst>
          </p:nvPr>
        </p:nvGraphicFramePr>
        <p:xfrm>
          <a:off x="1058688" y="1205806"/>
          <a:ext cx="6287193" cy="34742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210713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28649" y="207185"/>
            <a:ext cx="7886700" cy="815280"/>
          </a:xfrm>
        </p:spPr>
        <p:txBody>
          <a:bodyPr/>
          <a:lstStyle/>
          <a:p>
            <a:pPr eaLnBrk="1" hangingPunct="1"/>
            <a:r>
              <a:rPr kumimoji="1" lang="en-US" dirty="0"/>
              <a:t>Cyclic Redundancy Check </a:t>
            </a:r>
          </a:p>
        </p:txBody>
      </p:sp>
      <p:sp>
        <p:nvSpPr>
          <p:cNvPr id="36867" name="Rectangle 3"/>
          <p:cNvSpPr>
            <a:spLocks noGrp="1" noChangeArrowheads="1"/>
          </p:cNvSpPr>
          <p:nvPr>
            <p:ph type="body" idx="1"/>
          </p:nvPr>
        </p:nvSpPr>
        <p:spPr>
          <a:xfrm>
            <a:off x="457200" y="1022465"/>
            <a:ext cx="8462356" cy="4572000"/>
          </a:xfrm>
        </p:spPr>
        <p:txBody>
          <a:bodyPr>
            <a:normAutofit/>
          </a:bodyPr>
          <a:lstStyle/>
          <a:p>
            <a:pPr eaLnBrk="1" hangingPunct="1">
              <a:buFont typeface="Wingdings" panose="05000000000000000000" pitchFamily="2" charset="2"/>
              <a:buChar char="q"/>
            </a:pPr>
            <a:r>
              <a:rPr kumimoji="1" lang="en-US" sz="2400" dirty="0"/>
              <a:t>O</a:t>
            </a:r>
            <a:r>
              <a:rPr kumimoji="1" lang="en-US" sz="2400" dirty="0" smtClean="0"/>
              <a:t>ne </a:t>
            </a:r>
            <a:r>
              <a:rPr kumimoji="1" lang="en-US" sz="2400" dirty="0"/>
              <a:t>of</a:t>
            </a:r>
            <a:r>
              <a:rPr kumimoji="1" lang="en-US" sz="2400" dirty="0" smtClean="0"/>
              <a:t> the most </a:t>
            </a:r>
            <a:r>
              <a:rPr kumimoji="1" lang="en-US" sz="2400" dirty="0" smtClean="0"/>
              <a:t>powerful </a:t>
            </a:r>
            <a:r>
              <a:rPr kumimoji="1" lang="en-US" sz="2400" dirty="0" smtClean="0"/>
              <a:t>error-detecting codes</a:t>
            </a:r>
          </a:p>
          <a:p>
            <a:pPr eaLnBrk="1" hangingPunct="1"/>
            <a:endParaRPr kumimoji="1" lang="en-US" sz="2400" dirty="0" smtClean="0"/>
          </a:p>
          <a:p>
            <a:pPr>
              <a:buFont typeface="Wingdings" panose="05000000000000000000" pitchFamily="2" charset="2"/>
              <a:buChar char="q"/>
            </a:pPr>
            <a:r>
              <a:rPr lang="en-US" sz="2400" dirty="0" smtClean="0"/>
              <a:t>Two equivalent ways of presenting CRC:</a:t>
            </a:r>
            <a:endParaRPr lang="en-US" sz="2400" dirty="0"/>
          </a:p>
          <a:p>
            <a:pPr lvl="1">
              <a:buFont typeface="Wingdings" panose="05000000000000000000" pitchFamily="2" charset="2"/>
              <a:buChar char="q"/>
            </a:pPr>
            <a:r>
              <a:rPr lang="en-US" sz="2000" dirty="0"/>
              <a:t>Modulo 2 arithmetic</a:t>
            </a:r>
          </a:p>
          <a:p>
            <a:pPr lvl="1">
              <a:buFont typeface="Wingdings" panose="05000000000000000000" pitchFamily="2" charset="2"/>
              <a:buChar char="q"/>
            </a:pPr>
            <a:r>
              <a:rPr lang="en-US" sz="2000" dirty="0"/>
              <a:t>Polynomials</a:t>
            </a:r>
          </a:p>
          <a:p>
            <a:endParaRPr lang="en-US" dirty="0"/>
          </a:p>
        </p:txBody>
      </p:sp>
    </p:spTree>
    <p:extLst>
      <p:ext uri="{BB962C8B-B14F-4D97-AF65-F5344CB8AC3E}">
        <p14:creationId xmlns:p14="http://schemas.microsoft.com/office/powerpoint/2010/main" val="69686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fade">
                                      <p:cBhvr>
                                        <p:cTn id="7" dur="1000"/>
                                        <p:tgtEl>
                                          <p:spTgt spid="36867">
                                            <p:txEl>
                                              <p:pRg st="0" end="0"/>
                                            </p:txEl>
                                          </p:spTgt>
                                        </p:tgtEl>
                                      </p:cBhvr>
                                    </p:animEffect>
                                    <p:anim calcmode="lin" valueType="num">
                                      <p:cBhvr>
                                        <p:cTn id="8" dur="1000" fill="hold"/>
                                        <p:tgtEl>
                                          <p:spTgt spid="3686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686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6867">
                                            <p:txEl>
                                              <p:pRg st="2" end="2"/>
                                            </p:txEl>
                                          </p:spTgt>
                                        </p:tgtEl>
                                        <p:attrNameLst>
                                          <p:attrName>style.visibility</p:attrName>
                                        </p:attrNameLst>
                                      </p:cBhvr>
                                      <p:to>
                                        <p:strVal val="visible"/>
                                      </p:to>
                                    </p:set>
                                    <p:animEffect transition="in" filter="fade">
                                      <p:cBhvr>
                                        <p:cTn id="14" dur="1000"/>
                                        <p:tgtEl>
                                          <p:spTgt spid="36867">
                                            <p:txEl>
                                              <p:pRg st="2" end="2"/>
                                            </p:txEl>
                                          </p:spTgt>
                                        </p:tgtEl>
                                      </p:cBhvr>
                                    </p:animEffect>
                                    <p:anim calcmode="lin" valueType="num">
                                      <p:cBhvr>
                                        <p:cTn id="15" dur="10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6867">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6867">
                                            <p:txEl>
                                              <p:pRg st="3" end="3"/>
                                            </p:txEl>
                                          </p:spTgt>
                                        </p:tgtEl>
                                        <p:attrNameLst>
                                          <p:attrName>style.visibility</p:attrName>
                                        </p:attrNameLst>
                                      </p:cBhvr>
                                      <p:to>
                                        <p:strVal val="visible"/>
                                      </p:to>
                                    </p:set>
                                    <p:animEffect transition="in" filter="fade">
                                      <p:cBhvr>
                                        <p:cTn id="19" dur="1000"/>
                                        <p:tgtEl>
                                          <p:spTgt spid="36867">
                                            <p:txEl>
                                              <p:pRg st="3" end="3"/>
                                            </p:txEl>
                                          </p:spTgt>
                                        </p:tgtEl>
                                      </p:cBhvr>
                                    </p:animEffect>
                                    <p:anim calcmode="lin" valueType="num">
                                      <p:cBhvr>
                                        <p:cTn id="20" dur="10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686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6867">
                                            <p:txEl>
                                              <p:pRg st="4" end="4"/>
                                            </p:txEl>
                                          </p:spTgt>
                                        </p:tgtEl>
                                        <p:attrNameLst>
                                          <p:attrName>style.visibility</p:attrName>
                                        </p:attrNameLst>
                                      </p:cBhvr>
                                      <p:to>
                                        <p:strVal val="visible"/>
                                      </p:to>
                                    </p:set>
                                    <p:animEffect transition="in" filter="fade">
                                      <p:cBhvr>
                                        <p:cTn id="24" dur="1000"/>
                                        <p:tgtEl>
                                          <p:spTgt spid="36867">
                                            <p:txEl>
                                              <p:pRg st="4" end="4"/>
                                            </p:txEl>
                                          </p:spTgt>
                                        </p:tgtEl>
                                      </p:cBhvr>
                                    </p:animEffect>
                                    <p:anim calcmode="lin" valueType="num">
                                      <p:cBhvr>
                                        <p:cTn id="25" dur="1000" fill="hold"/>
                                        <p:tgtEl>
                                          <p:spTgt spid="3686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686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28649" y="207185"/>
            <a:ext cx="7886700" cy="815280"/>
          </a:xfrm>
        </p:spPr>
        <p:txBody>
          <a:bodyPr/>
          <a:lstStyle/>
          <a:p>
            <a:pPr eaLnBrk="1" hangingPunct="1"/>
            <a:r>
              <a:rPr kumimoji="1" lang="en-US" dirty="0"/>
              <a:t>Cyclic Redundancy Check </a:t>
            </a:r>
          </a:p>
        </p:txBody>
      </p:sp>
      <p:sp>
        <p:nvSpPr>
          <p:cNvPr id="36867" name="Rectangle 3"/>
          <p:cNvSpPr>
            <a:spLocks noGrp="1" noChangeArrowheads="1"/>
          </p:cNvSpPr>
          <p:nvPr>
            <p:ph type="body" idx="1"/>
          </p:nvPr>
        </p:nvSpPr>
        <p:spPr>
          <a:xfrm>
            <a:off x="457200" y="1022465"/>
            <a:ext cx="8462356" cy="4572000"/>
          </a:xfrm>
        </p:spPr>
        <p:txBody>
          <a:bodyPr>
            <a:normAutofit/>
          </a:bodyPr>
          <a:lstStyle/>
          <a:p>
            <a:pPr eaLnBrk="1" hangingPunct="1"/>
            <a:r>
              <a:rPr kumimoji="1" lang="en-US" sz="2400" dirty="0"/>
              <a:t>O</a:t>
            </a:r>
            <a:r>
              <a:rPr kumimoji="1" lang="en-US" sz="2400" dirty="0" smtClean="0"/>
              <a:t>ne </a:t>
            </a:r>
            <a:r>
              <a:rPr kumimoji="1" lang="en-US" sz="2400" dirty="0"/>
              <a:t>of</a:t>
            </a:r>
            <a:r>
              <a:rPr kumimoji="1" lang="en-US" sz="2400" dirty="0" smtClean="0"/>
              <a:t> the most </a:t>
            </a:r>
            <a:r>
              <a:rPr kumimoji="1" lang="en-US" sz="2400" dirty="0" smtClean="0"/>
              <a:t>powerful </a:t>
            </a:r>
            <a:r>
              <a:rPr kumimoji="1" lang="en-US" sz="2400" dirty="0" smtClean="0"/>
              <a:t>error-detecting codes</a:t>
            </a:r>
          </a:p>
          <a:p>
            <a:pPr eaLnBrk="1" hangingPunct="1"/>
            <a:endParaRPr kumimoji="1" lang="en-US" sz="2400" dirty="0" smtClean="0"/>
          </a:p>
          <a:p>
            <a:r>
              <a:rPr lang="en-US" sz="2400" dirty="0" smtClean="0">
                <a:solidFill>
                  <a:srgbClr val="0070C0"/>
                </a:solidFill>
              </a:rPr>
              <a:t>Modulo </a:t>
            </a:r>
            <a:r>
              <a:rPr lang="en-US" sz="2400" dirty="0" smtClean="0">
                <a:solidFill>
                  <a:srgbClr val="0070C0"/>
                </a:solidFill>
              </a:rPr>
              <a:t>2</a:t>
            </a:r>
            <a:r>
              <a:rPr lang="en-US" sz="2400" dirty="0" smtClean="0"/>
              <a:t> arithmetic:</a:t>
            </a:r>
            <a:endParaRPr lang="en-US" sz="2400" dirty="0"/>
          </a:p>
          <a:p>
            <a:pPr lvl="1"/>
            <a:r>
              <a:rPr lang="en-US" sz="2000" dirty="0" smtClean="0"/>
              <a:t>Uses binary addition with no carries</a:t>
            </a:r>
          </a:p>
          <a:p>
            <a:pPr lvl="1"/>
            <a:r>
              <a:rPr lang="en-US" sz="2000" dirty="0" smtClean="0"/>
              <a:t>Based </a:t>
            </a:r>
            <a:r>
              <a:rPr lang="en-US" sz="2000" dirty="0" smtClean="0"/>
              <a:t>on exclusive-OR (XOR) operation</a:t>
            </a:r>
            <a:endParaRPr lang="en-US" sz="2000" dirty="0"/>
          </a:p>
          <a:p>
            <a:endParaRPr lang="en-US" dirty="0"/>
          </a:p>
        </p:txBody>
      </p:sp>
      <p:pic>
        <p:nvPicPr>
          <p:cNvPr id="2" name="Picture 1" descr="Screen Clipping"/>
          <p:cNvPicPr>
            <a:picLocks noChangeAspect="1"/>
          </p:cNvPicPr>
          <p:nvPr/>
        </p:nvPicPr>
        <p:blipFill rotWithShape="1">
          <a:blip r:embed="rId3">
            <a:extLst>
              <a:ext uri="{28A0092B-C50C-407E-A947-70E740481C1C}">
                <a14:useLocalDpi xmlns:a14="http://schemas.microsoft.com/office/drawing/2010/main" val="0"/>
              </a:ext>
            </a:extLst>
          </a:blip>
          <a:srcRect b="59296"/>
          <a:stretch/>
        </p:blipFill>
        <p:spPr>
          <a:xfrm>
            <a:off x="1637607" y="3142210"/>
            <a:ext cx="5868785" cy="723208"/>
          </a:xfrm>
          <a:prstGeom prst="rect">
            <a:avLst/>
          </a:prstGeom>
        </p:spPr>
      </p:pic>
    </p:spTree>
    <p:extLst>
      <p:ext uri="{BB962C8B-B14F-4D97-AF65-F5344CB8AC3E}">
        <p14:creationId xmlns:p14="http://schemas.microsoft.com/office/powerpoint/2010/main" val="2692180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6867">
                                            <p:txEl>
                                              <p:pRg st="3" end="3"/>
                                            </p:txEl>
                                          </p:spTgt>
                                        </p:tgtEl>
                                        <p:attrNameLst>
                                          <p:attrName>style.visibility</p:attrName>
                                        </p:attrNameLst>
                                      </p:cBhvr>
                                      <p:to>
                                        <p:strVal val="visible"/>
                                      </p:to>
                                    </p:set>
                                    <p:animEffect transition="in" filter="fade">
                                      <p:cBhvr>
                                        <p:cTn id="7" dur="1000"/>
                                        <p:tgtEl>
                                          <p:spTgt spid="36867">
                                            <p:txEl>
                                              <p:pRg st="3" end="3"/>
                                            </p:txEl>
                                          </p:spTgt>
                                        </p:tgtEl>
                                      </p:cBhvr>
                                    </p:animEffect>
                                    <p:anim calcmode="lin" valueType="num">
                                      <p:cBhvr>
                                        <p:cTn id="8" dur="10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6867">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6867">
                                            <p:txEl>
                                              <p:pRg st="4" end="4"/>
                                            </p:txEl>
                                          </p:spTgt>
                                        </p:tgtEl>
                                        <p:attrNameLst>
                                          <p:attrName>style.visibility</p:attrName>
                                        </p:attrNameLst>
                                      </p:cBhvr>
                                      <p:to>
                                        <p:strVal val="visible"/>
                                      </p:to>
                                    </p:set>
                                    <p:animEffect transition="in" filter="fade">
                                      <p:cBhvr>
                                        <p:cTn id="12" dur="1000"/>
                                        <p:tgtEl>
                                          <p:spTgt spid="36867">
                                            <p:txEl>
                                              <p:pRg st="4" end="4"/>
                                            </p:txEl>
                                          </p:spTgt>
                                        </p:tgtEl>
                                      </p:cBhvr>
                                    </p:animEffect>
                                    <p:anim calcmode="lin" valueType="num">
                                      <p:cBhvr>
                                        <p:cTn id="13" dur="1000" fill="hold"/>
                                        <p:tgtEl>
                                          <p:spTgt spid="36867">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686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28650" y="365127"/>
            <a:ext cx="7886700" cy="815280"/>
          </a:xfrm>
        </p:spPr>
        <p:txBody>
          <a:bodyPr/>
          <a:lstStyle/>
          <a:p>
            <a:pPr eaLnBrk="1" hangingPunct="1"/>
            <a:r>
              <a:rPr kumimoji="1" lang="en-US" dirty="0"/>
              <a:t>Cyclic Redundancy Check </a:t>
            </a:r>
          </a:p>
        </p:txBody>
      </p:sp>
      <p:sp>
        <p:nvSpPr>
          <p:cNvPr id="36867" name="Rectangle 3"/>
          <p:cNvSpPr>
            <a:spLocks noGrp="1" noChangeArrowheads="1"/>
          </p:cNvSpPr>
          <p:nvPr>
            <p:ph type="body" idx="1"/>
          </p:nvPr>
        </p:nvSpPr>
        <p:spPr>
          <a:xfrm>
            <a:off x="457200" y="1180407"/>
            <a:ext cx="8462356" cy="4572000"/>
          </a:xfrm>
        </p:spPr>
        <p:txBody>
          <a:bodyPr>
            <a:normAutofit/>
          </a:bodyPr>
          <a:lstStyle/>
          <a:p>
            <a:pPr eaLnBrk="1" hangingPunct="1"/>
            <a:r>
              <a:rPr kumimoji="1" lang="en-US" sz="2400" dirty="0" smtClean="0"/>
              <a:t>Given </a:t>
            </a:r>
            <a:r>
              <a:rPr kumimoji="1" lang="en-US" sz="2400" dirty="0" smtClean="0"/>
              <a:t>a block of bits, the </a:t>
            </a:r>
            <a:r>
              <a:rPr kumimoji="1" lang="en-US" sz="2400" dirty="0"/>
              <a:t>transmitter generates </a:t>
            </a:r>
            <a:r>
              <a:rPr kumimoji="1" lang="en-US" sz="2400" dirty="0" smtClean="0"/>
              <a:t>a </a:t>
            </a:r>
            <a:r>
              <a:rPr kumimoji="1" lang="en-US" sz="2400" dirty="0" smtClean="0">
                <a:solidFill>
                  <a:srgbClr val="0000CC"/>
                </a:solidFill>
              </a:rPr>
              <a:t>frame </a:t>
            </a:r>
            <a:r>
              <a:rPr kumimoji="1" lang="en-US" sz="2400" dirty="0" smtClean="0">
                <a:solidFill>
                  <a:srgbClr val="0000CC"/>
                </a:solidFill>
              </a:rPr>
              <a:t>check </a:t>
            </a:r>
            <a:r>
              <a:rPr kumimoji="1" lang="en-US" sz="2400" dirty="0">
                <a:solidFill>
                  <a:srgbClr val="0000CC"/>
                </a:solidFill>
              </a:rPr>
              <a:t>sequence (FCS</a:t>
            </a:r>
            <a:r>
              <a:rPr kumimoji="1" lang="en-US" sz="2400" dirty="0" smtClean="0">
                <a:solidFill>
                  <a:srgbClr val="0000CC"/>
                </a:solidFill>
              </a:rPr>
              <a:t>)</a:t>
            </a:r>
            <a:r>
              <a:rPr kumimoji="1" lang="en-US" sz="2400" dirty="0" smtClean="0"/>
              <a:t>, such that</a:t>
            </a:r>
          </a:p>
          <a:p>
            <a:pPr lvl="1"/>
            <a:r>
              <a:rPr kumimoji="1" lang="en-US" sz="2000" dirty="0" smtClean="0"/>
              <a:t>The resulting frame </a:t>
            </a:r>
            <a:r>
              <a:rPr kumimoji="1" lang="en-US" sz="2000" dirty="0"/>
              <a:t>is exactly divisible by some predetermined </a:t>
            </a:r>
            <a:r>
              <a:rPr kumimoji="1" lang="en-US" sz="2000" dirty="0" smtClean="0"/>
              <a:t>number</a:t>
            </a:r>
          </a:p>
          <a:p>
            <a:pPr eaLnBrk="1" hangingPunct="1"/>
            <a:endParaRPr kumimoji="1" lang="en-US" sz="2400" dirty="0" smtClean="0"/>
          </a:p>
          <a:p>
            <a:pPr eaLnBrk="1" hangingPunct="1"/>
            <a:r>
              <a:rPr kumimoji="1" lang="en-US" sz="2400" dirty="0"/>
              <a:t>R</a:t>
            </a:r>
            <a:r>
              <a:rPr kumimoji="1" lang="en-US" sz="2400" dirty="0" smtClean="0"/>
              <a:t>eceiver </a:t>
            </a:r>
            <a:r>
              <a:rPr kumimoji="1" lang="en-US" sz="2400" dirty="0"/>
              <a:t>divides</a:t>
            </a:r>
            <a:r>
              <a:rPr kumimoji="1" lang="en-US" sz="2400" dirty="0" smtClean="0"/>
              <a:t> the incoming frame </a:t>
            </a:r>
            <a:r>
              <a:rPr kumimoji="1" lang="en-US" sz="2400" dirty="0"/>
              <a:t>by that </a:t>
            </a:r>
            <a:r>
              <a:rPr kumimoji="1" lang="en-US" sz="2400" dirty="0" smtClean="0"/>
              <a:t>number</a:t>
            </a:r>
          </a:p>
          <a:p>
            <a:pPr lvl="1" eaLnBrk="1" hangingPunct="1"/>
            <a:r>
              <a:rPr kumimoji="1" lang="en-US" dirty="0" smtClean="0"/>
              <a:t> If there is no </a:t>
            </a:r>
            <a:r>
              <a:rPr kumimoji="1" lang="en-US" dirty="0"/>
              <a:t>remainder, </a:t>
            </a:r>
            <a:r>
              <a:rPr kumimoji="1" lang="en-US" dirty="0" smtClean="0"/>
              <a:t>assume there is no </a:t>
            </a:r>
            <a:r>
              <a:rPr kumimoji="1" lang="en-US" dirty="0"/>
              <a:t>error</a:t>
            </a:r>
          </a:p>
        </p:txBody>
      </p:sp>
    </p:spTree>
    <p:extLst>
      <p:ext uri="{BB962C8B-B14F-4D97-AF65-F5344CB8AC3E}">
        <p14:creationId xmlns:p14="http://schemas.microsoft.com/office/powerpoint/2010/main" val="1404428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Two-part illustrations of codeword uncorrupted and codeword corrupted.">
            <a:extLst>
              <a:ext uri="{FF2B5EF4-FFF2-40B4-BE49-F238E27FC236}">
                <a16:creationId xmlns:a16="http://schemas.microsoft.com/office/drawing/2014/main" id="{0ED4A9C1-3A0A-4033-A3C2-56926BC42937}"/>
              </a:ext>
            </a:extLst>
          </p:cNvPr>
          <p:cNvPicPr>
            <a:picLocks noChangeAspect="1" noChangeArrowheads="1"/>
          </p:cNvPicPr>
          <p:nvPr/>
        </p:nvPicPr>
        <p:blipFill rotWithShape="1">
          <a:blip r:embed="rId3"/>
          <a:srcRect r="51363" b="15953"/>
          <a:stretch/>
        </p:blipFill>
        <p:spPr bwMode="auto">
          <a:xfrm>
            <a:off x="5613071" y="1284490"/>
            <a:ext cx="3147752" cy="3279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66" name="Rectangle 2"/>
          <p:cNvSpPr>
            <a:spLocks noGrp="1" noChangeArrowheads="1"/>
          </p:cNvSpPr>
          <p:nvPr>
            <p:ph type="title"/>
          </p:nvPr>
        </p:nvSpPr>
        <p:spPr>
          <a:xfrm>
            <a:off x="628650" y="365126"/>
            <a:ext cx="7886700" cy="663323"/>
          </a:xfrm>
        </p:spPr>
        <p:txBody>
          <a:bodyPr>
            <a:normAutofit fontScale="90000"/>
          </a:bodyPr>
          <a:lstStyle/>
          <a:p>
            <a:pPr eaLnBrk="1" hangingPunct="1"/>
            <a:r>
              <a:rPr kumimoji="1" lang="en-US" dirty="0"/>
              <a:t>Cyclic Redundancy </a:t>
            </a:r>
            <a:r>
              <a:rPr kumimoji="1" lang="en-US" dirty="0" smtClean="0"/>
              <a:t>Check</a:t>
            </a:r>
            <a:endParaRPr kumimoji="1" lang="en-US" dirty="0"/>
          </a:p>
        </p:txBody>
      </p:sp>
      <p:pic>
        <p:nvPicPr>
          <p:cNvPr id="4" name="Picture 2" descr="An illustration of division in the C R C encoder.">
            <a:extLst>
              <a:ext uri="{FF2B5EF4-FFF2-40B4-BE49-F238E27FC236}">
                <a16:creationId xmlns:a16="http://schemas.microsoft.com/office/drawing/2014/main" id="{0ED4A9C1-3A0A-4033-A3C2-56926BC42937}"/>
              </a:ext>
            </a:extLst>
          </p:cNvPr>
          <p:cNvPicPr>
            <a:picLocks noChangeAspect="1" noChangeArrowheads="1"/>
          </p:cNvPicPr>
          <p:nvPr/>
        </p:nvPicPr>
        <p:blipFill rotWithShape="1">
          <a:blip r:embed="rId4"/>
          <a:srcRect r="23841"/>
          <a:stretch/>
        </p:blipFill>
        <p:spPr bwMode="auto">
          <a:xfrm>
            <a:off x="537160" y="1067443"/>
            <a:ext cx="4034840" cy="4052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288506" y="4564461"/>
            <a:ext cx="1478054" cy="4211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793500" y="1660153"/>
            <a:ext cx="1478054" cy="4211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06752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28650" y="365126"/>
            <a:ext cx="7886700" cy="566691"/>
          </a:xfrm>
        </p:spPr>
        <p:txBody>
          <a:bodyPr>
            <a:normAutofit fontScale="90000"/>
          </a:bodyPr>
          <a:lstStyle/>
          <a:p>
            <a:pPr eaLnBrk="1" hangingPunct="1"/>
            <a:r>
              <a:rPr kumimoji="1" lang="en-US" dirty="0"/>
              <a:t>Cyclic Redundancy </a:t>
            </a:r>
            <a:r>
              <a:rPr kumimoji="1" lang="en-US" dirty="0" smtClean="0"/>
              <a:t>Check</a:t>
            </a:r>
            <a:endParaRPr kumimoji="1" lang="en-US" dirty="0"/>
          </a:p>
        </p:txBody>
      </p:sp>
      <p:pic>
        <p:nvPicPr>
          <p:cNvPr id="5" name="Picture 2" descr="Two-part illustrations of codeword uncorrupted and codeword corrupted.">
            <a:extLst>
              <a:ext uri="{FF2B5EF4-FFF2-40B4-BE49-F238E27FC236}">
                <a16:creationId xmlns:a16="http://schemas.microsoft.com/office/drawing/2014/main" id="{0ED4A9C1-3A0A-4033-A3C2-56926BC42937}"/>
              </a:ext>
            </a:extLst>
          </p:cNvPr>
          <p:cNvPicPr>
            <a:picLocks noChangeAspect="1" noChangeArrowheads="1"/>
          </p:cNvPicPr>
          <p:nvPr/>
        </p:nvPicPr>
        <p:blipFill rotWithShape="1">
          <a:blip r:embed="rId3"/>
          <a:srcRect l="52270" b="15900"/>
          <a:stretch/>
        </p:blipFill>
        <p:spPr bwMode="auto">
          <a:xfrm>
            <a:off x="5495107" y="1263855"/>
            <a:ext cx="3089031" cy="3282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descr="An illustration of division in the C R C encoder.">
            <a:extLst>
              <a:ext uri="{FF2B5EF4-FFF2-40B4-BE49-F238E27FC236}">
                <a16:creationId xmlns:a16="http://schemas.microsoft.com/office/drawing/2014/main" id="{0ED4A9C1-3A0A-4033-A3C2-56926BC42937}"/>
              </a:ext>
            </a:extLst>
          </p:cNvPr>
          <p:cNvPicPr>
            <a:picLocks noChangeAspect="1" noChangeArrowheads="1"/>
          </p:cNvPicPr>
          <p:nvPr/>
        </p:nvPicPr>
        <p:blipFill rotWithShape="1">
          <a:blip r:embed="rId4"/>
          <a:srcRect r="23841"/>
          <a:stretch/>
        </p:blipFill>
        <p:spPr bwMode="auto">
          <a:xfrm>
            <a:off x="537160" y="1067443"/>
            <a:ext cx="4034840" cy="4052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38612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28650" y="365127"/>
            <a:ext cx="7886700" cy="815280"/>
          </a:xfrm>
        </p:spPr>
        <p:txBody>
          <a:bodyPr/>
          <a:lstStyle/>
          <a:p>
            <a:pPr eaLnBrk="1" hangingPunct="1"/>
            <a:r>
              <a:rPr kumimoji="1" lang="en-US" dirty="0"/>
              <a:t>Cyclic Redundancy Check </a:t>
            </a:r>
          </a:p>
        </p:txBody>
      </p:sp>
      <mc:AlternateContent xmlns:mc="http://schemas.openxmlformats.org/markup-compatibility/2006">
        <mc:Choice xmlns:a14="http://schemas.microsoft.com/office/drawing/2010/main" Requires="a14">
          <p:sp>
            <p:nvSpPr>
              <p:cNvPr id="36867" name="Rectangle 3"/>
              <p:cNvSpPr>
                <a:spLocks noGrp="1" noChangeArrowheads="1"/>
              </p:cNvSpPr>
              <p:nvPr>
                <p:ph type="body" idx="1"/>
              </p:nvPr>
            </p:nvSpPr>
            <p:spPr>
              <a:xfrm>
                <a:off x="457200" y="1180407"/>
                <a:ext cx="8462356" cy="4572000"/>
              </a:xfrm>
            </p:spPr>
            <p:txBody>
              <a:bodyPr>
                <a:normAutofit/>
              </a:bodyPr>
              <a:lstStyle/>
              <a:p>
                <a:pPr eaLnBrk="1" hangingPunct="1"/>
                <a:r>
                  <a:rPr kumimoji="1" lang="en-US" sz="2400" dirty="0" smtClean="0"/>
                  <a:t>O</a:t>
                </a:r>
                <a:r>
                  <a:rPr kumimoji="1" lang="en-US" sz="2400" dirty="0" smtClean="0"/>
                  <a:t>ne </a:t>
                </a:r>
                <a:r>
                  <a:rPr kumimoji="1" lang="en-US" sz="2400" dirty="0"/>
                  <a:t>of</a:t>
                </a:r>
                <a:r>
                  <a:rPr kumimoji="1" lang="en-US" sz="2400" dirty="0" smtClean="0"/>
                  <a:t> the most </a:t>
                </a:r>
                <a:r>
                  <a:rPr kumimoji="1" lang="en-US" sz="2400" dirty="0" smtClean="0"/>
                  <a:t>powerful </a:t>
                </a:r>
                <a:r>
                  <a:rPr kumimoji="1" lang="en-US" sz="2400" dirty="0" smtClean="0"/>
                  <a:t>error-detecting codes</a:t>
                </a:r>
              </a:p>
              <a:p>
                <a:pPr eaLnBrk="1" hangingPunct="1"/>
                <a:endParaRPr kumimoji="1" lang="en-US" sz="2400" dirty="0" smtClean="0"/>
              </a:p>
              <a:p>
                <a:r>
                  <a:rPr lang="en-US" sz="2400" dirty="0" smtClean="0">
                    <a:solidFill>
                      <a:srgbClr val="0070C0"/>
                    </a:solidFill>
                  </a:rPr>
                  <a:t>Polynomials</a:t>
                </a:r>
                <a:r>
                  <a:rPr lang="en-US" sz="2400" dirty="0" smtClean="0"/>
                  <a:t>:</a:t>
                </a:r>
                <a:endParaRPr lang="en-US" sz="2400" dirty="0"/>
              </a:p>
              <a:p>
                <a:pPr lvl="1"/>
                <a:r>
                  <a:rPr lang="en-US" sz="2000" dirty="0" smtClean="0"/>
                  <a:t>Represent bit-strings as polynomials</a:t>
                </a:r>
              </a:p>
              <a:p>
                <a:pPr lvl="1"/>
                <a:r>
                  <a:rPr lang="en-US" sz="2000" dirty="0" smtClean="0"/>
                  <a:t>110001 can be represented as </a:t>
                </a:r>
                <a14:m>
                  <m:oMath xmlns:m="http://schemas.openxmlformats.org/officeDocument/2006/math">
                    <m:sSup>
                      <m:sSupPr>
                        <m:ctrlPr>
                          <a:rPr lang="en-IN" sz="2000" b="0" smtClean="0">
                            <a:latin typeface="Cambria Math" panose="02040503050406030204" pitchFamily="18" charset="0"/>
                          </a:rPr>
                        </m:ctrlPr>
                      </m:sSupPr>
                      <m:e>
                        <m:r>
                          <m:rPr>
                            <m:sty m:val="p"/>
                          </m:rPr>
                          <a:rPr lang="en-IN" sz="2000" b="0" i="0" smtClean="0">
                            <a:latin typeface="Cambria Math" panose="02040503050406030204" pitchFamily="18" charset="0"/>
                          </a:rPr>
                          <m:t>x</m:t>
                        </m:r>
                      </m:e>
                      <m:sup>
                        <m:r>
                          <a:rPr lang="en-IN" sz="2000" b="0" i="0" smtClean="0">
                            <a:latin typeface="Cambria Math" panose="02040503050406030204" pitchFamily="18" charset="0"/>
                          </a:rPr>
                          <m:t>5</m:t>
                        </m:r>
                      </m:sup>
                    </m:sSup>
                    <m:r>
                      <a:rPr lang="en-IN" sz="2000" b="0" i="0" smtClean="0">
                        <a:latin typeface="Cambria Math" panose="02040503050406030204" pitchFamily="18" charset="0"/>
                      </a:rPr>
                      <m:t>+</m:t>
                    </m:r>
                    <m:sSup>
                      <m:sSupPr>
                        <m:ctrlPr>
                          <a:rPr lang="en-IN" sz="2000" b="0" smtClean="0">
                            <a:latin typeface="Cambria Math" panose="02040503050406030204" pitchFamily="18" charset="0"/>
                          </a:rPr>
                        </m:ctrlPr>
                      </m:sSupPr>
                      <m:e>
                        <m:r>
                          <m:rPr>
                            <m:sty m:val="p"/>
                          </m:rPr>
                          <a:rPr lang="en-IN" sz="2000" b="0" i="0" smtClean="0">
                            <a:latin typeface="Cambria Math" panose="02040503050406030204" pitchFamily="18" charset="0"/>
                          </a:rPr>
                          <m:t>x</m:t>
                        </m:r>
                      </m:e>
                      <m:sup>
                        <m:r>
                          <a:rPr lang="en-IN" sz="2000" b="0" i="0" smtClean="0">
                            <a:latin typeface="Cambria Math" panose="02040503050406030204" pitchFamily="18" charset="0"/>
                          </a:rPr>
                          <m:t>4</m:t>
                        </m:r>
                      </m:sup>
                    </m:sSup>
                    <m:r>
                      <a:rPr lang="en-IN" sz="2000" b="0" i="0" smtClean="0">
                        <a:latin typeface="Cambria Math" panose="02040503050406030204" pitchFamily="18" charset="0"/>
                      </a:rPr>
                      <m:t>+1</m:t>
                    </m:r>
                  </m:oMath>
                </a14:m>
                <a:endParaRPr lang="en-US" sz="2000" dirty="0"/>
              </a:p>
              <a:p>
                <a:endParaRPr lang="en-US" dirty="0"/>
              </a:p>
            </p:txBody>
          </p:sp>
        </mc:Choice>
        <mc:Fallback>
          <p:sp>
            <p:nvSpPr>
              <p:cNvPr id="36867" name="Rectangle 3"/>
              <p:cNvSpPr>
                <a:spLocks noGrp="1" noRot="1" noChangeAspect="1" noMove="1" noResize="1" noEditPoints="1" noAdjustHandles="1" noChangeArrowheads="1" noChangeShapeType="1" noTextEdit="1"/>
              </p:cNvSpPr>
              <p:nvPr>
                <p:ph type="body" idx="1"/>
              </p:nvPr>
            </p:nvSpPr>
            <p:spPr>
              <a:xfrm>
                <a:off x="457200" y="1180407"/>
                <a:ext cx="8462356" cy="4572000"/>
              </a:xfrm>
              <a:blipFill>
                <a:blip r:embed="rId3"/>
                <a:stretch>
                  <a:fillRect l="-937" t="-1867"/>
                </a:stretch>
              </a:blipFill>
            </p:spPr>
            <p:txBody>
              <a:bodyPr/>
              <a:lstStyle/>
              <a:p>
                <a:r>
                  <a:rPr lang="en-IN">
                    <a:noFill/>
                  </a:rPr>
                  <a:t> </a:t>
                </a:r>
              </a:p>
            </p:txBody>
          </p:sp>
        </mc:Fallback>
      </mc:AlternateContent>
    </p:spTree>
    <p:extLst>
      <p:ext uri="{BB962C8B-B14F-4D97-AF65-F5344CB8AC3E}">
        <p14:creationId xmlns:p14="http://schemas.microsoft.com/office/powerpoint/2010/main" val="1984206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6867">
                                            <p:txEl>
                                              <p:pRg st="3" end="3"/>
                                            </p:txEl>
                                          </p:spTgt>
                                        </p:tgtEl>
                                        <p:attrNameLst>
                                          <p:attrName>style.visibility</p:attrName>
                                        </p:attrNameLst>
                                      </p:cBhvr>
                                      <p:to>
                                        <p:strVal val="visible"/>
                                      </p:to>
                                    </p:set>
                                    <p:animEffect transition="in" filter="fade">
                                      <p:cBhvr>
                                        <p:cTn id="7" dur="1000"/>
                                        <p:tgtEl>
                                          <p:spTgt spid="36867">
                                            <p:txEl>
                                              <p:pRg st="3" end="3"/>
                                            </p:txEl>
                                          </p:spTgt>
                                        </p:tgtEl>
                                      </p:cBhvr>
                                    </p:animEffect>
                                    <p:anim calcmode="lin" valueType="num">
                                      <p:cBhvr>
                                        <p:cTn id="8" dur="10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6867">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6867">
                                            <p:txEl>
                                              <p:pRg st="4" end="4"/>
                                            </p:txEl>
                                          </p:spTgt>
                                        </p:tgtEl>
                                        <p:attrNameLst>
                                          <p:attrName>style.visibility</p:attrName>
                                        </p:attrNameLst>
                                      </p:cBhvr>
                                      <p:to>
                                        <p:strVal val="visible"/>
                                      </p:to>
                                    </p:set>
                                    <p:animEffect transition="in" filter="fade">
                                      <p:cBhvr>
                                        <p:cTn id="12" dur="1000"/>
                                        <p:tgtEl>
                                          <p:spTgt spid="36867">
                                            <p:txEl>
                                              <p:pRg st="4" end="4"/>
                                            </p:txEl>
                                          </p:spTgt>
                                        </p:tgtEl>
                                      </p:cBhvr>
                                    </p:animEffect>
                                    <p:anim calcmode="lin" valueType="num">
                                      <p:cBhvr>
                                        <p:cTn id="13" dur="1000" fill="hold"/>
                                        <p:tgtEl>
                                          <p:spTgt spid="36867">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686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457200" y="277813"/>
            <a:ext cx="8229600" cy="794529"/>
          </a:xfrm>
        </p:spPr>
        <p:txBody>
          <a:bodyPr/>
          <a:lstStyle/>
          <a:p>
            <a:pPr eaLnBrk="1" hangingPunct="1"/>
            <a:r>
              <a:rPr kumimoji="1" lang="en-US" dirty="0"/>
              <a:t>Cyclic Redundancy </a:t>
            </a:r>
            <a:r>
              <a:rPr kumimoji="1" lang="en-US" dirty="0" smtClean="0"/>
              <a:t>Check</a:t>
            </a:r>
            <a:endParaRPr kumimoji="1" lang="en-US" dirty="0"/>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489346"/>
            <a:ext cx="8105937" cy="3711968"/>
          </a:xfrm>
          <a:prstGeom prst="rect">
            <a:avLst/>
          </a:prstGeom>
        </p:spPr>
      </p:pic>
      <p:pic>
        <p:nvPicPr>
          <p:cNvPr id="2" name="Picture 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508" y="1146816"/>
            <a:ext cx="3328539" cy="248714"/>
          </a:xfrm>
          <a:prstGeom prst="rect">
            <a:avLst/>
          </a:prstGeom>
        </p:spPr>
      </p:pic>
      <p:pic>
        <p:nvPicPr>
          <p:cNvPr id="4" name="Picture 3"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32941" y="1153990"/>
            <a:ext cx="2697649" cy="246672"/>
          </a:xfrm>
          <a:prstGeom prst="rect">
            <a:avLst/>
          </a:prstGeom>
        </p:spPr>
      </p:pic>
    </p:spTree>
    <p:extLst>
      <p:ext uri="{BB962C8B-B14F-4D97-AF65-F5344CB8AC3E}">
        <p14:creationId xmlns:p14="http://schemas.microsoft.com/office/powerpoint/2010/main" val="13807878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mv="urn:schemas-microsoft-com:mac:vml" xmlns="">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16826</TotalTime>
  <Words>589</Words>
  <Application>Microsoft Office PowerPoint</Application>
  <PresentationFormat>On-screen Show (4:3)</PresentationFormat>
  <Paragraphs>79</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Avenir Book</vt:lpstr>
      <vt:lpstr>Calibri</vt:lpstr>
      <vt:lpstr>Calibri Light</vt:lpstr>
      <vt:lpstr>Cambria Math</vt:lpstr>
      <vt:lpstr>Times New Roman</vt:lpstr>
      <vt:lpstr>Wingdings</vt:lpstr>
      <vt:lpstr>Presentation Template 13_9_21</vt:lpstr>
      <vt:lpstr> Computer Networks I  Error Detection (Cyclic Redundancy Check)</vt:lpstr>
      <vt:lpstr>Error Detection</vt:lpstr>
      <vt:lpstr>Cyclic Redundancy Check </vt:lpstr>
      <vt:lpstr>Cyclic Redundancy Check </vt:lpstr>
      <vt:lpstr>Cyclic Redundancy Check </vt:lpstr>
      <vt:lpstr>Cyclic Redundancy Check</vt:lpstr>
      <vt:lpstr>Cyclic Redundancy Check</vt:lpstr>
      <vt:lpstr>Cyclic Redundancy Check </vt:lpstr>
      <vt:lpstr>Cyclic Redundancy Check</vt:lpstr>
      <vt:lpstr>Cyclic Redundancy Check</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Windows User</cp:lastModifiedBy>
  <cp:revision>410</cp:revision>
  <cp:lastPrinted>2022-05-24T13:55:51Z</cp:lastPrinted>
  <dcterms:created xsi:type="dcterms:W3CDTF">2021-09-13T14:43:22Z</dcterms:created>
  <dcterms:modified xsi:type="dcterms:W3CDTF">2022-05-24T14:40:30Z</dcterms:modified>
</cp:coreProperties>
</file>