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65" r:id="rId2"/>
    <p:sldId id="485" r:id="rId3"/>
    <p:sldId id="486" r:id="rId4"/>
    <p:sldId id="487" r:id="rId5"/>
    <p:sldId id="498" r:id="rId6"/>
    <p:sldId id="499" r:id="rId7"/>
    <p:sldId id="489" r:id="rId8"/>
    <p:sldId id="496" r:id="rId9"/>
    <p:sldId id="490" r:id="rId10"/>
    <p:sldId id="491" r:id="rId11"/>
    <p:sldId id="497" r:id="rId12"/>
    <p:sldId id="493" r:id="rId13"/>
    <p:sldId id="494" r:id="rId14"/>
    <p:sldId id="495" r:id="rId15"/>
    <p:sldId id="306" r:id="rId16"/>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26-05-2022</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26-05-2022</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26/05/2022 10:57</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10</a:t>
            </a:fld>
            <a:endParaRPr lang="en-US" dirty="0"/>
          </a:p>
        </p:txBody>
      </p:sp>
    </p:spTree>
    <p:extLst>
      <p:ext uri="{BB962C8B-B14F-4D97-AF65-F5344CB8AC3E}">
        <p14:creationId xmlns:p14="http://schemas.microsoft.com/office/powerpoint/2010/main" val="4020860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11</a:t>
            </a:fld>
            <a:endParaRPr lang="en-US" dirty="0"/>
          </a:p>
        </p:txBody>
      </p:sp>
    </p:spTree>
    <p:extLst>
      <p:ext uri="{BB962C8B-B14F-4D97-AF65-F5344CB8AC3E}">
        <p14:creationId xmlns:p14="http://schemas.microsoft.com/office/powerpoint/2010/main" val="1699283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12</a:t>
            </a:fld>
            <a:endParaRPr lang="en-US" dirty="0"/>
          </a:p>
        </p:txBody>
      </p:sp>
    </p:spTree>
    <p:extLst>
      <p:ext uri="{BB962C8B-B14F-4D97-AF65-F5344CB8AC3E}">
        <p14:creationId xmlns:p14="http://schemas.microsoft.com/office/powerpoint/2010/main" val="3044366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13</a:t>
            </a:fld>
            <a:endParaRPr lang="en-US" dirty="0"/>
          </a:p>
        </p:txBody>
      </p:sp>
    </p:spTree>
    <p:extLst>
      <p:ext uri="{BB962C8B-B14F-4D97-AF65-F5344CB8AC3E}">
        <p14:creationId xmlns:p14="http://schemas.microsoft.com/office/powerpoint/2010/main" val="3375245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14</a:t>
            </a:fld>
            <a:endParaRPr lang="en-US" dirty="0"/>
          </a:p>
        </p:txBody>
      </p:sp>
    </p:spTree>
    <p:extLst>
      <p:ext uri="{BB962C8B-B14F-4D97-AF65-F5344CB8AC3E}">
        <p14:creationId xmlns:p14="http://schemas.microsoft.com/office/powerpoint/2010/main" val="428492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26/05/2022 10:57</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15</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0145AD2-E0D5-8047-8B64-5ACE1D00C3FB}" type="slidenum">
              <a:rPr lang="en-US"/>
              <a:pPr/>
              <a:t>2</a:t>
            </a:fld>
            <a:endParaRPr lang="en-US" dirty="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482007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9AFB5AA-444A-234E-A21C-83FC7FD20A61}" type="slidenum">
              <a:rPr lang="en-US"/>
              <a:pPr/>
              <a:t>3</a:t>
            </a:fld>
            <a:endParaRPr lang="en-US" dirty="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marL="228600" indent="-228600"/>
            <a:endParaRPr lang="en-US" dirty="0"/>
          </a:p>
        </p:txBody>
      </p:sp>
    </p:spTree>
    <p:extLst>
      <p:ext uri="{BB962C8B-B14F-4D97-AF65-F5344CB8AC3E}">
        <p14:creationId xmlns:p14="http://schemas.microsoft.com/office/powerpoint/2010/main" val="2365802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4</a:t>
            </a:fld>
            <a:endParaRPr lang="en-US" dirty="0"/>
          </a:p>
        </p:txBody>
      </p:sp>
    </p:spTree>
    <p:extLst>
      <p:ext uri="{BB962C8B-B14F-4D97-AF65-F5344CB8AC3E}">
        <p14:creationId xmlns:p14="http://schemas.microsoft.com/office/powerpoint/2010/main" val="3689153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5</a:t>
            </a:fld>
            <a:endParaRPr lang="en-US" dirty="0"/>
          </a:p>
        </p:txBody>
      </p:sp>
    </p:spTree>
    <p:extLst>
      <p:ext uri="{BB962C8B-B14F-4D97-AF65-F5344CB8AC3E}">
        <p14:creationId xmlns:p14="http://schemas.microsoft.com/office/powerpoint/2010/main" val="426776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6</a:t>
            </a:fld>
            <a:endParaRPr lang="en-US" dirty="0"/>
          </a:p>
        </p:txBody>
      </p:sp>
    </p:spTree>
    <p:extLst>
      <p:ext uri="{BB962C8B-B14F-4D97-AF65-F5344CB8AC3E}">
        <p14:creationId xmlns:p14="http://schemas.microsoft.com/office/powerpoint/2010/main" val="3923209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7</a:t>
            </a:fld>
            <a:endParaRPr lang="en-US" dirty="0"/>
          </a:p>
        </p:txBody>
      </p:sp>
    </p:spTree>
    <p:extLst>
      <p:ext uri="{BB962C8B-B14F-4D97-AF65-F5344CB8AC3E}">
        <p14:creationId xmlns:p14="http://schemas.microsoft.com/office/powerpoint/2010/main" val="1987947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8</a:t>
            </a:fld>
            <a:endParaRPr lang="en-US" dirty="0"/>
          </a:p>
        </p:txBody>
      </p:sp>
    </p:spTree>
    <p:extLst>
      <p:ext uri="{BB962C8B-B14F-4D97-AF65-F5344CB8AC3E}">
        <p14:creationId xmlns:p14="http://schemas.microsoft.com/office/powerpoint/2010/main" val="3387988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9</a:t>
            </a:fld>
            <a:endParaRPr lang="en-US" dirty="0"/>
          </a:p>
        </p:txBody>
      </p:sp>
    </p:spTree>
    <p:extLst>
      <p:ext uri="{BB962C8B-B14F-4D97-AF65-F5344CB8AC3E}">
        <p14:creationId xmlns:p14="http://schemas.microsoft.com/office/powerpoint/2010/main" val="160711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5/26/2022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5/26/2022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5/26/2022</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5/26/2022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r>
              <a:rPr lang="en-US" sz="3200" dirty="0"/>
              <a:t/>
            </a:r>
            <a:br>
              <a:rPr lang="en-US" sz="3200" dirty="0"/>
            </a:br>
            <a:r>
              <a:rPr lang="en-US" sz="3200" dirty="0"/>
              <a:t>Computer Networks I</a:t>
            </a:r>
            <a:br>
              <a:rPr lang="en-US" sz="3200" dirty="0"/>
            </a:br>
            <a:r>
              <a:rPr lang="en-US" sz="3200" dirty="0"/>
              <a:t/>
            </a:r>
            <a:br>
              <a:rPr lang="en-US" sz="3200" dirty="0"/>
            </a:br>
            <a:r>
              <a:rPr lang="en-US" sz="3200" dirty="0"/>
              <a:t>Error Correction</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9618"/>
          </a:xfrm>
        </p:spPr>
        <p:txBody>
          <a:bodyPr/>
          <a:lstStyle/>
          <a:p>
            <a:r>
              <a:rPr lang="en-GB" dirty="0"/>
              <a:t>Error Correction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16679"/>
                <a:ext cx="8229600" cy="4203714"/>
              </a:xfrm>
            </p:spPr>
            <p:txBody>
              <a:bodyPr>
                <a:normAutofit/>
              </a:bodyPr>
              <a:lstStyle/>
              <a:p>
                <a:r>
                  <a:rPr lang="en-US" sz="2400" dirty="0" err="1"/>
                  <a:t>Codeword</a:t>
                </a:r>
                <a:r>
                  <a:rPr lang="en-US" sz="2400" dirty="0"/>
                  <a:t> of </a:t>
                </a:r>
                <a14:m>
                  <m:oMath xmlns:m="http://schemas.openxmlformats.org/officeDocument/2006/math">
                    <m:r>
                      <m:rPr>
                        <m:sty m:val="p"/>
                      </m:rPr>
                      <a:rPr lang="en-US" sz="2400" i="0" dirty="0" smtClean="0">
                        <a:latin typeface="Cambria Math" panose="02040503050406030204" pitchFamily="18" charset="0"/>
                      </a:rPr>
                      <m:t>n</m:t>
                    </m:r>
                  </m:oMath>
                </a14:m>
                <a:r>
                  <a:rPr lang="en-US" sz="2400" dirty="0"/>
                  <a:t> bits = </a:t>
                </a:r>
                <a14:m>
                  <m:oMath xmlns:m="http://schemas.openxmlformats.org/officeDocument/2006/math">
                    <m:r>
                      <m:rPr>
                        <m:sty m:val="p"/>
                      </m:rPr>
                      <a:rPr lang="en-US" sz="2400" i="0" dirty="0" smtClean="0">
                        <a:latin typeface="Cambria Math" panose="02040503050406030204" pitchFamily="18" charset="0"/>
                      </a:rPr>
                      <m:t>m</m:t>
                    </m:r>
                  </m:oMath>
                </a14:m>
                <a:r>
                  <a:rPr lang="en-US" sz="2400" dirty="0"/>
                  <a:t> message bits +</a:t>
                </a:r>
                <a14:m>
                  <m:oMath xmlns:m="http://schemas.openxmlformats.org/officeDocument/2006/math">
                    <m:r>
                      <a:rPr lang="en-US" sz="2400" i="0" dirty="0" smtClean="0">
                        <a:latin typeface="Cambria Math" panose="02040503050406030204" pitchFamily="18" charset="0"/>
                      </a:rPr>
                      <m:t> </m:t>
                    </m:r>
                    <m:r>
                      <m:rPr>
                        <m:sty m:val="p"/>
                      </m:rPr>
                      <a:rPr lang="en-US" sz="2400" i="0" dirty="0" smtClean="0">
                        <a:latin typeface="Cambria Math" panose="02040503050406030204" pitchFamily="18" charset="0"/>
                      </a:rPr>
                      <m:t>r</m:t>
                    </m:r>
                    <m:r>
                      <a:rPr lang="en-US" sz="2400" i="0" dirty="0" smtClean="0">
                        <a:latin typeface="Cambria Math" panose="02040503050406030204" pitchFamily="18" charset="0"/>
                      </a:rPr>
                      <m:t> </m:t>
                    </m:r>
                  </m:oMath>
                </a14:m>
                <a:r>
                  <a:rPr lang="en-US" sz="2400" dirty="0"/>
                  <a:t>check bits </a:t>
                </a:r>
              </a:p>
              <a:p>
                <a:endParaRPr lang="en-US" sz="2400" dirty="0"/>
              </a:p>
              <a:p>
                <a:r>
                  <a:rPr lang="en-US" sz="2400" dirty="0">
                    <a:sym typeface="Wingdings" panose="05000000000000000000" pitchFamily="2" charset="2"/>
                  </a:rPr>
                  <a:t>We want to design a code that allows all single bit error to be corrected</a:t>
                </a:r>
                <a:endParaRPr lang="en-US" sz="2400" dirty="0"/>
              </a:p>
              <a:p>
                <a:pPr lvl="1"/>
                <a:r>
                  <a:rPr lang="en-US" sz="2000" dirty="0"/>
                  <a:t>Each of the </a:t>
                </a:r>
                <a14:m>
                  <m:oMath xmlns:m="http://schemas.openxmlformats.org/officeDocument/2006/math">
                    <m:sSup>
                      <m:sSupPr>
                        <m:ctrlPr>
                          <a:rPr lang="en-IN" sz="2000" b="0" i="1" dirty="0" smtClean="0">
                            <a:latin typeface="Cambria Math" panose="02040503050406030204" pitchFamily="18" charset="0"/>
                          </a:rPr>
                        </m:ctrlPr>
                      </m:sSupPr>
                      <m:e>
                        <m:r>
                          <a:rPr lang="en-IN" sz="2000" b="0" i="0" dirty="0" smtClean="0">
                            <a:latin typeface="Cambria Math" panose="02040503050406030204" pitchFamily="18" charset="0"/>
                          </a:rPr>
                          <m:t>2</m:t>
                        </m:r>
                      </m:e>
                      <m:sup>
                        <m:r>
                          <m:rPr>
                            <m:sty m:val="p"/>
                          </m:rPr>
                          <a:rPr lang="en-IN" sz="2000" b="0" i="0" dirty="0" smtClean="0">
                            <a:latin typeface="Cambria Math" panose="02040503050406030204" pitchFamily="18" charset="0"/>
                          </a:rPr>
                          <m:t>m</m:t>
                        </m:r>
                      </m:sup>
                    </m:sSup>
                  </m:oMath>
                </a14:m>
                <a:r>
                  <a:rPr lang="en-US" sz="2000" dirty="0"/>
                  <a:t> legal messages </a:t>
                </a:r>
                <a:r>
                  <a:rPr lang="en-US" sz="2000" dirty="0">
                    <a:sym typeface="Wingdings" panose="05000000000000000000" pitchFamily="2" charset="2"/>
                  </a:rPr>
                  <a:t> there is n illegal </a:t>
                </a:r>
                <a:r>
                  <a:rPr lang="en-US" sz="2000" dirty="0" err="1">
                    <a:sym typeface="Wingdings" panose="05000000000000000000" pitchFamily="2" charset="2"/>
                  </a:rPr>
                  <a:t>codewords</a:t>
                </a:r>
                <a:r>
                  <a:rPr lang="en-US" sz="2000" dirty="0">
                    <a:sym typeface="Wingdings" panose="05000000000000000000" pitchFamily="2" charset="2"/>
                  </a:rPr>
                  <a:t> at a distance 1 from it</a:t>
                </a:r>
                <a:endParaRPr lang="en-US" sz="2000" dirty="0"/>
              </a:p>
              <a:p>
                <a:pPr lvl="1"/>
                <a:r>
                  <a:rPr lang="en-US" sz="2000" dirty="0"/>
                  <a:t>As there are </a:t>
                </a:r>
                <a14:m>
                  <m:oMath xmlns:m="http://schemas.openxmlformats.org/officeDocument/2006/math">
                    <m:sSup>
                      <m:sSupPr>
                        <m:ctrlPr>
                          <a:rPr lang="en-IN" sz="2000" b="0" i="1" dirty="0" smtClean="0">
                            <a:latin typeface="Cambria Math" panose="02040503050406030204" pitchFamily="18" charset="0"/>
                          </a:rPr>
                        </m:ctrlPr>
                      </m:sSupPr>
                      <m:e>
                        <m:r>
                          <a:rPr lang="en-IN" sz="2000" b="0" i="0" dirty="0" smtClean="0">
                            <a:latin typeface="Cambria Math" panose="02040503050406030204" pitchFamily="18" charset="0"/>
                          </a:rPr>
                          <m:t>2</m:t>
                        </m:r>
                      </m:e>
                      <m:sup>
                        <m:r>
                          <m:rPr>
                            <m:sty m:val="p"/>
                          </m:rPr>
                          <a:rPr lang="en-IN" sz="2000" b="0" i="0" dirty="0" smtClean="0">
                            <a:latin typeface="Cambria Math" panose="02040503050406030204" pitchFamily="18" charset="0"/>
                          </a:rPr>
                          <m:t>n</m:t>
                        </m:r>
                      </m:sup>
                    </m:sSup>
                  </m:oMath>
                </a14:m>
                <a:r>
                  <a:rPr lang="en-US" sz="2000" dirty="0"/>
                  <a:t> total number of bit patterns</a:t>
                </a:r>
              </a:p>
              <a:p>
                <a:pPr lvl="1"/>
                <a:endParaRPr lang="en-US" sz="2000" dirty="0"/>
              </a:p>
              <a:p>
                <a:pPr lvl="1"/>
                <a:endParaRPr lang="en-US" sz="2000" dirty="0"/>
              </a:p>
              <a:p>
                <a:pPr marL="457200" lvl="1"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16679"/>
                <a:ext cx="8229600" cy="4203714"/>
              </a:xfrm>
              <a:blipFill>
                <a:blip r:embed="rId3"/>
                <a:stretch>
                  <a:fillRect l="-963" t="-1887" r="-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57200" y="3656036"/>
                <a:ext cx="856758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2000" b="0" i="1" smtClean="0">
                              <a:solidFill>
                                <a:srgbClr val="0000FF"/>
                              </a:solidFill>
                              <a:latin typeface="Cambria Math" panose="02040503050406030204" pitchFamily="18" charset="0"/>
                              <a:ea typeface="Cambria Math" panose="02040503050406030204" pitchFamily="18" charset="0"/>
                            </a:rPr>
                          </m:ctrlPr>
                        </m:sSupPr>
                        <m:e>
                          <m:r>
                            <a:rPr lang="en-IN" sz="2000" b="0" i="0" smtClean="0">
                              <a:solidFill>
                                <a:srgbClr val="0000FF"/>
                              </a:solidFill>
                              <a:latin typeface="Cambria Math" panose="02040503050406030204" pitchFamily="18" charset="0"/>
                              <a:ea typeface="Cambria Math" panose="02040503050406030204" pitchFamily="18" charset="0"/>
                            </a:rPr>
                            <m:t>2</m:t>
                          </m:r>
                        </m:e>
                        <m:sup>
                          <m:r>
                            <m:rPr>
                              <m:sty m:val="p"/>
                            </m:rPr>
                            <a:rPr lang="en-IN" sz="2000" b="0" i="0" smtClean="0">
                              <a:solidFill>
                                <a:srgbClr val="0000FF"/>
                              </a:solidFill>
                              <a:latin typeface="Cambria Math" panose="02040503050406030204" pitchFamily="18" charset="0"/>
                              <a:ea typeface="Cambria Math" panose="02040503050406030204" pitchFamily="18" charset="0"/>
                            </a:rPr>
                            <m:t>m</m:t>
                          </m:r>
                        </m:sup>
                      </m:sSup>
                      <m:d>
                        <m:dPr>
                          <m:ctrlPr>
                            <a:rPr lang="en-IN" sz="2000" b="0" i="1" smtClean="0">
                              <a:solidFill>
                                <a:srgbClr val="0000FF"/>
                              </a:solidFill>
                              <a:latin typeface="Cambria Math" panose="02040503050406030204" pitchFamily="18" charset="0"/>
                              <a:ea typeface="Cambria Math" panose="02040503050406030204" pitchFamily="18" charset="0"/>
                            </a:rPr>
                          </m:ctrlPr>
                        </m:dPr>
                        <m:e>
                          <m:r>
                            <m:rPr>
                              <m:sty m:val="p"/>
                            </m:rPr>
                            <a:rPr lang="en-IN" sz="2000" b="0" i="0" smtClean="0">
                              <a:solidFill>
                                <a:srgbClr val="0000FF"/>
                              </a:solidFill>
                              <a:latin typeface="Cambria Math" panose="02040503050406030204" pitchFamily="18" charset="0"/>
                              <a:ea typeface="Cambria Math" panose="02040503050406030204" pitchFamily="18" charset="0"/>
                            </a:rPr>
                            <m:t>n</m:t>
                          </m:r>
                          <m:r>
                            <a:rPr lang="en-IN" sz="2000" b="0" i="0" smtClean="0">
                              <a:solidFill>
                                <a:srgbClr val="0000FF"/>
                              </a:solidFill>
                              <a:latin typeface="Cambria Math" panose="02040503050406030204" pitchFamily="18" charset="0"/>
                              <a:ea typeface="Cambria Math" panose="02040503050406030204" pitchFamily="18" charset="0"/>
                            </a:rPr>
                            <m:t>+1</m:t>
                          </m:r>
                        </m:e>
                      </m:d>
                      <m:r>
                        <a:rPr lang="en-IN" sz="2000" b="0" i="0" smtClean="0">
                          <a:solidFill>
                            <a:srgbClr val="0000FF"/>
                          </a:solidFill>
                          <a:latin typeface="Cambria Math" panose="02040503050406030204" pitchFamily="18" charset="0"/>
                          <a:ea typeface="Cambria Math" panose="02040503050406030204" pitchFamily="18" charset="0"/>
                        </a:rPr>
                        <m:t>≤</m:t>
                      </m:r>
                      <m:sSup>
                        <m:sSupPr>
                          <m:ctrlPr>
                            <a:rPr lang="en-IN" sz="2000" b="0" i="1" smtClean="0">
                              <a:solidFill>
                                <a:srgbClr val="0000FF"/>
                              </a:solidFill>
                              <a:latin typeface="Cambria Math" panose="02040503050406030204" pitchFamily="18" charset="0"/>
                              <a:ea typeface="Cambria Math" panose="02040503050406030204" pitchFamily="18" charset="0"/>
                            </a:rPr>
                          </m:ctrlPr>
                        </m:sSupPr>
                        <m:e>
                          <m:r>
                            <a:rPr lang="en-IN" sz="2000" b="0" i="0" smtClean="0">
                              <a:solidFill>
                                <a:srgbClr val="0000FF"/>
                              </a:solidFill>
                              <a:latin typeface="Cambria Math" panose="02040503050406030204" pitchFamily="18" charset="0"/>
                              <a:ea typeface="Cambria Math" panose="02040503050406030204" pitchFamily="18" charset="0"/>
                            </a:rPr>
                            <m:t>2</m:t>
                          </m:r>
                        </m:e>
                        <m:sup>
                          <m:r>
                            <m:rPr>
                              <m:sty m:val="p"/>
                            </m:rPr>
                            <a:rPr lang="en-IN" sz="2000" b="0" i="0" smtClean="0">
                              <a:solidFill>
                                <a:srgbClr val="0000FF"/>
                              </a:solidFill>
                              <a:latin typeface="Cambria Math" panose="02040503050406030204" pitchFamily="18" charset="0"/>
                              <a:ea typeface="Cambria Math" panose="02040503050406030204" pitchFamily="18" charset="0"/>
                            </a:rPr>
                            <m:t>n</m:t>
                          </m:r>
                        </m:sup>
                      </m:sSup>
                      <m:r>
                        <a:rPr lang="en-IN" sz="2000" b="0" i="0" smtClean="0">
                          <a:solidFill>
                            <a:srgbClr val="0000FF"/>
                          </a:solidFill>
                          <a:latin typeface="Cambria Math" panose="02040503050406030204" pitchFamily="18" charset="0"/>
                          <a:ea typeface="Cambria Math" panose="02040503050406030204" pitchFamily="18" charset="0"/>
                        </a:rPr>
                        <m:t>        ∴</m:t>
                      </m:r>
                      <m:r>
                        <m:rPr>
                          <m:sty m:val="p"/>
                        </m:rPr>
                        <a:rPr lang="en-IN" sz="2000" b="0" i="0" smtClean="0">
                          <a:solidFill>
                            <a:srgbClr val="0000FF"/>
                          </a:solidFill>
                          <a:latin typeface="Cambria Math" panose="02040503050406030204" pitchFamily="18" charset="0"/>
                          <a:ea typeface="Cambria Math" panose="02040503050406030204" pitchFamily="18" charset="0"/>
                        </a:rPr>
                        <m:t>n</m:t>
                      </m:r>
                      <m:r>
                        <a:rPr lang="en-IN" sz="2000" b="0" i="0" smtClean="0">
                          <a:solidFill>
                            <a:srgbClr val="0000FF"/>
                          </a:solidFill>
                          <a:latin typeface="Cambria Math" panose="02040503050406030204" pitchFamily="18" charset="0"/>
                          <a:ea typeface="Cambria Math" panose="02040503050406030204" pitchFamily="18" charset="0"/>
                        </a:rPr>
                        <m:t>+1≤</m:t>
                      </m:r>
                      <m:sSup>
                        <m:sSupPr>
                          <m:ctrlPr>
                            <a:rPr lang="en-IN" sz="2000" b="0" i="1" smtClean="0">
                              <a:solidFill>
                                <a:srgbClr val="0000FF"/>
                              </a:solidFill>
                              <a:latin typeface="Cambria Math" panose="02040503050406030204" pitchFamily="18" charset="0"/>
                              <a:ea typeface="Cambria Math" panose="02040503050406030204" pitchFamily="18" charset="0"/>
                            </a:rPr>
                          </m:ctrlPr>
                        </m:sSupPr>
                        <m:e>
                          <m:r>
                            <a:rPr lang="en-IN" sz="2000" b="0" i="0" smtClean="0">
                              <a:solidFill>
                                <a:srgbClr val="0000FF"/>
                              </a:solidFill>
                              <a:latin typeface="Cambria Math" panose="02040503050406030204" pitchFamily="18" charset="0"/>
                              <a:ea typeface="Cambria Math" panose="02040503050406030204" pitchFamily="18" charset="0"/>
                            </a:rPr>
                            <m:t>2</m:t>
                          </m:r>
                        </m:e>
                        <m:sup>
                          <m:r>
                            <m:rPr>
                              <m:sty m:val="p"/>
                            </m:rPr>
                            <a:rPr lang="en-IN" sz="2000" b="0" i="0" smtClean="0">
                              <a:solidFill>
                                <a:srgbClr val="0000FF"/>
                              </a:solidFill>
                              <a:latin typeface="Cambria Math" panose="02040503050406030204" pitchFamily="18" charset="0"/>
                              <a:ea typeface="Cambria Math" panose="02040503050406030204" pitchFamily="18" charset="0"/>
                            </a:rPr>
                            <m:t>n</m:t>
                          </m:r>
                          <m:r>
                            <a:rPr lang="en-IN" sz="2000" b="0" i="0" smtClean="0">
                              <a:solidFill>
                                <a:srgbClr val="0000FF"/>
                              </a:solidFill>
                              <a:latin typeface="Cambria Math" panose="02040503050406030204" pitchFamily="18" charset="0"/>
                              <a:ea typeface="Cambria Math" panose="02040503050406030204" pitchFamily="18" charset="0"/>
                            </a:rPr>
                            <m:t>−</m:t>
                          </m:r>
                          <m:r>
                            <m:rPr>
                              <m:sty m:val="p"/>
                            </m:rPr>
                            <a:rPr lang="en-IN" sz="2000" b="0" i="0" smtClean="0">
                              <a:solidFill>
                                <a:srgbClr val="0000FF"/>
                              </a:solidFill>
                              <a:latin typeface="Cambria Math" panose="02040503050406030204" pitchFamily="18" charset="0"/>
                              <a:ea typeface="Cambria Math" panose="02040503050406030204" pitchFamily="18" charset="0"/>
                            </a:rPr>
                            <m:t>m</m:t>
                          </m:r>
                        </m:sup>
                      </m:sSup>
                      <m:r>
                        <a:rPr lang="en-IN" sz="2000" b="0" i="0" smtClean="0">
                          <a:solidFill>
                            <a:srgbClr val="0000FF"/>
                          </a:solidFill>
                          <a:latin typeface="Cambria Math" panose="02040503050406030204" pitchFamily="18" charset="0"/>
                          <a:ea typeface="Cambria Math" panose="02040503050406030204" pitchFamily="18" charset="0"/>
                        </a:rPr>
                        <m:t>=</m:t>
                      </m:r>
                      <m:sSup>
                        <m:sSupPr>
                          <m:ctrlPr>
                            <a:rPr lang="en-IN" sz="2000" b="0" i="1" smtClean="0">
                              <a:solidFill>
                                <a:srgbClr val="0000FF"/>
                              </a:solidFill>
                              <a:latin typeface="Cambria Math" panose="02040503050406030204" pitchFamily="18" charset="0"/>
                              <a:ea typeface="Cambria Math" panose="02040503050406030204" pitchFamily="18" charset="0"/>
                            </a:rPr>
                          </m:ctrlPr>
                        </m:sSupPr>
                        <m:e>
                          <m:r>
                            <a:rPr lang="en-IN" sz="2000" b="0" i="0" smtClean="0">
                              <a:solidFill>
                                <a:srgbClr val="0000FF"/>
                              </a:solidFill>
                              <a:latin typeface="Cambria Math" panose="02040503050406030204" pitchFamily="18" charset="0"/>
                              <a:ea typeface="Cambria Math" panose="02040503050406030204" pitchFamily="18" charset="0"/>
                            </a:rPr>
                            <m:t>2</m:t>
                          </m:r>
                        </m:e>
                        <m:sup>
                          <m:r>
                            <m:rPr>
                              <m:sty m:val="p"/>
                            </m:rPr>
                            <a:rPr lang="en-IN" sz="2000" b="0" i="0" smtClean="0">
                              <a:solidFill>
                                <a:srgbClr val="0000FF"/>
                              </a:solidFill>
                              <a:latin typeface="Cambria Math" panose="02040503050406030204" pitchFamily="18" charset="0"/>
                              <a:ea typeface="Cambria Math" panose="02040503050406030204" pitchFamily="18" charset="0"/>
                            </a:rPr>
                            <m:t>r</m:t>
                          </m:r>
                        </m:sup>
                      </m:sSup>
                      <m:r>
                        <a:rPr lang="en-IN" sz="2000" b="0" i="0" smtClean="0">
                          <a:solidFill>
                            <a:srgbClr val="0000FF"/>
                          </a:solidFill>
                          <a:latin typeface="Cambria Math" panose="02040503050406030204" pitchFamily="18" charset="0"/>
                          <a:ea typeface="Cambria Math" panose="02040503050406030204" pitchFamily="18" charset="0"/>
                        </a:rPr>
                        <m:t>      ∴</m:t>
                      </m:r>
                      <m:r>
                        <m:rPr>
                          <m:sty m:val="p"/>
                        </m:rPr>
                        <a:rPr lang="en-IN" sz="2000" b="0" i="0" smtClean="0">
                          <a:solidFill>
                            <a:srgbClr val="0000FF"/>
                          </a:solidFill>
                          <a:latin typeface="Cambria Math" panose="02040503050406030204" pitchFamily="18" charset="0"/>
                          <a:ea typeface="Cambria Math" panose="02040503050406030204" pitchFamily="18" charset="0"/>
                        </a:rPr>
                        <m:t>m</m:t>
                      </m:r>
                      <m:r>
                        <a:rPr lang="en-IN" sz="2000" b="0" i="0" smtClean="0">
                          <a:solidFill>
                            <a:srgbClr val="0000FF"/>
                          </a:solidFill>
                          <a:latin typeface="Cambria Math" panose="02040503050406030204" pitchFamily="18" charset="0"/>
                          <a:ea typeface="Cambria Math" panose="02040503050406030204" pitchFamily="18" charset="0"/>
                        </a:rPr>
                        <m:t>+</m:t>
                      </m:r>
                      <m:r>
                        <m:rPr>
                          <m:sty m:val="p"/>
                        </m:rPr>
                        <a:rPr lang="en-IN" sz="2000" b="0" i="0" smtClean="0">
                          <a:solidFill>
                            <a:srgbClr val="0000FF"/>
                          </a:solidFill>
                          <a:latin typeface="Cambria Math" panose="02040503050406030204" pitchFamily="18" charset="0"/>
                          <a:ea typeface="Cambria Math" panose="02040503050406030204" pitchFamily="18" charset="0"/>
                        </a:rPr>
                        <m:t>r</m:t>
                      </m:r>
                      <m:r>
                        <a:rPr lang="en-IN" sz="2000" b="0" i="0" smtClean="0">
                          <a:solidFill>
                            <a:srgbClr val="0000FF"/>
                          </a:solidFill>
                          <a:latin typeface="Cambria Math" panose="02040503050406030204" pitchFamily="18" charset="0"/>
                          <a:ea typeface="Cambria Math" panose="02040503050406030204" pitchFamily="18" charset="0"/>
                        </a:rPr>
                        <m:t>+1≤</m:t>
                      </m:r>
                      <m:sSup>
                        <m:sSupPr>
                          <m:ctrlPr>
                            <a:rPr lang="en-IN" sz="2000" b="0" i="1" smtClean="0">
                              <a:solidFill>
                                <a:srgbClr val="0000FF"/>
                              </a:solidFill>
                              <a:latin typeface="Cambria Math" panose="02040503050406030204" pitchFamily="18" charset="0"/>
                              <a:ea typeface="Cambria Math" panose="02040503050406030204" pitchFamily="18" charset="0"/>
                            </a:rPr>
                          </m:ctrlPr>
                        </m:sSupPr>
                        <m:e>
                          <m:r>
                            <a:rPr lang="en-IN" sz="2000" b="0" i="0" smtClean="0">
                              <a:solidFill>
                                <a:srgbClr val="0000FF"/>
                              </a:solidFill>
                              <a:latin typeface="Cambria Math" panose="02040503050406030204" pitchFamily="18" charset="0"/>
                              <a:ea typeface="Cambria Math" panose="02040503050406030204" pitchFamily="18" charset="0"/>
                            </a:rPr>
                            <m:t>2</m:t>
                          </m:r>
                        </m:e>
                        <m:sup>
                          <m:r>
                            <m:rPr>
                              <m:sty m:val="p"/>
                            </m:rPr>
                            <a:rPr lang="en-IN" sz="2000" b="0" i="0" smtClean="0">
                              <a:solidFill>
                                <a:srgbClr val="0000FF"/>
                              </a:solidFill>
                              <a:latin typeface="Cambria Math" panose="02040503050406030204" pitchFamily="18" charset="0"/>
                              <a:ea typeface="Cambria Math" panose="02040503050406030204" pitchFamily="18" charset="0"/>
                            </a:rPr>
                            <m:t>r</m:t>
                          </m:r>
                        </m:sup>
                      </m:sSup>
                    </m:oMath>
                  </m:oMathPara>
                </a14:m>
                <a:endParaRPr lang="en-IN" sz="2000" dirty="0">
                  <a:solidFill>
                    <a:srgbClr val="0000FF"/>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200" y="3656036"/>
                <a:ext cx="8567581" cy="400110"/>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2278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9618"/>
          </a:xfrm>
        </p:spPr>
        <p:txBody>
          <a:bodyPr/>
          <a:lstStyle/>
          <a:p>
            <a:r>
              <a:rPr lang="en-GB" dirty="0"/>
              <a:t>Error Correction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16679"/>
                <a:ext cx="8229600" cy="4203714"/>
              </a:xfrm>
            </p:spPr>
            <p:txBody>
              <a:bodyPr>
                <a:normAutofit lnSpcReduction="10000"/>
              </a:bodyPr>
              <a:lstStyle/>
              <a:p>
                <a:r>
                  <a:rPr lang="en-US" sz="2400" dirty="0" err="1"/>
                  <a:t>Codeword</a:t>
                </a:r>
                <a:r>
                  <a:rPr lang="en-US" sz="2400" dirty="0"/>
                  <a:t> of </a:t>
                </a:r>
                <a14:m>
                  <m:oMath xmlns:m="http://schemas.openxmlformats.org/officeDocument/2006/math">
                    <m:r>
                      <m:rPr>
                        <m:sty m:val="p"/>
                      </m:rPr>
                      <a:rPr lang="en-US" sz="2400" i="0" dirty="0" smtClean="0">
                        <a:latin typeface="Cambria Math" panose="02040503050406030204" pitchFamily="18" charset="0"/>
                      </a:rPr>
                      <m:t>n</m:t>
                    </m:r>
                  </m:oMath>
                </a14:m>
                <a:r>
                  <a:rPr lang="en-US" sz="2400" dirty="0"/>
                  <a:t> bits = </a:t>
                </a:r>
                <a14:m>
                  <m:oMath xmlns:m="http://schemas.openxmlformats.org/officeDocument/2006/math">
                    <m:r>
                      <m:rPr>
                        <m:sty m:val="p"/>
                      </m:rPr>
                      <a:rPr lang="en-US" sz="2400" i="0" dirty="0" smtClean="0">
                        <a:latin typeface="Cambria Math" panose="02040503050406030204" pitchFamily="18" charset="0"/>
                      </a:rPr>
                      <m:t>m</m:t>
                    </m:r>
                  </m:oMath>
                </a14:m>
                <a:r>
                  <a:rPr lang="en-US" sz="2400" dirty="0"/>
                  <a:t> message bits +</a:t>
                </a:r>
                <a14:m>
                  <m:oMath xmlns:m="http://schemas.openxmlformats.org/officeDocument/2006/math">
                    <m:r>
                      <a:rPr lang="en-US" sz="2400" i="0" dirty="0" smtClean="0">
                        <a:latin typeface="Cambria Math" panose="02040503050406030204" pitchFamily="18" charset="0"/>
                      </a:rPr>
                      <m:t> </m:t>
                    </m:r>
                    <m:r>
                      <m:rPr>
                        <m:sty m:val="p"/>
                      </m:rPr>
                      <a:rPr lang="en-US" sz="2400" i="0" dirty="0" smtClean="0">
                        <a:latin typeface="Cambria Math" panose="02040503050406030204" pitchFamily="18" charset="0"/>
                      </a:rPr>
                      <m:t>r</m:t>
                    </m:r>
                    <m:r>
                      <a:rPr lang="en-US" sz="2400" i="0" dirty="0" smtClean="0">
                        <a:latin typeface="Cambria Math" panose="02040503050406030204" pitchFamily="18" charset="0"/>
                      </a:rPr>
                      <m:t> </m:t>
                    </m:r>
                  </m:oMath>
                </a14:m>
                <a:r>
                  <a:rPr lang="en-US" sz="2400" dirty="0"/>
                  <a:t>check bits </a:t>
                </a:r>
              </a:p>
              <a:p>
                <a:endParaRPr lang="en-US" sz="2400" dirty="0"/>
              </a:p>
              <a:p>
                <a:r>
                  <a:rPr lang="en-US" sz="2400" dirty="0">
                    <a:sym typeface="Wingdings" panose="05000000000000000000" pitchFamily="2" charset="2"/>
                  </a:rPr>
                  <a:t>We want to design a code that allows all single bit error to be corrected</a:t>
                </a:r>
                <a:endParaRPr lang="en-US" sz="2400" dirty="0"/>
              </a:p>
              <a:p>
                <a:pPr lvl="1"/>
                <a:r>
                  <a:rPr lang="en-US" sz="2000" dirty="0"/>
                  <a:t>Each of the </a:t>
                </a:r>
                <a14:m>
                  <m:oMath xmlns:m="http://schemas.openxmlformats.org/officeDocument/2006/math">
                    <m:sSup>
                      <m:sSupPr>
                        <m:ctrlPr>
                          <a:rPr lang="en-IN" sz="2000" b="0" i="1" dirty="0" smtClean="0">
                            <a:latin typeface="Cambria Math" panose="02040503050406030204" pitchFamily="18" charset="0"/>
                          </a:rPr>
                        </m:ctrlPr>
                      </m:sSupPr>
                      <m:e>
                        <m:r>
                          <a:rPr lang="en-IN" sz="2000" b="0" i="0" dirty="0" smtClean="0">
                            <a:latin typeface="Cambria Math" panose="02040503050406030204" pitchFamily="18" charset="0"/>
                          </a:rPr>
                          <m:t>2</m:t>
                        </m:r>
                      </m:e>
                      <m:sup>
                        <m:r>
                          <m:rPr>
                            <m:sty m:val="p"/>
                          </m:rPr>
                          <a:rPr lang="en-IN" sz="2000" b="0" i="0" dirty="0" smtClean="0">
                            <a:latin typeface="Cambria Math" panose="02040503050406030204" pitchFamily="18" charset="0"/>
                          </a:rPr>
                          <m:t>m</m:t>
                        </m:r>
                      </m:sup>
                    </m:sSup>
                  </m:oMath>
                </a14:m>
                <a:r>
                  <a:rPr lang="en-US" sz="2000" dirty="0"/>
                  <a:t> legal messages </a:t>
                </a:r>
                <a:r>
                  <a:rPr lang="en-US" sz="2000" dirty="0">
                    <a:sym typeface="Wingdings" panose="05000000000000000000" pitchFamily="2" charset="2"/>
                  </a:rPr>
                  <a:t> there is n illegal </a:t>
                </a:r>
                <a:r>
                  <a:rPr lang="en-US" sz="2000" dirty="0" err="1">
                    <a:sym typeface="Wingdings" panose="05000000000000000000" pitchFamily="2" charset="2"/>
                  </a:rPr>
                  <a:t>codewords</a:t>
                </a:r>
                <a:r>
                  <a:rPr lang="en-US" sz="2000" dirty="0">
                    <a:sym typeface="Wingdings" panose="05000000000000000000" pitchFamily="2" charset="2"/>
                  </a:rPr>
                  <a:t> at a distance 1 from it</a:t>
                </a:r>
                <a:endParaRPr lang="en-US" sz="2000" dirty="0"/>
              </a:p>
              <a:p>
                <a:pPr lvl="1"/>
                <a:r>
                  <a:rPr lang="en-US" sz="2000" dirty="0"/>
                  <a:t>As there are </a:t>
                </a:r>
                <a14:m>
                  <m:oMath xmlns:m="http://schemas.openxmlformats.org/officeDocument/2006/math">
                    <m:sSup>
                      <m:sSupPr>
                        <m:ctrlPr>
                          <a:rPr lang="en-IN" sz="2000" b="0" i="1" dirty="0" smtClean="0">
                            <a:latin typeface="Cambria Math" panose="02040503050406030204" pitchFamily="18" charset="0"/>
                          </a:rPr>
                        </m:ctrlPr>
                      </m:sSupPr>
                      <m:e>
                        <m:r>
                          <a:rPr lang="en-IN" sz="2000" b="0" i="0" dirty="0" smtClean="0">
                            <a:latin typeface="Cambria Math" panose="02040503050406030204" pitchFamily="18" charset="0"/>
                          </a:rPr>
                          <m:t>2</m:t>
                        </m:r>
                      </m:e>
                      <m:sup>
                        <m:r>
                          <m:rPr>
                            <m:sty m:val="p"/>
                          </m:rPr>
                          <a:rPr lang="en-IN" sz="2000" b="0" i="0" dirty="0" smtClean="0">
                            <a:latin typeface="Cambria Math" panose="02040503050406030204" pitchFamily="18" charset="0"/>
                          </a:rPr>
                          <m:t>n</m:t>
                        </m:r>
                      </m:sup>
                    </m:sSup>
                  </m:oMath>
                </a14:m>
                <a:r>
                  <a:rPr lang="en-US" sz="2000" dirty="0"/>
                  <a:t> total number of bit patterns</a:t>
                </a:r>
              </a:p>
              <a:p>
                <a:pPr lvl="1"/>
                <a:endParaRPr lang="en-US" sz="2000" dirty="0"/>
              </a:p>
              <a:p>
                <a:pPr lvl="1"/>
                <a:endParaRPr lang="en-US" sz="2000" dirty="0"/>
              </a:p>
              <a:p>
                <a:pPr lvl="1"/>
                <a:r>
                  <a:rPr lang="en-US" sz="2000" dirty="0"/>
                  <a:t>So, given </a:t>
                </a:r>
                <a14:m>
                  <m:oMath xmlns:m="http://schemas.openxmlformats.org/officeDocument/2006/math">
                    <m:r>
                      <m:rPr>
                        <m:sty m:val="p"/>
                      </m:rPr>
                      <a:rPr lang="en-US" sz="2000" i="0" dirty="0" smtClean="0">
                        <a:latin typeface="Cambria Math" panose="02040503050406030204" pitchFamily="18" charset="0"/>
                      </a:rPr>
                      <m:t>m</m:t>
                    </m:r>
                  </m:oMath>
                </a14:m>
                <a:r>
                  <a:rPr lang="en-US" sz="2000" dirty="0"/>
                  <a:t>, this put a lower bound on the check bits that are needed to correct single bit errors</a:t>
                </a:r>
              </a:p>
              <a:p>
                <a:pPr lvl="2"/>
                <a:r>
                  <a:rPr lang="en-US" sz="1600" dirty="0">
                    <a:solidFill>
                      <a:srgbClr val="C00000"/>
                    </a:solidFill>
                  </a:rPr>
                  <a:t>For </a:t>
                </a:r>
                <a14:m>
                  <m:oMath xmlns:m="http://schemas.openxmlformats.org/officeDocument/2006/math">
                    <m:r>
                      <m:rPr>
                        <m:sty m:val="p"/>
                      </m:rPr>
                      <a:rPr lang="en-US" sz="1600" i="0" dirty="0" smtClean="0">
                        <a:solidFill>
                          <a:srgbClr val="C00000"/>
                        </a:solidFill>
                        <a:latin typeface="Cambria Math" panose="02040503050406030204" pitchFamily="18" charset="0"/>
                      </a:rPr>
                      <m:t>m</m:t>
                    </m:r>
                  </m:oMath>
                </a14:m>
                <a:r>
                  <a:rPr lang="en-US" sz="1600" dirty="0">
                    <a:solidFill>
                      <a:srgbClr val="C00000"/>
                    </a:solidFill>
                  </a:rPr>
                  <a:t> = 4, </a:t>
                </a:r>
                <a14:m>
                  <m:oMath xmlns:m="http://schemas.openxmlformats.org/officeDocument/2006/math">
                    <m:r>
                      <m:rPr>
                        <m:sty m:val="p"/>
                      </m:rPr>
                      <a:rPr lang="en-US" sz="1600" i="0" dirty="0" smtClean="0">
                        <a:solidFill>
                          <a:srgbClr val="C00000"/>
                        </a:solidFill>
                        <a:latin typeface="Cambria Math" panose="02040503050406030204" pitchFamily="18" charset="0"/>
                      </a:rPr>
                      <m:t>r</m:t>
                    </m:r>
                    <m:r>
                      <a:rPr lang="en-US" sz="1600" i="0" dirty="0" smtClean="0">
                        <a:solidFill>
                          <a:srgbClr val="C00000"/>
                        </a:solidFill>
                        <a:latin typeface="Cambria Math" panose="02040503050406030204" pitchFamily="18" charset="0"/>
                      </a:rPr>
                      <m:t> </m:t>
                    </m:r>
                  </m:oMath>
                </a14:m>
                <a:r>
                  <a:rPr lang="en-US" sz="1600" dirty="0">
                    <a:solidFill>
                      <a:srgbClr val="C00000"/>
                    </a:solidFill>
                  </a:rPr>
                  <a:t>= 3</a:t>
                </a:r>
              </a:p>
              <a:p>
                <a:pPr lvl="2"/>
                <a:r>
                  <a:rPr lang="en-US" sz="1600" dirty="0">
                    <a:solidFill>
                      <a:srgbClr val="C00000"/>
                    </a:solidFill>
                  </a:rPr>
                  <a:t>For </a:t>
                </a:r>
                <a14:m>
                  <m:oMath xmlns:m="http://schemas.openxmlformats.org/officeDocument/2006/math">
                    <m:r>
                      <m:rPr>
                        <m:sty m:val="p"/>
                      </m:rPr>
                      <a:rPr lang="en-US" sz="1600" i="0" dirty="0" smtClean="0">
                        <a:solidFill>
                          <a:srgbClr val="C00000"/>
                        </a:solidFill>
                        <a:latin typeface="Cambria Math" panose="02040503050406030204" pitchFamily="18" charset="0"/>
                      </a:rPr>
                      <m:t>m</m:t>
                    </m:r>
                  </m:oMath>
                </a14:m>
                <a:r>
                  <a:rPr lang="en-US" sz="1600" dirty="0">
                    <a:solidFill>
                      <a:srgbClr val="C00000"/>
                    </a:solidFill>
                  </a:rPr>
                  <a:t> = 7, </a:t>
                </a:r>
                <a14:m>
                  <m:oMath xmlns:m="http://schemas.openxmlformats.org/officeDocument/2006/math">
                    <m:r>
                      <m:rPr>
                        <m:sty m:val="p"/>
                      </m:rPr>
                      <a:rPr lang="en-US" sz="1600" i="0" dirty="0" smtClean="0">
                        <a:solidFill>
                          <a:srgbClr val="C00000"/>
                        </a:solidFill>
                        <a:latin typeface="Cambria Math" panose="02040503050406030204" pitchFamily="18" charset="0"/>
                      </a:rPr>
                      <m:t>r</m:t>
                    </m:r>
                  </m:oMath>
                </a14:m>
                <a:r>
                  <a:rPr lang="en-US" sz="1600" dirty="0">
                    <a:solidFill>
                      <a:srgbClr val="C00000"/>
                    </a:solidFill>
                  </a:rPr>
                  <a:t> = 4</a:t>
                </a:r>
              </a:p>
              <a:p>
                <a:pPr lvl="1"/>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16679"/>
                <a:ext cx="8229600" cy="4203714"/>
              </a:xfrm>
              <a:blipFill>
                <a:blip r:embed="rId3"/>
                <a:stretch>
                  <a:fillRect l="-963" t="-2467" r="-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57200" y="3455981"/>
                <a:ext cx="856758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2000" b="0" i="1" smtClean="0">
                              <a:solidFill>
                                <a:srgbClr val="0000FF"/>
                              </a:solidFill>
                              <a:latin typeface="Cambria Math" panose="02040503050406030204" pitchFamily="18" charset="0"/>
                              <a:ea typeface="Cambria Math" panose="02040503050406030204" pitchFamily="18" charset="0"/>
                            </a:rPr>
                          </m:ctrlPr>
                        </m:sSupPr>
                        <m:e>
                          <m:r>
                            <a:rPr lang="en-IN" sz="2000" b="0" i="0" smtClean="0">
                              <a:solidFill>
                                <a:srgbClr val="0000FF"/>
                              </a:solidFill>
                              <a:latin typeface="Cambria Math" panose="02040503050406030204" pitchFamily="18" charset="0"/>
                              <a:ea typeface="Cambria Math" panose="02040503050406030204" pitchFamily="18" charset="0"/>
                            </a:rPr>
                            <m:t>2</m:t>
                          </m:r>
                        </m:e>
                        <m:sup>
                          <m:r>
                            <m:rPr>
                              <m:sty m:val="p"/>
                            </m:rPr>
                            <a:rPr lang="en-IN" sz="2000" b="0" i="0" smtClean="0">
                              <a:solidFill>
                                <a:srgbClr val="0000FF"/>
                              </a:solidFill>
                              <a:latin typeface="Cambria Math" panose="02040503050406030204" pitchFamily="18" charset="0"/>
                              <a:ea typeface="Cambria Math" panose="02040503050406030204" pitchFamily="18" charset="0"/>
                            </a:rPr>
                            <m:t>m</m:t>
                          </m:r>
                        </m:sup>
                      </m:sSup>
                      <m:d>
                        <m:dPr>
                          <m:ctrlPr>
                            <a:rPr lang="en-IN" sz="2000" b="0" i="1" smtClean="0">
                              <a:solidFill>
                                <a:srgbClr val="0000FF"/>
                              </a:solidFill>
                              <a:latin typeface="Cambria Math" panose="02040503050406030204" pitchFamily="18" charset="0"/>
                              <a:ea typeface="Cambria Math" panose="02040503050406030204" pitchFamily="18" charset="0"/>
                            </a:rPr>
                          </m:ctrlPr>
                        </m:dPr>
                        <m:e>
                          <m:r>
                            <m:rPr>
                              <m:sty m:val="p"/>
                            </m:rPr>
                            <a:rPr lang="en-IN" sz="2000" b="0" i="0" smtClean="0">
                              <a:solidFill>
                                <a:srgbClr val="0000FF"/>
                              </a:solidFill>
                              <a:latin typeface="Cambria Math" panose="02040503050406030204" pitchFamily="18" charset="0"/>
                              <a:ea typeface="Cambria Math" panose="02040503050406030204" pitchFamily="18" charset="0"/>
                            </a:rPr>
                            <m:t>n</m:t>
                          </m:r>
                          <m:r>
                            <a:rPr lang="en-IN" sz="2000" b="0" i="0" smtClean="0">
                              <a:solidFill>
                                <a:srgbClr val="0000FF"/>
                              </a:solidFill>
                              <a:latin typeface="Cambria Math" panose="02040503050406030204" pitchFamily="18" charset="0"/>
                              <a:ea typeface="Cambria Math" panose="02040503050406030204" pitchFamily="18" charset="0"/>
                            </a:rPr>
                            <m:t>+1</m:t>
                          </m:r>
                        </m:e>
                      </m:d>
                      <m:r>
                        <a:rPr lang="en-IN" sz="2000" b="0" i="0" smtClean="0">
                          <a:solidFill>
                            <a:srgbClr val="0000FF"/>
                          </a:solidFill>
                          <a:latin typeface="Cambria Math" panose="02040503050406030204" pitchFamily="18" charset="0"/>
                          <a:ea typeface="Cambria Math" panose="02040503050406030204" pitchFamily="18" charset="0"/>
                        </a:rPr>
                        <m:t>≤</m:t>
                      </m:r>
                      <m:sSup>
                        <m:sSupPr>
                          <m:ctrlPr>
                            <a:rPr lang="en-IN" sz="2000" b="0" i="1" smtClean="0">
                              <a:solidFill>
                                <a:srgbClr val="0000FF"/>
                              </a:solidFill>
                              <a:latin typeface="Cambria Math" panose="02040503050406030204" pitchFamily="18" charset="0"/>
                              <a:ea typeface="Cambria Math" panose="02040503050406030204" pitchFamily="18" charset="0"/>
                            </a:rPr>
                          </m:ctrlPr>
                        </m:sSupPr>
                        <m:e>
                          <m:r>
                            <a:rPr lang="en-IN" sz="2000" b="0" i="0" smtClean="0">
                              <a:solidFill>
                                <a:srgbClr val="0000FF"/>
                              </a:solidFill>
                              <a:latin typeface="Cambria Math" panose="02040503050406030204" pitchFamily="18" charset="0"/>
                              <a:ea typeface="Cambria Math" panose="02040503050406030204" pitchFamily="18" charset="0"/>
                            </a:rPr>
                            <m:t>2</m:t>
                          </m:r>
                        </m:e>
                        <m:sup>
                          <m:r>
                            <m:rPr>
                              <m:sty m:val="p"/>
                            </m:rPr>
                            <a:rPr lang="en-IN" sz="2000" b="0" i="0" smtClean="0">
                              <a:solidFill>
                                <a:srgbClr val="0000FF"/>
                              </a:solidFill>
                              <a:latin typeface="Cambria Math" panose="02040503050406030204" pitchFamily="18" charset="0"/>
                              <a:ea typeface="Cambria Math" panose="02040503050406030204" pitchFamily="18" charset="0"/>
                            </a:rPr>
                            <m:t>n</m:t>
                          </m:r>
                        </m:sup>
                      </m:sSup>
                      <m:r>
                        <a:rPr lang="en-IN" sz="2000" b="0" i="0" smtClean="0">
                          <a:solidFill>
                            <a:srgbClr val="0000FF"/>
                          </a:solidFill>
                          <a:latin typeface="Cambria Math" panose="02040503050406030204" pitchFamily="18" charset="0"/>
                          <a:ea typeface="Cambria Math" panose="02040503050406030204" pitchFamily="18" charset="0"/>
                        </a:rPr>
                        <m:t>        ∴</m:t>
                      </m:r>
                      <m:r>
                        <m:rPr>
                          <m:sty m:val="p"/>
                        </m:rPr>
                        <a:rPr lang="en-IN" sz="2000" b="0" i="0" smtClean="0">
                          <a:solidFill>
                            <a:srgbClr val="0000FF"/>
                          </a:solidFill>
                          <a:latin typeface="Cambria Math" panose="02040503050406030204" pitchFamily="18" charset="0"/>
                          <a:ea typeface="Cambria Math" panose="02040503050406030204" pitchFamily="18" charset="0"/>
                        </a:rPr>
                        <m:t>n</m:t>
                      </m:r>
                      <m:r>
                        <a:rPr lang="en-IN" sz="2000" b="0" i="0" smtClean="0">
                          <a:solidFill>
                            <a:srgbClr val="0000FF"/>
                          </a:solidFill>
                          <a:latin typeface="Cambria Math" panose="02040503050406030204" pitchFamily="18" charset="0"/>
                          <a:ea typeface="Cambria Math" panose="02040503050406030204" pitchFamily="18" charset="0"/>
                        </a:rPr>
                        <m:t>+1≤</m:t>
                      </m:r>
                      <m:sSup>
                        <m:sSupPr>
                          <m:ctrlPr>
                            <a:rPr lang="en-IN" sz="2000" b="0" i="1" smtClean="0">
                              <a:solidFill>
                                <a:srgbClr val="0000FF"/>
                              </a:solidFill>
                              <a:latin typeface="Cambria Math" panose="02040503050406030204" pitchFamily="18" charset="0"/>
                              <a:ea typeface="Cambria Math" panose="02040503050406030204" pitchFamily="18" charset="0"/>
                            </a:rPr>
                          </m:ctrlPr>
                        </m:sSupPr>
                        <m:e>
                          <m:r>
                            <a:rPr lang="en-IN" sz="2000" b="0" i="0" smtClean="0">
                              <a:solidFill>
                                <a:srgbClr val="0000FF"/>
                              </a:solidFill>
                              <a:latin typeface="Cambria Math" panose="02040503050406030204" pitchFamily="18" charset="0"/>
                              <a:ea typeface="Cambria Math" panose="02040503050406030204" pitchFamily="18" charset="0"/>
                            </a:rPr>
                            <m:t>2</m:t>
                          </m:r>
                        </m:e>
                        <m:sup>
                          <m:r>
                            <m:rPr>
                              <m:sty m:val="p"/>
                            </m:rPr>
                            <a:rPr lang="en-IN" sz="2000" b="0" i="0" smtClean="0">
                              <a:solidFill>
                                <a:srgbClr val="0000FF"/>
                              </a:solidFill>
                              <a:latin typeface="Cambria Math" panose="02040503050406030204" pitchFamily="18" charset="0"/>
                              <a:ea typeface="Cambria Math" panose="02040503050406030204" pitchFamily="18" charset="0"/>
                            </a:rPr>
                            <m:t>n</m:t>
                          </m:r>
                          <m:r>
                            <a:rPr lang="en-IN" sz="2000" b="0" i="0" smtClean="0">
                              <a:solidFill>
                                <a:srgbClr val="0000FF"/>
                              </a:solidFill>
                              <a:latin typeface="Cambria Math" panose="02040503050406030204" pitchFamily="18" charset="0"/>
                              <a:ea typeface="Cambria Math" panose="02040503050406030204" pitchFamily="18" charset="0"/>
                            </a:rPr>
                            <m:t>−</m:t>
                          </m:r>
                          <m:r>
                            <m:rPr>
                              <m:sty m:val="p"/>
                            </m:rPr>
                            <a:rPr lang="en-IN" sz="2000" b="0" i="0" smtClean="0">
                              <a:solidFill>
                                <a:srgbClr val="0000FF"/>
                              </a:solidFill>
                              <a:latin typeface="Cambria Math" panose="02040503050406030204" pitchFamily="18" charset="0"/>
                              <a:ea typeface="Cambria Math" panose="02040503050406030204" pitchFamily="18" charset="0"/>
                            </a:rPr>
                            <m:t>m</m:t>
                          </m:r>
                        </m:sup>
                      </m:sSup>
                      <m:r>
                        <a:rPr lang="en-IN" sz="2000" b="0" i="0" smtClean="0">
                          <a:solidFill>
                            <a:srgbClr val="0000FF"/>
                          </a:solidFill>
                          <a:latin typeface="Cambria Math" panose="02040503050406030204" pitchFamily="18" charset="0"/>
                          <a:ea typeface="Cambria Math" panose="02040503050406030204" pitchFamily="18" charset="0"/>
                        </a:rPr>
                        <m:t>=</m:t>
                      </m:r>
                      <m:sSup>
                        <m:sSupPr>
                          <m:ctrlPr>
                            <a:rPr lang="en-IN" sz="2000" b="0" i="1" smtClean="0">
                              <a:solidFill>
                                <a:srgbClr val="0000FF"/>
                              </a:solidFill>
                              <a:latin typeface="Cambria Math" panose="02040503050406030204" pitchFamily="18" charset="0"/>
                              <a:ea typeface="Cambria Math" panose="02040503050406030204" pitchFamily="18" charset="0"/>
                            </a:rPr>
                          </m:ctrlPr>
                        </m:sSupPr>
                        <m:e>
                          <m:r>
                            <a:rPr lang="en-IN" sz="2000" b="0" i="0" smtClean="0">
                              <a:solidFill>
                                <a:srgbClr val="0000FF"/>
                              </a:solidFill>
                              <a:latin typeface="Cambria Math" panose="02040503050406030204" pitchFamily="18" charset="0"/>
                              <a:ea typeface="Cambria Math" panose="02040503050406030204" pitchFamily="18" charset="0"/>
                            </a:rPr>
                            <m:t>2</m:t>
                          </m:r>
                        </m:e>
                        <m:sup>
                          <m:r>
                            <m:rPr>
                              <m:sty m:val="p"/>
                            </m:rPr>
                            <a:rPr lang="en-IN" sz="2000" b="0" i="0" smtClean="0">
                              <a:solidFill>
                                <a:srgbClr val="0000FF"/>
                              </a:solidFill>
                              <a:latin typeface="Cambria Math" panose="02040503050406030204" pitchFamily="18" charset="0"/>
                              <a:ea typeface="Cambria Math" panose="02040503050406030204" pitchFamily="18" charset="0"/>
                            </a:rPr>
                            <m:t>r</m:t>
                          </m:r>
                        </m:sup>
                      </m:sSup>
                      <m:r>
                        <a:rPr lang="en-IN" sz="2000" b="0" i="0" smtClean="0">
                          <a:solidFill>
                            <a:srgbClr val="0000FF"/>
                          </a:solidFill>
                          <a:latin typeface="Cambria Math" panose="02040503050406030204" pitchFamily="18" charset="0"/>
                          <a:ea typeface="Cambria Math" panose="02040503050406030204" pitchFamily="18" charset="0"/>
                        </a:rPr>
                        <m:t>      ∴</m:t>
                      </m:r>
                      <m:r>
                        <m:rPr>
                          <m:sty m:val="p"/>
                        </m:rPr>
                        <a:rPr lang="en-IN" sz="2000" b="0" i="0" smtClean="0">
                          <a:solidFill>
                            <a:srgbClr val="0000FF"/>
                          </a:solidFill>
                          <a:latin typeface="Cambria Math" panose="02040503050406030204" pitchFamily="18" charset="0"/>
                          <a:ea typeface="Cambria Math" panose="02040503050406030204" pitchFamily="18" charset="0"/>
                        </a:rPr>
                        <m:t>m</m:t>
                      </m:r>
                      <m:r>
                        <a:rPr lang="en-IN" sz="2000" b="0" i="0" smtClean="0">
                          <a:solidFill>
                            <a:srgbClr val="0000FF"/>
                          </a:solidFill>
                          <a:latin typeface="Cambria Math" panose="02040503050406030204" pitchFamily="18" charset="0"/>
                          <a:ea typeface="Cambria Math" panose="02040503050406030204" pitchFamily="18" charset="0"/>
                        </a:rPr>
                        <m:t>+</m:t>
                      </m:r>
                      <m:r>
                        <m:rPr>
                          <m:sty m:val="p"/>
                        </m:rPr>
                        <a:rPr lang="en-IN" sz="2000" b="0" i="0" smtClean="0">
                          <a:solidFill>
                            <a:srgbClr val="0000FF"/>
                          </a:solidFill>
                          <a:latin typeface="Cambria Math" panose="02040503050406030204" pitchFamily="18" charset="0"/>
                          <a:ea typeface="Cambria Math" panose="02040503050406030204" pitchFamily="18" charset="0"/>
                        </a:rPr>
                        <m:t>r</m:t>
                      </m:r>
                      <m:r>
                        <a:rPr lang="en-IN" sz="2000" b="0" i="0" smtClean="0">
                          <a:solidFill>
                            <a:srgbClr val="0000FF"/>
                          </a:solidFill>
                          <a:latin typeface="Cambria Math" panose="02040503050406030204" pitchFamily="18" charset="0"/>
                          <a:ea typeface="Cambria Math" panose="02040503050406030204" pitchFamily="18" charset="0"/>
                        </a:rPr>
                        <m:t>+1≤</m:t>
                      </m:r>
                      <m:sSup>
                        <m:sSupPr>
                          <m:ctrlPr>
                            <a:rPr lang="en-IN" sz="2000" b="0" i="1" smtClean="0">
                              <a:solidFill>
                                <a:srgbClr val="0000FF"/>
                              </a:solidFill>
                              <a:latin typeface="Cambria Math" panose="02040503050406030204" pitchFamily="18" charset="0"/>
                              <a:ea typeface="Cambria Math" panose="02040503050406030204" pitchFamily="18" charset="0"/>
                            </a:rPr>
                          </m:ctrlPr>
                        </m:sSupPr>
                        <m:e>
                          <m:r>
                            <a:rPr lang="en-IN" sz="2000" b="0" i="0" smtClean="0">
                              <a:solidFill>
                                <a:srgbClr val="0000FF"/>
                              </a:solidFill>
                              <a:latin typeface="Cambria Math" panose="02040503050406030204" pitchFamily="18" charset="0"/>
                              <a:ea typeface="Cambria Math" panose="02040503050406030204" pitchFamily="18" charset="0"/>
                            </a:rPr>
                            <m:t>2</m:t>
                          </m:r>
                        </m:e>
                        <m:sup>
                          <m:r>
                            <m:rPr>
                              <m:sty m:val="p"/>
                            </m:rPr>
                            <a:rPr lang="en-IN" sz="2000" b="0" i="0" smtClean="0">
                              <a:solidFill>
                                <a:srgbClr val="0000FF"/>
                              </a:solidFill>
                              <a:latin typeface="Cambria Math" panose="02040503050406030204" pitchFamily="18" charset="0"/>
                              <a:ea typeface="Cambria Math" panose="02040503050406030204" pitchFamily="18" charset="0"/>
                            </a:rPr>
                            <m:t>r</m:t>
                          </m:r>
                        </m:sup>
                      </m:sSup>
                    </m:oMath>
                  </m:oMathPara>
                </a14:m>
                <a:endParaRPr lang="en-IN" sz="2000" dirty="0">
                  <a:solidFill>
                    <a:srgbClr val="0000FF"/>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200" y="3455981"/>
                <a:ext cx="8567581" cy="400110"/>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232532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Hamming Code</a:t>
            </a:r>
          </a:p>
        </p:txBody>
      </p:sp>
      <p:sp>
        <p:nvSpPr>
          <p:cNvPr id="4" name="Rectangle 3"/>
          <p:cNvSpPr/>
          <p:nvPr/>
        </p:nvSpPr>
        <p:spPr bwMode="auto">
          <a:xfrm>
            <a:off x="179512" y="3234486"/>
            <a:ext cx="1152128" cy="64807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3200" b="1"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rPr>
              <a:t>M7</a:t>
            </a:r>
          </a:p>
        </p:txBody>
      </p:sp>
      <p:sp>
        <p:nvSpPr>
          <p:cNvPr id="7" name="Rectangle 6"/>
          <p:cNvSpPr/>
          <p:nvPr/>
        </p:nvSpPr>
        <p:spPr bwMode="auto">
          <a:xfrm>
            <a:off x="1331640" y="3234486"/>
            <a:ext cx="1152128" cy="64807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3200" b="1"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rPr>
              <a:t>M6</a:t>
            </a:r>
          </a:p>
        </p:txBody>
      </p:sp>
      <p:sp>
        <p:nvSpPr>
          <p:cNvPr id="8" name="Rectangle 7"/>
          <p:cNvSpPr/>
          <p:nvPr/>
        </p:nvSpPr>
        <p:spPr bwMode="auto">
          <a:xfrm>
            <a:off x="2483768" y="3234486"/>
            <a:ext cx="1152128" cy="64807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3200" b="1"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rPr>
              <a:t>M5</a:t>
            </a:r>
          </a:p>
        </p:txBody>
      </p:sp>
      <p:sp>
        <p:nvSpPr>
          <p:cNvPr id="9" name="Rectangle 8"/>
          <p:cNvSpPr/>
          <p:nvPr/>
        </p:nvSpPr>
        <p:spPr bwMode="auto">
          <a:xfrm>
            <a:off x="3635896" y="3234486"/>
            <a:ext cx="1152128" cy="648072"/>
          </a:xfrm>
          <a:prstGeom prst="rect">
            <a:avLst/>
          </a:prstGeom>
          <a:solidFill>
            <a:srgbClr val="00B0F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3200" b="1"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rPr>
              <a:t>P4</a:t>
            </a:r>
          </a:p>
        </p:txBody>
      </p:sp>
      <p:sp>
        <p:nvSpPr>
          <p:cNvPr id="10" name="Rectangle 9"/>
          <p:cNvSpPr/>
          <p:nvPr/>
        </p:nvSpPr>
        <p:spPr bwMode="auto">
          <a:xfrm>
            <a:off x="4788024" y="3234486"/>
            <a:ext cx="1152128" cy="64807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3200" b="1"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rPr>
              <a:t>M3</a:t>
            </a:r>
          </a:p>
        </p:txBody>
      </p:sp>
      <p:sp>
        <p:nvSpPr>
          <p:cNvPr id="11" name="Rectangle 10"/>
          <p:cNvSpPr/>
          <p:nvPr/>
        </p:nvSpPr>
        <p:spPr bwMode="auto">
          <a:xfrm>
            <a:off x="5940152" y="3234486"/>
            <a:ext cx="1152128" cy="648072"/>
          </a:xfrm>
          <a:prstGeom prst="rect">
            <a:avLst/>
          </a:prstGeom>
          <a:solidFill>
            <a:srgbClr val="00B0F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3200" b="1"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rPr>
              <a:t>P2</a:t>
            </a:r>
          </a:p>
        </p:txBody>
      </p:sp>
      <p:sp>
        <p:nvSpPr>
          <p:cNvPr id="12" name="Rectangle 11"/>
          <p:cNvSpPr/>
          <p:nvPr/>
        </p:nvSpPr>
        <p:spPr bwMode="auto">
          <a:xfrm>
            <a:off x="6998365" y="3234486"/>
            <a:ext cx="1152128" cy="648072"/>
          </a:xfrm>
          <a:prstGeom prst="rect">
            <a:avLst/>
          </a:prstGeom>
          <a:solidFill>
            <a:srgbClr val="00B0F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3200" b="1"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rPr>
              <a:t>P1</a:t>
            </a:r>
          </a:p>
        </p:txBody>
      </p:sp>
      <p:cxnSp>
        <p:nvCxnSpPr>
          <p:cNvPr id="13" name="Straight Connector 12"/>
          <p:cNvCxnSpPr/>
          <p:nvPr/>
        </p:nvCxnSpPr>
        <p:spPr bwMode="auto">
          <a:xfrm>
            <a:off x="755576" y="2658422"/>
            <a:ext cx="7931224" cy="0"/>
          </a:xfrm>
          <a:prstGeom prst="line">
            <a:avLst/>
          </a:prstGeom>
          <a:solidFill>
            <a:schemeClr val="accent1"/>
          </a:solidFill>
          <a:ln w="22225" cap="flat" cmpd="sng" algn="ctr">
            <a:solidFill>
              <a:srgbClr val="C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a:endCxn id="4" idx="0"/>
          </p:cNvCxnSpPr>
          <p:nvPr/>
        </p:nvCxnSpPr>
        <p:spPr bwMode="auto">
          <a:xfrm>
            <a:off x="755576" y="2658422"/>
            <a:ext cx="0" cy="576064"/>
          </a:xfrm>
          <a:prstGeom prst="straightConnector1">
            <a:avLst/>
          </a:prstGeom>
          <a:solidFill>
            <a:schemeClr val="accent1"/>
          </a:solidFill>
          <a:ln w="19050" cap="flat" cmpd="sng" algn="ctr">
            <a:solidFill>
              <a:srgbClr val="C00000"/>
            </a:solidFill>
            <a:prstDash val="solid"/>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p:nvPr/>
        </p:nvCxnSpPr>
        <p:spPr bwMode="auto">
          <a:xfrm>
            <a:off x="3059832" y="2658422"/>
            <a:ext cx="0" cy="576064"/>
          </a:xfrm>
          <a:prstGeom prst="straightConnector1">
            <a:avLst/>
          </a:prstGeom>
          <a:solidFill>
            <a:schemeClr val="accent1"/>
          </a:solidFill>
          <a:ln w="19050" cap="flat" cmpd="sng" algn="ctr">
            <a:solidFill>
              <a:srgbClr val="C00000"/>
            </a:solidFill>
            <a:prstDash val="solid"/>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p:nvPr/>
        </p:nvCxnSpPr>
        <p:spPr bwMode="auto">
          <a:xfrm>
            <a:off x="5364088" y="2658422"/>
            <a:ext cx="0" cy="576064"/>
          </a:xfrm>
          <a:prstGeom prst="straightConnector1">
            <a:avLst/>
          </a:prstGeom>
          <a:solidFill>
            <a:schemeClr val="accent1"/>
          </a:solidFill>
          <a:ln w="19050" cap="flat" cmpd="sng" algn="ctr">
            <a:solidFill>
              <a:srgbClr val="C00000"/>
            </a:solidFill>
            <a:prstDash val="solid"/>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a:off x="7524328" y="2658422"/>
            <a:ext cx="0" cy="576064"/>
          </a:xfrm>
          <a:prstGeom prst="straightConnector1">
            <a:avLst/>
          </a:prstGeom>
          <a:solidFill>
            <a:schemeClr val="accent1"/>
          </a:solidFill>
          <a:ln w="19050" cap="flat" cmpd="sng" algn="ctr">
            <a:solidFill>
              <a:srgbClr val="C00000"/>
            </a:solidFill>
            <a:prstDash val="solid"/>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899592" y="2082358"/>
            <a:ext cx="7787208" cy="6701"/>
          </a:xfrm>
          <a:prstGeom prst="line">
            <a:avLst/>
          </a:prstGeom>
          <a:solidFill>
            <a:schemeClr val="accent1"/>
          </a:solidFill>
          <a:ln w="22225" cap="flat" cmpd="sng" algn="ctr">
            <a:solidFill>
              <a:srgbClr val="0000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a:endCxn id="7" idx="0"/>
          </p:cNvCxnSpPr>
          <p:nvPr/>
        </p:nvCxnSpPr>
        <p:spPr bwMode="auto">
          <a:xfrm>
            <a:off x="1907704" y="2082358"/>
            <a:ext cx="0" cy="1152128"/>
          </a:xfrm>
          <a:prstGeom prst="straightConnector1">
            <a:avLst/>
          </a:prstGeom>
          <a:solidFill>
            <a:schemeClr val="accent1"/>
          </a:solidFill>
          <a:ln w="19050" cap="flat" cmpd="sng" algn="ctr">
            <a:solidFill>
              <a:srgbClr val="0000CC"/>
            </a:solidFill>
            <a:prstDash val="solid"/>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p:nvPr/>
        </p:nvCxnSpPr>
        <p:spPr bwMode="auto">
          <a:xfrm>
            <a:off x="899592" y="2082358"/>
            <a:ext cx="0" cy="1152128"/>
          </a:xfrm>
          <a:prstGeom prst="straightConnector1">
            <a:avLst/>
          </a:prstGeom>
          <a:solidFill>
            <a:schemeClr val="accent1"/>
          </a:solidFill>
          <a:ln w="19050" cap="flat" cmpd="sng" algn="ctr">
            <a:solidFill>
              <a:srgbClr val="0000CC"/>
            </a:solidFill>
            <a:prstDash val="solid"/>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p:cNvCxnSpPr/>
          <p:nvPr/>
        </p:nvCxnSpPr>
        <p:spPr bwMode="auto">
          <a:xfrm>
            <a:off x="5580112" y="2082358"/>
            <a:ext cx="0" cy="1152128"/>
          </a:xfrm>
          <a:prstGeom prst="straightConnector1">
            <a:avLst/>
          </a:prstGeom>
          <a:solidFill>
            <a:schemeClr val="accent1"/>
          </a:solidFill>
          <a:ln w="19050" cap="flat" cmpd="sng" algn="ctr">
            <a:solidFill>
              <a:srgbClr val="0000CC"/>
            </a:solidFill>
            <a:prstDash val="solid"/>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p:cNvCxnSpPr/>
          <p:nvPr/>
        </p:nvCxnSpPr>
        <p:spPr bwMode="auto">
          <a:xfrm>
            <a:off x="6444208" y="2082358"/>
            <a:ext cx="0" cy="1152128"/>
          </a:xfrm>
          <a:prstGeom prst="straightConnector1">
            <a:avLst/>
          </a:prstGeom>
          <a:solidFill>
            <a:schemeClr val="accent1"/>
          </a:solidFill>
          <a:ln w="19050" cap="flat" cmpd="sng" algn="ctr">
            <a:solidFill>
              <a:srgbClr val="0000CC"/>
            </a:solidFill>
            <a:prstDash val="solid"/>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p:nvPr/>
        </p:nvCxnSpPr>
        <p:spPr bwMode="auto">
          <a:xfrm>
            <a:off x="611560" y="1556792"/>
            <a:ext cx="8075240" cy="1"/>
          </a:xfrm>
          <a:prstGeom prst="line">
            <a:avLst/>
          </a:prstGeom>
          <a:solidFill>
            <a:schemeClr val="accent1"/>
          </a:solidFill>
          <a:ln w="222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p:cNvCxnSpPr>
            <a:endCxn id="9" idx="0"/>
          </p:cNvCxnSpPr>
          <p:nvPr/>
        </p:nvCxnSpPr>
        <p:spPr bwMode="auto">
          <a:xfrm>
            <a:off x="4211960" y="1556792"/>
            <a:ext cx="0" cy="1677694"/>
          </a:xfrm>
          <a:prstGeom prst="straightConnector1">
            <a:avLst/>
          </a:prstGeom>
          <a:solidFill>
            <a:schemeClr val="accent1"/>
          </a:solidFill>
          <a:ln w="19050" cap="flat" cmpd="sng" algn="ctr">
            <a:solidFill>
              <a:schemeClr val="tx1"/>
            </a:solidFill>
            <a:prstDash val="dash"/>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p:cNvCxnSpPr/>
          <p:nvPr/>
        </p:nvCxnSpPr>
        <p:spPr bwMode="auto">
          <a:xfrm>
            <a:off x="3275856" y="1556792"/>
            <a:ext cx="0" cy="1677694"/>
          </a:xfrm>
          <a:prstGeom prst="straightConnector1">
            <a:avLst/>
          </a:prstGeom>
          <a:solidFill>
            <a:schemeClr val="accent1"/>
          </a:solidFill>
          <a:ln w="19050" cap="flat" cmpd="sng" algn="ctr">
            <a:solidFill>
              <a:schemeClr val="tx1"/>
            </a:solidFill>
            <a:prstDash val="dash"/>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p:cNvCxnSpPr/>
          <p:nvPr/>
        </p:nvCxnSpPr>
        <p:spPr bwMode="auto">
          <a:xfrm>
            <a:off x="2123728" y="1556792"/>
            <a:ext cx="0" cy="1677694"/>
          </a:xfrm>
          <a:prstGeom prst="straightConnector1">
            <a:avLst/>
          </a:prstGeom>
          <a:solidFill>
            <a:schemeClr val="accent1"/>
          </a:solidFill>
          <a:ln w="19050" cap="flat" cmpd="sng" algn="ctr">
            <a:solidFill>
              <a:schemeClr val="tx1"/>
            </a:solidFill>
            <a:prstDash val="dash"/>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p:cNvCxnSpPr/>
          <p:nvPr/>
        </p:nvCxnSpPr>
        <p:spPr bwMode="auto">
          <a:xfrm>
            <a:off x="611560" y="1556792"/>
            <a:ext cx="0" cy="1677694"/>
          </a:xfrm>
          <a:prstGeom prst="straightConnector1">
            <a:avLst/>
          </a:prstGeom>
          <a:solidFill>
            <a:schemeClr val="accent1"/>
          </a:solidFill>
          <a:ln w="19050" cap="flat" cmpd="sng" algn="ctr">
            <a:solidFill>
              <a:schemeClr val="tx1"/>
            </a:solidFill>
            <a:prstDash val="dash"/>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328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Hamming Code</a:t>
            </a:r>
          </a:p>
        </p:txBody>
      </p:sp>
      <p:sp>
        <p:nvSpPr>
          <p:cNvPr id="4" name="Rectangle 3"/>
          <p:cNvSpPr/>
          <p:nvPr/>
        </p:nvSpPr>
        <p:spPr bwMode="auto">
          <a:xfrm>
            <a:off x="179512" y="3234486"/>
            <a:ext cx="1152128" cy="64807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3200" b="1"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rPr>
              <a:t>M7</a:t>
            </a:r>
          </a:p>
        </p:txBody>
      </p:sp>
      <p:sp>
        <p:nvSpPr>
          <p:cNvPr id="7" name="Rectangle 6"/>
          <p:cNvSpPr/>
          <p:nvPr/>
        </p:nvSpPr>
        <p:spPr bwMode="auto">
          <a:xfrm>
            <a:off x="1331640" y="3234486"/>
            <a:ext cx="1152128" cy="64807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3200" b="1"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rPr>
              <a:t>M6</a:t>
            </a:r>
          </a:p>
        </p:txBody>
      </p:sp>
      <p:sp>
        <p:nvSpPr>
          <p:cNvPr id="8" name="Rectangle 7"/>
          <p:cNvSpPr/>
          <p:nvPr/>
        </p:nvSpPr>
        <p:spPr bwMode="auto">
          <a:xfrm>
            <a:off x="2483768" y="3234486"/>
            <a:ext cx="1152128" cy="64807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3200" b="1"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rPr>
              <a:t>M5</a:t>
            </a:r>
          </a:p>
        </p:txBody>
      </p:sp>
      <p:sp>
        <p:nvSpPr>
          <p:cNvPr id="9" name="Rectangle 8"/>
          <p:cNvSpPr/>
          <p:nvPr/>
        </p:nvSpPr>
        <p:spPr bwMode="auto">
          <a:xfrm>
            <a:off x="3635896" y="3234486"/>
            <a:ext cx="1152128" cy="648072"/>
          </a:xfrm>
          <a:prstGeom prst="rect">
            <a:avLst/>
          </a:prstGeom>
          <a:solidFill>
            <a:srgbClr val="00B0F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3200" b="1"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rPr>
              <a:t>P4</a:t>
            </a:r>
          </a:p>
        </p:txBody>
      </p:sp>
      <p:sp>
        <p:nvSpPr>
          <p:cNvPr id="10" name="Rectangle 9"/>
          <p:cNvSpPr/>
          <p:nvPr/>
        </p:nvSpPr>
        <p:spPr bwMode="auto">
          <a:xfrm>
            <a:off x="4788024" y="3234486"/>
            <a:ext cx="1152128" cy="64807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3200" b="1"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rPr>
              <a:t>M3</a:t>
            </a:r>
          </a:p>
        </p:txBody>
      </p:sp>
      <p:sp>
        <p:nvSpPr>
          <p:cNvPr id="11" name="Rectangle 10"/>
          <p:cNvSpPr/>
          <p:nvPr/>
        </p:nvSpPr>
        <p:spPr bwMode="auto">
          <a:xfrm>
            <a:off x="5940152" y="3234486"/>
            <a:ext cx="1152128" cy="648072"/>
          </a:xfrm>
          <a:prstGeom prst="rect">
            <a:avLst/>
          </a:prstGeom>
          <a:solidFill>
            <a:srgbClr val="00B0F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3200" b="1"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rPr>
              <a:t>P2</a:t>
            </a:r>
          </a:p>
        </p:txBody>
      </p:sp>
      <p:sp>
        <p:nvSpPr>
          <p:cNvPr id="12" name="Rectangle 11"/>
          <p:cNvSpPr/>
          <p:nvPr/>
        </p:nvSpPr>
        <p:spPr bwMode="auto">
          <a:xfrm>
            <a:off x="6998365" y="3234486"/>
            <a:ext cx="1152128" cy="648072"/>
          </a:xfrm>
          <a:prstGeom prst="rect">
            <a:avLst/>
          </a:prstGeom>
          <a:solidFill>
            <a:srgbClr val="00B0F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3200" b="1" u="none" strike="noStrike" cap="none" normalizeH="0" baseline="0" dirty="0">
                <a:ln>
                  <a:noFill/>
                </a:ln>
                <a:solidFill>
                  <a:schemeClr val="tx1"/>
                </a:solidFill>
                <a:effectLst/>
                <a:latin typeface="Avenir Book" panose="020B0503020203020204" pitchFamily="34" charset="-78"/>
                <a:cs typeface="Avenir Book" panose="020B0503020203020204" pitchFamily="34" charset="-78"/>
              </a:rPr>
              <a:t>P1</a:t>
            </a:r>
          </a:p>
        </p:txBody>
      </p:sp>
      <p:cxnSp>
        <p:nvCxnSpPr>
          <p:cNvPr id="13" name="Straight Connector 12"/>
          <p:cNvCxnSpPr/>
          <p:nvPr/>
        </p:nvCxnSpPr>
        <p:spPr bwMode="auto">
          <a:xfrm>
            <a:off x="755576" y="2658422"/>
            <a:ext cx="7931224" cy="0"/>
          </a:xfrm>
          <a:prstGeom prst="line">
            <a:avLst/>
          </a:prstGeom>
          <a:solidFill>
            <a:schemeClr val="accent1"/>
          </a:solidFill>
          <a:ln w="22225" cap="flat" cmpd="sng" algn="ctr">
            <a:solidFill>
              <a:srgbClr val="C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a:endCxn id="4" idx="0"/>
          </p:cNvCxnSpPr>
          <p:nvPr/>
        </p:nvCxnSpPr>
        <p:spPr bwMode="auto">
          <a:xfrm>
            <a:off x="755576" y="2658422"/>
            <a:ext cx="0" cy="576064"/>
          </a:xfrm>
          <a:prstGeom prst="straightConnector1">
            <a:avLst/>
          </a:prstGeom>
          <a:solidFill>
            <a:schemeClr val="accent1"/>
          </a:solidFill>
          <a:ln w="19050" cap="flat" cmpd="sng" algn="ctr">
            <a:solidFill>
              <a:srgbClr val="C00000"/>
            </a:solidFill>
            <a:prstDash val="solid"/>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p:nvPr/>
        </p:nvCxnSpPr>
        <p:spPr bwMode="auto">
          <a:xfrm>
            <a:off x="3059832" y="2658422"/>
            <a:ext cx="0" cy="576064"/>
          </a:xfrm>
          <a:prstGeom prst="straightConnector1">
            <a:avLst/>
          </a:prstGeom>
          <a:solidFill>
            <a:schemeClr val="accent1"/>
          </a:solidFill>
          <a:ln w="19050" cap="flat" cmpd="sng" algn="ctr">
            <a:solidFill>
              <a:srgbClr val="C00000"/>
            </a:solidFill>
            <a:prstDash val="solid"/>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p:nvPr/>
        </p:nvCxnSpPr>
        <p:spPr bwMode="auto">
          <a:xfrm>
            <a:off x="5364088" y="2658422"/>
            <a:ext cx="0" cy="576064"/>
          </a:xfrm>
          <a:prstGeom prst="straightConnector1">
            <a:avLst/>
          </a:prstGeom>
          <a:solidFill>
            <a:schemeClr val="accent1"/>
          </a:solidFill>
          <a:ln w="19050" cap="flat" cmpd="sng" algn="ctr">
            <a:solidFill>
              <a:srgbClr val="C00000"/>
            </a:solidFill>
            <a:prstDash val="solid"/>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a:off x="7524328" y="2658422"/>
            <a:ext cx="0" cy="576064"/>
          </a:xfrm>
          <a:prstGeom prst="straightConnector1">
            <a:avLst/>
          </a:prstGeom>
          <a:solidFill>
            <a:schemeClr val="accent1"/>
          </a:solidFill>
          <a:ln w="19050" cap="flat" cmpd="sng" algn="ctr">
            <a:solidFill>
              <a:srgbClr val="C00000"/>
            </a:solidFill>
            <a:prstDash val="solid"/>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899592" y="2082358"/>
            <a:ext cx="7787208" cy="6701"/>
          </a:xfrm>
          <a:prstGeom prst="line">
            <a:avLst/>
          </a:prstGeom>
          <a:solidFill>
            <a:schemeClr val="accent1"/>
          </a:solidFill>
          <a:ln w="22225" cap="flat" cmpd="sng" algn="ctr">
            <a:solidFill>
              <a:srgbClr val="0000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a:endCxn id="7" idx="0"/>
          </p:cNvCxnSpPr>
          <p:nvPr/>
        </p:nvCxnSpPr>
        <p:spPr bwMode="auto">
          <a:xfrm>
            <a:off x="1907704" y="2082358"/>
            <a:ext cx="0" cy="1152128"/>
          </a:xfrm>
          <a:prstGeom prst="straightConnector1">
            <a:avLst/>
          </a:prstGeom>
          <a:solidFill>
            <a:schemeClr val="accent1"/>
          </a:solidFill>
          <a:ln w="19050" cap="flat" cmpd="sng" algn="ctr">
            <a:solidFill>
              <a:srgbClr val="0000CC"/>
            </a:solidFill>
            <a:prstDash val="solid"/>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p:nvPr/>
        </p:nvCxnSpPr>
        <p:spPr bwMode="auto">
          <a:xfrm>
            <a:off x="899592" y="2082358"/>
            <a:ext cx="0" cy="1152128"/>
          </a:xfrm>
          <a:prstGeom prst="straightConnector1">
            <a:avLst/>
          </a:prstGeom>
          <a:solidFill>
            <a:schemeClr val="accent1"/>
          </a:solidFill>
          <a:ln w="19050" cap="flat" cmpd="sng" algn="ctr">
            <a:solidFill>
              <a:srgbClr val="0000CC"/>
            </a:solidFill>
            <a:prstDash val="solid"/>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p:cNvCxnSpPr/>
          <p:nvPr/>
        </p:nvCxnSpPr>
        <p:spPr bwMode="auto">
          <a:xfrm>
            <a:off x="5580112" y="2082358"/>
            <a:ext cx="0" cy="1152128"/>
          </a:xfrm>
          <a:prstGeom prst="straightConnector1">
            <a:avLst/>
          </a:prstGeom>
          <a:solidFill>
            <a:schemeClr val="accent1"/>
          </a:solidFill>
          <a:ln w="19050" cap="flat" cmpd="sng" algn="ctr">
            <a:solidFill>
              <a:srgbClr val="0000CC"/>
            </a:solidFill>
            <a:prstDash val="solid"/>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p:cNvCxnSpPr/>
          <p:nvPr/>
        </p:nvCxnSpPr>
        <p:spPr bwMode="auto">
          <a:xfrm>
            <a:off x="6444208" y="2082358"/>
            <a:ext cx="0" cy="1152128"/>
          </a:xfrm>
          <a:prstGeom prst="straightConnector1">
            <a:avLst/>
          </a:prstGeom>
          <a:solidFill>
            <a:schemeClr val="accent1"/>
          </a:solidFill>
          <a:ln w="19050" cap="flat" cmpd="sng" algn="ctr">
            <a:solidFill>
              <a:srgbClr val="0000CC"/>
            </a:solidFill>
            <a:prstDash val="solid"/>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p:nvPr/>
        </p:nvCxnSpPr>
        <p:spPr bwMode="auto">
          <a:xfrm>
            <a:off x="611560" y="1556792"/>
            <a:ext cx="8075240" cy="1"/>
          </a:xfrm>
          <a:prstGeom prst="line">
            <a:avLst/>
          </a:prstGeom>
          <a:solidFill>
            <a:schemeClr val="accent1"/>
          </a:solidFill>
          <a:ln w="222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p:cNvCxnSpPr>
            <a:endCxn id="9" idx="0"/>
          </p:cNvCxnSpPr>
          <p:nvPr/>
        </p:nvCxnSpPr>
        <p:spPr bwMode="auto">
          <a:xfrm>
            <a:off x="4211960" y="1556792"/>
            <a:ext cx="0" cy="1677694"/>
          </a:xfrm>
          <a:prstGeom prst="straightConnector1">
            <a:avLst/>
          </a:prstGeom>
          <a:solidFill>
            <a:schemeClr val="accent1"/>
          </a:solidFill>
          <a:ln w="19050" cap="flat" cmpd="sng" algn="ctr">
            <a:solidFill>
              <a:schemeClr val="tx1"/>
            </a:solidFill>
            <a:prstDash val="dash"/>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p:cNvCxnSpPr/>
          <p:nvPr/>
        </p:nvCxnSpPr>
        <p:spPr bwMode="auto">
          <a:xfrm>
            <a:off x="3275856" y="1556792"/>
            <a:ext cx="0" cy="1677694"/>
          </a:xfrm>
          <a:prstGeom prst="straightConnector1">
            <a:avLst/>
          </a:prstGeom>
          <a:solidFill>
            <a:schemeClr val="accent1"/>
          </a:solidFill>
          <a:ln w="19050" cap="flat" cmpd="sng" algn="ctr">
            <a:solidFill>
              <a:schemeClr val="tx1"/>
            </a:solidFill>
            <a:prstDash val="dash"/>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p:cNvCxnSpPr/>
          <p:nvPr/>
        </p:nvCxnSpPr>
        <p:spPr bwMode="auto">
          <a:xfrm>
            <a:off x="2123728" y="1556792"/>
            <a:ext cx="0" cy="1677694"/>
          </a:xfrm>
          <a:prstGeom prst="straightConnector1">
            <a:avLst/>
          </a:prstGeom>
          <a:solidFill>
            <a:schemeClr val="accent1"/>
          </a:solidFill>
          <a:ln w="19050" cap="flat" cmpd="sng" algn="ctr">
            <a:solidFill>
              <a:schemeClr val="tx1"/>
            </a:solidFill>
            <a:prstDash val="dash"/>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p:cNvCxnSpPr/>
          <p:nvPr/>
        </p:nvCxnSpPr>
        <p:spPr bwMode="auto">
          <a:xfrm>
            <a:off x="611560" y="1556792"/>
            <a:ext cx="0" cy="1677694"/>
          </a:xfrm>
          <a:prstGeom prst="straightConnector1">
            <a:avLst/>
          </a:prstGeom>
          <a:solidFill>
            <a:schemeClr val="accent1"/>
          </a:solidFill>
          <a:ln w="19050" cap="flat" cmpd="sng" algn="ctr">
            <a:solidFill>
              <a:schemeClr val="tx1"/>
            </a:solidFill>
            <a:prstDash val="dash"/>
            <a:miter lim="800000"/>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92229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9972"/>
          </a:xfrm>
        </p:spPr>
        <p:txBody>
          <a:bodyPr/>
          <a:lstStyle/>
          <a:p>
            <a:r>
              <a:rPr lang="en-GB" dirty="0"/>
              <a:t>Error Correction Codes</a:t>
            </a:r>
            <a:endParaRPr lang="en-US" dirty="0"/>
          </a:p>
        </p:txBody>
      </p:sp>
      <p:sp>
        <p:nvSpPr>
          <p:cNvPr id="3" name="Content Placeholder 2"/>
          <p:cNvSpPr>
            <a:spLocks noGrp="1"/>
          </p:cNvSpPr>
          <p:nvPr>
            <p:ph idx="1"/>
          </p:nvPr>
        </p:nvSpPr>
        <p:spPr>
          <a:xfrm>
            <a:off x="457200" y="1124744"/>
            <a:ext cx="8229600" cy="4800600"/>
          </a:xfrm>
        </p:spPr>
        <p:txBody>
          <a:bodyPr>
            <a:normAutofit/>
          </a:bodyPr>
          <a:lstStyle/>
          <a:p>
            <a:r>
              <a:rPr lang="en-US" sz="2400" dirty="0">
                <a:solidFill>
                  <a:srgbClr val="0000CC"/>
                </a:solidFill>
              </a:rPr>
              <a:t>Convolution codes: </a:t>
            </a:r>
            <a:r>
              <a:rPr lang="en-US" sz="2400" dirty="0"/>
              <a:t>GSM mobile phone system, satellite communications, 802.11</a:t>
            </a:r>
          </a:p>
          <a:p>
            <a:endParaRPr lang="en-US" sz="2400" dirty="0"/>
          </a:p>
          <a:p>
            <a:r>
              <a:rPr lang="en-US" sz="2400" dirty="0">
                <a:solidFill>
                  <a:srgbClr val="0000CC"/>
                </a:solidFill>
                <a:sym typeface="Wingdings" panose="05000000000000000000" pitchFamily="2" charset="2"/>
              </a:rPr>
              <a:t>Reed-Solomon code: </a:t>
            </a:r>
            <a:r>
              <a:rPr lang="en-US" sz="2400" dirty="0">
                <a:sym typeface="Wingdings" panose="05000000000000000000" pitchFamily="2" charset="2"/>
              </a:rPr>
              <a:t>DSL, data over cable, satellite communications, CDs</a:t>
            </a:r>
          </a:p>
          <a:p>
            <a:endParaRPr lang="en-US" sz="2400" dirty="0">
              <a:sym typeface="Wingdings" panose="05000000000000000000" pitchFamily="2" charset="2"/>
            </a:endParaRPr>
          </a:p>
          <a:p>
            <a:r>
              <a:rPr lang="en-US" sz="2400" dirty="0">
                <a:solidFill>
                  <a:srgbClr val="0000CC"/>
                </a:solidFill>
                <a:sym typeface="Wingdings" panose="05000000000000000000" pitchFamily="2" charset="2"/>
              </a:rPr>
              <a:t>Low-density parity check: </a:t>
            </a:r>
            <a:r>
              <a:rPr lang="en-US" sz="2400" dirty="0">
                <a:sym typeface="Wingdings" panose="05000000000000000000" pitchFamily="2" charset="2"/>
              </a:rPr>
              <a:t>Digital video broadcasting, Ethernet, 802.11</a:t>
            </a:r>
            <a:endParaRPr lang="en-US" sz="1600" dirty="0"/>
          </a:p>
          <a:p>
            <a:pPr lvl="1"/>
            <a:endParaRPr lang="en-US" sz="2000" dirty="0"/>
          </a:p>
        </p:txBody>
      </p:sp>
    </p:spTree>
    <p:extLst>
      <p:ext uri="{BB962C8B-B14F-4D97-AF65-F5344CB8AC3E}">
        <p14:creationId xmlns:p14="http://schemas.microsoft.com/office/powerpoint/2010/main" val="2928981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a:solidFill>
                  <a:srgbClr val="0070C0"/>
                </a:solidFill>
                <a:sym typeface="Wingdings" panose="05000000000000000000" pitchFamily="2" charset="2"/>
              </a:rPr>
              <a:t>Different error correction techniques discussed</a:t>
            </a:r>
            <a:r>
              <a:rPr lang="en-US" sz="2400" dirty="0">
                <a:solidFill>
                  <a:srgbClr val="0070C0"/>
                </a:solidFill>
              </a:rPr>
              <a:t>:</a:t>
            </a:r>
          </a:p>
          <a:p>
            <a:pPr lvl="1"/>
            <a:r>
              <a:rPr lang="en-US" sz="2000" dirty="0" smtClean="0"/>
              <a:t>Back</a:t>
            </a:r>
            <a:r>
              <a:rPr lang="en-US" sz="2000" dirty="0" smtClean="0"/>
              <a:t>ward </a:t>
            </a:r>
            <a:r>
              <a:rPr lang="en-US" sz="2000" dirty="0"/>
              <a:t>error correction</a:t>
            </a:r>
          </a:p>
          <a:p>
            <a:pPr lvl="1"/>
            <a:r>
              <a:rPr lang="en-US" sz="2000" smtClean="0"/>
              <a:t>For</a:t>
            </a:r>
            <a:r>
              <a:rPr lang="en-US" sz="2000" smtClean="0"/>
              <a:t>ward </a:t>
            </a:r>
            <a:r>
              <a:rPr lang="en-US" sz="2000" dirty="0"/>
              <a:t>error correction</a:t>
            </a:r>
          </a:p>
          <a:p>
            <a:pPr lvl="1"/>
            <a:r>
              <a:rPr lang="en-US" sz="2000" dirty="0"/>
              <a:t>Hamming distance</a:t>
            </a:r>
          </a:p>
          <a:p>
            <a:pPr lvl="1"/>
            <a:r>
              <a:rPr lang="en-US" sz="2000" dirty="0"/>
              <a:t>Hamming code</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dirty="0"/>
              <a:t>Error Correction</a:t>
            </a:r>
          </a:p>
        </p:txBody>
      </p:sp>
      <p:sp>
        <p:nvSpPr>
          <p:cNvPr id="40963" name="Rectangle 3"/>
          <p:cNvSpPr>
            <a:spLocks noGrp="1" noChangeArrowheads="1"/>
          </p:cNvSpPr>
          <p:nvPr>
            <p:ph type="body" idx="1"/>
          </p:nvPr>
        </p:nvSpPr>
        <p:spPr>
          <a:xfrm>
            <a:off x="457200" y="1441573"/>
            <a:ext cx="8229600" cy="2666999"/>
          </a:xfrm>
        </p:spPr>
        <p:txBody>
          <a:bodyPr>
            <a:normAutofit fontScale="85000" lnSpcReduction="20000"/>
          </a:bodyPr>
          <a:lstStyle/>
          <a:p>
            <a:pPr>
              <a:lnSpc>
                <a:spcPct val="120000"/>
              </a:lnSpc>
            </a:pPr>
            <a:r>
              <a:rPr lang="en-GB" dirty="0">
                <a:solidFill>
                  <a:srgbClr val="0000CC"/>
                </a:solidFill>
              </a:rPr>
              <a:t>Backward error correction: </a:t>
            </a:r>
            <a:r>
              <a:rPr lang="en-GB" dirty="0"/>
              <a:t>Correction of detected errors usually requires data blocks to be retransmitted</a:t>
            </a:r>
          </a:p>
          <a:p>
            <a:pPr>
              <a:lnSpc>
                <a:spcPct val="120000"/>
              </a:lnSpc>
            </a:pPr>
            <a:r>
              <a:rPr lang="en-GB" dirty="0"/>
              <a:t>Not appropriate for some wireless applications:</a:t>
            </a:r>
          </a:p>
          <a:p>
            <a:pPr lvl="1">
              <a:lnSpc>
                <a:spcPct val="120000"/>
              </a:lnSpc>
            </a:pPr>
            <a:r>
              <a:rPr lang="en-GB" dirty="0"/>
              <a:t>The bit error rate (BER) on a wireless link can be quite high, which would result in a large number of retransmissions</a:t>
            </a:r>
          </a:p>
          <a:p>
            <a:pPr lvl="1">
              <a:lnSpc>
                <a:spcPct val="120000"/>
              </a:lnSpc>
            </a:pPr>
            <a:r>
              <a:rPr lang="en-GB" dirty="0"/>
              <a:t>Propagation delay is very long compared to the transmission time of a single frame</a:t>
            </a:r>
          </a:p>
        </p:txBody>
      </p:sp>
    </p:spTree>
    <p:extLst>
      <p:ext uri="{BB962C8B-B14F-4D97-AF65-F5344CB8AC3E}">
        <p14:creationId xmlns:p14="http://schemas.microsoft.com/office/powerpoint/2010/main" val="159068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fade">
                                      <p:cBhvr>
                                        <p:cTn id="7" dur="1000"/>
                                        <p:tgtEl>
                                          <p:spTgt spid="40963">
                                            <p:txEl>
                                              <p:pRg st="1" end="1"/>
                                            </p:txEl>
                                          </p:spTgt>
                                        </p:tgtEl>
                                      </p:cBhvr>
                                    </p:animEffect>
                                    <p:anim calcmode="lin" valueType="num">
                                      <p:cBhvr>
                                        <p:cTn id="8"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963">
                                            <p:txEl>
                                              <p:pRg st="2" end="2"/>
                                            </p:txEl>
                                          </p:spTgt>
                                        </p:tgtEl>
                                        <p:attrNameLst>
                                          <p:attrName>style.visibility</p:attrName>
                                        </p:attrNameLst>
                                      </p:cBhvr>
                                      <p:to>
                                        <p:strVal val="visible"/>
                                      </p:to>
                                    </p:set>
                                    <p:animEffect transition="in" filter="fade">
                                      <p:cBhvr>
                                        <p:cTn id="12" dur="1000"/>
                                        <p:tgtEl>
                                          <p:spTgt spid="40963">
                                            <p:txEl>
                                              <p:pRg st="2" end="2"/>
                                            </p:txEl>
                                          </p:spTgt>
                                        </p:tgtEl>
                                      </p:cBhvr>
                                    </p:animEffect>
                                    <p:anim calcmode="lin" valueType="num">
                                      <p:cBhvr>
                                        <p:cTn id="13"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096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animEffect transition="in" filter="fade">
                                      <p:cBhvr>
                                        <p:cTn id="17" dur="1000"/>
                                        <p:tgtEl>
                                          <p:spTgt spid="40963">
                                            <p:txEl>
                                              <p:pRg st="3" end="3"/>
                                            </p:txEl>
                                          </p:spTgt>
                                        </p:tgtEl>
                                      </p:cBhvr>
                                    </p:animEffect>
                                    <p:anim calcmode="lin" valueType="num">
                                      <p:cBhvr>
                                        <p:cTn id="18" dur="1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096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7814"/>
            <a:ext cx="8229600" cy="774922"/>
          </a:xfrm>
        </p:spPr>
        <p:txBody>
          <a:bodyPr/>
          <a:lstStyle/>
          <a:p>
            <a:r>
              <a:rPr lang="en-GB" dirty="0"/>
              <a:t>Error Correction</a:t>
            </a:r>
          </a:p>
        </p:txBody>
      </p:sp>
      <p:sp>
        <p:nvSpPr>
          <p:cNvPr id="6" name="Rectangle 3"/>
          <p:cNvSpPr txBox="1">
            <a:spLocks noChangeArrowheads="1"/>
          </p:cNvSpPr>
          <p:nvPr/>
        </p:nvSpPr>
        <p:spPr bwMode="auto">
          <a:xfrm>
            <a:off x="323528" y="917564"/>
            <a:ext cx="8229600" cy="4559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r>
              <a:rPr lang="en-GB" sz="2400" kern="0" dirty="0">
                <a:solidFill>
                  <a:srgbClr val="0000CC"/>
                </a:solidFill>
                <a:latin typeface="Avenir Book" panose="020B0503020203020204" pitchFamily="34" charset="-78"/>
                <a:cs typeface="Avenir Book" panose="020B0503020203020204" pitchFamily="34" charset="-78"/>
              </a:rPr>
              <a:t>Forward error correction: </a:t>
            </a:r>
            <a:r>
              <a:rPr lang="en-GB" sz="2400" kern="0" dirty="0">
                <a:latin typeface="Avenir Book" panose="020B0503020203020204" pitchFamily="34" charset="-78"/>
                <a:cs typeface="Avenir Book" panose="020B0503020203020204" pitchFamily="34" charset="-78"/>
              </a:rPr>
              <a:t>Need to correct errors on basis of bits received</a:t>
            </a:r>
          </a:p>
          <a:p>
            <a:endParaRPr lang="en-GB" sz="2400" kern="0" dirty="0">
              <a:latin typeface="Avenir Book" panose="020B0503020203020204" pitchFamily="34" charset="-78"/>
              <a:cs typeface="Avenir Book" panose="020B0503020203020204" pitchFamily="34" charset="-78"/>
            </a:endParaRPr>
          </a:p>
          <a:p>
            <a:endParaRPr lang="en-GB" kern="0" dirty="0">
              <a:latin typeface="Avenir Book" panose="020B0503020203020204" pitchFamily="34" charset="-78"/>
              <a:cs typeface="Avenir Book" panose="020B0503020203020204" pitchFamily="34" charset="-78"/>
            </a:endParaRPr>
          </a:p>
          <a:p>
            <a:endParaRPr lang="en-GB" kern="0" dirty="0">
              <a:latin typeface="Avenir Book" panose="020B0503020203020204" pitchFamily="34" charset="-78"/>
              <a:cs typeface="Avenir Book" panose="020B0503020203020204" pitchFamily="34" charset="-78"/>
            </a:endParaRPr>
          </a:p>
        </p:txBody>
      </p:sp>
      <p:pic>
        <p:nvPicPr>
          <p:cNvPr id="2" name="Picture 1" descr="Screen Clipping"/>
          <p:cNvPicPr>
            <a:picLocks noChangeAspect="1"/>
          </p:cNvPicPr>
          <p:nvPr/>
        </p:nvPicPr>
        <p:blipFill rotWithShape="1">
          <a:blip r:embed="rId3">
            <a:extLst>
              <a:ext uri="{28A0092B-C50C-407E-A947-70E740481C1C}">
                <a14:useLocalDpi xmlns:a14="http://schemas.microsoft.com/office/drawing/2010/main" val="0"/>
              </a:ext>
            </a:extLst>
          </a:blip>
          <a:srcRect t="1856"/>
          <a:stretch/>
        </p:blipFill>
        <p:spPr>
          <a:xfrm>
            <a:off x="1761629" y="1719076"/>
            <a:ext cx="5353397" cy="3437652"/>
          </a:xfrm>
          <a:prstGeom prst="rect">
            <a:avLst/>
          </a:prstGeom>
        </p:spPr>
      </p:pic>
    </p:spTree>
    <p:extLst>
      <p:ext uri="{BB962C8B-B14F-4D97-AF65-F5344CB8AC3E}">
        <p14:creationId xmlns:p14="http://schemas.microsoft.com/office/powerpoint/2010/main" val="3356241439"/>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0348"/>
          </a:xfrm>
        </p:spPr>
        <p:txBody>
          <a:bodyPr/>
          <a:lstStyle/>
          <a:p>
            <a:r>
              <a:rPr lang="en-GB" dirty="0"/>
              <a:t>Error Correction</a:t>
            </a:r>
            <a:endParaRPr lang="en-US" dirty="0"/>
          </a:p>
        </p:txBody>
      </p:sp>
      <p:sp>
        <p:nvSpPr>
          <p:cNvPr id="3" name="Content Placeholder 2"/>
          <p:cNvSpPr>
            <a:spLocks noGrp="1"/>
          </p:cNvSpPr>
          <p:nvPr>
            <p:ph idx="1"/>
          </p:nvPr>
        </p:nvSpPr>
        <p:spPr>
          <a:xfrm>
            <a:off x="457200" y="1159991"/>
            <a:ext cx="8229600" cy="4800600"/>
          </a:xfrm>
        </p:spPr>
        <p:txBody>
          <a:bodyPr>
            <a:normAutofit/>
          </a:bodyPr>
          <a:lstStyle/>
          <a:p>
            <a:r>
              <a:rPr lang="en-US" dirty="0">
                <a:solidFill>
                  <a:srgbClr val="0070C0"/>
                </a:solidFill>
              </a:rPr>
              <a:t>Hamming distance:</a:t>
            </a:r>
          </a:p>
          <a:p>
            <a:pPr lvl="1"/>
            <a:r>
              <a:rPr lang="en-US" dirty="0"/>
              <a:t>d(v</a:t>
            </a:r>
            <a:r>
              <a:rPr lang="en-US" baseline="-25000" dirty="0"/>
              <a:t>1</a:t>
            </a:r>
            <a:r>
              <a:rPr lang="en-US" dirty="0"/>
              <a:t>, v</a:t>
            </a:r>
            <a:r>
              <a:rPr lang="en-US" baseline="-25000" dirty="0"/>
              <a:t>2</a:t>
            </a:r>
            <a:r>
              <a:rPr lang="en-US" dirty="0"/>
              <a:t>) – Hamming distance in between any two binary sequences v</a:t>
            </a:r>
            <a:r>
              <a:rPr lang="en-US" baseline="-25000" dirty="0"/>
              <a:t>1</a:t>
            </a:r>
            <a:r>
              <a:rPr lang="en-US" dirty="0"/>
              <a:t> and v</a:t>
            </a:r>
            <a:r>
              <a:rPr lang="en-US" baseline="-25000" dirty="0"/>
              <a:t>2</a:t>
            </a:r>
            <a:r>
              <a:rPr lang="en-US" dirty="0"/>
              <a:t> </a:t>
            </a:r>
          </a:p>
          <a:p>
            <a:pPr lvl="2"/>
            <a:r>
              <a:rPr lang="en-US" dirty="0"/>
              <a:t>d(v</a:t>
            </a:r>
            <a:r>
              <a:rPr lang="en-US" baseline="-25000" dirty="0"/>
              <a:t>1</a:t>
            </a:r>
            <a:r>
              <a:rPr lang="en-US" dirty="0"/>
              <a:t>, v</a:t>
            </a:r>
            <a:r>
              <a:rPr lang="en-US" baseline="-25000" dirty="0"/>
              <a:t>2</a:t>
            </a:r>
            <a:r>
              <a:rPr lang="en-US" dirty="0"/>
              <a:t>) is the number of bits in which v</a:t>
            </a:r>
            <a:r>
              <a:rPr lang="en-US" baseline="-25000" dirty="0"/>
              <a:t>1</a:t>
            </a:r>
            <a:r>
              <a:rPr lang="en-US" dirty="0"/>
              <a:t> and v</a:t>
            </a:r>
            <a:r>
              <a:rPr lang="en-US" baseline="-25000" dirty="0"/>
              <a:t>2</a:t>
            </a:r>
            <a:r>
              <a:rPr lang="en-US" dirty="0"/>
              <a:t> disagree</a:t>
            </a:r>
          </a:p>
        </p:txBody>
      </p:sp>
    </p:spTree>
    <p:extLst>
      <p:ext uri="{BB962C8B-B14F-4D97-AF65-F5344CB8AC3E}">
        <p14:creationId xmlns:p14="http://schemas.microsoft.com/office/powerpoint/2010/main" val="50172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8579"/>
            <a:ext cx="7886700" cy="1031412"/>
          </a:xfrm>
        </p:spPr>
        <p:txBody>
          <a:bodyPr/>
          <a:lstStyle/>
          <a:p>
            <a:r>
              <a:rPr lang="en-GB" dirty="0"/>
              <a:t>Error Correction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60486"/>
                <a:ext cx="8229600" cy="4800600"/>
              </a:xfrm>
            </p:spPr>
            <p:txBody>
              <a:bodyPr>
                <a:normAutofit/>
              </a:bodyPr>
              <a:lstStyle/>
              <a:p>
                <a:r>
                  <a:rPr lang="en-US" sz="2000" dirty="0"/>
                  <a:t>Codeword of </a:t>
                </a:r>
                <a14:m>
                  <m:oMath xmlns:m="http://schemas.openxmlformats.org/officeDocument/2006/math">
                    <m:r>
                      <m:rPr>
                        <m:sty m:val="p"/>
                      </m:rPr>
                      <a:rPr lang="en-US" sz="2000" i="0" dirty="0">
                        <a:latin typeface="Cambria Math" panose="02040503050406030204" pitchFamily="18" charset="0"/>
                      </a:rPr>
                      <m:t>n</m:t>
                    </m:r>
                  </m:oMath>
                </a14:m>
                <a:r>
                  <a:rPr lang="en-US" sz="2000" dirty="0"/>
                  <a:t> bits = </a:t>
                </a:r>
                <a14:m>
                  <m:oMath xmlns:m="http://schemas.openxmlformats.org/officeDocument/2006/math">
                    <m:r>
                      <m:rPr>
                        <m:sty m:val="p"/>
                      </m:rPr>
                      <a:rPr lang="en-US" sz="2000" i="0" dirty="0">
                        <a:latin typeface="Cambria Math" panose="02040503050406030204" pitchFamily="18" charset="0"/>
                      </a:rPr>
                      <m:t>m</m:t>
                    </m:r>
                  </m:oMath>
                </a14:m>
                <a:r>
                  <a:rPr lang="en-US" sz="2000" dirty="0"/>
                  <a:t> message bits +</a:t>
                </a:r>
                <a14:m>
                  <m:oMath xmlns:m="http://schemas.openxmlformats.org/officeDocument/2006/math">
                    <m:r>
                      <a:rPr lang="en-US" sz="2000" i="0" dirty="0">
                        <a:latin typeface="Cambria Math" panose="02040503050406030204" pitchFamily="18" charset="0"/>
                      </a:rPr>
                      <m:t> </m:t>
                    </m:r>
                    <m:r>
                      <m:rPr>
                        <m:sty m:val="p"/>
                      </m:rPr>
                      <a:rPr lang="en-US" sz="2000" i="0" dirty="0">
                        <a:latin typeface="Cambria Math" panose="02040503050406030204" pitchFamily="18" charset="0"/>
                      </a:rPr>
                      <m:t>r</m:t>
                    </m:r>
                    <m:r>
                      <a:rPr lang="en-US" sz="2000" i="0" dirty="0">
                        <a:latin typeface="Cambria Math" panose="02040503050406030204" pitchFamily="18" charset="0"/>
                      </a:rPr>
                      <m:t> </m:t>
                    </m:r>
                  </m:oMath>
                </a14:m>
                <a:r>
                  <a:rPr lang="en-US" sz="2000" dirty="0"/>
                  <a:t>check bits </a:t>
                </a:r>
              </a:p>
              <a:p>
                <a:endParaRPr lang="en-US" sz="2000" dirty="0"/>
              </a:p>
              <a:p>
                <a:r>
                  <a:rPr lang="en-US" sz="2000" dirty="0"/>
                  <a:t>Valid/legal and invalid/illegal </a:t>
                </a:r>
                <a:r>
                  <a:rPr lang="en-US" sz="2000" dirty="0" err="1"/>
                  <a:t>codeword</a:t>
                </a:r>
                <a:r>
                  <a:rPr lang="en-US" sz="2000" dirty="0"/>
                  <a:t>:</a:t>
                </a:r>
              </a:p>
              <a:p>
                <a:pPr lvl="1"/>
                <a:r>
                  <a:rPr lang="en-US" sz="1600" dirty="0"/>
                  <a:t>Total possible </a:t>
                </a:r>
                <a:r>
                  <a:rPr lang="en-US" sz="1600" dirty="0" err="1"/>
                  <a:t>codewords</a:t>
                </a:r>
                <a:r>
                  <a:rPr lang="en-US" sz="1600" dirty="0"/>
                  <a:t> with </a:t>
                </a:r>
                <a14:m>
                  <m:oMath xmlns:m="http://schemas.openxmlformats.org/officeDocument/2006/math">
                    <m:r>
                      <m:rPr>
                        <m:sty m:val="p"/>
                      </m:rPr>
                      <a:rPr lang="en-US" sz="1600" i="0" dirty="0">
                        <a:latin typeface="Cambria Math" panose="02040503050406030204" pitchFamily="18" charset="0"/>
                      </a:rPr>
                      <m:t>n</m:t>
                    </m:r>
                  </m:oMath>
                </a14:m>
                <a:r>
                  <a:rPr lang="en-US" sz="1600" dirty="0"/>
                  <a:t> bits is </a:t>
                </a:r>
                <a14:m>
                  <m:oMath xmlns:m="http://schemas.openxmlformats.org/officeDocument/2006/math">
                    <m:sSup>
                      <m:sSupPr>
                        <m:ctrlPr>
                          <a:rPr lang="en-IN" sz="1600" i="1" dirty="0">
                            <a:latin typeface="Cambria Math" panose="02040503050406030204" pitchFamily="18" charset="0"/>
                          </a:rPr>
                        </m:ctrlPr>
                      </m:sSupPr>
                      <m:e>
                        <m:r>
                          <a:rPr lang="en-IN" sz="1600" i="0" dirty="0">
                            <a:latin typeface="Cambria Math" panose="02040503050406030204" pitchFamily="18" charset="0"/>
                          </a:rPr>
                          <m:t>2</m:t>
                        </m:r>
                      </m:e>
                      <m:sup>
                        <m:r>
                          <m:rPr>
                            <m:sty m:val="p"/>
                          </m:rPr>
                          <a:rPr lang="en-IN" sz="1600" b="0" i="0" dirty="0" smtClean="0">
                            <a:latin typeface="Cambria Math" panose="02040503050406030204" pitchFamily="18" charset="0"/>
                          </a:rPr>
                          <m:t>n</m:t>
                        </m:r>
                      </m:sup>
                    </m:sSup>
                  </m:oMath>
                </a14:m>
                <a:endParaRPr lang="en-US" sz="1600" dirty="0"/>
              </a:p>
              <a:p>
                <a:pPr lvl="1"/>
                <a:r>
                  <a:rPr lang="en-US" sz="1600" dirty="0"/>
                  <a:t>All </a:t>
                </a:r>
                <a14:m>
                  <m:oMath xmlns:m="http://schemas.openxmlformats.org/officeDocument/2006/math">
                    <m:sSup>
                      <m:sSupPr>
                        <m:ctrlPr>
                          <a:rPr lang="en-IN" sz="1600" i="1" dirty="0">
                            <a:latin typeface="Cambria Math" panose="02040503050406030204" pitchFamily="18" charset="0"/>
                          </a:rPr>
                        </m:ctrlPr>
                      </m:sSupPr>
                      <m:e>
                        <m:r>
                          <a:rPr lang="en-IN" sz="1600" i="0" dirty="0">
                            <a:latin typeface="Cambria Math" panose="02040503050406030204" pitchFamily="18" charset="0"/>
                          </a:rPr>
                          <m:t>2</m:t>
                        </m:r>
                      </m:e>
                      <m:sup>
                        <m:r>
                          <m:rPr>
                            <m:sty m:val="p"/>
                          </m:rPr>
                          <a:rPr lang="en-IN" sz="1600" i="0" dirty="0">
                            <a:latin typeface="Cambria Math" panose="02040503050406030204" pitchFamily="18" charset="0"/>
                          </a:rPr>
                          <m:t>m</m:t>
                        </m:r>
                      </m:sup>
                    </m:sSup>
                  </m:oMath>
                </a14:m>
                <a:r>
                  <a:rPr lang="en-US" sz="1600" dirty="0"/>
                  <a:t> data messages are legal </a:t>
                </a:r>
                <a:r>
                  <a:rPr lang="en-US" sz="1600" dirty="0">
                    <a:sym typeface="Wingdings" panose="05000000000000000000" pitchFamily="2" charset="2"/>
                  </a:rPr>
                  <a:t> each one of them has 1 legal </a:t>
                </a:r>
                <a:r>
                  <a:rPr lang="en-US" sz="1600" dirty="0" err="1">
                    <a:sym typeface="Wingdings" panose="05000000000000000000" pitchFamily="2" charset="2"/>
                  </a:rPr>
                  <a:t>codeword</a:t>
                </a:r>
                <a:endParaRPr lang="en-US" sz="1600" dirty="0">
                  <a:sym typeface="Wingdings" panose="05000000000000000000" pitchFamily="2" charset="2"/>
                </a:endParaRPr>
              </a:p>
              <a:p>
                <a:pPr lvl="1"/>
                <a:r>
                  <a:rPr lang="en-US" sz="1600" dirty="0">
                    <a:sym typeface="Wingdings" panose="05000000000000000000" pitchFamily="2" charset="2"/>
                  </a:rPr>
                  <a:t>All remaining </a:t>
                </a:r>
                <a:r>
                  <a:rPr lang="en-US" sz="1600" dirty="0" err="1">
                    <a:sym typeface="Wingdings" panose="05000000000000000000" pitchFamily="2" charset="2"/>
                  </a:rPr>
                  <a:t>codewords</a:t>
                </a:r>
                <a:r>
                  <a:rPr lang="en-US" sz="1600" dirty="0">
                    <a:sym typeface="Wingdings" panose="05000000000000000000" pitchFamily="2" charset="2"/>
                  </a:rPr>
                  <a:t> are invalid</a:t>
                </a:r>
                <a:endParaRPr lang="en-US" sz="1600" dirty="0"/>
              </a:p>
              <a:p>
                <a:pPr marL="457200" lvl="1" indent="0">
                  <a:buNone/>
                </a:pPr>
                <a:endParaRPr lang="en-US" sz="2000" dirty="0">
                  <a:solidFill>
                    <a:srgbClr val="0000CC"/>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60486"/>
                <a:ext cx="8229600" cy="4800600"/>
              </a:xfrm>
              <a:blipFill>
                <a:blip r:embed="rId3"/>
                <a:stretch>
                  <a:fillRect l="-667" t="-1271"/>
                </a:stretch>
              </a:blipFill>
            </p:spPr>
            <p:txBody>
              <a:bodyPr/>
              <a:lstStyle/>
              <a:p>
                <a:r>
                  <a:rPr lang="en-IN">
                    <a:noFill/>
                  </a:rPr>
                  <a:t> </a:t>
                </a:r>
              </a:p>
            </p:txBody>
          </p:sp>
        </mc:Fallback>
      </mc:AlternateContent>
      <p:pic>
        <p:nvPicPr>
          <p:cNvPr id="5" name="Picture 2" descr="An illustration of geometrical representation of d minutes.">
            <a:extLst>
              <a:ext uri="{FF2B5EF4-FFF2-40B4-BE49-F238E27FC236}">
                <a16:creationId xmlns:a16="http://schemas.microsoft.com/office/drawing/2014/main" id="{0ED4A9C1-3A0A-4033-A3C2-56926BC42937}"/>
              </a:ext>
            </a:extLst>
          </p:cNvPr>
          <p:cNvPicPr>
            <a:picLocks noChangeAspect="1" noChangeArrowheads="1"/>
          </p:cNvPicPr>
          <p:nvPr/>
        </p:nvPicPr>
        <p:blipFill rotWithShape="1">
          <a:blip r:embed="rId4"/>
          <a:srcRect r="68054" b="10521"/>
          <a:stretch/>
        </p:blipFill>
        <p:spPr bwMode="auto">
          <a:xfrm>
            <a:off x="6085570" y="2846981"/>
            <a:ext cx="2167936" cy="2124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090212" y="4003344"/>
            <a:ext cx="155388" cy="862698"/>
          </a:xfrm>
          <a:prstGeom prst="rect">
            <a:avLst/>
          </a:prstGeom>
          <a:solidFill>
            <a:srgbClr val="CCECFF"/>
          </a:solidFill>
          <a:ln>
            <a:solidFill>
              <a:srgbClr val="CCEC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p:cNvSpPr/>
          <p:nvPr/>
        </p:nvSpPr>
        <p:spPr>
          <a:xfrm>
            <a:off x="7279675" y="3630303"/>
            <a:ext cx="856419" cy="242451"/>
          </a:xfrm>
          <a:prstGeom prst="rect">
            <a:avLst/>
          </a:prstGeom>
          <a:solidFill>
            <a:srgbClr val="CCECFF"/>
          </a:solidFill>
          <a:ln>
            <a:solidFill>
              <a:srgbClr val="CCEC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p:cNvSpPr/>
          <p:nvPr/>
        </p:nvSpPr>
        <p:spPr>
          <a:xfrm>
            <a:off x="7595659" y="4866042"/>
            <a:ext cx="815788" cy="209937"/>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p:cNvSpPr/>
          <p:nvPr/>
        </p:nvSpPr>
        <p:spPr>
          <a:xfrm>
            <a:off x="7279674" y="3821208"/>
            <a:ext cx="891654" cy="141192"/>
          </a:xfrm>
          <a:prstGeom prst="rect">
            <a:avLst/>
          </a:prstGeom>
          <a:solidFill>
            <a:srgbClr val="CCECFF"/>
          </a:solidFill>
          <a:ln>
            <a:solidFill>
              <a:srgbClr val="CCEC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TextBox 8"/>
          <p:cNvSpPr txBox="1"/>
          <p:nvPr/>
        </p:nvSpPr>
        <p:spPr>
          <a:xfrm>
            <a:off x="1900595" y="3184880"/>
            <a:ext cx="1868556" cy="1754326"/>
          </a:xfrm>
          <a:prstGeom prst="rect">
            <a:avLst/>
          </a:prstGeom>
          <a:noFill/>
        </p:spPr>
        <p:txBody>
          <a:bodyPr wrap="square" rtlCol="0">
            <a:spAutoFit/>
          </a:bodyPr>
          <a:lstStyle/>
          <a:p>
            <a:pPr>
              <a:lnSpc>
                <a:spcPct val="150000"/>
              </a:lnSpc>
            </a:pPr>
            <a:r>
              <a:rPr lang="en-IN" dirty="0">
                <a:solidFill>
                  <a:srgbClr val="0000FF"/>
                </a:solidFill>
                <a:latin typeface="Avenir Book" panose="020B0503020203020204" pitchFamily="34" charset="-78"/>
                <a:cs typeface="Avenir Book" panose="020B0503020203020204" pitchFamily="34" charset="-78"/>
              </a:rPr>
              <a:t>0000000000</a:t>
            </a:r>
          </a:p>
          <a:p>
            <a:pPr>
              <a:lnSpc>
                <a:spcPct val="150000"/>
              </a:lnSpc>
            </a:pPr>
            <a:r>
              <a:rPr lang="en-IN" dirty="0">
                <a:solidFill>
                  <a:srgbClr val="0000FF"/>
                </a:solidFill>
                <a:latin typeface="Avenir Book" panose="020B0503020203020204" pitchFamily="34" charset="-78"/>
                <a:cs typeface="Avenir Book" panose="020B0503020203020204" pitchFamily="34" charset="-78"/>
              </a:rPr>
              <a:t>0000011111</a:t>
            </a:r>
          </a:p>
          <a:p>
            <a:pPr>
              <a:lnSpc>
                <a:spcPct val="150000"/>
              </a:lnSpc>
            </a:pPr>
            <a:r>
              <a:rPr lang="en-IN" dirty="0">
                <a:solidFill>
                  <a:srgbClr val="0000FF"/>
                </a:solidFill>
                <a:latin typeface="Avenir Book" panose="020B0503020203020204" pitchFamily="34" charset="-78"/>
                <a:cs typeface="Avenir Book" panose="020B0503020203020204" pitchFamily="34" charset="-78"/>
              </a:rPr>
              <a:t>1111100000</a:t>
            </a:r>
          </a:p>
          <a:p>
            <a:pPr>
              <a:lnSpc>
                <a:spcPct val="150000"/>
              </a:lnSpc>
            </a:pPr>
            <a:r>
              <a:rPr lang="en-IN" dirty="0">
                <a:solidFill>
                  <a:srgbClr val="0000FF"/>
                </a:solidFill>
                <a:latin typeface="Avenir Book" panose="020B0503020203020204" pitchFamily="34" charset="-78"/>
                <a:cs typeface="Avenir Book" panose="020B0503020203020204" pitchFamily="34" charset="-78"/>
              </a:rPr>
              <a:t>1111111111</a:t>
            </a:r>
          </a:p>
        </p:txBody>
      </p:sp>
    </p:spTree>
    <p:extLst>
      <p:ext uri="{BB962C8B-B14F-4D97-AF65-F5344CB8AC3E}">
        <p14:creationId xmlns:p14="http://schemas.microsoft.com/office/powerpoint/2010/main" val="235670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p:cTn id="54" dur="500" fill="hold"/>
                                        <p:tgtEl>
                                          <p:spTgt spid="4"/>
                                        </p:tgtEl>
                                        <p:attrNameLst>
                                          <p:attrName>ppt_w</p:attrName>
                                        </p:attrNameLst>
                                      </p:cBhvr>
                                      <p:tavLst>
                                        <p:tav tm="0">
                                          <p:val>
                                            <p:fltVal val="0"/>
                                          </p:val>
                                        </p:tav>
                                        <p:tav tm="100000">
                                          <p:val>
                                            <p:strVal val="#ppt_w"/>
                                          </p:val>
                                        </p:tav>
                                      </p:tavLst>
                                    </p:anim>
                                    <p:anim calcmode="lin" valueType="num">
                                      <p:cBhvr>
                                        <p:cTn id="55" dur="500" fill="hold"/>
                                        <p:tgtEl>
                                          <p:spTgt spid="4"/>
                                        </p:tgtEl>
                                        <p:attrNameLst>
                                          <p:attrName>ppt_h</p:attrName>
                                        </p:attrNameLst>
                                      </p:cBhvr>
                                      <p:tavLst>
                                        <p:tav tm="0">
                                          <p:val>
                                            <p:fltVal val="0"/>
                                          </p:val>
                                        </p:tav>
                                        <p:tav tm="100000">
                                          <p:val>
                                            <p:strVal val="#ppt_h"/>
                                          </p:val>
                                        </p:tav>
                                      </p:tavLst>
                                    </p:anim>
                                    <p:animEffect transition="in" filter="fade">
                                      <p:cBhvr>
                                        <p:cTn id="56" dur="500"/>
                                        <p:tgtEl>
                                          <p:spTgt spid="4"/>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p:cTn id="59" dur="500" fill="hold"/>
                                        <p:tgtEl>
                                          <p:spTgt spid="6"/>
                                        </p:tgtEl>
                                        <p:attrNameLst>
                                          <p:attrName>ppt_w</p:attrName>
                                        </p:attrNameLst>
                                      </p:cBhvr>
                                      <p:tavLst>
                                        <p:tav tm="0">
                                          <p:val>
                                            <p:fltVal val="0"/>
                                          </p:val>
                                        </p:tav>
                                        <p:tav tm="100000">
                                          <p:val>
                                            <p:strVal val="#ppt_w"/>
                                          </p:val>
                                        </p:tav>
                                      </p:tavLst>
                                    </p:anim>
                                    <p:anim calcmode="lin" valueType="num">
                                      <p:cBhvr>
                                        <p:cTn id="60" dur="500" fill="hold"/>
                                        <p:tgtEl>
                                          <p:spTgt spid="6"/>
                                        </p:tgtEl>
                                        <p:attrNameLst>
                                          <p:attrName>ppt_h</p:attrName>
                                        </p:attrNameLst>
                                      </p:cBhvr>
                                      <p:tavLst>
                                        <p:tav tm="0">
                                          <p:val>
                                            <p:fltVal val="0"/>
                                          </p:val>
                                        </p:tav>
                                        <p:tav tm="100000">
                                          <p:val>
                                            <p:strVal val="#ppt_h"/>
                                          </p:val>
                                        </p:tav>
                                      </p:tavLst>
                                    </p:anim>
                                    <p:animEffect transition="in" filter="fade">
                                      <p:cBhvr>
                                        <p:cTn id="61" dur="500"/>
                                        <p:tgtEl>
                                          <p:spTgt spid="6"/>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p:cTn id="64" dur="500" fill="hold"/>
                                        <p:tgtEl>
                                          <p:spTgt spid="7"/>
                                        </p:tgtEl>
                                        <p:attrNameLst>
                                          <p:attrName>ppt_w</p:attrName>
                                        </p:attrNameLst>
                                      </p:cBhvr>
                                      <p:tavLst>
                                        <p:tav tm="0">
                                          <p:val>
                                            <p:fltVal val="0"/>
                                          </p:val>
                                        </p:tav>
                                        <p:tav tm="100000">
                                          <p:val>
                                            <p:strVal val="#ppt_w"/>
                                          </p:val>
                                        </p:tav>
                                      </p:tavLst>
                                    </p:anim>
                                    <p:anim calcmode="lin" valueType="num">
                                      <p:cBhvr>
                                        <p:cTn id="65" dur="500" fill="hold"/>
                                        <p:tgtEl>
                                          <p:spTgt spid="7"/>
                                        </p:tgtEl>
                                        <p:attrNameLst>
                                          <p:attrName>ppt_h</p:attrName>
                                        </p:attrNameLst>
                                      </p:cBhvr>
                                      <p:tavLst>
                                        <p:tav tm="0">
                                          <p:val>
                                            <p:fltVal val="0"/>
                                          </p:val>
                                        </p:tav>
                                        <p:tav tm="100000">
                                          <p:val>
                                            <p:strVal val="#ppt_h"/>
                                          </p:val>
                                        </p:tav>
                                      </p:tavLst>
                                    </p:anim>
                                    <p:animEffect transition="in" filter="fade">
                                      <p:cBhvr>
                                        <p:cTn id="66" dur="500"/>
                                        <p:tgtEl>
                                          <p:spTgt spid="7"/>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p:cTn id="69" dur="500" fill="hold"/>
                                        <p:tgtEl>
                                          <p:spTgt spid="8"/>
                                        </p:tgtEl>
                                        <p:attrNameLst>
                                          <p:attrName>ppt_w</p:attrName>
                                        </p:attrNameLst>
                                      </p:cBhvr>
                                      <p:tavLst>
                                        <p:tav tm="0">
                                          <p:val>
                                            <p:fltVal val="0"/>
                                          </p:val>
                                        </p:tav>
                                        <p:tav tm="100000">
                                          <p:val>
                                            <p:strVal val="#ppt_w"/>
                                          </p:val>
                                        </p:tav>
                                      </p:tavLst>
                                    </p:anim>
                                    <p:anim calcmode="lin" valueType="num">
                                      <p:cBhvr>
                                        <p:cTn id="70" dur="500" fill="hold"/>
                                        <p:tgtEl>
                                          <p:spTgt spid="8"/>
                                        </p:tgtEl>
                                        <p:attrNameLst>
                                          <p:attrName>ppt_h</p:attrName>
                                        </p:attrNameLst>
                                      </p:cBhvr>
                                      <p:tavLst>
                                        <p:tav tm="0">
                                          <p:val>
                                            <p:fltVal val="0"/>
                                          </p:val>
                                        </p:tav>
                                        <p:tav tm="100000">
                                          <p:val>
                                            <p:strVal val="#ppt_h"/>
                                          </p:val>
                                        </p:tav>
                                      </p:tavLst>
                                    </p:anim>
                                    <p:animEffect transition="in" filter="fade">
                                      <p:cBhvr>
                                        <p:cTn id="7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8579"/>
            <a:ext cx="7886700" cy="1031412"/>
          </a:xfrm>
        </p:spPr>
        <p:txBody>
          <a:bodyPr/>
          <a:lstStyle/>
          <a:p>
            <a:r>
              <a:rPr lang="en-GB" dirty="0"/>
              <a:t>Error Correction</a:t>
            </a:r>
            <a:endParaRPr lang="en-US" dirty="0"/>
          </a:p>
        </p:txBody>
      </p:sp>
      <p:sp>
        <p:nvSpPr>
          <p:cNvPr id="3" name="Content Placeholder 2"/>
          <p:cNvSpPr>
            <a:spLocks noGrp="1"/>
          </p:cNvSpPr>
          <p:nvPr>
            <p:ph idx="1"/>
          </p:nvPr>
        </p:nvSpPr>
        <p:spPr>
          <a:xfrm>
            <a:off x="457200" y="960486"/>
            <a:ext cx="8229600" cy="4800600"/>
          </a:xfrm>
        </p:spPr>
        <p:txBody>
          <a:bodyPr>
            <a:normAutofit/>
          </a:bodyPr>
          <a:lstStyle/>
          <a:p>
            <a:r>
              <a:rPr lang="en-IN" sz="2000" dirty="0"/>
              <a:t>Given an algorithm for calculating the check bits</a:t>
            </a:r>
          </a:p>
          <a:p>
            <a:pPr lvl="1"/>
            <a:r>
              <a:rPr lang="en-IN" sz="1800" dirty="0"/>
              <a:t>We can construct the list of valid </a:t>
            </a:r>
            <a:r>
              <a:rPr lang="en-IN" sz="1800" dirty="0" err="1"/>
              <a:t>codewords</a:t>
            </a:r>
            <a:endParaRPr lang="en-US" sz="1800" dirty="0"/>
          </a:p>
          <a:p>
            <a:pPr lvl="1"/>
            <a:endParaRPr lang="en-US" sz="2000" dirty="0">
              <a:solidFill>
                <a:srgbClr val="0000CC"/>
              </a:solidFill>
            </a:endParaRPr>
          </a:p>
          <a:p>
            <a:r>
              <a:rPr lang="en-US" sz="2000" dirty="0">
                <a:solidFill>
                  <a:srgbClr val="0000CC"/>
                </a:solidFill>
              </a:rPr>
              <a:t>Hamming distance of the code:</a:t>
            </a:r>
            <a:r>
              <a:rPr lang="en-US" sz="2000" dirty="0"/>
              <a:t> Smallest Hamming distance in between any two valid </a:t>
            </a:r>
            <a:r>
              <a:rPr lang="en-US" sz="2000" dirty="0" err="1"/>
              <a:t>codewords</a:t>
            </a:r>
            <a:endParaRPr lang="en-US" sz="2000" dirty="0"/>
          </a:p>
        </p:txBody>
      </p:sp>
      <p:pic>
        <p:nvPicPr>
          <p:cNvPr id="6" name="Picture 2" descr="An illustration of geometrical representation of d minutes.">
            <a:extLst>
              <a:ext uri="{FF2B5EF4-FFF2-40B4-BE49-F238E27FC236}">
                <a16:creationId xmlns:a16="http://schemas.microsoft.com/office/drawing/2014/main" id="{0ED4A9C1-3A0A-4033-A3C2-56926BC42937}"/>
              </a:ext>
            </a:extLst>
          </p:cNvPr>
          <p:cNvPicPr>
            <a:picLocks noChangeAspect="1" noChangeArrowheads="1"/>
          </p:cNvPicPr>
          <p:nvPr/>
        </p:nvPicPr>
        <p:blipFill rotWithShape="1">
          <a:blip r:embed="rId3"/>
          <a:srcRect r="56194" b="198"/>
          <a:stretch/>
        </p:blipFill>
        <p:spPr bwMode="auto">
          <a:xfrm>
            <a:off x="5910674" y="2777862"/>
            <a:ext cx="2972823" cy="236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915317" y="3934226"/>
            <a:ext cx="155388" cy="862698"/>
          </a:xfrm>
          <a:prstGeom prst="rect">
            <a:avLst/>
          </a:prstGeom>
          <a:solidFill>
            <a:srgbClr val="CCECFF"/>
          </a:solidFill>
          <a:ln>
            <a:solidFill>
              <a:srgbClr val="CCEC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p:cNvSpPr/>
          <p:nvPr/>
        </p:nvSpPr>
        <p:spPr>
          <a:xfrm>
            <a:off x="7104780" y="3561185"/>
            <a:ext cx="856419" cy="242451"/>
          </a:xfrm>
          <a:prstGeom prst="rect">
            <a:avLst/>
          </a:prstGeom>
          <a:solidFill>
            <a:srgbClr val="CCECFF"/>
          </a:solidFill>
          <a:ln>
            <a:solidFill>
              <a:srgbClr val="CCEC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p:cNvSpPr/>
          <p:nvPr/>
        </p:nvSpPr>
        <p:spPr>
          <a:xfrm>
            <a:off x="7961199" y="4725190"/>
            <a:ext cx="433293" cy="281672"/>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p:cNvSpPr/>
          <p:nvPr/>
        </p:nvSpPr>
        <p:spPr>
          <a:xfrm>
            <a:off x="7104779" y="3752090"/>
            <a:ext cx="891654" cy="141192"/>
          </a:xfrm>
          <a:prstGeom prst="rect">
            <a:avLst/>
          </a:prstGeom>
          <a:solidFill>
            <a:srgbClr val="CCECFF"/>
          </a:solidFill>
          <a:ln>
            <a:solidFill>
              <a:srgbClr val="CCEC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TextBox 10"/>
          <p:cNvSpPr txBox="1"/>
          <p:nvPr/>
        </p:nvSpPr>
        <p:spPr>
          <a:xfrm>
            <a:off x="1900595" y="3184880"/>
            <a:ext cx="1868556" cy="1754326"/>
          </a:xfrm>
          <a:prstGeom prst="rect">
            <a:avLst/>
          </a:prstGeom>
          <a:noFill/>
        </p:spPr>
        <p:txBody>
          <a:bodyPr wrap="square" rtlCol="0">
            <a:spAutoFit/>
          </a:bodyPr>
          <a:lstStyle/>
          <a:p>
            <a:pPr>
              <a:lnSpc>
                <a:spcPct val="150000"/>
              </a:lnSpc>
            </a:pPr>
            <a:r>
              <a:rPr lang="en-IN" dirty="0">
                <a:solidFill>
                  <a:srgbClr val="0000FF"/>
                </a:solidFill>
                <a:latin typeface="Avenir Book" panose="020B0503020203020204" pitchFamily="34" charset="-78"/>
                <a:cs typeface="Avenir Book" panose="020B0503020203020204" pitchFamily="34" charset="-78"/>
              </a:rPr>
              <a:t>0000000000</a:t>
            </a:r>
          </a:p>
          <a:p>
            <a:pPr>
              <a:lnSpc>
                <a:spcPct val="150000"/>
              </a:lnSpc>
            </a:pPr>
            <a:r>
              <a:rPr lang="en-IN" dirty="0">
                <a:solidFill>
                  <a:srgbClr val="0000FF"/>
                </a:solidFill>
                <a:latin typeface="Avenir Book" panose="020B0503020203020204" pitchFamily="34" charset="-78"/>
                <a:cs typeface="Avenir Book" panose="020B0503020203020204" pitchFamily="34" charset="-78"/>
              </a:rPr>
              <a:t>0000011111</a:t>
            </a:r>
          </a:p>
          <a:p>
            <a:pPr>
              <a:lnSpc>
                <a:spcPct val="150000"/>
              </a:lnSpc>
            </a:pPr>
            <a:r>
              <a:rPr lang="en-IN" dirty="0">
                <a:solidFill>
                  <a:srgbClr val="0000FF"/>
                </a:solidFill>
                <a:latin typeface="Avenir Book" panose="020B0503020203020204" pitchFamily="34" charset="-78"/>
                <a:cs typeface="Avenir Book" panose="020B0503020203020204" pitchFamily="34" charset="-78"/>
              </a:rPr>
              <a:t>1111100000</a:t>
            </a:r>
          </a:p>
          <a:p>
            <a:pPr>
              <a:lnSpc>
                <a:spcPct val="150000"/>
              </a:lnSpc>
            </a:pPr>
            <a:r>
              <a:rPr lang="en-IN" dirty="0">
                <a:solidFill>
                  <a:srgbClr val="0000FF"/>
                </a:solidFill>
                <a:latin typeface="Avenir Book" panose="020B0503020203020204" pitchFamily="34" charset="-78"/>
                <a:cs typeface="Avenir Book" panose="020B0503020203020204" pitchFamily="34" charset="-78"/>
              </a:rPr>
              <a:t>1111111111</a:t>
            </a:r>
          </a:p>
        </p:txBody>
      </p:sp>
    </p:spTree>
    <p:extLst>
      <p:ext uri="{BB962C8B-B14F-4D97-AF65-F5344CB8AC3E}">
        <p14:creationId xmlns:p14="http://schemas.microsoft.com/office/powerpoint/2010/main" val="344435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9618"/>
          </a:xfrm>
        </p:spPr>
        <p:txBody>
          <a:bodyPr/>
          <a:lstStyle/>
          <a:p>
            <a:r>
              <a:rPr lang="en-GB" dirty="0"/>
              <a:t>Error Correction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24744"/>
                <a:ext cx="8229600" cy="4800600"/>
              </a:xfrm>
            </p:spPr>
            <p:txBody>
              <a:bodyPr>
                <a:normAutofit/>
              </a:bodyPr>
              <a:lstStyle/>
              <a:p>
                <a:r>
                  <a:rPr lang="en-US" sz="2400" dirty="0"/>
                  <a:t>To detect </a:t>
                </a:r>
                <a14:m>
                  <m:oMath xmlns:m="http://schemas.openxmlformats.org/officeDocument/2006/math">
                    <m:r>
                      <m:rPr>
                        <m:sty m:val="p"/>
                      </m:rPr>
                      <a:rPr lang="en-IN" sz="2400" b="0" i="0" dirty="0" smtClean="0">
                        <a:solidFill>
                          <a:srgbClr val="0000CC"/>
                        </a:solidFill>
                        <a:latin typeface="Cambria Math" panose="02040503050406030204" pitchFamily="18" charset="0"/>
                      </a:rPr>
                      <m:t>s</m:t>
                    </m:r>
                  </m:oMath>
                </a14:m>
                <a:r>
                  <a:rPr lang="en-US" sz="2400" dirty="0"/>
                  <a:t> bit errors, we need a distance </a:t>
                </a:r>
                <a14:m>
                  <m:oMath xmlns:m="http://schemas.openxmlformats.org/officeDocument/2006/math">
                    <m:r>
                      <m:rPr>
                        <m:sty m:val="p"/>
                      </m:rPr>
                      <a:rPr lang="en-IN" sz="2400" b="0" i="0" dirty="0" smtClean="0">
                        <a:solidFill>
                          <a:srgbClr val="0000CC"/>
                        </a:solidFill>
                        <a:latin typeface="Cambria Math" panose="02040503050406030204" pitchFamily="18" charset="0"/>
                      </a:rPr>
                      <m:t>s</m:t>
                    </m:r>
                    <m:r>
                      <a:rPr lang="en-US" sz="2400" i="0" dirty="0" smtClean="0">
                        <a:solidFill>
                          <a:srgbClr val="0000CC"/>
                        </a:solidFill>
                        <a:latin typeface="Cambria Math" panose="02040503050406030204" pitchFamily="18" charset="0"/>
                      </a:rPr>
                      <m:t>+1</m:t>
                    </m:r>
                  </m:oMath>
                </a14:m>
                <a:r>
                  <a:rPr lang="en-US" sz="2400" dirty="0"/>
                  <a:t> code</a:t>
                </a:r>
              </a:p>
              <a:p>
                <a:pPr lvl="1"/>
                <a:r>
                  <a:rPr lang="en-US" sz="2000" dirty="0"/>
                  <a:t>With such a code, there is no way that a </a:t>
                </a:r>
                <a14:m>
                  <m:oMath xmlns:m="http://schemas.openxmlformats.org/officeDocument/2006/math">
                    <m:r>
                      <m:rPr>
                        <m:sty m:val="p"/>
                      </m:rPr>
                      <a:rPr lang="en-US" sz="2000" i="0" dirty="0" smtClean="0">
                        <a:solidFill>
                          <a:srgbClr val="0000FF"/>
                        </a:solidFill>
                        <a:latin typeface="Cambria Math" panose="02040503050406030204" pitchFamily="18" charset="0"/>
                      </a:rPr>
                      <m:t>s</m:t>
                    </m:r>
                  </m:oMath>
                </a14:m>
                <a:r>
                  <a:rPr lang="en-US" sz="2000" dirty="0"/>
                  <a:t> single bit error can change a valid </a:t>
                </a:r>
                <a:r>
                  <a:rPr lang="en-US" sz="2000" dirty="0" err="1"/>
                  <a:t>codeword</a:t>
                </a:r>
                <a:r>
                  <a:rPr lang="en-US" sz="2000" dirty="0"/>
                  <a:t> to another valid </a:t>
                </a:r>
                <a:r>
                  <a:rPr lang="en-US" sz="2000" dirty="0" err="1"/>
                  <a:t>codeword</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24744"/>
                <a:ext cx="8229600" cy="4800600"/>
              </a:xfrm>
              <a:blipFill>
                <a:blip r:embed="rId3"/>
                <a:stretch>
                  <a:fillRect l="-963" t="-1652"/>
                </a:stretch>
              </a:blipFill>
            </p:spPr>
            <p:txBody>
              <a:bodyPr/>
              <a:lstStyle/>
              <a:p>
                <a:r>
                  <a:rPr lang="en-IN">
                    <a:noFill/>
                  </a:rPr>
                  <a:t> </a:t>
                </a:r>
              </a:p>
            </p:txBody>
          </p:sp>
        </mc:Fallback>
      </mc:AlternateContent>
      <p:pic>
        <p:nvPicPr>
          <p:cNvPr id="5" name="Picture 2" descr="An illustration of geometrical representation of d minutes.">
            <a:extLst>
              <a:ext uri="{FF2B5EF4-FFF2-40B4-BE49-F238E27FC236}">
                <a16:creationId xmlns:a16="http://schemas.microsoft.com/office/drawing/2014/main" id="{0ED4A9C1-3A0A-4033-A3C2-56926BC42937}"/>
              </a:ext>
            </a:extLst>
          </p:cNvPr>
          <p:cNvPicPr>
            <a:picLocks noChangeAspect="1" noChangeArrowheads="1"/>
          </p:cNvPicPr>
          <p:nvPr/>
        </p:nvPicPr>
        <p:blipFill>
          <a:blip r:embed="rId4"/>
          <a:stretch>
            <a:fillRect/>
          </a:stretch>
        </p:blipFill>
        <p:spPr bwMode="auto">
          <a:xfrm>
            <a:off x="727363" y="2442806"/>
            <a:ext cx="7689273" cy="268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612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40219"/>
          </a:xfrm>
        </p:spPr>
        <p:txBody>
          <a:bodyPr/>
          <a:lstStyle/>
          <a:p>
            <a:r>
              <a:rPr lang="en-GB" dirty="0"/>
              <a:t>Error Correction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4359" y="1074869"/>
                <a:ext cx="8435280" cy="4800600"/>
              </a:xfrm>
            </p:spPr>
            <p:txBody>
              <a:bodyPr>
                <a:normAutofit/>
              </a:bodyPr>
              <a:lstStyle/>
              <a:p>
                <a:r>
                  <a:rPr lang="en-US" sz="2400" dirty="0"/>
                  <a:t>To correct </a:t>
                </a:r>
                <a14:m>
                  <m:oMath xmlns:m="http://schemas.openxmlformats.org/officeDocument/2006/math">
                    <m:r>
                      <m:rPr>
                        <m:sty m:val="p"/>
                      </m:rPr>
                      <a:rPr lang="en-IN" sz="2400" b="0" i="0" dirty="0" smtClean="0">
                        <a:solidFill>
                          <a:srgbClr val="0000CC"/>
                        </a:solidFill>
                        <a:latin typeface="Cambria Math" panose="02040503050406030204" pitchFamily="18" charset="0"/>
                      </a:rPr>
                      <m:t>s</m:t>
                    </m:r>
                  </m:oMath>
                </a14:m>
                <a:r>
                  <a:rPr lang="en-US" sz="2400" dirty="0"/>
                  <a:t> bit errors, we need a distance </a:t>
                </a:r>
                <a14:m>
                  <m:oMath xmlns:m="http://schemas.openxmlformats.org/officeDocument/2006/math">
                    <m:r>
                      <a:rPr lang="en-US" sz="2400" i="0" dirty="0" smtClean="0">
                        <a:solidFill>
                          <a:srgbClr val="0000CC"/>
                        </a:solidFill>
                        <a:latin typeface="Cambria Math" panose="02040503050406030204" pitchFamily="18" charset="0"/>
                      </a:rPr>
                      <m:t>2</m:t>
                    </m:r>
                    <m:r>
                      <m:rPr>
                        <m:sty m:val="p"/>
                      </m:rPr>
                      <a:rPr lang="en-IN" sz="2400" b="0" i="0" dirty="0" smtClean="0">
                        <a:solidFill>
                          <a:srgbClr val="0000CC"/>
                        </a:solidFill>
                        <a:latin typeface="Cambria Math" panose="02040503050406030204" pitchFamily="18" charset="0"/>
                      </a:rPr>
                      <m:t>s</m:t>
                    </m:r>
                    <m:r>
                      <a:rPr lang="en-US" sz="2400" i="0" dirty="0" smtClean="0">
                        <a:solidFill>
                          <a:srgbClr val="0000CC"/>
                        </a:solidFill>
                        <a:latin typeface="Cambria Math" panose="02040503050406030204" pitchFamily="18" charset="0"/>
                      </a:rPr>
                      <m:t>+1</m:t>
                    </m:r>
                  </m:oMath>
                </a14:m>
                <a:r>
                  <a:rPr lang="en-US" sz="2400" dirty="0">
                    <a:solidFill>
                      <a:srgbClr val="0000CC"/>
                    </a:solidFill>
                  </a:rPr>
                  <a:t> </a:t>
                </a:r>
                <a:r>
                  <a:rPr lang="en-US" sz="2400" dirty="0"/>
                  <a:t>code</a:t>
                </a:r>
              </a:p>
              <a:p>
                <a:pPr lvl="1"/>
                <a:r>
                  <a:rPr lang="en-US" sz="2000" dirty="0"/>
                  <a:t>With such a code, the legal </a:t>
                </a:r>
                <a:r>
                  <a:rPr lang="en-US" sz="2000" dirty="0" err="1"/>
                  <a:t>codewords</a:t>
                </a:r>
                <a:r>
                  <a:rPr lang="en-US" sz="2000" dirty="0"/>
                  <a:t> are so far apart that even </a:t>
                </a:r>
                <a14:m>
                  <m:oMath xmlns:m="http://schemas.openxmlformats.org/officeDocument/2006/math">
                    <m:r>
                      <m:rPr>
                        <m:sty m:val="p"/>
                      </m:rPr>
                      <a:rPr lang="en-US" sz="2000" i="0" dirty="0" smtClean="0">
                        <a:solidFill>
                          <a:srgbClr val="0000FF"/>
                        </a:solidFill>
                        <a:latin typeface="Cambria Math" panose="02040503050406030204" pitchFamily="18" charset="0"/>
                      </a:rPr>
                      <m:t>s</m:t>
                    </m:r>
                  </m:oMath>
                </a14:m>
                <a:r>
                  <a:rPr lang="en-US" sz="2000" dirty="0"/>
                  <a:t> changes, the original </a:t>
                </a:r>
                <a:r>
                  <a:rPr lang="en-US" sz="2000" dirty="0" err="1"/>
                  <a:t>codeword</a:t>
                </a:r>
                <a:r>
                  <a:rPr lang="en-US" sz="2000" dirty="0"/>
                  <a:t> is still closer, than any other </a:t>
                </a:r>
                <a:r>
                  <a:rPr lang="en-US" sz="2000" dirty="0" err="1"/>
                  <a:t>codeword</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4359" y="1074869"/>
                <a:ext cx="8435280" cy="4800600"/>
              </a:xfrm>
              <a:blipFill>
                <a:blip r:embed="rId3"/>
                <a:stretch>
                  <a:fillRect l="-939" t="-1650"/>
                </a:stretch>
              </a:blipFill>
            </p:spPr>
            <p:txBody>
              <a:bodyPr/>
              <a:lstStyle/>
              <a:p>
                <a:r>
                  <a:rPr lang="en-IN">
                    <a:noFill/>
                  </a:rPr>
                  <a:t> </a:t>
                </a:r>
              </a:p>
            </p:txBody>
          </p:sp>
        </mc:Fallback>
      </mc:AlternateContent>
      <p:pic>
        <p:nvPicPr>
          <p:cNvPr id="6" name="Picture 2" descr="An illustration of geometrical representation of d minutes.">
            <a:extLst>
              <a:ext uri="{FF2B5EF4-FFF2-40B4-BE49-F238E27FC236}">
                <a16:creationId xmlns:a16="http://schemas.microsoft.com/office/drawing/2014/main" id="{39758B3A-EF1C-49C3-ADBB-D081039FC6BB}"/>
              </a:ext>
            </a:extLst>
          </p:cNvPr>
          <p:cNvPicPr>
            <a:picLocks noChangeAspect="1" noChangeArrowheads="1"/>
          </p:cNvPicPr>
          <p:nvPr/>
        </p:nvPicPr>
        <p:blipFill rotWithShape="1">
          <a:blip r:embed="rId4"/>
          <a:srcRect r="56194" b="10199"/>
          <a:stretch/>
        </p:blipFill>
        <p:spPr bwMode="auto">
          <a:xfrm>
            <a:off x="1229247" y="2655018"/>
            <a:ext cx="2972823" cy="213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B3BDE518-C1D0-418D-962D-B07ED5A77018}"/>
              </a:ext>
            </a:extLst>
          </p:cNvPr>
          <p:cNvSpPr/>
          <p:nvPr/>
        </p:nvSpPr>
        <p:spPr>
          <a:xfrm>
            <a:off x="2233890" y="3811381"/>
            <a:ext cx="155388" cy="862698"/>
          </a:xfrm>
          <a:prstGeom prst="rect">
            <a:avLst/>
          </a:prstGeom>
          <a:solidFill>
            <a:srgbClr val="CCECFF"/>
          </a:solidFill>
          <a:ln>
            <a:solidFill>
              <a:srgbClr val="CCEC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1B6D181-671E-4D76-ADA8-85B1DBB8DBA7}"/>
              </a:ext>
            </a:extLst>
          </p:cNvPr>
          <p:cNvSpPr/>
          <p:nvPr/>
        </p:nvSpPr>
        <p:spPr>
          <a:xfrm>
            <a:off x="2423353" y="3438340"/>
            <a:ext cx="856419" cy="242451"/>
          </a:xfrm>
          <a:prstGeom prst="rect">
            <a:avLst/>
          </a:prstGeom>
          <a:solidFill>
            <a:srgbClr val="CCECFF"/>
          </a:solidFill>
          <a:ln>
            <a:solidFill>
              <a:srgbClr val="CCEC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A0629FBA-996C-4E3B-A191-2F892F13C351}"/>
              </a:ext>
            </a:extLst>
          </p:cNvPr>
          <p:cNvSpPr/>
          <p:nvPr/>
        </p:nvSpPr>
        <p:spPr>
          <a:xfrm>
            <a:off x="3279772" y="4602345"/>
            <a:ext cx="433293" cy="281672"/>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0C2CDAF0-E7FE-4A68-9E9C-20D11F29D615}"/>
              </a:ext>
            </a:extLst>
          </p:cNvPr>
          <p:cNvSpPr/>
          <p:nvPr/>
        </p:nvSpPr>
        <p:spPr>
          <a:xfrm>
            <a:off x="2423352" y="3629245"/>
            <a:ext cx="891654" cy="141192"/>
          </a:xfrm>
          <a:prstGeom prst="rect">
            <a:avLst/>
          </a:prstGeom>
          <a:solidFill>
            <a:srgbClr val="CCECFF"/>
          </a:solidFill>
          <a:ln>
            <a:solidFill>
              <a:srgbClr val="CCEC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BDFA657-5791-4F0A-9F66-A0C261C822F8}"/>
              </a:ext>
            </a:extLst>
          </p:cNvPr>
          <p:cNvSpPr/>
          <p:nvPr/>
        </p:nvSpPr>
        <p:spPr>
          <a:xfrm>
            <a:off x="2790767" y="4621572"/>
            <a:ext cx="815788" cy="209937"/>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DD0FDE3-869D-4B97-9D45-20FD3000CCD3}"/>
              </a:ext>
            </a:extLst>
          </p:cNvPr>
          <p:cNvSpPr/>
          <p:nvPr/>
        </p:nvSpPr>
        <p:spPr>
          <a:xfrm>
            <a:off x="3733087" y="3811381"/>
            <a:ext cx="489005" cy="1020128"/>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5742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40219"/>
          </a:xfrm>
        </p:spPr>
        <p:txBody>
          <a:bodyPr/>
          <a:lstStyle/>
          <a:p>
            <a:r>
              <a:rPr lang="en-GB" dirty="0"/>
              <a:t>Error Correction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24744"/>
                <a:ext cx="8435280" cy="4800600"/>
              </a:xfrm>
            </p:spPr>
            <p:txBody>
              <a:bodyPr>
                <a:normAutofit/>
              </a:bodyPr>
              <a:lstStyle/>
              <a:p>
                <a:r>
                  <a:rPr lang="en-US" sz="2400" dirty="0"/>
                  <a:t>To correct </a:t>
                </a:r>
                <a14:m>
                  <m:oMath xmlns:m="http://schemas.openxmlformats.org/officeDocument/2006/math">
                    <m:r>
                      <m:rPr>
                        <m:sty m:val="p"/>
                      </m:rPr>
                      <a:rPr lang="en-IN" sz="2400" b="0" i="0" dirty="0" smtClean="0">
                        <a:solidFill>
                          <a:srgbClr val="0000CC"/>
                        </a:solidFill>
                        <a:latin typeface="Cambria Math" panose="02040503050406030204" pitchFamily="18" charset="0"/>
                      </a:rPr>
                      <m:t>s</m:t>
                    </m:r>
                  </m:oMath>
                </a14:m>
                <a:r>
                  <a:rPr lang="en-US" sz="2400" dirty="0"/>
                  <a:t> bit errors, we need a distance </a:t>
                </a:r>
                <a14:m>
                  <m:oMath xmlns:m="http://schemas.openxmlformats.org/officeDocument/2006/math">
                    <m:r>
                      <a:rPr lang="en-US" sz="2400" i="0" dirty="0" smtClean="0">
                        <a:solidFill>
                          <a:srgbClr val="0000CC"/>
                        </a:solidFill>
                        <a:latin typeface="Cambria Math" panose="02040503050406030204" pitchFamily="18" charset="0"/>
                      </a:rPr>
                      <m:t>2</m:t>
                    </m:r>
                    <m:r>
                      <m:rPr>
                        <m:sty m:val="p"/>
                      </m:rPr>
                      <a:rPr lang="en-IN" sz="2400" b="0" i="0" dirty="0" smtClean="0">
                        <a:solidFill>
                          <a:srgbClr val="0000CC"/>
                        </a:solidFill>
                        <a:latin typeface="Cambria Math" panose="02040503050406030204" pitchFamily="18" charset="0"/>
                      </a:rPr>
                      <m:t>s</m:t>
                    </m:r>
                    <m:r>
                      <a:rPr lang="en-US" sz="2400" i="0" dirty="0" smtClean="0">
                        <a:solidFill>
                          <a:srgbClr val="0000CC"/>
                        </a:solidFill>
                        <a:latin typeface="Cambria Math" panose="02040503050406030204" pitchFamily="18" charset="0"/>
                      </a:rPr>
                      <m:t>+1</m:t>
                    </m:r>
                  </m:oMath>
                </a14:m>
                <a:r>
                  <a:rPr lang="en-US" sz="2400" dirty="0">
                    <a:solidFill>
                      <a:srgbClr val="0000CC"/>
                    </a:solidFill>
                  </a:rPr>
                  <a:t> </a:t>
                </a:r>
                <a:r>
                  <a:rPr lang="en-US" sz="2400" dirty="0"/>
                  <a:t>code</a:t>
                </a:r>
              </a:p>
              <a:p>
                <a:pPr lvl="1"/>
                <a:r>
                  <a:rPr lang="en-US" sz="2000" dirty="0"/>
                  <a:t>Original </a:t>
                </a:r>
                <a:r>
                  <a:rPr lang="en-US" sz="2000" dirty="0" err="1"/>
                  <a:t>codeword</a:t>
                </a:r>
                <a:r>
                  <a:rPr lang="en-US" sz="2000" dirty="0"/>
                  <a:t>  can be uniquely detected based on the assumption that a larger number of errors are less likely </a:t>
                </a:r>
                <a:r>
                  <a:rPr lang="en-US" sz="2000" dirty="0">
                    <a:sym typeface="Wingdings" panose="05000000000000000000" pitchFamily="2" charset="2"/>
                  </a:rPr>
                  <a:t> time consuming search</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24744"/>
                <a:ext cx="8435280" cy="4800600"/>
              </a:xfrm>
              <a:blipFill>
                <a:blip r:embed="rId3"/>
                <a:stretch>
                  <a:fillRect l="-939" t="-1652"/>
                </a:stretch>
              </a:blipFill>
            </p:spPr>
            <p:txBody>
              <a:bodyPr/>
              <a:lstStyle/>
              <a:p>
                <a:r>
                  <a:rPr lang="en-IN">
                    <a:noFill/>
                  </a:rPr>
                  <a:t> </a:t>
                </a:r>
              </a:p>
            </p:txBody>
          </p:sp>
        </mc:Fallback>
      </mc:AlternateContent>
      <p:pic>
        <p:nvPicPr>
          <p:cNvPr id="6" name="Picture 2" descr="An illustration of geometrical representation of d minutes.">
            <a:extLst>
              <a:ext uri="{FF2B5EF4-FFF2-40B4-BE49-F238E27FC236}">
                <a16:creationId xmlns:a16="http://schemas.microsoft.com/office/drawing/2014/main" id="{1EC0C1E5-F237-4F98-9B38-873F905D3F49}"/>
              </a:ext>
            </a:extLst>
          </p:cNvPr>
          <p:cNvPicPr>
            <a:picLocks noChangeAspect="1" noChangeArrowheads="1"/>
          </p:cNvPicPr>
          <p:nvPr/>
        </p:nvPicPr>
        <p:blipFill rotWithShape="1">
          <a:blip r:embed="rId4"/>
          <a:srcRect r="56194" b="11148"/>
          <a:stretch/>
        </p:blipFill>
        <p:spPr bwMode="auto">
          <a:xfrm>
            <a:off x="869547" y="2637788"/>
            <a:ext cx="2972823" cy="2109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FE233376-1E57-4B9E-ACDF-31E8B65ED8E4}"/>
              </a:ext>
            </a:extLst>
          </p:cNvPr>
          <p:cNvSpPr/>
          <p:nvPr/>
        </p:nvSpPr>
        <p:spPr>
          <a:xfrm>
            <a:off x="1874190" y="3794151"/>
            <a:ext cx="155388" cy="862698"/>
          </a:xfrm>
          <a:prstGeom prst="rect">
            <a:avLst/>
          </a:prstGeom>
          <a:solidFill>
            <a:srgbClr val="CCECFF"/>
          </a:solidFill>
          <a:ln>
            <a:solidFill>
              <a:srgbClr val="CCEC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0321768B-28D7-4904-A473-0AB3AD4FAED7}"/>
              </a:ext>
            </a:extLst>
          </p:cNvPr>
          <p:cNvSpPr/>
          <p:nvPr/>
        </p:nvSpPr>
        <p:spPr>
          <a:xfrm>
            <a:off x="2063653" y="3421110"/>
            <a:ext cx="856419" cy="242451"/>
          </a:xfrm>
          <a:prstGeom prst="rect">
            <a:avLst/>
          </a:prstGeom>
          <a:solidFill>
            <a:srgbClr val="CCECFF"/>
          </a:solidFill>
          <a:ln>
            <a:solidFill>
              <a:srgbClr val="CCEC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91B21F8-3493-4281-BF62-A6F4F5E6F49A}"/>
              </a:ext>
            </a:extLst>
          </p:cNvPr>
          <p:cNvSpPr/>
          <p:nvPr/>
        </p:nvSpPr>
        <p:spPr>
          <a:xfrm>
            <a:off x="2920072" y="4585115"/>
            <a:ext cx="433293" cy="281672"/>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12611EC-CAB3-4426-887A-4B4958CE3B99}"/>
              </a:ext>
            </a:extLst>
          </p:cNvPr>
          <p:cNvSpPr/>
          <p:nvPr/>
        </p:nvSpPr>
        <p:spPr>
          <a:xfrm>
            <a:off x="2063652" y="3612015"/>
            <a:ext cx="891654" cy="141192"/>
          </a:xfrm>
          <a:prstGeom prst="rect">
            <a:avLst/>
          </a:prstGeom>
          <a:solidFill>
            <a:srgbClr val="CCECFF"/>
          </a:solidFill>
          <a:ln>
            <a:solidFill>
              <a:srgbClr val="CCEC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AA3BFD9-6DF4-43F3-9487-79C658FB82D8}"/>
              </a:ext>
            </a:extLst>
          </p:cNvPr>
          <p:cNvSpPr/>
          <p:nvPr/>
        </p:nvSpPr>
        <p:spPr>
          <a:xfrm>
            <a:off x="2431067" y="4641961"/>
            <a:ext cx="815788" cy="209937"/>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F88C8450-E3C2-451B-9FCB-2845FC00814F}"/>
              </a:ext>
            </a:extLst>
          </p:cNvPr>
          <p:cNvSpPr/>
          <p:nvPr/>
        </p:nvSpPr>
        <p:spPr>
          <a:xfrm>
            <a:off x="3346595" y="3811381"/>
            <a:ext cx="489005" cy="1020128"/>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299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15592</TotalTime>
  <Words>573</Words>
  <Application>Microsoft Office PowerPoint</Application>
  <PresentationFormat>On-screen Show (4:3)</PresentationFormat>
  <Paragraphs>113</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Avenir Book</vt:lpstr>
      <vt:lpstr>Calibri</vt:lpstr>
      <vt:lpstr>Calibri Light</vt:lpstr>
      <vt:lpstr>Cambria Math</vt:lpstr>
      <vt:lpstr>Times New Roman</vt:lpstr>
      <vt:lpstr>Wingdings</vt:lpstr>
      <vt:lpstr>Presentation Template 13_9_21</vt:lpstr>
      <vt:lpstr> Computer Networks I  Error Correction</vt:lpstr>
      <vt:lpstr>Error Correction</vt:lpstr>
      <vt:lpstr>Error Correction</vt:lpstr>
      <vt:lpstr>Error Correction</vt:lpstr>
      <vt:lpstr>Error Correction</vt:lpstr>
      <vt:lpstr>Error Correction</vt:lpstr>
      <vt:lpstr>Error Correction</vt:lpstr>
      <vt:lpstr>Error Correction</vt:lpstr>
      <vt:lpstr>Error Correction</vt:lpstr>
      <vt:lpstr>Error Correction</vt:lpstr>
      <vt:lpstr>Error Correction</vt:lpstr>
      <vt:lpstr>Hamming Code</vt:lpstr>
      <vt:lpstr>Hamming Code</vt:lpstr>
      <vt:lpstr>Error Correction Codes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388</cp:revision>
  <cp:lastPrinted>2022-05-24T14:57:37Z</cp:lastPrinted>
  <dcterms:created xsi:type="dcterms:W3CDTF">2021-09-13T14:43:22Z</dcterms:created>
  <dcterms:modified xsi:type="dcterms:W3CDTF">2022-05-26T05:28:13Z</dcterms:modified>
</cp:coreProperties>
</file>