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65" r:id="rId2"/>
    <p:sldId id="515" r:id="rId3"/>
    <p:sldId id="516" r:id="rId4"/>
    <p:sldId id="518" r:id="rId5"/>
    <p:sldId id="517" r:id="rId6"/>
    <p:sldId id="500" r:id="rId7"/>
    <p:sldId id="511" r:id="rId8"/>
    <p:sldId id="501" r:id="rId9"/>
    <p:sldId id="513" r:id="rId10"/>
    <p:sldId id="502" r:id="rId11"/>
    <p:sldId id="503" r:id="rId12"/>
    <p:sldId id="504" r:id="rId13"/>
    <p:sldId id="514" r:id="rId14"/>
    <p:sldId id="505" r:id="rId15"/>
    <p:sldId id="506" r:id="rId16"/>
    <p:sldId id="507" r:id="rId17"/>
    <p:sldId id="508" r:id="rId18"/>
    <p:sldId id="509" r:id="rId19"/>
    <p:sldId id="510" r:id="rId20"/>
    <p:sldId id="306" r:id="rId21"/>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89" d="100"/>
          <a:sy n="89" d="100"/>
        </p:scale>
        <p:origin x="120"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28-05-2022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28-05-2022</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28/05/2022 11:00</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11</a:t>
            </a:fld>
            <a:endParaRPr lang="en-GB" sz="1200">
              <a:cs typeface="Arial" pitchFamily="34" charset="0"/>
            </a:endParaRPr>
          </a:p>
        </p:txBody>
      </p:sp>
    </p:spTree>
    <p:extLst>
      <p:ext uri="{BB962C8B-B14F-4D97-AF65-F5344CB8AC3E}">
        <p14:creationId xmlns:p14="http://schemas.microsoft.com/office/powerpoint/2010/main" val="1930002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12</a:t>
            </a:fld>
            <a:endParaRPr lang="en-GB" sz="1200">
              <a:cs typeface="Arial" pitchFamily="34" charset="0"/>
            </a:endParaRPr>
          </a:p>
        </p:txBody>
      </p:sp>
    </p:spTree>
    <p:extLst>
      <p:ext uri="{BB962C8B-B14F-4D97-AF65-F5344CB8AC3E}">
        <p14:creationId xmlns:p14="http://schemas.microsoft.com/office/powerpoint/2010/main" val="4082686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13</a:t>
            </a:fld>
            <a:endParaRPr lang="en-US" sz="1200"/>
          </a:p>
        </p:txBody>
      </p:sp>
    </p:spTree>
    <p:extLst>
      <p:ext uri="{BB962C8B-B14F-4D97-AF65-F5344CB8AC3E}">
        <p14:creationId xmlns:p14="http://schemas.microsoft.com/office/powerpoint/2010/main" val="2498994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14</a:t>
            </a:fld>
            <a:endParaRPr lang="en-GB" sz="1200">
              <a:cs typeface="Arial" pitchFamily="34" charset="0"/>
            </a:endParaRPr>
          </a:p>
        </p:txBody>
      </p:sp>
    </p:spTree>
    <p:extLst>
      <p:ext uri="{BB962C8B-B14F-4D97-AF65-F5344CB8AC3E}">
        <p14:creationId xmlns:p14="http://schemas.microsoft.com/office/powerpoint/2010/main" val="3035609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15</a:t>
            </a:fld>
            <a:endParaRPr lang="en-GB" sz="1200">
              <a:cs typeface="Arial" pitchFamily="34" charset="0"/>
            </a:endParaRPr>
          </a:p>
        </p:txBody>
      </p:sp>
    </p:spTree>
    <p:extLst>
      <p:ext uri="{BB962C8B-B14F-4D97-AF65-F5344CB8AC3E}">
        <p14:creationId xmlns:p14="http://schemas.microsoft.com/office/powerpoint/2010/main" val="4234567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16</a:t>
            </a:fld>
            <a:endParaRPr lang="en-GB" sz="1200">
              <a:cs typeface="Arial" pitchFamily="34" charset="0"/>
            </a:endParaRPr>
          </a:p>
        </p:txBody>
      </p:sp>
    </p:spTree>
    <p:extLst>
      <p:ext uri="{BB962C8B-B14F-4D97-AF65-F5344CB8AC3E}">
        <p14:creationId xmlns:p14="http://schemas.microsoft.com/office/powerpoint/2010/main" val="1494607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17</a:t>
            </a:fld>
            <a:endParaRPr lang="en-GB" sz="1200">
              <a:cs typeface="Arial" pitchFamily="34" charset="0"/>
            </a:endParaRPr>
          </a:p>
        </p:txBody>
      </p:sp>
    </p:spTree>
    <p:extLst>
      <p:ext uri="{BB962C8B-B14F-4D97-AF65-F5344CB8AC3E}">
        <p14:creationId xmlns:p14="http://schemas.microsoft.com/office/powerpoint/2010/main" val="198189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18</a:t>
            </a:fld>
            <a:endParaRPr lang="en-GB" sz="1200">
              <a:cs typeface="Arial" pitchFamily="34" charset="0"/>
            </a:endParaRPr>
          </a:p>
        </p:txBody>
      </p:sp>
    </p:spTree>
    <p:extLst>
      <p:ext uri="{BB962C8B-B14F-4D97-AF65-F5344CB8AC3E}">
        <p14:creationId xmlns:p14="http://schemas.microsoft.com/office/powerpoint/2010/main" val="1481605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19</a:t>
            </a:fld>
            <a:endParaRPr lang="en-GB" sz="1200">
              <a:cs typeface="Arial" pitchFamily="34" charset="0"/>
            </a:endParaRPr>
          </a:p>
        </p:txBody>
      </p:sp>
    </p:spTree>
    <p:extLst>
      <p:ext uri="{BB962C8B-B14F-4D97-AF65-F5344CB8AC3E}">
        <p14:creationId xmlns:p14="http://schemas.microsoft.com/office/powerpoint/2010/main" val="3118388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28/05/2022 11:00</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20</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a:t>
            </a:fld>
            <a:endParaRPr lang="en-GB" sz="1200">
              <a:cs typeface="Arial" pitchFamily="34" charset="0"/>
            </a:endParaRPr>
          </a:p>
        </p:txBody>
      </p:sp>
    </p:spTree>
    <p:extLst>
      <p:ext uri="{BB962C8B-B14F-4D97-AF65-F5344CB8AC3E}">
        <p14:creationId xmlns:p14="http://schemas.microsoft.com/office/powerpoint/2010/main" val="236074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460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5</a:t>
            </a:fld>
            <a:endParaRPr lang="en-US" sz="1200"/>
          </a:p>
        </p:txBody>
      </p:sp>
    </p:spTree>
    <p:extLst>
      <p:ext uri="{BB962C8B-B14F-4D97-AF65-F5344CB8AC3E}">
        <p14:creationId xmlns:p14="http://schemas.microsoft.com/office/powerpoint/2010/main" val="35167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6</a:t>
            </a:fld>
            <a:endParaRPr lang="en-GB" sz="1200">
              <a:cs typeface="Arial" pitchFamily="34" charset="0"/>
            </a:endParaRPr>
          </a:p>
        </p:txBody>
      </p:sp>
    </p:spTree>
    <p:extLst>
      <p:ext uri="{BB962C8B-B14F-4D97-AF65-F5344CB8AC3E}">
        <p14:creationId xmlns:p14="http://schemas.microsoft.com/office/powerpoint/2010/main" val="134726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7</a:t>
            </a:fld>
            <a:endParaRPr lang="en-GB" sz="1200">
              <a:cs typeface="Arial" pitchFamily="34" charset="0"/>
            </a:endParaRPr>
          </a:p>
        </p:txBody>
      </p:sp>
    </p:spTree>
    <p:extLst>
      <p:ext uri="{BB962C8B-B14F-4D97-AF65-F5344CB8AC3E}">
        <p14:creationId xmlns:p14="http://schemas.microsoft.com/office/powerpoint/2010/main" val="314269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8</a:t>
            </a:fld>
            <a:endParaRPr lang="en-GB" sz="1200">
              <a:cs typeface="Arial" pitchFamily="34" charset="0"/>
            </a:endParaRPr>
          </a:p>
        </p:txBody>
      </p:sp>
    </p:spTree>
    <p:extLst>
      <p:ext uri="{BB962C8B-B14F-4D97-AF65-F5344CB8AC3E}">
        <p14:creationId xmlns:p14="http://schemas.microsoft.com/office/powerpoint/2010/main" val="370195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9</a:t>
            </a:fld>
            <a:endParaRPr lang="en-US" sz="1200"/>
          </a:p>
        </p:txBody>
      </p:sp>
    </p:spTree>
    <p:extLst>
      <p:ext uri="{BB962C8B-B14F-4D97-AF65-F5344CB8AC3E}">
        <p14:creationId xmlns:p14="http://schemas.microsoft.com/office/powerpoint/2010/main" val="2723705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28/05/2022 11:00</a:t>
            </a:fld>
            <a:endParaRPr lang="en-GB" sz="120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10</a:t>
            </a:fld>
            <a:endParaRPr lang="en-GB" sz="1200">
              <a:cs typeface="Arial" pitchFamily="34" charset="0"/>
            </a:endParaRPr>
          </a:p>
        </p:txBody>
      </p:sp>
    </p:spTree>
    <p:extLst>
      <p:ext uri="{BB962C8B-B14F-4D97-AF65-F5344CB8AC3E}">
        <p14:creationId xmlns:p14="http://schemas.microsoft.com/office/powerpoint/2010/main" val="335798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5/28/2022</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6" name="Straight Connector 5">
            <a:extLst>
              <a:ext uri="{FF2B5EF4-FFF2-40B4-BE49-F238E27FC236}">
                <a16:creationId xmlns:a16="http://schemas.microsoft.com/office/drawing/2014/main" id="{58B794B9-393E-40AD-8C4B-F7384F248896}"/>
              </a:ext>
            </a:extLst>
          </p:cNvPr>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5/28/2022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tmp"/><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1.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br>
              <a:rPr lang="en-US" sz="3200" dirty="0"/>
            </a:br>
            <a:r>
              <a:rPr lang="en-US" sz="3200" dirty="0"/>
              <a:t>Computer Networks I</a:t>
            </a:r>
            <a:br>
              <a:rPr lang="en-US" sz="3200" dirty="0"/>
            </a:br>
            <a:br>
              <a:rPr lang="en-US" sz="3200" dirty="0"/>
            </a:br>
            <a:r>
              <a:rPr lang="en-US" sz="3200" dirty="0"/>
              <a:t>Data Link Control Protocols</a:t>
            </a:r>
            <a:br>
              <a:rPr lang="en-US" sz="3200" dirty="0"/>
            </a:br>
            <a:r>
              <a:rPr lang="en-US" sz="2200" dirty="0"/>
              <a:t>(Flow Control)</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Stop and Wait Flow Control</a:t>
            </a:r>
            <a:endParaRPr dirty="0"/>
          </a:p>
        </p:txBody>
      </p:sp>
      <p:sp>
        <p:nvSpPr>
          <p:cNvPr id="13315" name="Text Placeholder 2"/>
          <p:cNvSpPr>
            <a:spLocks noGrp="1"/>
          </p:cNvSpPr>
          <p:nvPr>
            <p:ph type="body" sz="quarter" idx="10"/>
          </p:nvPr>
        </p:nvSpPr>
        <p:spPr>
          <a:xfrm>
            <a:off x="381000" y="790697"/>
            <a:ext cx="5854337" cy="4469280"/>
          </a:xfrm>
        </p:spPr>
        <p:txBody>
          <a:bodyPr/>
          <a:lstStyle/>
          <a:p>
            <a:pPr>
              <a:buFont typeface="Wingdings" panose="05000000000000000000" pitchFamily="2" charset="2"/>
              <a:buChar char="q"/>
            </a:pPr>
            <a:r>
              <a:rPr lang="en-US" sz="2400" dirty="0">
                <a:solidFill>
                  <a:srgbClr val="0070C0"/>
                </a:solidFill>
              </a:rPr>
              <a:t>Source:</a:t>
            </a:r>
          </a:p>
          <a:p>
            <a:pPr lvl="1"/>
            <a:r>
              <a:rPr lang="en-US" sz="2000" dirty="0"/>
              <a:t>Source transmits a DATA frame</a:t>
            </a:r>
          </a:p>
          <a:p>
            <a:pPr lvl="1"/>
            <a:r>
              <a:rPr lang="en-US" sz="2000" dirty="0"/>
              <a:t>Source waits for ACK frame before sending next DATA frame</a:t>
            </a:r>
          </a:p>
          <a:p>
            <a:pPr lvl="1"/>
            <a:endParaRPr lang="en-US" sz="1600" dirty="0"/>
          </a:p>
          <a:p>
            <a:pPr>
              <a:buFont typeface="Wingdings" panose="05000000000000000000" pitchFamily="2" charset="2"/>
              <a:buChar char="q"/>
            </a:pPr>
            <a:r>
              <a:rPr lang="en-US" sz="2400" dirty="0">
                <a:solidFill>
                  <a:srgbClr val="0070C0"/>
                </a:solidFill>
              </a:rPr>
              <a:t>Destination:</a:t>
            </a:r>
          </a:p>
          <a:p>
            <a:pPr lvl="1"/>
            <a:r>
              <a:rPr lang="en-US" sz="2000" dirty="0"/>
              <a:t>Destination receives DATA frame </a:t>
            </a:r>
            <a:r>
              <a:rPr lang="en-US" sz="2000" dirty="0">
                <a:sym typeface="Wingdings" panose="05000000000000000000" pitchFamily="2" charset="2"/>
              </a:rPr>
              <a:t></a:t>
            </a:r>
            <a:r>
              <a:rPr lang="en-US" sz="2000" dirty="0"/>
              <a:t> replies back with an ACK if ready to accept more data</a:t>
            </a:r>
          </a:p>
          <a:p>
            <a:pPr lvl="1"/>
            <a:r>
              <a:rPr lang="en-US" sz="2000" dirty="0"/>
              <a:t>Destination can stop flow of data by withholding ACK</a:t>
            </a:r>
            <a:endParaRPr lang="en-US" sz="2000" b="1" dirty="0">
              <a:solidFill>
                <a:srgbClr val="CC3399"/>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875" y="790697"/>
            <a:ext cx="2291965" cy="4069525"/>
          </a:xfrm>
          <a:prstGeom prst="rect">
            <a:avLst/>
          </a:prstGeom>
        </p:spPr>
      </p:pic>
      <p:sp>
        <p:nvSpPr>
          <p:cNvPr id="13" name="Rectangle 12"/>
          <p:cNvSpPr/>
          <p:nvPr/>
        </p:nvSpPr>
        <p:spPr>
          <a:xfrm>
            <a:off x="6508875" y="4745863"/>
            <a:ext cx="436108" cy="228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flipV="1">
            <a:off x="7930073" y="2191157"/>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flipV="1">
            <a:off x="7881582" y="2668137"/>
            <a:ext cx="204717"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rot="20327163" flipV="1">
            <a:off x="7865036" y="4352185"/>
            <a:ext cx="270335"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flipV="1">
            <a:off x="7915754" y="3941432"/>
            <a:ext cx="204717"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3366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fade">
                                      <p:cBhvr>
                                        <p:cTn id="12" dur="1000"/>
                                        <p:tgtEl>
                                          <p:spTgt spid="13315">
                                            <p:txEl>
                                              <p:pRg st="2" end="2"/>
                                            </p:txEl>
                                          </p:spTgt>
                                        </p:tgtEl>
                                      </p:cBhvr>
                                    </p:animEffect>
                                    <p:anim calcmode="lin" valueType="num">
                                      <p:cBhvr>
                                        <p:cTn id="13"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animEffect transition="in" filter="fade">
                                      <p:cBhvr>
                                        <p:cTn id="19" dur="1000"/>
                                        <p:tgtEl>
                                          <p:spTgt spid="13315">
                                            <p:txEl>
                                              <p:pRg st="5" end="5"/>
                                            </p:txEl>
                                          </p:spTgt>
                                        </p:tgtEl>
                                      </p:cBhvr>
                                    </p:animEffect>
                                    <p:anim calcmode="lin" valueType="num">
                                      <p:cBhvr>
                                        <p:cTn id="20"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315">
                                            <p:txEl>
                                              <p:pRg st="6" end="6"/>
                                            </p:txEl>
                                          </p:spTgt>
                                        </p:tgtEl>
                                        <p:attrNameLst>
                                          <p:attrName>style.visibility</p:attrName>
                                        </p:attrNameLst>
                                      </p:cBhvr>
                                      <p:to>
                                        <p:strVal val="visible"/>
                                      </p:to>
                                    </p:set>
                                    <p:animEffect transition="in" filter="fade">
                                      <p:cBhvr>
                                        <p:cTn id="26" dur="1000"/>
                                        <p:tgtEl>
                                          <p:spTgt spid="13315">
                                            <p:txEl>
                                              <p:pRg st="6" end="6"/>
                                            </p:txEl>
                                          </p:spTgt>
                                        </p:tgtEl>
                                      </p:cBhvr>
                                    </p:animEffect>
                                    <p:anim calcmode="lin" valueType="num">
                                      <p:cBhvr>
                                        <p:cTn id="27"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Efficiency Calculation</a:t>
            </a:r>
            <a:endParaRPr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06" y="3106638"/>
            <a:ext cx="1648055" cy="819264"/>
          </a:xfrm>
          <a:prstGeom prst="rect">
            <a:avLst/>
          </a:prstGeom>
          <a:ln w="15875">
            <a:solidFill>
              <a:srgbClr val="C00000"/>
            </a:solidFill>
          </a:ln>
        </p:spPr>
      </p:pic>
      <p:sp>
        <p:nvSpPr>
          <p:cNvPr id="10" name="Rectangle 9"/>
          <p:cNvSpPr/>
          <p:nvPr/>
        </p:nvSpPr>
        <p:spPr>
          <a:xfrm>
            <a:off x="6508875" y="4745863"/>
            <a:ext cx="436108" cy="228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 name="TextBox 6"/>
              <p:cNvSpPr txBox="1"/>
              <p:nvPr/>
            </p:nvSpPr>
            <p:spPr>
              <a:xfrm>
                <a:off x="1236617" y="917541"/>
                <a:ext cx="3640183" cy="737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000" b="0" i="0" smtClean="0">
                          <a:latin typeface="Cambria Math" panose="02040503050406030204" pitchFamily="18" charset="0"/>
                        </a:rPr>
                        <m:t>U</m:t>
                      </m:r>
                      <m:r>
                        <a:rPr lang="en-IN" sz="2000" b="0" i="0"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m:rPr>
                                  <m:sty m:val="p"/>
                                </m:rPr>
                                <a:rPr lang="en-IN" sz="2000" b="0" i="0" smtClean="0">
                                  <a:latin typeface="Cambria Math" panose="02040503050406030204" pitchFamily="18" charset="0"/>
                                </a:rPr>
                                <m:t>t</m:t>
                              </m:r>
                            </m:e>
                            <m:sub>
                              <m:r>
                                <m:rPr>
                                  <m:sty m:val="p"/>
                                </m:rPr>
                                <a:rPr lang="en-IN" sz="2000" b="0" i="0" smtClean="0">
                                  <a:latin typeface="Cambria Math" panose="02040503050406030204" pitchFamily="18" charset="0"/>
                                </a:rPr>
                                <m:t>frame</m:t>
                              </m:r>
                            </m:sub>
                          </m:sSub>
                        </m:num>
                        <m:den>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t</m:t>
                              </m:r>
                            </m:e>
                            <m:sub>
                              <m:r>
                                <m:rPr>
                                  <m:sty m:val="p"/>
                                </m:rPr>
                                <a:rPr lang="en-IN" sz="2000" i="0">
                                  <a:latin typeface="Cambria Math" panose="02040503050406030204" pitchFamily="18" charset="0"/>
                                </a:rPr>
                                <m:t>frame</m:t>
                              </m:r>
                            </m:sub>
                          </m:sSub>
                          <m:r>
                            <a:rPr lang="en-IN" sz="2000" i="0">
                              <a:latin typeface="Cambria Math" panose="02040503050406030204" pitchFamily="18" charset="0"/>
                            </a:rPr>
                            <m:t>+</m:t>
                          </m:r>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t</m:t>
                              </m:r>
                            </m:e>
                            <m:sub>
                              <m:r>
                                <m:rPr>
                                  <m:sty m:val="p"/>
                                </m:rPr>
                                <a:rPr lang="en-IN" sz="2000" i="0">
                                  <a:latin typeface="Cambria Math" panose="02040503050406030204" pitchFamily="18" charset="0"/>
                                </a:rPr>
                                <m:t>ack</m:t>
                              </m:r>
                            </m:sub>
                          </m:sSub>
                          <m:r>
                            <a:rPr lang="en-IN" sz="2000" i="0">
                              <a:latin typeface="Cambria Math" panose="02040503050406030204" pitchFamily="18" charset="0"/>
                            </a:rPr>
                            <m:t>+</m:t>
                          </m:r>
                          <m:r>
                            <a:rPr lang="en-IN" sz="2000" b="0" i="0" smtClean="0">
                              <a:latin typeface="Cambria Math" panose="02040503050406030204" pitchFamily="18" charset="0"/>
                            </a:rPr>
                            <m:t>2×</m:t>
                          </m:r>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t</m:t>
                              </m:r>
                            </m:e>
                            <m:sub>
                              <m:r>
                                <m:rPr>
                                  <m:sty m:val="p"/>
                                </m:rPr>
                                <a:rPr lang="en-IN" sz="2000" i="0">
                                  <a:latin typeface="Cambria Math" panose="02040503050406030204" pitchFamily="18" charset="0"/>
                                </a:rPr>
                                <m:t>prop</m:t>
                              </m:r>
                            </m:sub>
                          </m:sSub>
                        </m:den>
                      </m:f>
                    </m:oMath>
                  </m:oMathPara>
                </a14:m>
                <a:endParaRPr lang="en-IN" sz="2000" dirty="0">
                  <a:latin typeface="Avenir Book" panose="020B0503020203020204" pitchFamily="34" charset="-78"/>
                  <a:cs typeface="Avenir Book" panose="020B0503020203020204" pitchFamily="34" charset="-78"/>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236617" y="917541"/>
                <a:ext cx="3640183" cy="73770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92035" y="2085071"/>
                <a:ext cx="4855029" cy="7204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000" b="0" i="0" smtClean="0">
                          <a:latin typeface="Cambria Math" panose="02040503050406030204" pitchFamily="18" charset="0"/>
                        </a:rPr>
                        <m:t>a</m:t>
                      </m:r>
                      <m:r>
                        <a:rPr lang="en-IN" sz="2000" b="0" i="0" smtClean="0">
                          <a:latin typeface="Cambria Math" panose="02040503050406030204" pitchFamily="18" charset="0"/>
                        </a:rPr>
                        <m:t>= </m:t>
                      </m:r>
                      <m:f>
                        <m:fPr>
                          <m:ctrlPr>
                            <a:rPr lang="en-IN" sz="2000" b="0" i="1" smtClean="0">
                              <a:latin typeface="Cambria Math" panose="02040503050406030204" pitchFamily="18" charset="0"/>
                            </a:rPr>
                          </m:ctrlPr>
                        </m:fPr>
                        <m:num>
                          <m:r>
                            <m:rPr>
                              <m:sty m:val="p"/>
                            </m:rPr>
                            <a:rPr lang="en-IN" sz="2000" b="0" i="0" smtClean="0">
                              <a:latin typeface="Cambria Math" panose="02040503050406030204" pitchFamily="18" charset="0"/>
                            </a:rPr>
                            <m:t>Propagation</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time</m:t>
                          </m:r>
                        </m:num>
                        <m:den>
                          <m:r>
                            <m:rPr>
                              <m:sty m:val="p"/>
                            </m:rPr>
                            <a:rPr lang="en-IN" sz="2000" b="0" i="0" smtClean="0">
                              <a:latin typeface="Cambria Math" panose="02040503050406030204" pitchFamily="18" charset="0"/>
                            </a:rPr>
                            <m:t>Transmission</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time</m:t>
                          </m:r>
                        </m:den>
                      </m:f>
                      <m:r>
                        <a:rPr lang="en-IN" sz="2000" b="0" i="0"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m:rPr>
                                  <m:sty m:val="p"/>
                                </m:rPr>
                                <a:rPr lang="en-IN" sz="2000" b="0" i="0" smtClean="0">
                                  <a:latin typeface="Cambria Math" panose="02040503050406030204" pitchFamily="18" charset="0"/>
                                </a:rPr>
                                <m:t>t</m:t>
                              </m:r>
                            </m:e>
                            <m:sub>
                              <m:r>
                                <m:rPr>
                                  <m:sty m:val="p"/>
                                </m:rPr>
                                <a:rPr lang="en-IN" sz="2000" b="0" i="0" smtClean="0">
                                  <a:latin typeface="Cambria Math" panose="02040503050406030204" pitchFamily="18" charset="0"/>
                                </a:rPr>
                                <m:t>prop</m:t>
                              </m:r>
                            </m:sub>
                          </m:sSub>
                        </m:num>
                        <m:den>
                          <m:sSub>
                            <m:sSubPr>
                              <m:ctrlPr>
                                <a:rPr lang="en-IN" sz="2000" i="1">
                                  <a:latin typeface="Cambria Math" panose="02040503050406030204" pitchFamily="18" charset="0"/>
                                </a:rPr>
                              </m:ctrlPr>
                            </m:sSubPr>
                            <m:e>
                              <m:r>
                                <m:rPr>
                                  <m:sty m:val="p"/>
                                </m:rPr>
                                <a:rPr lang="en-IN" sz="2000" i="0">
                                  <a:latin typeface="Cambria Math" panose="02040503050406030204" pitchFamily="18" charset="0"/>
                                </a:rPr>
                                <m:t>t</m:t>
                              </m:r>
                            </m:e>
                            <m:sub>
                              <m:r>
                                <m:rPr>
                                  <m:sty m:val="p"/>
                                </m:rPr>
                                <a:rPr lang="en-IN" sz="2000" i="0">
                                  <a:latin typeface="Cambria Math" panose="02040503050406030204" pitchFamily="18" charset="0"/>
                                </a:rPr>
                                <m:t>frame</m:t>
                              </m:r>
                            </m:sub>
                          </m:sSub>
                        </m:den>
                      </m:f>
                    </m:oMath>
                  </m:oMathPara>
                </a14:m>
                <a:endParaRPr lang="en-IN" sz="2000" dirty="0">
                  <a:latin typeface="Avenir Book" panose="020B0503020203020204" pitchFamily="34" charset="-78"/>
                  <a:cs typeface="Avenir Book" panose="020B0503020203020204" pitchFamily="34" charset="-78"/>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92035" y="2085071"/>
                <a:ext cx="4855029" cy="720454"/>
              </a:xfrm>
              <a:prstGeom prst="rect">
                <a:avLst/>
              </a:prstGeom>
              <a:blipFill>
                <a:blip r:embed="rId5"/>
                <a:stretch>
                  <a:fillRect/>
                </a:stretch>
              </a:blipFill>
            </p:spPr>
            <p:txBody>
              <a:bodyPr/>
              <a:lstStyle/>
              <a:p>
                <a:r>
                  <a:rPr lang="en-IN">
                    <a:noFill/>
                  </a:rPr>
                  <a:t> </a:t>
                </a:r>
              </a:p>
            </p:txBody>
          </p:sp>
        </mc:Fallback>
      </mc:AlternateContent>
      <p:pic>
        <p:nvPicPr>
          <p:cNvPr id="13" name="Picture 1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875" y="790697"/>
            <a:ext cx="2291965" cy="4069525"/>
          </a:xfrm>
          <a:prstGeom prst="rect">
            <a:avLst/>
          </a:prstGeom>
        </p:spPr>
      </p:pic>
      <p:sp>
        <p:nvSpPr>
          <p:cNvPr id="14" name="Rectangle 13"/>
          <p:cNvSpPr/>
          <p:nvPr/>
        </p:nvSpPr>
        <p:spPr>
          <a:xfrm>
            <a:off x="6508875" y="4745863"/>
            <a:ext cx="436108" cy="228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flipV="1">
            <a:off x="7930073" y="2191157"/>
            <a:ext cx="321270" cy="2533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flipV="1">
            <a:off x="7881582" y="2668137"/>
            <a:ext cx="204717"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rot="20327163" flipV="1">
            <a:off x="7865036" y="4352185"/>
            <a:ext cx="270335"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flipV="1">
            <a:off x="7915754" y="3941432"/>
            <a:ext cx="204717" cy="194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5306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dirty="0"/>
              <a:t>Efficiency Calculation</a:t>
            </a:r>
            <a:endParaRPr dirty="0"/>
          </a:p>
        </p:txBody>
      </p:sp>
      <p:sp>
        <p:nvSpPr>
          <p:cNvPr id="13315" name="Text Placeholder 2"/>
          <p:cNvSpPr>
            <a:spLocks noGrp="1"/>
          </p:cNvSpPr>
          <p:nvPr>
            <p:ph type="body" sz="quarter" idx="10"/>
          </p:nvPr>
        </p:nvSpPr>
        <p:spPr>
          <a:xfrm>
            <a:off x="381000" y="838200"/>
            <a:ext cx="8405812" cy="4674326"/>
          </a:xfrm>
        </p:spPr>
        <p:txBody>
          <a:bodyPr>
            <a:normAutofit/>
          </a:bodyPr>
          <a:lstStyle/>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r>
              <a:rPr lang="en-US" sz="2000" dirty="0"/>
              <a:t>Stop-and-wait allows only 1 frame to be in transit at a time</a:t>
            </a:r>
          </a:p>
          <a:p>
            <a:pPr lvl="1"/>
            <a:r>
              <a:rPr lang="en-US" sz="1600" dirty="0"/>
              <a:t>Leads to serious inefficiencies especially when the frame size is small</a:t>
            </a:r>
          </a:p>
          <a:p>
            <a:pPr lvl="1"/>
            <a:r>
              <a:rPr lang="en-US" sz="1600" dirty="0"/>
              <a:t>Efficiency can be greatly improved by allowing </a:t>
            </a:r>
            <a:r>
              <a:rPr lang="en-US" sz="1600" dirty="0">
                <a:solidFill>
                  <a:srgbClr val="C00000"/>
                </a:solidFill>
              </a:rPr>
              <a:t>multiple frames </a:t>
            </a:r>
            <a:r>
              <a:rPr lang="en-US" sz="1600" dirty="0"/>
              <a:t>to be in transit at a time </a:t>
            </a:r>
            <a:r>
              <a:rPr lang="en-US" sz="1600" dirty="0">
                <a:sym typeface="Wingdings" panose="05000000000000000000" pitchFamily="2" charset="2"/>
              </a:rPr>
              <a:t> which is the idea of </a:t>
            </a:r>
            <a:r>
              <a:rPr lang="en-US" sz="1600" dirty="0">
                <a:solidFill>
                  <a:srgbClr val="0000CC"/>
                </a:solidFill>
              </a:rPr>
              <a:t>Sliding-window flow control</a:t>
            </a:r>
          </a:p>
          <a:p>
            <a:pPr>
              <a:buFont typeface="Wingdings" panose="05000000000000000000" pitchFamily="2" charset="2"/>
              <a:buChar char="q"/>
            </a:pPr>
            <a:endParaRPr lang="en-US" sz="2000" dirty="0"/>
          </a:p>
        </p:txBody>
      </p:sp>
      <p:pic>
        <p:nvPicPr>
          <p:cNvPr id="3" name="Picture 2"/>
          <p:cNvPicPr>
            <a:picLocks noChangeAspect="1"/>
          </p:cNvPicPr>
          <p:nvPr/>
        </p:nvPicPr>
        <p:blipFill>
          <a:blip r:embed="rId3"/>
          <a:stretch>
            <a:fillRect/>
          </a:stretch>
        </p:blipFill>
        <p:spPr>
          <a:xfrm>
            <a:off x="4458790" y="838200"/>
            <a:ext cx="4564128" cy="3124672"/>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114" y="969959"/>
            <a:ext cx="1534886" cy="763007"/>
          </a:xfrm>
          <a:prstGeom prst="rect">
            <a:avLst/>
          </a:prstGeom>
          <a:ln w="15875">
            <a:solidFill>
              <a:srgbClr val="C00000"/>
            </a:solidFill>
          </a:ln>
        </p:spPr>
      </p:pic>
    </p:spTree>
    <p:extLst>
      <p:ext uri="{BB962C8B-B14F-4D97-AF65-F5344CB8AC3E}">
        <p14:creationId xmlns:p14="http://schemas.microsoft.com/office/powerpoint/2010/main" val="21475519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8" end="8"/>
                                            </p:txEl>
                                          </p:spTgt>
                                        </p:tgtEl>
                                        <p:attrNameLst>
                                          <p:attrName>style.visibility</p:attrName>
                                        </p:attrNameLst>
                                      </p:cBhvr>
                                      <p:to>
                                        <p:strVal val="visible"/>
                                      </p:to>
                                    </p:set>
                                    <p:animEffect transition="in" filter="fade">
                                      <p:cBhvr>
                                        <p:cTn id="14" dur="1000"/>
                                        <p:tgtEl>
                                          <p:spTgt spid="13315">
                                            <p:txEl>
                                              <p:pRg st="8" end="8"/>
                                            </p:txEl>
                                          </p:spTgt>
                                        </p:tgtEl>
                                      </p:cBhvr>
                                    </p:animEffect>
                                    <p:anim calcmode="lin" valueType="num">
                                      <p:cBhvr>
                                        <p:cTn id="15"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9" end="9"/>
                                            </p:txEl>
                                          </p:spTgt>
                                        </p:tgtEl>
                                        <p:attrNameLst>
                                          <p:attrName>style.visibility</p:attrName>
                                        </p:attrNameLst>
                                      </p:cBhvr>
                                      <p:to>
                                        <p:strVal val="visible"/>
                                      </p:to>
                                    </p:set>
                                    <p:animEffect transition="in" filter="fade">
                                      <p:cBhvr>
                                        <p:cTn id="21" dur="1000"/>
                                        <p:tgtEl>
                                          <p:spTgt spid="13315">
                                            <p:txEl>
                                              <p:pRg st="9" end="9"/>
                                            </p:txEl>
                                          </p:spTgt>
                                        </p:tgtEl>
                                      </p:cBhvr>
                                    </p:animEffect>
                                    <p:anim calcmode="lin" valueType="num">
                                      <p:cBhvr>
                                        <p:cTn id="22"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315">
                                            <p:txEl>
                                              <p:pRg st="10" end="10"/>
                                            </p:txEl>
                                          </p:spTgt>
                                        </p:tgtEl>
                                        <p:attrNameLst>
                                          <p:attrName>style.visibility</p:attrName>
                                        </p:attrNameLst>
                                      </p:cBhvr>
                                      <p:to>
                                        <p:strVal val="visible"/>
                                      </p:to>
                                    </p:set>
                                    <p:animEffect transition="in" filter="fade">
                                      <p:cBhvr>
                                        <p:cTn id="28" dur="1000"/>
                                        <p:tgtEl>
                                          <p:spTgt spid="13315">
                                            <p:txEl>
                                              <p:pRg st="10" end="10"/>
                                            </p:txEl>
                                          </p:spTgt>
                                        </p:tgtEl>
                                      </p:cBhvr>
                                    </p:animEffect>
                                    <p:anim calcmode="lin" valueType="num">
                                      <p:cBhvr>
                                        <p:cTn id="29" dur="10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Sliding Window Flow Control</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8947882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a:t>
            </a:r>
            <a:endParaRPr dirty="0"/>
          </a:p>
        </p:txBody>
      </p:sp>
      <p:sp>
        <p:nvSpPr>
          <p:cNvPr id="13315" name="Text Placeholder 2"/>
          <p:cNvSpPr>
            <a:spLocks noGrp="1"/>
          </p:cNvSpPr>
          <p:nvPr>
            <p:ph type="body" sz="quarter" idx="10"/>
          </p:nvPr>
        </p:nvSpPr>
        <p:spPr>
          <a:xfrm>
            <a:off x="381000" y="838200"/>
            <a:ext cx="8405812" cy="4348942"/>
          </a:xfrm>
        </p:spPr>
        <p:txBody>
          <a:bodyPr>
            <a:normAutofit/>
          </a:bodyPr>
          <a:lstStyle/>
          <a:p>
            <a:pPr>
              <a:buFont typeface="Wingdings" panose="05000000000000000000" pitchFamily="2" charset="2"/>
              <a:buChar char="q"/>
            </a:pPr>
            <a:r>
              <a:rPr lang="en-US" sz="2000" dirty="0">
                <a:solidFill>
                  <a:srgbClr val="0070C0"/>
                </a:solidFill>
              </a:rPr>
              <a:t>Receiver</a:t>
            </a:r>
            <a:r>
              <a:rPr lang="en-US" sz="2000" dirty="0"/>
              <a:t> allocates a buffer space of W frames</a:t>
            </a:r>
          </a:p>
          <a:p>
            <a:pPr>
              <a:buFont typeface="Wingdings" panose="05000000000000000000" pitchFamily="2" charset="2"/>
              <a:buChar char="q"/>
            </a:pPr>
            <a:r>
              <a:rPr lang="en-US" sz="2000" dirty="0">
                <a:solidFill>
                  <a:srgbClr val="0070C0"/>
                </a:solidFill>
              </a:rPr>
              <a:t>Sender</a:t>
            </a:r>
            <a:r>
              <a:rPr lang="en-US" sz="2000" dirty="0"/>
              <a:t> can send up to W frames without waiting for an ACK</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Each frame is labeled with a k-bit sequence number</a:t>
            </a:r>
          </a:p>
          <a:p>
            <a:pPr lvl="1"/>
            <a:r>
              <a:rPr lang="en-GB" sz="1600" dirty="0"/>
              <a:t>Frames are numbered modulo 2</a:t>
            </a:r>
            <a:r>
              <a:rPr lang="en-GB" sz="1600" baseline="30000" dirty="0"/>
              <a:t>k</a:t>
            </a:r>
          </a:p>
          <a:p>
            <a:pPr lvl="1"/>
            <a:r>
              <a:rPr lang="en-GB" sz="1600" dirty="0"/>
              <a:t>Giving max window size of up to 2</a:t>
            </a:r>
            <a:r>
              <a:rPr lang="en-GB" sz="1600" baseline="30000" dirty="0"/>
              <a:t>k</a:t>
            </a:r>
            <a:r>
              <a:rPr lang="en-GB" sz="1600" dirty="0"/>
              <a:t> – 1 (will learn during error control)</a:t>
            </a:r>
          </a:p>
          <a:p>
            <a:pPr lvl="1"/>
            <a:endParaRPr lang="en-US" sz="1600" dirty="0"/>
          </a:p>
          <a:p>
            <a:pPr>
              <a:buFont typeface="Wingdings" panose="05000000000000000000" pitchFamily="2" charset="2"/>
              <a:buChar char="q"/>
            </a:pPr>
            <a:r>
              <a:rPr lang="en-US" sz="2000" dirty="0"/>
              <a:t>Receiver acknowledges a frame by sending an ACK (or Receiver Ready, RR) </a:t>
            </a:r>
          </a:p>
          <a:p>
            <a:pPr>
              <a:buFont typeface="Wingdings" panose="05000000000000000000" pitchFamily="2" charset="2"/>
              <a:buChar char="q"/>
            </a:pPr>
            <a:r>
              <a:rPr lang="en-US" sz="2000" dirty="0"/>
              <a:t>ACK includes the sequence number of the </a:t>
            </a:r>
            <a:r>
              <a:rPr lang="en-US" sz="2000" dirty="0">
                <a:solidFill>
                  <a:srgbClr val="0000CC"/>
                </a:solidFill>
              </a:rPr>
              <a:t>next frame expected</a:t>
            </a:r>
          </a:p>
          <a:p>
            <a:pPr lvl="1"/>
            <a:r>
              <a:rPr lang="en-US" sz="1600" dirty="0">
                <a:solidFill>
                  <a:srgbClr val="0000CC"/>
                </a:solidFill>
              </a:rPr>
              <a:t>ACK also implicitly says that the receiver can receive the next W frames</a:t>
            </a:r>
          </a:p>
          <a:p>
            <a:pPr>
              <a:buFont typeface="Wingdings" panose="05000000000000000000" pitchFamily="2" charset="2"/>
              <a:buChar char="q"/>
            </a:pPr>
            <a:endParaRPr lang="en-US" sz="2000" dirty="0">
              <a:solidFill>
                <a:srgbClr val="0070C0"/>
              </a:solidFill>
            </a:endParaRPr>
          </a:p>
        </p:txBody>
      </p:sp>
    </p:spTree>
    <p:extLst>
      <p:ext uri="{BB962C8B-B14F-4D97-AF65-F5344CB8AC3E}">
        <p14:creationId xmlns:p14="http://schemas.microsoft.com/office/powerpoint/2010/main" val="1863402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1000"/>
                                        <p:tgtEl>
                                          <p:spTgt spid="13315">
                                            <p:txEl>
                                              <p:pRg st="1" end="1"/>
                                            </p:txEl>
                                          </p:spTgt>
                                        </p:tgtEl>
                                      </p:cBhvr>
                                    </p:animEffect>
                                    <p:anim calcmode="lin" valueType="num">
                                      <p:cBhvr>
                                        <p:cTn id="13"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Effect transition="in" filter="fade">
                                      <p:cBhvr>
                                        <p:cTn id="19" dur="1000"/>
                                        <p:tgtEl>
                                          <p:spTgt spid="13315">
                                            <p:txEl>
                                              <p:pRg st="3" end="3"/>
                                            </p:txEl>
                                          </p:spTgt>
                                        </p:tgtEl>
                                      </p:cBhvr>
                                    </p:animEffect>
                                    <p:anim calcmode="lin" valueType="num">
                                      <p:cBhvr>
                                        <p:cTn id="20"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315">
                                            <p:txEl>
                                              <p:pRg st="4" end="4"/>
                                            </p:txEl>
                                          </p:spTgt>
                                        </p:tgtEl>
                                        <p:attrNameLst>
                                          <p:attrName>style.visibility</p:attrName>
                                        </p:attrNameLst>
                                      </p:cBhvr>
                                      <p:to>
                                        <p:strVal val="visible"/>
                                      </p:to>
                                    </p:set>
                                    <p:animEffect transition="in" filter="fade">
                                      <p:cBhvr>
                                        <p:cTn id="26" dur="1000"/>
                                        <p:tgtEl>
                                          <p:spTgt spid="13315">
                                            <p:txEl>
                                              <p:pRg st="4" end="4"/>
                                            </p:txEl>
                                          </p:spTgt>
                                        </p:tgtEl>
                                      </p:cBhvr>
                                    </p:animEffect>
                                    <p:anim calcmode="lin" valueType="num">
                                      <p:cBhvr>
                                        <p:cTn id="27"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315">
                                            <p:txEl>
                                              <p:pRg st="5" end="5"/>
                                            </p:txEl>
                                          </p:spTgt>
                                        </p:tgtEl>
                                        <p:attrNameLst>
                                          <p:attrName>style.visibility</p:attrName>
                                        </p:attrNameLst>
                                      </p:cBhvr>
                                      <p:to>
                                        <p:strVal val="visible"/>
                                      </p:to>
                                    </p:set>
                                    <p:animEffect transition="in" filter="fade">
                                      <p:cBhvr>
                                        <p:cTn id="33" dur="1000"/>
                                        <p:tgtEl>
                                          <p:spTgt spid="13315">
                                            <p:txEl>
                                              <p:pRg st="5" end="5"/>
                                            </p:txEl>
                                          </p:spTgt>
                                        </p:tgtEl>
                                      </p:cBhvr>
                                    </p:animEffect>
                                    <p:anim calcmode="lin" valueType="num">
                                      <p:cBhvr>
                                        <p:cTn id="34"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315">
                                            <p:txEl>
                                              <p:pRg st="7" end="7"/>
                                            </p:txEl>
                                          </p:spTgt>
                                        </p:tgtEl>
                                        <p:attrNameLst>
                                          <p:attrName>style.visibility</p:attrName>
                                        </p:attrNameLst>
                                      </p:cBhvr>
                                      <p:to>
                                        <p:strVal val="visible"/>
                                      </p:to>
                                    </p:set>
                                    <p:animEffect transition="in" filter="fade">
                                      <p:cBhvr>
                                        <p:cTn id="40" dur="1000"/>
                                        <p:tgtEl>
                                          <p:spTgt spid="13315">
                                            <p:txEl>
                                              <p:pRg st="7" end="7"/>
                                            </p:txEl>
                                          </p:spTgt>
                                        </p:tgtEl>
                                      </p:cBhvr>
                                    </p:animEffect>
                                    <p:anim calcmode="lin" valueType="num">
                                      <p:cBhvr>
                                        <p:cTn id="41"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133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3315">
                                            <p:txEl>
                                              <p:pRg st="8" end="8"/>
                                            </p:txEl>
                                          </p:spTgt>
                                        </p:tgtEl>
                                        <p:attrNameLst>
                                          <p:attrName>style.visibility</p:attrName>
                                        </p:attrNameLst>
                                      </p:cBhvr>
                                      <p:to>
                                        <p:strVal val="visible"/>
                                      </p:to>
                                    </p:set>
                                    <p:animEffect transition="in" filter="fade">
                                      <p:cBhvr>
                                        <p:cTn id="47" dur="1000"/>
                                        <p:tgtEl>
                                          <p:spTgt spid="13315">
                                            <p:txEl>
                                              <p:pRg st="8" end="8"/>
                                            </p:txEl>
                                          </p:spTgt>
                                        </p:tgtEl>
                                      </p:cBhvr>
                                    </p:animEffect>
                                    <p:anim calcmode="lin" valueType="num">
                                      <p:cBhvr>
                                        <p:cTn id="48"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13315">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315">
                                            <p:txEl>
                                              <p:pRg st="9" end="9"/>
                                            </p:txEl>
                                          </p:spTgt>
                                        </p:tgtEl>
                                        <p:attrNameLst>
                                          <p:attrName>style.visibility</p:attrName>
                                        </p:attrNameLst>
                                      </p:cBhvr>
                                      <p:to>
                                        <p:strVal val="visible"/>
                                      </p:to>
                                    </p:set>
                                    <p:animEffect transition="in" filter="fade">
                                      <p:cBhvr>
                                        <p:cTn id="52" dur="1000"/>
                                        <p:tgtEl>
                                          <p:spTgt spid="13315">
                                            <p:txEl>
                                              <p:pRg st="9" end="9"/>
                                            </p:txEl>
                                          </p:spTgt>
                                        </p:tgtEl>
                                      </p:cBhvr>
                                    </p:animEffect>
                                    <p:anim calcmode="lin" valueType="num">
                                      <p:cBhvr>
                                        <p:cTn id="53"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a:t>
            </a:r>
            <a:endParaRPr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730" y="975360"/>
            <a:ext cx="5787044" cy="4174939"/>
          </a:xfrm>
          <a:prstGeom prst="rect">
            <a:avLst/>
          </a:prstGeom>
        </p:spPr>
      </p:pic>
    </p:spTree>
    <p:extLst>
      <p:ext uri="{BB962C8B-B14F-4D97-AF65-F5344CB8AC3E}">
        <p14:creationId xmlns:p14="http://schemas.microsoft.com/office/powerpoint/2010/main" val="7815312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a:t>
            </a:r>
            <a:endParaRPr dirty="0"/>
          </a:p>
        </p:txBody>
      </p:sp>
      <p:sp>
        <p:nvSpPr>
          <p:cNvPr id="13315" name="Text Placeholder 2"/>
          <p:cNvSpPr>
            <a:spLocks noGrp="1"/>
          </p:cNvSpPr>
          <p:nvPr>
            <p:ph type="body" sz="quarter" idx="10"/>
          </p:nvPr>
        </p:nvSpPr>
        <p:spPr>
          <a:xfrm>
            <a:off x="381000" y="838200"/>
            <a:ext cx="8405812" cy="3103562"/>
          </a:xfrm>
        </p:spPr>
        <p:txBody>
          <a:bodyPr/>
          <a:lstStyle/>
          <a:p>
            <a:pPr lvl="1"/>
            <a:r>
              <a:rPr lang="en-US" sz="2000" dirty="0"/>
              <a:t>Sender and Receiver record:</a:t>
            </a:r>
          </a:p>
          <a:p>
            <a:pPr lvl="2"/>
            <a:r>
              <a:rPr lang="en-US" sz="1600" dirty="0"/>
              <a:t>Last frame acknowledged</a:t>
            </a:r>
          </a:p>
          <a:p>
            <a:pPr lvl="2"/>
            <a:r>
              <a:rPr lang="en-US" sz="1600" dirty="0"/>
              <a:t>Last frame transmitted (in case of sender) or received (in case of receiver)</a:t>
            </a:r>
          </a:p>
          <a:p>
            <a:pPr lvl="2"/>
            <a:r>
              <a:rPr lang="en-US" sz="1600" dirty="0"/>
              <a:t>Window of frames that may be transmitted (in case of sender) or received (in case of receiver)</a:t>
            </a:r>
          </a:p>
          <a:p>
            <a:pPr lvl="2"/>
            <a:endParaRPr lang="en-US" sz="1600" dirty="0"/>
          </a:p>
        </p:txBody>
      </p:sp>
    </p:spTree>
    <p:extLst>
      <p:ext uri="{BB962C8B-B14F-4D97-AF65-F5344CB8AC3E}">
        <p14:creationId xmlns:p14="http://schemas.microsoft.com/office/powerpoint/2010/main" val="29218849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 Example</a:t>
            </a: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861" y="938304"/>
            <a:ext cx="5910349" cy="4176057"/>
          </a:xfrm>
          <a:prstGeom prst="rect">
            <a:avLst/>
          </a:prstGeom>
        </p:spPr>
      </p:pic>
      <p:sp>
        <p:nvSpPr>
          <p:cNvPr id="5" name="Rectangle 4"/>
          <p:cNvSpPr/>
          <p:nvPr/>
        </p:nvSpPr>
        <p:spPr>
          <a:xfrm>
            <a:off x="1567543" y="3483429"/>
            <a:ext cx="6226628" cy="1706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2275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a:t>
            </a:r>
            <a:endParaRPr dirty="0"/>
          </a:p>
        </p:txBody>
      </p:sp>
      <p:sp>
        <p:nvSpPr>
          <p:cNvPr id="13315" name="Text Placeholder 2"/>
          <p:cNvSpPr>
            <a:spLocks noGrp="1"/>
          </p:cNvSpPr>
          <p:nvPr>
            <p:ph type="body" sz="quarter" idx="10"/>
          </p:nvPr>
        </p:nvSpPr>
        <p:spPr>
          <a:xfrm>
            <a:off x="357188" y="755072"/>
            <a:ext cx="8405812" cy="4673139"/>
          </a:xfrm>
        </p:spPr>
        <p:txBody>
          <a:bodyPr>
            <a:normAutofit/>
          </a:bodyPr>
          <a:lstStyle/>
          <a:p>
            <a:pPr>
              <a:buFont typeface="Wingdings" panose="05000000000000000000" pitchFamily="2" charset="2"/>
              <a:buChar char="q"/>
            </a:pPr>
            <a:r>
              <a:rPr lang="en-US" sz="2000" dirty="0">
                <a:solidFill>
                  <a:srgbClr val="0070C0"/>
                </a:solidFill>
              </a:rPr>
              <a:t>Additional features:</a:t>
            </a:r>
          </a:p>
          <a:p>
            <a:pPr lvl="1" eaLnBrk="1" hangingPunct="1">
              <a:defRPr/>
            </a:pPr>
            <a:r>
              <a:rPr kumimoji="1" lang="en-US" sz="1800" dirty="0">
                <a:solidFill>
                  <a:srgbClr val="C00000"/>
                </a:solidFill>
              </a:rPr>
              <a:t>Receive Not Ready (RNR): </a:t>
            </a:r>
            <a:r>
              <a:rPr kumimoji="1" lang="en-US" sz="1800" dirty="0"/>
              <a:t>Receiver can ACK frames without permitting further transmission </a:t>
            </a:r>
          </a:p>
          <a:p>
            <a:pPr lvl="1" eaLnBrk="1" hangingPunct="1">
              <a:defRPr/>
            </a:pPr>
            <a:r>
              <a:rPr kumimoji="1" lang="en-US" sz="1800" dirty="0"/>
              <a:t>RNR 5: received frames up to 4, but unable to accept any more</a:t>
            </a:r>
          </a:p>
          <a:p>
            <a:pPr lvl="1" eaLnBrk="1" hangingPunct="1">
              <a:defRPr/>
            </a:pPr>
            <a:r>
              <a:rPr kumimoji="1" lang="en-US" sz="1800" dirty="0"/>
              <a:t>Must send a normal acknowledge to resume</a:t>
            </a:r>
          </a:p>
          <a:p>
            <a:pPr lvl="1"/>
            <a:endParaRPr lang="en-US" sz="1800" dirty="0">
              <a:solidFill>
                <a:srgbClr val="0070C0"/>
              </a:solidFill>
            </a:endParaRPr>
          </a:p>
          <a:p>
            <a:pPr lvl="1"/>
            <a:endParaRPr lang="en-US" sz="1800" dirty="0">
              <a:solidFill>
                <a:srgbClr val="0070C0"/>
              </a:solidFill>
            </a:endParaRPr>
          </a:p>
          <a:p>
            <a:pPr lvl="1"/>
            <a:r>
              <a:rPr lang="en-US" sz="1800" dirty="0">
                <a:solidFill>
                  <a:srgbClr val="C00000"/>
                </a:solidFill>
              </a:rPr>
              <a:t>Piggybacking:</a:t>
            </a:r>
            <a:r>
              <a:rPr lang="en-US" sz="1800" dirty="0"/>
              <a:t> If a station has a DATA and ACK to send, it sends both together </a:t>
            </a:r>
            <a:r>
              <a:rPr lang="en-US" sz="1800" dirty="0">
                <a:sym typeface="Wingdings" panose="05000000000000000000" pitchFamily="2" charset="2"/>
              </a:rPr>
              <a:t> </a:t>
            </a:r>
            <a:r>
              <a:rPr lang="en-US" sz="1800" dirty="0">
                <a:solidFill>
                  <a:srgbClr val="0000FF"/>
                </a:solidFill>
                <a:sym typeface="Wingdings" panose="05000000000000000000" pitchFamily="2" charset="2"/>
              </a:rPr>
              <a:t>saves communication capacity</a:t>
            </a:r>
            <a:endParaRPr lang="en-US" sz="1800" dirty="0">
              <a:solidFill>
                <a:srgbClr val="0000FF"/>
              </a:solidFill>
            </a:endParaRPr>
          </a:p>
          <a:p>
            <a:pPr lvl="1"/>
            <a:r>
              <a:rPr lang="en-US" sz="1800" dirty="0"/>
              <a:t>DATA frame includes sequence number of the frame and sequence number used for ACK (i.e. next expected frame number)</a:t>
            </a:r>
          </a:p>
          <a:p>
            <a:pPr lvl="1"/>
            <a:r>
              <a:rPr lang="en-US" sz="1800" dirty="0"/>
              <a:t>If the station has an ACK but no DATA to send, it sends normal ACK (RR or RNR)</a:t>
            </a:r>
          </a:p>
          <a:p>
            <a:pPr lvl="1"/>
            <a:r>
              <a:rPr lang="en-US" sz="1800" dirty="0"/>
              <a:t>If the station has DATA to send but no new ACK </a:t>
            </a:r>
            <a:r>
              <a:rPr lang="en-US" sz="1800" dirty="0">
                <a:sym typeface="Wingdings" panose="05000000000000000000" pitchFamily="2" charset="2"/>
              </a:rPr>
              <a:t> repeats the last ACK seq. no.</a:t>
            </a:r>
            <a:endParaRPr lang="en-US" sz="1800" dirty="0"/>
          </a:p>
        </p:txBody>
      </p:sp>
    </p:spTree>
    <p:extLst>
      <p:ext uri="{BB962C8B-B14F-4D97-AF65-F5344CB8AC3E}">
        <p14:creationId xmlns:p14="http://schemas.microsoft.com/office/powerpoint/2010/main" val="2288428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fade">
                                      <p:cBhvr>
                                        <p:cTn id="12" dur="1000"/>
                                        <p:tgtEl>
                                          <p:spTgt spid="13315">
                                            <p:txEl>
                                              <p:pRg st="2" end="2"/>
                                            </p:txEl>
                                          </p:spTgt>
                                        </p:tgtEl>
                                      </p:cBhvr>
                                    </p:animEffect>
                                    <p:anim calcmode="lin" valueType="num">
                                      <p:cBhvr>
                                        <p:cTn id="13"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fade">
                                      <p:cBhvr>
                                        <p:cTn id="17" dur="1000"/>
                                        <p:tgtEl>
                                          <p:spTgt spid="13315">
                                            <p:txEl>
                                              <p:pRg st="3" end="3"/>
                                            </p:txEl>
                                          </p:spTgt>
                                        </p:tgtEl>
                                      </p:cBhvr>
                                    </p:animEffect>
                                    <p:anim calcmode="lin" valueType="num">
                                      <p:cBhvr>
                                        <p:cTn id="18"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315">
                                            <p:txEl>
                                              <p:pRg st="6" end="6"/>
                                            </p:txEl>
                                          </p:spTgt>
                                        </p:tgtEl>
                                        <p:attrNameLst>
                                          <p:attrName>style.visibility</p:attrName>
                                        </p:attrNameLst>
                                      </p:cBhvr>
                                      <p:to>
                                        <p:strVal val="visible"/>
                                      </p:to>
                                    </p:set>
                                    <p:animEffect transition="in" filter="fade">
                                      <p:cBhvr>
                                        <p:cTn id="24" dur="1000"/>
                                        <p:tgtEl>
                                          <p:spTgt spid="13315">
                                            <p:txEl>
                                              <p:pRg st="6" end="6"/>
                                            </p:txEl>
                                          </p:spTgt>
                                        </p:tgtEl>
                                      </p:cBhvr>
                                    </p:animEffect>
                                    <p:anim calcmode="lin" valueType="num">
                                      <p:cBhvr>
                                        <p:cTn id="25"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315">
                                            <p:txEl>
                                              <p:pRg st="7" end="7"/>
                                            </p:txEl>
                                          </p:spTgt>
                                        </p:tgtEl>
                                        <p:attrNameLst>
                                          <p:attrName>style.visibility</p:attrName>
                                        </p:attrNameLst>
                                      </p:cBhvr>
                                      <p:to>
                                        <p:strVal val="visible"/>
                                      </p:to>
                                    </p:set>
                                    <p:animEffect transition="in" filter="fade">
                                      <p:cBhvr>
                                        <p:cTn id="29" dur="1000"/>
                                        <p:tgtEl>
                                          <p:spTgt spid="13315">
                                            <p:txEl>
                                              <p:pRg st="7" end="7"/>
                                            </p:txEl>
                                          </p:spTgt>
                                        </p:tgtEl>
                                      </p:cBhvr>
                                    </p:animEffect>
                                    <p:anim calcmode="lin" valueType="num">
                                      <p:cBhvr>
                                        <p:cTn id="30"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13315">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315">
                                            <p:txEl>
                                              <p:pRg st="8" end="8"/>
                                            </p:txEl>
                                          </p:spTgt>
                                        </p:tgtEl>
                                        <p:attrNameLst>
                                          <p:attrName>style.visibility</p:attrName>
                                        </p:attrNameLst>
                                      </p:cBhvr>
                                      <p:to>
                                        <p:strVal val="visible"/>
                                      </p:to>
                                    </p:set>
                                    <p:animEffect transition="in" filter="fade">
                                      <p:cBhvr>
                                        <p:cTn id="34" dur="1000"/>
                                        <p:tgtEl>
                                          <p:spTgt spid="13315">
                                            <p:txEl>
                                              <p:pRg st="8" end="8"/>
                                            </p:txEl>
                                          </p:spTgt>
                                        </p:tgtEl>
                                      </p:cBhvr>
                                    </p:animEffect>
                                    <p:anim calcmode="lin" valueType="num">
                                      <p:cBhvr>
                                        <p:cTn id="35"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13315">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315">
                                            <p:txEl>
                                              <p:pRg st="9" end="9"/>
                                            </p:txEl>
                                          </p:spTgt>
                                        </p:tgtEl>
                                        <p:attrNameLst>
                                          <p:attrName>style.visibility</p:attrName>
                                        </p:attrNameLst>
                                      </p:cBhvr>
                                      <p:to>
                                        <p:strVal val="visible"/>
                                      </p:to>
                                    </p:set>
                                    <p:animEffect transition="in" filter="fade">
                                      <p:cBhvr>
                                        <p:cTn id="39" dur="1000"/>
                                        <p:tgtEl>
                                          <p:spTgt spid="13315">
                                            <p:txEl>
                                              <p:pRg st="9" end="9"/>
                                            </p:txEl>
                                          </p:spTgt>
                                        </p:tgtEl>
                                      </p:cBhvr>
                                    </p:animEffect>
                                    <p:anim calcmode="lin" valueType="num">
                                      <p:cBhvr>
                                        <p:cTn id="40"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Sliding Window Flow Control</a:t>
            </a: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774" y="865188"/>
            <a:ext cx="6192982" cy="4244566"/>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014" y="955964"/>
            <a:ext cx="2379004" cy="814646"/>
          </a:xfrm>
          <a:prstGeom prst="rect">
            <a:avLst/>
          </a:prstGeom>
          <a:ln w="19050">
            <a:solidFill>
              <a:srgbClr val="C00000"/>
            </a:solidFill>
          </a:ln>
        </p:spPr>
      </p:pic>
    </p:spTree>
    <p:extLst>
      <p:ext uri="{BB962C8B-B14F-4D97-AF65-F5344CB8AC3E}">
        <p14:creationId xmlns:p14="http://schemas.microsoft.com/office/powerpoint/2010/main" val="13626015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altLang="en-US" dirty="0"/>
              <a:t>Data Link Layer</a:t>
            </a:r>
            <a:endParaRPr lang="en-US" dirty="0"/>
          </a:p>
        </p:txBody>
      </p:sp>
      <p:sp>
        <p:nvSpPr>
          <p:cNvPr id="13315" name="Text Placeholder 2"/>
          <p:cNvSpPr>
            <a:spLocks noGrp="1"/>
          </p:cNvSpPr>
          <p:nvPr>
            <p:ph type="body" sz="quarter" idx="10"/>
          </p:nvPr>
        </p:nvSpPr>
        <p:spPr>
          <a:xfrm>
            <a:off x="490537" y="865188"/>
            <a:ext cx="8458200" cy="5030515"/>
          </a:xfrm>
        </p:spPr>
        <p:txBody>
          <a:bodyPr/>
          <a:lstStyle/>
          <a:p>
            <a:pPr>
              <a:spcBef>
                <a:spcPct val="50000"/>
              </a:spcBef>
            </a:pPr>
            <a:r>
              <a:rPr lang="en-GB" altLang="en-US" sz="2400" dirty="0"/>
              <a:t>Data link layer has responsibility of transferring datagram from one node to </a:t>
            </a:r>
            <a:r>
              <a:rPr lang="en-GB" altLang="en-US" sz="2400" dirty="0">
                <a:solidFill>
                  <a:srgbClr val="C00000"/>
                </a:solidFill>
              </a:rPr>
              <a:t>physically adjacent </a:t>
            </a:r>
            <a:r>
              <a:rPr lang="en-GB" altLang="en-US" sz="2400" dirty="0"/>
              <a:t>node over a link</a:t>
            </a:r>
          </a:p>
          <a:p>
            <a:pPr lvl="1">
              <a:spcBef>
                <a:spcPct val="50000"/>
              </a:spcBef>
            </a:pPr>
            <a:r>
              <a:rPr lang="en-GB" altLang="en-US" sz="2000" dirty="0">
                <a:solidFill>
                  <a:srgbClr val="0000FF"/>
                </a:solidFill>
              </a:rPr>
              <a:t>Framing</a:t>
            </a:r>
          </a:p>
          <a:p>
            <a:pPr lvl="2">
              <a:spcBef>
                <a:spcPct val="50000"/>
              </a:spcBef>
            </a:pPr>
            <a:r>
              <a:rPr lang="en-GB" altLang="en-US" sz="1800" dirty="0"/>
              <a:t>Encapsulate datagram into frame, adding header, trailer</a:t>
            </a:r>
          </a:p>
          <a:p>
            <a:pPr lvl="1">
              <a:spcBef>
                <a:spcPct val="50000"/>
              </a:spcBef>
            </a:pPr>
            <a:r>
              <a:rPr lang="en-GB" altLang="en-US" sz="2000" dirty="0">
                <a:solidFill>
                  <a:srgbClr val="0000FF"/>
                </a:solidFill>
              </a:rPr>
              <a:t>Reliable delivery </a:t>
            </a:r>
            <a:r>
              <a:rPr lang="en-GB" altLang="en-US" sz="2000" dirty="0"/>
              <a:t>between adjacent nodes</a:t>
            </a:r>
          </a:p>
          <a:p>
            <a:pPr lvl="2">
              <a:spcBef>
                <a:spcPct val="50000"/>
              </a:spcBef>
            </a:pPr>
            <a:r>
              <a:rPr lang="en-GB" altLang="en-US" sz="1800" dirty="0"/>
              <a:t>Flow control and error control</a:t>
            </a:r>
          </a:p>
          <a:p>
            <a:pPr lvl="1">
              <a:spcBef>
                <a:spcPct val="50000"/>
              </a:spcBef>
            </a:pPr>
            <a:r>
              <a:rPr lang="en-GB" altLang="en-US" sz="2000" dirty="0">
                <a:solidFill>
                  <a:srgbClr val="0000FF"/>
                </a:solidFill>
              </a:rPr>
              <a:t>Channel access </a:t>
            </a:r>
            <a:r>
              <a:rPr lang="en-GB" altLang="en-US" sz="2000" dirty="0"/>
              <a:t>if shared medium</a:t>
            </a:r>
          </a:p>
          <a:p>
            <a:pPr lvl="1">
              <a:spcBef>
                <a:spcPct val="50000"/>
              </a:spcBef>
            </a:pPr>
            <a:endParaRPr lang="en-GB" altLang="en-US" sz="1800" dirty="0"/>
          </a:p>
          <a:p>
            <a:pPr marL="914400" lvl="2" indent="0">
              <a:spcBef>
                <a:spcPct val="50000"/>
              </a:spcBef>
              <a:buNone/>
            </a:pPr>
            <a:endParaRPr lang="en-GB" altLang="en-US" sz="1400" dirty="0"/>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Tree>
    <p:extLst>
      <p:ext uri="{BB962C8B-B14F-4D97-AF65-F5344CB8AC3E}">
        <p14:creationId xmlns:p14="http://schemas.microsoft.com/office/powerpoint/2010/main" val="3493920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Effect transition="in" filter="fade">
                                      <p:cBhvr>
                                        <p:cTn id="19" dur="1000"/>
                                        <p:tgtEl>
                                          <p:spTgt spid="13315">
                                            <p:txEl>
                                              <p:pRg st="2" end="2"/>
                                            </p:txEl>
                                          </p:spTgt>
                                        </p:tgtEl>
                                      </p:cBhvr>
                                    </p:animEffect>
                                    <p:anim calcmode="lin" valueType="num">
                                      <p:cBhvr>
                                        <p:cTn id="20"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315">
                                            <p:txEl>
                                              <p:pRg st="3" end="3"/>
                                            </p:txEl>
                                          </p:spTgt>
                                        </p:tgtEl>
                                        <p:attrNameLst>
                                          <p:attrName>style.visibility</p:attrName>
                                        </p:attrNameLst>
                                      </p:cBhvr>
                                      <p:to>
                                        <p:strVal val="visible"/>
                                      </p:to>
                                    </p:set>
                                    <p:animEffect transition="in" filter="fade">
                                      <p:cBhvr>
                                        <p:cTn id="26" dur="1000"/>
                                        <p:tgtEl>
                                          <p:spTgt spid="13315">
                                            <p:txEl>
                                              <p:pRg st="3" end="3"/>
                                            </p:txEl>
                                          </p:spTgt>
                                        </p:tgtEl>
                                      </p:cBhvr>
                                    </p:animEffect>
                                    <p:anim calcmode="lin" valueType="num">
                                      <p:cBhvr>
                                        <p:cTn id="27"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331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Effect transition="in" filter="fade">
                                      <p:cBhvr>
                                        <p:cTn id="31" dur="1000"/>
                                        <p:tgtEl>
                                          <p:spTgt spid="13315">
                                            <p:txEl>
                                              <p:pRg st="4" end="4"/>
                                            </p:txEl>
                                          </p:spTgt>
                                        </p:tgtEl>
                                      </p:cBhvr>
                                    </p:animEffect>
                                    <p:anim calcmode="lin" valueType="num">
                                      <p:cBhvr>
                                        <p:cTn id="32"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3315">
                                            <p:txEl>
                                              <p:pRg st="5" end="5"/>
                                            </p:txEl>
                                          </p:spTgt>
                                        </p:tgtEl>
                                        <p:attrNameLst>
                                          <p:attrName>style.visibility</p:attrName>
                                        </p:attrNameLst>
                                      </p:cBhvr>
                                      <p:to>
                                        <p:strVal val="visible"/>
                                      </p:to>
                                    </p:set>
                                    <p:animEffect transition="in" filter="fade">
                                      <p:cBhvr>
                                        <p:cTn id="38" dur="1000"/>
                                        <p:tgtEl>
                                          <p:spTgt spid="13315">
                                            <p:txEl>
                                              <p:pRg st="5" end="5"/>
                                            </p:txEl>
                                          </p:spTgt>
                                        </p:tgtEl>
                                      </p:cBhvr>
                                    </p:animEffect>
                                    <p:anim calcmode="lin" valueType="num">
                                      <p:cBhvr>
                                        <p:cTn id="39"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ym typeface="Wingdings" panose="05000000000000000000" pitchFamily="2" charset="2"/>
              </a:rPr>
              <a:t>Link layer services</a:t>
            </a:r>
          </a:p>
          <a:p>
            <a:pPr>
              <a:buFont typeface="Wingdings" pitchFamily="2" charset="2"/>
              <a:buChar char="q"/>
            </a:pPr>
            <a:r>
              <a:rPr lang="en-US" sz="2400" dirty="0">
                <a:solidFill>
                  <a:srgbClr val="0070C0"/>
                </a:solidFill>
                <a:sym typeface="Wingdings" panose="05000000000000000000" pitchFamily="2" charset="2"/>
              </a:rPr>
              <a:t>Flow control </a:t>
            </a:r>
            <a:r>
              <a:rPr lang="en-US" sz="2400" dirty="0">
                <a:sym typeface="Wingdings" panose="05000000000000000000" pitchFamily="2" charset="2"/>
              </a:rPr>
              <a:t>in Link Layer</a:t>
            </a:r>
            <a:r>
              <a:rPr lang="en-US" sz="2400" dirty="0"/>
              <a:t>:</a:t>
            </a:r>
          </a:p>
          <a:p>
            <a:pPr lvl="1"/>
            <a:r>
              <a:rPr lang="en-US" sz="2000" dirty="0"/>
              <a:t>Stop and wait</a:t>
            </a:r>
          </a:p>
          <a:p>
            <a:pPr lvl="1"/>
            <a:r>
              <a:rPr lang="en-US" sz="2000" dirty="0"/>
              <a:t>Sliding window</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a:extLst>
              <a:ext uri="{FF2B5EF4-FFF2-40B4-BE49-F238E27FC236}">
                <a16:creationId xmlns:a16="http://schemas.microsoft.com/office/drawing/2014/main" id="{7FC87645-22AD-8040-8C83-BC2F64C5D928}"/>
              </a:ext>
            </a:extLst>
          </p:cNvPr>
          <p:cNvSpPr>
            <a:spLocks noChangeArrowheads="1"/>
          </p:cNvSpPr>
          <p:nvPr/>
        </p:nvSpPr>
        <p:spPr bwMode="auto">
          <a:xfrm>
            <a:off x="5844701" y="1080745"/>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34" name="Line 8">
            <a:extLst>
              <a:ext uri="{FF2B5EF4-FFF2-40B4-BE49-F238E27FC236}">
                <a16:creationId xmlns:a16="http://schemas.microsoft.com/office/drawing/2014/main" id="{2FF6CB9E-FC16-794F-9F97-8FE4CC7DA95C}"/>
              </a:ext>
            </a:extLst>
          </p:cNvPr>
          <p:cNvSpPr>
            <a:spLocks noChangeShapeType="1"/>
          </p:cNvSpPr>
          <p:nvPr/>
        </p:nvSpPr>
        <p:spPr bwMode="auto">
          <a:xfrm flipV="1">
            <a:off x="5844701" y="1532152"/>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35" name="Line 9">
            <a:extLst>
              <a:ext uri="{FF2B5EF4-FFF2-40B4-BE49-F238E27FC236}">
                <a16:creationId xmlns:a16="http://schemas.microsoft.com/office/drawing/2014/main" id="{E0C842E9-2804-A24B-90F5-1E76ED56B971}"/>
              </a:ext>
            </a:extLst>
          </p:cNvPr>
          <p:cNvSpPr>
            <a:spLocks noChangeShapeType="1"/>
          </p:cNvSpPr>
          <p:nvPr/>
        </p:nvSpPr>
        <p:spPr bwMode="auto">
          <a:xfrm flipV="1">
            <a:off x="5844701" y="2026585"/>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36"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5844701" y="2387410"/>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37"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5844701" y="2899720"/>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38"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5823062" y="1080746"/>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A</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pplication</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39"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5949811" y="1939766"/>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141" name="Group 140">
            <a:extLst>
              <a:ext uri="{FF2B5EF4-FFF2-40B4-BE49-F238E27FC236}">
                <a16:creationId xmlns:a16="http://schemas.microsoft.com/office/drawing/2014/main" id="{AC9AAF3B-AED3-A449-97D4-F0291249333B}"/>
              </a:ext>
            </a:extLst>
          </p:cNvPr>
          <p:cNvGrpSpPr/>
          <p:nvPr/>
        </p:nvGrpSpPr>
        <p:grpSpPr>
          <a:xfrm>
            <a:off x="5844701" y="2387411"/>
            <a:ext cx="1451039" cy="512309"/>
            <a:chOff x="8993850" y="70771"/>
            <a:chExt cx="1861418" cy="694244"/>
          </a:xfrm>
        </p:grpSpPr>
        <p:sp>
          <p:nvSpPr>
            <p:cNvPr id="142" name="Rectangle 141">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143"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Link</a:t>
              </a:r>
            </a:p>
          </p:txBody>
        </p:sp>
      </p:grpSp>
      <p:sp>
        <p:nvSpPr>
          <p:cNvPr id="140"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5895548" y="1523645"/>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44"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5993332" y="2849360"/>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64645" y="369857"/>
            <a:ext cx="7886700" cy="670967"/>
          </a:xfrm>
        </p:spPr>
        <p:txBody>
          <a:bodyPr>
            <a:normAutofit/>
          </a:bodyPr>
          <a:lstStyle/>
          <a:p>
            <a:r>
              <a:rPr lang="en-US" altLang="en-US" sz="4000" dirty="0"/>
              <a:t>Data Link Layer</a:t>
            </a:r>
            <a:endParaRPr lang="en-US" sz="4050" dirty="0"/>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850193" y="3566456"/>
            <a:ext cx="3935312" cy="1451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indent="0" defTabSz="685800">
              <a:buNone/>
              <a:defRPr/>
            </a:pPr>
            <a:r>
              <a:rPr lang="en-US" sz="1800" kern="0" dirty="0">
                <a:solidFill>
                  <a:prstClr val="black"/>
                </a:solidFill>
                <a:latin typeface="Avenir Book" panose="020B0503020203020204" pitchFamily="34" charset="-78"/>
                <a:cs typeface="Avenir Book" panose="020B0503020203020204" pitchFamily="34" charset="-78"/>
              </a:rPr>
              <a:t>Sending side:</a:t>
            </a:r>
          </a:p>
          <a:p>
            <a:pPr marL="300038" indent="-207169" defTabSz="685800">
              <a:defRPr/>
            </a:pPr>
            <a:r>
              <a:rPr lang="en-US" sz="1800" kern="0" dirty="0">
                <a:solidFill>
                  <a:prstClr val="black"/>
                </a:solidFill>
                <a:latin typeface="Avenir Book" panose="020B0503020203020204" pitchFamily="34" charset="-78"/>
                <a:cs typeface="Avenir Book" panose="020B0503020203020204" pitchFamily="34" charset="-78"/>
              </a:rPr>
              <a:t>Encapsulates datagram in frame</a:t>
            </a:r>
          </a:p>
          <a:p>
            <a:pPr marL="300038" indent="-207169" defTabSz="685800">
              <a:defRPr/>
            </a:pPr>
            <a:r>
              <a:rPr lang="en-US" sz="1800" kern="0" dirty="0">
                <a:solidFill>
                  <a:prstClr val="black"/>
                </a:solidFill>
                <a:latin typeface="Avenir Book" panose="020B0503020203020204" pitchFamily="34" charset="-78"/>
                <a:cs typeface="Avenir Book" panose="020B0503020203020204" pitchFamily="34" charset="-78"/>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4976872" y="3578373"/>
            <a:ext cx="3622098" cy="1388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indent="0" defTabSz="685800">
              <a:buNone/>
              <a:defRPr/>
            </a:pPr>
            <a:r>
              <a:rPr lang="en-US" sz="1800" kern="0" dirty="0">
                <a:solidFill>
                  <a:prstClr val="black"/>
                </a:solidFill>
                <a:latin typeface="Avenir Book" panose="020B0503020203020204" pitchFamily="34" charset="-78"/>
                <a:cs typeface="Avenir Book" panose="020B0503020203020204" pitchFamily="34" charset="-78"/>
              </a:rPr>
              <a:t>Receiving side:</a:t>
            </a:r>
          </a:p>
          <a:p>
            <a:pPr marL="300038" indent="-207169" defTabSz="685800">
              <a:defRPr/>
            </a:pPr>
            <a:r>
              <a:rPr lang="en-US" sz="1800" kern="0" dirty="0">
                <a:solidFill>
                  <a:prstClr val="black"/>
                </a:solidFill>
                <a:latin typeface="Avenir Book" panose="020B0503020203020204" pitchFamily="34" charset="-78"/>
                <a:cs typeface="Avenir Book" panose="020B0503020203020204" pitchFamily="34" charset="-78"/>
              </a:rPr>
              <a:t>Looks for errors, reliable data transfer, flow control, etc.</a:t>
            </a:r>
          </a:p>
          <a:p>
            <a:pPr marL="300038" indent="-207169" defTabSz="685800">
              <a:defRPr/>
            </a:pPr>
            <a:r>
              <a:rPr lang="en-US" sz="1800" kern="0" dirty="0">
                <a:solidFill>
                  <a:prstClr val="black"/>
                </a:solidFill>
                <a:latin typeface="Avenir Book" panose="020B0503020203020204" pitchFamily="34" charset="-78"/>
                <a:cs typeface="Avenir Book" panose="020B0503020203020204" pitchFamily="34" charset="-78"/>
              </a:rPr>
              <a:t>Extracts datagram, passes to upper layer at receiving side</a:t>
            </a:r>
          </a:p>
        </p:txBody>
      </p:sp>
      <p:grpSp>
        <p:nvGrpSpPr>
          <p:cNvPr id="9" name="Group 8">
            <a:extLst>
              <a:ext uri="{FF2B5EF4-FFF2-40B4-BE49-F238E27FC236}">
                <a16:creationId xmlns:a16="http://schemas.microsoft.com/office/drawing/2014/main" id="{3974AB8B-EB99-0441-9682-66840F3A7F92}"/>
              </a:ext>
            </a:extLst>
          </p:cNvPr>
          <p:cNvGrpSpPr/>
          <p:nvPr/>
        </p:nvGrpSpPr>
        <p:grpSpPr>
          <a:xfrm>
            <a:off x="454362" y="2408416"/>
            <a:ext cx="1458301" cy="468417"/>
            <a:chOff x="8825708" y="18707"/>
            <a:chExt cx="1611485" cy="624556"/>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825708" y="18707"/>
              <a:ext cx="1539206" cy="533480"/>
              <a:chOff x="977194" y="2072936"/>
              <a:chExt cx="1539206" cy="533480"/>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1012320" y="2072936"/>
                <a:ext cx="615900" cy="533480"/>
              </a:xfrm>
              <a:prstGeom prst="rect">
                <a:avLst/>
              </a:prstGeom>
              <a:noFill/>
            </p:spPr>
            <p:txBody>
              <a:bodyPr wrap="square" rtlCol="0">
                <a:spAutoFit/>
              </a:bodyPr>
              <a:lstStyle/>
              <a:p>
                <a:pPr defTabSz="685800">
                  <a:defRPr/>
                </a:pPr>
                <a:r>
                  <a:rPr lang="en-US" sz="1200" dirty="0" err="1">
                    <a:solidFill>
                      <a:prstClr val="black"/>
                    </a:solidFill>
                    <a:latin typeface="Avenir Book" panose="020B0503020203020204" pitchFamily="34" charset="-78"/>
                    <a:cs typeface="Avenir Book" panose="020B0503020203020204" pitchFamily="34" charset="-78"/>
                  </a:rPr>
                  <a:t>link</a:t>
                </a:r>
                <a:r>
                  <a:rPr lang="en-US" sz="1200" baseline="-25000" dirty="0" err="1">
                    <a:solidFill>
                      <a:prstClr val="black"/>
                    </a:solidFill>
                    <a:latin typeface="Avenir Book" panose="020B0503020203020204" pitchFamily="34" charset="-78"/>
                    <a:cs typeface="Avenir Book" panose="020B0503020203020204" pitchFamily="34" charset="-78"/>
                  </a:rPr>
                  <a:t>h</a:t>
                </a:r>
                <a:endParaRPr lang="en-US" sz="1200" baseline="-25000" dirty="0">
                  <a:solidFill>
                    <a:prstClr val="black"/>
                  </a:solidFill>
                  <a:latin typeface="Avenir Book" panose="020B0503020203020204" pitchFamily="34" charset="-78"/>
                  <a:cs typeface="Avenir Book" panose="020B0503020203020204" pitchFamily="34" charset="-78"/>
                </a:endParaRP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615553"/>
              <a:chOff x="1551732" y="2084406"/>
              <a:chExt cx="1050336" cy="615553"/>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615553"/>
              </a:xfrm>
              <a:prstGeom prst="rect">
                <a:avLst/>
              </a:prstGeom>
              <a:noFill/>
              <a:effectLst/>
            </p:spPr>
            <p:txBody>
              <a:bodyPr wrap="squar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669866" y="1287683"/>
            <a:ext cx="1089353" cy="461665"/>
            <a:chOff x="1551732" y="2084406"/>
            <a:chExt cx="1050336" cy="615553"/>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615553"/>
            </a:xfrm>
            <a:prstGeom prst="rect">
              <a:avLst/>
            </a:prstGeom>
            <a:noFill/>
            <a:effectLst/>
          </p:spPr>
          <p:txBody>
            <a:bodyPr wrap="squar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datagram</a:t>
              </a:r>
            </a:p>
          </p:txBody>
        </p:sp>
      </p:grpSp>
      <p:sp>
        <p:nvSpPr>
          <p:cNvPr id="95" name="Rectangle 94">
            <a:extLst>
              <a:ext uri="{FF2B5EF4-FFF2-40B4-BE49-F238E27FC236}">
                <a16:creationId xmlns:a16="http://schemas.microsoft.com/office/drawing/2014/main" id="{7FC87645-22AD-8040-8C83-BC2F64C5D928}"/>
              </a:ext>
            </a:extLst>
          </p:cNvPr>
          <p:cNvSpPr>
            <a:spLocks noChangeArrowheads="1"/>
          </p:cNvSpPr>
          <p:nvPr/>
        </p:nvSpPr>
        <p:spPr bwMode="auto">
          <a:xfrm>
            <a:off x="1953531" y="1080745"/>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96" name="Line 8">
            <a:extLst>
              <a:ext uri="{FF2B5EF4-FFF2-40B4-BE49-F238E27FC236}">
                <a16:creationId xmlns:a16="http://schemas.microsoft.com/office/drawing/2014/main" id="{2FF6CB9E-FC16-794F-9F97-8FE4CC7DA95C}"/>
              </a:ext>
            </a:extLst>
          </p:cNvPr>
          <p:cNvSpPr>
            <a:spLocks noChangeShapeType="1"/>
          </p:cNvSpPr>
          <p:nvPr/>
        </p:nvSpPr>
        <p:spPr bwMode="auto">
          <a:xfrm flipV="1">
            <a:off x="1953531" y="1532152"/>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9" name="Line 9">
            <a:extLst>
              <a:ext uri="{FF2B5EF4-FFF2-40B4-BE49-F238E27FC236}">
                <a16:creationId xmlns:a16="http://schemas.microsoft.com/office/drawing/2014/main" id="{E0C842E9-2804-A24B-90F5-1E76ED56B971}"/>
              </a:ext>
            </a:extLst>
          </p:cNvPr>
          <p:cNvSpPr>
            <a:spLocks noChangeShapeType="1"/>
          </p:cNvSpPr>
          <p:nvPr/>
        </p:nvSpPr>
        <p:spPr bwMode="auto">
          <a:xfrm flipV="1">
            <a:off x="1953531" y="2026585"/>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0"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1953531" y="2387410"/>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1"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1953531" y="2899720"/>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02"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1931892" y="1080746"/>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A</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pplication</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03"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2058641" y="1939766"/>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06"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2004378" y="1523645"/>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107" name="Group 106">
            <a:extLst>
              <a:ext uri="{FF2B5EF4-FFF2-40B4-BE49-F238E27FC236}">
                <a16:creationId xmlns:a16="http://schemas.microsoft.com/office/drawing/2014/main" id="{AC9AAF3B-AED3-A449-97D4-F0291249333B}"/>
              </a:ext>
            </a:extLst>
          </p:cNvPr>
          <p:cNvGrpSpPr/>
          <p:nvPr/>
        </p:nvGrpSpPr>
        <p:grpSpPr>
          <a:xfrm>
            <a:off x="1953531" y="2387411"/>
            <a:ext cx="1451039" cy="512309"/>
            <a:chOff x="8993850" y="70771"/>
            <a:chExt cx="1861418" cy="694244"/>
          </a:xfrm>
        </p:grpSpPr>
        <p:sp>
          <p:nvSpPr>
            <p:cNvPr id="114" name="Rectangle 113">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115"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Link</a:t>
              </a:r>
            </a:p>
          </p:txBody>
        </p:sp>
      </p:grpSp>
      <p:sp>
        <p:nvSpPr>
          <p:cNvPr id="130"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2102162" y="2849360"/>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5" name="Freeform 4">
            <a:extLst>
              <a:ext uri="{FF2B5EF4-FFF2-40B4-BE49-F238E27FC236}">
                <a16:creationId xmlns:a16="http://schemas.microsoft.com/office/drawing/2014/main" id="{40BD8E7B-C44D-C64B-8B42-1AB6A22BDEC2}"/>
              </a:ext>
            </a:extLst>
          </p:cNvPr>
          <p:cNvSpPr/>
          <p:nvPr/>
        </p:nvSpPr>
        <p:spPr>
          <a:xfrm>
            <a:off x="2682240" y="2741449"/>
            <a:ext cx="3796937" cy="763078"/>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 name="Group 11">
            <a:extLst>
              <a:ext uri="{FF2B5EF4-FFF2-40B4-BE49-F238E27FC236}">
                <a16:creationId xmlns:a16="http://schemas.microsoft.com/office/drawing/2014/main" id="{AE4DCBCE-E716-334C-BD5E-3775F82A2DA5}"/>
              </a:ext>
            </a:extLst>
          </p:cNvPr>
          <p:cNvGrpSpPr/>
          <p:nvPr/>
        </p:nvGrpSpPr>
        <p:grpSpPr>
          <a:xfrm>
            <a:off x="7380377" y="2401845"/>
            <a:ext cx="927600" cy="461665"/>
            <a:chOff x="309834" y="1124253"/>
            <a:chExt cx="1050336" cy="615553"/>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615553"/>
            </a:xfrm>
            <a:prstGeom prst="rect">
              <a:avLst/>
            </a:prstGeom>
            <a:noFill/>
            <a:effectLst/>
          </p:spPr>
          <p:txBody>
            <a:bodyPr wrap="squar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datagram</a:t>
              </a:r>
            </a:p>
          </p:txBody>
        </p:sp>
      </p:grpSp>
    </p:spTree>
    <p:extLst>
      <p:ext uri="{BB962C8B-B14F-4D97-AF65-F5344CB8AC3E}">
        <p14:creationId xmlns:p14="http://schemas.microsoft.com/office/powerpoint/2010/main" val="44075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712 -0.00116 L -0.00295 0.17662 " pathEditMode="relative" rAng="0" ptsTypes="AA">
                                      <p:cBhvr>
                                        <p:cTn id="6" dur="2000" fill="hold"/>
                                        <p:tgtEl>
                                          <p:spTgt spid="7"/>
                                        </p:tgtEl>
                                        <p:attrNameLst>
                                          <p:attrName>ppt_x</p:attrName>
                                          <p:attrName>ppt_y</p:attrName>
                                        </p:attrNameLst>
                                      </p:cBhvr>
                                      <p:rCtr x="208" y="8889"/>
                                    </p:animMotion>
                                  </p:childTnLst>
                                </p:cTn>
                              </p:par>
                              <p:par>
                                <p:cTn id="7" presetID="9"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animEffect transition="in" filter="dissolve">
                                      <p:cBhvr>
                                        <p:cTn id="9" dur="500"/>
                                        <p:tgtEl>
                                          <p:spTgt spid="81"/>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xit" presetSubtype="0" fill="hold" nodeType="clickEffect">
                                  <p:stCondLst>
                                    <p:cond delay="0"/>
                                  </p:stCondLst>
                                  <p:childTnLst>
                                    <p:animEffect transition="out" filter="dissolv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par>
                                <p:cTn id="15" presetID="9"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par>
                          <p:cTn id="18" fill="hold">
                            <p:stCondLst>
                              <p:cond delay="500"/>
                            </p:stCondLst>
                            <p:childTnLst>
                              <p:par>
                                <p:cTn id="19" presetID="0" presetClass="path" presetSubtype="0" accel="50000" decel="50000" fill="hold" nodeType="afterEffect">
                                  <p:stCondLst>
                                    <p:cond delay="0"/>
                                  </p:stCondLst>
                                  <p:childTnLst>
                                    <p:animMotion origin="layout" path="M -2.77778E-7 -0.00024 C 0.00069 0.05555 0.00174 0.11111 0.0026 0.16689 L 0.68629 0.17476 L 0.68629 -0.00301 " pathEditMode="relative" rAng="0" ptsTypes="AAAA">
                                      <p:cBhvr>
                                        <p:cTn id="20" dur="2000" fill="hold"/>
                                        <p:tgtEl>
                                          <p:spTgt spid="9"/>
                                        </p:tgtEl>
                                        <p:attrNameLst>
                                          <p:attrName>ppt_x</p:attrName>
                                          <p:attrName>ppt_y</p:attrName>
                                        </p:attrNameLst>
                                      </p:cBhvr>
                                      <p:rCtr x="34306" y="8611"/>
                                    </p:animMotion>
                                  </p:childTnLst>
                                </p:cTn>
                              </p:par>
                            </p:childTnLst>
                          </p:cTn>
                        </p:par>
                        <p:par>
                          <p:cTn id="21" fill="hold">
                            <p:stCondLst>
                              <p:cond delay="2500"/>
                            </p:stCondLst>
                            <p:childTnLst>
                              <p:par>
                                <p:cTn id="22" presetID="9" presetClass="entr" presetSubtype="0" fill="hold" grpId="0" nodeType="afterEffect">
                                  <p:stCondLst>
                                    <p:cond delay="0"/>
                                  </p:stCondLst>
                                  <p:childTnLst>
                                    <p:set>
                                      <p:cBhvr>
                                        <p:cTn id="23" dur="1" fill="hold">
                                          <p:stCondLst>
                                            <p:cond delay="0"/>
                                          </p:stCondLst>
                                        </p:cTn>
                                        <p:tgtEl>
                                          <p:spTgt spid="82"/>
                                        </p:tgtEl>
                                        <p:attrNameLst>
                                          <p:attrName>style.visibility</p:attrName>
                                        </p:attrNameLst>
                                      </p:cBhvr>
                                      <p:to>
                                        <p:strVal val="visible"/>
                                      </p:to>
                                    </p:set>
                                    <p:animEffect transition="in" filter="dissolve">
                                      <p:cBhvr>
                                        <p:cTn id="24" dur="500"/>
                                        <p:tgtEl>
                                          <p:spTgt spid="8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9"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00052 -0.00024 L 0.00035 -0.18287 " pathEditMode="relative" rAng="0" ptsTypes="AA">
                                      <p:cBhvr>
                                        <p:cTn id="35" dur="2000" fill="hold"/>
                                        <p:tgtEl>
                                          <p:spTgt spid="12"/>
                                        </p:tgtEl>
                                        <p:attrNameLst>
                                          <p:attrName>ppt_x</p:attrName>
                                          <p:attrName>ppt_y</p:attrName>
                                        </p:attrNameLst>
                                      </p:cBhvr>
                                      <p:rCtr x="-17" y="-91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81000" y="152400"/>
            <a:ext cx="8382000" cy="712788"/>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363">
              <a:defRPr/>
            </a:pPr>
            <a:r>
              <a:rPr lang="en-US" altLang="en-US" dirty="0">
                <a:latin typeface="Avenir Book" panose="020B0503020203020204" pitchFamily="34" charset="-78"/>
                <a:cs typeface="Avenir Book" panose="020B0503020203020204" pitchFamily="34" charset="-78"/>
              </a:rPr>
              <a:t>Data Link Layer</a:t>
            </a:r>
            <a:endParaRPr lang="en-US" dirty="0">
              <a:latin typeface="Avenir Book" panose="020B0503020203020204" pitchFamily="34" charset="-78"/>
              <a:cs typeface="Avenir Book" panose="020B0503020203020204" pitchFamily="34" charset="-78"/>
            </a:endParaRPr>
          </a:p>
        </p:txBody>
      </p:sp>
      <p:sp>
        <p:nvSpPr>
          <p:cNvPr id="8" name="Rectangle 42">
            <a:extLst>
              <a:ext uri="{FF2B5EF4-FFF2-40B4-BE49-F238E27FC236}">
                <a16:creationId xmlns:a16="http://schemas.microsoft.com/office/drawing/2014/main" id="{08D16DCA-2F81-3142-8787-DCBB82571FB9}"/>
              </a:ext>
            </a:extLst>
          </p:cNvPr>
          <p:cNvSpPr>
            <a:spLocks noChangeArrowheads="1"/>
          </p:cNvSpPr>
          <p:nvPr/>
        </p:nvSpPr>
        <p:spPr bwMode="auto">
          <a:xfrm>
            <a:off x="6387824" y="2170286"/>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9" name="Rectangle 44">
            <a:extLst>
              <a:ext uri="{FF2B5EF4-FFF2-40B4-BE49-F238E27FC236}">
                <a16:creationId xmlns:a16="http://schemas.microsoft.com/office/drawing/2014/main" id="{4292A8DC-1EBA-E346-AA85-38C6822CAA62}"/>
              </a:ext>
            </a:extLst>
          </p:cNvPr>
          <p:cNvSpPr>
            <a:spLocks noChangeArrowheads="1"/>
          </p:cNvSpPr>
          <p:nvPr/>
        </p:nvSpPr>
        <p:spPr bwMode="auto">
          <a:xfrm>
            <a:off x="6837086" y="4108623"/>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0" name="Rectangle 45">
            <a:extLst>
              <a:ext uri="{FF2B5EF4-FFF2-40B4-BE49-F238E27FC236}">
                <a16:creationId xmlns:a16="http://schemas.microsoft.com/office/drawing/2014/main" id="{9AD0BC31-6A50-984F-86A3-3CA27EA7CD26}"/>
              </a:ext>
            </a:extLst>
          </p:cNvPr>
          <p:cNvSpPr>
            <a:spLocks noChangeArrowheads="1"/>
          </p:cNvSpPr>
          <p:nvPr/>
        </p:nvSpPr>
        <p:spPr bwMode="auto">
          <a:xfrm>
            <a:off x="6837086" y="3521248"/>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kern="0" dirty="0">
                <a:solidFill>
                  <a:srgbClr val="000000"/>
                </a:solidFill>
                <a:latin typeface="Avenir Book" panose="020B0503020203020204" pitchFamily="34" charset="-78"/>
                <a:ea typeface="ＭＳ Ｐゴシック" charset="0"/>
                <a:cs typeface="Avenir Book" panose="020B0503020203020204" pitchFamily="34" charset="-78"/>
              </a:rPr>
              <a:t>C</a:t>
            </a:r>
            <a:r>
              <a:rPr kumimoji="0" lang="en-US" sz="1200" b="0" u="none" strike="noStrike" kern="0" cap="none" spc="0" normalizeH="0" baseline="0" noProof="0" dirty="0" err="1">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ontroller</a:t>
            </a:r>
            <a:endParaRPr kumimoji="0" lang="en-US" sz="12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1"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6799291" y="4118148"/>
            <a:ext cx="72487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dirty="0">
                <a:solidFill>
                  <a:srgbClr val="000000"/>
                </a:solidFill>
                <a:latin typeface="Avenir Book" panose="020B0503020203020204" pitchFamily="34" charset="-78"/>
                <a:cs typeface="Avenir Book" panose="020B0503020203020204" pitchFamily="34" charset="-78"/>
              </a:rPr>
              <a:t>P</a:t>
            </a:r>
            <a:r>
              <a:rPr kumimoji="0" lang="en-US" sz="1200" b="0" i="0" u="none" strike="noStrike" kern="120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hysical</a:t>
            </a:r>
            <a:endParaRPr kumimoji="0" lang="en-US" sz="1200" b="0" i="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12" name="Freeform 47">
            <a:extLst>
              <a:ext uri="{FF2B5EF4-FFF2-40B4-BE49-F238E27FC236}">
                <a16:creationId xmlns:a16="http://schemas.microsoft.com/office/drawing/2014/main" id="{793E17F7-22E2-FF4D-8509-E82EDBE2D5AA}"/>
              </a:ext>
            </a:extLst>
          </p:cNvPr>
          <p:cNvSpPr>
            <a:spLocks/>
          </p:cNvSpPr>
          <p:nvPr/>
        </p:nvSpPr>
        <p:spPr bwMode="auto">
          <a:xfrm>
            <a:off x="6889474" y="3040236"/>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3" name="Line 48">
            <a:extLst>
              <a:ext uri="{FF2B5EF4-FFF2-40B4-BE49-F238E27FC236}">
                <a16:creationId xmlns:a16="http://schemas.microsoft.com/office/drawing/2014/main" id="{07601B60-F87E-2F49-8A8E-1FF14E515D33}"/>
              </a:ext>
            </a:extLst>
          </p:cNvPr>
          <p:cNvSpPr>
            <a:spLocks noChangeShapeType="1"/>
          </p:cNvSpPr>
          <p:nvPr/>
        </p:nvSpPr>
        <p:spPr bwMode="auto">
          <a:xfrm>
            <a:off x="6754536" y="3213273"/>
            <a:ext cx="1358900"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4"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7149824" y="322121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5" name="Rectangle 50">
            <a:extLst>
              <a:ext uri="{FF2B5EF4-FFF2-40B4-BE49-F238E27FC236}">
                <a16:creationId xmlns:a16="http://schemas.microsoft.com/office/drawing/2014/main" id="{A634403E-4499-294B-99AD-E3A86D96C08B}"/>
              </a:ext>
            </a:extLst>
          </p:cNvPr>
          <p:cNvSpPr>
            <a:spLocks noChangeArrowheads="1"/>
          </p:cNvSpPr>
          <p:nvPr/>
        </p:nvSpPr>
        <p:spPr bwMode="auto">
          <a:xfrm>
            <a:off x="6643411" y="2522711"/>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kern="0" dirty="0">
                <a:solidFill>
                  <a:srgbClr val="000000"/>
                </a:solidFill>
                <a:latin typeface="Avenir Book" panose="020B0503020203020204" pitchFamily="34" charset="-78"/>
                <a:ea typeface="ＭＳ Ｐゴシック" charset="0"/>
                <a:cs typeface="Avenir Book" panose="020B0503020203020204" pitchFamily="34" charset="-78"/>
              </a:rPr>
              <a:t>CPU</a:t>
            </a:r>
            <a:endParaRPr kumimoji="0" lang="en-US" sz="12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6" name="Rectangle 51">
            <a:extLst>
              <a:ext uri="{FF2B5EF4-FFF2-40B4-BE49-F238E27FC236}">
                <a16:creationId xmlns:a16="http://schemas.microsoft.com/office/drawing/2014/main" id="{82C997D8-021F-0245-9B73-2C5E048B65DC}"/>
              </a:ext>
            </a:extLst>
          </p:cNvPr>
          <p:cNvSpPr>
            <a:spLocks noChangeArrowheads="1"/>
          </p:cNvSpPr>
          <p:nvPr/>
        </p:nvSpPr>
        <p:spPr bwMode="auto">
          <a:xfrm>
            <a:off x="7462561" y="2524298"/>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rPr>
              <a:t>Memory</a:t>
            </a:r>
          </a:p>
        </p:txBody>
      </p:sp>
      <p:sp>
        <p:nvSpPr>
          <p:cNvPr id="17"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6946624" y="3043411"/>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8"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7819749" y="3044998"/>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19"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8267424" y="3341861"/>
            <a:ext cx="10383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(e.g., PCI)</a:t>
            </a:r>
          </a:p>
        </p:txBody>
      </p:sp>
      <p:sp>
        <p:nvSpPr>
          <p:cNvPr id="20" name="Line 55">
            <a:extLst>
              <a:ext uri="{FF2B5EF4-FFF2-40B4-BE49-F238E27FC236}">
                <a16:creationId xmlns:a16="http://schemas.microsoft.com/office/drawing/2014/main" id="{159E9A7C-2C1B-CC40-B1B4-760AFE091B0E}"/>
              </a:ext>
            </a:extLst>
          </p:cNvPr>
          <p:cNvSpPr>
            <a:spLocks noChangeShapeType="1"/>
          </p:cNvSpPr>
          <p:nvPr/>
        </p:nvSpPr>
        <p:spPr bwMode="auto">
          <a:xfrm>
            <a:off x="7162524" y="3829223"/>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1" name="Line 56">
            <a:extLst>
              <a:ext uri="{FF2B5EF4-FFF2-40B4-BE49-F238E27FC236}">
                <a16:creationId xmlns:a16="http://schemas.microsoft.com/office/drawing/2014/main" id="{52214380-92AB-E048-BEDD-B0110B2E837D}"/>
              </a:ext>
            </a:extLst>
          </p:cNvPr>
          <p:cNvSpPr>
            <a:spLocks noChangeShapeType="1"/>
          </p:cNvSpPr>
          <p:nvPr/>
        </p:nvSpPr>
        <p:spPr bwMode="auto">
          <a:xfrm>
            <a:off x="7151622" y="4413422"/>
            <a:ext cx="0" cy="366713"/>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2"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7945161" y="3218036"/>
            <a:ext cx="382588" cy="2682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3"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7149824" y="4773398"/>
            <a:ext cx="157405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dirty="0">
                <a:solidFill>
                  <a:srgbClr val="000000"/>
                </a:solidFill>
                <a:latin typeface="Avenir Book" panose="020B0503020203020204" pitchFamily="34" charset="-78"/>
                <a:cs typeface="Avenir Book" panose="020B0503020203020204" pitchFamily="34" charset="-78"/>
              </a:rPr>
              <a:t>N</a:t>
            </a:r>
            <a:r>
              <a:rPr kumimoji="0" lang="en-US" sz="1200" b="0" i="0" u="none" strike="noStrike" kern="120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etwork</a:t>
            </a:r>
            <a:r>
              <a:rPr kumimoji="0" lang="en-US" sz="1200" b="0" i="0" u="none" strike="noStrike" kern="120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 interface</a:t>
            </a:r>
          </a:p>
        </p:txBody>
      </p:sp>
      <p:sp>
        <p:nvSpPr>
          <p:cNvPr id="24"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7762599" y="4235623"/>
            <a:ext cx="173037" cy="54451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5" name="Rectangle 43">
            <a:extLst>
              <a:ext uri="{FF2B5EF4-FFF2-40B4-BE49-F238E27FC236}">
                <a16:creationId xmlns:a16="http://schemas.microsoft.com/office/drawing/2014/main" id="{D2E8D72A-74A0-8047-B32B-E6CC292FCAA2}"/>
              </a:ext>
            </a:extLst>
          </p:cNvPr>
          <p:cNvSpPr>
            <a:spLocks noChangeArrowheads="1"/>
          </p:cNvSpPr>
          <p:nvPr/>
        </p:nvSpPr>
        <p:spPr bwMode="auto">
          <a:xfrm>
            <a:off x="6590784" y="3433272"/>
            <a:ext cx="1122362" cy="1082675"/>
          </a:xfrm>
          <a:prstGeom prst="rect">
            <a:avLst/>
          </a:prstGeom>
          <a:noFill/>
          <a:ln w="28575">
            <a:solidFill>
              <a:srgbClr val="FF0000"/>
            </a:solidFill>
            <a:prstDash val="sys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120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nvGrpSpPr>
          <p:cNvPr id="26" name="Group 84">
            <a:extLst>
              <a:ext uri="{FF2B5EF4-FFF2-40B4-BE49-F238E27FC236}">
                <a16:creationId xmlns:a16="http://schemas.microsoft.com/office/drawing/2014/main" id="{F87BAAC8-00DB-C64F-B18B-456E80F15B7F}"/>
              </a:ext>
            </a:extLst>
          </p:cNvPr>
          <p:cNvGrpSpPr>
            <a:grpSpLocks/>
          </p:cNvGrpSpPr>
          <p:nvPr/>
        </p:nvGrpSpPr>
        <p:grpSpPr bwMode="auto">
          <a:xfrm>
            <a:off x="5316302" y="2402060"/>
            <a:ext cx="1504951" cy="2035175"/>
            <a:chOff x="2673" y="1742"/>
            <a:chExt cx="948" cy="1282"/>
          </a:xfrm>
        </p:grpSpPr>
        <p:sp>
          <p:nvSpPr>
            <p:cNvPr id="27"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8"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29"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1"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673" y="1742"/>
              <a:ext cx="612"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kern="0" dirty="0">
                  <a:solidFill>
                    <a:srgbClr val="000000"/>
                  </a:solidFill>
                  <a:latin typeface="Avenir Book" panose="020B0503020203020204" pitchFamily="34" charset="-78"/>
                  <a:cs typeface="Avenir Book" panose="020B0503020203020204" pitchFamily="34" charset="-78"/>
                </a:rPr>
                <a:t>A</a:t>
              </a:r>
              <a:r>
                <a:rPr kumimoji="0" lang="en-US" sz="1200" b="0" i="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pplication</a:t>
              </a:r>
              <a:endPar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kern="0" noProof="0" dirty="0">
                  <a:solidFill>
                    <a:srgbClr val="000000"/>
                  </a:solidFill>
                  <a:latin typeface="Avenir Book" panose="020B0503020203020204" pitchFamily="34" charset="-78"/>
                  <a:cs typeface="Avenir Book" panose="020B0503020203020204" pitchFamily="34" charset="-78"/>
                </a:rPr>
                <a:t>T</a:t>
              </a:r>
              <a:r>
                <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kern="0" dirty="0">
                  <a:solidFill>
                    <a:srgbClr val="000000"/>
                  </a:solidFill>
                  <a:latin typeface="Avenir Book" panose="020B0503020203020204" pitchFamily="34" charset="-78"/>
                  <a:cs typeface="Avenir Book" panose="020B0503020203020204" pitchFamily="34" charset="-78"/>
                </a:rPr>
                <a:t>N</a:t>
              </a:r>
              <a:r>
                <a:rPr kumimoji="0" lang="en-US" sz="1200" b="0" i="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etwork</a:t>
              </a:r>
              <a:endPar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kern="0" dirty="0">
                  <a:solidFill>
                    <a:srgbClr val="000000"/>
                  </a:solidFill>
                  <a:latin typeface="Avenir Book" panose="020B0503020203020204" pitchFamily="34" charset="-78"/>
                  <a:cs typeface="Avenir Book" panose="020B0503020203020204" pitchFamily="34" charset="-78"/>
                </a:rPr>
                <a:t>L</a:t>
              </a:r>
              <a:r>
                <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ink</a:t>
              </a:r>
            </a:p>
          </p:txBody>
        </p:sp>
        <p:sp>
          <p:nvSpPr>
            <p:cNvPr id="32"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3"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4"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5"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6"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7"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38"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42" y="2653"/>
              <a:ext cx="457"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i="0" kern="0" dirty="0">
                  <a:solidFill>
                    <a:srgbClr val="000000"/>
                  </a:solidFill>
                  <a:latin typeface="Avenir Book" panose="020B0503020203020204" pitchFamily="34" charset="-78"/>
                  <a:cs typeface="Avenir Book" panose="020B0503020203020204" pitchFamily="34" charset="-78"/>
                </a:rPr>
                <a:t>P</a:t>
              </a:r>
              <a:r>
                <a:rPr kumimoji="0" lang="en-US" sz="1200" b="0" i="0" u="none" strike="noStrike" kern="0" cap="none" spc="0" normalizeH="0" baseline="0" noProof="0" dirty="0" err="1">
                  <a:ln>
                    <a:noFill/>
                  </a:ln>
                  <a:solidFill>
                    <a:srgbClr val="000000"/>
                  </a:solidFill>
                  <a:effectLst/>
                  <a:uLnTx/>
                  <a:uFillTx/>
                  <a:latin typeface="Avenir Book" panose="020B0503020203020204" pitchFamily="34" charset="-78"/>
                  <a:cs typeface="Avenir Book" panose="020B0503020203020204" pitchFamily="34" charset="-78"/>
                </a:rPr>
                <a:t>hysical</a:t>
              </a:r>
              <a:endParaRPr kumimoji="0" lang="en-US" sz="1200" b="0" i="0" u="none" strike="noStrike" kern="0" cap="none" spc="0" normalizeH="0" baseline="0" noProof="0" dirty="0">
                <a:ln>
                  <a:noFill/>
                </a:ln>
                <a:solidFill>
                  <a:srgbClr val="000000"/>
                </a:solidFill>
                <a:effectLst/>
                <a:uLnTx/>
                <a:uFillTx/>
                <a:latin typeface="Avenir Book" panose="020B0503020203020204" pitchFamily="34" charset="-78"/>
                <a:cs typeface="Avenir Book" panose="020B0503020203020204" pitchFamily="34" charset="-78"/>
              </a:endParaRPr>
            </a:p>
          </p:txBody>
        </p:sp>
        <p:sp>
          <p:nvSpPr>
            <p:cNvPr id="39"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40"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sp>
          <p:nvSpPr>
            <p:cNvPr id="41"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u="none" strike="noStrike" kern="0" cap="none" spc="0" normalizeH="0" baseline="0" noProof="0" dirty="0">
                <a:ln>
                  <a:noFill/>
                </a:ln>
                <a:solidFill>
                  <a:srgbClr val="000000"/>
                </a:solidFill>
                <a:effectLst/>
                <a:uLnTx/>
                <a:uFillTx/>
                <a:latin typeface="Avenir Book" panose="020B0503020203020204" pitchFamily="34" charset="-78"/>
                <a:ea typeface="ＭＳ Ｐゴシック" charset="0"/>
                <a:cs typeface="Avenir Book" panose="020B0503020203020204" pitchFamily="34" charset="-78"/>
              </a:endParaRPr>
            </a:p>
          </p:txBody>
        </p:sp>
      </p:grpSp>
      <p:pic>
        <p:nvPicPr>
          <p:cNvPr id="42"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245" y="817315"/>
            <a:ext cx="1143000"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4" name="Text Placeholder 2"/>
          <p:cNvSpPr txBox="1">
            <a:spLocks/>
          </p:cNvSpPr>
          <p:nvPr/>
        </p:nvSpPr>
        <p:spPr>
          <a:xfrm>
            <a:off x="490537" y="1010194"/>
            <a:ext cx="8458200" cy="4885509"/>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a:p>
            <a:pPr>
              <a:buFont typeface="Wingdings" pitchFamily="2" charset="2"/>
              <a:buChar char="q"/>
            </a:pPr>
            <a:endParaRPr lang="en-US" sz="2000" dirty="0">
              <a:solidFill>
                <a:srgbClr val="0070C0"/>
              </a:solidFill>
            </a:endParaRPr>
          </a:p>
        </p:txBody>
      </p:sp>
      <p:sp>
        <p:nvSpPr>
          <p:cNvPr id="56" name="Text Placeholder 2"/>
          <p:cNvSpPr txBox="1">
            <a:spLocks/>
          </p:cNvSpPr>
          <p:nvPr/>
        </p:nvSpPr>
        <p:spPr>
          <a:xfrm>
            <a:off x="490537" y="3891416"/>
            <a:ext cx="4743411" cy="2004287"/>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spcBef>
                <a:spcPct val="50000"/>
              </a:spcBef>
              <a:buFont typeface="Wingdings" panose="05000000000000000000" pitchFamily="2" charset="2"/>
              <a:buChar char="q"/>
            </a:pPr>
            <a:r>
              <a:rPr lang="en-GB" altLang="en-US" sz="2400" dirty="0">
                <a:solidFill>
                  <a:schemeClr val="tx1"/>
                </a:solidFill>
                <a:latin typeface="Avenir Book" panose="020B0503020203020204" pitchFamily="34" charset="-78"/>
                <a:cs typeface="Avenir Book" panose="020B0503020203020204" pitchFamily="34" charset="-78"/>
              </a:rPr>
              <a:t>Link layer implemented on-chip or in network interface card (NIC) </a:t>
            </a:r>
          </a:p>
          <a:p>
            <a:pPr marL="800100" lvl="1" indent="-342900">
              <a:spcBef>
                <a:spcPct val="50000"/>
              </a:spcBef>
              <a:buFont typeface="Arial" panose="020B0604020202020204" pitchFamily="34" charset="0"/>
              <a:buChar char="•"/>
            </a:pPr>
            <a:r>
              <a:rPr lang="en-GB" altLang="en-US" sz="2000" dirty="0">
                <a:solidFill>
                  <a:schemeClr val="tx1"/>
                </a:solidFill>
                <a:latin typeface="Avenir Book" panose="020B0503020203020204" pitchFamily="34" charset="-78"/>
                <a:cs typeface="Avenir Book" panose="020B0503020203020204" pitchFamily="34" charset="-78"/>
              </a:rPr>
              <a:t>Implements link, physical layer</a:t>
            </a:r>
          </a:p>
          <a:p>
            <a:pPr marL="800100" lvl="1" indent="-342900">
              <a:spcBef>
                <a:spcPct val="50000"/>
              </a:spcBef>
              <a:buFont typeface="Arial" panose="020B0604020202020204" pitchFamily="34" charset="0"/>
              <a:buChar char="•"/>
            </a:pPr>
            <a:r>
              <a:rPr lang="en-GB" altLang="en-US" sz="2000" dirty="0">
                <a:solidFill>
                  <a:schemeClr val="tx1"/>
                </a:solidFill>
                <a:latin typeface="Avenir Book" panose="020B0503020203020204" pitchFamily="34" charset="-78"/>
                <a:cs typeface="Avenir Book" panose="020B0503020203020204" pitchFamily="34" charset="-78"/>
              </a:rPr>
              <a:t>Attaches into host’s system buses</a:t>
            </a:r>
          </a:p>
          <a:p>
            <a:pPr marL="342900" indent="-342900">
              <a:spcBef>
                <a:spcPct val="50000"/>
              </a:spcBef>
              <a:buFont typeface="Wingdings" panose="05000000000000000000" pitchFamily="2" charset="2"/>
              <a:buChar char="q"/>
            </a:pPr>
            <a:r>
              <a:rPr lang="en-GB" altLang="en-US" sz="2400" dirty="0">
                <a:solidFill>
                  <a:schemeClr val="tx1"/>
                </a:solidFill>
                <a:latin typeface="Avenir Book" panose="020B0503020203020204" pitchFamily="34" charset="-78"/>
                <a:cs typeface="Avenir Book" panose="020B0503020203020204" pitchFamily="34" charset="-78"/>
              </a:rPr>
              <a:t>Combination of hardware, software, firmware</a:t>
            </a: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a:p>
            <a:pPr>
              <a:buFont typeface="Wingdings" pitchFamily="2" charset="2"/>
              <a:buChar char="q"/>
            </a:pPr>
            <a:endParaRPr lang="en-US" sz="2000" dirty="0">
              <a:solidFill>
                <a:schemeClr val="tx1"/>
              </a:solidFill>
              <a:latin typeface="Avenir Book" panose="020B0503020203020204" pitchFamily="34" charset="-78"/>
              <a:cs typeface="Avenir Book" panose="020B0503020203020204" pitchFamily="34" charset="-78"/>
            </a:endParaRPr>
          </a:p>
        </p:txBody>
      </p:sp>
      <p:pic>
        <p:nvPicPr>
          <p:cNvPr id="57"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4591" y="971666"/>
            <a:ext cx="921139" cy="921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79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Flow Control</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19888919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Flow Control</a:t>
            </a:r>
            <a:br>
              <a:rPr lang="en-US" dirty="0"/>
            </a:br>
            <a:endParaRPr dirty="0"/>
          </a:p>
        </p:txBody>
      </p:sp>
      <p:sp>
        <p:nvSpPr>
          <p:cNvPr id="13315" name="Text Placeholder 2"/>
          <p:cNvSpPr>
            <a:spLocks noGrp="1"/>
          </p:cNvSpPr>
          <p:nvPr>
            <p:ph type="body" sz="quarter" idx="10"/>
          </p:nvPr>
        </p:nvSpPr>
        <p:spPr>
          <a:xfrm>
            <a:off x="490537" y="3152503"/>
            <a:ext cx="8458200" cy="2743200"/>
          </a:xfrm>
        </p:spPr>
        <p:txBody>
          <a:bodyPr/>
          <a:lstStyle/>
          <a:p>
            <a:pPr>
              <a:spcBef>
                <a:spcPct val="50000"/>
              </a:spcBef>
            </a:pPr>
            <a:r>
              <a:rPr lang="en-US" altLang="en-US" sz="2000" dirty="0"/>
              <a:t>Flow control assures that a transmitting entity does not overwhelm a receiving entity with data</a:t>
            </a:r>
          </a:p>
          <a:p>
            <a:pPr lvl="1">
              <a:spcBef>
                <a:spcPct val="50000"/>
              </a:spcBef>
            </a:pPr>
            <a:r>
              <a:rPr lang="en-US" altLang="en-US" sz="1800" dirty="0"/>
              <a:t>If the transmitter transmits too fast, then the receiver buffer may overflow</a:t>
            </a:r>
          </a:p>
          <a:p>
            <a:pPr lvl="2">
              <a:spcBef>
                <a:spcPct val="50000"/>
              </a:spcBef>
            </a:pPr>
            <a:r>
              <a:rPr lang="en-US" altLang="en-US" sz="1600" dirty="0"/>
              <a:t>This may lead to data loss, retransmission, and performance reduction</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7" name="Rectangle 6">
            <a:extLst>
              <a:ext uri="{FF2B5EF4-FFF2-40B4-BE49-F238E27FC236}">
                <a16:creationId xmlns:a16="http://schemas.microsoft.com/office/drawing/2014/main" id="{7FC87645-22AD-8040-8C83-BC2F64C5D928}"/>
              </a:ext>
            </a:extLst>
          </p:cNvPr>
          <p:cNvSpPr>
            <a:spLocks noChangeArrowheads="1"/>
          </p:cNvSpPr>
          <p:nvPr/>
        </p:nvSpPr>
        <p:spPr bwMode="auto">
          <a:xfrm>
            <a:off x="2011260" y="673131"/>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9" name="Line 8">
            <a:extLst>
              <a:ext uri="{FF2B5EF4-FFF2-40B4-BE49-F238E27FC236}">
                <a16:creationId xmlns:a16="http://schemas.microsoft.com/office/drawing/2014/main" id="{2FF6CB9E-FC16-794F-9F97-8FE4CC7DA95C}"/>
              </a:ext>
            </a:extLst>
          </p:cNvPr>
          <p:cNvSpPr>
            <a:spLocks noChangeShapeType="1"/>
          </p:cNvSpPr>
          <p:nvPr/>
        </p:nvSpPr>
        <p:spPr bwMode="auto">
          <a:xfrm flipV="1">
            <a:off x="2011260" y="1124538"/>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 name="Line 9">
            <a:extLst>
              <a:ext uri="{FF2B5EF4-FFF2-40B4-BE49-F238E27FC236}">
                <a16:creationId xmlns:a16="http://schemas.microsoft.com/office/drawing/2014/main" id="{E0C842E9-2804-A24B-90F5-1E76ED56B971}"/>
              </a:ext>
            </a:extLst>
          </p:cNvPr>
          <p:cNvSpPr>
            <a:spLocks noChangeShapeType="1"/>
          </p:cNvSpPr>
          <p:nvPr/>
        </p:nvSpPr>
        <p:spPr bwMode="auto">
          <a:xfrm flipV="1">
            <a:off x="2011260" y="1618971"/>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1"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2011260" y="1979796"/>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2"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2011260" y="2492106"/>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3"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1989621" y="673132"/>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A</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pplication</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4"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2116370" y="1532152"/>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5"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2062107" y="1116031"/>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26" name="Group 25">
            <a:extLst>
              <a:ext uri="{FF2B5EF4-FFF2-40B4-BE49-F238E27FC236}">
                <a16:creationId xmlns:a16="http://schemas.microsoft.com/office/drawing/2014/main" id="{AC9AAF3B-AED3-A449-97D4-F0291249333B}"/>
              </a:ext>
            </a:extLst>
          </p:cNvPr>
          <p:cNvGrpSpPr/>
          <p:nvPr/>
        </p:nvGrpSpPr>
        <p:grpSpPr>
          <a:xfrm>
            <a:off x="2011260" y="1979797"/>
            <a:ext cx="1451039" cy="512309"/>
            <a:chOff x="8993850" y="70771"/>
            <a:chExt cx="1861418" cy="694244"/>
          </a:xfrm>
        </p:grpSpPr>
        <p:sp>
          <p:nvSpPr>
            <p:cNvPr id="27" name="Rectangle 26">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28"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Link</a:t>
              </a:r>
            </a:p>
          </p:txBody>
        </p:sp>
      </p:grpSp>
      <p:sp>
        <p:nvSpPr>
          <p:cNvPr id="31"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2159891" y="2441746"/>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32" name="Rectangle 31">
            <a:extLst>
              <a:ext uri="{FF2B5EF4-FFF2-40B4-BE49-F238E27FC236}">
                <a16:creationId xmlns:a16="http://schemas.microsoft.com/office/drawing/2014/main" id="{7FC87645-22AD-8040-8C83-BC2F64C5D928}"/>
              </a:ext>
            </a:extLst>
          </p:cNvPr>
          <p:cNvSpPr>
            <a:spLocks noChangeArrowheads="1"/>
          </p:cNvSpPr>
          <p:nvPr/>
        </p:nvSpPr>
        <p:spPr bwMode="auto">
          <a:xfrm>
            <a:off x="5873512" y="639484"/>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3" name="Line 8">
            <a:extLst>
              <a:ext uri="{FF2B5EF4-FFF2-40B4-BE49-F238E27FC236}">
                <a16:creationId xmlns:a16="http://schemas.microsoft.com/office/drawing/2014/main" id="{2FF6CB9E-FC16-794F-9F97-8FE4CC7DA95C}"/>
              </a:ext>
            </a:extLst>
          </p:cNvPr>
          <p:cNvSpPr>
            <a:spLocks noChangeShapeType="1"/>
          </p:cNvSpPr>
          <p:nvPr/>
        </p:nvSpPr>
        <p:spPr bwMode="auto">
          <a:xfrm flipV="1">
            <a:off x="5873512" y="1090891"/>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34" name="Line 9">
            <a:extLst>
              <a:ext uri="{FF2B5EF4-FFF2-40B4-BE49-F238E27FC236}">
                <a16:creationId xmlns:a16="http://schemas.microsoft.com/office/drawing/2014/main" id="{E0C842E9-2804-A24B-90F5-1E76ED56B971}"/>
              </a:ext>
            </a:extLst>
          </p:cNvPr>
          <p:cNvSpPr>
            <a:spLocks noChangeShapeType="1"/>
          </p:cNvSpPr>
          <p:nvPr/>
        </p:nvSpPr>
        <p:spPr bwMode="auto">
          <a:xfrm flipV="1">
            <a:off x="5873512" y="1585324"/>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35"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5873512" y="1946149"/>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36"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5873512" y="2458459"/>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37"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5851873" y="639485"/>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Application</a:t>
            </a:r>
          </a:p>
        </p:txBody>
      </p:sp>
      <p:sp>
        <p:nvSpPr>
          <p:cNvPr id="38"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5978622" y="1498505"/>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39"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5924359" y="1082384"/>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40" name="Group 39">
            <a:extLst>
              <a:ext uri="{FF2B5EF4-FFF2-40B4-BE49-F238E27FC236}">
                <a16:creationId xmlns:a16="http://schemas.microsoft.com/office/drawing/2014/main" id="{AC9AAF3B-AED3-A449-97D4-F0291249333B}"/>
              </a:ext>
            </a:extLst>
          </p:cNvPr>
          <p:cNvGrpSpPr/>
          <p:nvPr/>
        </p:nvGrpSpPr>
        <p:grpSpPr>
          <a:xfrm>
            <a:off x="5873512" y="1946150"/>
            <a:ext cx="1451039" cy="512309"/>
            <a:chOff x="8993850" y="70771"/>
            <a:chExt cx="1861418" cy="694244"/>
          </a:xfrm>
        </p:grpSpPr>
        <p:sp>
          <p:nvSpPr>
            <p:cNvPr id="41" name="Rectangle 40">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42"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solidFill>
                    <a:schemeClr val="bg1"/>
                  </a:solidFill>
                  <a:latin typeface="Avenir Book" panose="020B0503020203020204" pitchFamily="34" charset="-78"/>
                  <a:cs typeface="Avenir Book" panose="020B0503020203020204" pitchFamily="34" charset="-78"/>
                </a:rPr>
                <a:t>L</a:t>
              </a: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ink</a:t>
              </a:r>
            </a:p>
          </p:txBody>
        </p:sp>
      </p:grpSp>
      <p:sp>
        <p:nvSpPr>
          <p:cNvPr id="43"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6022143" y="2408099"/>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cxnSp>
        <p:nvCxnSpPr>
          <p:cNvPr id="44" name="Elbow Connector 43"/>
          <p:cNvCxnSpPr>
            <a:stCxn id="13" idx="2"/>
            <a:endCxn id="37" idx="2"/>
          </p:cNvCxnSpPr>
          <p:nvPr/>
        </p:nvCxnSpPr>
        <p:spPr>
          <a:xfrm rot="5400000" flipH="1" flipV="1">
            <a:off x="4651083" y="-823411"/>
            <a:ext cx="33647" cy="3862252"/>
          </a:xfrm>
          <a:prstGeom prst="bentConnector3">
            <a:avLst>
              <a:gd name="adj1" fmla="val -5881728"/>
            </a:avLst>
          </a:prstGeom>
          <a:ln w="1905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18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fade">
                                      <p:cBhvr>
                                        <p:cTn id="12" dur="1000"/>
                                        <p:tgtEl>
                                          <p:spTgt spid="13315">
                                            <p:txEl>
                                              <p:pRg st="2" end="2"/>
                                            </p:txEl>
                                          </p:spTgt>
                                        </p:tgtEl>
                                      </p:cBhvr>
                                    </p:animEffect>
                                    <p:anim calcmode="lin" valueType="num">
                                      <p:cBhvr>
                                        <p:cTn id="13"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Flow Control</a:t>
            </a:r>
            <a:br>
              <a:rPr lang="en-US" dirty="0"/>
            </a:br>
            <a:endParaRPr dirty="0"/>
          </a:p>
        </p:txBody>
      </p:sp>
      <p:sp>
        <p:nvSpPr>
          <p:cNvPr id="13315" name="Text Placeholder 2"/>
          <p:cNvSpPr>
            <a:spLocks noGrp="1"/>
          </p:cNvSpPr>
          <p:nvPr>
            <p:ph type="body" sz="quarter" idx="10"/>
          </p:nvPr>
        </p:nvSpPr>
        <p:spPr>
          <a:xfrm>
            <a:off x="438806" y="3306366"/>
            <a:ext cx="8458200" cy="2743200"/>
          </a:xfrm>
        </p:spPr>
        <p:txBody>
          <a:bodyPr/>
          <a:lstStyle/>
          <a:p>
            <a:pPr>
              <a:spcBef>
                <a:spcPct val="50000"/>
              </a:spcBef>
            </a:pPr>
            <a:r>
              <a:rPr lang="en-US" altLang="en-US" sz="2000" dirty="0"/>
              <a:t>Flow control assures that a transmitting entity does not overwhelm a receiving entity with data</a:t>
            </a:r>
          </a:p>
          <a:p>
            <a:pPr lvl="1">
              <a:spcBef>
                <a:spcPct val="50000"/>
              </a:spcBef>
            </a:pPr>
            <a:r>
              <a:rPr lang="en-US" altLang="en-US" sz="1800" dirty="0">
                <a:solidFill>
                  <a:srgbClr val="0070C0"/>
                </a:solidFill>
              </a:rPr>
              <a:t>Assumptions:</a:t>
            </a:r>
          </a:p>
          <a:p>
            <a:pPr lvl="2">
              <a:spcBef>
                <a:spcPct val="50000"/>
              </a:spcBef>
            </a:pPr>
            <a:r>
              <a:rPr lang="en-US" altLang="en-US" sz="1600" dirty="0"/>
              <a:t>No frames loss or error, all transmitted frames are successfully received</a:t>
            </a:r>
          </a:p>
          <a:p>
            <a:pPr lvl="2">
              <a:spcBef>
                <a:spcPct val="50000"/>
              </a:spcBef>
            </a:pPr>
            <a:r>
              <a:rPr lang="en-US" altLang="en-US" sz="1600" dirty="0"/>
              <a:t>Transmitted frames suffers from an arbitrary and variable amount of delay</a:t>
            </a:r>
            <a:endParaRPr lang="th-TH" altLang="en-US" sz="1600" dirty="0"/>
          </a:p>
          <a:p>
            <a:pPr eaLnBrk="1" hangingPunct="1">
              <a:buFont typeface="Wingdings" pitchFamily="2" charset="2"/>
              <a:buChar char="q"/>
            </a:pPr>
            <a:endParaRPr lang="en-US" sz="16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7" name="Rectangle 6">
            <a:extLst>
              <a:ext uri="{FF2B5EF4-FFF2-40B4-BE49-F238E27FC236}">
                <a16:creationId xmlns:a16="http://schemas.microsoft.com/office/drawing/2014/main" id="{7FC87645-22AD-8040-8C83-BC2F64C5D928}"/>
              </a:ext>
            </a:extLst>
          </p:cNvPr>
          <p:cNvSpPr>
            <a:spLocks noChangeArrowheads="1"/>
          </p:cNvSpPr>
          <p:nvPr/>
        </p:nvSpPr>
        <p:spPr bwMode="auto">
          <a:xfrm>
            <a:off x="2011260" y="673131"/>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 name="Line 8">
            <a:extLst>
              <a:ext uri="{FF2B5EF4-FFF2-40B4-BE49-F238E27FC236}">
                <a16:creationId xmlns:a16="http://schemas.microsoft.com/office/drawing/2014/main" id="{2FF6CB9E-FC16-794F-9F97-8FE4CC7DA95C}"/>
              </a:ext>
            </a:extLst>
          </p:cNvPr>
          <p:cNvSpPr>
            <a:spLocks noChangeShapeType="1"/>
          </p:cNvSpPr>
          <p:nvPr/>
        </p:nvSpPr>
        <p:spPr bwMode="auto">
          <a:xfrm flipV="1">
            <a:off x="2011260" y="1124538"/>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 name="Line 9">
            <a:extLst>
              <a:ext uri="{FF2B5EF4-FFF2-40B4-BE49-F238E27FC236}">
                <a16:creationId xmlns:a16="http://schemas.microsoft.com/office/drawing/2014/main" id="{E0C842E9-2804-A24B-90F5-1E76ED56B971}"/>
              </a:ext>
            </a:extLst>
          </p:cNvPr>
          <p:cNvSpPr>
            <a:spLocks noChangeShapeType="1"/>
          </p:cNvSpPr>
          <p:nvPr/>
        </p:nvSpPr>
        <p:spPr bwMode="auto">
          <a:xfrm flipV="1">
            <a:off x="2011260" y="1618971"/>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2011260" y="1979796"/>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1"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2011260" y="2492106"/>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2"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1989621" y="673132"/>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A</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pplication</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3"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2116370" y="1532152"/>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4"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2062107" y="1116031"/>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15" name="Group 14">
            <a:extLst>
              <a:ext uri="{FF2B5EF4-FFF2-40B4-BE49-F238E27FC236}">
                <a16:creationId xmlns:a16="http://schemas.microsoft.com/office/drawing/2014/main" id="{AC9AAF3B-AED3-A449-97D4-F0291249333B}"/>
              </a:ext>
            </a:extLst>
          </p:cNvPr>
          <p:cNvGrpSpPr/>
          <p:nvPr/>
        </p:nvGrpSpPr>
        <p:grpSpPr>
          <a:xfrm>
            <a:off x="2011260" y="1979797"/>
            <a:ext cx="1451039" cy="512309"/>
            <a:chOff x="8993850" y="70771"/>
            <a:chExt cx="1861418" cy="694244"/>
          </a:xfrm>
        </p:grpSpPr>
        <p:sp>
          <p:nvSpPr>
            <p:cNvPr id="16" name="Rectangle 15">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17"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Link</a:t>
              </a:r>
            </a:p>
          </p:txBody>
        </p:sp>
      </p:grpSp>
      <p:sp>
        <p:nvSpPr>
          <p:cNvPr id="18"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2159891" y="2441746"/>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9" name="Rectangle 18">
            <a:extLst>
              <a:ext uri="{FF2B5EF4-FFF2-40B4-BE49-F238E27FC236}">
                <a16:creationId xmlns:a16="http://schemas.microsoft.com/office/drawing/2014/main" id="{7FC87645-22AD-8040-8C83-BC2F64C5D928}"/>
              </a:ext>
            </a:extLst>
          </p:cNvPr>
          <p:cNvSpPr>
            <a:spLocks noChangeArrowheads="1"/>
          </p:cNvSpPr>
          <p:nvPr/>
        </p:nvSpPr>
        <p:spPr bwMode="auto">
          <a:xfrm>
            <a:off x="5873512" y="639484"/>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0" name="Line 8">
            <a:extLst>
              <a:ext uri="{FF2B5EF4-FFF2-40B4-BE49-F238E27FC236}">
                <a16:creationId xmlns:a16="http://schemas.microsoft.com/office/drawing/2014/main" id="{2FF6CB9E-FC16-794F-9F97-8FE4CC7DA95C}"/>
              </a:ext>
            </a:extLst>
          </p:cNvPr>
          <p:cNvSpPr>
            <a:spLocks noChangeShapeType="1"/>
          </p:cNvSpPr>
          <p:nvPr/>
        </p:nvSpPr>
        <p:spPr bwMode="auto">
          <a:xfrm flipV="1">
            <a:off x="5873512" y="1090891"/>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1" name="Line 9">
            <a:extLst>
              <a:ext uri="{FF2B5EF4-FFF2-40B4-BE49-F238E27FC236}">
                <a16:creationId xmlns:a16="http://schemas.microsoft.com/office/drawing/2014/main" id="{E0C842E9-2804-A24B-90F5-1E76ED56B971}"/>
              </a:ext>
            </a:extLst>
          </p:cNvPr>
          <p:cNvSpPr>
            <a:spLocks noChangeShapeType="1"/>
          </p:cNvSpPr>
          <p:nvPr/>
        </p:nvSpPr>
        <p:spPr bwMode="auto">
          <a:xfrm flipV="1">
            <a:off x="5873512" y="1585324"/>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2"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5873512" y="1946149"/>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3"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5873512" y="2458459"/>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4"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5851873" y="639485"/>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Application</a:t>
            </a:r>
          </a:p>
        </p:txBody>
      </p:sp>
      <p:sp>
        <p:nvSpPr>
          <p:cNvPr id="25"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5978622" y="1498505"/>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26"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5924359" y="1082384"/>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27" name="Group 26">
            <a:extLst>
              <a:ext uri="{FF2B5EF4-FFF2-40B4-BE49-F238E27FC236}">
                <a16:creationId xmlns:a16="http://schemas.microsoft.com/office/drawing/2014/main" id="{AC9AAF3B-AED3-A449-97D4-F0291249333B}"/>
              </a:ext>
            </a:extLst>
          </p:cNvPr>
          <p:cNvGrpSpPr/>
          <p:nvPr/>
        </p:nvGrpSpPr>
        <p:grpSpPr>
          <a:xfrm>
            <a:off x="5873512" y="1946150"/>
            <a:ext cx="1451039" cy="512309"/>
            <a:chOff x="8993850" y="70771"/>
            <a:chExt cx="1861418" cy="694244"/>
          </a:xfrm>
        </p:grpSpPr>
        <p:sp>
          <p:nvSpPr>
            <p:cNvPr id="28" name="Rectangle 27">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29"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solidFill>
                    <a:schemeClr val="bg1"/>
                  </a:solidFill>
                  <a:latin typeface="Avenir Book" panose="020B0503020203020204" pitchFamily="34" charset="-78"/>
                  <a:cs typeface="Avenir Book" panose="020B0503020203020204" pitchFamily="34" charset="-78"/>
                </a:rPr>
                <a:t>L</a:t>
              </a: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ink</a:t>
              </a:r>
            </a:p>
          </p:txBody>
        </p:sp>
      </p:grpSp>
      <p:sp>
        <p:nvSpPr>
          <p:cNvPr id="30"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6022143" y="2408099"/>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cxnSp>
        <p:nvCxnSpPr>
          <p:cNvPr id="31" name="Elbow Connector 30"/>
          <p:cNvCxnSpPr>
            <a:stCxn id="12" idx="2"/>
            <a:endCxn id="24" idx="2"/>
          </p:cNvCxnSpPr>
          <p:nvPr/>
        </p:nvCxnSpPr>
        <p:spPr>
          <a:xfrm rot="5400000" flipH="1" flipV="1">
            <a:off x="4651083" y="-823411"/>
            <a:ext cx="33647" cy="3862252"/>
          </a:xfrm>
          <a:prstGeom prst="bentConnector3">
            <a:avLst>
              <a:gd name="adj1" fmla="val -5881728"/>
            </a:avLst>
          </a:prstGeom>
          <a:ln w="1905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111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1000"/>
                                        <p:tgtEl>
                                          <p:spTgt spid="13315">
                                            <p:txEl>
                                              <p:pRg st="1" end="1"/>
                                            </p:txEl>
                                          </p:spTgt>
                                        </p:tgtEl>
                                      </p:cBhvr>
                                    </p:animEffect>
                                    <p:anim calcmode="lin" valueType="num">
                                      <p:cBhvr>
                                        <p:cTn id="8"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fade">
                                      <p:cBhvr>
                                        <p:cTn id="21" dur="1000"/>
                                        <p:tgtEl>
                                          <p:spTgt spid="13315">
                                            <p:txEl>
                                              <p:pRg st="3" end="3"/>
                                            </p:txEl>
                                          </p:spTgt>
                                        </p:tgtEl>
                                      </p:cBhvr>
                                    </p:animEffect>
                                    <p:anim calcmode="lin" valueType="num">
                                      <p:cBhvr>
                                        <p:cTn id="22"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a:t>Flow Control</a:t>
            </a:r>
            <a:br>
              <a:rPr lang="en-US" dirty="0"/>
            </a:br>
            <a:endParaRPr dirty="0"/>
          </a:p>
        </p:txBody>
      </p:sp>
      <p:sp>
        <p:nvSpPr>
          <p:cNvPr id="13315" name="Text Placeholder 2"/>
          <p:cNvSpPr>
            <a:spLocks noGrp="1"/>
          </p:cNvSpPr>
          <p:nvPr>
            <p:ph type="body" sz="quarter" idx="10"/>
          </p:nvPr>
        </p:nvSpPr>
        <p:spPr>
          <a:xfrm>
            <a:off x="490537" y="3459481"/>
            <a:ext cx="8458200" cy="2743200"/>
          </a:xfrm>
        </p:spPr>
        <p:txBody>
          <a:bodyPr/>
          <a:lstStyle/>
          <a:p>
            <a:pPr>
              <a:buFont typeface="Wingdings" panose="05000000000000000000" pitchFamily="2" charset="2"/>
              <a:buChar char="q"/>
            </a:pPr>
            <a:r>
              <a:rPr lang="en-US" sz="2000" dirty="0">
                <a:solidFill>
                  <a:srgbClr val="0070C0"/>
                </a:solidFill>
              </a:rPr>
              <a:t>Flow control:</a:t>
            </a:r>
          </a:p>
          <a:p>
            <a:pPr lvl="1"/>
            <a:r>
              <a:rPr lang="en-US" sz="1800" dirty="0"/>
              <a:t>Stop and Wait Flow Control</a:t>
            </a:r>
          </a:p>
          <a:p>
            <a:pPr lvl="1"/>
            <a:r>
              <a:rPr lang="en-US" sz="1800" dirty="0"/>
              <a:t>Sliding Window Flow Control</a:t>
            </a: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7" name="Rectangle 6">
            <a:extLst>
              <a:ext uri="{FF2B5EF4-FFF2-40B4-BE49-F238E27FC236}">
                <a16:creationId xmlns:a16="http://schemas.microsoft.com/office/drawing/2014/main" id="{7FC87645-22AD-8040-8C83-BC2F64C5D928}"/>
              </a:ext>
            </a:extLst>
          </p:cNvPr>
          <p:cNvSpPr>
            <a:spLocks noChangeArrowheads="1"/>
          </p:cNvSpPr>
          <p:nvPr/>
        </p:nvSpPr>
        <p:spPr bwMode="auto">
          <a:xfrm>
            <a:off x="2011260" y="673131"/>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8" name="Line 8">
            <a:extLst>
              <a:ext uri="{FF2B5EF4-FFF2-40B4-BE49-F238E27FC236}">
                <a16:creationId xmlns:a16="http://schemas.microsoft.com/office/drawing/2014/main" id="{2FF6CB9E-FC16-794F-9F97-8FE4CC7DA95C}"/>
              </a:ext>
            </a:extLst>
          </p:cNvPr>
          <p:cNvSpPr>
            <a:spLocks noChangeShapeType="1"/>
          </p:cNvSpPr>
          <p:nvPr/>
        </p:nvSpPr>
        <p:spPr bwMode="auto">
          <a:xfrm flipV="1">
            <a:off x="2011260" y="1124538"/>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 name="Line 9">
            <a:extLst>
              <a:ext uri="{FF2B5EF4-FFF2-40B4-BE49-F238E27FC236}">
                <a16:creationId xmlns:a16="http://schemas.microsoft.com/office/drawing/2014/main" id="{E0C842E9-2804-A24B-90F5-1E76ED56B971}"/>
              </a:ext>
            </a:extLst>
          </p:cNvPr>
          <p:cNvSpPr>
            <a:spLocks noChangeShapeType="1"/>
          </p:cNvSpPr>
          <p:nvPr/>
        </p:nvSpPr>
        <p:spPr bwMode="auto">
          <a:xfrm flipV="1">
            <a:off x="2011260" y="1618971"/>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2011260" y="1979796"/>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1"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2011260" y="2492106"/>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2"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1989621" y="673132"/>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A</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pplication</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3"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2116370" y="1532152"/>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4"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2062107" y="1116031"/>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15" name="Group 14">
            <a:extLst>
              <a:ext uri="{FF2B5EF4-FFF2-40B4-BE49-F238E27FC236}">
                <a16:creationId xmlns:a16="http://schemas.microsoft.com/office/drawing/2014/main" id="{AC9AAF3B-AED3-A449-97D4-F0291249333B}"/>
              </a:ext>
            </a:extLst>
          </p:cNvPr>
          <p:cNvGrpSpPr/>
          <p:nvPr/>
        </p:nvGrpSpPr>
        <p:grpSpPr>
          <a:xfrm>
            <a:off x="2011260" y="1979797"/>
            <a:ext cx="1451039" cy="512309"/>
            <a:chOff x="8993850" y="70771"/>
            <a:chExt cx="1861418" cy="694244"/>
          </a:xfrm>
        </p:grpSpPr>
        <p:sp>
          <p:nvSpPr>
            <p:cNvPr id="16" name="Rectangle 15">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17"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Link</a:t>
              </a:r>
            </a:p>
          </p:txBody>
        </p:sp>
      </p:grpSp>
      <p:sp>
        <p:nvSpPr>
          <p:cNvPr id="18"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2159891" y="2441746"/>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9" name="Rectangle 18">
            <a:extLst>
              <a:ext uri="{FF2B5EF4-FFF2-40B4-BE49-F238E27FC236}">
                <a16:creationId xmlns:a16="http://schemas.microsoft.com/office/drawing/2014/main" id="{7FC87645-22AD-8040-8C83-BC2F64C5D928}"/>
              </a:ext>
            </a:extLst>
          </p:cNvPr>
          <p:cNvSpPr>
            <a:spLocks noChangeArrowheads="1"/>
          </p:cNvSpPr>
          <p:nvPr/>
        </p:nvSpPr>
        <p:spPr bwMode="auto">
          <a:xfrm>
            <a:off x="5873512" y="639484"/>
            <a:ext cx="1451039" cy="2220021"/>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0" name="Line 8">
            <a:extLst>
              <a:ext uri="{FF2B5EF4-FFF2-40B4-BE49-F238E27FC236}">
                <a16:creationId xmlns:a16="http://schemas.microsoft.com/office/drawing/2014/main" id="{2FF6CB9E-FC16-794F-9F97-8FE4CC7DA95C}"/>
              </a:ext>
            </a:extLst>
          </p:cNvPr>
          <p:cNvSpPr>
            <a:spLocks noChangeShapeType="1"/>
          </p:cNvSpPr>
          <p:nvPr/>
        </p:nvSpPr>
        <p:spPr bwMode="auto">
          <a:xfrm flipV="1">
            <a:off x="5873512" y="1090891"/>
            <a:ext cx="145103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1" name="Line 9">
            <a:extLst>
              <a:ext uri="{FF2B5EF4-FFF2-40B4-BE49-F238E27FC236}">
                <a16:creationId xmlns:a16="http://schemas.microsoft.com/office/drawing/2014/main" id="{E0C842E9-2804-A24B-90F5-1E76ED56B971}"/>
              </a:ext>
            </a:extLst>
          </p:cNvPr>
          <p:cNvSpPr>
            <a:spLocks noChangeShapeType="1"/>
          </p:cNvSpPr>
          <p:nvPr/>
        </p:nvSpPr>
        <p:spPr bwMode="auto">
          <a:xfrm flipV="1">
            <a:off x="5873512" y="1585324"/>
            <a:ext cx="145104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2" name="Line 10">
            <a:extLst>
              <a:ext uri="{FF2B5EF4-FFF2-40B4-BE49-F238E27FC236}">
                <a16:creationId xmlns:a16="http://schemas.microsoft.com/office/drawing/2014/main" id="{80C10F46-6CD7-F647-A004-85EB56C772DF}"/>
              </a:ext>
            </a:extLst>
          </p:cNvPr>
          <p:cNvSpPr>
            <a:spLocks noChangeShapeType="1"/>
          </p:cNvSpPr>
          <p:nvPr/>
        </p:nvSpPr>
        <p:spPr bwMode="auto">
          <a:xfrm flipV="1">
            <a:off x="5873512" y="1946149"/>
            <a:ext cx="1451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23" name="Line 11">
            <a:extLst>
              <a:ext uri="{FF2B5EF4-FFF2-40B4-BE49-F238E27FC236}">
                <a16:creationId xmlns:a16="http://schemas.microsoft.com/office/drawing/2014/main" id="{264B0C4A-9518-2F45-BBDA-97BCDD99E256}"/>
              </a:ext>
            </a:extLst>
          </p:cNvPr>
          <p:cNvSpPr>
            <a:spLocks noChangeShapeType="1"/>
          </p:cNvSpPr>
          <p:nvPr/>
        </p:nvSpPr>
        <p:spPr bwMode="auto">
          <a:xfrm flipV="1">
            <a:off x="5873512" y="2458459"/>
            <a:ext cx="1451039" cy="8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24"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5851873" y="639485"/>
            <a:ext cx="149432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Application</a:t>
            </a:r>
          </a:p>
        </p:txBody>
      </p:sp>
      <p:sp>
        <p:nvSpPr>
          <p:cNvPr id="25"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5978622" y="1498505"/>
            <a:ext cx="1157689"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N</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etwork</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26"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5924359" y="1082384"/>
            <a:ext cx="128112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T</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ransport</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nvGrpSpPr>
          <p:cNvPr id="27" name="Group 26">
            <a:extLst>
              <a:ext uri="{FF2B5EF4-FFF2-40B4-BE49-F238E27FC236}">
                <a16:creationId xmlns:a16="http://schemas.microsoft.com/office/drawing/2014/main" id="{AC9AAF3B-AED3-A449-97D4-F0291249333B}"/>
              </a:ext>
            </a:extLst>
          </p:cNvPr>
          <p:cNvGrpSpPr/>
          <p:nvPr/>
        </p:nvGrpSpPr>
        <p:grpSpPr>
          <a:xfrm>
            <a:off x="5873512" y="1946150"/>
            <a:ext cx="1451039" cy="512309"/>
            <a:chOff x="8993850" y="70771"/>
            <a:chExt cx="1861418" cy="694244"/>
          </a:xfrm>
        </p:grpSpPr>
        <p:sp>
          <p:nvSpPr>
            <p:cNvPr id="28" name="Rectangle 27">
              <a:extLst>
                <a:ext uri="{FF2B5EF4-FFF2-40B4-BE49-F238E27FC236}">
                  <a16:creationId xmlns:a16="http://schemas.microsoft.com/office/drawing/2014/main" id="{821B1C9B-1511-9048-954A-42C526FFA552}"/>
                </a:ext>
              </a:extLst>
            </p:cNvPr>
            <p:cNvSpPr/>
            <p:nvPr/>
          </p:nvSpPr>
          <p:spPr>
            <a:xfrm>
              <a:off x="8993850" y="87023"/>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Avenir Book" panose="020B0503020203020204" pitchFamily="34" charset="-78"/>
                <a:cs typeface="Avenir Book" panose="020B0503020203020204" pitchFamily="34" charset="-78"/>
              </a:endParaRPr>
            </a:p>
          </p:txBody>
        </p:sp>
        <p:sp>
          <p:nvSpPr>
            <p:cNvPr id="29"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457850" y="70771"/>
              <a:ext cx="820899" cy="6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solidFill>
                    <a:schemeClr val="bg1"/>
                  </a:solidFill>
                  <a:latin typeface="Avenir Book" panose="020B0503020203020204" pitchFamily="34" charset="-78"/>
                  <a:cs typeface="Avenir Book" panose="020B0503020203020204" pitchFamily="34" charset="-78"/>
                </a:rPr>
                <a:t>L</a:t>
              </a:r>
              <a:r>
                <a:rPr kumimoji="0" lang="en-US" altLang="en-US" sz="2000" b="0" i="0" u="none" strike="noStrike" kern="1200" cap="none" spc="0" normalizeH="0" baseline="0" noProof="0" dirty="0">
                  <a:ln>
                    <a:noFill/>
                  </a:ln>
                  <a:solidFill>
                    <a:schemeClr val="bg1"/>
                  </a:solidFill>
                  <a:effectLst/>
                  <a:uLnTx/>
                  <a:uFillTx/>
                  <a:latin typeface="Avenir Book" panose="020B0503020203020204" pitchFamily="34" charset="-78"/>
                  <a:cs typeface="Avenir Book" panose="020B0503020203020204" pitchFamily="34" charset="-78"/>
                </a:rPr>
                <a:t>ink</a:t>
              </a:r>
            </a:p>
          </p:txBody>
        </p:sp>
      </p:grpSp>
      <p:sp>
        <p:nvSpPr>
          <p:cNvPr id="30"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6022143" y="2408099"/>
            <a:ext cx="108555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000" dirty="0">
                <a:latin typeface="Avenir Book" panose="020B0503020203020204" pitchFamily="34" charset="-78"/>
                <a:cs typeface="Avenir Book" panose="020B0503020203020204" pitchFamily="34" charset="-78"/>
              </a:rPr>
              <a:t>P</a:t>
            </a:r>
            <a:r>
              <a:rPr kumimoji="0" lang="en-US" altLang="en-US" sz="2000" b="0" i="0" u="none" strike="noStrike" kern="1200" cap="none" spc="0" normalizeH="0" baseline="0" noProof="0" dirty="0" err="1">
                <a:ln>
                  <a:noFill/>
                </a:ln>
                <a:effectLst/>
                <a:uLnTx/>
                <a:uFillTx/>
                <a:latin typeface="Avenir Book" panose="020B0503020203020204" pitchFamily="34" charset="-78"/>
                <a:cs typeface="Avenir Book" panose="020B0503020203020204" pitchFamily="34" charset="-78"/>
              </a:rPr>
              <a:t>hysical</a:t>
            </a:r>
            <a:endParaRPr kumimoji="0" lang="en-US" altLang="en-US" sz="20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cxnSp>
        <p:nvCxnSpPr>
          <p:cNvPr id="31" name="Elbow Connector 30"/>
          <p:cNvCxnSpPr>
            <a:stCxn id="12" idx="2"/>
            <a:endCxn id="24" idx="2"/>
          </p:cNvCxnSpPr>
          <p:nvPr/>
        </p:nvCxnSpPr>
        <p:spPr>
          <a:xfrm rot="5400000" flipH="1" flipV="1">
            <a:off x="4651083" y="-823411"/>
            <a:ext cx="33647" cy="3862252"/>
          </a:xfrm>
          <a:prstGeom prst="bentConnector3">
            <a:avLst>
              <a:gd name="adj1" fmla="val -5881728"/>
            </a:avLst>
          </a:prstGeom>
          <a:ln w="1905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9934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a:t>Stop-and-Wait Flow Control</a:t>
            </a:r>
            <a:endParaRPr lang="en-US" sz="4400" dirty="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a:p>
          <a:p>
            <a:pPr marL="0" indent="0" eaLnBrk="1" hangingPunct="1"/>
            <a:endParaRPr lang="en-US" sz="2200" dirty="0"/>
          </a:p>
          <a:p>
            <a:pPr lvl="1" eaLnBrk="1" hangingPunct="1"/>
            <a:endParaRPr lang="en-US" sz="2200" dirty="0"/>
          </a:p>
        </p:txBody>
      </p:sp>
    </p:spTree>
    <p:extLst>
      <p:ext uri="{BB962C8B-B14F-4D97-AF65-F5344CB8AC3E}">
        <p14:creationId xmlns:p14="http://schemas.microsoft.com/office/powerpoint/2010/main" val="1084537329"/>
      </p:ext>
    </p:extLst>
  </p:cSld>
  <p:clrMapOvr>
    <a:masterClrMapping/>
  </p:clrMapOvr>
  <p:transition>
    <p:fade/>
  </p:transition>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17424</TotalTime>
  <Words>994</Words>
  <Application>Microsoft Office PowerPoint</Application>
  <PresentationFormat>On-screen Show (4:3)</PresentationFormat>
  <Paragraphs>268</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Avenir Book</vt:lpstr>
      <vt:lpstr>Calibri</vt:lpstr>
      <vt:lpstr>Calibri Light</vt:lpstr>
      <vt:lpstr>Cambria Math</vt:lpstr>
      <vt:lpstr>Times New Roman</vt:lpstr>
      <vt:lpstr>Wingdings</vt:lpstr>
      <vt:lpstr>Presentation Template 13_9_21</vt:lpstr>
      <vt:lpstr> Computer Networks I  Data Link Control Protocols (Flow Control)</vt:lpstr>
      <vt:lpstr>Data Link Layer</vt:lpstr>
      <vt:lpstr>Data Link Layer</vt:lpstr>
      <vt:lpstr>PowerPoint Presentation</vt:lpstr>
      <vt:lpstr>Flow Control</vt:lpstr>
      <vt:lpstr>Flow Control </vt:lpstr>
      <vt:lpstr>Flow Control </vt:lpstr>
      <vt:lpstr>Flow Control </vt:lpstr>
      <vt:lpstr>Stop-and-Wait Flow Control</vt:lpstr>
      <vt:lpstr>Stop and Wait Flow Control</vt:lpstr>
      <vt:lpstr>Efficiency Calculation</vt:lpstr>
      <vt:lpstr>Efficiency Calculation</vt:lpstr>
      <vt:lpstr>Sliding Window Flow Control</vt:lpstr>
      <vt:lpstr>Sliding Window Flow Control</vt:lpstr>
      <vt:lpstr>Sliding Window Flow Control</vt:lpstr>
      <vt:lpstr>Sliding Window Flow Control</vt:lpstr>
      <vt:lpstr>Sliding Window Flow Control: Example</vt:lpstr>
      <vt:lpstr>Sliding Window Flow Control</vt:lpstr>
      <vt:lpstr>Sliding Window Flow Control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Shivendra Tiwari</cp:lastModifiedBy>
  <cp:revision>450</cp:revision>
  <cp:lastPrinted>2022-05-27T08:44:56Z</cp:lastPrinted>
  <dcterms:created xsi:type="dcterms:W3CDTF">2021-09-13T14:43:22Z</dcterms:created>
  <dcterms:modified xsi:type="dcterms:W3CDTF">2022-05-28T05:40:27Z</dcterms:modified>
</cp:coreProperties>
</file>