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65" r:id="rId2"/>
    <p:sldId id="511" r:id="rId3"/>
    <p:sldId id="526" r:id="rId4"/>
    <p:sldId id="512" r:id="rId5"/>
    <p:sldId id="513" r:id="rId6"/>
    <p:sldId id="524" r:id="rId7"/>
    <p:sldId id="527" r:id="rId8"/>
    <p:sldId id="508" r:id="rId9"/>
    <p:sldId id="514" r:id="rId10"/>
    <p:sldId id="523" r:id="rId11"/>
    <p:sldId id="522" r:id="rId12"/>
    <p:sldId id="528" r:id="rId13"/>
    <p:sldId id="515" r:id="rId14"/>
    <p:sldId id="516" r:id="rId15"/>
    <p:sldId id="518" r:id="rId16"/>
    <p:sldId id="519" r:id="rId17"/>
    <p:sldId id="520" r:id="rId18"/>
    <p:sldId id="306" r:id="rId19"/>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96" d="100"/>
          <a:sy n="96" d="100"/>
        </p:scale>
        <p:origin x="44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28-05-2022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28-05-2022</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28/05/2022 11:02</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a:cs typeface="Arial" pitchFamily="34" charset="0"/>
            </a:endParaRPr>
          </a:p>
        </p:txBody>
      </p:sp>
    </p:spTree>
    <p:extLst>
      <p:ext uri="{BB962C8B-B14F-4D97-AF65-F5344CB8AC3E}">
        <p14:creationId xmlns:p14="http://schemas.microsoft.com/office/powerpoint/2010/main" val="3056854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3636910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12</a:t>
            </a:fld>
            <a:endParaRPr lang="en-US" sz="1200"/>
          </a:p>
        </p:txBody>
      </p:sp>
    </p:spTree>
    <p:extLst>
      <p:ext uri="{BB962C8B-B14F-4D97-AF65-F5344CB8AC3E}">
        <p14:creationId xmlns:p14="http://schemas.microsoft.com/office/powerpoint/2010/main" val="116392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13</a:t>
            </a:fld>
            <a:endParaRPr lang="en-GB" sz="1200">
              <a:cs typeface="Arial" pitchFamily="34" charset="0"/>
            </a:endParaRPr>
          </a:p>
        </p:txBody>
      </p:sp>
    </p:spTree>
    <p:extLst>
      <p:ext uri="{BB962C8B-B14F-4D97-AF65-F5344CB8AC3E}">
        <p14:creationId xmlns:p14="http://schemas.microsoft.com/office/powerpoint/2010/main" val="3369212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a:cs typeface="Arial" pitchFamily="34" charset="0"/>
            </a:endParaRPr>
          </a:p>
        </p:txBody>
      </p:sp>
    </p:spTree>
    <p:extLst>
      <p:ext uri="{BB962C8B-B14F-4D97-AF65-F5344CB8AC3E}">
        <p14:creationId xmlns:p14="http://schemas.microsoft.com/office/powerpoint/2010/main" val="282387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15</a:t>
            </a:fld>
            <a:endParaRPr lang="en-GB" sz="1200">
              <a:cs typeface="Arial" pitchFamily="34" charset="0"/>
            </a:endParaRPr>
          </a:p>
        </p:txBody>
      </p:sp>
    </p:spTree>
    <p:extLst>
      <p:ext uri="{BB962C8B-B14F-4D97-AF65-F5344CB8AC3E}">
        <p14:creationId xmlns:p14="http://schemas.microsoft.com/office/powerpoint/2010/main" val="117275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a:cs typeface="Arial" pitchFamily="34" charset="0"/>
            </a:endParaRPr>
          </a:p>
        </p:txBody>
      </p:sp>
    </p:spTree>
    <p:extLst>
      <p:ext uri="{BB962C8B-B14F-4D97-AF65-F5344CB8AC3E}">
        <p14:creationId xmlns:p14="http://schemas.microsoft.com/office/powerpoint/2010/main" val="4205214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a:cs typeface="Arial" pitchFamily="34" charset="0"/>
            </a:endParaRPr>
          </a:p>
        </p:txBody>
      </p:sp>
    </p:spTree>
    <p:extLst>
      <p:ext uri="{BB962C8B-B14F-4D97-AF65-F5344CB8AC3E}">
        <p14:creationId xmlns:p14="http://schemas.microsoft.com/office/powerpoint/2010/main" val="2469648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28/05/2022 11:02</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18</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299393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3</a:t>
            </a:fld>
            <a:endParaRPr lang="en-US" sz="1200"/>
          </a:p>
        </p:txBody>
      </p:sp>
    </p:spTree>
    <p:extLst>
      <p:ext uri="{BB962C8B-B14F-4D97-AF65-F5344CB8AC3E}">
        <p14:creationId xmlns:p14="http://schemas.microsoft.com/office/powerpoint/2010/main" val="40248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4</a:t>
            </a:fld>
            <a:endParaRPr lang="en-GB" sz="1200">
              <a:cs typeface="Arial" pitchFamily="34" charset="0"/>
            </a:endParaRPr>
          </a:p>
        </p:txBody>
      </p:sp>
    </p:spTree>
    <p:extLst>
      <p:ext uri="{BB962C8B-B14F-4D97-AF65-F5344CB8AC3E}">
        <p14:creationId xmlns:p14="http://schemas.microsoft.com/office/powerpoint/2010/main" val="92416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a:cs typeface="Arial" pitchFamily="34" charset="0"/>
            </a:endParaRPr>
          </a:p>
        </p:txBody>
      </p:sp>
    </p:spTree>
    <p:extLst>
      <p:ext uri="{BB962C8B-B14F-4D97-AF65-F5344CB8AC3E}">
        <p14:creationId xmlns:p14="http://schemas.microsoft.com/office/powerpoint/2010/main" val="735920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11:05</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6</a:t>
            </a:fld>
            <a:endParaRPr lang="en-GB" sz="1200">
              <a:cs typeface="Arial" pitchFamily="34" charset="0"/>
            </a:endParaRPr>
          </a:p>
        </p:txBody>
      </p:sp>
    </p:spTree>
    <p:extLst>
      <p:ext uri="{BB962C8B-B14F-4D97-AF65-F5344CB8AC3E}">
        <p14:creationId xmlns:p14="http://schemas.microsoft.com/office/powerpoint/2010/main" val="368142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7</a:t>
            </a:fld>
            <a:endParaRPr lang="en-US" sz="1200"/>
          </a:p>
        </p:txBody>
      </p:sp>
    </p:spTree>
    <p:extLst>
      <p:ext uri="{BB962C8B-B14F-4D97-AF65-F5344CB8AC3E}">
        <p14:creationId xmlns:p14="http://schemas.microsoft.com/office/powerpoint/2010/main" val="396254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a:cs typeface="Arial" pitchFamily="34" charset="0"/>
            </a:endParaRPr>
          </a:p>
        </p:txBody>
      </p:sp>
    </p:spTree>
    <p:extLst>
      <p:ext uri="{BB962C8B-B14F-4D97-AF65-F5344CB8AC3E}">
        <p14:creationId xmlns:p14="http://schemas.microsoft.com/office/powerpoint/2010/main" val="1981893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11:02</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9</a:t>
            </a:fld>
            <a:endParaRPr lang="en-GB" sz="1200">
              <a:cs typeface="Arial" pitchFamily="34" charset="0"/>
            </a:endParaRPr>
          </a:p>
        </p:txBody>
      </p:sp>
    </p:spTree>
    <p:extLst>
      <p:ext uri="{BB962C8B-B14F-4D97-AF65-F5344CB8AC3E}">
        <p14:creationId xmlns:p14="http://schemas.microsoft.com/office/powerpoint/2010/main" val="164134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5/28/2022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tmp"/><Relationship Id="rId7" Type="http://schemas.openxmlformats.org/officeDocument/2006/relationships/image" Target="../media/image14.tmp"/><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br>
              <a:rPr lang="en-US" sz="3200" dirty="0"/>
            </a:br>
            <a:r>
              <a:rPr lang="en-US" sz="3200" dirty="0"/>
              <a:t>Computer Networks I</a:t>
            </a:r>
            <a:br>
              <a:rPr lang="en-US" sz="3200" dirty="0"/>
            </a:br>
            <a:br>
              <a:rPr lang="en-US" sz="3200" dirty="0"/>
            </a:br>
            <a:r>
              <a:rPr lang="en-US" sz="3200" dirty="0"/>
              <a:t>Data Link Control Protocols</a:t>
            </a:r>
            <a:br>
              <a:rPr lang="en-US" sz="3200" dirty="0"/>
            </a:br>
            <a:r>
              <a:rPr lang="en-US" sz="2200" dirty="0"/>
              <a:t>(Error Control)</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909484"/>
          </a:xfrm>
        </p:spPr>
        <p:txBody>
          <a:bodyPr>
            <a:normAutofit fontScale="90000"/>
          </a:bodyPr>
          <a:lstStyle/>
          <a:p>
            <a:pPr defTabSz="914363">
              <a:defRPr/>
            </a:pPr>
            <a:r>
              <a:rPr lang="en-US" altLang="en-US" dirty="0"/>
              <a:t>Go-Back-N ARQ</a:t>
            </a:r>
            <a:br>
              <a:rPr lang="en-US" dirty="0"/>
            </a:b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4" y="700548"/>
            <a:ext cx="3818023" cy="397010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106" y="700548"/>
            <a:ext cx="2720545" cy="4251304"/>
          </a:xfrm>
          <a:prstGeom prst="rect">
            <a:avLst/>
          </a:prstGeom>
        </p:spPr>
      </p:pic>
      <p:sp>
        <p:nvSpPr>
          <p:cNvPr id="9" name="Rectangle 8"/>
          <p:cNvSpPr/>
          <p:nvPr/>
        </p:nvSpPr>
        <p:spPr>
          <a:xfrm flipV="1">
            <a:off x="2050739" y="4544000"/>
            <a:ext cx="479992"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flipV="1">
            <a:off x="1136073" y="4480675"/>
            <a:ext cx="479992"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flipV="1">
            <a:off x="6293382" y="480491"/>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flipV="1">
            <a:off x="7274981" y="573897"/>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flipV="1">
            <a:off x="7685785" y="552389"/>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8969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Go-Back-N ARQ</a:t>
            </a:r>
            <a:br>
              <a:rPr lang="en-US" dirty="0"/>
            </a:br>
            <a:endParaRPr dirty="0"/>
          </a:p>
        </p:txBody>
      </p:sp>
      <p:sp>
        <p:nvSpPr>
          <p:cNvPr id="13315" name="Text Placeholder 2"/>
          <p:cNvSpPr>
            <a:spLocks noGrp="1"/>
          </p:cNvSpPr>
          <p:nvPr>
            <p:ph type="body" sz="quarter" idx="10"/>
          </p:nvPr>
        </p:nvSpPr>
        <p:spPr>
          <a:xfrm>
            <a:off x="381000" y="648929"/>
            <a:ext cx="8534400" cy="4542503"/>
          </a:xfrm>
        </p:spPr>
        <p:txBody>
          <a:bodyPr>
            <a:normAutofit fontScale="92500" lnSpcReduction="10000"/>
          </a:bodyPr>
          <a:lstStyle/>
          <a:p>
            <a:pPr>
              <a:buFont typeface="Wingdings" panose="05000000000000000000" pitchFamily="2" charset="2"/>
              <a:buChar char="q"/>
            </a:pPr>
            <a:r>
              <a:rPr lang="en-GB" sz="1800" dirty="0"/>
              <a:t>A k-bit sequence number provides a sequence number range of </a:t>
            </a:r>
            <a:r>
              <a:rPr lang="en-US" sz="1800" dirty="0"/>
              <a:t>2</a:t>
            </a:r>
            <a:r>
              <a:rPr lang="en-US" sz="1800" baseline="30000" dirty="0"/>
              <a:t>k </a:t>
            </a:r>
          </a:p>
          <a:p>
            <a:pPr lvl="1"/>
            <a:r>
              <a:rPr lang="en-GB" sz="1400" dirty="0"/>
              <a:t>However the maximum window size is limited to </a:t>
            </a:r>
            <a:r>
              <a:rPr lang="en-US" sz="1400" dirty="0"/>
              <a:t>2</a:t>
            </a:r>
            <a:r>
              <a:rPr lang="en-US" sz="1400" baseline="30000" dirty="0"/>
              <a:t>k</a:t>
            </a:r>
            <a:r>
              <a:rPr lang="en-US" sz="1400" dirty="0"/>
              <a:t> - 1</a:t>
            </a:r>
            <a:endParaRPr lang="en-US" altLang="en-US" sz="1400" dirty="0"/>
          </a:p>
          <a:p>
            <a:pPr lvl="1"/>
            <a:endParaRPr lang="en-GB" sz="1400" dirty="0"/>
          </a:p>
          <a:p>
            <a:pPr>
              <a:buFont typeface="Wingdings" panose="05000000000000000000" pitchFamily="2" charset="2"/>
              <a:buChar char="q"/>
            </a:pPr>
            <a:r>
              <a:rPr lang="en-GB" sz="1800" dirty="0"/>
              <a:t>As a case of 3-bit sequence number (i.e. sequence number space is 8)</a:t>
            </a:r>
          </a:p>
          <a:p>
            <a:pPr>
              <a:buFont typeface="Wingdings" panose="05000000000000000000" pitchFamily="2" charset="2"/>
              <a:buChar char="q"/>
            </a:pPr>
            <a:endParaRPr lang="en-GB" sz="1800" dirty="0"/>
          </a:p>
          <a:p>
            <a:pPr>
              <a:buFont typeface="Wingdings" panose="05000000000000000000" pitchFamily="2" charset="2"/>
              <a:buChar char="q"/>
            </a:pPr>
            <a:r>
              <a:rPr lang="en-GB" sz="1800" dirty="0"/>
              <a:t>Suppose sender sends frame 0 and gets back an RR 1 </a:t>
            </a:r>
          </a:p>
          <a:p>
            <a:pPr>
              <a:buFont typeface="Wingdings" panose="05000000000000000000" pitchFamily="2" charset="2"/>
              <a:buChar char="q"/>
            </a:pPr>
            <a:r>
              <a:rPr lang="en-GB" sz="1800" dirty="0"/>
              <a:t>Then sends frames 1, 2, 3, 4, 5, 6, 7, 0 and gets another RR 1</a:t>
            </a:r>
          </a:p>
          <a:p>
            <a:pPr>
              <a:buFont typeface="Wingdings" panose="05000000000000000000" pitchFamily="2" charset="2"/>
              <a:buChar char="q"/>
            </a:pPr>
            <a:r>
              <a:rPr lang="en-GB" sz="1800" dirty="0"/>
              <a:t>This could mean that all eight frames were received correctly and the RR 1 is a cumulative acknowledgment</a:t>
            </a:r>
          </a:p>
          <a:p>
            <a:pPr>
              <a:buFont typeface="Wingdings" panose="05000000000000000000" pitchFamily="2" charset="2"/>
              <a:buChar char="q"/>
            </a:pPr>
            <a:r>
              <a:rPr lang="en-GB" sz="1800" dirty="0"/>
              <a:t>It could also mean that all eight frames were damaged or lost in transit, and the receiving station is repeating its previous RR 1</a:t>
            </a:r>
          </a:p>
          <a:p>
            <a:pPr>
              <a:buFont typeface="Wingdings" panose="05000000000000000000" pitchFamily="2" charset="2"/>
              <a:buChar char="q"/>
            </a:pPr>
            <a:r>
              <a:rPr lang="en-GB" sz="1800" dirty="0"/>
              <a:t>The problem is avoided if the maximum window size is limited to 7, i.e. </a:t>
            </a:r>
            <a:r>
              <a:rPr lang="en-US" sz="1800" dirty="0"/>
              <a:t>2</a:t>
            </a:r>
            <a:r>
              <a:rPr lang="en-US" sz="1800" baseline="30000" dirty="0"/>
              <a:t>3</a:t>
            </a:r>
            <a:r>
              <a:rPr lang="en-US" sz="1800" dirty="0"/>
              <a:t> - 1</a:t>
            </a:r>
            <a:endParaRPr lang="en-US" altLang="en-US" sz="1800" dirty="0"/>
          </a:p>
          <a:p>
            <a:pPr>
              <a:buFont typeface="Wingdings" panose="05000000000000000000" pitchFamily="2" charset="2"/>
              <a:buChar char="q"/>
            </a:pPr>
            <a:endParaRPr lang="en-GB" sz="1800" dirty="0"/>
          </a:p>
          <a:p>
            <a:pPr>
              <a:buFont typeface="Wingdings" panose="05000000000000000000" pitchFamily="2" charset="2"/>
              <a:buChar char="q"/>
            </a:pPr>
            <a:r>
              <a:rPr lang="en-US" altLang="en-US" sz="2000" dirty="0">
                <a:solidFill>
                  <a:srgbClr val="0000FF"/>
                </a:solidFill>
              </a:rPr>
              <a:t>Max window size = </a:t>
            </a:r>
            <a:r>
              <a:rPr lang="en-US" sz="2000" dirty="0">
                <a:solidFill>
                  <a:srgbClr val="0000FF"/>
                </a:solidFill>
              </a:rPr>
              <a:t>2</a:t>
            </a:r>
            <a:r>
              <a:rPr lang="en-US" sz="2000" baseline="30000" dirty="0">
                <a:solidFill>
                  <a:srgbClr val="0000FF"/>
                </a:solidFill>
              </a:rPr>
              <a:t>k</a:t>
            </a:r>
            <a:r>
              <a:rPr lang="en-US" sz="2000" dirty="0">
                <a:solidFill>
                  <a:srgbClr val="0000FF"/>
                </a:solidFill>
              </a:rPr>
              <a:t> – 1 (for a k-bit sequence number)</a:t>
            </a:r>
            <a:endParaRPr lang="en-US" altLang="en-US" sz="2000" dirty="0">
              <a:solidFill>
                <a:srgbClr val="0000FF"/>
              </a:solidFill>
            </a:endParaRPr>
          </a:p>
          <a:p>
            <a:pPr lvl="1">
              <a:spcBef>
                <a:spcPct val="50000"/>
              </a:spcBef>
            </a:pPr>
            <a:endParaRPr lang="en-US" sz="1600" dirty="0"/>
          </a:p>
          <a:p>
            <a:pPr lvl="1">
              <a:spcBef>
                <a:spcPct val="50000"/>
              </a:spcBef>
            </a:pPr>
            <a:endParaRPr lang="en-GB" altLang="en-US" sz="1600" dirty="0"/>
          </a:p>
        </p:txBody>
      </p:sp>
    </p:spTree>
    <p:extLst>
      <p:ext uri="{BB962C8B-B14F-4D97-AF65-F5344CB8AC3E}">
        <p14:creationId xmlns:p14="http://schemas.microsoft.com/office/powerpoint/2010/main" val="1045717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fade">
                                      <p:cBhvr>
                                        <p:cTn id="28" dur="1000"/>
                                        <p:tgtEl>
                                          <p:spTgt spid="13315">
                                            <p:txEl>
                                              <p:pRg st="5" end="5"/>
                                            </p:txEl>
                                          </p:spTgt>
                                        </p:tgtEl>
                                      </p:cBhvr>
                                    </p:animEffect>
                                    <p:anim calcmode="lin" valueType="num">
                                      <p:cBhvr>
                                        <p:cTn id="29"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Effect transition="in" filter="fade">
                                      <p:cBhvr>
                                        <p:cTn id="35" dur="1000"/>
                                        <p:tgtEl>
                                          <p:spTgt spid="13315">
                                            <p:txEl>
                                              <p:pRg st="6" end="6"/>
                                            </p:txEl>
                                          </p:spTgt>
                                        </p:tgtEl>
                                      </p:cBhvr>
                                    </p:animEffect>
                                    <p:anim calcmode="lin" valueType="num">
                                      <p:cBhvr>
                                        <p:cTn id="36"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fade">
                                      <p:cBhvr>
                                        <p:cTn id="42" dur="1000"/>
                                        <p:tgtEl>
                                          <p:spTgt spid="13315">
                                            <p:txEl>
                                              <p:pRg st="7" end="7"/>
                                            </p:txEl>
                                          </p:spTgt>
                                        </p:tgtEl>
                                      </p:cBhvr>
                                    </p:animEffect>
                                    <p:anim calcmode="lin" valueType="num">
                                      <p:cBhvr>
                                        <p:cTn id="43"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315">
                                            <p:txEl>
                                              <p:pRg st="8" end="8"/>
                                            </p:txEl>
                                          </p:spTgt>
                                        </p:tgtEl>
                                        <p:attrNameLst>
                                          <p:attrName>style.visibility</p:attrName>
                                        </p:attrNameLst>
                                      </p:cBhvr>
                                      <p:to>
                                        <p:strVal val="visible"/>
                                      </p:to>
                                    </p:set>
                                    <p:animEffect transition="in" filter="fade">
                                      <p:cBhvr>
                                        <p:cTn id="49" dur="1000"/>
                                        <p:tgtEl>
                                          <p:spTgt spid="13315">
                                            <p:txEl>
                                              <p:pRg st="8" end="8"/>
                                            </p:txEl>
                                          </p:spTgt>
                                        </p:tgtEl>
                                      </p:cBhvr>
                                    </p:animEffect>
                                    <p:anim calcmode="lin" valueType="num">
                                      <p:cBhvr>
                                        <p:cTn id="50"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315">
                                            <p:txEl>
                                              <p:pRg st="9" end="9"/>
                                            </p:txEl>
                                          </p:spTgt>
                                        </p:tgtEl>
                                        <p:attrNameLst>
                                          <p:attrName>style.visibility</p:attrName>
                                        </p:attrNameLst>
                                      </p:cBhvr>
                                      <p:to>
                                        <p:strVal val="visible"/>
                                      </p:to>
                                    </p:set>
                                    <p:animEffect transition="in" filter="fade">
                                      <p:cBhvr>
                                        <p:cTn id="56" dur="1000"/>
                                        <p:tgtEl>
                                          <p:spTgt spid="13315">
                                            <p:txEl>
                                              <p:pRg st="9" end="9"/>
                                            </p:txEl>
                                          </p:spTgt>
                                        </p:tgtEl>
                                      </p:cBhvr>
                                    </p:animEffect>
                                    <p:anim calcmode="lin" valueType="num">
                                      <p:cBhvr>
                                        <p:cTn id="57"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315">
                                            <p:txEl>
                                              <p:pRg st="11" end="11"/>
                                            </p:txEl>
                                          </p:spTgt>
                                        </p:tgtEl>
                                        <p:attrNameLst>
                                          <p:attrName>style.visibility</p:attrName>
                                        </p:attrNameLst>
                                      </p:cBhvr>
                                      <p:to>
                                        <p:strVal val="visible"/>
                                      </p:to>
                                    </p:set>
                                    <p:animEffect transition="in" filter="fade">
                                      <p:cBhvr>
                                        <p:cTn id="63" dur="1000"/>
                                        <p:tgtEl>
                                          <p:spTgt spid="13315">
                                            <p:txEl>
                                              <p:pRg st="11" end="11"/>
                                            </p:txEl>
                                          </p:spTgt>
                                        </p:tgtEl>
                                      </p:cBhvr>
                                    </p:animEffect>
                                    <p:anim calcmode="lin" valueType="num">
                                      <p:cBhvr>
                                        <p:cTn id="64" dur="10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1331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Selective Reject ARQ</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5662067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Selective Reject ARQ</a:t>
            </a:r>
            <a:br>
              <a:rPr lang="en-US" dirty="0"/>
            </a:br>
            <a:endParaRPr dirty="0"/>
          </a:p>
        </p:txBody>
      </p:sp>
      <p:sp>
        <p:nvSpPr>
          <p:cNvPr id="13315" name="Text Placeholder 2"/>
          <p:cNvSpPr>
            <a:spLocks noGrp="1"/>
          </p:cNvSpPr>
          <p:nvPr>
            <p:ph type="body" sz="quarter" idx="10"/>
          </p:nvPr>
        </p:nvSpPr>
        <p:spPr>
          <a:xfrm>
            <a:off x="381000" y="727587"/>
            <a:ext cx="8534400" cy="4633452"/>
          </a:xfrm>
        </p:spPr>
        <p:txBody>
          <a:bodyPr>
            <a:normAutofit fontScale="92500" lnSpcReduction="10000"/>
          </a:bodyPr>
          <a:lstStyle/>
          <a:p>
            <a:pPr>
              <a:buFont typeface="Wingdings" panose="05000000000000000000" pitchFamily="2" charset="2"/>
              <a:buChar char="q"/>
            </a:pPr>
            <a:r>
              <a:rPr kumimoji="1" lang="en-US" sz="2000" dirty="0"/>
              <a:t>Also called selective retransmission</a:t>
            </a:r>
          </a:p>
          <a:p>
            <a:pPr>
              <a:buFont typeface="Wingdings" panose="05000000000000000000" pitchFamily="2" charset="2"/>
              <a:buChar char="q"/>
            </a:pPr>
            <a:r>
              <a:rPr lang="en-GB" sz="2000" dirty="0"/>
              <a:t>Only rejected or timeout frames are retransmitted</a:t>
            </a:r>
          </a:p>
          <a:p>
            <a:pPr>
              <a:buFont typeface="Wingdings" panose="05000000000000000000" pitchFamily="2" charset="2"/>
              <a:buChar char="q"/>
            </a:pPr>
            <a:r>
              <a:rPr lang="en-GB" sz="2000" dirty="0"/>
              <a:t>Subsequent frames are accepted by the receiver and buffered</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solidFill>
                  <a:srgbClr val="0000CC"/>
                </a:solidFill>
              </a:rPr>
              <a:t>Pros:</a:t>
            </a:r>
          </a:p>
          <a:p>
            <a:pPr lvl="1"/>
            <a:r>
              <a:rPr lang="en-GB" sz="1600" dirty="0"/>
              <a:t>Minimizes retransmission</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solidFill>
                  <a:srgbClr val="0000CC"/>
                </a:solidFill>
              </a:rPr>
              <a:t>Cons:</a:t>
            </a:r>
          </a:p>
          <a:p>
            <a:pPr lvl="1"/>
            <a:r>
              <a:rPr lang="en-GB" sz="1600" dirty="0"/>
              <a:t>Receiver must maintain large enough buffer to store out-of-order frames</a:t>
            </a:r>
          </a:p>
          <a:p>
            <a:pPr lvl="1"/>
            <a:r>
              <a:rPr lang="en-GB" sz="1600" dirty="0"/>
              <a:t>More complex logic in transmitter</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t>Less widely used</a:t>
            </a:r>
          </a:p>
          <a:p>
            <a:pPr>
              <a:buFont typeface="Wingdings" panose="05000000000000000000" pitchFamily="2" charset="2"/>
              <a:buChar char="q"/>
            </a:pPr>
            <a:r>
              <a:rPr lang="en-GB" sz="2000" dirty="0"/>
              <a:t>Useful for satellite links with long propagation delays</a:t>
            </a:r>
          </a:p>
          <a:p>
            <a:pPr>
              <a:buFont typeface="Wingdings" panose="05000000000000000000" pitchFamily="2" charset="2"/>
              <a:buChar char="q"/>
            </a:pPr>
            <a:endParaRPr lang="en-GB" sz="2000" dirty="0"/>
          </a:p>
          <a:p>
            <a:pPr>
              <a:buFont typeface="Wingdings" panose="05000000000000000000" pitchFamily="2" charset="2"/>
              <a:buChar char="q"/>
            </a:pPr>
            <a:endParaRPr lang="en-GB" sz="2000" dirty="0"/>
          </a:p>
          <a:p>
            <a:pPr marL="0" indent="0">
              <a:buNone/>
            </a:pPr>
            <a:endParaRPr lang="en-US" sz="20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159230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4" end="4"/>
                                            </p:txEl>
                                          </p:spTgt>
                                        </p:tgtEl>
                                        <p:attrNameLst>
                                          <p:attrName>style.visibility</p:attrName>
                                        </p:attrNameLst>
                                      </p:cBhvr>
                                      <p:to>
                                        <p:strVal val="visible"/>
                                      </p:to>
                                    </p:set>
                                    <p:animEffect transition="in" filter="fade">
                                      <p:cBhvr>
                                        <p:cTn id="26" dur="1000"/>
                                        <p:tgtEl>
                                          <p:spTgt spid="13315">
                                            <p:txEl>
                                              <p:pRg st="4" end="4"/>
                                            </p:txEl>
                                          </p:spTgt>
                                        </p:tgtEl>
                                      </p:cBhvr>
                                    </p:animEffect>
                                    <p:anim calcmode="lin" valueType="num">
                                      <p:cBhvr>
                                        <p:cTn id="27"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Effect transition="in" filter="fade">
                                      <p:cBhvr>
                                        <p:cTn id="31" dur="1000"/>
                                        <p:tgtEl>
                                          <p:spTgt spid="13315">
                                            <p:txEl>
                                              <p:pRg st="5" end="5"/>
                                            </p:txEl>
                                          </p:spTgt>
                                        </p:tgtEl>
                                      </p:cBhvr>
                                    </p:animEffect>
                                    <p:anim calcmode="lin" valueType="num">
                                      <p:cBhvr>
                                        <p:cTn id="32"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3315">
                                            <p:txEl>
                                              <p:pRg st="7" end="7"/>
                                            </p:txEl>
                                          </p:spTgt>
                                        </p:tgtEl>
                                        <p:attrNameLst>
                                          <p:attrName>style.visibility</p:attrName>
                                        </p:attrNameLst>
                                      </p:cBhvr>
                                      <p:to>
                                        <p:strVal val="visible"/>
                                      </p:to>
                                    </p:set>
                                    <p:animEffect transition="in" filter="fade">
                                      <p:cBhvr>
                                        <p:cTn id="38" dur="1000"/>
                                        <p:tgtEl>
                                          <p:spTgt spid="13315">
                                            <p:txEl>
                                              <p:pRg st="7" end="7"/>
                                            </p:txEl>
                                          </p:spTgt>
                                        </p:tgtEl>
                                      </p:cBhvr>
                                    </p:animEffect>
                                    <p:anim calcmode="lin" valueType="num">
                                      <p:cBhvr>
                                        <p:cTn id="39"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3315">
                                            <p:txEl>
                                              <p:pRg st="8" end="8"/>
                                            </p:txEl>
                                          </p:spTgt>
                                        </p:tgtEl>
                                        <p:attrNameLst>
                                          <p:attrName>style.visibility</p:attrName>
                                        </p:attrNameLst>
                                      </p:cBhvr>
                                      <p:to>
                                        <p:strVal val="visible"/>
                                      </p:to>
                                    </p:set>
                                    <p:animEffect transition="in" filter="fade">
                                      <p:cBhvr>
                                        <p:cTn id="43" dur="1000"/>
                                        <p:tgtEl>
                                          <p:spTgt spid="13315">
                                            <p:txEl>
                                              <p:pRg st="8" end="8"/>
                                            </p:txEl>
                                          </p:spTgt>
                                        </p:tgtEl>
                                      </p:cBhvr>
                                    </p:animEffect>
                                    <p:anim calcmode="lin" valueType="num">
                                      <p:cBhvr>
                                        <p:cTn id="44"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3315">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3315">
                                            <p:txEl>
                                              <p:pRg st="9" end="9"/>
                                            </p:txEl>
                                          </p:spTgt>
                                        </p:tgtEl>
                                        <p:attrNameLst>
                                          <p:attrName>style.visibility</p:attrName>
                                        </p:attrNameLst>
                                      </p:cBhvr>
                                      <p:to>
                                        <p:strVal val="visible"/>
                                      </p:to>
                                    </p:set>
                                    <p:animEffect transition="in" filter="fade">
                                      <p:cBhvr>
                                        <p:cTn id="48" dur="1000"/>
                                        <p:tgtEl>
                                          <p:spTgt spid="13315">
                                            <p:txEl>
                                              <p:pRg st="9" end="9"/>
                                            </p:txEl>
                                          </p:spTgt>
                                        </p:tgtEl>
                                      </p:cBhvr>
                                    </p:animEffect>
                                    <p:anim calcmode="lin" valueType="num">
                                      <p:cBhvr>
                                        <p:cTn id="49"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3315">
                                            <p:txEl>
                                              <p:pRg st="11" end="11"/>
                                            </p:txEl>
                                          </p:spTgt>
                                        </p:tgtEl>
                                        <p:attrNameLst>
                                          <p:attrName>style.visibility</p:attrName>
                                        </p:attrNameLst>
                                      </p:cBhvr>
                                      <p:to>
                                        <p:strVal val="visible"/>
                                      </p:to>
                                    </p:set>
                                    <p:animEffect transition="in" filter="fade">
                                      <p:cBhvr>
                                        <p:cTn id="55" dur="1000"/>
                                        <p:tgtEl>
                                          <p:spTgt spid="13315">
                                            <p:txEl>
                                              <p:pRg st="11" end="11"/>
                                            </p:txEl>
                                          </p:spTgt>
                                        </p:tgtEl>
                                      </p:cBhvr>
                                    </p:animEffect>
                                    <p:anim calcmode="lin" valueType="num">
                                      <p:cBhvr>
                                        <p:cTn id="56" dur="10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1331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3315">
                                            <p:txEl>
                                              <p:pRg st="12" end="12"/>
                                            </p:txEl>
                                          </p:spTgt>
                                        </p:tgtEl>
                                        <p:attrNameLst>
                                          <p:attrName>style.visibility</p:attrName>
                                        </p:attrNameLst>
                                      </p:cBhvr>
                                      <p:to>
                                        <p:strVal val="visible"/>
                                      </p:to>
                                    </p:set>
                                    <p:animEffect transition="in" filter="fade">
                                      <p:cBhvr>
                                        <p:cTn id="62" dur="1000"/>
                                        <p:tgtEl>
                                          <p:spTgt spid="13315">
                                            <p:txEl>
                                              <p:pRg st="12" end="12"/>
                                            </p:txEl>
                                          </p:spTgt>
                                        </p:tgtEl>
                                      </p:cBhvr>
                                    </p:animEffect>
                                    <p:anim calcmode="lin" valueType="num">
                                      <p:cBhvr>
                                        <p:cTn id="63" dur="1000" fill="hold"/>
                                        <p:tgtEl>
                                          <p:spTgt spid="13315">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1331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9716"/>
            <a:ext cx="8382000" cy="555472"/>
          </a:xfrm>
        </p:spPr>
        <p:txBody>
          <a:bodyPr>
            <a:normAutofit fontScale="90000"/>
          </a:bodyPr>
          <a:lstStyle/>
          <a:p>
            <a:pPr defTabSz="914363">
              <a:defRPr/>
            </a:pPr>
            <a:r>
              <a:rPr lang="en-US" altLang="en-US" dirty="0"/>
              <a:t>Selective Reject ARQ</a:t>
            </a:r>
            <a:br>
              <a:rPr lang="en-US" dirty="0"/>
            </a:b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83" y="865188"/>
            <a:ext cx="2960289" cy="4136181"/>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0934" y="921775"/>
            <a:ext cx="2745243" cy="4149300"/>
          </a:xfrm>
          <a:prstGeom prst="rect">
            <a:avLst/>
          </a:prstGeom>
        </p:spPr>
      </p:pic>
      <p:sp>
        <p:nvSpPr>
          <p:cNvPr id="8" name="Rectangle 7"/>
          <p:cNvSpPr/>
          <p:nvPr/>
        </p:nvSpPr>
        <p:spPr>
          <a:xfrm flipV="1">
            <a:off x="3011865" y="795124"/>
            <a:ext cx="970199"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flipV="1">
            <a:off x="1470659" y="4881715"/>
            <a:ext cx="321270" cy="3160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flipV="1">
            <a:off x="664416" y="4817773"/>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flipV="1">
            <a:off x="1091381" y="4972897"/>
            <a:ext cx="379278"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flipV="1">
            <a:off x="6211897" y="738537"/>
            <a:ext cx="321270" cy="2496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flipV="1">
            <a:off x="6970641" y="830552"/>
            <a:ext cx="455171"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flipV="1">
            <a:off x="7531402" y="865188"/>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48744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Selective Reject ARQ</a:t>
            </a:r>
            <a:br>
              <a:rPr lang="en-US" dirty="0"/>
            </a:br>
            <a:endParaRPr dirty="0"/>
          </a:p>
        </p:txBody>
      </p:sp>
      <p:sp>
        <p:nvSpPr>
          <p:cNvPr id="13315" name="Text Placeholder 2"/>
          <p:cNvSpPr>
            <a:spLocks noGrp="1"/>
          </p:cNvSpPr>
          <p:nvPr>
            <p:ph type="body" sz="quarter" idx="10"/>
          </p:nvPr>
        </p:nvSpPr>
        <p:spPr>
          <a:xfrm>
            <a:off x="381000" y="671052"/>
            <a:ext cx="8534400" cy="4653116"/>
          </a:xfrm>
        </p:spPr>
        <p:txBody>
          <a:bodyPr>
            <a:normAutofit lnSpcReduction="10000"/>
          </a:bodyPr>
          <a:lstStyle/>
          <a:p>
            <a:pPr>
              <a:buFont typeface="Wingdings" panose="05000000000000000000" pitchFamily="2" charset="2"/>
              <a:buChar char="q"/>
            </a:pPr>
            <a:r>
              <a:rPr lang="en-GB" sz="2000" dirty="0"/>
              <a:t>Window size is more restrictive for selective-reject than for go-back-N</a:t>
            </a:r>
          </a:p>
          <a:p>
            <a:pPr>
              <a:buFont typeface="Wingdings" panose="05000000000000000000" pitchFamily="2" charset="2"/>
              <a:buChar char="q"/>
            </a:pPr>
            <a:r>
              <a:rPr lang="en-GB" sz="2000" dirty="0"/>
              <a:t>Consider the case of a 3-bit sequence number size for selective-reject</a:t>
            </a:r>
          </a:p>
          <a:p>
            <a:pPr lvl="1"/>
            <a:r>
              <a:rPr lang="en-GB" sz="1600" dirty="0"/>
              <a:t>Sender sends frames 0 through 6 </a:t>
            </a:r>
          </a:p>
          <a:p>
            <a:pPr lvl="1"/>
            <a:r>
              <a:rPr lang="en-GB" sz="1600" dirty="0"/>
              <a:t>Receiver receives all seven frames and cumulatively acknowledges with RR 7</a:t>
            </a:r>
          </a:p>
          <a:p>
            <a:pPr lvl="1"/>
            <a:r>
              <a:rPr lang="en-GB" sz="1600" dirty="0"/>
              <a:t>Because of a noise burst, the RR 7 is lost</a:t>
            </a:r>
          </a:p>
          <a:p>
            <a:pPr lvl="1"/>
            <a:r>
              <a:rPr lang="en-GB" sz="1600" dirty="0"/>
              <a:t>Sender times out and retransmits frame 0</a:t>
            </a:r>
          </a:p>
          <a:p>
            <a:pPr lvl="1"/>
            <a:r>
              <a:rPr lang="en-GB" sz="1600" dirty="0"/>
              <a:t>Receiver has already advanced its receive window to accept frames 7, 0, 1, 2, 3, 4, and 5</a:t>
            </a:r>
          </a:p>
          <a:p>
            <a:pPr lvl="1"/>
            <a:r>
              <a:rPr lang="en-GB" sz="1600" dirty="0"/>
              <a:t>It assumes that frame 7 has been lost and that this is a new frame 0, which it accepts</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t>The problem is that there is an overlap in between the sending and receiving window</a:t>
            </a:r>
          </a:p>
          <a:p>
            <a:pPr lvl="1"/>
            <a:r>
              <a:rPr lang="en-GB" sz="1600" dirty="0"/>
              <a:t>To overcome the problem, the maximum window size should be </a:t>
            </a:r>
            <a:r>
              <a:rPr lang="en-GB" sz="1600" dirty="0">
                <a:solidFill>
                  <a:srgbClr val="C00000"/>
                </a:solidFill>
              </a:rPr>
              <a:t>no more than half the range of sequence numbers</a:t>
            </a:r>
          </a:p>
          <a:p>
            <a:pPr>
              <a:buFont typeface="Wingdings" panose="05000000000000000000" pitchFamily="2" charset="2"/>
              <a:buChar char="q"/>
            </a:pPr>
            <a:endParaRPr lang="en-GB" sz="2000" dirty="0"/>
          </a:p>
          <a:p>
            <a:pPr>
              <a:buFont typeface="Wingdings" panose="05000000000000000000" pitchFamily="2" charset="2"/>
              <a:buChar char="q"/>
            </a:pPr>
            <a:r>
              <a:rPr lang="en-GB" sz="2000" dirty="0">
                <a:solidFill>
                  <a:srgbClr val="0000FF"/>
                </a:solidFill>
              </a:rPr>
              <a:t>Max window size = 2</a:t>
            </a:r>
            <a:r>
              <a:rPr lang="en-GB" sz="2000" baseline="30000" dirty="0">
                <a:solidFill>
                  <a:srgbClr val="0000FF"/>
                </a:solidFill>
              </a:rPr>
              <a:t>k-1 </a:t>
            </a:r>
            <a:r>
              <a:rPr lang="en-US" sz="2000" dirty="0">
                <a:solidFill>
                  <a:srgbClr val="0000FF"/>
                </a:solidFill>
              </a:rPr>
              <a:t>(for a k-bit sequence number)</a:t>
            </a:r>
            <a:endParaRPr lang="en-US" altLang="en-US" sz="2000" dirty="0">
              <a:solidFill>
                <a:srgbClr val="0000FF"/>
              </a:solidFill>
            </a:endParaRPr>
          </a:p>
          <a:p>
            <a:pPr>
              <a:buFont typeface="Wingdings" panose="05000000000000000000" pitchFamily="2" charset="2"/>
              <a:buChar char="q"/>
            </a:pPr>
            <a:endParaRPr lang="en-GB" sz="2000" dirty="0"/>
          </a:p>
          <a:p>
            <a:pPr>
              <a:buFont typeface="Wingdings" panose="05000000000000000000" pitchFamily="2" charset="2"/>
              <a:buChar char="q"/>
            </a:pPr>
            <a:endParaRPr lang="en-GB" sz="2000" dirty="0"/>
          </a:p>
          <a:p>
            <a:pPr>
              <a:buFont typeface="Wingdings" panose="05000000000000000000" pitchFamily="2" charset="2"/>
              <a:buChar char="q"/>
            </a:pPr>
            <a:endParaRPr lang="en-US" sz="20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642835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3" end="3"/>
                                            </p:txEl>
                                          </p:spTgt>
                                        </p:tgtEl>
                                        <p:attrNameLst>
                                          <p:attrName>style.visibility</p:attrName>
                                        </p:attrNameLst>
                                      </p:cBhvr>
                                      <p:to>
                                        <p:strVal val="visible"/>
                                      </p:to>
                                    </p:set>
                                    <p:animEffect transition="in" filter="fade">
                                      <p:cBhvr>
                                        <p:cTn id="28" dur="1000"/>
                                        <p:tgtEl>
                                          <p:spTgt spid="13315">
                                            <p:txEl>
                                              <p:pRg st="3" end="3"/>
                                            </p:txEl>
                                          </p:spTgt>
                                        </p:tgtEl>
                                      </p:cBhvr>
                                    </p:animEffect>
                                    <p:anim calcmode="lin" valueType="num">
                                      <p:cBhvr>
                                        <p:cTn id="29"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4" end="4"/>
                                            </p:txEl>
                                          </p:spTgt>
                                        </p:tgtEl>
                                        <p:attrNameLst>
                                          <p:attrName>style.visibility</p:attrName>
                                        </p:attrNameLst>
                                      </p:cBhvr>
                                      <p:to>
                                        <p:strVal val="visible"/>
                                      </p:to>
                                    </p:set>
                                    <p:animEffect transition="in" filter="fade">
                                      <p:cBhvr>
                                        <p:cTn id="35" dur="1000"/>
                                        <p:tgtEl>
                                          <p:spTgt spid="13315">
                                            <p:txEl>
                                              <p:pRg st="4" end="4"/>
                                            </p:txEl>
                                          </p:spTgt>
                                        </p:tgtEl>
                                      </p:cBhvr>
                                    </p:animEffect>
                                    <p:anim calcmode="lin" valueType="num">
                                      <p:cBhvr>
                                        <p:cTn id="36"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5" end="5"/>
                                            </p:txEl>
                                          </p:spTgt>
                                        </p:tgtEl>
                                        <p:attrNameLst>
                                          <p:attrName>style.visibility</p:attrName>
                                        </p:attrNameLst>
                                      </p:cBhvr>
                                      <p:to>
                                        <p:strVal val="visible"/>
                                      </p:to>
                                    </p:set>
                                    <p:animEffect transition="in" filter="fade">
                                      <p:cBhvr>
                                        <p:cTn id="42" dur="1000"/>
                                        <p:tgtEl>
                                          <p:spTgt spid="13315">
                                            <p:txEl>
                                              <p:pRg st="5" end="5"/>
                                            </p:txEl>
                                          </p:spTgt>
                                        </p:tgtEl>
                                      </p:cBhvr>
                                    </p:animEffect>
                                    <p:anim calcmode="lin" valueType="num">
                                      <p:cBhvr>
                                        <p:cTn id="43"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315">
                                            <p:txEl>
                                              <p:pRg st="6" end="6"/>
                                            </p:txEl>
                                          </p:spTgt>
                                        </p:tgtEl>
                                        <p:attrNameLst>
                                          <p:attrName>style.visibility</p:attrName>
                                        </p:attrNameLst>
                                      </p:cBhvr>
                                      <p:to>
                                        <p:strVal val="visible"/>
                                      </p:to>
                                    </p:set>
                                    <p:animEffect transition="in" filter="fade">
                                      <p:cBhvr>
                                        <p:cTn id="49" dur="1000"/>
                                        <p:tgtEl>
                                          <p:spTgt spid="13315">
                                            <p:txEl>
                                              <p:pRg st="6" end="6"/>
                                            </p:txEl>
                                          </p:spTgt>
                                        </p:tgtEl>
                                      </p:cBhvr>
                                    </p:animEffect>
                                    <p:anim calcmode="lin" valueType="num">
                                      <p:cBhvr>
                                        <p:cTn id="50"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315">
                                            <p:txEl>
                                              <p:pRg st="7" end="7"/>
                                            </p:txEl>
                                          </p:spTgt>
                                        </p:tgtEl>
                                        <p:attrNameLst>
                                          <p:attrName>style.visibility</p:attrName>
                                        </p:attrNameLst>
                                      </p:cBhvr>
                                      <p:to>
                                        <p:strVal val="visible"/>
                                      </p:to>
                                    </p:set>
                                    <p:animEffect transition="in" filter="fade">
                                      <p:cBhvr>
                                        <p:cTn id="56" dur="1000"/>
                                        <p:tgtEl>
                                          <p:spTgt spid="13315">
                                            <p:txEl>
                                              <p:pRg st="7" end="7"/>
                                            </p:txEl>
                                          </p:spTgt>
                                        </p:tgtEl>
                                      </p:cBhvr>
                                    </p:animEffect>
                                    <p:anim calcmode="lin" valueType="num">
                                      <p:cBhvr>
                                        <p:cTn id="57"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3315">
                                            <p:txEl>
                                              <p:pRg st="9" end="9"/>
                                            </p:txEl>
                                          </p:spTgt>
                                        </p:tgtEl>
                                        <p:attrNameLst>
                                          <p:attrName>style.visibility</p:attrName>
                                        </p:attrNameLst>
                                      </p:cBhvr>
                                      <p:to>
                                        <p:strVal val="visible"/>
                                      </p:to>
                                    </p:set>
                                    <p:animEffect transition="in" filter="fade">
                                      <p:cBhvr>
                                        <p:cTn id="63" dur="1000"/>
                                        <p:tgtEl>
                                          <p:spTgt spid="13315">
                                            <p:txEl>
                                              <p:pRg st="9" end="9"/>
                                            </p:txEl>
                                          </p:spTgt>
                                        </p:tgtEl>
                                      </p:cBhvr>
                                    </p:animEffect>
                                    <p:anim calcmode="lin" valueType="num">
                                      <p:cBhvr>
                                        <p:cTn id="64"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3315">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3315">
                                            <p:txEl>
                                              <p:pRg st="10" end="10"/>
                                            </p:txEl>
                                          </p:spTgt>
                                        </p:tgtEl>
                                        <p:attrNameLst>
                                          <p:attrName>style.visibility</p:attrName>
                                        </p:attrNameLst>
                                      </p:cBhvr>
                                      <p:to>
                                        <p:strVal val="visible"/>
                                      </p:to>
                                    </p:set>
                                    <p:animEffect transition="in" filter="fade">
                                      <p:cBhvr>
                                        <p:cTn id="68" dur="1000"/>
                                        <p:tgtEl>
                                          <p:spTgt spid="13315">
                                            <p:txEl>
                                              <p:pRg st="10" end="10"/>
                                            </p:txEl>
                                          </p:spTgt>
                                        </p:tgtEl>
                                      </p:cBhvr>
                                    </p:animEffect>
                                    <p:anim calcmode="lin" valueType="num">
                                      <p:cBhvr>
                                        <p:cTn id="69" dur="10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1331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315">
                                            <p:txEl>
                                              <p:pRg st="12" end="12"/>
                                            </p:txEl>
                                          </p:spTgt>
                                        </p:tgtEl>
                                        <p:attrNameLst>
                                          <p:attrName>style.visibility</p:attrName>
                                        </p:attrNameLst>
                                      </p:cBhvr>
                                      <p:to>
                                        <p:strVal val="visible"/>
                                      </p:to>
                                    </p:set>
                                    <p:animEffect transition="in" filter="fade">
                                      <p:cBhvr>
                                        <p:cTn id="75" dur="1000"/>
                                        <p:tgtEl>
                                          <p:spTgt spid="13315">
                                            <p:txEl>
                                              <p:pRg st="12" end="12"/>
                                            </p:txEl>
                                          </p:spTgt>
                                        </p:tgtEl>
                                      </p:cBhvr>
                                    </p:animEffect>
                                    <p:anim calcmode="lin" valueType="num">
                                      <p:cBhvr>
                                        <p:cTn id="76" dur="1000" fill="hold"/>
                                        <p:tgtEl>
                                          <p:spTgt spid="13315">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1331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72" y="80096"/>
            <a:ext cx="8382000" cy="712788"/>
          </a:xfrm>
        </p:spPr>
        <p:txBody>
          <a:bodyPr>
            <a:normAutofit/>
          </a:bodyPr>
          <a:lstStyle/>
          <a:p>
            <a:pPr algn="ctr" defTabSz="914363" eaLnBrk="1" fontAlgn="auto" hangingPunct="1">
              <a:spcAft>
                <a:spcPts val="0"/>
              </a:spcAft>
              <a:defRPr/>
            </a:pPr>
            <a:r>
              <a:rPr lang="en-US" altLang="en-US" dirty="0"/>
              <a:t>Comparison</a:t>
            </a:r>
            <a:endParaRPr dirty="0"/>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58728"/>
          <a:stretch/>
        </p:blipFill>
        <p:spPr>
          <a:xfrm>
            <a:off x="5952081" y="1080222"/>
            <a:ext cx="1229943" cy="566636"/>
          </a:xfrm>
          <a:prstGeom prst="rect">
            <a:avLst/>
          </a:prstGeom>
          <a:ln w="19050">
            <a:solidFill>
              <a:srgbClr val="C00000"/>
            </a:solidFill>
          </a:ln>
        </p:spPr>
      </p:pic>
      <p:pic>
        <p:nvPicPr>
          <p:cNvPr id="8" name="Picture 7" descr="Screen Clipping"/>
          <p:cNvPicPr>
            <a:picLocks noChangeAspect="1"/>
          </p:cNvPicPr>
          <p:nvPr/>
        </p:nvPicPr>
        <p:blipFill rotWithShape="1">
          <a:blip r:embed="rId4">
            <a:extLst>
              <a:ext uri="{28A0092B-C50C-407E-A947-70E740481C1C}">
                <a14:useLocalDpi xmlns:a14="http://schemas.microsoft.com/office/drawing/2010/main" val="0"/>
              </a:ext>
            </a:extLst>
          </a:blip>
          <a:srcRect l="38409"/>
          <a:stretch/>
        </p:blipFill>
        <p:spPr>
          <a:xfrm>
            <a:off x="5539125" y="2253734"/>
            <a:ext cx="2768981" cy="829322"/>
          </a:xfrm>
          <a:prstGeom prst="rect">
            <a:avLst/>
          </a:prstGeom>
          <a:ln w="19050">
            <a:solidFill>
              <a:srgbClr val="C00000"/>
            </a:solidFill>
          </a:ln>
        </p:spPr>
      </p:pic>
      <p:pic>
        <p:nvPicPr>
          <p:cNvPr id="9" name="Picture 8" descr="Screen Clipping"/>
          <p:cNvPicPr>
            <a:picLocks noChangeAspect="1"/>
          </p:cNvPicPr>
          <p:nvPr/>
        </p:nvPicPr>
        <p:blipFill rotWithShape="1">
          <a:blip r:embed="rId5">
            <a:extLst>
              <a:ext uri="{28A0092B-C50C-407E-A947-70E740481C1C}">
                <a14:useLocalDpi xmlns:a14="http://schemas.microsoft.com/office/drawing/2010/main" val="0"/>
              </a:ext>
            </a:extLst>
          </a:blip>
          <a:srcRect l="25502"/>
          <a:stretch/>
        </p:blipFill>
        <p:spPr>
          <a:xfrm>
            <a:off x="4882824" y="3691324"/>
            <a:ext cx="3647709" cy="1042536"/>
          </a:xfrm>
          <a:prstGeom prst="rect">
            <a:avLst/>
          </a:prstGeom>
          <a:ln w="19050">
            <a:solidFill>
              <a:srgbClr val="C00000"/>
            </a:solidFill>
          </a:ln>
        </p:spPr>
      </p:pic>
      <p:pic>
        <p:nvPicPr>
          <p:cNvPr id="6" name="Picture 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7171" y="1618801"/>
            <a:ext cx="1433792" cy="712752"/>
          </a:xfrm>
          <a:prstGeom prst="rect">
            <a:avLst/>
          </a:prstGeom>
          <a:ln w="15875">
            <a:solidFill>
              <a:srgbClr val="C00000"/>
            </a:solidFill>
          </a:ln>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937" y="3176727"/>
            <a:ext cx="2379004" cy="814646"/>
          </a:xfrm>
          <a:prstGeom prst="rect">
            <a:avLst/>
          </a:prstGeom>
          <a:ln w="19050">
            <a:solidFill>
              <a:srgbClr val="C00000"/>
            </a:solidFill>
          </a:ln>
        </p:spPr>
      </p:pic>
      <p:sp>
        <p:nvSpPr>
          <p:cNvPr id="3" name="TextBox 2"/>
          <p:cNvSpPr txBox="1"/>
          <p:nvPr/>
        </p:nvSpPr>
        <p:spPr>
          <a:xfrm>
            <a:off x="1085099" y="2357553"/>
            <a:ext cx="1873457"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Stop and Wait</a:t>
            </a:r>
          </a:p>
        </p:txBody>
      </p:sp>
      <p:sp>
        <p:nvSpPr>
          <p:cNvPr id="11" name="TextBox 10"/>
          <p:cNvSpPr txBox="1"/>
          <p:nvPr/>
        </p:nvSpPr>
        <p:spPr>
          <a:xfrm>
            <a:off x="1151710" y="4013598"/>
            <a:ext cx="1873457"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Sliding Window</a:t>
            </a:r>
          </a:p>
        </p:txBody>
      </p:sp>
      <p:sp>
        <p:nvSpPr>
          <p:cNvPr id="12" name="TextBox 11"/>
          <p:cNvSpPr txBox="1"/>
          <p:nvPr/>
        </p:nvSpPr>
        <p:spPr>
          <a:xfrm>
            <a:off x="6153967" y="4733860"/>
            <a:ext cx="2211548"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Go-back N</a:t>
            </a:r>
          </a:p>
        </p:txBody>
      </p:sp>
      <p:sp>
        <p:nvSpPr>
          <p:cNvPr id="13" name="TextBox 12"/>
          <p:cNvSpPr txBox="1"/>
          <p:nvPr/>
        </p:nvSpPr>
        <p:spPr>
          <a:xfrm>
            <a:off x="5817841" y="3134938"/>
            <a:ext cx="2211548"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Selective Reject</a:t>
            </a:r>
          </a:p>
        </p:txBody>
      </p:sp>
      <p:sp>
        <p:nvSpPr>
          <p:cNvPr id="14" name="TextBox 13"/>
          <p:cNvSpPr txBox="1"/>
          <p:nvPr/>
        </p:nvSpPr>
        <p:spPr>
          <a:xfrm>
            <a:off x="5630323" y="1670546"/>
            <a:ext cx="1873457" cy="369332"/>
          </a:xfrm>
          <a:prstGeom prst="rect">
            <a:avLst/>
          </a:prstGeom>
          <a:noFill/>
        </p:spPr>
        <p:txBody>
          <a:bodyPr wrap="square" rtlCol="0">
            <a:spAutoFit/>
          </a:bodyPr>
          <a:lstStyle/>
          <a:p>
            <a:r>
              <a:rPr lang="en-IN" b="1" dirty="0">
                <a:solidFill>
                  <a:srgbClr val="0000FF"/>
                </a:solidFill>
                <a:latin typeface="Avenir Book" panose="020B0503020203020204" pitchFamily="34" charset="-78"/>
                <a:cs typeface="Avenir Book" panose="020B0503020203020204" pitchFamily="34" charset="-78"/>
              </a:rPr>
              <a:t>Stop and Wait</a:t>
            </a:r>
          </a:p>
        </p:txBody>
      </p:sp>
      <p:cxnSp>
        <p:nvCxnSpPr>
          <p:cNvPr id="5" name="Straight Connector 4"/>
          <p:cNvCxnSpPr/>
          <p:nvPr/>
        </p:nvCxnSpPr>
        <p:spPr>
          <a:xfrm>
            <a:off x="4262284" y="1122334"/>
            <a:ext cx="0" cy="3846349"/>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05981" y="753002"/>
            <a:ext cx="1873457" cy="369332"/>
          </a:xfrm>
          <a:prstGeom prst="rect">
            <a:avLst/>
          </a:prstGeom>
          <a:noFill/>
        </p:spPr>
        <p:txBody>
          <a:bodyPr wrap="square" rtlCol="0">
            <a:spAutoFit/>
          </a:bodyPr>
          <a:lstStyle/>
          <a:p>
            <a:r>
              <a:rPr lang="en-IN" b="1" u="sng" dirty="0">
                <a:latin typeface="Avenir Book" panose="020B0503020203020204" pitchFamily="34" charset="-78"/>
                <a:cs typeface="Avenir Book" panose="020B0503020203020204" pitchFamily="34" charset="-78"/>
              </a:rPr>
              <a:t>Flow control</a:t>
            </a:r>
          </a:p>
        </p:txBody>
      </p:sp>
      <p:sp>
        <p:nvSpPr>
          <p:cNvPr id="16" name="TextBox 15"/>
          <p:cNvSpPr txBox="1"/>
          <p:nvPr/>
        </p:nvSpPr>
        <p:spPr>
          <a:xfrm>
            <a:off x="5816734" y="568336"/>
            <a:ext cx="1873457" cy="369332"/>
          </a:xfrm>
          <a:prstGeom prst="rect">
            <a:avLst/>
          </a:prstGeom>
          <a:noFill/>
        </p:spPr>
        <p:txBody>
          <a:bodyPr wrap="square" rtlCol="0">
            <a:spAutoFit/>
          </a:bodyPr>
          <a:lstStyle/>
          <a:p>
            <a:r>
              <a:rPr lang="en-IN" b="1" u="sng" dirty="0">
                <a:latin typeface="Avenir Book" panose="020B0503020203020204" pitchFamily="34" charset="-78"/>
                <a:cs typeface="Avenir Book" panose="020B0503020203020204" pitchFamily="34" charset="-78"/>
              </a:rPr>
              <a:t>Error control</a:t>
            </a:r>
          </a:p>
        </p:txBody>
      </p:sp>
    </p:spTree>
    <p:extLst>
      <p:ext uri="{BB962C8B-B14F-4D97-AF65-F5344CB8AC3E}">
        <p14:creationId xmlns:p14="http://schemas.microsoft.com/office/powerpoint/2010/main" val="34453142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Comparison</a:t>
            </a:r>
            <a:endParaRPr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090" y="865188"/>
            <a:ext cx="5993167" cy="4232936"/>
          </a:xfrm>
          <a:prstGeom prst="rect">
            <a:avLst/>
          </a:prstGeom>
        </p:spPr>
      </p:pic>
    </p:spTree>
    <p:extLst>
      <p:ext uri="{BB962C8B-B14F-4D97-AF65-F5344CB8AC3E}">
        <p14:creationId xmlns:p14="http://schemas.microsoft.com/office/powerpoint/2010/main" val="32134113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sym typeface="Wingdings" panose="05000000000000000000" pitchFamily="2" charset="2"/>
              </a:rPr>
              <a:t>Error control in Link Layer</a:t>
            </a:r>
            <a:r>
              <a:rPr lang="en-US" sz="2400" dirty="0">
                <a:solidFill>
                  <a:srgbClr val="0070C0"/>
                </a:solidFill>
              </a:rPr>
              <a:t>:</a:t>
            </a:r>
          </a:p>
          <a:p>
            <a:pPr lvl="1"/>
            <a:r>
              <a:rPr lang="en-US" sz="2000" dirty="0"/>
              <a:t>Stop and wait</a:t>
            </a:r>
          </a:p>
          <a:p>
            <a:pPr lvl="1"/>
            <a:r>
              <a:rPr lang="en-US" sz="2000" dirty="0"/>
              <a:t>Selective reject</a:t>
            </a:r>
          </a:p>
          <a:p>
            <a:pPr lvl="1"/>
            <a:r>
              <a:rPr lang="en-US" sz="2000" dirty="0"/>
              <a:t>Go-back N</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Error Control</a:t>
            </a:r>
            <a:br>
              <a:rPr lang="en-US" dirty="0"/>
            </a:br>
            <a:endParaRPr dirty="0"/>
          </a:p>
        </p:txBody>
      </p:sp>
      <p:sp>
        <p:nvSpPr>
          <p:cNvPr id="13315" name="Text Placeholder 2"/>
          <p:cNvSpPr>
            <a:spLocks noGrp="1"/>
          </p:cNvSpPr>
          <p:nvPr>
            <p:ph type="body" sz="quarter" idx="10"/>
          </p:nvPr>
        </p:nvSpPr>
        <p:spPr>
          <a:xfrm>
            <a:off x="381000" y="1143000"/>
            <a:ext cx="8458200" cy="2743200"/>
          </a:xfrm>
        </p:spPr>
        <p:txBody>
          <a:bodyPr>
            <a:normAutofit lnSpcReduction="10000"/>
          </a:bodyPr>
          <a:lstStyle/>
          <a:p>
            <a:pPr>
              <a:spcBef>
                <a:spcPct val="50000"/>
              </a:spcBef>
              <a:buFont typeface="Wingdings" panose="05000000000000000000" pitchFamily="2" charset="2"/>
              <a:buChar char="q"/>
            </a:pPr>
            <a:r>
              <a:rPr lang="en-US" altLang="en-US" sz="2000" dirty="0"/>
              <a:t>Two types of error</a:t>
            </a:r>
          </a:p>
          <a:p>
            <a:pPr lvl="1">
              <a:spcBef>
                <a:spcPct val="50000"/>
              </a:spcBef>
            </a:pPr>
            <a:r>
              <a:rPr lang="en-US" altLang="en-US" sz="1600" dirty="0">
                <a:solidFill>
                  <a:srgbClr val="0070C0"/>
                </a:solidFill>
              </a:rPr>
              <a:t>Lost frame: </a:t>
            </a:r>
            <a:r>
              <a:rPr lang="en-US" altLang="en-US" sz="1600" dirty="0"/>
              <a:t>A frame fails to arrive at the other end</a:t>
            </a:r>
          </a:p>
          <a:p>
            <a:pPr lvl="1">
              <a:spcBef>
                <a:spcPct val="50000"/>
              </a:spcBef>
            </a:pPr>
            <a:r>
              <a:rPr lang="en-US" altLang="en-US" sz="1600" dirty="0">
                <a:solidFill>
                  <a:srgbClr val="0070C0"/>
                </a:solidFill>
              </a:rPr>
              <a:t>Damaged frame: </a:t>
            </a:r>
            <a:r>
              <a:rPr lang="en-US" altLang="en-US" sz="1600" dirty="0"/>
              <a:t>A frame arrives at the destination, but few bits are damaged</a:t>
            </a:r>
          </a:p>
          <a:p>
            <a:pPr lvl="1">
              <a:spcBef>
                <a:spcPct val="50000"/>
              </a:spcBef>
            </a:pPr>
            <a:endParaRPr lang="en-US" altLang="en-US" sz="1600" dirty="0"/>
          </a:p>
          <a:p>
            <a:pPr>
              <a:spcBef>
                <a:spcPct val="50000"/>
              </a:spcBef>
              <a:buFont typeface="Wingdings" panose="05000000000000000000" pitchFamily="2" charset="2"/>
              <a:buChar char="q"/>
            </a:pPr>
            <a:r>
              <a:rPr lang="en-US" altLang="en-US" sz="2000" dirty="0"/>
              <a:t>Automatic Repeat Request (ARQ):</a:t>
            </a:r>
          </a:p>
          <a:p>
            <a:pPr lvl="1">
              <a:spcBef>
                <a:spcPct val="50000"/>
              </a:spcBef>
            </a:pPr>
            <a:r>
              <a:rPr lang="en-US" altLang="en-US" sz="1600" dirty="0"/>
              <a:t>Stop-and-wait ARQ</a:t>
            </a:r>
          </a:p>
          <a:p>
            <a:pPr lvl="1">
              <a:spcBef>
                <a:spcPct val="50000"/>
              </a:spcBef>
            </a:pPr>
            <a:r>
              <a:rPr lang="en-US" altLang="en-US" sz="1600" dirty="0"/>
              <a:t>Go-back-N ARQ</a:t>
            </a:r>
          </a:p>
          <a:p>
            <a:pPr lvl="1">
              <a:spcBef>
                <a:spcPct val="50000"/>
              </a:spcBef>
            </a:pPr>
            <a:r>
              <a:rPr lang="en-US" altLang="en-US" sz="1600" dirty="0"/>
              <a:t>Selective-reject ARQ</a:t>
            </a:r>
            <a:endParaRPr lang="th-TH" altLang="en-US" sz="16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2071570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5" end="5"/>
                                            </p:txEl>
                                          </p:spTgt>
                                        </p:tgtEl>
                                        <p:attrNameLst>
                                          <p:attrName>style.visibility</p:attrName>
                                        </p:attrNameLst>
                                      </p:cBhvr>
                                      <p:to>
                                        <p:strVal val="visible"/>
                                      </p:to>
                                    </p:set>
                                    <p:animEffect transition="in" filter="fade">
                                      <p:cBhvr>
                                        <p:cTn id="35" dur="1000"/>
                                        <p:tgtEl>
                                          <p:spTgt spid="13315">
                                            <p:txEl>
                                              <p:pRg st="5" end="5"/>
                                            </p:txEl>
                                          </p:spTgt>
                                        </p:tgtEl>
                                      </p:cBhvr>
                                    </p:animEffect>
                                    <p:anim calcmode="lin" valueType="num">
                                      <p:cBhvr>
                                        <p:cTn id="36"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fade">
                                      <p:cBhvr>
                                        <p:cTn id="42" dur="1000"/>
                                        <p:tgtEl>
                                          <p:spTgt spid="13315">
                                            <p:txEl>
                                              <p:pRg st="6" end="6"/>
                                            </p:txEl>
                                          </p:spTgt>
                                        </p:tgtEl>
                                      </p:cBhvr>
                                    </p:animEffect>
                                    <p:anim calcmode="lin" valueType="num">
                                      <p:cBhvr>
                                        <p:cTn id="43"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315">
                                            <p:txEl>
                                              <p:pRg st="7" end="7"/>
                                            </p:txEl>
                                          </p:spTgt>
                                        </p:tgtEl>
                                        <p:attrNameLst>
                                          <p:attrName>style.visibility</p:attrName>
                                        </p:attrNameLst>
                                      </p:cBhvr>
                                      <p:to>
                                        <p:strVal val="visible"/>
                                      </p:to>
                                    </p:set>
                                    <p:animEffect transition="in" filter="fade">
                                      <p:cBhvr>
                                        <p:cTn id="47" dur="1000"/>
                                        <p:tgtEl>
                                          <p:spTgt spid="13315">
                                            <p:txEl>
                                              <p:pRg st="7" end="7"/>
                                            </p:txEl>
                                          </p:spTgt>
                                        </p:tgtEl>
                                      </p:cBhvr>
                                    </p:animEffect>
                                    <p:anim calcmode="lin" valueType="num">
                                      <p:cBhvr>
                                        <p:cTn id="48"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Stop-and-Wait ARQ</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3972020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Stop-and-Wait ARQ</a:t>
            </a:r>
            <a:br>
              <a:rPr lang="en-US" dirty="0"/>
            </a:br>
            <a:endParaRPr dirty="0"/>
          </a:p>
        </p:txBody>
      </p:sp>
      <p:sp>
        <p:nvSpPr>
          <p:cNvPr id="13315" name="Text Placeholder 2"/>
          <p:cNvSpPr>
            <a:spLocks noGrp="1"/>
          </p:cNvSpPr>
          <p:nvPr>
            <p:ph type="body" sz="quarter" idx="10"/>
          </p:nvPr>
        </p:nvSpPr>
        <p:spPr>
          <a:xfrm>
            <a:off x="381000" y="990599"/>
            <a:ext cx="5943600" cy="3963785"/>
          </a:xfrm>
        </p:spPr>
        <p:txBody>
          <a:bodyPr>
            <a:normAutofit lnSpcReduction="10000"/>
          </a:bodyPr>
          <a:lstStyle/>
          <a:p>
            <a:pPr>
              <a:spcBef>
                <a:spcPct val="50000"/>
              </a:spcBef>
              <a:buFont typeface="Wingdings" panose="05000000000000000000" pitchFamily="2" charset="2"/>
              <a:buChar char="q"/>
            </a:pPr>
            <a:r>
              <a:rPr lang="en-US" altLang="en-US" sz="2000" dirty="0"/>
              <a:t>Based on Stop-and-Wait flow control</a:t>
            </a:r>
          </a:p>
          <a:p>
            <a:pPr>
              <a:spcBef>
                <a:spcPct val="50000"/>
              </a:spcBef>
              <a:buFont typeface="Wingdings" panose="05000000000000000000" pitchFamily="2" charset="2"/>
              <a:buChar char="q"/>
            </a:pPr>
            <a:r>
              <a:rPr lang="en-US" altLang="en-US" sz="2000" dirty="0">
                <a:solidFill>
                  <a:srgbClr val="0070C0"/>
                </a:solidFill>
              </a:rPr>
              <a:t>Source:</a:t>
            </a:r>
          </a:p>
          <a:p>
            <a:pPr lvl="1">
              <a:spcBef>
                <a:spcPct val="50000"/>
              </a:spcBef>
            </a:pPr>
            <a:r>
              <a:rPr lang="en-US" altLang="en-US" sz="1600" dirty="0"/>
              <a:t>Source transmits single frame, waits for an ACK</a:t>
            </a:r>
          </a:p>
          <a:p>
            <a:pPr lvl="1">
              <a:spcBef>
                <a:spcPct val="50000"/>
              </a:spcBef>
            </a:pPr>
            <a:r>
              <a:rPr lang="en-US" altLang="en-US" sz="1600" dirty="0"/>
              <a:t>It also starts a timer and maintains the copy</a:t>
            </a:r>
          </a:p>
          <a:p>
            <a:pPr lvl="1">
              <a:spcBef>
                <a:spcPct val="50000"/>
              </a:spcBef>
            </a:pPr>
            <a:r>
              <a:rPr lang="en-US" altLang="en-US" sz="1600" dirty="0"/>
              <a:t>If ACK received, stop timer and transmit next frame</a:t>
            </a:r>
          </a:p>
          <a:p>
            <a:pPr lvl="1">
              <a:spcBef>
                <a:spcPct val="50000"/>
              </a:spcBef>
            </a:pPr>
            <a:r>
              <a:rPr lang="en-GB" altLang="en-US" sz="1600" dirty="0"/>
              <a:t>Sender has timeout </a:t>
            </a:r>
            <a:r>
              <a:rPr lang="en-GB" altLang="en-US" sz="1600" dirty="0">
                <a:sym typeface="Wingdings" panose="05000000000000000000" pitchFamily="2" charset="2"/>
              </a:rPr>
              <a:t> i</a:t>
            </a:r>
            <a:r>
              <a:rPr lang="en-GB" altLang="en-US" sz="1600" dirty="0"/>
              <a:t>f no ACK within timeout, retransmit</a:t>
            </a:r>
          </a:p>
          <a:p>
            <a:pPr lvl="1">
              <a:spcBef>
                <a:spcPct val="50000"/>
              </a:spcBef>
            </a:pPr>
            <a:endParaRPr lang="en-US" altLang="en-US" sz="1600" dirty="0"/>
          </a:p>
          <a:p>
            <a:pPr>
              <a:spcBef>
                <a:spcPct val="50000"/>
              </a:spcBef>
              <a:buFont typeface="Wingdings" panose="05000000000000000000" pitchFamily="2" charset="2"/>
              <a:buChar char="q"/>
            </a:pPr>
            <a:r>
              <a:rPr lang="en-US" altLang="en-US" sz="2000" dirty="0">
                <a:solidFill>
                  <a:srgbClr val="0070C0"/>
                </a:solidFill>
              </a:rPr>
              <a:t>Destination:</a:t>
            </a:r>
          </a:p>
          <a:p>
            <a:pPr lvl="1">
              <a:spcBef>
                <a:spcPct val="50000"/>
              </a:spcBef>
            </a:pPr>
            <a:r>
              <a:rPr lang="en-US" altLang="en-US" sz="1600" dirty="0"/>
              <a:t>Destination sends ACK if frame received correctly (with no errors)</a:t>
            </a:r>
          </a:p>
          <a:p>
            <a:pPr lvl="1">
              <a:spcBef>
                <a:spcPct val="50000"/>
              </a:spcBef>
            </a:pPr>
            <a:r>
              <a:rPr lang="en-GB" altLang="en-US" sz="1600" dirty="0"/>
              <a:t>If frame received is damaged, discard it</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629" y="216132"/>
            <a:ext cx="1337970" cy="4792116"/>
          </a:xfrm>
          <a:prstGeom prst="rect">
            <a:avLst/>
          </a:prstGeom>
        </p:spPr>
      </p:pic>
      <p:sp>
        <p:nvSpPr>
          <p:cNvPr id="6" name="Rectangle 5"/>
          <p:cNvSpPr/>
          <p:nvPr/>
        </p:nvSpPr>
        <p:spPr>
          <a:xfrm flipV="1">
            <a:off x="6789575" y="4941745"/>
            <a:ext cx="436108" cy="121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0947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3" end="3"/>
                                            </p:txEl>
                                          </p:spTgt>
                                        </p:tgtEl>
                                        <p:attrNameLst>
                                          <p:attrName>style.visibility</p:attrName>
                                        </p:attrNameLst>
                                      </p:cBhvr>
                                      <p:to>
                                        <p:strVal val="visible"/>
                                      </p:to>
                                    </p:set>
                                    <p:animEffect transition="in" filter="fade">
                                      <p:cBhvr>
                                        <p:cTn id="14" dur="1000"/>
                                        <p:tgtEl>
                                          <p:spTgt spid="13315">
                                            <p:txEl>
                                              <p:pRg st="3" end="3"/>
                                            </p:txEl>
                                          </p:spTgt>
                                        </p:tgtEl>
                                      </p:cBhvr>
                                    </p:animEffect>
                                    <p:anim calcmode="lin" valueType="num">
                                      <p:cBhvr>
                                        <p:cTn id="1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8" end="8"/>
                                            </p:txEl>
                                          </p:spTgt>
                                        </p:tgtEl>
                                        <p:attrNameLst>
                                          <p:attrName>style.visibility</p:attrName>
                                        </p:attrNameLst>
                                      </p:cBhvr>
                                      <p:to>
                                        <p:strVal val="visible"/>
                                      </p:to>
                                    </p:set>
                                    <p:animEffect transition="in" filter="fade">
                                      <p:cBhvr>
                                        <p:cTn id="21" dur="1000"/>
                                        <p:tgtEl>
                                          <p:spTgt spid="13315">
                                            <p:txEl>
                                              <p:pRg st="8" end="8"/>
                                            </p:txEl>
                                          </p:spTgt>
                                        </p:tgtEl>
                                      </p:cBhvr>
                                    </p:animEffect>
                                    <p:anim calcmode="lin" valueType="num">
                                      <p:cBhvr>
                                        <p:cTn id="22"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1000"/>
                                        <p:tgtEl>
                                          <p:spTgt spid="13315">
                                            <p:txEl>
                                              <p:pRg st="4" end="4"/>
                                            </p:txEl>
                                          </p:spTgt>
                                        </p:tgtEl>
                                      </p:cBhvr>
                                    </p:animEffect>
                                    <p:anim calcmode="lin" valueType="num">
                                      <p:cBhvr>
                                        <p:cTn id="29"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315">
                                            <p:txEl>
                                              <p:pRg st="9" end="9"/>
                                            </p:txEl>
                                          </p:spTgt>
                                        </p:tgtEl>
                                        <p:attrNameLst>
                                          <p:attrName>style.visibility</p:attrName>
                                        </p:attrNameLst>
                                      </p:cBhvr>
                                      <p:to>
                                        <p:strVal val="visible"/>
                                      </p:to>
                                    </p:set>
                                    <p:animEffect transition="in" filter="fade">
                                      <p:cBhvr>
                                        <p:cTn id="35" dur="1000"/>
                                        <p:tgtEl>
                                          <p:spTgt spid="13315">
                                            <p:txEl>
                                              <p:pRg st="9" end="9"/>
                                            </p:txEl>
                                          </p:spTgt>
                                        </p:tgtEl>
                                      </p:cBhvr>
                                    </p:animEffect>
                                    <p:anim calcmode="lin" valueType="num">
                                      <p:cBhvr>
                                        <p:cTn id="36"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315">
                                            <p:txEl>
                                              <p:pRg st="5" end="5"/>
                                            </p:txEl>
                                          </p:spTgt>
                                        </p:tgtEl>
                                        <p:attrNameLst>
                                          <p:attrName>style.visibility</p:attrName>
                                        </p:attrNameLst>
                                      </p:cBhvr>
                                      <p:to>
                                        <p:strVal val="visible"/>
                                      </p:to>
                                    </p:set>
                                    <p:animEffect transition="in" filter="fade">
                                      <p:cBhvr>
                                        <p:cTn id="42" dur="1000"/>
                                        <p:tgtEl>
                                          <p:spTgt spid="13315">
                                            <p:txEl>
                                              <p:pRg st="5" end="5"/>
                                            </p:txEl>
                                          </p:spTgt>
                                        </p:tgtEl>
                                      </p:cBhvr>
                                    </p:animEffect>
                                    <p:anim calcmode="lin" valueType="num">
                                      <p:cBhvr>
                                        <p:cTn id="43"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Stop-and-Wait ARQ</a:t>
            </a:r>
            <a:br>
              <a:rPr lang="en-US" dirty="0"/>
            </a:br>
            <a:endParaRPr dirty="0"/>
          </a:p>
        </p:txBody>
      </p:sp>
      <p:sp>
        <p:nvSpPr>
          <p:cNvPr id="13315" name="Text Placeholder 2"/>
          <p:cNvSpPr>
            <a:spLocks noGrp="1"/>
          </p:cNvSpPr>
          <p:nvPr>
            <p:ph type="body" sz="quarter" idx="10"/>
          </p:nvPr>
        </p:nvSpPr>
        <p:spPr>
          <a:xfrm>
            <a:off x="381000" y="990600"/>
            <a:ext cx="5943600" cy="2743200"/>
          </a:xfrm>
        </p:spPr>
        <p:txBody>
          <a:bodyPr>
            <a:normAutofit/>
          </a:bodyPr>
          <a:lstStyle/>
          <a:p>
            <a:pPr lvl="0">
              <a:spcBef>
                <a:spcPct val="50000"/>
              </a:spcBef>
              <a:buFont typeface="Wingdings" panose="05000000000000000000" pitchFamily="2" charset="2"/>
              <a:buChar char="q"/>
            </a:pPr>
            <a:r>
              <a:rPr kumimoji="1" lang="en-US" sz="2000" dirty="0"/>
              <a:t>If ACK is damaged, transmitter will not recognize</a:t>
            </a:r>
            <a:endParaRPr lang="en-US" sz="2000" dirty="0"/>
          </a:p>
          <a:p>
            <a:pPr lvl="1">
              <a:spcBef>
                <a:spcPct val="50000"/>
              </a:spcBef>
            </a:pPr>
            <a:r>
              <a:rPr lang="en-GB" altLang="en-US" sz="1600" dirty="0"/>
              <a:t>Transmitter will retransmit after the timeout</a:t>
            </a:r>
          </a:p>
          <a:p>
            <a:pPr lvl="1">
              <a:spcBef>
                <a:spcPct val="50000"/>
              </a:spcBef>
            </a:pPr>
            <a:r>
              <a:rPr lang="en-GB" altLang="en-US" sz="1600" dirty="0"/>
              <a:t>Receiver gets two copies of frame</a:t>
            </a:r>
          </a:p>
          <a:p>
            <a:pPr lvl="1">
              <a:spcBef>
                <a:spcPct val="50000"/>
              </a:spcBef>
            </a:pPr>
            <a:r>
              <a:rPr lang="en-GB" altLang="en-US" sz="1600" dirty="0">
                <a:solidFill>
                  <a:srgbClr val="0000CC"/>
                </a:solidFill>
              </a:rPr>
              <a:t>Solution:</a:t>
            </a:r>
            <a:r>
              <a:rPr lang="en-GB" altLang="en-US" sz="1600" dirty="0"/>
              <a:t> use 1-bit frame SEQ number and ACK0 / ACK1</a:t>
            </a:r>
          </a:p>
          <a:p>
            <a:pPr lvl="1">
              <a:spcBef>
                <a:spcPct val="50000"/>
              </a:spcBef>
            </a:pPr>
            <a:endParaRPr lang="en-US" altLang="en-US" sz="1600" dirty="0"/>
          </a:p>
          <a:p>
            <a:pPr>
              <a:spcBef>
                <a:spcPct val="50000"/>
              </a:spcBef>
              <a:buFont typeface="Wingdings" panose="05000000000000000000" pitchFamily="2" charset="2"/>
              <a:buChar char="q"/>
            </a:pPr>
            <a:r>
              <a:rPr lang="en-US" altLang="en-US" sz="2000" dirty="0"/>
              <a:t>Stop-and-Wait ARQ is </a:t>
            </a:r>
            <a:r>
              <a:rPr lang="en-US" altLang="en-US" sz="2000" dirty="0">
                <a:solidFill>
                  <a:srgbClr val="C00000"/>
                </a:solidFill>
              </a:rPr>
              <a:t>simple, but inefficient</a:t>
            </a:r>
            <a:endParaRPr lang="en-US" sz="2000" dirty="0">
              <a:solidFill>
                <a:srgbClr val="C0000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990600"/>
            <a:ext cx="2606571" cy="3686060"/>
          </a:xfrm>
          <a:prstGeom prst="rect">
            <a:avLst/>
          </a:prstGeom>
        </p:spPr>
      </p:pic>
      <p:sp>
        <p:nvSpPr>
          <p:cNvPr id="6" name="Rectangle 5"/>
          <p:cNvSpPr/>
          <p:nvPr/>
        </p:nvSpPr>
        <p:spPr>
          <a:xfrm flipV="1">
            <a:off x="6106546" y="930039"/>
            <a:ext cx="479992"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0439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3" end="3"/>
                                            </p:txEl>
                                          </p:spTgt>
                                        </p:tgtEl>
                                        <p:attrNameLst>
                                          <p:attrName>style.visibility</p:attrName>
                                        </p:attrNameLst>
                                      </p:cBhvr>
                                      <p:to>
                                        <p:strVal val="visible"/>
                                      </p:to>
                                    </p:set>
                                    <p:animEffect transition="in" filter="fade">
                                      <p:cBhvr>
                                        <p:cTn id="26" dur="1000"/>
                                        <p:tgtEl>
                                          <p:spTgt spid="13315">
                                            <p:txEl>
                                              <p:pRg st="3" end="3"/>
                                            </p:txEl>
                                          </p:spTgt>
                                        </p:tgtEl>
                                      </p:cBhvr>
                                    </p:animEffect>
                                    <p:anim calcmode="lin" valueType="num">
                                      <p:cBhvr>
                                        <p:cTn id="27"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315">
                                            <p:txEl>
                                              <p:pRg st="5" end="5"/>
                                            </p:txEl>
                                          </p:spTgt>
                                        </p:tgtEl>
                                        <p:attrNameLst>
                                          <p:attrName>style.visibility</p:attrName>
                                        </p:attrNameLst>
                                      </p:cBhvr>
                                      <p:to>
                                        <p:strVal val="visible"/>
                                      </p:to>
                                    </p:set>
                                    <p:animEffect transition="in" filter="fade">
                                      <p:cBhvr>
                                        <p:cTn id="33" dur="1000"/>
                                        <p:tgtEl>
                                          <p:spTgt spid="13315">
                                            <p:txEl>
                                              <p:pRg st="5" end="5"/>
                                            </p:txEl>
                                          </p:spTgt>
                                        </p:tgtEl>
                                      </p:cBhvr>
                                    </p:animEffect>
                                    <p:anim calcmode="lin" valueType="num">
                                      <p:cBhvr>
                                        <p:cTn id="34"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348"/>
            <a:ext cx="8382000" cy="621840"/>
          </a:xfrm>
        </p:spPr>
        <p:txBody>
          <a:bodyPr>
            <a:normAutofit fontScale="90000"/>
          </a:bodyPr>
          <a:lstStyle/>
          <a:p>
            <a:pPr defTabSz="914363">
              <a:defRPr/>
            </a:pPr>
            <a:r>
              <a:rPr lang="en-US" altLang="en-US" dirty="0"/>
              <a:t>Stop-and-Wait ARQ</a:t>
            </a:r>
            <a:br>
              <a:rPr lang="en-US" dirty="0"/>
            </a:br>
            <a:endParaRPr dirty="0"/>
          </a:p>
        </p:txBody>
      </p:sp>
      <p:pic>
        <p:nvPicPr>
          <p:cNvPr id="3" name="Picture 2"/>
          <p:cNvPicPr>
            <a:picLocks noChangeAspect="1"/>
          </p:cNvPicPr>
          <p:nvPr/>
        </p:nvPicPr>
        <p:blipFill>
          <a:blip r:embed="rId3"/>
          <a:stretch>
            <a:fillRect/>
          </a:stretch>
        </p:blipFill>
        <p:spPr>
          <a:xfrm>
            <a:off x="1476375" y="763996"/>
            <a:ext cx="6191250" cy="4238625"/>
          </a:xfrm>
          <a:prstGeom prst="rect">
            <a:avLst/>
          </a:prstGeom>
        </p:spPr>
      </p:pic>
      <p:pic>
        <p:nvPicPr>
          <p:cNvPr id="7" name="Picture 6" descr="Screen Clipping"/>
          <p:cNvPicPr>
            <a:picLocks noChangeAspect="1"/>
          </p:cNvPicPr>
          <p:nvPr/>
        </p:nvPicPr>
        <p:blipFill rotWithShape="1">
          <a:blip r:embed="rId4">
            <a:extLst>
              <a:ext uri="{28A0092B-C50C-407E-A947-70E740481C1C}">
                <a14:useLocalDpi xmlns:a14="http://schemas.microsoft.com/office/drawing/2010/main" val="0"/>
              </a:ext>
            </a:extLst>
          </a:blip>
          <a:srcRect l="58728"/>
          <a:stretch/>
        </p:blipFill>
        <p:spPr>
          <a:xfrm>
            <a:off x="5946214" y="981570"/>
            <a:ext cx="1374814" cy="633378"/>
          </a:xfrm>
          <a:prstGeom prst="rect">
            <a:avLst/>
          </a:prstGeom>
          <a:ln w="19050">
            <a:solidFill>
              <a:srgbClr val="C00000"/>
            </a:solidFill>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D5ED1FA-FC31-40B0-8ECD-E6109FB9B2BB}"/>
                  </a:ext>
                </a:extLst>
              </p:cNvPr>
              <p:cNvSpPr txBox="1"/>
              <p:nvPr/>
            </p:nvSpPr>
            <p:spPr>
              <a:xfrm>
                <a:off x="7606304" y="161177"/>
                <a:ext cx="1394574" cy="7204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a</m:t>
                      </m:r>
                      <m:r>
                        <a:rPr lang="en-IN" sz="2000" b="0" i="0"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m:rPr>
                                  <m:sty m:val="p"/>
                                </m:rPr>
                                <a:rPr lang="en-IN" sz="2000" b="0" i="0" smtClean="0">
                                  <a:latin typeface="Cambria Math" panose="02040503050406030204" pitchFamily="18" charset="0"/>
                                </a:rPr>
                                <m:t>t</m:t>
                              </m:r>
                            </m:e>
                            <m:sub>
                              <m:r>
                                <m:rPr>
                                  <m:sty m:val="p"/>
                                </m:rPr>
                                <a:rPr lang="en-IN" sz="2000" b="0" i="0" smtClean="0">
                                  <a:latin typeface="Cambria Math" panose="02040503050406030204" pitchFamily="18" charset="0"/>
                                </a:rPr>
                                <m:t>prop</m:t>
                              </m:r>
                            </m:sub>
                          </m:sSub>
                        </m:num>
                        <m:den>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frame</m:t>
                              </m:r>
                            </m:sub>
                          </m:sSub>
                        </m:den>
                      </m:f>
                    </m:oMath>
                  </m:oMathPara>
                </a14:m>
                <a:endParaRPr lang="en-IN" sz="2000" dirty="0">
                  <a:latin typeface="Avenir Book" panose="020B0503020203020204" pitchFamily="34" charset="-78"/>
                  <a:cs typeface="Avenir Book" panose="020B0503020203020204" pitchFamily="34" charset="-78"/>
                </a:endParaRPr>
              </a:p>
            </p:txBody>
          </p:sp>
        </mc:Choice>
        <mc:Fallback>
          <p:sp>
            <p:nvSpPr>
              <p:cNvPr id="5" name="TextBox 4">
                <a:extLst>
                  <a:ext uri="{FF2B5EF4-FFF2-40B4-BE49-F238E27FC236}">
                    <a16:creationId xmlns:a16="http://schemas.microsoft.com/office/drawing/2014/main" id="{3D5ED1FA-FC31-40B0-8ECD-E6109FB9B2BB}"/>
                  </a:ext>
                </a:extLst>
              </p:cNvPr>
              <p:cNvSpPr txBox="1">
                <a:spLocks noRot="1" noChangeAspect="1" noMove="1" noResize="1" noEditPoints="1" noAdjustHandles="1" noChangeArrowheads="1" noChangeShapeType="1" noTextEdit="1"/>
              </p:cNvSpPr>
              <p:nvPr/>
            </p:nvSpPr>
            <p:spPr>
              <a:xfrm>
                <a:off x="7606304" y="161177"/>
                <a:ext cx="1394574" cy="720454"/>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457504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Go-Back-N ARQ</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28069944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 Example</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861" y="938304"/>
            <a:ext cx="5910349" cy="4176057"/>
          </a:xfrm>
          <a:prstGeom prst="rect">
            <a:avLst/>
          </a:prstGeom>
        </p:spPr>
      </p:pic>
    </p:spTree>
    <p:extLst>
      <p:ext uri="{BB962C8B-B14F-4D97-AF65-F5344CB8AC3E}">
        <p14:creationId xmlns:p14="http://schemas.microsoft.com/office/powerpoint/2010/main" val="9922756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Go-Back-N ARQ</a:t>
            </a:r>
            <a:br>
              <a:rPr lang="en-US" dirty="0"/>
            </a:br>
            <a:endParaRPr dirty="0"/>
          </a:p>
        </p:txBody>
      </p:sp>
      <p:sp>
        <p:nvSpPr>
          <p:cNvPr id="13315" name="Text Placeholder 2"/>
          <p:cNvSpPr>
            <a:spLocks noGrp="1"/>
          </p:cNvSpPr>
          <p:nvPr>
            <p:ph type="body" sz="quarter" idx="10"/>
          </p:nvPr>
        </p:nvSpPr>
        <p:spPr>
          <a:xfrm>
            <a:off x="381000" y="764703"/>
            <a:ext cx="8534400" cy="4876555"/>
          </a:xfrm>
        </p:spPr>
        <p:txBody>
          <a:bodyPr>
            <a:normAutofit fontScale="92500" lnSpcReduction="10000"/>
          </a:bodyPr>
          <a:lstStyle/>
          <a:p>
            <a:pPr>
              <a:buFont typeface="Wingdings" panose="05000000000000000000" pitchFamily="2" charset="2"/>
              <a:buChar char="q"/>
            </a:pPr>
            <a:r>
              <a:rPr lang="en-US" sz="1800" dirty="0"/>
              <a:t>Based on Sliding Window flow control </a:t>
            </a:r>
            <a:r>
              <a:rPr lang="en-US" sz="1800" dirty="0">
                <a:sym typeface="Wingdings" panose="05000000000000000000" pitchFamily="2" charset="2"/>
              </a:rPr>
              <a:t> </a:t>
            </a:r>
            <a:r>
              <a:rPr kumimoji="1" lang="en-US" sz="1800" dirty="0"/>
              <a:t>Most commonly used error control</a:t>
            </a:r>
          </a:p>
          <a:p>
            <a:pPr>
              <a:buFont typeface="Wingdings" panose="05000000000000000000" pitchFamily="2" charset="2"/>
              <a:buChar char="q"/>
            </a:pPr>
            <a:endParaRPr lang="en-US" sz="1800" dirty="0"/>
          </a:p>
          <a:p>
            <a:pPr>
              <a:spcBef>
                <a:spcPct val="50000"/>
              </a:spcBef>
              <a:buFont typeface="Wingdings" panose="05000000000000000000" pitchFamily="2" charset="2"/>
              <a:buChar char="q"/>
            </a:pPr>
            <a:r>
              <a:rPr lang="en-US" altLang="en-US" sz="2000" dirty="0">
                <a:solidFill>
                  <a:srgbClr val="0070C0"/>
                </a:solidFill>
              </a:rPr>
              <a:t>Source:</a:t>
            </a:r>
          </a:p>
          <a:p>
            <a:pPr lvl="1" eaLnBrk="1" hangingPunct="1">
              <a:defRPr/>
            </a:pPr>
            <a:r>
              <a:rPr kumimoji="1" lang="en-US" sz="1600" dirty="0"/>
              <a:t>Sender must go back and retransmit that frame and all subsequent frames</a:t>
            </a:r>
          </a:p>
          <a:p>
            <a:pPr lvl="1" eaLnBrk="1" hangingPunct="1">
              <a:defRPr/>
            </a:pPr>
            <a:r>
              <a:rPr lang="en-US" sz="1600" dirty="0"/>
              <a:t>If no ACK received from Destination after timeout, the Source may send an </a:t>
            </a:r>
            <a:r>
              <a:rPr lang="en-US" sz="1600" dirty="0" err="1"/>
              <a:t>ACKRequest</a:t>
            </a:r>
            <a:r>
              <a:rPr lang="en-US" sz="1600" dirty="0"/>
              <a:t> or RR (with P bit = 1) </a:t>
            </a:r>
          </a:p>
          <a:p>
            <a:pPr lvl="2" eaLnBrk="1" hangingPunct="1">
              <a:defRPr/>
            </a:pPr>
            <a:r>
              <a:rPr lang="en-US" sz="1200" dirty="0"/>
              <a:t>Alternately the sender can retransmit the previous frame asked by the receiver</a:t>
            </a:r>
          </a:p>
          <a:p>
            <a:pPr lvl="1" eaLnBrk="1" hangingPunct="1">
              <a:defRPr/>
            </a:pPr>
            <a:endParaRPr kumimoji="1" lang="en-US" sz="1600" dirty="0"/>
          </a:p>
          <a:p>
            <a:pPr>
              <a:spcBef>
                <a:spcPct val="50000"/>
              </a:spcBef>
              <a:buFont typeface="Wingdings" panose="05000000000000000000" pitchFamily="2" charset="2"/>
              <a:buChar char="q"/>
            </a:pPr>
            <a:r>
              <a:rPr lang="en-US" altLang="en-US" sz="2000" dirty="0">
                <a:solidFill>
                  <a:srgbClr val="0070C0"/>
                </a:solidFill>
              </a:rPr>
              <a:t>Destination:</a:t>
            </a:r>
          </a:p>
          <a:p>
            <a:pPr lvl="1">
              <a:spcBef>
                <a:spcPct val="50000"/>
              </a:spcBef>
            </a:pPr>
            <a:r>
              <a:rPr lang="en-GB" altLang="en-US" sz="1600" dirty="0"/>
              <a:t>If no error, the destination will ACK incoming frames as in sliding window</a:t>
            </a:r>
          </a:p>
          <a:p>
            <a:pPr lvl="2">
              <a:spcBef>
                <a:spcPct val="50000"/>
              </a:spcBef>
            </a:pPr>
            <a:r>
              <a:rPr lang="en-GB" altLang="en-US" sz="1200" dirty="0"/>
              <a:t>RR=receive ready, or piggybacked acknowledgment with </a:t>
            </a:r>
            <a:r>
              <a:rPr lang="en-US" sz="1200" dirty="0"/>
              <a:t>sequence number of next expected frame</a:t>
            </a:r>
            <a:endParaRPr lang="en-GB" altLang="en-US" sz="1200" dirty="0"/>
          </a:p>
          <a:p>
            <a:pPr lvl="1">
              <a:spcBef>
                <a:spcPct val="50000"/>
              </a:spcBef>
            </a:pPr>
            <a:r>
              <a:rPr lang="en-GB" altLang="en-US" sz="1600" dirty="0"/>
              <a:t>If the destination station detects an error in a frame, it may send a negative acknowledgment</a:t>
            </a:r>
          </a:p>
          <a:p>
            <a:pPr lvl="2">
              <a:spcBef>
                <a:spcPct val="50000"/>
              </a:spcBef>
            </a:pPr>
            <a:r>
              <a:rPr lang="en-GB" altLang="en-US" sz="1200" dirty="0"/>
              <a:t>REJ=reject with </a:t>
            </a:r>
            <a:r>
              <a:rPr lang="en-US" sz="1200" dirty="0"/>
              <a:t>sequence number of next expected frame</a:t>
            </a:r>
            <a:endParaRPr lang="en-GB" altLang="en-US" sz="1200" dirty="0"/>
          </a:p>
          <a:p>
            <a:pPr lvl="1">
              <a:spcBef>
                <a:spcPct val="50000"/>
              </a:spcBef>
            </a:pPr>
            <a:r>
              <a:rPr lang="en-GB" altLang="en-US" sz="1600" dirty="0"/>
              <a:t>Destination will discard that frame and all future frames until the frame in error is received correctly</a:t>
            </a:r>
          </a:p>
          <a:p>
            <a:pPr lvl="1">
              <a:spcBef>
                <a:spcPct val="50000"/>
              </a:spcBef>
            </a:pPr>
            <a:r>
              <a:rPr lang="en-US" sz="1600" dirty="0"/>
              <a:t>Upon receipt of </a:t>
            </a:r>
            <a:r>
              <a:rPr lang="en-US" sz="1600" dirty="0" err="1"/>
              <a:t>ACKRequest</a:t>
            </a:r>
            <a:r>
              <a:rPr lang="en-US" sz="1600" dirty="0"/>
              <a:t>, the Destination sends a normal ACK</a:t>
            </a:r>
          </a:p>
          <a:p>
            <a:pPr>
              <a:spcBef>
                <a:spcPct val="50000"/>
              </a:spcBef>
            </a:pPr>
            <a:endParaRPr lang="en-US" altLang="en-US" sz="2000" dirty="0"/>
          </a:p>
          <a:p>
            <a:pPr lvl="1">
              <a:spcBef>
                <a:spcPct val="50000"/>
              </a:spcBef>
            </a:pPr>
            <a:endParaRPr lang="en-US" sz="1600" dirty="0"/>
          </a:p>
          <a:p>
            <a:pPr lvl="1">
              <a:spcBef>
                <a:spcPct val="50000"/>
              </a:spcBef>
            </a:pPr>
            <a:endParaRPr lang="en-GB" altLang="en-US" sz="1600" dirty="0"/>
          </a:p>
        </p:txBody>
      </p:sp>
    </p:spTree>
    <p:extLst>
      <p:ext uri="{BB962C8B-B14F-4D97-AF65-F5344CB8AC3E}">
        <p14:creationId xmlns:p14="http://schemas.microsoft.com/office/powerpoint/2010/main" val="2141803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8" end="8"/>
                                            </p:txEl>
                                          </p:spTgt>
                                        </p:tgtEl>
                                        <p:attrNameLst>
                                          <p:attrName>style.visibility</p:attrName>
                                        </p:attrNameLst>
                                      </p:cBhvr>
                                      <p:to>
                                        <p:strVal val="visible"/>
                                      </p:to>
                                    </p:set>
                                    <p:animEffect transition="in" filter="fade">
                                      <p:cBhvr>
                                        <p:cTn id="7" dur="1000"/>
                                        <p:tgtEl>
                                          <p:spTgt spid="13315">
                                            <p:txEl>
                                              <p:pRg st="8" end="8"/>
                                            </p:txEl>
                                          </p:spTgt>
                                        </p:tgtEl>
                                      </p:cBhvr>
                                    </p:animEffect>
                                    <p:anim calcmode="lin" valueType="num">
                                      <p:cBhvr>
                                        <p:cTn id="8"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9" end="9"/>
                                            </p:txEl>
                                          </p:spTgt>
                                        </p:tgtEl>
                                        <p:attrNameLst>
                                          <p:attrName>style.visibility</p:attrName>
                                        </p:attrNameLst>
                                      </p:cBhvr>
                                      <p:to>
                                        <p:strVal val="visible"/>
                                      </p:to>
                                    </p:set>
                                    <p:animEffect transition="in" filter="fade">
                                      <p:cBhvr>
                                        <p:cTn id="12" dur="1000"/>
                                        <p:tgtEl>
                                          <p:spTgt spid="13315">
                                            <p:txEl>
                                              <p:pRg st="9" end="9"/>
                                            </p:txEl>
                                          </p:spTgt>
                                        </p:tgtEl>
                                      </p:cBhvr>
                                    </p:animEffect>
                                    <p:anim calcmode="lin" valueType="num">
                                      <p:cBhvr>
                                        <p:cTn id="13"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5">
                                            <p:txEl>
                                              <p:pRg st="10" end="10"/>
                                            </p:txEl>
                                          </p:spTgt>
                                        </p:tgtEl>
                                        <p:attrNameLst>
                                          <p:attrName>style.visibility</p:attrName>
                                        </p:attrNameLst>
                                      </p:cBhvr>
                                      <p:to>
                                        <p:strVal val="visible"/>
                                      </p:to>
                                    </p:set>
                                    <p:animEffect transition="in" filter="fade">
                                      <p:cBhvr>
                                        <p:cTn id="19" dur="1000"/>
                                        <p:tgtEl>
                                          <p:spTgt spid="13315">
                                            <p:txEl>
                                              <p:pRg st="10" end="10"/>
                                            </p:txEl>
                                          </p:spTgt>
                                        </p:tgtEl>
                                      </p:cBhvr>
                                    </p:animEffect>
                                    <p:anim calcmode="lin" valueType="num">
                                      <p:cBhvr>
                                        <p:cTn id="20" dur="10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10" end="1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5">
                                            <p:txEl>
                                              <p:pRg st="11" end="11"/>
                                            </p:txEl>
                                          </p:spTgt>
                                        </p:tgtEl>
                                        <p:attrNameLst>
                                          <p:attrName>style.visibility</p:attrName>
                                        </p:attrNameLst>
                                      </p:cBhvr>
                                      <p:to>
                                        <p:strVal val="visible"/>
                                      </p:to>
                                    </p:set>
                                    <p:animEffect transition="in" filter="fade">
                                      <p:cBhvr>
                                        <p:cTn id="24" dur="1000"/>
                                        <p:tgtEl>
                                          <p:spTgt spid="13315">
                                            <p:txEl>
                                              <p:pRg st="11" end="11"/>
                                            </p:txEl>
                                          </p:spTgt>
                                        </p:tgtEl>
                                      </p:cBhvr>
                                    </p:animEffect>
                                    <p:anim calcmode="lin" valueType="num">
                                      <p:cBhvr>
                                        <p:cTn id="25" dur="10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315">
                                            <p:txEl>
                                              <p:pRg st="12" end="12"/>
                                            </p:txEl>
                                          </p:spTgt>
                                        </p:tgtEl>
                                        <p:attrNameLst>
                                          <p:attrName>style.visibility</p:attrName>
                                        </p:attrNameLst>
                                      </p:cBhvr>
                                      <p:to>
                                        <p:strVal val="visible"/>
                                      </p:to>
                                    </p:set>
                                    <p:animEffect transition="in" filter="fade">
                                      <p:cBhvr>
                                        <p:cTn id="31" dur="1000"/>
                                        <p:tgtEl>
                                          <p:spTgt spid="13315">
                                            <p:txEl>
                                              <p:pRg st="12" end="12"/>
                                            </p:txEl>
                                          </p:spTgt>
                                        </p:tgtEl>
                                      </p:cBhvr>
                                    </p:animEffect>
                                    <p:anim calcmode="lin" valueType="num">
                                      <p:cBhvr>
                                        <p:cTn id="32" dur="1000" fill="hold"/>
                                        <p:tgtEl>
                                          <p:spTgt spid="13315">
                                            <p:txEl>
                                              <p:pRg st="12" end="12"/>
                                            </p:txEl>
                                          </p:spTgt>
                                        </p:tgtEl>
                                        <p:attrNameLst>
                                          <p:attrName>ppt_x</p:attrName>
                                        </p:attrNameLst>
                                      </p:cBhvr>
                                      <p:tavLst>
                                        <p:tav tm="0">
                                          <p:val>
                                            <p:strVal val="#ppt_x"/>
                                          </p:val>
                                        </p:tav>
                                        <p:tav tm="100000">
                                          <p:val>
                                            <p:strVal val="#ppt_x"/>
                                          </p:val>
                                        </p:tav>
                                      </p:tavLst>
                                    </p:anim>
                                    <p:anim calcmode="lin" valueType="num">
                                      <p:cBhvr>
                                        <p:cTn id="33" dur="1000" fill="hold"/>
                                        <p:tgtEl>
                                          <p:spTgt spid="1331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3315">
                                            <p:txEl>
                                              <p:pRg st="3" end="3"/>
                                            </p:txEl>
                                          </p:spTgt>
                                        </p:tgtEl>
                                        <p:attrNameLst>
                                          <p:attrName>style.visibility</p:attrName>
                                        </p:attrNameLst>
                                      </p:cBhvr>
                                      <p:to>
                                        <p:strVal val="visible"/>
                                      </p:to>
                                    </p:set>
                                    <p:animEffect transition="in" filter="fade">
                                      <p:cBhvr>
                                        <p:cTn id="38" dur="1000"/>
                                        <p:tgtEl>
                                          <p:spTgt spid="13315">
                                            <p:txEl>
                                              <p:pRg st="3" end="3"/>
                                            </p:txEl>
                                          </p:spTgt>
                                        </p:tgtEl>
                                      </p:cBhvr>
                                    </p:animEffect>
                                    <p:anim calcmode="lin" valueType="num">
                                      <p:cBhvr>
                                        <p:cTn id="39"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3315">
                                            <p:txEl>
                                              <p:pRg st="4" end="4"/>
                                            </p:txEl>
                                          </p:spTgt>
                                        </p:tgtEl>
                                        <p:attrNameLst>
                                          <p:attrName>style.visibility</p:attrName>
                                        </p:attrNameLst>
                                      </p:cBhvr>
                                      <p:to>
                                        <p:strVal val="visible"/>
                                      </p:to>
                                    </p:set>
                                    <p:animEffect transition="in" filter="fade">
                                      <p:cBhvr>
                                        <p:cTn id="45" dur="1000"/>
                                        <p:tgtEl>
                                          <p:spTgt spid="13315">
                                            <p:txEl>
                                              <p:pRg st="4" end="4"/>
                                            </p:txEl>
                                          </p:spTgt>
                                        </p:tgtEl>
                                      </p:cBhvr>
                                    </p:animEffect>
                                    <p:anim calcmode="lin" valueType="num">
                                      <p:cBhvr>
                                        <p:cTn id="46"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3315">
                                            <p:txEl>
                                              <p:pRg st="13" end="13"/>
                                            </p:txEl>
                                          </p:spTgt>
                                        </p:tgtEl>
                                        <p:attrNameLst>
                                          <p:attrName>style.visibility</p:attrName>
                                        </p:attrNameLst>
                                      </p:cBhvr>
                                      <p:to>
                                        <p:strVal val="visible"/>
                                      </p:to>
                                    </p:set>
                                    <p:animEffect transition="in" filter="fade">
                                      <p:cBhvr>
                                        <p:cTn id="52" dur="1000"/>
                                        <p:tgtEl>
                                          <p:spTgt spid="13315">
                                            <p:txEl>
                                              <p:pRg st="13" end="13"/>
                                            </p:txEl>
                                          </p:spTgt>
                                        </p:tgtEl>
                                      </p:cBhvr>
                                    </p:animEffect>
                                    <p:anim calcmode="lin" valueType="num">
                                      <p:cBhvr>
                                        <p:cTn id="53" dur="1000" fill="hold"/>
                                        <p:tgtEl>
                                          <p:spTgt spid="13315">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1331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3315">
                                            <p:txEl>
                                              <p:pRg st="5" end="5"/>
                                            </p:txEl>
                                          </p:spTgt>
                                        </p:tgtEl>
                                        <p:attrNameLst>
                                          <p:attrName>style.visibility</p:attrName>
                                        </p:attrNameLst>
                                      </p:cBhvr>
                                      <p:to>
                                        <p:strVal val="visible"/>
                                      </p:to>
                                    </p:set>
                                    <p:animEffect transition="in" filter="fade">
                                      <p:cBhvr>
                                        <p:cTn id="59" dur="1000"/>
                                        <p:tgtEl>
                                          <p:spTgt spid="13315">
                                            <p:txEl>
                                              <p:pRg st="5" end="5"/>
                                            </p:txEl>
                                          </p:spTgt>
                                        </p:tgtEl>
                                      </p:cBhvr>
                                    </p:animEffect>
                                    <p:anim calcmode="lin" valueType="num">
                                      <p:cBhvr>
                                        <p:cTn id="60"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17431</TotalTime>
  <Words>1010</Words>
  <Application>Microsoft Office PowerPoint</Application>
  <PresentationFormat>On-screen Show (4:3)</PresentationFormat>
  <Paragraphs>210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Avenir Book</vt:lpstr>
      <vt:lpstr>Calibri</vt:lpstr>
      <vt:lpstr>Calibri Light</vt:lpstr>
      <vt:lpstr>Cambria Math</vt:lpstr>
      <vt:lpstr>Times New Roman</vt:lpstr>
      <vt:lpstr>Wingdings</vt:lpstr>
      <vt:lpstr>Presentation Template 13_9_21</vt:lpstr>
      <vt:lpstr> Computer Networks I  Data Link Control Protocols (Error Control)</vt:lpstr>
      <vt:lpstr>Error Control </vt:lpstr>
      <vt:lpstr>Stop-and-Wait ARQ</vt:lpstr>
      <vt:lpstr>Stop-and-Wait ARQ </vt:lpstr>
      <vt:lpstr>Stop-and-Wait ARQ </vt:lpstr>
      <vt:lpstr>Stop-and-Wait ARQ </vt:lpstr>
      <vt:lpstr>Go-Back-N ARQ</vt:lpstr>
      <vt:lpstr>Sliding Window Flow Control: Example</vt:lpstr>
      <vt:lpstr>Go-Back-N ARQ </vt:lpstr>
      <vt:lpstr>Go-Back-N ARQ </vt:lpstr>
      <vt:lpstr>Go-Back-N ARQ </vt:lpstr>
      <vt:lpstr>Selective Reject ARQ</vt:lpstr>
      <vt:lpstr>Selective Reject ARQ </vt:lpstr>
      <vt:lpstr>Selective Reject ARQ </vt:lpstr>
      <vt:lpstr>Selective Reject ARQ </vt:lpstr>
      <vt:lpstr>Comparison</vt:lpstr>
      <vt:lpstr>Comparison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Shivendra Tiwari</cp:lastModifiedBy>
  <cp:revision>427</cp:revision>
  <cp:lastPrinted>2022-05-27T13:58:37Z</cp:lastPrinted>
  <dcterms:created xsi:type="dcterms:W3CDTF">2021-09-13T14:43:22Z</dcterms:created>
  <dcterms:modified xsi:type="dcterms:W3CDTF">2022-05-28T05:43:02Z</dcterms:modified>
</cp:coreProperties>
</file>