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65" r:id="rId2"/>
    <p:sldId id="530" r:id="rId3"/>
    <p:sldId id="531" r:id="rId4"/>
    <p:sldId id="532" r:id="rId5"/>
    <p:sldId id="533" r:id="rId6"/>
    <p:sldId id="534" r:id="rId7"/>
    <p:sldId id="535" r:id="rId8"/>
    <p:sldId id="552" r:id="rId9"/>
    <p:sldId id="549" r:id="rId10"/>
    <p:sldId id="550" r:id="rId11"/>
    <p:sldId id="306" r:id="rId12"/>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890"/>
  </p:normalViewPr>
  <p:slideViewPr>
    <p:cSldViewPr snapToGrid="0" snapToObjects="1">
      <p:cViewPr varScale="1">
        <p:scale>
          <a:sx n="115" d="100"/>
          <a:sy n="115" d="100"/>
        </p:scale>
        <p:origin x="972"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31-05-2022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31-05-2022</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31/05/2022 13:51</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413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31/05/2022 18:51</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11</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7184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924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49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375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8543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6364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019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678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5/31/2022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5/31/2022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5/31/2022</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5/31/2022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a:t/>
            </a:r>
            <a:br>
              <a:rPr lang="en-US" sz="3200" dirty="0"/>
            </a:br>
            <a:r>
              <a:rPr lang="en-US" sz="3200" dirty="0"/>
              <a:t>Computer Networks I</a:t>
            </a:r>
            <a:br>
              <a:rPr lang="en-US" sz="3200" dirty="0"/>
            </a:br>
            <a:r>
              <a:rPr lang="en-US" sz="3200" dirty="0"/>
              <a:t/>
            </a:r>
            <a:br>
              <a:rPr lang="en-US" sz="3200" dirty="0"/>
            </a:br>
            <a:r>
              <a:rPr lang="en-US" sz="3200" dirty="0"/>
              <a:t>Data Link Control </a:t>
            </a:r>
            <a:r>
              <a:rPr lang="en-US" sz="3200" dirty="0"/>
              <a:t>Protocols </a:t>
            </a:r>
            <a:r>
              <a:rPr lang="en-US" sz="3200" dirty="0" smtClean="0"/>
              <a:t/>
            </a:r>
            <a:br>
              <a:rPr lang="en-US" sz="3200" dirty="0" smtClean="0"/>
            </a:br>
            <a:r>
              <a:rPr lang="en-US" sz="3200" dirty="0" smtClean="0"/>
              <a:t>(</a:t>
            </a:r>
            <a:r>
              <a:rPr lang="en-US" sz="3200" dirty="0"/>
              <a:t>Medium Access Control </a:t>
            </a:r>
            <a:r>
              <a:rPr lang="en-US" sz="3200" dirty="0" smtClean="0"/>
              <a:t>Protocols)</a:t>
            </a:r>
            <a:r>
              <a:rPr lang="en-US" sz="3200" dirty="0"/>
              <a:t/>
            </a:r>
            <a:br>
              <a:rPr lang="en-US" sz="3200" dirty="0"/>
            </a:br>
            <a:r>
              <a:rPr lang="en-US" sz="2200" dirty="0" smtClean="0"/>
              <a:t>(Channel Partitioning, Taking Turns)</a:t>
            </a:r>
            <a:endParaRPr lang="en-US" sz="2200" dirty="0"/>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83203" y="539602"/>
            <a:ext cx="7886700" cy="670967"/>
          </a:xfrm>
        </p:spPr>
        <p:txBody>
          <a:bodyPr>
            <a:normAutofit fontScale="90000"/>
          </a:bodyPr>
          <a:lstStyle/>
          <a:p>
            <a:r>
              <a:rPr lang="en-US" b="0" dirty="0"/>
              <a:t>“Taking turns” MAC protocols</a:t>
            </a:r>
            <a:endParaRPr lang="en-US" sz="3300" dirty="0"/>
          </a:p>
        </p:txBody>
      </p:sp>
      <p:sp>
        <p:nvSpPr>
          <p:cNvPr id="38" name="Rectangle 4">
            <a:extLst>
              <a:ext uri="{FF2B5EF4-FFF2-40B4-BE49-F238E27FC236}">
                <a16:creationId xmlns:a16="http://schemas.microsoft.com/office/drawing/2014/main" id="{7ABC6A0D-B10D-5A4E-940B-72970522EF05}"/>
              </a:ext>
            </a:extLst>
          </p:cNvPr>
          <p:cNvSpPr>
            <a:spLocks noChangeArrowheads="1"/>
          </p:cNvSpPr>
          <p:nvPr/>
        </p:nvSpPr>
        <p:spPr bwMode="auto">
          <a:xfrm>
            <a:off x="983124" y="1412257"/>
            <a:ext cx="3895725" cy="348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57175" indent="-257175" defTabSz="685800">
              <a:lnSpc>
                <a:spcPct val="85000"/>
              </a:lnSpc>
              <a:spcBef>
                <a:spcPct val="20000"/>
              </a:spcBef>
              <a:buClr>
                <a:srgbClr val="000099"/>
              </a:buClr>
              <a:buSzPct val="65000"/>
              <a:defRPr/>
            </a:pPr>
            <a:r>
              <a:rPr lang="en-US" sz="2400" dirty="0">
                <a:solidFill>
                  <a:srgbClr val="C00000"/>
                </a:solidFill>
                <a:latin typeface="Avenir Book" panose="020B0503020203020204" pitchFamily="34" charset="-78"/>
                <a:cs typeface="Avenir Book" panose="020B0503020203020204" pitchFamily="34" charset="-78"/>
              </a:rPr>
              <a:t>T</a:t>
            </a:r>
            <a:r>
              <a:rPr lang="en-US" sz="2400" dirty="0" smtClean="0">
                <a:solidFill>
                  <a:srgbClr val="C00000"/>
                </a:solidFill>
                <a:latin typeface="Avenir Book" panose="020B0503020203020204" pitchFamily="34" charset="-78"/>
                <a:cs typeface="Avenir Book" panose="020B0503020203020204" pitchFamily="34" charset="-78"/>
              </a:rPr>
              <a:t>oken </a:t>
            </a:r>
            <a:r>
              <a:rPr lang="en-US" sz="2400" dirty="0">
                <a:solidFill>
                  <a:srgbClr val="C00000"/>
                </a:solidFill>
                <a:latin typeface="Avenir Book" panose="020B0503020203020204" pitchFamily="34" charset="-78"/>
                <a:cs typeface="Avenir Book" panose="020B0503020203020204" pitchFamily="34" charset="-78"/>
              </a:rPr>
              <a:t>passing:</a:t>
            </a:r>
            <a:endParaRPr lang="en-US" sz="2400" b="1" dirty="0">
              <a:solidFill>
                <a:srgbClr val="C00000"/>
              </a:solidFill>
              <a:latin typeface="Avenir Book" panose="020B0503020203020204" pitchFamily="34" charset="-78"/>
              <a:cs typeface="Avenir Book" panose="020B0503020203020204" pitchFamily="34" charset="-78"/>
            </a:endParaRPr>
          </a:p>
          <a:p>
            <a:pPr marL="295275" indent="-209550" defTabSz="685800">
              <a:lnSpc>
                <a:spcPct val="85000"/>
              </a:lnSpc>
              <a:spcBef>
                <a:spcPct val="20000"/>
              </a:spcBef>
              <a:buClr>
                <a:srgbClr val="000099"/>
              </a:buClr>
              <a:buSzPct val="100000"/>
              <a:buFont typeface="Wingdings" charset="2"/>
              <a:buChar char="§"/>
              <a:defRPr/>
            </a:pPr>
            <a:r>
              <a:rPr lang="en-US" sz="2100" dirty="0" smtClean="0">
                <a:solidFill>
                  <a:prstClr val="black"/>
                </a:solidFill>
                <a:latin typeface="Avenir Book" panose="020B0503020203020204" pitchFamily="34" charset="-78"/>
                <a:cs typeface="Avenir Book" panose="020B0503020203020204" pitchFamily="34" charset="-78"/>
              </a:rPr>
              <a:t>Control </a:t>
            </a:r>
            <a:r>
              <a:rPr lang="en-US" sz="2400" dirty="0">
                <a:solidFill>
                  <a:srgbClr val="C00000"/>
                </a:solidFill>
                <a:latin typeface="Avenir Book" panose="020B0503020203020204" pitchFamily="34" charset="-78"/>
                <a:cs typeface="Avenir Book" panose="020B0503020203020204" pitchFamily="34" charset="-78"/>
              </a:rPr>
              <a:t>token</a:t>
            </a:r>
            <a:r>
              <a:rPr lang="en-US" sz="2100" b="1" dirty="0">
                <a:solidFill>
                  <a:prstClr val="black"/>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message explicitly</a:t>
            </a:r>
            <a:r>
              <a:rPr lang="en-US" sz="2100" b="1" dirty="0">
                <a:solidFill>
                  <a:prstClr val="black"/>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passed from one node to next, sequentially</a:t>
            </a:r>
          </a:p>
          <a:p>
            <a:pPr marL="638175" lvl="1" indent="-209550">
              <a:lnSpc>
                <a:spcPct val="85000"/>
              </a:lnSpc>
              <a:spcBef>
                <a:spcPct val="20000"/>
              </a:spcBef>
              <a:buClr>
                <a:srgbClr val="000099"/>
              </a:buClr>
              <a:buSzPct val="100000"/>
              <a:buFont typeface="Wingdings" charset="2"/>
              <a:buChar char="§"/>
              <a:defRPr/>
            </a:pPr>
            <a:r>
              <a:rPr lang="en-US" sz="2100" dirty="0" smtClean="0">
                <a:solidFill>
                  <a:prstClr val="black"/>
                </a:solidFill>
                <a:latin typeface="Avenir Book" panose="020B0503020203020204" pitchFamily="34" charset="-78"/>
                <a:cs typeface="Avenir Book" panose="020B0503020203020204" pitchFamily="34" charset="-78"/>
              </a:rPr>
              <a:t>Transmit </a:t>
            </a:r>
            <a:r>
              <a:rPr lang="en-US" sz="2100" dirty="0">
                <a:solidFill>
                  <a:prstClr val="black"/>
                </a:solidFill>
                <a:latin typeface="Avenir Book" panose="020B0503020203020204" pitchFamily="34" charset="-78"/>
                <a:cs typeface="Avenir Book" panose="020B0503020203020204" pitchFamily="34" charset="-78"/>
              </a:rPr>
              <a:t>while holding token</a:t>
            </a:r>
          </a:p>
          <a:p>
            <a:pPr marL="295275" indent="-209550" defTabSz="685800">
              <a:lnSpc>
                <a:spcPct val="85000"/>
              </a:lnSpc>
              <a:spcBef>
                <a:spcPct val="20000"/>
              </a:spcBef>
              <a:buClr>
                <a:srgbClr val="000099"/>
              </a:buClr>
              <a:buSzPct val="100000"/>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C</a:t>
            </a:r>
            <a:r>
              <a:rPr lang="en-US" sz="2100" dirty="0" smtClean="0">
                <a:solidFill>
                  <a:prstClr val="black"/>
                </a:solidFill>
                <a:latin typeface="Avenir Book" panose="020B0503020203020204" pitchFamily="34" charset="-78"/>
                <a:cs typeface="Avenir Book" panose="020B0503020203020204" pitchFamily="34" charset="-78"/>
              </a:rPr>
              <a:t>oncerns</a:t>
            </a:r>
            <a:r>
              <a:rPr lang="en-US" sz="2100" dirty="0">
                <a:solidFill>
                  <a:prstClr val="black"/>
                </a:solidFill>
                <a:latin typeface="Avenir Book" panose="020B0503020203020204" pitchFamily="34" charset="-78"/>
                <a:cs typeface="Avenir Book" panose="020B0503020203020204" pitchFamily="34" charset="-78"/>
              </a:rPr>
              <a:t>:</a:t>
            </a:r>
          </a:p>
          <a:p>
            <a:pPr marL="685800" lvl="1" indent="-219075" defTabSz="685800">
              <a:lnSpc>
                <a:spcPct val="85000"/>
              </a:lnSpc>
              <a:spcBef>
                <a:spcPct val="20000"/>
              </a:spcBef>
              <a:buClr>
                <a:srgbClr val="000099"/>
              </a:buClr>
              <a:buFont typeface="Arial" panose="020B0604020202020204" pitchFamily="34" charset="0"/>
              <a:buChar char="•"/>
              <a:defRPr/>
            </a:pPr>
            <a:r>
              <a:rPr lang="en-US" sz="2100" dirty="0" smtClean="0">
                <a:solidFill>
                  <a:prstClr val="black"/>
                </a:solidFill>
                <a:latin typeface="Avenir Book" panose="020B0503020203020204" pitchFamily="34" charset="-78"/>
                <a:cs typeface="Avenir Book" panose="020B0503020203020204" pitchFamily="34" charset="-78"/>
              </a:rPr>
              <a:t>Token </a:t>
            </a:r>
            <a:r>
              <a:rPr lang="en-US" sz="2100" dirty="0">
                <a:solidFill>
                  <a:prstClr val="black"/>
                </a:solidFill>
                <a:latin typeface="Avenir Book" panose="020B0503020203020204" pitchFamily="34" charset="-78"/>
                <a:cs typeface="Avenir Book" panose="020B0503020203020204" pitchFamily="34" charset="-78"/>
              </a:rPr>
              <a:t>overhead </a:t>
            </a:r>
          </a:p>
          <a:p>
            <a:pPr marL="685800" lvl="1" indent="-219075" defTabSz="685800">
              <a:lnSpc>
                <a:spcPct val="85000"/>
              </a:lnSpc>
              <a:spcBef>
                <a:spcPct val="20000"/>
              </a:spcBef>
              <a:buClr>
                <a:srgbClr val="000099"/>
              </a:buClr>
              <a:buFont typeface="Arial" panose="020B0604020202020204" pitchFamily="34" charset="0"/>
              <a:buChar char="•"/>
              <a:defRPr/>
            </a:pPr>
            <a:r>
              <a:rPr lang="en-US" sz="2100" dirty="0">
                <a:solidFill>
                  <a:prstClr val="black"/>
                </a:solidFill>
                <a:latin typeface="Avenir Book" panose="020B0503020203020204" pitchFamily="34" charset="-78"/>
                <a:cs typeface="Avenir Book" panose="020B0503020203020204" pitchFamily="34" charset="-78"/>
              </a:rPr>
              <a:t>L</a:t>
            </a:r>
            <a:r>
              <a:rPr lang="en-US" sz="2100" dirty="0" smtClean="0">
                <a:solidFill>
                  <a:prstClr val="black"/>
                </a:solidFill>
                <a:latin typeface="Avenir Book" panose="020B0503020203020204" pitchFamily="34" charset="-78"/>
                <a:cs typeface="Avenir Book" panose="020B0503020203020204" pitchFamily="34" charset="-78"/>
              </a:rPr>
              <a:t>atency</a:t>
            </a:r>
            <a:endParaRPr lang="en-US" sz="2100" dirty="0">
              <a:solidFill>
                <a:prstClr val="black"/>
              </a:solidFill>
              <a:latin typeface="Avenir Book" panose="020B0503020203020204" pitchFamily="34" charset="-78"/>
              <a:cs typeface="Avenir Book" panose="020B0503020203020204" pitchFamily="34" charset="-78"/>
            </a:endParaRPr>
          </a:p>
          <a:p>
            <a:pPr marL="685800" lvl="1" indent="-219075" defTabSz="685800">
              <a:lnSpc>
                <a:spcPct val="85000"/>
              </a:lnSpc>
              <a:spcBef>
                <a:spcPct val="20000"/>
              </a:spcBef>
              <a:buClr>
                <a:srgbClr val="000099"/>
              </a:buClr>
              <a:buFont typeface="Arial" panose="020B0604020202020204" pitchFamily="34" charset="0"/>
              <a:buChar char="•"/>
              <a:defRPr/>
            </a:pPr>
            <a:r>
              <a:rPr lang="en-US" sz="2100" dirty="0" smtClean="0">
                <a:solidFill>
                  <a:prstClr val="black"/>
                </a:solidFill>
                <a:latin typeface="Avenir Book" panose="020B0503020203020204" pitchFamily="34" charset="-78"/>
                <a:cs typeface="Avenir Book" panose="020B0503020203020204" pitchFamily="34" charset="-78"/>
              </a:rPr>
              <a:t>Single </a:t>
            </a:r>
            <a:r>
              <a:rPr lang="en-US" sz="2100" dirty="0">
                <a:solidFill>
                  <a:prstClr val="black"/>
                </a:solidFill>
                <a:latin typeface="Avenir Book" panose="020B0503020203020204" pitchFamily="34" charset="-78"/>
                <a:cs typeface="Avenir Book" panose="020B0503020203020204" pitchFamily="34" charset="-78"/>
              </a:rPr>
              <a:t>point of failure (token)</a:t>
            </a:r>
          </a:p>
        </p:txBody>
      </p:sp>
      <p:grpSp>
        <p:nvGrpSpPr>
          <p:cNvPr id="90" name="Group 21">
            <a:extLst>
              <a:ext uri="{FF2B5EF4-FFF2-40B4-BE49-F238E27FC236}">
                <a16:creationId xmlns:a16="http://schemas.microsoft.com/office/drawing/2014/main" id="{F79F0332-2A39-5D4D-809F-42104668D479}"/>
              </a:ext>
            </a:extLst>
          </p:cNvPr>
          <p:cNvGrpSpPr>
            <a:grpSpLocks/>
          </p:cNvGrpSpPr>
          <p:nvPr/>
        </p:nvGrpSpPr>
        <p:grpSpPr bwMode="auto">
          <a:xfrm>
            <a:off x="7984115" y="2796156"/>
            <a:ext cx="585788" cy="510779"/>
            <a:chOff x="-44" y="1473"/>
            <a:chExt cx="981" cy="1105"/>
          </a:xfrm>
        </p:grpSpPr>
        <p:pic>
          <p:nvPicPr>
            <p:cNvPr id="91" name="Picture 22" descr="desktop_computer_stylized_medium">
              <a:extLst>
                <a:ext uri="{FF2B5EF4-FFF2-40B4-BE49-F238E27FC236}">
                  <a16:creationId xmlns:a16="http://schemas.microsoft.com/office/drawing/2014/main" id="{AA301A88-DFF1-7246-96EB-05C4256C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 name="Freeform 23">
              <a:extLst>
                <a:ext uri="{FF2B5EF4-FFF2-40B4-BE49-F238E27FC236}">
                  <a16:creationId xmlns:a16="http://schemas.microsoft.com/office/drawing/2014/main" id="{AAB1F938-F1F7-DD4B-A772-4AFC392D920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3" name="Group 24">
            <a:extLst>
              <a:ext uri="{FF2B5EF4-FFF2-40B4-BE49-F238E27FC236}">
                <a16:creationId xmlns:a16="http://schemas.microsoft.com/office/drawing/2014/main" id="{6AA03958-EE62-044B-BF1C-41B2BCCE691A}"/>
              </a:ext>
            </a:extLst>
          </p:cNvPr>
          <p:cNvGrpSpPr>
            <a:grpSpLocks/>
          </p:cNvGrpSpPr>
          <p:nvPr/>
        </p:nvGrpSpPr>
        <p:grpSpPr bwMode="auto">
          <a:xfrm>
            <a:off x="5127063" y="2775249"/>
            <a:ext cx="585788" cy="510778"/>
            <a:chOff x="-44" y="1473"/>
            <a:chExt cx="981" cy="1105"/>
          </a:xfrm>
        </p:grpSpPr>
        <p:pic>
          <p:nvPicPr>
            <p:cNvPr id="94" name="Picture 25" descr="desktop_computer_stylized_medium">
              <a:extLst>
                <a:ext uri="{FF2B5EF4-FFF2-40B4-BE49-F238E27FC236}">
                  <a16:creationId xmlns:a16="http://schemas.microsoft.com/office/drawing/2014/main" id="{077F0454-E719-4041-9268-E18204D1F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5" name="Freeform 26">
              <a:extLst>
                <a:ext uri="{FF2B5EF4-FFF2-40B4-BE49-F238E27FC236}">
                  <a16:creationId xmlns:a16="http://schemas.microsoft.com/office/drawing/2014/main" id="{6FB8E7BB-59E7-CA4F-BB91-53C073626FE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6" name="Group 27">
            <a:extLst>
              <a:ext uri="{FF2B5EF4-FFF2-40B4-BE49-F238E27FC236}">
                <a16:creationId xmlns:a16="http://schemas.microsoft.com/office/drawing/2014/main" id="{70A0741A-F761-3D4A-B7B8-6775DC2EDAA6}"/>
              </a:ext>
            </a:extLst>
          </p:cNvPr>
          <p:cNvGrpSpPr>
            <a:grpSpLocks/>
          </p:cNvGrpSpPr>
          <p:nvPr/>
        </p:nvGrpSpPr>
        <p:grpSpPr bwMode="auto">
          <a:xfrm>
            <a:off x="6454858" y="1377733"/>
            <a:ext cx="585788" cy="510778"/>
            <a:chOff x="-44" y="1473"/>
            <a:chExt cx="981" cy="1105"/>
          </a:xfrm>
        </p:grpSpPr>
        <p:pic>
          <p:nvPicPr>
            <p:cNvPr id="97" name="Picture 28" descr="desktop_computer_stylized_medium">
              <a:extLst>
                <a:ext uri="{FF2B5EF4-FFF2-40B4-BE49-F238E27FC236}">
                  <a16:creationId xmlns:a16="http://schemas.microsoft.com/office/drawing/2014/main" id="{0DCB9A69-88E8-EF42-BA62-8E91745EA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8" name="Freeform 29">
              <a:extLst>
                <a:ext uri="{FF2B5EF4-FFF2-40B4-BE49-F238E27FC236}">
                  <a16:creationId xmlns:a16="http://schemas.microsoft.com/office/drawing/2014/main" id="{77549C09-8E2F-B34B-A7BD-DE20ADB3FBA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9" name="Group 30">
            <a:extLst>
              <a:ext uri="{FF2B5EF4-FFF2-40B4-BE49-F238E27FC236}">
                <a16:creationId xmlns:a16="http://schemas.microsoft.com/office/drawing/2014/main" id="{A7706246-9BB2-2644-8142-F34F4D57B77F}"/>
              </a:ext>
            </a:extLst>
          </p:cNvPr>
          <p:cNvGrpSpPr>
            <a:grpSpLocks/>
          </p:cNvGrpSpPr>
          <p:nvPr/>
        </p:nvGrpSpPr>
        <p:grpSpPr bwMode="auto">
          <a:xfrm>
            <a:off x="6700127" y="4020859"/>
            <a:ext cx="585788" cy="510778"/>
            <a:chOff x="-44" y="1473"/>
            <a:chExt cx="981" cy="1105"/>
          </a:xfrm>
        </p:grpSpPr>
        <p:pic>
          <p:nvPicPr>
            <p:cNvPr id="100" name="Picture 31" descr="desktop_computer_stylized_medium">
              <a:extLst>
                <a:ext uri="{FF2B5EF4-FFF2-40B4-BE49-F238E27FC236}">
                  <a16:creationId xmlns:a16="http://schemas.microsoft.com/office/drawing/2014/main" id="{A1D9607F-7083-0E4A-A8CA-5863479A1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 name="Freeform 32">
              <a:extLst>
                <a:ext uri="{FF2B5EF4-FFF2-40B4-BE49-F238E27FC236}">
                  <a16:creationId xmlns:a16="http://schemas.microsoft.com/office/drawing/2014/main" id="{462AFBE0-4717-E74E-AB56-D544737FA80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02" name="Oval 8">
            <a:extLst>
              <a:ext uri="{FF2B5EF4-FFF2-40B4-BE49-F238E27FC236}">
                <a16:creationId xmlns:a16="http://schemas.microsoft.com/office/drawing/2014/main" id="{A041F791-B432-CF4C-AACC-8AFE57D1DA57}"/>
              </a:ext>
            </a:extLst>
          </p:cNvPr>
          <p:cNvSpPr>
            <a:spLocks noChangeArrowheads="1"/>
          </p:cNvSpPr>
          <p:nvPr/>
        </p:nvSpPr>
        <p:spPr bwMode="auto">
          <a:xfrm>
            <a:off x="5837965" y="1937265"/>
            <a:ext cx="2169319" cy="2083594"/>
          </a:xfrm>
          <a:prstGeom prst="ellipse">
            <a:avLst/>
          </a:prstGeom>
          <a:noFill/>
          <a:ln w="28575">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3" name="Rectangle 12">
            <a:extLst>
              <a:ext uri="{FF2B5EF4-FFF2-40B4-BE49-F238E27FC236}">
                <a16:creationId xmlns:a16="http://schemas.microsoft.com/office/drawing/2014/main" id="{6AC22150-8F46-3041-AAEA-474DE6E3C4CB}"/>
              </a:ext>
            </a:extLst>
          </p:cNvPr>
          <p:cNvSpPr>
            <a:spLocks noChangeArrowheads="1"/>
          </p:cNvSpPr>
          <p:nvPr/>
        </p:nvSpPr>
        <p:spPr bwMode="auto">
          <a:xfrm>
            <a:off x="6734655" y="1201521"/>
            <a:ext cx="205978" cy="240506"/>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r>
              <a:rPr lang="en-US" sz="1350" kern="0" dirty="0">
                <a:solidFill>
                  <a:srgbClr val="FFFFFF"/>
                </a:solidFill>
                <a:latin typeface="Avenir Book" panose="020B0503020203020204" pitchFamily="34" charset="-78"/>
                <a:ea typeface="ＭＳ Ｐゴシック" charset="0"/>
                <a:cs typeface="Avenir Book" panose="020B0503020203020204" pitchFamily="34" charset="-78"/>
              </a:rPr>
              <a:t>T</a:t>
            </a:r>
          </a:p>
        </p:txBody>
      </p:sp>
      <p:sp>
        <p:nvSpPr>
          <p:cNvPr id="104" name="Rectangle 15">
            <a:extLst>
              <a:ext uri="{FF2B5EF4-FFF2-40B4-BE49-F238E27FC236}">
                <a16:creationId xmlns:a16="http://schemas.microsoft.com/office/drawing/2014/main" id="{3468BED1-087C-6944-8F78-7663707B6462}"/>
              </a:ext>
            </a:extLst>
          </p:cNvPr>
          <p:cNvSpPr>
            <a:spLocks noChangeArrowheads="1"/>
          </p:cNvSpPr>
          <p:nvPr/>
        </p:nvSpPr>
        <p:spPr bwMode="auto">
          <a:xfrm>
            <a:off x="6747752" y="4470916"/>
            <a:ext cx="608410" cy="240506"/>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r>
              <a:rPr lang="en-US" sz="1350" kern="0" dirty="0">
                <a:solidFill>
                  <a:srgbClr val="FFFFFF"/>
                </a:solidFill>
                <a:latin typeface="Avenir Book" panose="020B0503020203020204" pitchFamily="34" charset="-78"/>
                <a:ea typeface="ＭＳ Ｐゴシック" charset="0"/>
                <a:cs typeface="Avenir Book" panose="020B0503020203020204" pitchFamily="34" charset="-78"/>
              </a:rPr>
              <a:t>data</a:t>
            </a:r>
          </a:p>
        </p:txBody>
      </p:sp>
      <p:sp>
        <p:nvSpPr>
          <p:cNvPr id="105" name="Text Box 16">
            <a:extLst>
              <a:ext uri="{FF2B5EF4-FFF2-40B4-BE49-F238E27FC236}">
                <a16:creationId xmlns:a16="http://schemas.microsoft.com/office/drawing/2014/main" id="{334C38E1-E62C-0649-87D5-B690850A1E53}"/>
              </a:ext>
            </a:extLst>
          </p:cNvPr>
          <p:cNvSpPr txBox="1">
            <a:spLocks noChangeArrowheads="1"/>
          </p:cNvSpPr>
          <p:nvPr/>
        </p:nvSpPr>
        <p:spPr bwMode="auto">
          <a:xfrm>
            <a:off x="4997286" y="2366864"/>
            <a:ext cx="825867"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(nothing</a:t>
            </a:r>
          </a:p>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to send)</a:t>
            </a:r>
          </a:p>
        </p:txBody>
      </p:sp>
      <p:sp>
        <p:nvSpPr>
          <p:cNvPr id="106" name="Rectangle 17">
            <a:extLst>
              <a:ext uri="{FF2B5EF4-FFF2-40B4-BE49-F238E27FC236}">
                <a16:creationId xmlns:a16="http://schemas.microsoft.com/office/drawing/2014/main" id="{729551C3-F670-FC4F-8E80-793BFE22C33B}"/>
              </a:ext>
            </a:extLst>
          </p:cNvPr>
          <p:cNvSpPr>
            <a:spLocks noChangeArrowheads="1"/>
          </p:cNvSpPr>
          <p:nvPr/>
        </p:nvSpPr>
        <p:spPr bwMode="auto">
          <a:xfrm>
            <a:off x="5369950" y="2864546"/>
            <a:ext cx="205979" cy="240506"/>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r>
              <a:rPr lang="en-US" sz="1350" kern="0" dirty="0">
                <a:solidFill>
                  <a:srgbClr val="FFFFFF"/>
                </a:solidFill>
                <a:latin typeface="Avenir Book" panose="020B0503020203020204" pitchFamily="34" charset="-78"/>
                <a:ea typeface="ＭＳ Ｐゴシック" charset="0"/>
                <a:cs typeface="Avenir Book" panose="020B0503020203020204" pitchFamily="34" charset="-78"/>
              </a:rPr>
              <a:t>T</a:t>
            </a:r>
          </a:p>
        </p:txBody>
      </p:sp>
    </p:spTree>
    <p:extLst>
      <p:ext uri="{BB962C8B-B14F-4D97-AF65-F5344CB8AC3E}">
        <p14:creationId xmlns:p14="http://schemas.microsoft.com/office/powerpoint/2010/main" val="393108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3658 C 0.00695 0.06435 0.00122 0.09283 0.00139 0.1051 C 0.00157 0.11736 0.0066 0.10695 0.00018 0.10996 C -0.00625 0.11297 -0.02361 0.11273 -0.03732 0.12338 C -0.05104 0.13403 -0.06944 0.14445 -0.08229 0.17338 C -0.09514 0.20232 -0.1033 0.27847 -0.11475 0.29676 C -0.12621 0.31505 -0.1434 0.28611 -0.15104 0.28334 " pathEditMode="relative" rAng="0" ptsTypes="AAAAAAA">
                                      <p:cBhvr>
                                        <p:cTn id="6" dur="2000" fill="hold"/>
                                        <p:tgtEl>
                                          <p:spTgt spid="103"/>
                                        </p:tgtEl>
                                        <p:attrNameLst>
                                          <p:attrName>ppt_x</p:attrName>
                                          <p:attrName>ppt_y</p:attrName>
                                        </p:attrNameLst>
                                      </p:cBhvr>
                                      <p:rCtr x="-7292" y="1331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05"/>
                                        </p:tgtEl>
                                        <p:attrNameLst>
                                          <p:attrName>style.visibility</p:attrName>
                                        </p:attrNameLst>
                                      </p:cBhvr>
                                      <p:to>
                                        <p:strVal val="visible"/>
                                      </p:to>
                                    </p:set>
                                  </p:childTnLst>
                                </p:cTn>
                              </p:par>
                            </p:childTnLst>
                          </p:cTn>
                        </p:par>
                        <p:par>
                          <p:cTn id="10" fill="hold">
                            <p:stCondLst>
                              <p:cond delay="2000"/>
                            </p:stCondLst>
                            <p:childTnLst>
                              <p:par>
                                <p:cTn id="11" presetID="1" presetClass="exit" presetSubtype="0" fill="hold" grpId="1" nodeType="afterEffect">
                                  <p:stCondLst>
                                    <p:cond delay="0"/>
                                  </p:stCondLst>
                                  <p:childTnLst>
                                    <p:set>
                                      <p:cBhvr>
                                        <p:cTn id="12" dur="1" fill="hold">
                                          <p:stCondLst>
                                            <p:cond delay="0"/>
                                          </p:stCondLst>
                                        </p:cTn>
                                        <p:tgtEl>
                                          <p:spTgt spid="10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1" nodeType="afterEffect">
                                  <p:stCondLst>
                                    <p:cond delay="0"/>
                                  </p:stCondLst>
                                  <p:childTnLst>
                                    <p:animMotion origin="layout" path="M 2.5E-6 -0.00163 C 0.01354 -0.0044 0.02708 -0.00718 0.03507 0.00254 C 0.04305 0.01203 0.04236 0.04097 0.04757 0.05625 C 0.05278 0.07152 0.05538 0.08148 0.06632 0.09375 C 0.07725 0.10578 0.09982 0.12175 0.11371 0.1287 C 0.1276 0.13587 0.1434 0.12824 0.15 0.13611 C 0.15659 0.14375 0.15521 0.15949 0.15382 0.17546 " pathEditMode="relative" rAng="0" ptsTypes="AAAAAAA">
                                      <p:cBhvr>
                                        <p:cTn id="19" dur="2000" fill="hold"/>
                                        <p:tgtEl>
                                          <p:spTgt spid="106"/>
                                        </p:tgtEl>
                                        <p:attrNameLst>
                                          <p:attrName>ppt_x</p:attrName>
                                          <p:attrName>ppt_y</p:attrName>
                                        </p:attrNameLst>
                                      </p:cBhvr>
                                      <p:rCtr x="7743" y="8727"/>
                                    </p:animMotion>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3.88889E-6 -3.7037E-7 C -0.00643 -0.0338 -0.01285 -0.06736 -0.00591 -0.08495 C 0.00121 -0.10255 0.02604 -0.08843 0.04184 -0.10509 C 0.05798 -0.12176 0.07934 -0.15509 0.09114 -0.18495 C 0.10277 -0.21481 0.10989 -0.25393 0.11145 -0.28495 C 0.11284 -0.31597 0.10989 -0.34352 0.10104 -0.37176 C 0.09236 -0.4 0.07604 -0.43518 0.0592 -0.45509 C 0.04236 -0.475 0.01458 -0.48565 3.88889E-6 -0.49167 C -0.01441 -0.49768 -0.01546 -0.49444 -0.02865 -0.49167 C -0.04219 -0.48889 -0.06424 -0.48704 -0.07934 -0.475 C -0.09445 -0.46296 -0.10938 -0.43912 -0.11962 -0.41991 C -0.12986 -0.40069 -0.13733 -0.38009 -0.14132 -0.35995 C -0.14549 -0.33981 -0.14358 -0.31944 -0.14445 -0.29838 C -0.14532 -0.27731 -0.14879 -0.2537 -0.14584 -0.23333 C -0.14254 -0.21296 -0.13368 -0.19421 -0.1257 -0.17662 C -0.11736 -0.15903 -0.10868 -0.14259 -0.09671 -0.12824 C -0.08438 -0.11389 -0.06511 -0.09676 -0.05174 -0.09005 C -0.03872 -0.08333 -0.02361 -0.09375 -0.01719 -0.08843 C -0.01077 -0.0831 -0.01389 -0.075 -0.01302 -0.05833 C -0.01216 -0.04167 -0.0125 -0.01505 -0.01302 0.01157 " pathEditMode="relative" rAng="0" ptsTypes="AAAAAAAAAAAAAAAAAAAA">
                                      <p:cBhvr>
                                        <p:cTn id="23" dur="2000" fill="hold"/>
                                        <p:tgtEl>
                                          <p:spTgt spid="104"/>
                                        </p:tgtEl>
                                        <p:attrNameLst>
                                          <p:attrName>ppt_x</p:attrName>
                                          <p:attrName>ppt_y</p:attrName>
                                        </p:attrNameLst>
                                      </p:cBhvr>
                                      <p:rCtr x="-1771" y="-24190"/>
                                    </p:animMotion>
                                  </p:childTnLst>
                                </p:cTn>
                              </p:par>
                            </p:childTnLst>
                          </p:cTn>
                        </p:par>
                        <p:par>
                          <p:cTn id="24" fill="hold">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10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8">
                                            <p:txEl>
                                              <p:pRg st="3" end="3"/>
                                            </p:txEl>
                                          </p:spTgt>
                                        </p:tgtEl>
                                        <p:attrNameLst>
                                          <p:attrName>style.visibility</p:attrName>
                                        </p:attrNameLst>
                                      </p:cBhvr>
                                      <p:to>
                                        <p:strVal val="visible"/>
                                      </p:to>
                                    </p:set>
                                    <p:animEffect transition="in" filter="dissolve">
                                      <p:cBhvr>
                                        <p:cTn id="31" dur="500"/>
                                        <p:tgtEl>
                                          <p:spTgt spid="38">
                                            <p:txEl>
                                              <p:pRg st="3" end="3"/>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8">
                                            <p:txEl>
                                              <p:pRg st="4" end="4"/>
                                            </p:txEl>
                                          </p:spTgt>
                                        </p:tgtEl>
                                        <p:attrNameLst>
                                          <p:attrName>style.visibility</p:attrName>
                                        </p:attrNameLst>
                                      </p:cBhvr>
                                      <p:to>
                                        <p:strVal val="visible"/>
                                      </p:to>
                                    </p:set>
                                    <p:animEffect transition="in" filter="dissolve">
                                      <p:cBhvr>
                                        <p:cTn id="34" dur="500"/>
                                        <p:tgtEl>
                                          <p:spTgt spid="38">
                                            <p:txEl>
                                              <p:pRg st="4" end="4"/>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8">
                                            <p:txEl>
                                              <p:pRg st="5" end="5"/>
                                            </p:txEl>
                                          </p:spTgt>
                                        </p:tgtEl>
                                        <p:attrNameLst>
                                          <p:attrName>style.visibility</p:attrName>
                                        </p:attrNameLst>
                                      </p:cBhvr>
                                      <p:to>
                                        <p:strVal val="visible"/>
                                      </p:to>
                                    </p:set>
                                    <p:animEffect transition="in" filter="dissolve">
                                      <p:cBhvr>
                                        <p:cTn id="37" dur="500"/>
                                        <p:tgtEl>
                                          <p:spTgt spid="38">
                                            <p:txEl>
                                              <p:pRg st="5" end="5"/>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8">
                                            <p:txEl>
                                              <p:pRg st="6" end="6"/>
                                            </p:txEl>
                                          </p:spTgt>
                                        </p:tgtEl>
                                        <p:attrNameLst>
                                          <p:attrName>style.visibility</p:attrName>
                                        </p:attrNameLst>
                                      </p:cBhvr>
                                      <p:to>
                                        <p:strVal val="visible"/>
                                      </p:to>
                                    </p:set>
                                    <p:animEffect transition="in" filter="dissolve">
                                      <p:cBhvr>
                                        <p:cTn id="40" dur="500"/>
                                        <p:tgtEl>
                                          <p:spTgt spid="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4" grpId="0" animBg="1"/>
      <p:bldP spid="104" grpId="1" animBg="1"/>
      <p:bldP spid="105" grpId="0"/>
      <p:bldP spid="106" grpId="0" animBg="1"/>
      <p:bldP spid="10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sym typeface="Wingdings" panose="05000000000000000000" pitchFamily="2" charset="2"/>
              </a:rPr>
              <a:t>Multiple Access Control</a:t>
            </a:r>
            <a:r>
              <a:rPr lang="en-US" sz="2400" dirty="0" smtClean="0">
                <a:solidFill>
                  <a:srgbClr val="0070C0"/>
                </a:solidFill>
              </a:rPr>
              <a:t>:</a:t>
            </a:r>
            <a:endParaRPr lang="en-US" sz="2400" dirty="0">
              <a:solidFill>
                <a:srgbClr val="0070C0"/>
              </a:solidFill>
            </a:endParaRPr>
          </a:p>
          <a:p>
            <a:pPr marL="635794" lvl="1" indent="-178594" defTabSz="685800">
              <a:spcBef>
                <a:spcPts val="750"/>
              </a:spcBef>
              <a:defRPr/>
            </a:pPr>
            <a:r>
              <a:rPr lang="en-US" sz="2000" dirty="0">
                <a:solidFill>
                  <a:srgbClr val="C00000"/>
                </a:solidFill>
              </a:rPr>
              <a:t>Channel partitioning, </a:t>
            </a:r>
            <a:r>
              <a:rPr lang="en-US" sz="2000" dirty="0">
                <a:solidFill>
                  <a:prstClr val="black"/>
                </a:solidFill>
              </a:rPr>
              <a:t>by time, frequency or code</a:t>
            </a:r>
          </a:p>
          <a:p>
            <a:pPr marL="975122" lvl="2" indent="-175022" defTabSz="685800">
              <a:spcBef>
                <a:spcPts val="375"/>
              </a:spcBef>
              <a:defRPr/>
            </a:pPr>
            <a:r>
              <a:rPr lang="en-US" sz="1700" dirty="0">
                <a:solidFill>
                  <a:prstClr val="black"/>
                </a:solidFill>
              </a:rPr>
              <a:t>TDMA, FDMA</a:t>
            </a:r>
          </a:p>
          <a:p>
            <a:pPr marL="631031" lvl="1" indent="-173831" defTabSz="685800">
              <a:spcBef>
                <a:spcPts val="750"/>
              </a:spcBef>
              <a:tabLst>
                <a:tab pos="209550" algn="l"/>
              </a:tabLst>
              <a:defRPr/>
            </a:pPr>
            <a:r>
              <a:rPr lang="en-US" sz="2000" dirty="0">
                <a:solidFill>
                  <a:srgbClr val="C00000"/>
                </a:solidFill>
              </a:rPr>
              <a:t>Taking turns</a:t>
            </a:r>
          </a:p>
          <a:p>
            <a:pPr marL="975122" lvl="2" indent="-175022" defTabSz="685800">
              <a:spcBef>
                <a:spcPts val="375"/>
              </a:spcBef>
              <a:defRPr/>
            </a:pPr>
            <a:r>
              <a:rPr lang="en-US" sz="1700" dirty="0">
                <a:solidFill>
                  <a:prstClr val="black"/>
                </a:solidFill>
              </a:rPr>
              <a:t>Polling from central site, token passing</a:t>
            </a:r>
            <a:endParaRPr lang="en-US" sz="1700" dirty="0">
              <a:solidFill>
                <a:prstClr val="black"/>
              </a:solidFill>
            </a:endParaRP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fade">
                                      <p:cBhvr>
                                        <p:cTn id="19" dur="1000"/>
                                        <p:tgtEl>
                                          <p:spTgt spid="10243">
                                            <p:txEl>
                                              <p:pRg st="2" end="2"/>
                                            </p:txEl>
                                          </p:spTgt>
                                        </p:tgtEl>
                                      </p:cBhvr>
                                    </p:animEffect>
                                    <p:anim calcmode="lin" valueType="num">
                                      <p:cBhvr>
                                        <p:cTn id="20"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43">
                                            <p:txEl>
                                              <p:charRg st="85" end="98"/>
                                            </p:txEl>
                                          </p:spTgt>
                                        </p:tgtEl>
                                        <p:attrNameLst>
                                          <p:attrName>style.visibility</p:attrName>
                                        </p:attrNameLst>
                                      </p:cBhvr>
                                      <p:to>
                                        <p:strVal val="visible"/>
                                      </p:to>
                                    </p:set>
                                    <p:animEffect transition="in" filter="fade">
                                      <p:cBhvr>
                                        <p:cTn id="26" dur="1000"/>
                                        <p:tgtEl>
                                          <p:spTgt spid="10243">
                                            <p:txEl>
                                              <p:charRg st="85" end="98"/>
                                            </p:txEl>
                                          </p:spTgt>
                                        </p:tgtEl>
                                      </p:cBhvr>
                                    </p:animEffect>
                                    <p:anim calcmode="lin" valueType="num">
                                      <p:cBhvr>
                                        <p:cTn id="27" dur="1000" fill="hold"/>
                                        <p:tgtEl>
                                          <p:spTgt spid="10243">
                                            <p:txEl>
                                              <p:charRg st="85" end="98"/>
                                            </p:txEl>
                                          </p:spTgt>
                                        </p:tgtEl>
                                        <p:attrNameLst>
                                          <p:attrName>ppt_x</p:attrName>
                                        </p:attrNameLst>
                                      </p:cBhvr>
                                      <p:tavLst>
                                        <p:tav tm="0">
                                          <p:val>
                                            <p:strVal val="#ppt_x"/>
                                          </p:val>
                                        </p:tav>
                                        <p:tav tm="100000">
                                          <p:val>
                                            <p:strVal val="#ppt_x"/>
                                          </p:val>
                                        </p:tav>
                                      </p:tavLst>
                                    </p:anim>
                                    <p:anim calcmode="lin" valueType="num">
                                      <p:cBhvr>
                                        <p:cTn id="28" dur="1000" fill="hold"/>
                                        <p:tgtEl>
                                          <p:spTgt spid="10243">
                                            <p:txEl>
                                              <p:charRg st="85" end="9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0243">
                                            <p:txEl>
                                              <p:charRg st="98" end="139"/>
                                            </p:txEl>
                                          </p:spTgt>
                                        </p:tgtEl>
                                        <p:attrNameLst>
                                          <p:attrName>style.visibility</p:attrName>
                                        </p:attrNameLst>
                                      </p:cBhvr>
                                      <p:to>
                                        <p:strVal val="visible"/>
                                      </p:to>
                                    </p:set>
                                    <p:animEffect transition="in" filter="fade">
                                      <p:cBhvr>
                                        <p:cTn id="31" dur="1000"/>
                                        <p:tgtEl>
                                          <p:spTgt spid="10243">
                                            <p:txEl>
                                              <p:charRg st="98" end="139"/>
                                            </p:txEl>
                                          </p:spTgt>
                                        </p:tgtEl>
                                      </p:cBhvr>
                                    </p:animEffect>
                                    <p:anim calcmode="lin" valueType="num">
                                      <p:cBhvr>
                                        <p:cTn id="32" dur="1000" fill="hold"/>
                                        <p:tgtEl>
                                          <p:spTgt spid="10243">
                                            <p:txEl>
                                              <p:charRg st="98" end="139"/>
                                            </p:txEl>
                                          </p:spTgt>
                                        </p:tgtEl>
                                        <p:attrNameLst>
                                          <p:attrName>ppt_x</p:attrName>
                                        </p:attrNameLst>
                                      </p:cBhvr>
                                      <p:tavLst>
                                        <p:tav tm="0">
                                          <p:val>
                                            <p:strVal val="#ppt_x"/>
                                          </p:val>
                                        </p:tav>
                                        <p:tav tm="100000">
                                          <p:val>
                                            <p:strVal val="#ppt_x"/>
                                          </p:val>
                                        </p:tav>
                                      </p:tavLst>
                                    </p:anim>
                                    <p:anim calcmode="lin" valueType="num">
                                      <p:cBhvr>
                                        <p:cTn id="33" dur="1000" fill="hold"/>
                                        <p:tgtEl>
                                          <p:spTgt spid="10243">
                                            <p:txEl>
                                              <p:charRg st="98" end="13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51957" y="469714"/>
            <a:ext cx="7886700" cy="670967"/>
          </a:xfrm>
        </p:spPr>
        <p:txBody>
          <a:bodyPr>
            <a:normAutofit fontScale="90000"/>
          </a:bodyPr>
          <a:lstStyle/>
          <a:p>
            <a:r>
              <a:rPr lang="en-US" altLang="en-US" dirty="0"/>
              <a:t>Multiple access links, protocols</a:t>
            </a:r>
            <a:endParaRPr lang="en-US" sz="3300" dirty="0"/>
          </a:p>
        </p:txBody>
      </p:sp>
      <p:sp>
        <p:nvSpPr>
          <p:cNvPr id="470" name="Rectangle 3">
            <a:extLst>
              <a:ext uri="{FF2B5EF4-FFF2-40B4-BE49-F238E27FC236}">
                <a16:creationId xmlns:a16="http://schemas.microsoft.com/office/drawing/2014/main" id="{A4DB250C-FCF5-CC4D-B049-42D6C0DD3604}"/>
              </a:ext>
            </a:extLst>
          </p:cNvPr>
          <p:cNvSpPr txBox="1">
            <a:spLocks noChangeArrowheads="1"/>
          </p:cNvSpPr>
          <p:nvPr/>
        </p:nvSpPr>
        <p:spPr bwMode="auto">
          <a:xfrm>
            <a:off x="1037916" y="1197222"/>
            <a:ext cx="5829300" cy="2469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57175" indent="-257175" defTabSz="685800">
              <a:spcAft>
                <a:spcPts val="300"/>
              </a:spcAft>
              <a:buNone/>
              <a:defRPr/>
            </a:pPr>
            <a:r>
              <a:rPr lang="en-US" sz="2400" kern="0" dirty="0">
                <a:solidFill>
                  <a:prstClr val="black"/>
                </a:solidFill>
                <a:latin typeface="Avenir Book" panose="020B0503020203020204" pitchFamily="34" charset="-78"/>
                <a:cs typeface="Avenir Book" panose="020B0503020203020204" pitchFamily="34" charset="-78"/>
              </a:rPr>
              <a:t>T</a:t>
            </a:r>
            <a:r>
              <a:rPr lang="en-US" sz="2400" kern="0" dirty="0" smtClean="0">
                <a:solidFill>
                  <a:prstClr val="black"/>
                </a:solidFill>
                <a:latin typeface="Avenir Book" panose="020B0503020203020204" pitchFamily="34" charset="-78"/>
                <a:cs typeface="Avenir Book" panose="020B0503020203020204" pitchFamily="34" charset="-78"/>
              </a:rPr>
              <a:t>wo </a:t>
            </a:r>
            <a:r>
              <a:rPr lang="en-US" sz="2400" kern="0" dirty="0">
                <a:solidFill>
                  <a:prstClr val="black"/>
                </a:solidFill>
                <a:latin typeface="Avenir Book" panose="020B0503020203020204" pitchFamily="34" charset="-78"/>
                <a:cs typeface="Avenir Book" panose="020B0503020203020204" pitchFamily="34" charset="-78"/>
              </a:rPr>
              <a:t>types of “links</a:t>
            </a:r>
            <a:r>
              <a:rPr lang="en-US" altLang="ja-JP" sz="2400" kern="0" dirty="0">
                <a:solidFill>
                  <a:prstClr val="black"/>
                </a:solidFill>
                <a:latin typeface="Avenir Book" panose="020B0503020203020204" pitchFamily="34" charset="-78"/>
                <a:cs typeface="Avenir Book" panose="020B0503020203020204" pitchFamily="34" charset="-78"/>
              </a:rPr>
              <a:t>”</a:t>
            </a:r>
            <a:r>
              <a:rPr lang="en-US" sz="2400" kern="0" dirty="0">
                <a:solidFill>
                  <a:prstClr val="black"/>
                </a:solidFill>
                <a:latin typeface="Avenir Book" panose="020B0503020203020204" pitchFamily="34" charset="-78"/>
                <a:cs typeface="Avenir Book" panose="020B0503020203020204" pitchFamily="34" charset="-78"/>
              </a:rPr>
              <a:t>:</a:t>
            </a:r>
          </a:p>
          <a:p>
            <a:pPr marL="350044" indent="-250031" defTabSz="685800">
              <a:defRPr/>
            </a:pPr>
            <a:r>
              <a:rPr lang="en-US" sz="2100" kern="0" dirty="0">
                <a:solidFill>
                  <a:prstClr val="black"/>
                </a:solidFill>
                <a:latin typeface="Avenir Book" panose="020B0503020203020204" pitchFamily="34" charset="-78"/>
                <a:cs typeface="Avenir Book" panose="020B0503020203020204" pitchFamily="34" charset="-78"/>
              </a:rPr>
              <a:t>P</a:t>
            </a:r>
            <a:r>
              <a:rPr lang="en-US" sz="2100" kern="0" dirty="0" smtClean="0">
                <a:solidFill>
                  <a:prstClr val="black"/>
                </a:solidFill>
                <a:latin typeface="Avenir Book" panose="020B0503020203020204" pitchFamily="34" charset="-78"/>
                <a:cs typeface="Avenir Book" panose="020B0503020203020204" pitchFamily="34" charset="-78"/>
              </a:rPr>
              <a:t>oint-to-point</a:t>
            </a:r>
            <a:endParaRPr lang="en-US" sz="2100" kern="0" dirty="0">
              <a:solidFill>
                <a:prstClr val="black"/>
              </a:solidFill>
              <a:latin typeface="Avenir Book" panose="020B0503020203020204" pitchFamily="34" charset="-78"/>
              <a:cs typeface="Avenir Book" panose="020B0503020203020204" pitchFamily="34" charset="-78"/>
            </a:endParaRPr>
          </a:p>
          <a:p>
            <a:pPr marL="557213" lvl="1" indent="-214313" defTabSz="685800">
              <a:defRPr/>
            </a:pPr>
            <a:r>
              <a:rPr lang="en-US" sz="1500" kern="0" dirty="0">
                <a:solidFill>
                  <a:prstClr val="black"/>
                </a:solidFill>
                <a:latin typeface="Avenir Book" panose="020B0503020203020204" pitchFamily="34" charset="-78"/>
                <a:cs typeface="Avenir Book" panose="020B0503020203020204" pitchFamily="34" charset="-78"/>
              </a:rPr>
              <a:t>P</a:t>
            </a:r>
            <a:r>
              <a:rPr lang="en-US" sz="1500" kern="0" dirty="0" smtClean="0">
                <a:solidFill>
                  <a:prstClr val="black"/>
                </a:solidFill>
                <a:latin typeface="Avenir Book" panose="020B0503020203020204" pitchFamily="34" charset="-78"/>
                <a:cs typeface="Avenir Book" panose="020B0503020203020204" pitchFamily="34" charset="-78"/>
              </a:rPr>
              <a:t>oint-to-point </a:t>
            </a:r>
            <a:r>
              <a:rPr lang="en-US" sz="1500" kern="0" dirty="0">
                <a:solidFill>
                  <a:prstClr val="black"/>
                </a:solidFill>
                <a:latin typeface="Avenir Book" panose="020B0503020203020204" pitchFamily="34" charset="-78"/>
                <a:cs typeface="Avenir Book" panose="020B0503020203020204" pitchFamily="34" charset="-78"/>
              </a:rPr>
              <a:t>link between Ethernet switch, host</a:t>
            </a:r>
          </a:p>
          <a:p>
            <a:pPr marL="350044" indent="-250031" defTabSz="685800">
              <a:defRPr/>
            </a:pPr>
            <a:endParaRPr lang="en-US" sz="2100" kern="0" dirty="0" smtClean="0">
              <a:solidFill>
                <a:srgbClr val="C00000"/>
              </a:solidFill>
              <a:latin typeface="Avenir Book" panose="020B0503020203020204" pitchFamily="34" charset="-78"/>
              <a:cs typeface="Avenir Book" panose="020B0503020203020204" pitchFamily="34" charset="-78"/>
            </a:endParaRPr>
          </a:p>
          <a:p>
            <a:pPr marL="350044" indent="-250031" defTabSz="685800">
              <a:defRPr/>
            </a:pPr>
            <a:r>
              <a:rPr lang="en-US" sz="2100" kern="0" dirty="0" smtClean="0">
                <a:solidFill>
                  <a:srgbClr val="C00000"/>
                </a:solidFill>
                <a:latin typeface="Avenir Book" panose="020B0503020203020204" pitchFamily="34" charset="-78"/>
                <a:cs typeface="Avenir Book" panose="020B0503020203020204" pitchFamily="34" charset="-78"/>
              </a:rPr>
              <a:t>Broadcast </a:t>
            </a:r>
            <a:r>
              <a:rPr lang="en-US" sz="2100" kern="0" dirty="0">
                <a:solidFill>
                  <a:srgbClr val="C00000"/>
                </a:solidFill>
                <a:latin typeface="Avenir Book" panose="020B0503020203020204" pitchFamily="34" charset="-78"/>
                <a:cs typeface="Avenir Book" panose="020B0503020203020204" pitchFamily="34" charset="-78"/>
              </a:rPr>
              <a:t>(shared wire or medium)</a:t>
            </a:r>
          </a:p>
          <a:p>
            <a:pPr marL="557213" lvl="1" indent="-214313" defTabSz="685800">
              <a:defRPr/>
            </a:pPr>
            <a:r>
              <a:rPr lang="en-US" sz="1500" kern="0" dirty="0">
                <a:solidFill>
                  <a:prstClr val="black"/>
                </a:solidFill>
                <a:latin typeface="Avenir Book" panose="020B0503020203020204" pitchFamily="34" charset="-78"/>
                <a:cs typeface="Avenir Book" panose="020B0503020203020204" pitchFamily="34" charset="-78"/>
              </a:rPr>
              <a:t>O</a:t>
            </a:r>
            <a:r>
              <a:rPr lang="en-US" sz="1500" kern="0" dirty="0" smtClean="0">
                <a:solidFill>
                  <a:prstClr val="black"/>
                </a:solidFill>
                <a:latin typeface="Avenir Book" panose="020B0503020203020204" pitchFamily="34" charset="-78"/>
                <a:cs typeface="Avenir Book" panose="020B0503020203020204" pitchFamily="34" charset="-78"/>
              </a:rPr>
              <a:t>ld-school </a:t>
            </a:r>
            <a:r>
              <a:rPr lang="en-US" sz="1500" kern="0" dirty="0">
                <a:solidFill>
                  <a:prstClr val="black"/>
                </a:solidFill>
                <a:latin typeface="Avenir Book" panose="020B0503020203020204" pitchFamily="34" charset="-78"/>
                <a:cs typeface="Avenir Book" panose="020B0503020203020204" pitchFamily="34" charset="-78"/>
              </a:rPr>
              <a:t>Ethernet</a:t>
            </a:r>
          </a:p>
          <a:p>
            <a:pPr marL="557213" lvl="1" indent="-214313" defTabSz="685800">
              <a:defRPr/>
            </a:pPr>
            <a:r>
              <a:rPr lang="en-US" sz="1500" kern="0" dirty="0" smtClean="0">
                <a:solidFill>
                  <a:prstClr val="black"/>
                </a:solidFill>
                <a:latin typeface="Avenir Book" panose="020B0503020203020204" pitchFamily="34" charset="-78"/>
                <a:cs typeface="Avenir Book" panose="020B0503020203020204" pitchFamily="34" charset="-78"/>
              </a:rPr>
              <a:t>802.11 </a:t>
            </a:r>
            <a:r>
              <a:rPr lang="en-US" sz="1500" kern="0" dirty="0">
                <a:solidFill>
                  <a:prstClr val="black"/>
                </a:solidFill>
                <a:latin typeface="Avenir Book" panose="020B0503020203020204" pitchFamily="34" charset="-78"/>
                <a:cs typeface="Avenir Book" panose="020B0503020203020204" pitchFamily="34" charset="-78"/>
              </a:rPr>
              <a:t>wireless LAN, </a:t>
            </a:r>
            <a:r>
              <a:rPr lang="en-US" sz="1500" kern="0" dirty="0" smtClean="0">
                <a:solidFill>
                  <a:prstClr val="black"/>
                </a:solidFill>
                <a:latin typeface="Avenir Book" panose="020B0503020203020204" pitchFamily="34" charset="-78"/>
                <a:cs typeface="Avenir Book" panose="020B0503020203020204" pitchFamily="34" charset="-78"/>
              </a:rPr>
              <a:t>4G/5G, </a:t>
            </a:r>
            <a:r>
              <a:rPr lang="en-US" sz="1500" kern="0" dirty="0">
                <a:solidFill>
                  <a:prstClr val="black"/>
                </a:solidFill>
                <a:latin typeface="Avenir Book" panose="020B0503020203020204" pitchFamily="34" charset="-78"/>
                <a:cs typeface="Avenir Book" panose="020B0503020203020204" pitchFamily="34" charset="-78"/>
              </a:rPr>
              <a:t>satellite</a:t>
            </a:r>
            <a:endParaRPr lang="en-US" sz="1800" kern="0" dirty="0">
              <a:solidFill>
                <a:prstClr val="black"/>
              </a:solidFill>
              <a:latin typeface="Avenir Book" panose="020B0503020203020204" pitchFamily="34" charset="-78"/>
              <a:cs typeface="Avenir Book" panose="020B0503020203020204" pitchFamily="34" charset="-78"/>
            </a:endParaRPr>
          </a:p>
          <a:p>
            <a:pPr marL="257175" indent="-257175" defTabSz="685800">
              <a:defRPr/>
            </a:pPr>
            <a:endParaRPr lang="en-US" sz="2100" kern="0" dirty="0">
              <a:solidFill>
                <a:prstClr val="black"/>
              </a:solidFill>
              <a:latin typeface="Avenir Book" panose="020B0503020203020204" pitchFamily="34" charset="-78"/>
              <a:cs typeface="Avenir Book" panose="020B0503020203020204" pitchFamily="34" charset="-78"/>
            </a:endParaRPr>
          </a:p>
        </p:txBody>
      </p:sp>
      <p:grpSp>
        <p:nvGrpSpPr>
          <p:cNvPr id="7" name="Group 6">
            <a:extLst>
              <a:ext uri="{FF2B5EF4-FFF2-40B4-BE49-F238E27FC236}">
                <a16:creationId xmlns:a16="http://schemas.microsoft.com/office/drawing/2014/main" id="{B37A52A8-726D-1743-B706-C6C96361B328}"/>
              </a:ext>
            </a:extLst>
          </p:cNvPr>
          <p:cNvGrpSpPr/>
          <p:nvPr/>
        </p:nvGrpSpPr>
        <p:grpSpPr>
          <a:xfrm>
            <a:off x="7005975" y="3791779"/>
            <a:ext cx="1702710" cy="1077668"/>
            <a:chOff x="6760091" y="4987878"/>
            <a:chExt cx="2270280" cy="1436890"/>
          </a:xfrm>
        </p:grpSpPr>
        <p:sp>
          <p:nvSpPr>
            <p:cNvPr id="473" name="Text Box 7">
              <a:extLst>
                <a:ext uri="{FF2B5EF4-FFF2-40B4-BE49-F238E27FC236}">
                  <a16:creationId xmlns:a16="http://schemas.microsoft.com/office/drawing/2014/main" id="{06CF1C6B-422C-1444-877E-6282ED97416D}"/>
                </a:ext>
              </a:extLst>
            </p:cNvPr>
            <p:cNvSpPr txBox="1">
              <a:spLocks noChangeArrowheads="1"/>
            </p:cNvSpPr>
            <p:nvPr/>
          </p:nvSpPr>
          <p:spPr bwMode="auto">
            <a:xfrm>
              <a:off x="6760091" y="6092369"/>
              <a:ext cx="2270280" cy="332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lnSpc>
                  <a:spcPct val="85000"/>
                </a:lnSpc>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shared radio: satellite </a:t>
              </a:r>
            </a:p>
          </p:txBody>
        </p:sp>
        <p:grpSp>
          <p:nvGrpSpPr>
            <p:cNvPr id="479" name="Group 382">
              <a:extLst>
                <a:ext uri="{FF2B5EF4-FFF2-40B4-BE49-F238E27FC236}">
                  <a16:creationId xmlns:a16="http://schemas.microsoft.com/office/drawing/2014/main" id="{444C4E2A-E876-FA42-B00E-F2550AD7EDC3}"/>
                </a:ext>
              </a:extLst>
            </p:cNvPr>
            <p:cNvGrpSpPr>
              <a:grpSpLocks/>
            </p:cNvGrpSpPr>
            <p:nvPr/>
          </p:nvGrpSpPr>
          <p:grpSpPr bwMode="auto">
            <a:xfrm>
              <a:off x="7127673" y="5700665"/>
              <a:ext cx="288925" cy="220663"/>
              <a:chOff x="2274" y="2821"/>
              <a:chExt cx="215" cy="238"/>
            </a:xfrm>
          </p:grpSpPr>
          <p:sp>
            <p:nvSpPr>
              <p:cNvPr id="480" name="Freeform 383">
                <a:extLst>
                  <a:ext uri="{FF2B5EF4-FFF2-40B4-BE49-F238E27FC236}">
                    <a16:creationId xmlns:a16="http://schemas.microsoft.com/office/drawing/2014/main" id="{BDDB8C29-61C8-B44A-A0C9-80B160DD04E9}"/>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1" name="Line 384">
                <a:extLst>
                  <a:ext uri="{FF2B5EF4-FFF2-40B4-BE49-F238E27FC236}">
                    <a16:creationId xmlns:a16="http://schemas.microsoft.com/office/drawing/2014/main" id="{8F4AE323-F3F4-E14E-B478-2730ECFD58A8}"/>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2" name="Freeform 385">
                <a:extLst>
                  <a:ext uri="{FF2B5EF4-FFF2-40B4-BE49-F238E27FC236}">
                    <a16:creationId xmlns:a16="http://schemas.microsoft.com/office/drawing/2014/main" id="{41C8AF46-22BA-2346-AD20-B0D2DA9362A7}"/>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3" name="Line 386">
                <a:extLst>
                  <a:ext uri="{FF2B5EF4-FFF2-40B4-BE49-F238E27FC236}">
                    <a16:creationId xmlns:a16="http://schemas.microsoft.com/office/drawing/2014/main" id="{FF499369-05D1-BD40-A15C-F1F4775FFD16}"/>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4" name="Freeform 387">
                <a:extLst>
                  <a:ext uri="{FF2B5EF4-FFF2-40B4-BE49-F238E27FC236}">
                    <a16:creationId xmlns:a16="http://schemas.microsoft.com/office/drawing/2014/main" id="{FF57B98D-A160-3344-BA6D-DBC150EEDC53}"/>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5" name="Line 388">
                <a:extLst>
                  <a:ext uri="{FF2B5EF4-FFF2-40B4-BE49-F238E27FC236}">
                    <a16:creationId xmlns:a16="http://schemas.microsoft.com/office/drawing/2014/main" id="{0700E589-A21D-F84B-8C68-40D1B51EED2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6" name="Freeform 389">
                <a:extLst>
                  <a:ext uri="{FF2B5EF4-FFF2-40B4-BE49-F238E27FC236}">
                    <a16:creationId xmlns:a16="http://schemas.microsoft.com/office/drawing/2014/main" id="{75397DE6-7C44-4F44-9365-9A1D35474C83}"/>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7" name="Freeform 390">
                <a:extLst>
                  <a:ext uri="{FF2B5EF4-FFF2-40B4-BE49-F238E27FC236}">
                    <a16:creationId xmlns:a16="http://schemas.microsoft.com/office/drawing/2014/main" id="{368EB1B3-47F7-2447-B958-2BCE0F178BFA}"/>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8" name="Rectangle 391">
                <a:extLst>
                  <a:ext uri="{FF2B5EF4-FFF2-40B4-BE49-F238E27FC236}">
                    <a16:creationId xmlns:a16="http://schemas.microsoft.com/office/drawing/2014/main" id="{C14D26ED-4841-3E46-BF7A-83D8D95E9E32}"/>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9" name="Freeform 392">
                <a:extLst>
                  <a:ext uri="{FF2B5EF4-FFF2-40B4-BE49-F238E27FC236}">
                    <a16:creationId xmlns:a16="http://schemas.microsoft.com/office/drawing/2014/main" id="{F7380919-6949-F94F-8330-C7FD85D06A40}"/>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0" name="Line 393">
                <a:extLst>
                  <a:ext uri="{FF2B5EF4-FFF2-40B4-BE49-F238E27FC236}">
                    <a16:creationId xmlns:a16="http://schemas.microsoft.com/office/drawing/2014/main" id="{572E4DD5-2700-084B-A313-B26B6D4CDA1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1" name="Line 394">
                <a:extLst>
                  <a:ext uri="{FF2B5EF4-FFF2-40B4-BE49-F238E27FC236}">
                    <a16:creationId xmlns:a16="http://schemas.microsoft.com/office/drawing/2014/main" id="{AA53B8C5-637F-3A4F-90EA-F02C41B17384}"/>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2" name="Line 395">
                <a:extLst>
                  <a:ext uri="{FF2B5EF4-FFF2-40B4-BE49-F238E27FC236}">
                    <a16:creationId xmlns:a16="http://schemas.microsoft.com/office/drawing/2014/main" id="{9441D979-2998-2648-980D-EA524FE9B9EF}"/>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3" name="Freeform 396">
                <a:extLst>
                  <a:ext uri="{FF2B5EF4-FFF2-40B4-BE49-F238E27FC236}">
                    <a16:creationId xmlns:a16="http://schemas.microsoft.com/office/drawing/2014/main" id="{7F4AFBF0-B087-2B49-B22A-242928895779}"/>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94" name="Group 398">
              <a:extLst>
                <a:ext uri="{FF2B5EF4-FFF2-40B4-BE49-F238E27FC236}">
                  <a16:creationId xmlns:a16="http://schemas.microsoft.com/office/drawing/2014/main" id="{BBD74A9D-6F6D-8246-9DE8-B4C2AB33096F}"/>
                </a:ext>
              </a:extLst>
            </p:cNvPr>
            <p:cNvGrpSpPr>
              <a:grpSpLocks/>
            </p:cNvGrpSpPr>
            <p:nvPr/>
          </p:nvGrpSpPr>
          <p:grpSpPr bwMode="auto">
            <a:xfrm>
              <a:off x="7634085" y="5681615"/>
              <a:ext cx="223838" cy="254000"/>
              <a:chOff x="2274" y="2821"/>
              <a:chExt cx="215" cy="238"/>
            </a:xfrm>
          </p:grpSpPr>
          <p:sp>
            <p:nvSpPr>
              <p:cNvPr id="495" name="Freeform 399">
                <a:extLst>
                  <a:ext uri="{FF2B5EF4-FFF2-40B4-BE49-F238E27FC236}">
                    <a16:creationId xmlns:a16="http://schemas.microsoft.com/office/drawing/2014/main" id="{12E023A5-7FBF-5C48-B02C-B77994909136}"/>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6" name="Line 400">
                <a:extLst>
                  <a:ext uri="{FF2B5EF4-FFF2-40B4-BE49-F238E27FC236}">
                    <a16:creationId xmlns:a16="http://schemas.microsoft.com/office/drawing/2014/main" id="{22601291-2593-D546-BEC9-0877AF59FDD2}"/>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7" name="Freeform 401">
                <a:extLst>
                  <a:ext uri="{FF2B5EF4-FFF2-40B4-BE49-F238E27FC236}">
                    <a16:creationId xmlns:a16="http://schemas.microsoft.com/office/drawing/2014/main" id="{71ACC171-BB81-7641-9ACA-D8DDAF2200C5}"/>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8" name="Line 402">
                <a:extLst>
                  <a:ext uri="{FF2B5EF4-FFF2-40B4-BE49-F238E27FC236}">
                    <a16:creationId xmlns:a16="http://schemas.microsoft.com/office/drawing/2014/main" id="{AF45D7DA-B67F-DC46-BF98-1EF5C1B0E08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9" name="Freeform 403">
                <a:extLst>
                  <a:ext uri="{FF2B5EF4-FFF2-40B4-BE49-F238E27FC236}">
                    <a16:creationId xmlns:a16="http://schemas.microsoft.com/office/drawing/2014/main" id="{ABE18084-E411-0446-A052-86BB1FD39DE4}"/>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0" name="Line 404">
                <a:extLst>
                  <a:ext uri="{FF2B5EF4-FFF2-40B4-BE49-F238E27FC236}">
                    <a16:creationId xmlns:a16="http://schemas.microsoft.com/office/drawing/2014/main" id="{AAFB5D72-E469-954F-B6D8-5737C3999AC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1" name="Freeform 405">
                <a:extLst>
                  <a:ext uri="{FF2B5EF4-FFF2-40B4-BE49-F238E27FC236}">
                    <a16:creationId xmlns:a16="http://schemas.microsoft.com/office/drawing/2014/main" id="{6FA32C76-7534-3A4B-837A-FC8A46B91D37}"/>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2" name="Freeform 406">
                <a:extLst>
                  <a:ext uri="{FF2B5EF4-FFF2-40B4-BE49-F238E27FC236}">
                    <a16:creationId xmlns:a16="http://schemas.microsoft.com/office/drawing/2014/main" id="{C264D84A-28A9-B04F-867C-C194EF3C58B1}"/>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3" name="Rectangle 407">
                <a:extLst>
                  <a:ext uri="{FF2B5EF4-FFF2-40B4-BE49-F238E27FC236}">
                    <a16:creationId xmlns:a16="http://schemas.microsoft.com/office/drawing/2014/main" id="{E212E0B0-8257-BE48-B090-B257D29E67FA}"/>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4" name="Freeform 408">
                <a:extLst>
                  <a:ext uri="{FF2B5EF4-FFF2-40B4-BE49-F238E27FC236}">
                    <a16:creationId xmlns:a16="http://schemas.microsoft.com/office/drawing/2014/main" id="{F4CB953E-50B8-1940-AF9A-28E1B0DB1D17}"/>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5" name="Line 409">
                <a:extLst>
                  <a:ext uri="{FF2B5EF4-FFF2-40B4-BE49-F238E27FC236}">
                    <a16:creationId xmlns:a16="http://schemas.microsoft.com/office/drawing/2014/main" id="{18E09DFC-F4BB-424E-BFFD-3B30685805E1}"/>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6" name="Line 410">
                <a:extLst>
                  <a:ext uri="{FF2B5EF4-FFF2-40B4-BE49-F238E27FC236}">
                    <a16:creationId xmlns:a16="http://schemas.microsoft.com/office/drawing/2014/main" id="{17E6715E-7466-E44B-8DAE-05A382E0FDB2}"/>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7" name="Line 411">
                <a:extLst>
                  <a:ext uri="{FF2B5EF4-FFF2-40B4-BE49-F238E27FC236}">
                    <a16:creationId xmlns:a16="http://schemas.microsoft.com/office/drawing/2014/main" id="{6EF7AAC8-C8C7-2B48-B5DD-DB69FB889AB6}"/>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8" name="Freeform 412">
                <a:extLst>
                  <a:ext uri="{FF2B5EF4-FFF2-40B4-BE49-F238E27FC236}">
                    <a16:creationId xmlns:a16="http://schemas.microsoft.com/office/drawing/2014/main" id="{30D8703F-1419-2B46-8305-471C24034553}"/>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09" name="Group 413">
              <a:extLst>
                <a:ext uri="{FF2B5EF4-FFF2-40B4-BE49-F238E27FC236}">
                  <a16:creationId xmlns:a16="http://schemas.microsoft.com/office/drawing/2014/main" id="{975F8A05-A054-D847-8C71-D0CD3F80A611}"/>
                </a:ext>
              </a:extLst>
            </p:cNvPr>
            <p:cNvGrpSpPr>
              <a:grpSpLocks/>
            </p:cNvGrpSpPr>
            <p:nvPr/>
          </p:nvGrpSpPr>
          <p:grpSpPr bwMode="auto">
            <a:xfrm flipH="1">
              <a:off x="8013498" y="5710190"/>
              <a:ext cx="298450" cy="211138"/>
              <a:chOff x="2274" y="2821"/>
              <a:chExt cx="215" cy="238"/>
            </a:xfrm>
          </p:grpSpPr>
          <p:sp>
            <p:nvSpPr>
              <p:cNvPr id="510" name="Freeform 414">
                <a:extLst>
                  <a:ext uri="{FF2B5EF4-FFF2-40B4-BE49-F238E27FC236}">
                    <a16:creationId xmlns:a16="http://schemas.microsoft.com/office/drawing/2014/main" id="{BF3BC4D9-EEFB-504A-8010-E2B584D84DA3}"/>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1" name="Line 415">
                <a:extLst>
                  <a:ext uri="{FF2B5EF4-FFF2-40B4-BE49-F238E27FC236}">
                    <a16:creationId xmlns:a16="http://schemas.microsoft.com/office/drawing/2014/main" id="{60D51E27-CB41-8943-9955-66D7BCB05AAA}"/>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2" name="Freeform 416">
                <a:extLst>
                  <a:ext uri="{FF2B5EF4-FFF2-40B4-BE49-F238E27FC236}">
                    <a16:creationId xmlns:a16="http://schemas.microsoft.com/office/drawing/2014/main" id="{97A26554-12E7-C14C-B87F-877AFF035922}"/>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3" name="Line 417">
                <a:extLst>
                  <a:ext uri="{FF2B5EF4-FFF2-40B4-BE49-F238E27FC236}">
                    <a16:creationId xmlns:a16="http://schemas.microsoft.com/office/drawing/2014/main" id="{E1D2F44C-498F-F040-AF8C-AD2CCEE3E5A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4" name="Freeform 418">
                <a:extLst>
                  <a:ext uri="{FF2B5EF4-FFF2-40B4-BE49-F238E27FC236}">
                    <a16:creationId xmlns:a16="http://schemas.microsoft.com/office/drawing/2014/main" id="{CFE3E224-390C-6D42-8B5E-795EC52B8D29}"/>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5" name="Line 419">
                <a:extLst>
                  <a:ext uri="{FF2B5EF4-FFF2-40B4-BE49-F238E27FC236}">
                    <a16:creationId xmlns:a16="http://schemas.microsoft.com/office/drawing/2014/main" id="{36DADBEA-F35F-7B42-A84F-DBF4EB1566CF}"/>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6" name="Freeform 420">
                <a:extLst>
                  <a:ext uri="{FF2B5EF4-FFF2-40B4-BE49-F238E27FC236}">
                    <a16:creationId xmlns:a16="http://schemas.microsoft.com/office/drawing/2014/main" id="{2F7A56FF-DAA4-B548-A596-0AEEDA92BF3A}"/>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7" name="Freeform 421">
                <a:extLst>
                  <a:ext uri="{FF2B5EF4-FFF2-40B4-BE49-F238E27FC236}">
                    <a16:creationId xmlns:a16="http://schemas.microsoft.com/office/drawing/2014/main" id="{F0E25BB6-8958-A14D-B0E2-4CBFDD9A0880}"/>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8" name="Rectangle 422">
                <a:extLst>
                  <a:ext uri="{FF2B5EF4-FFF2-40B4-BE49-F238E27FC236}">
                    <a16:creationId xmlns:a16="http://schemas.microsoft.com/office/drawing/2014/main" id="{6E5F60CA-37B8-7744-8FA8-264FA6D819E0}"/>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9" name="Freeform 423">
                <a:extLst>
                  <a:ext uri="{FF2B5EF4-FFF2-40B4-BE49-F238E27FC236}">
                    <a16:creationId xmlns:a16="http://schemas.microsoft.com/office/drawing/2014/main" id="{014C1E9E-E6BE-7E45-964D-7DD435B6C833}"/>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0" name="Line 424">
                <a:extLst>
                  <a:ext uri="{FF2B5EF4-FFF2-40B4-BE49-F238E27FC236}">
                    <a16:creationId xmlns:a16="http://schemas.microsoft.com/office/drawing/2014/main" id="{A474D7E3-FF03-1B44-8646-2B1564195C0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1" name="Line 425">
                <a:extLst>
                  <a:ext uri="{FF2B5EF4-FFF2-40B4-BE49-F238E27FC236}">
                    <a16:creationId xmlns:a16="http://schemas.microsoft.com/office/drawing/2014/main" id="{E4858A5A-F8A5-7B46-9A2C-26E5DD4AD429}"/>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2" name="Line 426">
                <a:extLst>
                  <a:ext uri="{FF2B5EF4-FFF2-40B4-BE49-F238E27FC236}">
                    <a16:creationId xmlns:a16="http://schemas.microsoft.com/office/drawing/2014/main" id="{DFEE627D-046D-EC42-B1CB-52F73CDED7B1}"/>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3" name="Freeform 427">
                <a:extLst>
                  <a:ext uri="{FF2B5EF4-FFF2-40B4-BE49-F238E27FC236}">
                    <a16:creationId xmlns:a16="http://schemas.microsoft.com/office/drawing/2014/main" id="{047A6D46-B266-B844-A8B4-8AAAA1678552}"/>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524" name="Picture 429" descr="MMj03957750000[1]">
              <a:extLst>
                <a:ext uri="{FF2B5EF4-FFF2-40B4-BE49-F238E27FC236}">
                  <a16:creationId xmlns:a16="http://schemas.microsoft.com/office/drawing/2014/main" id="{B804968F-3592-094F-A8BF-179E7849E6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00723" y="4987878"/>
              <a:ext cx="561975"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a:extLst>
              <a:ext uri="{FF2B5EF4-FFF2-40B4-BE49-F238E27FC236}">
                <a16:creationId xmlns:a16="http://schemas.microsoft.com/office/drawing/2014/main" id="{D1D64FC5-708F-D24C-B8D8-D1E9CF643C73}"/>
              </a:ext>
            </a:extLst>
          </p:cNvPr>
          <p:cNvGrpSpPr/>
          <p:nvPr/>
        </p:nvGrpSpPr>
        <p:grpSpPr>
          <a:xfrm>
            <a:off x="6598989" y="1800357"/>
            <a:ext cx="1999940" cy="1245243"/>
            <a:chOff x="8862810" y="4906915"/>
            <a:chExt cx="2666586" cy="1660323"/>
          </a:xfrm>
        </p:grpSpPr>
        <p:sp>
          <p:nvSpPr>
            <p:cNvPr id="474" name="Text Box 8">
              <a:extLst>
                <a:ext uri="{FF2B5EF4-FFF2-40B4-BE49-F238E27FC236}">
                  <a16:creationId xmlns:a16="http://schemas.microsoft.com/office/drawing/2014/main" id="{3F461FAF-2D2F-B54F-9957-BE72E13B7100}"/>
                </a:ext>
              </a:extLst>
            </p:cNvPr>
            <p:cNvSpPr txBox="1">
              <a:spLocks noChangeArrowheads="1"/>
            </p:cNvSpPr>
            <p:nvPr/>
          </p:nvSpPr>
          <p:spPr bwMode="auto">
            <a:xfrm>
              <a:off x="8862810" y="6025551"/>
              <a:ext cx="2666586" cy="541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lnSpc>
                  <a:spcPct val="85000"/>
                </a:lnSpc>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humans at a cocktail party </a:t>
              </a:r>
            </a:p>
            <a:p>
              <a:pPr algn="ctr" defTabSz="685800" eaLnBrk="0" fontAlgn="base" hangingPunct="0">
                <a:lnSpc>
                  <a:spcPct val="85000"/>
                </a:lnSpc>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(shared air, acoustical)</a:t>
              </a:r>
            </a:p>
          </p:txBody>
        </p:sp>
        <p:pic>
          <p:nvPicPr>
            <p:cNvPr id="525" name="Picture 432" descr="cocktail">
              <a:extLst>
                <a:ext uri="{FF2B5EF4-FFF2-40B4-BE49-F238E27FC236}">
                  <a16:creationId xmlns:a16="http://schemas.microsoft.com/office/drawing/2014/main" id="{099A3239-42CC-704F-8979-71CDF0E27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6005" y="4906915"/>
              <a:ext cx="2030412"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 name="Group 5">
            <a:extLst>
              <a:ext uri="{FF2B5EF4-FFF2-40B4-BE49-F238E27FC236}">
                <a16:creationId xmlns:a16="http://schemas.microsoft.com/office/drawing/2014/main" id="{729F6ABF-F18D-7340-837C-5B9246D35D84}"/>
              </a:ext>
            </a:extLst>
          </p:cNvPr>
          <p:cNvGrpSpPr/>
          <p:nvPr/>
        </p:nvGrpSpPr>
        <p:grpSpPr>
          <a:xfrm>
            <a:off x="4968407" y="3640380"/>
            <a:ext cx="1435009" cy="1342241"/>
            <a:chOff x="5028863" y="4630344"/>
            <a:chExt cx="1913345" cy="1789655"/>
          </a:xfrm>
        </p:grpSpPr>
        <p:sp>
          <p:nvSpPr>
            <p:cNvPr id="472" name="Text Box 6">
              <a:extLst>
                <a:ext uri="{FF2B5EF4-FFF2-40B4-BE49-F238E27FC236}">
                  <a16:creationId xmlns:a16="http://schemas.microsoft.com/office/drawing/2014/main" id="{CEE26344-B09B-5B4B-A47E-E50827431972}"/>
                </a:ext>
              </a:extLst>
            </p:cNvPr>
            <p:cNvSpPr txBox="1">
              <a:spLocks noChangeArrowheads="1"/>
            </p:cNvSpPr>
            <p:nvPr/>
          </p:nvSpPr>
          <p:spPr bwMode="auto">
            <a:xfrm>
              <a:off x="5028863" y="6087600"/>
              <a:ext cx="1913345" cy="332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lnSpc>
                  <a:spcPct val="85000"/>
                </a:lnSpc>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shared radio: </a:t>
              </a:r>
              <a:r>
                <a:rPr lang="en-US" sz="1200" i="0" dirty="0" err="1">
                  <a:solidFill>
                    <a:srgbClr val="000000"/>
                  </a:solidFill>
                  <a:latin typeface="Avenir Book" panose="020B0503020203020204" pitchFamily="34" charset="-78"/>
                  <a:cs typeface="Avenir Book" panose="020B0503020203020204" pitchFamily="34" charset="-78"/>
                </a:rPr>
                <a:t>WiFi</a:t>
              </a:r>
              <a:endParaRPr lang="en-US" sz="1200" i="0" dirty="0">
                <a:solidFill>
                  <a:srgbClr val="000000"/>
                </a:solidFill>
                <a:latin typeface="Avenir Book" panose="020B0503020203020204" pitchFamily="34" charset="-78"/>
                <a:cs typeface="Avenir Book" panose="020B0503020203020204" pitchFamily="34" charset="-78"/>
              </a:endParaRPr>
            </a:p>
          </p:txBody>
        </p:sp>
        <p:grpSp>
          <p:nvGrpSpPr>
            <p:cNvPr id="532" name="Group 621">
              <a:extLst>
                <a:ext uri="{FF2B5EF4-FFF2-40B4-BE49-F238E27FC236}">
                  <a16:creationId xmlns:a16="http://schemas.microsoft.com/office/drawing/2014/main" id="{40F3795B-808E-A042-9598-E30744C17871}"/>
                </a:ext>
              </a:extLst>
            </p:cNvPr>
            <p:cNvGrpSpPr>
              <a:grpSpLocks/>
            </p:cNvGrpSpPr>
            <p:nvPr/>
          </p:nvGrpSpPr>
          <p:grpSpPr bwMode="auto">
            <a:xfrm>
              <a:off x="5370862" y="4630344"/>
              <a:ext cx="635000" cy="485775"/>
              <a:chOff x="3061" y="2530"/>
              <a:chExt cx="400" cy="306"/>
            </a:xfrm>
          </p:grpSpPr>
          <p:grpSp>
            <p:nvGrpSpPr>
              <p:cNvPr id="533" name="Group 494">
                <a:extLst>
                  <a:ext uri="{FF2B5EF4-FFF2-40B4-BE49-F238E27FC236}">
                    <a16:creationId xmlns:a16="http://schemas.microsoft.com/office/drawing/2014/main" id="{4DBCED0D-3AD5-4447-93E7-56A4D18F3B00}"/>
                  </a:ext>
                </a:extLst>
              </p:cNvPr>
              <p:cNvGrpSpPr>
                <a:grpSpLocks/>
              </p:cNvGrpSpPr>
              <p:nvPr/>
            </p:nvGrpSpPr>
            <p:grpSpPr bwMode="auto">
              <a:xfrm>
                <a:off x="3061" y="2530"/>
                <a:ext cx="327" cy="81"/>
                <a:chOff x="2199" y="955"/>
                <a:chExt cx="2547" cy="506"/>
              </a:xfrm>
            </p:grpSpPr>
            <p:sp>
              <p:nvSpPr>
                <p:cNvPr id="558" name="Freeform 495">
                  <a:extLst>
                    <a:ext uri="{FF2B5EF4-FFF2-40B4-BE49-F238E27FC236}">
                      <a16:creationId xmlns:a16="http://schemas.microsoft.com/office/drawing/2014/main" id="{DC6AB476-6859-8242-AD10-2D931ACF8B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9" name="Freeform 496">
                  <a:extLst>
                    <a:ext uri="{FF2B5EF4-FFF2-40B4-BE49-F238E27FC236}">
                      <a16:creationId xmlns:a16="http://schemas.microsoft.com/office/drawing/2014/main" id="{60FE620B-47DD-7D4F-89C4-3D44ABB5F1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0" name="Freeform 497">
                  <a:extLst>
                    <a:ext uri="{FF2B5EF4-FFF2-40B4-BE49-F238E27FC236}">
                      <a16:creationId xmlns:a16="http://schemas.microsoft.com/office/drawing/2014/main" id="{5734D561-5507-1D47-B8C1-5456D78542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1" name="Freeform 498">
                  <a:extLst>
                    <a:ext uri="{FF2B5EF4-FFF2-40B4-BE49-F238E27FC236}">
                      <a16:creationId xmlns:a16="http://schemas.microsoft.com/office/drawing/2014/main" id="{54405CE7-B078-794F-8A95-7442C5571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2" name="Freeform 499">
                  <a:extLst>
                    <a:ext uri="{FF2B5EF4-FFF2-40B4-BE49-F238E27FC236}">
                      <a16:creationId xmlns:a16="http://schemas.microsoft.com/office/drawing/2014/main" id="{2427F607-DB1A-4743-823B-DBB1AB44027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3" name="Freeform 500">
                  <a:extLst>
                    <a:ext uri="{FF2B5EF4-FFF2-40B4-BE49-F238E27FC236}">
                      <a16:creationId xmlns:a16="http://schemas.microsoft.com/office/drawing/2014/main" id="{78EB41F6-2BEF-4D4A-AE0A-005E7142742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534" name="Picture 549" descr="laptop_keyboard">
                <a:extLst>
                  <a:ext uri="{FF2B5EF4-FFF2-40B4-BE49-F238E27FC236}">
                    <a16:creationId xmlns:a16="http://schemas.microsoft.com/office/drawing/2014/main" id="{B26671F0-4EE5-D744-8784-A585B9B6F2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5" name="Freeform 550">
                <a:extLst>
                  <a:ext uri="{FF2B5EF4-FFF2-40B4-BE49-F238E27FC236}">
                    <a16:creationId xmlns:a16="http://schemas.microsoft.com/office/drawing/2014/main" id="{12281B29-C1B2-B749-9F5E-F3A43584BC86}"/>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pic>
            <p:nvPicPr>
              <p:cNvPr id="536" name="Picture 551" descr="screen">
                <a:extLst>
                  <a:ext uri="{FF2B5EF4-FFF2-40B4-BE49-F238E27FC236}">
                    <a16:creationId xmlns:a16="http://schemas.microsoft.com/office/drawing/2014/main" id="{98E4CFA7-B1FE-FE4C-AF66-F70E19505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7" name="Freeform 552">
                <a:extLst>
                  <a:ext uri="{FF2B5EF4-FFF2-40B4-BE49-F238E27FC236}">
                    <a16:creationId xmlns:a16="http://schemas.microsoft.com/office/drawing/2014/main" id="{25707FCB-7465-F447-BF5C-CA5CEB8F8D79}"/>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38" name="Freeform 553">
                <a:extLst>
                  <a:ext uri="{FF2B5EF4-FFF2-40B4-BE49-F238E27FC236}">
                    <a16:creationId xmlns:a16="http://schemas.microsoft.com/office/drawing/2014/main" id="{2893182F-C176-ED45-A949-17AAF914D879}"/>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39" name="Freeform 554">
                <a:extLst>
                  <a:ext uri="{FF2B5EF4-FFF2-40B4-BE49-F238E27FC236}">
                    <a16:creationId xmlns:a16="http://schemas.microsoft.com/office/drawing/2014/main" id="{31F51520-3F4C-0544-BCC2-43E892A006EA}"/>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0" name="Freeform 555">
                <a:extLst>
                  <a:ext uri="{FF2B5EF4-FFF2-40B4-BE49-F238E27FC236}">
                    <a16:creationId xmlns:a16="http://schemas.microsoft.com/office/drawing/2014/main" id="{BC9CBE39-5CC7-5049-AC5A-13C386EB061D}"/>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1" name="Freeform 556">
                <a:extLst>
                  <a:ext uri="{FF2B5EF4-FFF2-40B4-BE49-F238E27FC236}">
                    <a16:creationId xmlns:a16="http://schemas.microsoft.com/office/drawing/2014/main" id="{D4C9F6C2-E722-B74B-AAE4-4ABF846803D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2" name="Freeform 557">
                <a:extLst>
                  <a:ext uri="{FF2B5EF4-FFF2-40B4-BE49-F238E27FC236}">
                    <a16:creationId xmlns:a16="http://schemas.microsoft.com/office/drawing/2014/main" id="{3F0EB019-3CF3-834A-A61E-AC065980E8D8}"/>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43" name="Group 558">
                <a:extLst>
                  <a:ext uri="{FF2B5EF4-FFF2-40B4-BE49-F238E27FC236}">
                    <a16:creationId xmlns:a16="http://schemas.microsoft.com/office/drawing/2014/main" id="{A6A93FB9-FC7D-4742-8DD5-CBB9CA8D7E28}"/>
                  </a:ext>
                </a:extLst>
              </p:cNvPr>
              <p:cNvGrpSpPr>
                <a:grpSpLocks/>
              </p:cNvGrpSpPr>
              <p:nvPr/>
            </p:nvGrpSpPr>
            <p:grpSpPr bwMode="auto">
              <a:xfrm>
                <a:off x="3186" y="2777"/>
                <a:ext cx="55" cy="24"/>
                <a:chOff x="1740" y="2642"/>
                <a:chExt cx="752" cy="327"/>
              </a:xfrm>
            </p:grpSpPr>
            <p:sp>
              <p:nvSpPr>
                <p:cNvPr id="552" name="Freeform 559">
                  <a:extLst>
                    <a:ext uri="{FF2B5EF4-FFF2-40B4-BE49-F238E27FC236}">
                      <a16:creationId xmlns:a16="http://schemas.microsoft.com/office/drawing/2014/main" id="{C568827B-2EA3-554D-A8B6-5587A8CED45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3" name="Freeform 560">
                  <a:extLst>
                    <a:ext uri="{FF2B5EF4-FFF2-40B4-BE49-F238E27FC236}">
                      <a16:creationId xmlns:a16="http://schemas.microsoft.com/office/drawing/2014/main" id="{27581F6D-D83F-D646-A755-30E5B167FB1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4" name="Freeform 561">
                  <a:extLst>
                    <a:ext uri="{FF2B5EF4-FFF2-40B4-BE49-F238E27FC236}">
                      <a16:creationId xmlns:a16="http://schemas.microsoft.com/office/drawing/2014/main" id="{E341B34D-9952-7340-9E0A-28EDF520F2A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5" name="Freeform 562">
                  <a:extLst>
                    <a:ext uri="{FF2B5EF4-FFF2-40B4-BE49-F238E27FC236}">
                      <a16:creationId xmlns:a16="http://schemas.microsoft.com/office/drawing/2014/main" id="{11B81FDA-FEF8-B742-847A-1939FCACF8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6" name="Freeform 563">
                  <a:extLst>
                    <a:ext uri="{FF2B5EF4-FFF2-40B4-BE49-F238E27FC236}">
                      <a16:creationId xmlns:a16="http://schemas.microsoft.com/office/drawing/2014/main" id="{6D1D8EB1-A82C-C547-AB3D-3E7648A5D6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7" name="Freeform 564">
                  <a:extLst>
                    <a:ext uri="{FF2B5EF4-FFF2-40B4-BE49-F238E27FC236}">
                      <a16:creationId xmlns:a16="http://schemas.microsoft.com/office/drawing/2014/main" id="{90C3B870-FD67-3346-98FA-A234D34B8A1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544" name="Freeform 565">
                <a:extLst>
                  <a:ext uri="{FF2B5EF4-FFF2-40B4-BE49-F238E27FC236}">
                    <a16:creationId xmlns:a16="http://schemas.microsoft.com/office/drawing/2014/main" id="{F0911C61-849A-9C4E-AD10-6D1FC3C2DFE4}"/>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5" name="Freeform 566">
                <a:extLst>
                  <a:ext uri="{FF2B5EF4-FFF2-40B4-BE49-F238E27FC236}">
                    <a16:creationId xmlns:a16="http://schemas.microsoft.com/office/drawing/2014/main" id="{5CEB6F8B-5086-5C42-9CAB-731CEAB620C3}"/>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6" name="Freeform 567">
                <a:extLst>
                  <a:ext uri="{FF2B5EF4-FFF2-40B4-BE49-F238E27FC236}">
                    <a16:creationId xmlns:a16="http://schemas.microsoft.com/office/drawing/2014/main" id="{8A0FD81A-21AB-A641-84A8-6DECC751F3B3}"/>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7" name="Freeform 568">
                <a:extLst>
                  <a:ext uri="{FF2B5EF4-FFF2-40B4-BE49-F238E27FC236}">
                    <a16:creationId xmlns:a16="http://schemas.microsoft.com/office/drawing/2014/main" id="{3212B524-DBA7-764B-ADFB-15B1F9EE3697}"/>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8" name="Freeform 569">
                <a:extLst>
                  <a:ext uri="{FF2B5EF4-FFF2-40B4-BE49-F238E27FC236}">
                    <a16:creationId xmlns:a16="http://schemas.microsoft.com/office/drawing/2014/main" id="{29D84F9E-266B-FF4A-91FA-4C757BB868AE}"/>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9" name="Freeform 570">
                <a:extLst>
                  <a:ext uri="{FF2B5EF4-FFF2-40B4-BE49-F238E27FC236}">
                    <a16:creationId xmlns:a16="http://schemas.microsoft.com/office/drawing/2014/main" id="{FE55278D-3FA5-5444-8EDF-6DEC32E2B481}"/>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0" name="Freeform 589">
                <a:extLst>
                  <a:ext uri="{FF2B5EF4-FFF2-40B4-BE49-F238E27FC236}">
                    <a16:creationId xmlns:a16="http://schemas.microsoft.com/office/drawing/2014/main" id="{0406CADF-6A82-2844-9517-DAB36149B714}"/>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1" name="Freeform 590">
                <a:extLst>
                  <a:ext uri="{FF2B5EF4-FFF2-40B4-BE49-F238E27FC236}">
                    <a16:creationId xmlns:a16="http://schemas.microsoft.com/office/drawing/2014/main" id="{92F09FE3-36AB-A646-8709-F68948F090CE}"/>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64" name="Group 632">
              <a:extLst>
                <a:ext uri="{FF2B5EF4-FFF2-40B4-BE49-F238E27FC236}">
                  <a16:creationId xmlns:a16="http://schemas.microsoft.com/office/drawing/2014/main" id="{4B98C44A-F9F4-BB49-A2B0-C2E0B8C568E9}"/>
                </a:ext>
              </a:extLst>
            </p:cNvPr>
            <p:cNvGrpSpPr>
              <a:grpSpLocks/>
            </p:cNvGrpSpPr>
            <p:nvPr/>
          </p:nvGrpSpPr>
          <p:grpSpPr bwMode="auto">
            <a:xfrm>
              <a:off x="6258275" y="4798619"/>
              <a:ext cx="536575" cy="401637"/>
              <a:chOff x="3328" y="2543"/>
              <a:chExt cx="338" cy="253"/>
            </a:xfrm>
          </p:grpSpPr>
          <p:grpSp>
            <p:nvGrpSpPr>
              <p:cNvPr id="565" name="Group 487">
                <a:extLst>
                  <a:ext uri="{FF2B5EF4-FFF2-40B4-BE49-F238E27FC236}">
                    <a16:creationId xmlns:a16="http://schemas.microsoft.com/office/drawing/2014/main" id="{3D6F5046-EE7D-8246-9181-C8008B8852DF}"/>
                  </a:ext>
                </a:extLst>
              </p:cNvPr>
              <p:cNvGrpSpPr>
                <a:grpSpLocks/>
              </p:cNvGrpSpPr>
              <p:nvPr/>
            </p:nvGrpSpPr>
            <p:grpSpPr bwMode="auto">
              <a:xfrm>
                <a:off x="3328" y="2543"/>
                <a:ext cx="327" cy="81"/>
                <a:chOff x="2199" y="955"/>
                <a:chExt cx="2547" cy="506"/>
              </a:xfrm>
            </p:grpSpPr>
            <p:sp>
              <p:nvSpPr>
                <p:cNvPr id="586" name="Freeform 488">
                  <a:extLst>
                    <a:ext uri="{FF2B5EF4-FFF2-40B4-BE49-F238E27FC236}">
                      <a16:creationId xmlns:a16="http://schemas.microsoft.com/office/drawing/2014/main" id="{2BC70CC0-4321-024B-AF9D-8A5A6410FA9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7" name="Freeform 489">
                  <a:extLst>
                    <a:ext uri="{FF2B5EF4-FFF2-40B4-BE49-F238E27FC236}">
                      <a16:creationId xmlns:a16="http://schemas.microsoft.com/office/drawing/2014/main" id="{20F44005-5166-134B-8AB3-6A9E51FBF76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8" name="Freeform 490">
                  <a:extLst>
                    <a:ext uri="{FF2B5EF4-FFF2-40B4-BE49-F238E27FC236}">
                      <a16:creationId xmlns:a16="http://schemas.microsoft.com/office/drawing/2014/main" id="{0BA88FD7-3F5B-6746-84E1-33C1516E79BC}"/>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9" name="Freeform 491">
                  <a:extLst>
                    <a:ext uri="{FF2B5EF4-FFF2-40B4-BE49-F238E27FC236}">
                      <a16:creationId xmlns:a16="http://schemas.microsoft.com/office/drawing/2014/main" id="{D962DE3F-2E0D-664E-B102-B0D3AAF227E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90" name="Freeform 492">
                  <a:extLst>
                    <a:ext uri="{FF2B5EF4-FFF2-40B4-BE49-F238E27FC236}">
                      <a16:creationId xmlns:a16="http://schemas.microsoft.com/office/drawing/2014/main" id="{9B1AAA88-66EF-7349-AAE1-0A273535CA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91" name="Freeform 493">
                  <a:extLst>
                    <a:ext uri="{FF2B5EF4-FFF2-40B4-BE49-F238E27FC236}">
                      <a16:creationId xmlns:a16="http://schemas.microsoft.com/office/drawing/2014/main" id="{44A5772F-C240-384F-A9C2-D08BBC7D806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566" name="Picture 571" descr="laptop_keyboard">
                <a:extLst>
                  <a:ext uri="{FF2B5EF4-FFF2-40B4-BE49-F238E27FC236}">
                    <a16:creationId xmlns:a16="http://schemas.microsoft.com/office/drawing/2014/main" id="{606166F4-1E70-3D40-A0B7-C5436E0418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7" name="Freeform 572">
                <a:extLst>
                  <a:ext uri="{FF2B5EF4-FFF2-40B4-BE49-F238E27FC236}">
                    <a16:creationId xmlns:a16="http://schemas.microsoft.com/office/drawing/2014/main" id="{146EDD7E-3F6E-C74F-8830-8E04CAABB6D4}"/>
                  </a:ext>
                </a:extLst>
              </p:cNvPr>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pic>
            <p:nvPicPr>
              <p:cNvPr id="568" name="Picture 573" descr="screen">
                <a:extLst>
                  <a:ext uri="{FF2B5EF4-FFF2-40B4-BE49-F238E27FC236}">
                    <a16:creationId xmlns:a16="http://schemas.microsoft.com/office/drawing/2014/main" id="{97542897-6E1A-F144-9A1C-CF8E1179E6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9" name="Freeform 574">
                <a:extLst>
                  <a:ext uri="{FF2B5EF4-FFF2-40B4-BE49-F238E27FC236}">
                    <a16:creationId xmlns:a16="http://schemas.microsoft.com/office/drawing/2014/main" id="{5091F00D-4B7B-3741-AE22-29DDE7CD4ED7}"/>
                  </a:ext>
                </a:extLst>
              </p:cNvPr>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0" name="Freeform 575">
                <a:extLst>
                  <a:ext uri="{FF2B5EF4-FFF2-40B4-BE49-F238E27FC236}">
                    <a16:creationId xmlns:a16="http://schemas.microsoft.com/office/drawing/2014/main" id="{B263C037-DBFD-6142-8C36-FF26BAC1168E}"/>
                  </a:ext>
                </a:extLst>
              </p:cNvPr>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1" name="Freeform 576">
                <a:extLst>
                  <a:ext uri="{FF2B5EF4-FFF2-40B4-BE49-F238E27FC236}">
                    <a16:creationId xmlns:a16="http://schemas.microsoft.com/office/drawing/2014/main" id="{06604E44-8318-4249-AAA9-C5D53E9673EF}"/>
                  </a:ext>
                </a:extLst>
              </p:cNvPr>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2" name="Freeform 577">
                <a:extLst>
                  <a:ext uri="{FF2B5EF4-FFF2-40B4-BE49-F238E27FC236}">
                    <a16:creationId xmlns:a16="http://schemas.microsoft.com/office/drawing/2014/main" id="{C9838980-94AA-B548-9555-79034EBAEA04}"/>
                  </a:ext>
                </a:extLst>
              </p:cNvPr>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3" name="Freeform 578">
                <a:extLst>
                  <a:ext uri="{FF2B5EF4-FFF2-40B4-BE49-F238E27FC236}">
                    <a16:creationId xmlns:a16="http://schemas.microsoft.com/office/drawing/2014/main" id="{E2F028EC-39B6-BB48-8F1C-9E5EE6E5409B}"/>
                  </a:ext>
                </a:extLst>
              </p:cNvPr>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4" name="Freeform 579">
                <a:extLst>
                  <a:ext uri="{FF2B5EF4-FFF2-40B4-BE49-F238E27FC236}">
                    <a16:creationId xmlns:a16="http://schemas.microsoft.com/office/drawing/2014/main" id="{9590576D-E3A5-AE4D-A5BA-062112490EC9}"/>
                  </a:ext>
                </a:extLst>
              </p:cNvPr>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75" name="Group 580">
                <a:extLst>
                  <a:ext uri="{FF2B5EF4-FFF2-40B4-BE49-F238E27FC236}">
                    <a16:creationId xmlns:a16="http://schemas.microsoft.com/office/drawing/2014/main" id="{658981DA-8A1D-0341-B1BA-9392978BB571}"/>
                  </a:ext>
                </a:extLst>
              </p:cNvPr>
              <p:cNvGrpSpPr>
                <a:grpSpLocks/>
              </p:cNvGrpSpPr>
              <p:nvPr/>
            </p:nvGrpSpPr>
            <p:grpSpPr bwMode="auto">
              <a:xfrm>
                <a:off x="3458" y="2737"/>
                <a:ext cx="55" cy="24"/>
                <a:chOff x="1740" y="2642"/>
                <a:chExt cx="752" cy="327"/>
              </a:xfrm>
            </p:grpSpPr>
            <p:sp>
              <p:nvSpPr>
                <p:cNvPr id="580" name="Freeform 581">
                  <a:extLst>
                    <a:ext uri="{FF2B5EF4-FFF2-40B4-BE49-F238E27FC236}">
                      <a16:creationId xmlns:a16="http://schemas.microsoft.com/office/drawing/2014/main" id="{437F93D8-B619-2840-A7D2-524A4A561A9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1" name="Freeform 582">
                  <a:extLst>
                    <a:ext uri="{FF2B5EF4-FFF2-40B4-BE49-F238E27FC236}">
                      <a16:creationId xmlns:a16="http://schemas.microsoft.com/office/drawing/2014/main" id="{516EFADC-09F5-5B47-8934-26F39565935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2" name="Freeform 583">
                  <a:extLst>
                    <a:ext uri="{FF2B5EF4-FFF2-40B4-BE49-F238E27FC236}">
                      <a16:creationId xmlns:a16="http://schemas.microsoft.com/office/drawing/2014/main" id="{158E5B08-E7FE-6C42-99AB-FC383B9A35F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3" name="Freeform 584">
                  <a:extLst>
                    <a:ext uri="{FF2B5EF4-FFF2-40B4-BE49-F238E27FC236}">
                      <a16:creationId xmlns:a16="http://schemas.microsoft.com/office/drawing/2014/main" id="{CE902AC6-F30F-464F-9B44-53AD006A3A2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4" name="Freeform 585">
                  <a:extLst>
                    <a:ext uri="{FF2B5EF4-FFF2-40B4-BE49-F238E27FC236}">
                      <a16:creationId xmlns:a16="http://schemas.microsoft.com/office/drawing/2014/main" id="{B4AB2E9D-0250-BF4B-A996-829DB6B96B1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5" name="Freeform 586">
                  <a:extLst>
                    <a:ext uri="{FF2B5EF4-FFF2-40B4-BE49-F238E27FC236}">
                      <a16:creationId xmlns:a16="http://schemas.microsoft.com/office/drawing/2014/main" id="{29274E78-9827-A745-B434-5B40145E2A7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576" name="Freeform 587">
                <a:extLst>
                  <a:ext uri="{FF2B5EF4-FFF2-40B4-BE49-F238E27FC236}">
                    <a16:creationId xmlns:a16="http://schemas.microsoft.com/office/drawing/2014/main" id="{261536B8-45B6-F445-94D4-E0995DB324C9}"/>
                  </a:ext>
                </a:extLst>
              </p:cNvPr>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7" name="Freeform 588">
                <a:extLst>
                  <a:ext uri="{FF2B5EF4-FFF2-40B4-BE49-F238E27FC236}">
                    <a16:creationId xmlns:a16="http://schemas.microsoft.com/office/drawing/2014/main" id="{D9289D99-04BF-6349-AB04-51F97449B50C}"/>
                  </a:ext>
                </a:extLst>
              </p:cNvPr>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8" name="Freeform 591">
                <a:extLst>
                  <a:ext uri="{FF2B5EF4-FFF2-40B4-BE49-F238E27FC236}">
                    <a16:creationId xmlns:a16="http://schemas.microsoft.com/office/drawing/2014/main" id="{4A5B5464-3906-6F40-9142-2A5FD7EE1F2A}"/>
                  </a:ext>
                </a:extLst>
              </p:cNvPr>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9" name="Freeform 592">
                <a:extLst>
                  <a:ext uri="{FF2B5EF4-FFF2-40B4-BE49-F238E27FC236}">
                    <a16:creationId xmlns:a16="http://schemas.microsoft.com/office/drawing/2014/main" id="{CA04EE6B-FFEC-5D41-9B1B-1C217E56607A}"/>
                  </a:ext>
                </a:extLst>
              </p:cNvPr>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92" name="Group 631">
              <a:extLst>
                <a:ext uri="{FF2B5EF4-FFF2-40B4-BE49-F238E27FC236}">
                  <a16:creationId xmlns:a16="http://schemas.microsoft.com/office/drawing/2014/main" id="{41271A23-CA38-6E44-918E-38C7011E51F3}"/>
                </a:ext>
              </a:extLst>
            </p:cNvPr>
            <p:cNvGrpSpPr>
              <a:grpSpLocks/>
            </p:cNvGrpSpPr>
            <p:nvPr/>
          </p:nvGrpSpPr>
          <p:grpSpPr bwMode="auto">
            <a:xfrm>
              <a:off x="5640737" y="5058969"/>
              <a:ext cx="585788" cy="419100"/>
              <a:chOff x="5096" y="2218"/>
              <a:chExt cx="369" cy="264"/>
            </a:xfrm>
          </p:grpSpPr>
          <p:grpSp>
            <p:nvGrpSpPr>
              <p:cNvPr id="593" name="Group 622">
                <a:extLst>
                  <a:ext uri="{FF2B5EF4-FFF2-40B4-BE49-F238E27FC236}">
                    <a16:creationId xmlns:a16="http://schemas.microsoft.com/office/drawing/2014/main" id="{46B7FDFD-6263-0049-8898-6BC742EE0CD5}"/>
                  </a:ext>
                </a:extLst>
              </p:cNvPr>
              <p:cNvGrpSpPr>
                <a:grpSpLocks/>
              </p:cNvGrpSpPr>
              <p:nvPr/>
            </p:nvGrpSpPr>
            <p:grpSpPr bwMode="auto">
              <a:xfrm>
                <a:off x="5096" y="2218"/>
                <a:ext cx="327" cy="81"/>
                <a:chOff x="2199" y="955"/>
                <a:chExt cx="2547" cy="506"/>
              </a:xfrm>
            </p:grpSpPr>
            <p:sp>
              <p:nvSpPr>
                <p:cNvPr id="596" name="Freeform 623">
                  <a:extLst>
                    <a:ext uri="{FF2B5EF4-FFF2-40B4-BE49-F238E27FC236}">
                      <a16:creationId xmlns:a16="http://schemas.microsoft.com/office/drawing/2014/main" id="{8D20DA22-5088-9649-BCD7-C73CFCD694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97" name="Freeform 624">
                  <a:extLst>
                    <a:ext uri="{FF2B5EF4-FFF2-40B4-BE49-F238E27FC236}">
                      <a16:creationId xmlns:a16="http://schemas.microsoft.com/office/drawing/2014/main" id="{0860904A-2644-D146-9E9D-528E083D220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98" name="Freeform 625">
                  <a:extLst>
                    <a:ext uri="{FF2B5EF4-FFF2-40B4-BE49-F238E27FC236}">
                      <a16:creationId xmlns:a16="http://schemas.microsoft.com/office/drawing/2014/main" id="{FDDA26A1-410C-A64F-B478-B9971D10720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99" name="Freeform 626">
                  <a:extLst>
                    <a:ext uri="{FF2B5EF4-FFF2-40B4-BE49-F238E27FC236}">
                      <a16:creationId xmlns:a16="http://schemas.microsoft.com/office/drawing/2014/main" id="{746C664C-122A-5E4F-9DC6-D2F925E1DAD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00" name="Freeform 627">
                  <a:extLst>
                    <a:ext uri="{FF2B5EF4-FFF2-40B4-BE49-F238E27FC236}">
                      <a16:creationId xmlns:a16="http://schemas.microsoft.com/office/drawing/2014/main" id="{E72F1D12-443A-5F43-BDF0-414DCEB491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01" name="Freeform 628">
                  <a:extLst>
                    <a:ext uri="{FF2B5EF4-FFF2-40B4-BE49-F238E27FC236}">
                      <a16:creationId xmlns:a16="http://schemas.microsoft.com/office/drawing/2014/main" id="{5D2A1B05-1226-0440-BF7D-2BFEDA6C0D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594" name="Picture 629" descr="access_point_stylized_small">
                <a:extLst>
                  <a:ext uri="{FF2B5EF4-FFF2-40B4-BE49-F238E27FC236}">
                    <a16:creationId xmlns:a16="http://schemas.microsoft.com/office/drawing/2014/main" id="{82574BA4-AF17-7944-AB41-D17C94BDAE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5" name="Picture 630" descr="access_point_stylized_small">
                <a:extLst>
                  <a:ext uri="{FF2B5EF4-FFF2-40B4-BE49-F238E27FC236}">
                    <a16:creationId xmlns:a16="http://schemas.microsoft.com/office/drawing/2014/main" id="{DC390735-CE93-0C4A-B766-A12F556341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2" name="Group 633">
              <a:extLst>
                <a:ext uri="{FF2B5EF4-FFF2-40B4-BE49-F238E27FC236}">
                  <a16:creationId xmlns:a16="http://schemas.microsoft.com/office/drawing/2014/main" id="{4350FD48-C690-8545-9BF4-698AA261550D}"/>
                </a:ext>
              </a:extLst>
            </p:cNvPr>
            <p:cNvGrpSpPr>
              <a:grpSpLocks/>
            </p:cNvGrpSpPr>
            <p:nvPr/>
          </p:nvGrpSpPr>
          <p:grpSpPr bwMode="auto">
            <a:xfrm>
              <a:off x="5342287" y="5484419"/>
              <a:ext cx="635000" cy="485775"/>
              <a:chOff x="3061" y="2530"/>
              <a:chExt cx="400" cy="306"/>
            </a:xfrm>
          </p:grpSpPr>
          <p:grpSp>
            <p:nvGrpSpPr>
              <p:cNvPr id="603" name="Group 634">
                <a:extLst>
                  <a:ext uri="{FF2B5EF4-FFF2-40B4-BE49-F238E27FC236}">
                    <a16:creationId xmlns:a16="http://schemas.microsoft.com/office/drawing/2014/main" id="{552A577F-109E-9D44-8B58-7E385E9A60A3}"/>
                  </a:ext>
                </a:extLst>
              </p:cNvPr>
              <p:cNvGrpSpPr>
                <a:grpSpLocks/>
              </p:cNvGrpSpPr>
              <p:nvPr/>
            </p:nvGrpSpPr>
            <p:grpSpPr bwMode="auto">
              <a:xfrm>
                <a:off x="3061" y="2530"/>
                <a:ext cx="327" cy="81"/>
                <a:chOff x="2199" y="955"/>
                <a:chExt cx="2547" cy="506"/>
              </a:xfrm>
            </p:grpSpPr>
            <p:sp>
              <p:nvSpPr>
                <p:cNvPr id="628" name="Freeform 635">
                  <a:extLst>
                    <a:ext uri="{FF2B5EF4-FFF2-40B4-BE49-F238E27FC236}">
                      <a16:creationId xmlns:a16="http://schemas.microsoft.com/office/drawing/2014/main" id="{07E6363F-B58C-0246-8270-E48953ECB11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9" name="Freeform 636">
                  <a:extLst>
                    <a:ext uri="{FF2B5EF4-FFF2-40B4-BE49-F238E27FC236}">
                      <a16:creationId xmlns:a16="http://schemas.microsoft.com/office/drawing/2014/main" id="{68B5ACAA-D666-9541-A8D8-AA65ABE37D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0" name="Freeform 637">
                  <a:extLst>
                    <a:ext uri="{FF2B5EF4-FFF2-40B4-BE49-F238E27FC236}">
                      <a16:creationId xmlns:a16="http://schemas.microsoft.com/office/drawing/2014/main" id="{BEA43C39-BF36-D746-B30D-D48DF15C1157}"/>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1" name="Freeform 638">
                  <a:extLst>
                    <a:ext uri="{FF2B5EF4-FFF2-40B4-BE49-F238E27FC236}">
                      <a16:creationId xmlns:a16="http://schemas.microsoft.com/office/drawing/2014/main" id="{F0D1093C-5C80-6D41-8E09-0CDD15E8C5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2" name="Freeform 639">
                  <a:extLst>
                    <a:ext uri="{FF2B5EF4-FFF2-40B4-BE49-F238E27FC236}">
                      <a16:creationId xmlns:a16="http://schemas.microsoft.com/office/drawing/2014/main" id="{9E9A0C6D-F304-DD4B-B151-9DD732DD11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3" name="Freeform 640">
                  <a:extLst>
                    <a:ext uri="{FF2B5EF4-FFF2-40B4-BE49-F238E27FC236}">
                      <a16:creationId xmlns:a16="http://schemas.microsoft.com/office/drawing/2014/main" id="{6F86ABC6-22F5-9848-BF21-BF80B41A2A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604" name="Picture 641" descr="laptop_keyboard">
                <a:extLst>
                  <a:ext uri="{FF2B5EF4-FFF2-40B4-BE49-F238E27FC236}">
                    <a16:creationId xmlns:a16="http://schemas.microsoft.com/office/drawing/2014/main" id="{2F75FAA6-B24C-3142-9A42-C22B7212E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5" name="Freeform 642">
                <a:extLst>
                  <a:ext uri="{FF2B5EF4-FFF2-40B4-BE49-F238E27FC236}">
                    <a16:creationId xmlns:a16="http://schemas.microsoft.com/office/drawing/2014/main" id="{DE2C3AD1-FF37-3F41-93C1-631725A3A18C}"/>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pic>
            <p:nvPicPr>
              <p:cNvPr id="606" name="Picture 643" descr="screen">
                <a:extLst>
                  <a:ext uri="{FF2B5EF4-FFF2-40B4-BE49-F238E27FC236}">
                    <a16:creationId xmlns:a16="http://schemas.microsoft.com/office/drawing/2014/main" id="{A2EF1EA1-101A-AF4E-8DB1-ED79D93A6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7" name="Freeform 644">
                <a:extLst>
                  <a:ext uri="{FF2B5EF4-FFF2-40B4-BE49-F238E27FC236}">
                    <a16:creationId xmlns:a16="http://schemas.microsoft.com/office/drawing/2014/main" id="{6049AAF7-B71A-C44E-AD7A-E4A8F2A8942F}"/>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08" name="Freeform 645">
                <a:extLst>
                  <a:ext uri="{FF2B5EF4-FFF2-40B4-BE49-F238E27FC236}">
                    <a16:creationId xmlns:a16="http://schemas.microsoft.com/office/drawing/2014/main" id="{8A2E61CC-8A3C-AB43-8FEE-3D55851BD6BA}"/>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09" name="Freeform 646">
                <a:extLst>
                  <a:ext uri="{FF2B5EF4-FFF2-40B4-BE49-F238E27FC236}">
                    <a16:creationId xmlns:a16="http://schemas.microsoft.com/office/drawing/2014/main" id="{C7D45B9A-04AF-A94D-9B24-D8FED5751FFD}"/>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0" name="Freeform 647">
                <a:extLst>
                  <a:ext uri="{FF2B5EF4-FFF2-40B4-BE49-F238E27FC236}">
                    <a16:creationId xmlns:a16="http://schemas.microsoft.com/office/drawing/2014/main" id="{44DDA0A8-6E2C-664F-B104-AF8BD6E1484A}"/>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1" name="Freeform 648">
                <a:extLst>
                  <a:ext uri="{FF2B5EF4-FFF2-40B4-BE49-F238E27FC236}">
                    <a16:creationId xmlns:a16="http://schemas.microsoft.com/office/drawing/2014/main" id="{9F887D29-FEA1-6A4F-ABC1-A2D2111BE096}"/>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2" name="Freeform 649">
                <a:extLst>
                  <a:ext uri="{FF2B5EF4-FFF2-40B4-BE49-F238E27FC236}">
                    <a16:creationId xmlns:a16="http://schemas.microsoft.com/office/drawing/2014/main" id="{352D9BC2-81F2-3A4C-86DC-00157C1FA18F}"/>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613" name="Group 650">
                <a:extLst>
                  <a:ext uri="{FF2B5EF4-FFF2-40B4-BE49-F238E27FC236}">
                    <a16:creationId xmlns:a16="http://schemas.microsoft.com/office/drawing/2014/main" id="{AA9D5569-9B23-AC4A-B599-A6CA1CC91A31}"/>
                  </a:ext>
                </a:extLst>
              </p:cNvPr>
              <p:cNvGrpSpPr>
                <a:grpSpLocks/>
              </p:cNvGrpSpPr>
              <p:nvPr/>
            </p:nvGrpSpPr>
            <p:grpSpPr bwMode="auto">
              <a:xfrm>
                <a:off x="3186" y="2777"/>
                <a:ext cx="55" cy="24"/>
                <a:chOff x="1740" y="2642"/>
                <a:chExt cx="752" cy="327"/>
              </a:xfrm>
            </p:grpSpPr>
            <p:sp>
              <p:nvSpPr>
                <p:cNvPr id="622" name="Freeform 651">
                  <a:extLst>
                    <a:ext uri="{FF2B5EF4-FFF2-40B4-BE49-F238E27FC236}">
                      <a16:creationId xmlns:a16="http://schemas.microsoft.com/office/drawing/2014/main" id="{35D8DF33-69DC-7E45-87B0-8973C6A6524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3" name="Freeform 652">
                  <a:extLst>
                    <a:ext uri="{FF2B5EF4-FFF2-40B4-BE49-F238E27FC236}">
                      <a16:creationId xmlns:a16="http://schemas.microsoft.com/office/drawing/2014/main" id="{64D650D2-9E0C-9B49-BE8B-5A6C0C771C3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4" name="Freeform 653">
                  <a:extLst>
                    <a:ext uri="{FF2B5EF4-FFF2-40B4-BE49-F238E27FC236}">
                      <a16:creationId xmlns:a16="http://schemas.microsoft.com/office/drawing/2014/main" id="{2820DDF6-8985-4B42-B6D6-83B1751EC57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5" name="Freeform 654">
                  <a:extLst>
                    <a:ext uri="{FF2B5EF4-FFF2-40B4-BE49-F238E27FC236}">
                      <a16:creationId xmlns:a16="http://schemas.microsoft.com/office/drawing/2014/main" id="{63B056C7-AFAC-214A-8E24-48B954AAA02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6" name="Freeform 655">
                  <a:extLst>
                    <a:ext uri="{FF2B5EF4-FFF2-40B4-BE49-F238E27FC236}">
                      <a16:creationId xmlns:a16="http://schemas.microsoft.com/office/drawing/2014/main" id="{47B78910-4311-804C-9AB1-27331D8E35B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7" name="Freeform 656">
                  <a:extLst>
                    <a:ext uri="{FF2B5EF4-FFF2-40B4-BE49-F238E27FC236}">
                      <a16:creationId xmlns:a16="http://schemas.microsoft.com/office/drawing/2014/main" id="{BCE3F1EB-7537-3548-B2D0-25DE814A934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614" name="Freeform 657">
                <a:extLst>
                  <a:ext uri="{FF2B5EF4-FFF2-40B4-BE49-F238E27FC236}">
                    <a16:creationId xmlns:a16="http://schemas.microsoft.com/office/drawing/2014/main" id="{AEA7FE7B-4E23-5145-AF46-EAD1A9683E6E}"/>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5" name="Freeform 658">
                <a:extLst>
                  <a:ext uri="{FF2B5EF4-FFF2-40B4-BE49-F238E27FC236}">
                    <a16:creationId xmlns:a16="http://schemas.microsoft.com/office/drawing/2014/main" id="{71870B35-FF8E-A648-9461-BE67BD42B208}"/>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6" name="Freeform 659">
                <a:extLst>
                  <a:ext uri="{FF2B5EF4-FFF2-40B4-BE49-F238E27FC236}">
                    <a16:creationId xmlns:a16="http://schemas.microsoft.com/office/drawing/2014/main" id="{14DF7B21-9989-CE4A-8CD2-77167155AD31}"/>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7" name="Freeform 660">
                <a:extLst>
                  <a:ext uri="{FF2B5EF4-FFF2-40B4-BE49-F238E27FC236}">
                    <a16:creationId xmlns:a16="http://schemas.microsoft.com/office/drawing/2014/main" id="{01249498-5D68-DC4A-8598-DBC5E0FAAED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8" name="Freeform 661">
                <a:extLst>
                  <a:ext uri="{FF2B5EF4-FFF2-40B4-BE49-F238E27FC236}">
                    <a16:creationId xmlns:a16="http://schemas.microsoft.com/office/drawing/2014/main" id="{39AB67DD-19DB-5B4A-9ECB-0D8434372B5F}"/>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9" name="Freeform 662">
                <a:extLst>
                  <a:ext uri="{FF2B5EF4-FFF2-40B4-BE49-F238E27FC236}">
                    <a16:creationId xmlns:a16="http://schemas.microsoft.com/office/drawing/2014/main" id="{50095490-4E5B-2C4F-A578-E6823DF0D7AD}"/>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0" name="Freeform 663">
                <a:extLst>
                  <a:ext uri="{FF2B5EF4-FFF2-40B4-BE49-F238E27FC236}">
                    <a16:creationId xmlns:a16="http://schemas.microsoft.com/office/drawing/2014/main" id="{5F7C8605-C574-AF40-A25A-18D07E9455B8}"/>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1" name="Freeform 664">
                <a:extLst>
                  <a:ext uri="{FF2B5EF4-FFF2-40B4-BE49-F238E27FC236}">
                    <a16:creationId xmlns:a16="http://schemas.microsoft.com/office/drawing/2014/main" id="{5B56B3ED-95B3-FC4B-AEC8-78598F3903CC}"/>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34" name="Group 665">
              <a:extLst>
                <a:ext uri="{FF2B5EF4-FFF2-40B4-BE49-F238E27FC236}">
                  <a16:creationId xmlns:a16="http://schemas.microsoft.com/office/drawing/2014/main" id="{2A813063-25A9-2348-B34A-4FB30E3C361C}"/>
                </a:ext>
              </a:extLst>
            </p:cNvPr>
            <p:cNvGrpSpPr>
              <a:grpSpLocks/>
            </p:cNvGrpSpPr>
            <p:nvPr/>
          </p:nvGrpSpPr>
          <p:grpSpPr bwMode="auto">
            <a:xfrm>
              <a:off x="5824887" y="5539981"/>
              <a:ext cx="635000" cy="485775"/>
              <a:chOff x="3061" y="2530"/>
              <a:chExt cx="400" cy="306"/>
            </a:xfrm>
          </p:grpSpPr>
          <p:grpSp>
            <p:nvGrpSpPr>
              <p:cNvPr id="635" name="Group 666">
                <a:extLst>
                  <a:ext uri="{FF2B5EF4-FFF2-40B4-BE49-F238E27FC236}">
                    <a16:creationId xmlns:a16="http://schemas.microsoft.com/office/drawing/2014/main" id="{E488256B-5F4C-7240-9A3D-138A9D926AE6}"/>
                  </a:ext>
                </a:extLst>
              </p:cNvPr>
              <p:cNvGrpSpPr>
                <a:grpSpLocks/>
              </p:cNvGrpSpPr>
              <p:nvPr/>
            </p:nvGrpSpPr>
            <p:grpSpPr bwMode="auto">
              <a:xfrm>
                <a:off x="3061" y="2530"/>
                <a:ext cx="327" cy="81"/>
                <a:chOff x="2199" y="955"/>
                <a:chExt cx="2547" cy="506"/>
              </a:xfrm>
            </p:grpSpPr>
            <p:sp>
              <p:nvSpPr>
                <p:cNvPr id="660" name="Freeform 667">
                  <a:extLst>
                    <a:ext uri="{FF2B5EF4-FFF2-40B4-BE49-F238E27FC236}">
                      <a16:creationId xmlns:a16="http://schemas.microsoft.com/office/drawing/2014/main" id="{30264AAC-A818-2C48-908B-3E20162B48C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1" name="Freeform 668">
                  <a:extLst>
                    <a:ext uri="{FF2B5EF4-FFF2-40B4-BE49-F238E27FC236}">
                      <a16:creationId xmlns:a16="http://schemas.microsoft.com/office/drawing/2014/main" id="{507FFE91-D066-EC44-8EE2-F5D3981A3A0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2" name="Freeform 669">
                  <a:extLst>
                    <a:ext uri="{FF2B5EF4-FFF2-40B4-BE49-F238E27FC236}">
                      <a16:creationId xmlns:a16="http://schemas.microsoft.com/office/drawing/2014/main" id="{57E92C77-54EE-0845-97FB-2FE89243BEB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3" name="Freeform 670">
                  <a:extLst>
                    <a:ext uri="{FF2B5EF4-FFF2-40B4-BE49-F238E27FC236}">
                      <a16:creationId xmlns:a16="http://schemas.microsoft.com/office/drawing/2014/main" id="{889E7C82-E5D9-8043-8A50-F87E4DA42DD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4" name="Freeform 671">
                  <a:extLst>
                    <a:ext uri="{FF2B5EF4-FFF2-40B4-BE49-F238E27FC236}">
                      <a16:creationId xmlns:a16="http://schemas.microsoft.com/office/drawing/2014/main" id="{6EEB3AC9-B797-2E4E-B758-615021875545}"/>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5" name="Freeform 672">
                  <a:extLst>
                    <a:ext uri="{FF2B5EF4-FFF2-40B4-BE49-F238E27FC236}">
                      <a16:creationId xmlns:a16="http://schemas.microsoft.com/office/drawing/2014/main" id="{BF0B78D6-7D03-B248-8646-B7A4D8DB820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636" name="Picture 673" descr="laptop_keyboard">
                <a:extLst>
                  <a:ext uri="{FF2B5EF4-FFF2-40B4-BE49-F238E27FC236}">
                    <a16:creationId xmlns:a16="http://schemas.microsoft.com/office/drawing/2014/main" id="{818E4316-ADEB-AE4B-A699-D416E1C587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7" name="Freeform 674">
                <a:extLst>
                  <a:ext uri="{FF2B5EF4-FFF2-40B4-BE49-F238E27FC236}">
                    <a16:creationId xmlns:a16="http://schemas.microsoft.com/office/drawing/2014/main" id="{A1178674-C6C6-D942-80CB-75C6BFD08668}"/>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pic>
            <p:nvPicPr>
              <p:cNvPr id="638" name="Picture 675" descr="screen">
                <a:extLst>
                  <a:ext uri="{FF2B5EF4-FFF2-40B4-BE49-F238E27FC236}">
                    <a16:creationId xmlns:a16="http://schemas.microsoft.com/office/drawing/2014/main" id="{A7347B7E-CCF5-FF42-83C4-25E95D6DDD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9" name="Freeform 676">
                <a:extLst>
                  <a:ext uri="{FF2B5EF4-FFF2-40B4-BE49-F238E27FC236}">
                    <a16:creationId xmlns:a16="http://schemas.microsoft.com/office/drawing/2014/main" id="{00ECEF64-E8C8-4048-95B9-291C901D7767}"/>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0" name="Freeform 677">
                <a:extLst>
                  <a:ext uri="{FF2B5EF4-FFF2-40B4-BE49-F238E27FC236}">
                    <a16:creationId xmlns:a16="http://schemas.microsoft.com/office/drawing/2014/main" id="{0014A409-D9B4-A949-98B0-56F9722D9257}"/>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1" name="Freeform 678">
                <a:extLst>
                  <a:ext uri="{FF2B5EF4-FFF2-40B4-BE49-F238E27FC236}">
                    <a16:creationId xmlns:a16="http://schemas.microsoft.com/office/drawing/2014/main" id="{B32C60B6-03BE-AE4B-A8B2-253AD5DB67F4}"/>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2" name="Freeform 679">
                <a:extLst>
                  <a:ext uri="{FF2B5EF4-FFF2-40B4-BE49-F238E27FC236}">
                    <a16:creationId xmlns:a16="http://schemas.microsoft.com/office/drawing/2014/main" id="{B023ADC3-7539-F145-B52F-5ADE8AAA9E81}"/>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3" name="Freeform 680">
                <a:extLst>
                  <a:ext uri="{FF2B5EF4-FFF2-40B4-BE49-F238E27FC236}">
                    <a16:creationId xmlns:a16="http://schemas.microsoft.com/office/drawing/2014/main" id="{8DC2FD41-54FB-1B4E-AE8D-D4E49D45C29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4" name="Freeform 681">
                <a:extLst>
                  <a:ext uri="{FF2B5EF4-FFF2-40B4-BE49-F238E27FC236}">
                    <a16:creationId xmlns:a16="http://schemas.microsoft.com/office/drawing/2014/main" id="{135825F9-10E4-2C4A-A3EB-E3C7A18604C4}"/>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645" name="Group 682">
                <a:extLst>
                  <a:ext uri="{FF2B5EF4-FFF2-40B4-BE49-F238E27FC236}">
                    <a16:creationId xmlns:a16="http://schemas.microsoft.com/office/drawing/2014/main" id="{18B7D007-F2F8-2041-A3B3-4AAC42AC9D2B}"/>
                  </a:ext>
                </a:extLst>
              </p:cNvPr>
              <p:cNvGrpSpPr>
                <a:grpSpLocks/>
              </p:cNvGrpSpPr>
              <p:nvPr/>
            </p:nvGrpSpPr>
            <p:grpSpPr bwMode="auto">
              <a:xfrm>
                <a:off x="3186" y="2777"/>
                <a:ext cx="55" cy="24"/>
                <a:chOff x="1740" y="2642"/>
                <a:chExt cx="752" cy="327"/>
              </a:xfrm>
            </p:grpSpPr>
            <p:sp>
              <p:nvSpPr>
                <p:cNvPr id="654" name="Freeform 683">
                  <a:extLst>
                    <a:ext uri="{FF2B5EF4-FFF2-40B4-BE49-F238E27FC236}">
                      <a16:creationId xmlns:a16="http://schemas.microsoft.com/office/drawing/2014/main" id="{C9CDCED6-729A-B548-A704-978153940A9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5" name="Freeform 684">
                  <a:extLst>
                    <a:ext uri="{FF2B5EF4-FFF2-40B4-BE49-F238E27FC236}">
                      <a16:creationId xmlns:a16="http://schemas.microsoft.com/office/drawing/2014/main" id="{24052544-85C6-0C47-B814-CD736AF3FD0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6" name="Freeform 685">
                  <a:extLst>
                    <a:ext uri="{FF2B5EF4-FFF2-40B4-BE49-F238E27FC236}">
                      <a16:creationId xmlns:a16="http://schemas.microsoft.com/office/drawing/2014/main" id="{6294FE3C-811A-494B-A379-68E78C7B7B8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7" name="Freeform 686">
                  <a:extLst>
                    <a:ext uri="{FF2B5EF4-FFF2-40B4-BE49-F238E27FC236}">
                      <a16:creationId xmlns:a16="http://schemas.microsoft.com/office/drawing/2014/main" id="{14E79AE5-BBCC-114C-AF2F-57A092C70BC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8" name="Freeform 687">
                  <a:extLst>
                    <a:ext uri="{FF2B5EF4-FFF2-40B4-BE49-F238E27FC236}">
                      <a16:creationId xmlns:a16="http://schemas.microsoft.com/office/drawing/2014/main" id="{87C488F6-CAF2-4349-8DCB-F47AF6FC067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9" name="Freeform 688">
                  <a:extLst>
                    <a:ext uri="{FF2B5EF4-FFF2-40B4-BE49-F238E27FC236}">
                      <a16:creationId xmlns:a16="http://schemas.microsoft.com/office/drawing/2014/main" id="{F96E81D8-978B-5E49-94AC-C77AF2614BC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646" name="Freeform 689">
                <a:extLst>
                  <a:ext uri="{FF2B5EF4-FFF2-40B4-BE49-F238E27FC236}">
                    <a16:creationId xmlns:a16="http://schemas.microsoft.com/office/drawing/2014/main" id="{986E1BA8-56FE-2F4F-B3AB-0EA671F5EF65}"/>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7" name="Freeform 690">
                <a:extLst>
                  <a:ext uri="{FF2B5EF4-FFF2-40B4-BE49-F238E27FC236}">
                    <a16:creationId xmlns:a16="http://schemas.microsoft.com/office/drawing/2014/main" id="{032047D0-42E0-4B46-895E-03472FB4DB75}"/>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8" name="Freeform 691">
                <a:extLst>
                  <a:ext uri="{FF2B5EF4-FFF2-40B4-BE49-F238E27FC236}">
                    <a16:creationId xmlns:a16="http://schemas.microsoft.com/office/drawing/2014/main" id="{FA89F6A3-14E8-1E4F-88E9-66EE672BECD4}"/>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9" name="Freeform 692">
                <a:extLst>
                  <a:ext uri="{FF2B5EF4-FFF2-40B4-BE49-F238E27FC236}">
                    <a16:creationId xmlns:a16="http://schemas.microsoft.com/office/drawing/2014/main" id="{D515CEFC-F72A-2B4C-8178-A7F2D78AC87A}"/>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0" name="Freeform 693">
                <a:extLst>
                  <a:ext uri="{FF2B5EF4-FFF2-40B4-BE49-F238E27FC236}">
                    <a16:creationId xmlns:a16="http://schemas.microsoft.com/office/drawing/2014/main" id="{179531AD-F08A-C641-A873-F2E8AEE5E371}"/>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1" name="Freeform 694">
                <a:extLst>
                  <a:ext uri="{FF2B5EF4-FFF2-40B4-BE49-F238E27FC236}">
                    <a16:creationId xmlns:a16="http://schemas.microsoft.com/office/drawing/2014/main" id="{73AACF3A-FA16-9C4F-8B6F-B0A8B43B758C}"/>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2" name="Freeform 695">
                <a:extLst>
                  <a:ext uri="{FF2B5EF4-FFF2-40B4-BE49-F238E27FC236}">
                    <a16:creationId xmlns:a16="http://schemas.microsoft.com/office/drawing/2014/main" id="{15FD6D01-4885-FE49-9A11-07A76235F50B}"/>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3" name="Freeform 696">
                <a:extLst>
                  <a:ext uri="{FF2B5EF4-FFF2-40B4-BE49-F238E27FC236}">
                    <a16:creationId xmlns:a16="http://schemas.microsoft.com/office/drawing/2014/main" id="{84BBF509-8F69-EB4E-9420-AC49763190E0}"/>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5" name="Group 4">
            <a:extLst>
              <a:ext uri="{FF2B5EF4-FFF2-40B4-BE49-F238E27FC236}">
                <a16:creationId xmlns:a16="http://schemas.microsoft.com/office/drawing/2014/main" id="{A5F051E2-E1A7-9B47-915A-0156EEB4173B}"/>
              </a:ext>
            </a:extLst>
          </p:cNvPr>
          <p:cNvGrpSpPr/>
          <p:nvPr/>
        </p:nvGrpSpPr>
        <p:grpSpPr>
          <a:xfrm>
            <a:off x="756686" y="3632987"/>
            <a:ext cx="1409360" cy="1475447"/>
            <a:chOff x="1073072" y="4567121"/>
            <a:chExt cx="1879146" cy="1967262"/>
          </a:xfrm>
        </p:grpSpPr>
        <p:sp>
          <p:nvSpPr>
            <p:cNvPr id="471" name="Text Box 5">
              <a:extLst>
                <a:ext uri="{FF2B5EF4-FFF2-40B4-BE49-F238E27FC236}">
                  <a16:creationId xmlns:a16="http://schemas.microsoft.com/office/drawing/2014/main" id="{2134EC04-C5E3-F242-90E6-F19A88A1D7C3}"/>
                </a:ext>
              </a:extLst>
            </p:cNvPr>
            <p:cNvSpPr txBox="1">
              <a:spLocks noChangeArrowheads="1"/>
            </p:cNvSpPr>
            <p:nvPr/>
          </p:nvSpPr>
          <p:spPr bwMode="auto">
            <a:xfrm>
              <a:off x="1073072" y="5992697"/>
              <a:ext cx="1879146" cy="5416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lnSpc>
                  <a:spcPct val="85000"/>
                </a:lnSpc>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shared wire (e.g., </a:t>
              </a:r>
            </a:p>
            <a:p>
              <a:pPr algn="ctr" defTabSz="685800" eaLnBrk="0" fontAlgn="base" hangingPunct="0">
                <a:lnSpc>
                  <a:spcPct val="85000"/>
                </a:lnSpc>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cabled Ethernet)</a:t>
              </a:r>
            </a:p>
          </p:txBody>
        </p:sp>
        <p:sp>
          <p:nvSpPr>
            <p:cNvPr id="475" name="Line 173">
              <a:extLst>
                <a:ext uri="{FF2B5EF4-FFF2-40B4-BE49-F238E27FC236}">
                  <a16:creationId xmlns:a16="http://schemas.microsoft.com/office/drawing/2014/main" id="{3F306567-9F2F-4149-9D30-2173B4370AE0}"/>
                </a:ext>
              </a:extLst>
            </p:cNvPr>
            <p:cNvSpPr>
              <a:spLocks noChangeShapeType="1"/>
            </p:cNvSpPr>
            <p:nvPr/>
          </p:nvSpPr>
          <p:spPr bwMode="auto">
            <a:xfrm flipH="1">
              <a:off x="1822938" y="4821121"/>
              <a:ext cx="466725" cy="890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6" name="Line 174">
              <a:extLst>
                <a:ext uri="{FF2B5EF4-FFF2-40B4-BE49-F238E27FC236}">
                  <a16:creationId xmlns:a16="http://schemas.microsoft.com/office/drawing/2014/main" id="{7FB886E9-9D2D-B64D-87A8-FC07C88CC051}"/>
                </a:ext>
              </a:extLst>
            </p:cNvPr>
            <p:cNvSpPr>
              <a:spLocks noChangeShapeType="1"/>
            </p:cNvSpPr>
            <p:nvPr/>
          </p:nvSpPr>
          <p:spPr bwMode="auto">
            <a:xfrm>
              <a:off x="1805475" y="5292608"/>
              <a:ext cx="242888"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7" name="Line 175">
              <a:extLst>
                <a:ext uri="{FF2B5EF4-FFF2-40B4-BE49-F238E27FC236}">
                  <a16:creationId xmlns:a16="http://schemas.microsoft.com/office/drawing/2014/main" id="{197F6785-17A4-034A-979B-B8B5BA4F83AF}"/>
                </a:ext>
              </a:extLst>
            </p:cNvPr>
            <p:cNvSpPr>
              <a:spLocks noChangeShapeType="1"/>
            </p:cNvSpPr>
            <p:nvPr/>
          </p:nvSpPr>
          <p:spPr bwMode="auto">
            <a:xfrm>
              <a:off x="1670538" y="5629158"/>
              <a:ext cx="190500"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8" name="Line 176">
              <a:extLst>
                <a:ext uri="{FF2B5EF4-FFF2-40B4-BE49-F238E27FC236}">
                  <a16:creationId xmlns:a16="http://schemas.microsoft.com/office/drawing/2014/main" id="{70DDD911-DBF3-7F4F-BF66-8853AA418134}"/>
                </a:ext>
              </a:extLst>
            </p:cNvPr>
            <p:cNvSpPr>
              <a:spLocks noChangeShapeType="1"/>
            </p:cNvSpPr>
            <p:nvPr/>
          </p:nvSpPr>
          <p:spPr bwMode="auto">
            <a:xfrm flipV="1">
              <a:off x="2115038" y="5152908"/>
              <a:ext cx="177800" cy="79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6" name="Line 434">
              <a:extLst>
                <a:ext uri="{FF2B5EF4-FFF2-40B4-BE49-F238E27FC236}">
                  <a16:creationId xmlns:a16="http://schemas.microsoft.com/office/drawing/2014/main" id="{13E4667A-1C98-C742-9515-44695E1E26FC}"/>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7" name="Line 435">
              <a:extLst>
                <a:ext uri="{FF2B5EF4-FFF2-40B4-BE49-F238E27FC236}">
                  <a16:creationId xmlns:a16="http://schemas.microsoft.com/office/drawing/2014/main" id="{3AE8AA7B-1112-3E4B-9C21-6CE3F67CF723}"/>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8" name="Line 436">
              <a:extLst>
                <a:ext uri="{FF2B5EF4-FFF2-40B4-BE49-F238E27FC236}">
                  <a16:creationId xmlns:a16="http://schemas.microsoft.com/office/drawing/2014/main" id="{84E2754A-286E-2643-AF6C-06B6ED5706C1}"/>
                </a:ext>
              </a:extLst>
            </p:cNvPr>
            <p:cNvSpPr>
              <a:spLocks noChangeShapeType="1"/>
            </p:cNvSpPr>
            <p:nvPr/>
          </p:nvSpPr>
          <p:spPr bwMode="auto">
            <a:xfrm>
              <a:off x="1918188" y="5562483"/>
              <a:ext cx="190500"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29" name="Group 506">
              <a:extLst>
                <a:ext uri="{FF2B5EF4-FFF2-40B4-BE49-F238E27FC236}">
                  <a16:creationId xmlns:a16="http://schemas.microsoft.com/office/drawing/2014/main" id="{B79DFA91-6DD1-6946-BCA6-B60B73F4E799}"/>
                </a:ext>
              </a:extLst>
            </p:cNvPr>
            <p:cNvGrpSpPr>
              <a:grpSpLocks/>
            </p:cNvGrpSpPr>
            <p:nvPr/>
          </p:nvGrpSpPr>
          <p:grpSpPr bwMode="auto">
            <a:xfrm flipH="1">
              <a:off x="1256200" y="5438658"/>
              <a:ext cx="501650" cy="512763"/>
              <a:chOff x="2839" y="3501"/>
              <a:chExt cx="755" cy="803"/>
            </a:xfrm>
          </p:grpSpPr>
          <p:pic>
            <p:nvPicPr>
              <p:cNvPr id="530" name="Picture 507" descr="desktop_computer_stylized_medium">
                <a:extLst>
                  <a:ext uri="{FF2B5EF4-FFF2-40B4-BE49-F238E27FC236}">
                    <a16:creationId xmlns:a16="http://schemas.microsoft.com/office/drawing/2014/main" id="{B7D871EE-D530-A84C-85C8-4DC1EB0A9C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1" name="Freeform 508">
                <a:extLst>
                  <a:ext uri="{FF2B5EF4-FFF2-40B4-BE49-F238E27FC236}">
                    <a16:creationId xmlns:a16="http://schemas.microsoft.com/office/drawing/2014/main" id="{9D5575BC-5BD2-FE4A-9414-7BAB3B8D409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66" name="Group 699">
              <a:extLst>
                <a:ext uri="{FF2B5EF4-FFF2-40B4-BE49-F238E27FC236}">
                  <a16:creationId xmlns:a16="http://schemas.microsoft.com/office/drawing/2014/main" id="{02B4AC8E-378E-3547-A03F-EB9A037CC599}"/>
                </a:ext>
              </a:extLst>
            </p:cNvPr>
            <p:cNvGrpSpPr>
              <a:grpSpLocks/>
            </p:cNvGrpSpPr>
            <p:nvPr/>
          </p:nvGrpSpPr>
          <p:grpSpPr bwMode="auto">
            <a:xfrm flipH="1">
              <a:off x="1410188" y="4994158"/>
              <a:ext cx="501650" cy="512763"/>
              <a:chOff x="2839" y="3501"/>
              <a:chExt cx="755" cy="803"/>
            </a:xfrm>
          </p:grpSpPr>
          <p:pic>
            <p:nvPicPr>
              <p:cNvPr id="667" name="Picture 700" descr="desktop_computer_stylized_medium">
                <a:extLst>
                  <a:ext uri="{FF2B5EF4-FFF2-40B4-BE49-F238E27FC236}">
                    <a16:creationId xmlns:a16="http://schemas.microsoft.com/office/drawing/2014/main" id="{71724573-60B3-124B-B985-CADFBB1B25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8" name="Freeform 701">
                <a:extLst>
                  <a:ext uri="{FF2B5EF4-FFF2-40B4-BE49-F238E27FC236}">
                    <a16:creationId xmlns:a16="http://schemas.microsoft.com/office/drawing/2014/main" id="{E65649AC-8FC0-F443-9BCF-46161D9931F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69" name="Group 702">
              <a:extLst>
                <a:ext uri="{FF2B5EF4-FFF2-40B4-BE49-F238E27FC236}">
                  <a16:creationId xmlns:a16="http://schemas.microsoft.com/office/drawing/2014/main" id="{193A9924-4D79-4547-A4DE-2DF0DB24940C}"/>
                </a:ext>
              </a:extLst>
            </p:cNvPr>
            <p:cNvGrpSpPr>
              <a:grpSpLocks/>
            </p:cNvGrpSpPr>
            <p:nvPr/>
          </p:nvGrpSpPr>
          <p:grpSpPr bwMode="auto">
            <a:xfrm flipH="1">
              <a:off x="1561000" y="4567121"/>
              <a:ext cx="501650" cy="512762"/>
              <a:chOff x="2839" y="3501"/>
              <a:chExt cx="755" cy="803"/>
            </a:xfrm>
          </p:grpSpPr>
          <p:pic>
            <p:nvPicPr>
              <p:cNvPr id="670" name="Picture 703" descr="desktop_computer_stylized_medium">
                <a:extLst>
                  <a:ext uri="{FF2B5EF4-FFF2-40B4-BE49-F238E27FC236}">
                    <a16:creationId xmlns:a16="http://schemas.microsoft.com/office/drawing/2014/main" id="{C8CA1A81-D304-424F-87F7-FEE71560CB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1" name="Freeform 704">
                <a:extLst>
                  <a:ext uri="{FF2B5EF4-FFF2-40B4-BE49-F238E27FC236}">
                    <a16:creationId xmlns:a16="http://schemas.microsoft.com/office/drawing/2014/main" id="{A593126A-F019-4948-B6F9-9F0BBDC1238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72" name="Group 705">
              <a:extLst>
                <a:ext uri="{FF2B5EF4-FFF2-40B4-BE49-F238E27FC236}">
                  <a16:creationId xmlns:a16="http://schemas.microsoft.com/office/drawing/2014/main" id="{782ACF55-310A-7742-B762-459ADBC589A6}"/>
                </a:ext>
              </a:extLst>
            </p:cNvPr>
            <p:cNvGrpSpPr>
              <a:grpSpLocks/>
            </p:cNvGrpSpPr>
            <p:nvPr/>
          </p:nvGrpSpPr>
          <p:grpSpPr bwMode="auto">
            <a:xfrm>
              <a:off x="2234100" y="4954471"/>
              <a:ext cx="501650" cy="512762"/>
              <a:chOff x="2839" y="3501"/>
              <a:chExt cx="755" cy="803"/>
            </a:xfrm>
          </p:grpSpPr>
          <p:pic>
            <p:nvPicPr>
              <p:cNvPr id="673" name="Picture 706" descr="desktop_computer_stylized_medium">
                <a:extLst>
                  <a:ext uri="{FF2B5EF4-FFF2-40B4-BE49-F238E27FC236}">
                    <a16:creationId xmlns:a16="http://schemas.microsoft.com/office/drawing/2014/main" id="{B4D37DEA-5391-6A48-B22B-C5003F10CD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4" name="Freeform 707">
                <a:extLst>
                  <a:ext uri="{FF2B5EF4-FFF2-40B4-BE49-F238E27FC236}">
                    <a16:creationId xmlns:a16="http://schemas.microsoft.com/office/drawing/2014/main" id="{3BF185DB-3612-4349-821B-4CFDFD5386C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75" name="Group 708">
              <a:extLst>
                <a:ext uri="{FF2B5EF4-FFF2-40B4-BE49-F238E27FC236}">
                  <a16:creationId xmlns:a16="http://schemas.microsoft.com/office/drawing/2014/main" id="{97B144E7-A54B-CA4C-B04F-A2F25E986C27}"/>
                </a:ext>
              </a:extLst>
            </p:cNvPr>
            <p:cNvGrpSpPr>
              <a:grpSpLocks/>
            </p:cNvGrpSpPr>
            <p:nvPr/>
          </p:nvGrpSpPr>
          <p:grpSpPr bwMode="auto">
            <a:xfrm>
              <a:off x="2035663" y="5394208"/>
              <a:ext cx="501650" cy="512763"/>
              <a:chOff x="2839" y="3501"/>
              <a:chExt cx="755" cy="803"/>
            </a:xfrm>
          </p:grpSpPr>
          <p:pic>
            <p:nvPicPr>
              <p:cNvPr id="676" name="Picture 709" descr="desktop_computer_stylized_medium">
                <a:extLst>
                  <a:ext uri="{FF2B5EF4-FFF2-40B4-BE49-F238E27FC236}">
                    <a16:creationId xmlns:a16="http://schemas.microsoft.com/office/drawing/2014/main" id="{BC4923DF-E580-E043-87E0-54FA60E4EC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7" name="Freeform 710">
                <a:extLst>
                  <a:ext uri="{FF2B5EF4-FFF2-40B4-BE49-F238E27FC236}">
                    <a16:creationId xmlns:a16="http://schemas.microsoft.com/office/drawing/2014/main" id="{42EC1204-645A-4842-92FE-2F13DBC97D5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nvGrpSpPr>
          <p:cNvPr id="9" name="Group 8">
            <a:extLst>
              <a:ext uri="{FF2B5EF4-FFF2-40B4-BE49-F238E27FC236}">
                <a16:creationId xmlns:a16="http://schemas.microsoft.com/office/drawing/2014/main" id="{36288C4E-3C37-1146-A254-7DBA7BE1413F}"/>
              </a:ext>
            </a:extLst>
          </p:cNvPr>
          <p:cNvGrpSpPr/>
          <p:nvPr/>
        </p:nvGrpSpPr>
        <p:grpSpPr>
          <a:xfrm>
            <a:off x="2716077" y="3728673"/>
            <a:ext cx="1598516" cy="1265006"/>
            <a:chOff x="2954677" y="4737811"/>
            <a:chExt cx="2131354" cy="1686674"/>
          </a:xfrm>
        </p:grpSpPr>
        <p:grpSp>
          <p:nvGrpSpPr>
            <p:cNvPr id="3" name="Group 2">
              <a:extLst>
                <a:ext uri="{FF2B5EF4-FFF2-40B4-BE49-F238E27FC236}">
                  <a16:creationId xmlns:a16="http://schemas.microsoft.com/office/drawing/2014/main" id="{E337CC03-6B75-DD4E-AEF4-E8B1E9874303}"/>
                </a:ext>
              </a:extLst>
            </p:cNvPr>
            <p:cNvGrpSpPr/>
            <p:nvPr/>
          </p:nvGrpSpPr>
          <p:grpSpPr>
            <a:xfrm>
              <a:off x="3021501" y="4737811"/>
              <a:ext cx="1951525" cy="1263172"/>
              <a:chOff x="7891681" y="3099042"/>
              <a:chExt cx="2342453" cy="1569939"/>
            </a:xfrm>
          </p:grpSpPr>
          <p:sp>
            <p:nvSpPr>
              <p:cNvPr id="678" name="Oval 800">
                <a:extLst>
                  <a:ext uri="{FF2B5EF4-FFF2-40B4-BE49-F238E27FC236}">
                    <a16:creationId xmlns:a16="http://schemas.microsoft.com/office/drawing/2014/main" id="{10688176-2675-9F46-B6CD-4D634B244B85}"/>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2100">
                  <a:solidFill>
                    <a:prstClr val="black"/>
                  </a:solidFill>
                  <a:latin typeface="Avenir Book" panose="020B0503020203020204" pitchFamily="34" charset="-78"/>
                  <a:cs typeface="Avenir Book" panose="020B0503020203020204" pitchFamily="34" charset="-78"/>
                </a:endParaRPr>
              </a:p>
            </p:txBody>
          </p:sp>
          <p:grpSp>
            <p:nvGrpSpPr>
              <p:cNvPr id="679" name="Group 817">
                <a:extLst>
                  <a:ext uri="{FF2B5EF4-FFF2-40B4-BE49-F238E27FC236}">
                    <a16:creationId xmlns:a16="http://schemas.microsoft.com/office/drawing/2014/main" id="{3894D620-6D9E-8346-8516-F7389ED026FC}"/>
                  </a:ext>
                </a:extLst>
              </p:cNvPr>
              <p:cNvGrpSpPr>
                <a:grpSpLocks/>
              </p:cNvGrpSpPr>
              <p:nvPr/>
            </p:nvGrpSpPr>
            <p:grpSpPr bwMode="auto">
              <a:xfrm>
                <a:off x="9022376" y="3275911"/>
                <a:ext cx="615031" cy="694531"/>
                <a:chOff x="2920" y="1424"/>
                <a:chExt cx="326" cy="320"/>
              </a:xfrm>
            </p:grpSpPr>
            <p:sp>
              <p:nvSpPr>
                <p:cNvPr id="680" name="Oval 818">
                  <a:extLst>
                    <a:ext uri="{FF2B5EF4-FFF2-40B4-BE49-F238E27FC236}">
                      <a16:creationId xmlns:a16="http://schemas.microsoft.com/office/drawing/2014/main" id="{11052586-B35E-DD4B-8AEC-F4861D0C986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grpSp>
              <p:nvGrpSpPr>
                <p:cNvPr id="681" name="Group 819">
                  <a:extLst>
                    <a:ext uri="{FF2B5EF4-FFF2-40B4-BE49-F238E27FC236}">
                      <a16:creationId xmlns:a16="http://schemas.microsoft.com/office/drawing/2014/main" id="{ECD32DC1-931D-D54F-8659-4C948098C664}"/>
                    </a:ext>
                  </a:extLst>
                </p:cNvPr>
                <p:cNvGrpSpPr>
                  <a:grpSpLocks/>
                </p:cNvGrpSpPr>
                <p:nvPr/>
              </p:nvGrpSpPr>
              <p:grpSpPr bwMode="auto">
                <a:xfrm>
                  <a:off x="2949" y="1424"/>
                  <a:ext cx="265" cy="280"/>
                  <a:chOff x="2949" y="1424"/>
                  <a:chExt cx="265" cy="280"/>
                </a:xfrm>
              </p:grpSpPr>
              <p:sp>
                <p:nvSpPr>
                  <p:cNvPr id="683" name="Oval 820">
                    <a:extLst>
                      <a:ext uri="{FF2B5EF4-FFF2-40B4-BE49-F238E27FC236}">
                        <a16:creationId xmlns:a16="http://schemas.microsoft.com/office/drawing/2014/main" id="{3304D76E-6F1B-7745-A3CB-304D98B35642}"/>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684" name="Oval 821">
                    <a:extLst>
                      <a:ext uri="{FF2B5EF4-FFF2-40B4-BE49-F238E27FC236}">
                        <a16:creationId xmlns:a16="http://schemas.microsoft.com/office/drawing/2014/main" id="{74755B4A-1CD5-5744-9D5B-A2B52FF8D484}"/>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685" name="Oval 822">
                    <a:extLst>
                      <a:ext uri="{FF2B5EF4-FFF2-40B4-BE49-F238E27FC236}">
                        <a16:creationId xmlns:a16="http://schemas.microsoft.com/office/drawing/2014/main" id="{4C9ED777-1C5F-D14C-85A1-B0DD4AB517DA}"/>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686" name="Oval 823">
                    <a:extLst>
                      <a:ext uri="{FF2B5EF4-FFF2-40B4-BE49-F238E27FC236}">
                        <a16:creationId xmlns:a16="http://schemas.microsoft.com/office/drawing/2014/main" id="{31AB0A7A-58BA-3043-BD5D-31AC5EB274F6}"/>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687" name="Freeform 824">
                    <a:extLst>
                      <a:ext uri="{FF2B5EF4-FFF2-40B4-BE49-F238E27FC236}">
                        <a16:creationId xmlns:a16="http://schemas.microsoft.com/office/drawing/2014/main" id="{259CA958-5773-B14D-898D-D3612E11BDA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grpSp>
            <p:sp>
              <p:nvSpPr>
                <p:cNvPr id="682" name="Freeform 825">
                  <a:extLst>
                    <a:ext uri="{FF2B5EF4-FFF2-40B4-BE49-F238E27FC236}">
                      <a16:creationId xmlns:a16="http://schemas.microsoft.com/office/drawing/2014/main" id="{07C15FD6-3BA5-3648-9F8B-5D0B7E898EB4}"/>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grpSp>
          <p:grpSp>
            <p:nvGrpSpPr>
              <p:cNvPr id="688" name="Group 783">
                <a:extLst>
                  <a:ext uri="{FF2B5EF4-FFF2-40B4-BE49-F238E27FC236}">
                    <a16:creationId xmlns:a16="http://schemas.microsoft.com/office/drawing/2014/main" id="{0710E690-D315-AD40-8470-BF130355A783}"/>
                  </a:ext>
                </a:extLst>
              </p:cNvPr>
              <p:cNvGrpSpPr>
                <a:grpSpLocks/>
              </p:cNvGrpSpPr>
              <p:nvPr/>
            </p:nvGrpSpPr>
            <p:grpSpPr bwMode="auto">
              <a:xfrm>
                <a:off x="9122147" y="3619386"/>
                <a:ext cx="393690" cy="1049595"/>
                <a:chOff x="3130" y="3288"/>
                <a:chExt cx="410" cy="742"/>
              </a:xfrm>
            </p:grpSpPr>
            <p:sp>
              <p:nvSpPr>
                <p:cNvPr id="689" name="Line 270">
                  <a:extLst>
                    <a:ext uri="{FF2B5EF4-FFF2-40B4-BE49-F238E27FC236}">
                      <a16:creationId xmlns:a16="http://schemas.microsoft.com/office/drawing/2014/main" id="{04149AE5-43DA-3047-BFDC-5CFB5846267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690" name="Line 271">
                  <a:extLst>
                    <a:ext uri="{FF2B5EF4-FFF2-40B4-BE49-F238E27FC236}">
                      <a16:creationId xmlns:a16="http://schemas.microsoft.com/office/drawing/2014/main" id="{6338FFA1-2B24-C444-8D8F-3277B2D87F6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691" name="Line 272">
                  <a:extLst>
                    <a:ext uri="{FF2B5EF4-FFF2-40B4-BE49-F238E27FC236}">
                      <a16:creationId xmlns:a16="http://schemas.microsoft.com/office/drawing/2014/main" id="{C56657E2-C2C8-D445-8165-8F85452492B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692" name="Line 273">
                  <a:extLst>
                    <a:ext uri="{FF2B5EF4-FFF2-40B4-BE49-F238E27FC236}">
                      <a16:creationId xmlns:a16="http://schemas.microsoft.com/office/drawing/2014/main" id="{B7B82588-44BD-2D40-AFBE-88A049E7C2B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693" name="Line 274">
                  <a:extLst>
                    <a:ext uri="{FF2B5EF4-FFF2-40B4-BE49-F238E27FC236}">
                      <a16:creationId xmlns:a16="http://schemas.microsoft.com/office/drawing/2014/main" id="{B49C6B4C-26A6-464B-A658-C25BD053BD5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694" name="Line 275">
                  <a:extLst>
                    <a:ext uri="{FF2B5EF4-FFF2-40B4-BE49-F238E27FC236}">
                      <a16:creationId xmlns:a16="http://schemas.microsoft.com/office/drawing/2014/main" id="{9DEE2C80-A67F-BC44-917A-FAEB31A8FDE6}"/>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695" name="Line 276">
                  <a:extLst>
                    <a:ext uri="{FF2B5EF4-FFF2-40B4-BE49-F238E27FC236}">
                      <a16:creationId xmlns:a16="http://schemas.microsoft.com/office/drawing/2014/main" id="{5A46DA7F-F265-CB4C-A51D-41A95E0B2DB9}"/>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696" name="Line 277">
                  <a:extLst>
                    <a:ext uri="{FF2B5EF4-FFF2-40B4-BE49-F238E27FC236}">
                      <a16:creationId xmlns:a16="http://schemas.microsoft.com/office/drawing/2014/main" id="{593E4D81-9E83-E74D-8F06-058D326BB954}"/>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697" name="Line 278">
                  <a:extLst>
                    <a:ext uri="{FF2B5EF4-FFF2-40B4-BE49-F238E27FC236}">
                      <a16:creationId xmlns:a16="http://schemas.microsoft.com/office/drawing/2014/main" id="{19A8EFE0-C98F-E44D-993F-B51434E6A07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698" name="Line 279">
                  <a:extLst>
                    <a:ext uri="{FF2B5EF4-FFF2-40B4-BE49-F238E27FC236}">
                      <a16:creationId xmlns:a16="http://schemas.microsoft.com/office/drawing/2014/main" id="{B0DE46EE-854B-7449-A982-B3A715EBF3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699" name="Line 280">
                  <a:extLst>
                    <a:ext uri="{FF2B5EF4-FFF2-40B4-BE49-F238E27FC236}">
                      <a16:creationId xmlns:a16="http://schemas.microsoft.com/office/drawing/2014/main" id="{13490F49-1356-1849-AFBC-6C97EFE1E65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00" name="Line 281">
                  <a:extLst>
                    <a:ext uri="{FF2B5EF4-FFF2-40B4-BE49-F238E27FC236}">
                      <a16:creationId xmlns:a16="http://schemas.microsoft.com/office/drawing/2014/main" id="{03009224-D46D-E74D-B16C-6D0BBBCFB77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01" name="Line 282">
                  <a:extLst>
                    <a:ext uri="{FF2B5EF4-FFF2-40B4-BE49-F238E27FC236}">
                      <a16:creationId xmlns:a16="http://schemas.microsoft.com/office/drawing/2014/main" id="{195799B9-BB33-BC4E-BA89-837E62925CA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02" name="Line 283">
                  <a:extLst>
                    <a:ext uri="{FF2B5EF4-FFF2-40B4-BE49-F238E27FC236}">
                      <a16:creationId xmlns:a16="http://schemas.microsoft.com/office/drawing/2014/main" id="{5617F8DF-F9E1-5043-8A1C-F0FA02039F29}"/>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03" name="Line 284">
                  <a:extLst>
                    <a:ext uri="{FF2B5EF4-FFF2-40B4-BE49-F238E27FC236}">
                      <a16:creationId xmlns:a16="http://schemas.microsoft.com/office/drawing/2014/main" id="{A0BBBAC8-FD74-EF44-A13C-105333752927}"/>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grpSp>
          <p:grpSp>
            <p:nvGrpSpPr>
              <p:cNvPr id="704" name="Group 703">
                <a:extLst>
                  <a:ext uri="{FF2B5EF4-FFF2-40B4-BE49-F238E27FC236}">
                    <a16:creationId xmlns:a16="http://schemas.microsoft.com/office/drawing/2014/main" id="{42EB9871-56EA-2341-96EB-5728B4E754D6}"/>
                  </a:ext>
                </a:extLst>
              </p:cNvPr>
              <p:cNvGrpSpPr/>
              <p:nvPr/>
            </p:nvGrpSpPr>
            <p:grpSpPr>
              <a:xfrm>
                <a:off x="8405402" y="3099042"/>
                <a:ext cx="527285" cy="593983"/>
                <a:chOff x="8328836" y="2202873"/>
                <a:chExt cx="527285" cy="593983"/>
              </a:xfrm>
            </p:grpSpPr>
            <p:pic>
              <p:nvPicPr>
                <p:cNvPr id="705" name="Picture 653" descr="iphone_stylized_small">
                  <a:extLst>
                    <a:ext uri="{FF2B5EF4-FFF2-40B4-BE49-F238E27FC236}">
                      <a16:creationId xmlns:a16="http://schemas.microsoft.com/office/drawing/2014/main" id="{3B41EE83-D29B-9B4A-9E7E-CDC2C57381F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 name="Group 850">
                  <a:extLst>
                    <a:ext uri="{FF2B5EF4-FFF2-40B4-BE49-F238E27FC236}">
                      <a16:creationId xmlns:a16="http://schemas.microsoft.com/office/drawing/2014/main" id="{A2B15487-5874-8E4F-A2D2-3B4F8B949D8A}"/>
                    </a:ext>
                  </a:extLst>
                </p:cNvPr>
                <p:cNvGrpSpPr>
                  <a:grpSpLocks/>
                </p:cNvGrpSpPr>
                <p:nvPr/>
              </p:nvGrpSpPr>
              <p:grpSpPr bwMode="auto">
                <a:xfrm>
                  <a:off x="8328836" y="2202873"/>
                  <a:ext cx="527285" cy="118466"/>
                  <a:chOff x="2199" y="955"/>
                  <a:chExt cx="2547" cy="506"/>
                </a:xfrm>
              </p:grpSpPr>
              <p:sp>
                <p:nvSpPr>
                  <p:cNvPr id="707" name="Freeform 851">
                    <a:extLst>
                      <a:ext uri="{FF2B5EF4-FFF2-40B4-BE49-F238E27FC236}">
                        <a16:creationId xmlns:a16="http://schemas.microsoft.com/office/drawing/2014/main" id="{F198C428-7BD3-9547-B5FE-EC2B2E4B3F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08" name="Freeform 852">
                    <a:extLst>
                      <a:ext uri="{FF2B5EF4-FFF2-40B4-BE49-F238E27FC236}">
                        <a16:creationId xmlns:a16="http://schemas.microsoft.com/office/drawing/2014/main" id="{2BF34BB6-4817-E041-B51A-FF030BD85DA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09" name="Freeform 853">
                    <a:extLst>
                      <a:ext uri="{FF2B5EF4-FFF2-40B4-BE49-F238E27FC236}">
                        <a16:creationId xmlns:a16="http://schemas.microsoft.com/office/drawing/2014/main" id="{1F12D98B-9D91-2C4A-9A60-79ED30FF4BE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10" name="Freeform 854">
                    <a:extLst>
                      <a:ext uri="{FF2B5EF4-FFF2-40B4-BE49-F238E27FC236}">
                        <a16:creationId xmlns:a16="http://schemas.microsoft.com/office/drawing/2014/main" id="{9DF11EBC-0004-A948-BFDC-FDE61D97F75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11" name="Freeform 855">
                    <a:extLst>
                      <a:ext uri="{FF2B5EF4-FFF2-40B4-BE49-F238E27FC236}">
                        <a16:creationId xmlns:a16="http://schemas.microsoft.com/office/drawing/2014/main" id="{E7293A64-2C3C-9646-B157-AA28AC5BA84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12" name="Freeform 856">
                    <a:extLst>
                      <a:ext uri="{FF2B5EF4-FFF2-40B4-BE49-F238E27FC236}">
                        <a16:creationId xmlns:a16="http://schemas.microsoft.com/office/drawing/2014/main" id="{3F0646E8-B992-F84E-AF32-0F3C879615B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grpSp>
          </p:grpSp>
          <p:grpSp>
            <p:nvGrpSpPr>
              <p:cNvPr id="713" name="Group 712">
                <a:extLst>
                  <a:ext uri="{FF2B5EF4-FFF2-40B4-BE49-F238E27FC236}">
                    <a16:creationId xmlns:a16="http://schemas.microsoft.com/office/drawing/2014/main" id="{A5689340-E6EB-1E4C-B299-F2EC3B1CDBCC}"/>
                  </a:ext>
                </a:extLst>
              </p:cNvPr>
              <p:cNvGrpSpPr/>
              <p:nvPr/>
            </p:nvGrpSpPr>
            <p:grpSpPr>
              <a:xfrm>
                <a:off x="7891681" y="4024818"/>
                <a:ext cx="1120341" cy="347863"/>
                <a:chOff x="9561515" y="2748013"/>
                <a:chExt cx="1120341" cy="347863"/>
              </a:xfrm>
            </p:grpSpPr>
            <p:pic>
              <p:nvPicPr>
                <p:cNvPr id="714" name="Picture 603" descr="car_icon_small">
                  <a:extLst>
                    <a:ext uri="{FF2B5EF4-FFF2-40B4-BE49-F238E27FC236}">
                      <a16:creationId xmlns:a16="http://schemas.microsoft.com/office/drawing/2014/main" id="{64B67A9E-AD4C-A44D-8D74-4BA4FA5BC4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5" name="Group 850">
                  <a:extLst>
                    <a:ext uri="{FF2B5EF4-FFF2-40B4-BE49-F238E27FC236}">
                      <a16:creationId xmlns:a16="http://schemas.microsoft.com/office/drawing/2014/main" id="{84052C40-E105-A342-89B4-BDF61A2D5A5E}"/>
                    </a:ext>
                  </a:extLst>
                </p:cNvPr>
                <p:cNvGrpSpPr>
                  <a:grpSpLocks/>
                </p:cNvGrpSpPr>
                <p:nvPr/>
              </p:nvGrpSpPr>
              <p:grpSpPr bwMode="auto">
                <a:xfrm>
                  <a:off x="9788587" y="2748013"/>
                  <a:ext cx="527285" cy="118466"/>
                  <a:chOff x="2199" y="955"/>
                  <a:chExt cx="2547" cy="506"/>
                </a:xfrm>
              </p:grpSpPr>
              <p:sp>
                <p:nvSpPr>
                  <p:cNvPr id="717" name="Freeform 851">
                    <a:extLst>
                      <a:ext uri="{FF2B5EF4-FFF2-40B4-BE49-F238E27FC236}">
                        <a16:creationId xmlns:a16="http://schemas.microsoft.com/office/drawing/2014/main" id="{0BA44966-8A4E-BB43-959B-A59F35AB557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18" name="Freeform 852">
                    <a:extLst>
                      <a:ext uri="{FF2B5EF4-FFF2-40B4-BE49-F238E27FC236}">
                        <a16:creationId xmlns:a16="http://schemas.microsoft.com/office/drawing/2014/main" id="{5DC04172-F777-E646-93C2-4CDF96DA8802}"/>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19" name="Freeform 853">
                    <a:extLst>
                      <a:ext uri="{FF2B5EF4-FFF2-40B4-BE49-F238E27FC236}">
                        <a16:creationId xmlns:a16="http://schemas.microsoft.com/office/drawing/2014/main" id="{A55970CF-BAEF-CD49-9BCE-C69AB8A5C4B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20" name="Freeform 854">
                    <a:extLst>
                      <a:ext uri="{FF2B5EF4-FFF2-40B4-BE49-F238E27FC236}">
                        <a16:creationId xmlns:a16="http://schemas.microsoft.com/office/drawing/2014/main" id="{2986E248-F171-5D48-8739-D2298CCA87A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21" name="Freeform 855">
                    <a:extLst>
                      <a:ext uri="{FF2B5EF4-FFF2-40B4-BE49-F238E27FC236}">
                        <a16:creationId xmlns:a16="http://schemas.microsoft.com/office/drawing/2014/main" id="{49F0B7F7-B410-9C43-9C2A-1B8B7525926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22" name="Freeform 856">
                    <a:extLst>
                      <a:ext uri="{FF2B5EF4-FFF2-40B4-BE49-F238E27FC236}">
                        <a16:creationId xmlns:a16="http://schemas.microsoft.com/office/drawing/2014/main" id="{287FBEA2-91A4-594C-9875-9EB64B31048E}"/>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grpSp>
            <p:cxnSp>
              <p:nvCxnSpPr>
                <p:cNvPr id="716" name="Straight Connector 715">
                  <a:extLst>
                    <a:ext uri="{FF2B5EF4-FFF2-40B4-BE49-F238E27FC236}">
                      <a16:creationId xmlns:a16="http://schemas.microsoft.com/office/drawing/2014/main" id="{00CD8070-E312-CE4E-9330-AF9220DB94C1}"/>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3" name="Group 722">
                <a:extLst>
                  <a:ext uri="{FF2B5EF4-FFF2-40B4-BE49-F238E27FC236}">
                    <a16:creationId xmlns:a16="http://schemas.microsoft.com/office/drawing/2014/main" id="{7270D670-9717-4947-8A8A-E81A05A4A5CB}"/>
                  </a:ext>
                </a:extLst>
              </p:cNvPr>
              <p:cNvGrpSpPr/>
              <p:nvPr/>
            </p:nvGrpSpPr>
            <p:grpSpPr>
              <a:xfrm>
                <a:off x="9731765" y="3463179"/>
                <a:ext cx="502369" cy="512348"/>
                <a:chOff x="7341491" y="2307905"/>
                <a:chExt cx="509280" cy="439573"/>
              </a:xfrm>
            </p:grpSpPr>
            <p:grpSp>
              <p:nvGrpSpPr>
                <p:cNvPr id="724" name="Group 723">
                  <a:extLst>
                    <a:ext uri="{FF2B5EF4-FFF2-40B4-BE49-F238E27FC236}">
                      <a16:creationId xmlns:a16="http://schemas.microsoft.com/office/drawing/2014/main" id="{46A2D8F1-7677-BA43-8C79-F92B915BC035}"/>
                    </a:ext>
                  </a:extLst>
                </p:cNvPr>
                <p:cNvGrpSpPr/>
                <p:nvPr/>
              </p:nvGrpSpPr>
              <p:grpSpPr>
                <a:xfrm>
                  <a:off x="7341491" y="2426725"/>
                  <a:ext cx="509280" cy="320753"/>
                  <a:chOff x="7458407" y="2414528"/>
                  <a:chExt cx="509280" cy="320753"/>
                </a:xfrm>
              </p:grpSpPr>
              <p:pic>
                <p:nvPicPr>
                  <p:cNvPr id="733" name="Picture 1018" descr="laptop_keyboard">
                    <a:extLst>
                      <a:ext uri="{FF2B5EF4-FFF2-40B4-BE49-F238E27FC236}">
                        <a16:creationId xmlns:a16="http://schemas.microsoft.com/office/drawing/2014/main" id="{0213EE88-DBCD-E942-AE09-77E4A5369E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1019">
                    <a:extLst>
                      <a:ext uri="{FF2B5EF4-FFF2-40B4-BE49-F238E27FC236}">
                        <a16:creationId xmlns:a16="http://schemas.microsoft.com/office/drawing/2014/main" id="{1AB1E013-5334-2443-B3EA-0ADF9CDA97C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pic>
                <p:nvPicPr>
                  <p:cNvPr id="735" name="Picture 1020" descr="screen">
                    <a:extLst>
                      <a:ext uri="{FF2B5EF4-FFF2-40B4-BE49-F238E27FC236}">
                        <a16:creationId xmlns:a16="http://schemas.microsoft.com/office/drawing/2014/main" id="{8E8FB868-F15A-354D-8A94-F6162964A28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1021">
                    <a:extLst>
                      <a:ext uri="{FF2B5EF4-FFF2-40B4-BE49-F238E27FC236}">
                        <a16:creationId xmlns:a16="http://schemas.microsoft.com/office/drawing/2014/main" id="{808AD4A9-7969-A440-AF65-3F01AEA7E2E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37" name="Freeform 1022">
                    <a:extLst>
                      <a:ext uri="{FF2B5EF4-FFF2-40B4-BE49-F238E27FC236}">
                        <a16:creationId xmlns:a16="http://schemas.microsoft.com/office/drawing/2014/main" id="{BE959CDF-8CEC-5D49-B9B5-695C75E54AAE}"/>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38" name="Freeform 1023">
                    <a:extLst>
                      <a:ext uri="{FF2B5EF4-FFF2-40B4-BE49-F238E27FC236}">
                        <a16:creationId xmlns:a16="http://schemas.microsoft.com/office/drawing/2014/main" id="{C47539D5-AB19-6248-B8AC-D7C1EB7D894A}"/>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39" name="Freeform 1024">
                    <a:extLst>
                      <a:ext uri="{FF2B5EF4-FFF2-40B4-BE49-F238E27FC236}">
                        <a16:creationId xmlns:a16="http://schemas.microsoft.com/office/drawing/2014/main" id="{5AEB62B0-7DA6-D743-86A5-DFFF45D54BF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40" name="Freeform 1025">
                    <a:extLst>
                      <a:ext uri="{FF2B5EF4-FFF2-40B4-BE49-F238E27FC236}">
                        <a16:creationId xmlns:a16="http://schemas.microsoft.com/office/drawing/2014/main" id="{B47C284C-2338-754B-99BA-EA63C8A915C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41" name="Freeform 1026">
                    <a:extLst>
                      <a:ext uri="{FF2B5EF4-FFF2-40B4-BE49-F238E27FC236}">
                        <a16:creationId xmlns:a16="http://schemas.microsoft.com/office/drawing/2014/main" id="{9B886F94-1E66-9F4A-AE5A-8E0F922D014D}"/>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grpSp>
                <p:nvGrpSpPr>
                  <p:cNvPr id="742" name="Group 1027">
                    <a:extLst>
                      <a:ext uri="{FF2B5EF4-FFF2-40B4-BE49-F238E27FC236}">
                        <a16:creationId xmlns:a16="http://schemas.microsoft.com/office/drawing/2014/main" id="{715EA677-D4AB-B447-B08B-D7ED313243A4}"/>
                      </a:ext>
                    </a:extLst>
                  </p:cNvPr>
                  <p:cNvGrpSpPr>
                    <a:grpSpLocks/>
                  </p:cNvGrpSpPr>
                  <p:nvPr/>
                </p:nvGrpSpPr>
                <p:grpSpPr bwMode="auto">
                  <a:xfrm>
                    <a:off x="7594735" y="2642220"/>
                    <a:ext cx="98740" cy="36846"/>
                    <a:chOff x="1740" y="2642"/>
                    <a:chExt cx="752" cy="327"/>
                  </a:xfrm>
                </p:grpSpPr>
                <p:sp>
                  <p:nvSpPr>
                    <p:cNvPr id="749" name="Freeform 1028">
                      <a:extLst>
                        <a:ext uri="{FF2B5EF4-FFF2-40B4-BE49-F238E27FC236}">
                          <a16:creationId xmlns:a16="http://schemas.microsoft.com/office/drawing/2014/main" id="{E1124562-ECF8-4F4C-90C1-EF6396A68E5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50" name="Freeform 1029">
                      <a:extLst>
                        <a:ext uri="{FF2B5EF4-FFF2-40B4-BE49-F238E27FC236}">
                          <a16:creationId xmlns:a16="http://schemas.microsoft.com/office/drawing/2014/main" id="{3389E998-0F08-914D-9479-D8E12E2549A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51" name="Freeform 1030">
                      <a:extLst>
                        <a:ext uri="{FF2B5EF4-FFF2-40B4-BE49-F238E27FC236}">
                          <a16:creationId xmlns:a16="http://schemas.microsoft.com/office/drawing/2014/main" id="{8A11850E-DFFA-ED48-BEB3-85180AD217F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52" name="Freeform 1031">
                      <a:extLst>
                        <a:ext uri="{FF2B5EF4-FFF2-40B4-BE49-F238E27FC236}">
                          <a16:creationId xmlns:a16="http://schemas.microsoft.com/office/drawing/2014/main" id="{348FFCFE-31F3-D044-A19B-3EA98E2A2BD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53" name="Freeform 1032">
                      <a:extLst>
                        <a:ext uri="{FF2B5EF4-FFF2-40B4-BE49-F238E27FC236}">
                          <a16:creationId xmlns:a16="http://schemas.microsoft.com/office/drawing/2014/main" id="{E0BFA97F-7FDE-4B49-BE02-A5B711E5357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54" name="Freeform 1033">
                      <a:extLst>
                        <a:ext uri="{FF2B5EF4-FFF2-40B4-BE49-F238E27FC236}">
                          <a16:creationId xmlns:a16="http://schemas.microsoft.com/office/drawing/2014/main" id="{5566BB9E-C2DB-904B-8DAE-F1FAE62B3F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grpSp>
              <p:sp>
                <p:nvSpPr>
                  <p:cNvPr id="743" name="Freeform 1034">
                    <a:extLst>
                      <a:ext uri="{FF2B5EF4-FFF2-40B4-BE49-F238E27FC236}">
                        <a16:creationId xmlns:a16="http://schemas.microsoft.com/office/drawing/2014/main" id="{8531613B-92A9-464D-BE9E-A3721518617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44" name="Freeform 1035">
                    <a:extLst>
                      <a:ext uri="{FF2B5EF4-FFF2-40B4-BE49-F238E27FC236}">
                        <a16:creationId xmlns:a16="http://schemas.microsoft.com/office/drawing/2014/main" id="{EE5A0F89-BDF3-4F47-BA87-66EF728D000F}"/>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45" name="Freeform 1036">
                    <a:extLst>
                      <a:ext uri="{FF2B5EF4-FFF2-40B4-BE49-F238E27FC236}">
                        <a16:creationId xmlns:a16="http://schemas.microsoft.com/office/drawing/2014/main" id="{1FD78267-7B3E-D540-902C-47129B46C05D}"/>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46" name="Freeform 1037">
                    <a:extLst>
                      <a:ext uri="{FF2B5EF4-FFF2-40B4-BE49-F238E27FC236}">
                        <a16:creationId xmlns:a16="http://schemas.microsoft.com/office/drawing/2014/main" id="{16865503-BACA-1447-B755-0CA9ED8EDC5D}"/>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47" name="Freeform 1038">
                    <a:extLst>
                      <a:ext uri="{FF2B5EF4-FFF2-40B4-BE49-F238E27FC236}">
                        <a16:creationId xmlns:a16="http://schemas.microsoft.com/office/drawing/2014/main" id="{3B1B22E2-5D91-E74A-9754-AC618ED2670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sp>
                <p:nvSpPr>
                  <p:cNvPr id="748" name="Freeform 1039">
                    <a:extLst>
                      <a:ext uri="{FF2B5EF4-FFF2-40B4-BE49-F238E27FC236}">
                        <a16:creationId xmlns:a16="http://schemas.microsoft.com/office/drawing/2014/main" id="{7E7C97D1-0F33-3444-927F-6DA622B2060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500">
                      <a:solidFill>
                        <a:prstClr val="black"/>
                      </a:solidFill>
                      <a:latin typeface="Avenir Book" panose="020B0503020203020204" pitchFamily="34" charset="-78"/>
                      <a:cs typeface="Avenir Book" panose="020B0503020203020204" pitchFamily="34" charset="-78"/>
                    </a:endParaRPr>
                  </a:p>
                </p:txBody>
              </p:sp>
            </p:grpSp>
            <p:grpSp>
              <p:nvGrpSpPr>
                <p:cNvPr id="725" name="Group 850">
                  <a:extLst>
                    <a:ext uri="{FF2B5EF4-FFF2-40B4-BE49-F238E27FC236}">
                      <a16:creationId xmlns:a16="http://schemas.microsoft.com/office/drawing/2014/main" id="{62525AE2-4973-8D42-8457-3FD43C9E4D56}"/>
                    </a:ext>
                  </a:extLst>
                </p:cNvPr>
                <p:cNvGrpSpPr>
                  <a:grpSpLocks/>
                </p:cNvGrpSpPr>
                <p:nvPr/>
              </p:nvGrpSpPr>
              <p:grpSpPr bwMode="auto">
                <a:xfrm>
                  <a:off x="7408527" y="2307905"/>
                  <a:ext cx="399726" cy="74090"/>
                  <a:chOff x="2199" y="955"/>
                  <a:chExt cx="2547" cy="506"/>
                </a:xfrm>
              </p:grpSpPr>
              <p:sp>
                <p:nvSpPr>
                  <p:cNvPr id="727" name="Freeform 851">
                    <a:extLst>
                      <a:ext uri="{FF2B5EF4-FFF2-40B4-BE49-F238E27FC236}">
                        <a16:creationId xmlns:a16="http://schemas.microsoft.com/office/drawing/2014/main" id="{98DC9C84-53E3-014A-967F-FA84DB11D7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28" name="Freeform 852">
                    <a:extLst>
                      <a:ext uri="{FF2B5EF4-FFF2-40B4-BE49-F238E27FC236}">
                        <a16:creationId xmlns:a16="http://schemas.microsoft.com/office/drawing/2014/main" id="{29B322F2-C071-D44B-B545-1D6315264F9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29" name="Freeform 853">
                    <a:extLst>
                      <a:ext uri="{FF2B5EF4-FFF2-40B4-BE49-F238E27FC236}">
                        <a16:creationId xmlns:a16="http://schemas.microsoft.com/office/drawing/2014/main" id="{0B4F0F6E-B830-CD43-97A0-CCF435339F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30" name="Freeform 854">
                    <a:extLst>
                      <a:ext uri="{FF2B5EF4-FFF2-40B4-BE49-F238E27FC236}">
                        <a16:creationId xmlns:a16="http://schemas.microsoft.com/office/drawing/2014/main" id="{1F7BE4F9-0536-514B-946A-CAC99442487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31" name="Freeform 855">
                    <a:extLst>
                      <a:ext uri="{FF2B5EF4-FFF2-40B4-BE49-F238E27FC236}">
                        <a16:creationId xmlns:a16="http://schemas.microsoft.com/office/drawing/2014/main" id="{F512D928-7DBD-174E-9B2D-4DC324036DF7}"/>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732" name="Freeform 856">
                    <a:extLst>
                      <a:ext uri="{FF2B5EF4-FFF2-40B4-BE49-F238E27FC236}">
                        <a16:creationId xmlns:a16="http://schemas.microsoft.com/office/drawing/2014/main" id="{C88DD8DC-6D2B-A545-8A4F-C001C71ACD8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grpSp>
            <p:cxnSp>
              <p:nvCxnSpPr>
                <p:cNvPr id="726" name="Straight Connector 725">
                  <a:extLst>
                    <a:ext uri="{FF2B5EF4-FFF2-40B4-BE49-F238E27FC236}">
                      <a16:creationId xmlns:a16="http://schemas.microsoft.com/office/drawing/2014/main" id="{5DFBB0AF-BFC3-414D-A6B2-5B5E573B87E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5" name="Text Box 5">
              <a:extLst>
                <a:ext uri="{FF2B5EF4-FFF2-40B4-BE49-F238E27FC236}">
                  <a16:creationId xmlns:a16="http://schemas.microsoft.com/office/drawing/2014/main" id="{59DCFB19-2C53-724E-875B-11F6B0110ACD}"/>
                </a:ext>
              </a:extLst>
            </p:cNvPr>
            <p:cNvSpPr txBox="1">
              <a:spLocks noChangeArrowheads="1"/>
            </p:cNvSpPr>
            <p:nvPr/>
          </p:nvSpPr>
          <p:spPr bwMode="auto">
            <a:xfrm>
              <a:off x="2954677" y="6092086"/>
              <a:ext cx="2131354" cy="332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lnSpc>
                  <a:spcPct val="85000"/>
                </a:lnSpc>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shared radio: 4G/5G</a:t>
              </a:r>
            </a:p>
          </p:txBody>
        </p:sp>
      </p:grpSp>
    </p:spTree>
    <p:extLst>
      <p:ext uri="{BB962C8B-B14F-4D97-AF65-F5344CB8AC3E}">
        <p14:creationId xmlns:p14="http://schemas.microsoft.com/office/powerpoint/2010/main" val="112484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0">
                                            <p:txEl>
                                              <p:pRg st="0" end="0"/>
                                            </p:txEl>
                                          </p:spTgt>
                                        </p:tgtEl>
                                        <p:attrNameLst>
                                          <p:attrName>style.visibility</p:attrName>
                                        </p:attrNameLst>
                                      </p:cBhvr>
                                      <p:to>
                                        <p:strVal val="visible"/>
                                      </p:to>
                                    </p:set>
                                    <p:animEffect transition="in" filter="dissolve">
                                      <p:cBhvr>
                                        <p:cTn id="7" dur="500"/>
                                        <p:tgtEl>
                                          <p:spTgt spid="47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70">
                                            <p:txEl>
                                              <p:pRg st="1" end="1"/>
                                            </p:txEl>
                                          </p:spTgt>
                                        </p:tgtEl>
                                        <p:attrNameLst>
                                          <p:attrName>style.visibility</p:attrName>
                                        </p:attrNameLst>
                                      </p:cBhvr>
                                      <p:to>
                                        <p:strVal val="visible"/>
                                      </p:to>
                                    </p:set>
                                    <p:animEffect transition="in" filter="dissolve">
                                      <p:cBhvr>
                                        <p:cTn id="10" dur="500"/>
                                        <p:tgtEl>
                                          <p:spTgt spid="47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70">
                                            <p:txEl>
                                              <p:pRg st="2" end="2"/>
                                            </p:txEl>
                                          </p:spTgt>
                                        </p:tgtEl>
                                        <p:attrNameLst>
                                          <p:attrName>style.visibility</p:attrName>
                                        </p:attrNameLst>
                                      </p:cBhvr>
                                      <p:to>
                                        <p:strVal val="visible"/>
                                      </p:to>
                                    </p:set>
                                    <p:animEffect transition="in" filter="dissolve">
                                      <p:cBhvr>
                                        <p:cTn id="13" dur="500"/>
                                        <p:tgtEl>
                                          <p:spTgt spid="47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70">
                                            <p:txEl>
                                              <p:pRg st="4" end="4"/>
                                            </p:txEl>
                                          </p:spTgt>
                                        </p:tgtEl>
                                        <p:attrNameLst>
                                          <p:attrName>style.visibility</p:attrName>
                                        </p:attrNameLst>
                                      </p:cBhvr>
                                      <p:to>
                                        <p:strVal val="visible"/>
                                      </p:to>
                                    </p:set>
                                    <p:animEffect transition="in" filter="dissolve">
                                      <p:cBhvr>
                                        <p:cTn id="18" dur="500"/>
                                        <p:tgtEl>
                                          <p:spTgt spid="470">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70">
                                            <p:txEl>
                                              <p:pRg st="5" end="5"/>
                                            </p:txEl>
                                          </p:spTgt>
                                        </p:tgtEl>
                                        <p:attrNameLst>
                                          <p:attrName>style.visibility</p:attrName>
                                        </p:attrNameLst>
                                      </p:cBhvr>
                                      <p:to>
                                        <p:strVal val="visible"/>
                                      </p:to>
                                    </p:set>
                                    <p:animEffect transition="in" filter="dissolve">
                                      <p:cBhvr>
                                        <p:cTn id="21" dur="500"/>
                                        <p:tgtEl>
                                          <p:spTgt spid="470">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70">
                                            <p:txEl>
                                              <p:pRg st="6" end="6"/>
                                            </p:txEl>
                                          </p:spTgt>
                                        </p:tgtEl>
                                        <p:attrNameLst>
                                          <p:attrName>style.visibility</p:attrName>
                                        </p:attrNameLst>
                                      </p:cBhvr>
                                      <p:to>
                                        <p:strVal val="visible"/>
                                      </p:to>
                                    </p:set>
                                    <p:animEffect transition="in" filter="dissolve">
                                      <p:cBhvr>
                                        <p:cTn id="24" dur="500"/>
                                        <p:tgtEl>
                                          <p:spTgt spid="470">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par>
                                <p:cTn id="30" presetID="9"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par>
                                <p:cTn id="36" presetID="9"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dissolv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14374" y="548007"/>
            <a:ext cx="7886700" cy="670967"/>
          </a:xfrm>
        </p:spPr>
        <p:txBody>
          <a:bodyPr>
            <a:normAutofit fontScale="90000"/>
          </a:bodyPr>
          <a:lstStyle/>
          <a:p>
            <a:r>
              <a:rPr lang="en-US" altLang="en-US" dirty="0"/>
              <a:t>Multiple access protocols</a:t>
            </a:r>
            <a:endParaRPr lang="en-US" sz="3300" dirty="0"/>
          </a:p>
        </p:txBody>
      </p:sp>
      <p:sp>
        <p:nvSpPr>
          <p:cNvPr id="291" name="Rectangle 3">
            <a:extLst>
              <a:ext uri="{FF2B5EF4-FFF2-40B4-BE49-F238E27FC236}">
                <a16:creationId xmlns:a16="http://schemas.microsoft.com/office/drawing/2014/main" id="{E6233901-684E-DA4D-9AAB-1573F126922B}"/>
              </a:ext>
            </a:extLst>
          </p:cNvPr>
          <p:cNvSpPr txBox="1">
            <a:spLocks noChangeArrowheads="1"/>
          </p:cNvSpPr>
          <p:nvPr/>
        </p:nvSpPr>
        <p:spPr>
          <a:xfrm>
            <a:off x="547583" y="1353296"/>
            <a:ext cx="8361449"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3610" indent="-205979"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S</a:t>
            </a:r>
            <a:r>
              <a:rPr lang="en-US" sz="2400" dirty="0" smtClean="0">
                <a:solidFill>
                  <a:prstClr val="black"/>
                </a:solidFill>
                <a:latin typeface="Avenir Book" panose="020B0503020203020204" pitchFamily="34" charset="-78"/>
                <a:cs typeface="Avenir Book" panose="020B0503020203020204" pitchFamily="34" charset="-78"/>
              </a:rPr>
              <a:t>ingle </a:t>
            </a:r>
            <a:r>
              <a:rPr lang="en-US" sz="2400" dirty="0">
                <a:solidFill>
                  <a:prstClr val="black"/>
                </a:solidFill>
                <a:latin typeface="Avenir Book" panose="020B0503020203020204" pitchFamily="34" charset="-78"/>
                <a:cs typeface="Avenir Book" panose="020B0503020203020204" pitchFamily="34" charset="-78"/>
              </a:rPr>
              <a:t>shared broadcast channel </a:t>
            </a:r>
          </a:p>
          <a:p>
            <a:pPr marL="303610" indent="-205979"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T</a:t>
            </a:r>
            <a:r>
              <a:rPr lang="en-US" sz="2400" dirty="0" smtClean="0">
                <a:solidFill>
                  <a:prstClr val="black"/>
                </a:solidFill>
                <a:latin typeface="Avenir Book" panose="020B0503020203020204" pitchFamily="34" charset="-78"/>
                <a:cs typeface="Avenir Book" panose="020B0503020203020204" pitchFamily="34" charset="-78"/>
              </a:rPr>
              <a:t>wo </a:t>
            </a:r>
            <a:r>
              <a:rPr lang="en-US" sz="2400" dirty="0">
                <a:solidFill>
                  <a:prstClr val="black"/>
                </a:solidFill>
                <a:latin typeface="Avenir Book" panose="020B0503020203020204" pitchFamily="34" charset="-78"/>
                <a:cs typeface="Avenir Book" panose="020B0503020203020204" pitchFamily="34" charset="-78"/>
              </a:rPr>
              <a:t>or more simultaneous transmissions by nodes</a:t>
            </a:r>
            <a:r>
              <a:rPr lang="en-US" sz="2400" dirty="0" smtClean="0">
                <a:solidFill>
                  <a:prstClr val="black"/>
                </a:solidFill>
                <a:latin typeface="Avenir Book" panose="020B0503020203020204" pitchFamily="34" charset="-78"/>
                <a:cs typeface="Avenir Book" panose="020B0503020203020204" pitchFamily="34" charset="-78"/>
              </a:rPr>
              <a:t>:</a:t>
            </a:r>
            <a:endParaRPr lang="en-US" sz="24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defRPr/>
            </a:pPr>
            <a:r>
              <a:rPr lang="en-US" sz="2100" dirty="0">
                <a:solidFill>
                  <a:srgbClr val="C00000"/>
                </a:solidFill>
                <a:latin typeface="Avenir Book" panose="020B0503020203020204" pitchFamily="34" charset="-78"/>
                <a:cs typeface="Avenir Book" panose="020B0503020203020204" pitchFamily="34" charset="-78"/>
              </a:rPr>
              <a:t>C</a:t>
            </a:r>
            <a:r>
              <a:rPr lang="en-US" sz="2100" dirty="0" smtClean="0">
                <a:solidFill>
                  <a:srgbClr val="C00000"/>
                </a:solidFill>
                <a:latin typeface="Avenir Book" panose="020B0503020203020204" pitchFamily="34" charset="-78"/>
                <a:cs typeface="Avenir Book" panose="020B0503020203020204" pitchFamily="34" charset="-78"/>
              </a:rPr>
              <a:t>ollision</a:t>
            </a:r>
            <a:r>
              <a:rPr lang="en-US" sz="2100" dirty="0" smtClean="0">
                <a:solidFill>
                  <a:prstClr val="black"/>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if node receives two or more signals at the same time</a:t>
            </a:r>
            <a:endParaRPr lang="en-US" sz="1800" u="sng" dirty="0">
              <a:solidFill>
                <a:srgbClr val="FF0000"/>
              </a:solidFill>
              <a:latin typeface="Avenir Book" panose="020B0503020203020204" pitchFamily="34" charset="-78"/>
              <a:cs typeface="Avenir Book" panose="020B0503020203020204" pitchFamily="34" charset="-78"/>
            </a:endParaRPr>
          </a:p>
        </p:txBody>
      </p:sp>
      <p:sp>
        <p:nvSpPr>
          <p:cNvPr id="292" name="Rectangle 3">
            <a:extLst>
              <a:ext uri="{FF2B5EF4-FFF2-40B4-BE49-F238E27FC236}">
                <a16:creationId xmlns:a16="http://schemas.microsoft.com/office/drawing/2014/main" id="{4AA5F7D4-7DBD-9E45-B534-F9CDF4D8505D}"/>
              </a:ext>
            </a:extLst>
          </p:cNvPr>
          <p:cNvSpPr txBox="1">
            <a:spLocks noChangeArrowheads="1"/>
          </p:cNvSpPr>
          <p:nvPr/>
        </p:nvSpPr>
        <p:spPr>
          <a:xfrm>
            <a:off x="649615" y="3407841"/>
            <a:ext cx="8045498" cy="180519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205979"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D</a:t>
            </a:r>
            <a:r>
              <a:rPr lang="en-US" sz="2100" dirty="0" smtClean="0">
                <a:solidFill>
                  <a:prstClr val="black"/>
                </a:solidFill>
                <a:latin typeface="Avenir Book" panose="020B0503020203020204" pitchFamily="34" charset="-78"/>
                <a:cs typeface="Avenir Book" panose="020B0503020203020204" pitchFamily="34" charset="-78"/>
              </a:rPr>
              <a:t>istributed </a:t>
            </a:r>
            <a:r>
              <a:rPr lang="en-US" sz="2100" dirty="0">
                <a:solidFill>
                  <a:prstClr val="black"/>
                </a:solidFill>
                <a:latin typeface="Avenir Book" panose="020B0503020203020204" pitchFamily="34" charset="-78"/>
                <a:cs typeface="Avenir Book" panose="020B0503020203020204" pitchFamily="34" charset="-78"/>
              </a:rPr>
              <a:t>algorithm that determines how nodes share channel, i.e., determine when node can transmit</a:t>
            </a:r>
          </a:p>
          <a:p>
            <a:pPr marL="342900" indent="-205979"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C</a:t>
            </a:r>
            <a:r>
              <a:rPr lang="en-US" sz="2100" dirty="0" smtClean="0">
                <a:solidFill>
                  <a:prstClr val="black"/>
                </a:solidFill>
                <a:latin typeface="Avenir Book" panose="020B0503020203020204" pitchFamily="34" charset="-78"/>
                <a:cs typeface="Avenir Book" panose="020B0503020203020204" pitchFamily="34" charset="-78"/>
              </a:rPr>
              <a:t>ommunication </a:t>
            </a:r>
            <a:r>
              <a:rPr lang="en-US" sz="2100" dirty="0">
                <a:solidFill>
                  <a:prstClr val="black"/>
                </a:solidFill>
                <a:latin typeface="Avenir Book" panose="020B0503020203020204" pitchFamily="34" charset="-78"/>
                <a:cs typeface="Avenir Book" panose="020B0503020203020204" pitchFamily="34" charset="-78"/>
              </a:rPr>
              <a:t>about channel sharing must use channel itself! </a:t>
            </a:r>
          </a:p>
          <a:p>
            <a:pPr marL="559594" lvl="1" indent="-167879"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no out-of-band channel for coordination</a:t>
            </a:r>
          </a:p>
        </p:txBody>
      </p:sp>
      <p:sp>
        <p:nvSpPr>
          <p:cNvPr id="5" name="Rectangle 4">
            <a:extLst>
              <a:ext uri="{FF2B5EF4-FFF2-40B4-BE49-F238E27FC236}">
                <a16:creationId xmlns:a16="http://schemas.microsoft.com/office/drawing/2014/main" id="{F1AA9627-8FEC-3848-AA80-2DDEF1AE2F67}"/>
              </a:ext>
            </a:extLst>
          </p:cNvPr>
          <p:cNvSpPr/>
          <p:nvPr/>
        </p:nvSpPr>
        <p:spPr>
          <a:xfrm>
            <a:off x="649615" y="3125819"/>
            <a:ext cx="8170189" cy="176916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 name="TextBox 3">
            <a:extLst>
              <a:ext uri="{FF2B5EF4-FFF2-40B4-BE49-F238E27FC236}">
                <a16:creationId xmlns:a16="http://schemas.microsoft.com/office/drawing/2014/main" id="{BA220334-D903-464A-8C54-83F2552D4599}"/>
              </a:ext>
            </a:extLst>
          </p:cNvPr>
          <p:cNvSpPr txBox="1"/>
          <p:nvPr/>
        </p:nvSpPr>
        <p:spPr>
          <a:xfrm>
            <a:off x="917972" y="2887280"/>
            <a:ext cx="3539752" cy="461665"/>
          </a:xfrm>
          <a:prstGeom prst="rect">
            <a:avLst/>
          </a:prstGeom>
          <a:solidFill>
            <a:schemeClr val="bg1"/>
          </a:solidFill>
        </p:spPr>
        <p:txBody>
          <a:bodyPr wrap="none" rtlCol="0">
            <a:spAutoFit/>
          </a:bodyPr>
          <a:lstStyle/>
          <a:p>
            <a:pPr defTabSz="685800">
              <a:defRPr/>
            </a:pPr>
            <a:r>
              <a:rPr lang="en-US" sz="2400" dirty="0">
                <a:solidFill>
                  <a:srgbClr val="C00000"/>
                </a:solidFill>
                <a:latin typeface="Avenir Book" panose="020B0503020203020204" pitchFamily="34" charset="-78"/>
                <a:cs typeface="Avenir Book" panose="020B0503020203020204" pitchFamily="34" charset="-78"/>
              </a:rPr>
              <a:t>M</a:t>
            </a:r>
            <a:r>
              <a:rPr lang="en-US" sz="2400" dirty="0" smtClean="0">
                <a:solidFill>
                  <a:srgbClr val="C00000"/>
                </a:solidFill>
                <a:latin typeface="Avenir Book" panose="020B0503020203020204" pitchFamily="34" charset="-78"/>
                <a:cs typeface="Avenir Book" panose="020B0503020203020204" pitchFamily="34" charset="-78"/>
              </a:rPr>
              <a:t>ultiple </a:t>
            </a:r>
            <a:r>
              <a:rPr lang="en-US" sz="2400" dirty="0">
                <a:solidFill>
                  <a:srgbClr val="C00000"/>
                </a:solidFill>
                <a:latin typeface="Avenir Book" panose="020B0503020203020204" pitchFamily="34" charset="-78"/>
                <a:cs typeface="Avenir Book" panose="020B0503020203020204" pitchFamily="34" charset="-78"/>
              </a:rPr>
              <a:t>access protocol</a:t>
            </a:r>
          </a:p>
        </p:txBody>
      </p:sp>
    </p:spTree>
    <p:extLst>
      <p:ext uri="{BB962C8B-B14F-4D97-AF65-F5344CB8AC3E}">
        <p14:creationId xmlns:p14="http://schemas.microsoft.com/office/powerpoint/2010/main" val="337507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dissolve">
                                      <p:cBhvr>
                                        <p:cTn id="7" dur="500"/>
                                        <p:tgtEl>
                                          <p:spTgt spid="2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08163" y="720308"/>
            <a:ext cx="7886700" cy="670967"/>
          </a:xfrm>
        </p:spPr>
        <p:txBody>
          <a:bodyPr>
            <a:normAutofit fontScale="90000"/>
          </a:bodyPr>
          <a:lstStyle/>
          <a:p>
            <a:r>
              <a:rPr lang="en-US" b="0" dirty="0"/>
              <a:t>An ideal multiple access protocol</a:t>
            </a:r>
            <a:endParaRPr lang="en-US" sz="3300" dirty="0"/>
          </a:p>
        </p:txBody>
      </p:sp>
      <p:sp>
        <p:nvSpPr>
          <p:cNvPr id="8" name="Rectangle 3">
            <a:extLst>
              <a:ext uri="{FF2B5EF4-FFF2-40B4-BE49-F238E27FC236}">
                <a16:creationId xmlns:a16="http://schemas.microsoft.com/office/drawing/2014/main" id="{A702EAE9-EF5B-DD4F-BD34-31F1BD3532FC}"/>
              </a:ext>
            </a:extLst>
          </p:cNvPr>
          <p:cNvSpPr txBox="1">
            <a:spLocks noChangeArrowheads="1"/>
          </p:cNvSpPr>
          <p:nvPr/>
        </p:nvSpPr>
        <p:spPr>
          <a:xfrm>
            <a:off x="816251" y="1678266"/>
            <a:ext cx="754131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srgbClr val="0000A8"/>
                </a:solidFill>
                <a:latin typeface="Avenir Book" panose="020B0503020203020204" pitchFamily="34" charset="-78"/>
                <a:cs typeface="Avenir Book" panose="020B0503020203020204" pitchFamily="34" charset="-78"/>
              </a:rPr>
              <a:t>G</a:t>
            </a:r>
            <a:r>
              <a:rPr lang="en-US" sz="2400" dirty="0" smtClean="0">
                <a:solidFill>
                  <a:srgbClr val="0000A8"/>
                </a:solidFill>
                <a:latin typeface="Avenir Book" panose="020B0503020203020204" pitchFamily="34" charset="-78"/>
                <a:cs typeface="Avenir Book" panose="020B0503020203020204" pitchFamily="34" charset="-78"/>
              </a:rPr>
              <a:t>iven</a:t>
            </a:r>
            <a:r>
              <a:rPr lang="en-US" sz="2400" dirty="0">
                <a:solidFill>
                  <a:srgbClr val="0000A8"/>
                </a:solidFill>
                <a:latin typeface="Avenir Book" panose="020B0503020203020204" pitchFamily="34" charset="-78"/>
                <a:cs typeface="Avenir Book" panose="020B0503020203020204" pitchFamily="34" charset="-78"/>
              </a:rPr>
              <a:t>: </a:t>
            </a:r>
            <a:r>
              <a:rPr lang="en-US" sz="2400" dirty="0">
                <a:solidFill>
                  <a:prstClr val="black"/>
                </a:solidFill>
                <a:latin typeface="Avenir Book" panose="020B0503020203020204" pitchFamily="34" charset="-78"/>
                <a:cs typeface="Avenir Book" panose="020B0503020203020204" pitchFamily="34" charset="-78"/>
              </a:rPr>
              <a:t>multiple access channel (MAC) of rate R bps</a:t>
            </a:r>
          </a:p>
          <a:p>
            <a:pPr marL="264319" indent="-166688" defTabSz="685800">
              <a:spcBef>
                <a:spcPts val="750"/>
              </a:spcBef>
              <a:buNone/>
              <a:defRPr/>
            </a:pPr>
            <a:r>
              <a:rPr lang="en-US" sz="2400" dirty="0" smtClean="0">
                <a:solidFill>
                  <a:srgbClr val="0000A8"/>
                </a:solidFill>
                <a:latin typeface="Avenir Book" panose="020B0503020203020204" pitchFamily="34" charset="-78"/>
                <a:cs typeface="Avenir Book" panose="020B0503020203020204" pitchFamily="34" charset="-78"/>
              </a:rPr>
              <a:t>Desired rate:</a:t>
            </a:r>
            <a:endParaRPr lang="en-US" sz="2400" dirty="0">
              <a:solidFill>
                <a:srgbClr val="0000A8"/>
              </a:solidFill>
              <a:latin typeface="Avenir Book" panose="020B0503020203020204" pitchFamily="34" charset="-78"/>
              <a:cs typeface="Avenir Book" panose="020B0503020203020204" pitchFamily="34" charset="-78"/>
            </a:endParaRP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1</a:t>
            </a:r>
            <a:r>
              <a:rPr lang="en-US" sz="1800" dirty="0">
                <a:solidFill>
                  <a:prstClr val="black"/>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W</a:t>
            </a:r>
            <a:r>
              <a:rPr lang="en-US" sz="2100" dirty="0" smtClean="0">
                <a:solidFill>
                  <a:prstClr val="black"/>
                </a:solidFill>
                <a:latin typeface="Avenir Book" panose="020B0503020203020204" pitchFamily="34" charset="-78"/>
                <a:cs typeface="Avenir Book" panose="020B0503020203020204" pitchFamily="34" charset="-78"/>
              </a:rPr>
              <a:t>hen </a:t>
            </a:r>
            <a:r>
              <a:rPr lang="en-US" sz="2100" dirty="0">
                <a:solidFill>
                  <a:prstClr val="black"/>
                </a:solidFill>
                <a:latin typeface="Avenir Book" panose="020B0503020203020204" pitchFamily="34" charset="-78"/>
                <a:cs typeface="Avenir Book" panose="020B0503020203020204" pitchFamily="34" charset="-78"/>
              </a:rPr>
              <a:t>one node wants to transmit, it can send at rate </a:t>
            </a:r>
            <a:r>
              <a:rPr lang="en-US" sz="2100" dirty="0" smtClean="0">
                <a:solidFill>
                  <a:prstClr val="black"/>
                </a:solidFill>
                <a:latin typeface="Avenir Book" panose="020B0503020203020204" pitchFamily="34" charset="-78"/>
                <a:cs typeface="Avenir Book" panose="020B0503020203020204" pitchFamily="34" charset="-78"/>
              </a:rPr>
              <a:t>R</a:t>
            </a:r>
            <a:endParaRPr lang="en-US" sz="21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2. </a:t>
            </a:r>
            <a:r>
              <a:rPr lang="en-US" sz="2100" dirty="0" smtClean="0">
                <a:solidFill>
                  <a:prstClr val="black"/>
                </a:solidFill>
                <a:latin typeface="Avenir Book" panose="020B0503020203020204" pitchFamily="34" charset="-78"/>
                <a:cs typeface="Avenir Book" panose="020B0503020203020204" pitchFamily="34" charset="-78"/>
              </a:rPr>
              <a:t>When </a:t>
            </a:r>
            <a:r>
              <a:rPr lang="en-US" sz="2100" dirty="0">
                <a:solidFill>
                  <a:prstClr val="black"/>
                </a:solidFill>
                <a:latin typeface="Avenir Book" panose="020B0503020203020204" pitchFamily="34" charset="-78"/>
                <a:cs typeface="Avenir Book" panose="020B0503020203020204" pitchFamily="34" charset="-78"/>
              </a:rPr>
              <a:t>M nodes want to transmit, each can send at average rate R/M</a:t>
            </a: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3. F</a:t>
            </a:r>
            <a:r>
              <a:rPr lang="en-US" sz="2100" dirty="0" smtClean="0">
                <a:solidFill>
                  <a:prstClr val="black"/>
                </a:solidFill>
                <a:latin typeface="Avenir Book" panose="020B0503020203020204" pitchFamily="34" charset="-78"/>
                <a:cs typeface="Avenir Book" panose="020B0503020203020204" pitchFamily="34" charset="-78"/>
              </a:rPr>
              <a:t>ully </a:t>
            </a:r>
            <a:r>
              <a:rPr lang="en-US" sz="2100" dirty="0">
                <a:solidFill>
                  <a:prstClr val="black"/>
                </a:solidFill>
                <a:latin typeface="Avenir Book" panose="020B0503020203020204" pitchFamily="34" charset="-78"/>
                <a:cs typeface="Avenir Book" panose="020B0503020203020204" pitchFamily="34" charset="-78"/>
              </a:rPr>
              <a:t>decentralized:</a:t>
            </a:r>
          </a:p>
          <a:p>
            <a:pPr marL="857250" lvl="2" indent="-171450"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N</a:t>
            </a:r>
            <a:r>
              <a:rPr lang="en-US" sz="2100" dirty="0" smtClean="0">
                <a:solidFill>
                  <a:prstClr val="black"/>
                </a:solidFill>
                <a:latin typeface="Avenir Book" panose="020B0503020203020204" pitchFamily="34" charset="-78"/>
                <a:cs typeface="Avenir Book" panose="020B0503020203020204" pitchFamily="34" charset="-78"/>
              </a:rPr>
              <a:t>o </a:t>
            </a:r>
            <a:r>
              <a:rPr lang="en-US" sz="2100" dirty="0">
                <a:solidFill>
                  <a:prstClr val="black"/>
                </a:solidFill>
                <a:latin typeface="Avenir Book" panose="020B0503020203020204" pitchFamily="34" charset="-78"/>
                <a:cs typeface="Avenir Book" panose="020B0503020203020204" pitchFamily="34" charset="-78"/>
              </a:rPr>
              <a:t>special node to coordinate transmissions</a:t>
            </a:r>
          </a:p>
          <a:p>
            <a:pPr marL="857250" lvl="2" indent="-171450"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No </a:t>
            </a:r>
            <a:r>
              <a:rPr lang="en-US" sz="2100" dirty="0">
                <a:solidFill>
                  <a:prstClr val="black"/>
                </a:solidFill>
                <a:latin typeface="Avenir Book" panose="020B0503020203020204" pitchFamily="34" charset="-78"/>
                <a:cs typeface="Avenir Book" panose="020B0503020203020204" pitchFamily="34" charset="-78"/>
              </a:rPr>
              <a:t>synchronization of clocks, slots</a:t>
            </a: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4. </a:t>
            </a:r>
            <a:r>
              <a:rPr lang="en-US" sz="2100" dirty="0" smtClean="0">
                <a:solidFill>
                  <a:prstClr val="black"/>
                </a:solidFill>
                <a:latin typeface="Avenir Book" panose="020B0503020203020204" pitchFamily="34" charset="-78"/>
                <a:cs typeface="Avenir Book" panose="020B0503020203020204" pitchFamily="34" charset="-78"/>
              </a:rPr>
              <a:t>Simple</a:t>
            </a:r>
            <a:endParaRPr lang="en-US" sz="21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31817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dissolv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dissolve">
                                      <p:cBhvr>
                                        <p:cTn id="17" dur="500"/>
                                        <p:tgtEl>
                                          <p:spTgt spid="8">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dissolve">
                                      <p:cBhvr>
                                        <p:cTn id="2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80829" y="520803"/>
            <a:ext cx="7886700" cy="670967"/>
          </a:xfrm>
        </p:spPr>
        <p:txBody>
          <a:bodyPr>
            <a:normAutofit fontScale="90000"/>
          </a:bodyPr>
          <a:lstStyle/>
          <a:p>
            <a:r>
              <a:rPr lang="en-US" b="0" dirty="0"/>
              <a:t>MAC protocols: taxonomy</a:t>
            </a:r>
            <a:endParaRPr lang="en-US" sz="3300" dirty="0"/>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00075" y="1275892"/>
            <a:ext cx="7967454" cy="3872895"/>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smtClean="0">
                <a:solidFill>
                  <a:prstClr val="black"/>
                </a:solidFill>
                <a:latin typeface="Avenir Book" panose="020B0503020203020204" pitchFamily="34" charset="-78"/>
                <a:cs typeface="Avenir Book" panose="020B0503020203020204" pitchFamily="34" charset="-78"/>
              </a:rPr>
              <a:t>Three </a:t>
            </a:r>
            <a:r>
              <a:rPr lang="en-US" sz="2400" dirty="0">
                <a:solidFill>
                  <a:prstClr val="black"/>
                </a:solidFill>
                <a:latin typeface="Avenir Book" panose="020B0503020203020204" pitchFamily="34" charset="-78"/>
                <a:cs typeface="Avenir Book" panose="020B0503020203020204" pitchFamily="34" charset="-78"/>
              </a:rPr>
              <a:t>broad classes:</a:t>
            </a: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C</a:t>
            </a:r>
            <a:r>
              <a:rPr lang="en-US" sz="2400" dirty="0" smtClean="0">
                <a:solidFill>
                  <a:srgbClr val="C00000"/>
                </a:solidFill>
                <a:latin typeface="Avenir Book" panose="020B0503020203020204" pitchFamily="34" charset="-78"/>
                <a:cs typeface="Avenir Book" panose="020B0503020203020204" pitchFamily="34" charset="-78"/>
              </a:rPr>
              <a:t>hannel </a:t>
            </a:r>
            <a:r>
              <a:rPr lang="en-US" sz="2400" dirty="0">
                <a:solidFill>
                  <a:srgbClr val="C00000"/>
                </a:solidFill>
                <a:latin typeface="Avenir Book" panose="020B0503020203020204" pitchFamily="34" charset="-78"/>
                <a:cs typeface="Avenir Book" panose="020B0503020203020204" pitchFamily="34" charset="-78"/>
              </a:rPr>
              <a:t>partitioning</a:t>
            </a:r>
          </a:p>
          <a:p>
            <a:pPr marL="521494" lvl="1" indent="-173831"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Divide </a:t>
            </a:r>
            <a:r>
              <a:rPr lang="en-US" sz="2100" dirty="0">
                <a:solidFill>
                  <a:prstClr val="black"/>
                </a:solidFill>
                <a:latin typeface="Avenir Book" panose="020B0503020203020204" pitchFamily="34" charset="-78"/>
                <a:cs typeface="Avenir Book" panose="020B0503020203020204" pitchFamily="34" charset="-78"/>
              </a:rPr>
              <a:t>channel into smaller </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pieces</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(time slots, frequency, code)</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A</a:t>
            </a:r>
            <a:r>
              <a:rPr lang="en-US" sz="2100" dirty="0" smtClean="0">
                <a:solidFill>
                  <a:prstClr val="black"/>
                </a:solidFill>
                <a:latin typeface="Avenir Book" panose="020B0503020203020204" pitchFamily="34" charset="-78"/>
                <a:cs typeface="Avenir Book" panose="020B0503020203020204" pitchFamily="34" charset="-78"/>
              </a:rPr>
              <a:t>llocate </a:t>
            </a:r>
            <a:r>
              <a:rPr lang="en-US" sz="2100" dirty="0">
                <a:solidFill>
                  <a:prstClr val="black"/>
                </a:solidFill>
                <a:latin typeface="Avenir Book" panose="020B0503020203020204" pitchFamily="34" charset="-78"/>
                <a:cs typeface="Avenir Book" panose="020B0503020203020204" pitchFamily="34" charset="-78"/>
              </a:rPr>
              <a:t>piece to node for exclusive </a:t>
            </a:r>
            <a:r>
              <a:rPr lang="en-US" sz="2100" dirty="0" smtClean="0">
                <a:solidFill>
                  <a:prstClr val="black"/>
                </a:solidFill>
                <a:latin typeface="Avenir Book" panose="020B0503020203020204" pitchFamily="34" charset="-78"/>
                <a:cs typeface="Avenir Book" panose="020B0503020203020204" pitchFamily="34" charset="-78"/>
              </a:rPr>
              <a:t>use</a:t>
            </a: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Taking turns</a:t>
            </a:r>
            <a:r>
              <a:rPr lang="en-US" altLang="ja-JP" sz="2400" dirty="0">
                <a:solidFill>
                  <a:srgbClr val="C00000"/>
                </a:solidFill>
                <a:latin typeface="Avenir Book" panose="020B0503020203020204" pitchFamily="34" charset="-78"/>
                <a:cs typeface="Avenir Book" panose="020B0503020203020204" pitchFamily="34" charset="-78"/>
              </a:rPr>
              <a:t>”</a:t>
            </a:r>
            <a:endParaRPr lang="en-US" sz="2400" dirty="0">
              <a:solidFill>
                <a:srgbClr val="C00000"/>
              </a:solidFill>
              <a:latin typeface="Avenir Book" panose="020B0503020203020204" pitchFamily="34" charset="-78"/>
              <a:cs typeface="Avenir Book" panose="020B0503020203020204" pitchFamily="34" charset="-78"/>
            </a:endParaRP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Nodes take turns, but nodes with more to send can take longer turns</a:t>
            </a:r>
            <a:endParaRPr lang="en-US" dirty="0">
              <a:solidFill>
                <a:prstClr val="black"/>
              </a:solidFill>
              <a:latin typeface="Avenir Book" panose="020B0503020203020204" pitchFamily="34" charset="-78"/>
              <a:cs typeface="Avenir Book" panose="020B0503020203020204" pitchFamily="34" charset="-78"/>
            </a:endParaRPr>
          </a:p>
          <a:p>
            <a:pPr marL="303610" indent="-205979" defTabSz="685800">
              <a:spcBef>
                <a:spcPts val="750"/>
              </a:spcBef>
              <a:defRPr/>
            </a:pPr>
            <a:r>
              <a:rPr lang="en-US" sz="2400" dirty="0" smtClean="0">
                <a:solidFill>
                  <a:srgbClr val="C00000"/>
                </a:solidFill>
                <a:latin typeface="Avenir Book" panose="020B0503020203020204" pitchFamily="34" charset="-78"/>
                <a:cs typeface="Avenir Book" panose="020B0503020203020204" pitchFamily="34" charset="-78"/>
              </a:rPr>
              <a:t>Random </a:t>
            </a:r>
            <a:r>
              <a:rPr lang="en-US" sz="2400" dirty="0">
                <a:solidFill>
                  <a:srgbClr val="C00000"/>
                </a:solidFill>
                <a:latin typeface="Avenir Book" panose="020B0503020203020204" pitchFamily="34" charset="-78"/>
                <a:cs typeface="Avenir Book" panose="020B0503020203020204" pitchFamily="34" charset="-78"/>
              </a:rPr>
              <a:t>access</a:t>
            </a:r>
          </a:p>
          <a:p>
            <a:pPr marL="521494" lvl="1" indent="-173831"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Use randomization for handling collisions</a:t>
            </a:r>
            <a:endParaRPr lang="en-US" sz="21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defRPr/>
            </a:pPr>
            <a:r>
              <a:rPr lang="en-US" altLang="ja-JP" sz="2100" dirty="0" smtClean="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“R</a:t>
            </a:r>
            <a:r>
              <a:rPr lang="en-US" sz="2100" dirty="0" smtClean="0">
                <a:solidFill>
                  <a:prstClr val="black"/>
                </a:solidFill>
                <a:latin typeface="Avenir Book" panose="020B0503020203020204" pitchFamily="34" charset="-78"/>
                <a:cs typeface="Avenir Book" panose="020B0503020203020204" pitchFamily="34" charset="-78"/>
              </a:rPr>
              <a:t>ecover</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from collisions</a:t>
            </a:r>
            <a:endParaRPr lang="en-US" sz="1800" dirty="0">
              <a:solidFill>
                <a:prstClr val="black"/>
              </a:solidFill>
              <a:latin typeface="Avenir Book" panose="020B0503020203020204" pitchFamily="34" charset="-78"/>
              <a:cs typeface="Avenir Book" panose="020B0503020203020204" pitchFamily="34" charset="-78"/>
            </a:endParaRPr>
          </a:p>
          <a:p>
            <a:pPr marL="97631" indent="0" defTabSz="685800">
              <a:spcBef>
                <a:spcPts val="750"/>
              </a:spcBef>
              <a:buNone/>
              <a:defRPr/>
            </a:pPr>
            <a:endParaRPr lang="en-US" dirty="0">
              <a:solidFill>
                <a:prstClr val="black"/>
              </a:solidFill>
              <a:latin typeface="Avenir Book" panose="020B0503020203020204" pitchFamily="34" charset="-78"/>
              <a:cs typeface="Avenir Book" panose="020B0503020203020204" pitchFamily="34" charset="-78"/>
            </a:endParaRPr>
          </a:p>
        </p:txBody>
      </p:sp>
      <p:sp>
        <p:nvSpPr>
          <p:cNvPr id="4" name="Rounded Rectangle 3"/>
          <p:cNvSpPr/>
          <p:nvPr/>
        </p:nvSpPr>
        <p:spPr>
          <a:xfrm>
            <a:off x="600075" y="1617827"/>
            <a:ext cx="8269605" cy="1283316"/>
          </a:xfrm>
          <a:prstGeom prst="roundRect">
            <a:avLst/>
          </a:prstGeom>
          <a:solidFill>
            <a:schemeClr val="accent2">
              <a:lumMod val="40000"/>
              <a:lumOff val="60000"/>
              <a:alpha val="20000"/>
            </a:schemeClr>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864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7952" y="571950"/>
            <a:ext cx="8919556" cy="670967"/>
          </a:xfrm>
        </p:spPr>
        <p:txBody>
          <a:bodyPr>
            <a:normAutofit fontScale="90000"/>
          </a:bodyPr>
          <a:lstStyle/>
          <a:p>
            <a:r>
              <a:rPr lang="en-US" b="0" dirty="0"/>
              <a:t>Channel partitioning </a:t>
            </a:r>
            <a:r>
              <a:rPr lang="en-US" b="0" dirty="0" smtClean="0"/>
              <a:t>protocols</a:t>
            </a:r>
            <a:r>
              <a:rPr lang="en-US" b="0" dirty="0"/>
              <a:t>: TDMA</a:t>
            </a:r>
            <a:endParaRPr lang="en-US" sz="3300" dirty="0"/>
          </a:p>
        </p:txBody>
      </p:sp>
      <p:sp>
        <p:nvSpPr>
          <p:cNvPr id="43" name="Rectangle 3">
            <a:extLst>
              <a:ext uri="{FF2B5EF4-FFF2-40B4-BE49-F238E27FC236}">
                <a16:creationId xmlns:a16="http://schemas.microsoft.com/office/drawing/2014/main" id="{0A448D7E-58D9-064C-A6F1-E4409D3F3FEF}"/>
              </a:ext>
            </a:extLst>
          </p:cNvPr>
          <p:cNvSpPr txBox="1">
            <a:spLocks noChangeArrowheads="1"/>
          </p:cNvSpPr>
          <p:nvPr/>
        </p:nvSpPr>
        <p:spPr bwMode="auto">
          <a:xfrm>
            <a:off x="894678" y="1515151"/>
            <a:ext cx="7672853" cy="2197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57175" indent="-257175" defTabSz="685800">
              <a:lnSpc>
                <a:spcPct val="75000"/>
              </a:lnSpc>
              <a:buNone/>
              <a:defRPr/>
            </a:pPr>
            <a:r>
              <a:rPr lang="en-US" sz="2400" kern="0" dirty="0">
                <a:solidFill>
                  <a:srgbClr val="C00000"/>
                </a:solidFill>
                <a:latin typeface="Avenir Book" panose="020B0503020203020204" pitchFamily="34" charset="-78"/>
                <a:cs typeface="Avenir Book" panose="020B0503020203020204" pitchFamily="34" charset="-78"/>
              </a:rPr>
              <a:t>TDMA: </a:t>
            </a:r>
            <a:r>
              <a:rPr lang="en-US" sz="2400" kern="0" dirty="0" smtClean="0">
                <a:solidFill>
                  <a:srgbClr val="C00000"/>
                </a:solidFill>
                <a:latin typeface="Avenir Book" panose="020B0503020203020204" pitchFamily="34" charset="-78"/>
                <a:cs typeface="Avenir Book" panose="020B0503020203020204" pitchFamily="34" charset="-78"/>
              </a:rPr>
              <a:t>Time </a:t>
            </a:r>
            <a:r>
              <a:rPr lang="en-US" sz="2400" kern="0" dirty="0">
                <a:solidFill>
                  <a:srgbClr val="C00000"/>
                </a:solidFill>
                <a:latin typeface="Avenir Book" panose="020B0503020203020204" pitchFamily="34" charset="-78"/>
                <a:cs typeface="Avenir Book" panose="020B0503020203020204" pitchFamily="34" charset="-78"/>
              </a:rPr>
              <a:t>division multiple access </a:t>
            </a:r>
          </a:p>
          <a:p>
            <a:pPr marL="257175" indent="-208360" defTabSz="685800">
              <a:lnSpc>
                <a:spcPct val="100000"/>
              </a:lnSpc>
              <a:spcBef>
                <a:spcPts val="450"/>
              </a:spcBef>
              <a:defRPr/>
            </a:pPr>
            <a:r>
              <a:rPr lang="en-US" sz="2100" kern="0" dirty="0">
                <a:solidFill>
                  <a:prstClr val="black"/>
                </a:solidFill>
                <a:latin typeface="Avenir Book" panose="020B0503020203020204" pitchFamily="34" charset="-78"/>
                <a:cs typeface="Avenir Book" panose="020B0503020203020204" pitchFamily="34" charset="-78"/>
              </a:rPr>
              <a:t>A</a:t>
            </a:r>
            <a:r>
              <a:rPr lang="en-US" sz="2100" kern="0" dirty="0" smtClean="0">
                <a:solidFill>
                  <a:prstClr val="black"/>
                </a:solidFill>
                <a:latin typeface="Avenir Book" panose="020B0503020203020204" pitchFamily="34" charset="-78"/>
                <a:cs typeface="Avenir Book" panose="020B0503020203020204" pitchFamily="34" charset="-78"/>
              </a:rPr>
              <a:t>ccess </a:t>
            </a:r>
            <a:r>
              <a:rPr lang="en-US" sz="2100" kern="0" dirty="0">
                <a:solidFill>
                  <a:prstClr val="black"/>
                </a:solidFill>
                <a:latin typeface="Avenir Book" panose="020B0503020203020204" pitchFamily="34" charset="-78"/>
                <a:cs typeface="Avenir Book" panose="020B0503020203020204" pitchFamily="34" charset="-78"/>
              </a:rPr>
              <a:t>to channel in “rounds” </a:t>
            </a:r>
          </a:p>
          <a:p>
            <a:pPr marL="257175" indent="-208360" defTabSz="685800">
              <a:lnSpc>
                <a:spcPct val="100000"/>
              </a:lnSpc>
              <a:spcBef>
                <a:spcPts val="450"/>
              </a:spcBef>
              <a:defRPr/>
            </a:pPr>
            <a:r>
              <a:rPr lang="en-US" sz="2100" kern="0" dirty="0">
                <a:solidFill>
                  <a:prstClr val="black"/>
                </a:solidFill>
                <a:latin typeface="Avenir Book" panose="020B0503020203020204" pitchFamily="34" charset="-78"/>
                <a:cs typeface="Avenir Book" panose="020B0503020203020204" pitchFamily="34" charset="-78"/>
              </a:rPr>
              <a:t>E</a:t>
            </a:r>
            <a:r>
              <a:rPr lang="en-US" sz="2100" kern="0" dirty="0" smtClean="0">
                <a:solidFill>
                  <a:prstClr val="black"/>
                </a:solidFill>
                <a:latin typeface="Avenir Book" panose="020B0503020203020204" pitchFamily="34" charset="-78"/>
                <a:cs typeface="Avenir Book" panose="020B0503020203020204" pitchFamily="34" charset="-78"/>
              </a:rPr>
              <a:t>ach </a:t>
            </a:r>
            <a:r>
              <a:rPr lang="en-US" sz="2100" kern="0" dirty="0">
                <a:solidFill>
                  <a:prstClr val="black"/>
                </a:solidFill>
                <a:latin typeface="Avenir Book" panose="020B0503020203020204" pitchFamily="34" charset="-78"/>
                <a:cs typeface="Avenir Book" panose="020B0503020203020204" pitchFamily="34" charset="-78"/>
              </a:rPr>
              <a:t>station gets fixed length slot (length = packet transmission time) in each round </a:t>
            </a:r>
          </a:p>
          <a:p>
            <a:pPr marL="257175" indent="-208360" defTabSz="685800">
              <a:lnSpc>
                <a:spcPct val="100000"/>
              </a:lnSpc>
              <a:spcBef>
                <a:spcPts val="450"/>
              </a:spcBef>
              <a:defRPr/>
            </a:pPr>
            <a:r>
              <a:rPr lang="en-US" sz="2100" kern="0" dirty="0">
                <a:solidFill>
                  <a:prstClr val="black"/>
                </a:solidFill>
                <a:latin typeface="Avenir Book" panose="020B0503020203020204" pitchFamily="34" charset="-78"/>
                <a:cs typeface="Avenir Book" panose="020B0503020203020204" pitchFamily="34" charset="-78"/>
              </a:rPr>
              <a:t>U</a:t>
            </a:r>
            <a:r>
              <a:rPr lang="en-US" sz="2100" kern="0" dirty="0" smtClean="0">
                <a:solidFill>
                  <a:prstClr val="black"/>
                </a:solidFill>
                <a:latin typeface="Avenir Book" panose="020B0503020203020204" pitchFamily="34" charset="-78"/>
                <a:cs typeface="Avenir Book" panose="020B0503020203020204" pitchFamily="34" charset="-78"/>
              </a:rPr>
              <a:t>nused </a:t>
            </a:r>
            <a:r>
              <a:rPr lang="en-US" sz="2100" kern="0" dirty="0">
                <a:solidFill>
                  <a:prstClr val="black"/>
                </a:solidFill>
                <a:latin typeface="Avenir Book" panose="020B0503020203020204" pitchFamily="34" charset="-78"/>
                <a:cs typeface="Avenir Book" panose="020B0503020203020204" pitchFamily="34" charset="-78"/>
              </a:rPr>
              <a:t>slots go idle </a:t>
            </a:r>
          </a:p>
          <a:p>
            <a:pPr marL="257175" indent="-208360" defTabSz="685800">
              <a:lnSpc>
                <a:spcPct val="100000"/>
              </a:lnSpc>
              <a:spcBef>
                <a:spcPts val="450"/>
              </a:spcBef>
              <a:defRPr/>
            </a:pPr>
            <a:r>
              <a:rPr lang="en-US" sz="2100" kern="0" dirty="0">
                <a:solidFill>
                  <a:prstClr val="black"/>
                </a:solidFill>
                <a:latin typeface="Avenir Book" panose="020B0503020203020204" pitchFamily="34" charset="-78"/>
                <a:cs typeface="Avenir Book" panose="020B0503020203020204" pitchFamily="34" charset="-78"/>
              </a:rPr>
              <a:t>E</a:t>
            </a:r>
            <a:r>
              <a:rPr lang="en-US" sz="2100" kern="0" dirty="0" smtClean="0">
                <a:solidFill>
                  <a:prstClr val="black"/>
                </a:solidFill>
                <a:latin typeface="Avenir Book" panose="020B0503020203020204" pitchFamily="34" charset="-78"/>
                <a:cs typeface="Avenir Book" panose="020B0503020203020204" pitchFamily="34" charset="-78"/>
              </a:rPr>
              <a:t>xample</a:t>
            </a:r>
            <a:r>
              <a:rPr lang="en-US" sz="2100" kern="0" dirty="0">
                <a:solidFill>
                  <a:prstClr val="black"/>
                </a:solidFill>
                <a:latin typeface="Avenir Book" panose="020B0503020203020204" pitchFamily="34" charset="-78"/>
                <a:cs typeface="Avenir Book" panose="020B0503020203020204" pitchFamily="34" charset="-78"/>
              </a:rPr>
              <a:t>: 6-station </a:t>
            </a:r>
            <a:r>
              <a:rPr lang="en-US" sz="2100" kern="0" dirty="0" smtClean="0">
                <a:solidFill>
                  <a:prstClr val="black"/>
                </a:solidFill>
                <a:latin typeface="Avenir Book" panose="020B0503020203020204" pitchFamily="34" charset="-78"/>
                <a:cs typeface="Avenir Book" panose="020B0503020203020204" pitchFamily="34" charset="-78"/>
              </a:rPr>
              <a:t>scenario, </a:t>
            </a:r>
            <a:r>
              <a:rPr lang="en-US" sz="2100" kern="0" dirty="0">
                <a:solidFill>
                  <a:prstClr val="black"/>
                </a:solidFill>
                <a:latin typeface="Avenir Book" panose="020B0503020203020204" pitchFamily="34" charset="-78"/>
                <a:cs typeface="Avenir Book" panose="020B0503020203020204" pitchFamily="34" charset="-78"/>
              </a:rPr>
              <a:t>1,3,4 have packets to send, slots 2,5,6 idle </a:t>
            </a:r>
            <a:endParaRPr lang="en-US" sz="2400" kern="0" dirty="0">
              <a:solidFill>
                <a:prstClr val="black"/>
              </a:solidFill>
              <a:latin typeface="Avenir Book" panose="020B0503020203020204" pitchFamily="34" charset="-78"/>
              <a:cs typeface="Avenir Book" panose="020B0503020203020204" pitchFamily="34" charset="-78"/>
            </a:endParaRPr>
          </a:p>
        </p:txBody>
      </p:sp>
      <p:grpSp>
        <p:nvGrpSpPr>
          <p:cNvPr id="3" name="Group 2">
            <a:extLst>
              <a:ext uri="{FF2B5EF4-FFF2-40B4-BE49-F238E27FC236}">
                <a16:creationId xmlns:a16="http://schemas.microsoft.com/office/drawing/2014/main" id="{7B45ED9F-AB5F-B146-B7B0-7832DE28BC25}"/>
              </a:ext>
            </a:extLst>
          </p:cNvPr>
          <p:cNvGrpSpPr/>
          <p:nvPr/>
        </p:nvGrpSpPr>
        <p:grpSpPr>
          <a:xfrm>
            <a:off x="1872751" y="4210536"/>
            <a:ext cx="4563665" cy="746107"/>
            <a:chOff x="2497001" y="4766572"/>
            <a:chExt cx="6084887" cy="994808"/>
          </a:xfrm>
        </p:grpSpPr>
        <p:sp>
          <p:nvSpPr>
            <p:cNvPr id="44" name="Line 7">
              <a:extLst>
                <a:ext uri="{FF2B5EF4-FFF2-40B4-BE49-F238E27FC236}">
                  <a16:creationId xmlns:a16="http://schemas.microsoft.com/office/drawing/2014/main" id="{A162B864-328B-BB4E-A401-8C10A01CA26E}"/>
                </a:ext>
              </a:extLst>
            </p:cNvPr>
            <p:cNvSpPr>
              <a:spLocks noChangeShapeType="1"/>
            </p:cNvSpPr>
            <p:nvPr/>
          </p:nvSpPr>
          <p:spPr bwMode="auto">
            <a:xfrm>
              <a:off x="2497001" y="5652397"/>
              <a:ext cx="608488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5" name="Rectangle 8">
              <a:extLst>
                <a:ext uri="{FF2B5EF4-FFF2-40B4-BE49-F238E27FC236}">
                  <a16:creationId xmlns:a16="http://schemas.microsoft.com/office/drawing/2014/main" id="{5BF0ACED-1DF3-A344-A69A-823B25CE0FB0}"/>
                </a:ext>
              </a:extLst>
            </p:cNvPr>
            <p:cNvSpPr>
              <a:spLocks noChangeArrowheads="1"/>
            </p:cNvSpPr>
            <p:nvPr/>
          </p:nvSpPr>
          <p:spPr bwMode="auto">
            <a:xfrm>
              <a:off x="2719251" y="5425384"/>
              <a:ext cx="479425" cy="230188"/>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 name="Rectangle 10">
              <a:extLst>
                <a:ext uri="{FF2B5EF4-FFF2-40B4-BE49-F238E27FC236}">
                  <a16:creationId xmlns:a16="http://schemas.microsoft.com/office/drawing/2014/main" id="{B5DDDA64-5C9C-D148-8420-B593565524B6}"/>
                </a:ext>
              </a:extLst>
            </p:cNvPr>
            <p:cNvSpPr>
              <a:spLocks noChangeArrowheads="1"/>
            </p:cNvSpPr>
            <p:nvPr/>
          </p:nvSpPr>
          <p:spPr bwMode="auto">
            <a:xfrm>
              <a:off x="3678101" y="5425384"/>
              <a:ext cx="479425" cy="23018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 name="Rectangle 11">
              <a:extLst>
                <a:ext uri="{FF2B5EF4-FFF2-40B4-BE49-F238E27FC236}">
                  <a16:creationId xmlns:a16="http://schemas.microsoft.com/office/drawing/2014/main" id="{D9985277-7968-C842-9231-012104EC2F5E}"/>
                </a:ext>
              </a:extLst>
            </p:cNvPr>
            <p:cNvSpPr>
              <a:spLocks noChangeArrowheads="1"/>
            </p:cNvSpPr>
            <p:nvPr/>
          </p:nvSpPr>
          <p:spPr bwMode="auto">
            <a:xfrm>
              <a:off x="4152763" y="5425384"/>
              <a:ext cx="479425" cy="230188"/>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 name="Line 13">
              <a:extLst>
                <a:ext uri="{FF2B5EF4-FFF2-40B4-BE49-F238E27FC236}">
                  <a16:creationId xmlns:a16="http://schemas.microsoft.com/office/drawing/2014/main" id="{F7E6C5C0-28CB-2C46-906A-E86EFCC6E088}"/>
                </a:ext>
              </a:extLst>
            </p:cNvPr>
            <p:cNvSpPr>
              <a:spLocks noChangeShapeType="1"/>
            </p:cNvSpPr>
            <p:nvPr/>
          </p:nvSpPr>
          <p:spPr bwMode="auto">
            <a:xfrm>
              <a:off x="2720838" y="5312672"/>
              <a:ext cx="0" cy="33813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 name="Line 16">
              <a:extLst>
                <a:ext uri="{FF2B5EF4-FFF2-40B4-BE49-F238E27FC236}">
                  <a16:creationId xmlns:a16="http://schemas.microsoft.com/office/drawing/2014/main" id="{51E737FE-2977-8B4C-B4D9-80C37910A703}"/>
                </a:ext>
              </a:extLst>
            </p:cNvPr>
            <p:cNvSpPr>
              <a:spLocks noChangeShapeType="1"/>
            </p:cNvSpPr>
            <p:nvPr/>
          </p:nvSpPr>
          <p:spPr bwMode="auto">
            <a:xfrm>
              <a:off x="5586276" y="5315847"/>
              <a:ext cx="0" cy="3381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 name="Text Box 23">
              <a:extLst>
                <a:ext uri="{FF2B5EF4-FFF2-40B4-BE49-F238E27FC236}">
                  <a16:creationId xmlns:a16="http://schemas.microsoft.com/office/drawing/2014/main" id="{48F8A2A9-DBD4-9443-B624-51C1A0D8AF14}"/>
                </a:ext>
              </a:extLst>
            </p:cNvPr>
            <p:cNvSpPr txBox="1">
              <a:spLocks noChangeArrowheads="1"/>
            </p:cNvSpPr>
            <p:nvPr/>
          </p:nvSpPr>
          <p:spPr bwMode="auto">
            <a:xfrm>
              <a:off x="2819262" y="5392048"/>
              <a:ext cx="3659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dirty="0">
                  <a:solidFill>
                    <a:srgbClr val="FFFFFF"/>
                  </a:solidFill>
                  <a:latin typeface="Avenir Book" panose="020B0503020203020204" pitchFamily="34" charset="-78"/>
                  <a:cs typeface="Avenir Book" panose="020B0503020203020204" pitchFamily="34" charset="-78"/>
                </a:rPr>
                <a:t>1</a:t>
              </a:r>
            </a:p>
          </p:txBody>
        </p:sp>
        <p:sp>
          <p:nvSpPr>
            <p:cNvPr id="51" name="Text Box 24">
              <a:extLst>
                <a:ext uri="{FF2B5EF4-FFF2-40B4-BE49-F238E27FC236}">
                  <a16:creationId xmlns:a16="http://schemas.microsoft.com/office/drawing/2014/main" id="{4D91ED1E-2495-0E4F-9B3E-3AFE785C5C5C}"/>
                </a:ext>
              </a:extLst>
            </p:cNvPr>
            <p:cNvSpPr txBox="1">
              <a:spLocks noChangeArrowheads="1"/>
            </p:cNvSpPr>
            <p:nvPr/>
          </p:nvSpPr>
          <p:spPr bwMode="auto">
            <a:xfrm>
              <a:off x="3765413" y="5377759"/>
              <a:ext cx="3659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dirty="0">
                  <a:solidFill>
                    <a:srgbClr val="FFFFFF"/>
                  </a:solidFill>
                  <a:latin typeface="Avenir Book" panose="020B0503020203020204" pitchFamily="34" charset="-78"/>
                  <a:cs typeface="Avenir Book" panose="020B0503020203020204" pitchFamily="34" charset="-78"/>
                </a:rPr>
                <a:t>3</a:t>
              </a:r>
            </a:p>
          </p:txBody>
        </p:sp>
        <p:sp>
          <p:nvSpPr>
            <p:cNvPr id="52" name="Text Box 25">
              <a:extLst>
                <a:ext uri="{FF2B5EF4-FFF2-40B4-BE49-F238E27FC236}">
                  <a16:creationId xmlns:a16="http://schemas.microsoft.com/office/drawing/2014/main" id="{AAF51084-5D55-9047-9D10-B125F32EE8BD}"/>
                </a:ext>
              </a:extLst>
            </p:cNvPr>
            <p:cNvSpPr txBox="1">
              <a:spLocks noChangeArrowheads="1"/>
            </p:cNvSpPr>
            <p:nvPr/>
          </p:nvSpPr>
          <p:spPr bwMode="auto">
            <a:xfrm>
              <a:off x="4230550" y="5384109"/>
              <a:ext cx="3659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dirty="0">
                  <a:solidFill>
                    <a:srgbClr val="FFFFFF"/>
                  </a:solidFill>
                  <a:latin typeface="Avenir Book" panose="020B0503020203020204" pitchFamily="34" charset="-78"/>
                  <a:cs typeface="Avenir Book" panose="020B0503020203020204" pitchFamily="34" charset="-78"/>
                </a:rPr>
                <a:t>4</a:t>
              </a:r>
            </a:p>
          </p:txBody>
        </p:sp>
        <p:sp>
          <p:nvSpPr>
            <p:cNvPr id="53" name="Rectangle 26">
              <a:extLst>
                <a:ext uri="{FF2B5EF4-FFF2-40B4-BE49-F238E27FC236}">
                  <a16:creationId xmlns:a16="http://schemas.microsoft.com/office/drawing/2014/main" id="{EA2F25EA-1C55-8B45-8EA1-3A00A92F00F2}"/>
                </a:ext>
              </a:extLst>
            </p:cNvPr>
            <p:cNvSpPr>
              <a:spLocks noChangeArrowheads="1"/>
            </p:cNvSpPr>
            <p:nvPr/>
          </p:nvSpPr>
          <p:spPr bwMode="auto">
            <a:xfrm>
              <a:off x="5576751" y="5420622"/>
              <a:ext cx="479425" cy="23018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 name="Rectangle 27">
              <a:extLst>
                <a:ext uri="{FF2B5EF4-FFF2-40B4-BE49-F238E27FC236}">
                  <a16:creationId xmlns:a16="http://schemas.microsoft.com/office/drawing/2014/main" id="{39F06F1D-D0F6-4C49-99E0-AE58E606ADA5}"/>
                </a:ext>
              </a:extLst>
            </p:cNvPr>
            <p:cNvSpPr>
              <a:spLocks noChangeArrowheads="1"/>
            </p:cNvSpPr>
            <p:nvPr/>
          </p:nvSpPr>
          <p:spPr bwMode="auto">
            <a:xfrm>
              <a:off x="6535601" y="5420622"/>
              <a:ext cx="479425" cy="23018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 name="Rectangle 28">
              <a:extLst>
                <a:ext uri="{FF2B5EF4-FFF2-40B4-BE49-F238E27FC236}">
                  <a16:creationId xmlns:a16="http://schemas.microsoft.com/office/drawing/2014/main" id="{80AEA40D-BFBF-704C-9415-CB79BC9BD49A}"/>
                </a:ext>
              </a:extLst>
            </p:cNvPr>
            <p:cNvSpPr>
              <a:spLocks noChangeArrowheads="1"/>
            </p:cNvSpPr>
            <p:nvPr/>
          </p:nvSpPr>
          <p:spPr bwMode="auto">
            <a:xfrm>
              <a:off x="7010263" y="5420622"/>
              <a:ext cx="479425" cy="230187"/>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 name="Line 29">
              <a:extLst>
                <a:ext uri="{FF2B5EF4-FFF2-40B4-BE49-F238E27FC236}">
                  <a16:creationId xmlns:a16="http://schemas.microsoft.com/office/drawing/2014/main" id="{5025264D-4923-CA41-AB44-0965E9585DE5}"/>
                </a:ext>
              </a:extLst>
            </p:cNvPr>
            <p:cNvSpPr>
              <a:spLocks noChangeShapeType="1"/>
            </p:cNvSpPr>
            <p:nvPr/>
          </p:nvSpPr>
          <p:spPr bwMode="auto">
            <a:xfrm>
              <a:off x="5578338" y="5307909"/>
              <a:ext cx="0" cy="33813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 name="Text Box 30">
              <a:extLst>
                <a:ext uri="{FF2B5EF4-FFF2-40B4-BE49-F238E27FC236}">
                  <a16:creationId xmlns:a16="http://schemas.microsoft.com/office/drawing/2014/main" id="{9684285E-DFBE-DA4D-9AE4-55B5626A27C3}"/>
                </a:ext>
              </a:extLst>
            </p:cNvPr>
            <p:cNvSpPr txBox="1">
              <a:spLocks noChangeArrowheads="1"/>
            </p:cNvSpPr>
            <p:nvPr/>
          </p:nvSpPr>
          <p:spPr bwMode="auto">
            <a:xfrm>
              <a:off x="5676763" y="5387285"/>
              <a:ext cx="3659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dirty="0">
                  <a:solidFill>
                    <a:srgbClr val="FFFFFF"/>
                  </a:solidFill>
                  <a:latin typeface="Avenir Book" panose="020B0503020203020204" pitchFamily="34" charset="-78"/>
                  <a:cs typeface="Avenir Book" panose="020B0503020203020204" pitchFamily="34" charset="-78"/>
                </a:rPr>
                <a:t>1</a:t>
              </a:r>
            </a:p>
          </p:txBody>
        </p:sp>
        <p:sp>
          <p:nvSpPr>
            <p:cNvPr id="58" name="Text Box 31">
              <a:extLst>
                <a:ext uri="{FF2B5EF4-FFF2-40B4-BE49-F238E27FC236}">
                  <a16:creationId xmlns:a16="http://schemas.microsoft.com/office/drawing/2014/main" id="{6E82E5EA-026E-7045-B1A4-9CC9C86E88B9}"/>
                </a:ext>
              </a:extLst>
            </p:cNvPr>
            <p:cNvSpPr txBox="1">
              <a:spLocks noChangeArrowheads="1"/>
            </p:cNvSpPr>
            <p:nvPr/>
          </p:nvSpPr>
          <p:spPr bwMode="auto">
            <a:xfrm>
              <a:off x="6622913" y="5372997"/>
              <a:ext cx="3659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dirty="0">
                  <a:solidFill>
                    <a:srgbClr val="FFFFFF"/>
                  </a:solidFill>
                  <a:latin typeface="Avenir Book" panose="020B0503020203020204" pitchFamily="34" charset="-78"/>
                  <a:cs typeface="Avenir Book" panose="020B0503020203020204" pitchFamily="34" charset="-78"/>
                </a:rPr>
                <a:t>3</a:t>
              </a:r>
            </a:p>
          </p:txBody>
        </p:sp>
        <p:sp>
          <p:nvSpPr>
            <p:cNvPr id="59" name="Text Box 32">
              <a:extLst>
                <a:ext uri="{FF2B5EF4-FFF2-40B4-BE49-F238E27FC236}">
                  <a16:creationId xmlns:a16="http://schemas.microsoft.com/office/drawing/2014/main" id="{5B3E3799-80A5-7142-9795-9DF13D5FFEC6}"/>
                </a:ext>
              </a:extLst>
            </p:cNvPr>
            <p:cNvSpPr txBox="1">
              <a:spLocks noChangeArrowheads="1"/>
            </p:cNvSpPr>
            <p:nvPr/>
          </p:nvSpPr>
          <p:spPr bwMode="auto">
            <a:xfrm>
              <a:off x="7088051" y="5379347"/>
              <a:ext cx="3659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dirty="0">
                  <a:solidFill>
                    <a:srgbClr val="FFFFFF"/>
                  </a:solidFill>
                  <a:latin typeface="Avenir Book" panose="020B0503020203020204" pitchFamily="34" charset="-78"/>
                  <a:cs typeface="Avenir Book" panose="020B0503020203020204" pitchFamily="34" charset="-78"/>
                </a:rPr>
                <a:t>4</a:t>
              </a:r>
            </a:p>
          </p:txBody>
        </p:sp>
        <p:sp>
          <p:nvSpPr>
            <p:cNvPr id="60" name="Line 34">
              <a:extLst>
                <a:ext uri="{FF2B5EF4-FFF2-40B4-BE49-F238E27FC236}">
                  <a16:creationId xmlns:a16="http://schemas.microsoft.com/office/drawing/2014/main" id="{14EBD35E-98E3-AF4C-839F-9C6CB952AFF2}"/>
                </a:ext>
              </a:extLst>
            </p:cNvPr>
            <p:cNvSpPr>
              <a:spLocks noChangeShapeType="1"/>
            </p:cNvSpPr>
            <p:nvPr/>
          </p:nvSpPr>
          <p:spPr bwMode="auto">
            <a:xfrm>
              <a:off x="320185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 name="Line 35">
              <a:extLst>
                <a:ext uri="{FF2B5EF4-FFF2-40B4-BE49-F238E27FC236}">
                  <a16:creationId xmlns:a16="http://schemas.microsoft.com/office/drawing/2014/main" id="{F002AB0E-BA6B-6448-B7B9-3028A445D9C8}"/>
                </a:ext>
              </a:extLst>
            </p:cNvPr>
            <p:cNvSpPr>
              <a:spLocks noChangeShapeType="1"/>
            </p:cNvSpPr>
            <p:nvPr/>
          </p:nvSpPr>
          <p:spPr bwMode="auto">
            <a:xfrm>
              <a:off x="367810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 name="Line 36">
              <a:extLst>
                <a:ext uri="{FF2B5EF4-FFF2-40B4-BE49-F238E27FC236}">
                  <a16:creationId xmlns:a16="http://schemas.microsoft.com/office/drawing/2014/main" id="{F10DFCB1-F5CE-2944-B5BD-75F801E54F04}"/>
                </a:ext>
              </a:extLst>
            </p:cNvPr>
            <p:cNvSpPr>
              <a:spLocks noChangeShapeType="1"/>
            </p:cNvSpPr>
            <p:nvPr/>
          </p:nvSpPr>
          <p:spPr bwMode="auto">
            <a:xfrm>
              <a:off x="415435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 name="Line 37">
              <a:extLst>
                <a:ext uri="{FF2B5EF4-FFF2-40B4-BE49-F238E27FC236}">
                  <a16:creationId xmlns:a16="http://schemas.microsoft.com/office/drawing/2014/main" id="{5C202F74-B0E9-054A-BA6A-ED679E08BD08}"/>
                </a:ext>
              </a:extLst>
            </p:cNvPr>
            <p:cNvSpPr>
              <a:spLocks noChangeShapeType="1"/>
            </p:cNvSpPr>
            <p:nvPr/>
          </p:nvSpPr>
          <p:spPr bwMode="auto">
            <a:xfrm>
              <a:off x="463060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 name="Line 38">
              <a:extLst>
                <a:ext uri="{FF2B5EF4-FFF2-40B4-BE49-F238E27FC236}">
                  <a16:creationId xmlns:a16="http://schemas.microsoft.com/office/drawing/2014/main" id="{17258870-A929-E743-9ABE-DE23B79DBE63}"/>
                </a:ext>
              </a:extLst>
            </p:cNvPr>
            <p:cNvSpPr>
              <a:spLocks noChangeShapeType="1"/>
            </p:cNvSpPr>
            <p:nvPr/>
          </p:nvSpPr>
          <p:spPr bwMode="auto">
            <a:xfrm>
              <a:off x="5111613" y="5412684"/>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 name="Line 39">
              <a:extLst>
                <a:ext uri="{FF2B5EF4-FFF2-40B4-BE49-F238E27FC236}">
                  <a16:creationId xmlns:a16="http://schemas.microsoft.com/office/drawing/2014/main" id="{8AD32332-0DC8-9E49-947E-1BAEF13A514F}"/>
                </a:ext>
              </a:extLst>
            </p:cNvPr>
            <p:cNvSpPr>
              <a:spLocks noChangeShapeType="1"/>
            </p:cNvSpPr>
            <p:nvPr/>
          </p:nvSpPr>
          <p:spPr bwMode="auto">
            <a:xfrm>
              <a:off x="605935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 name="Line 40">
              <a:extLst>
                <a:ext uri="{FF2B5EF4-FFF2-40B4-BE49-F238E27FC236}">
                  <a16:creationId xmlns:a16="http://schemas.microsoft.com/office/drawing/2014/main" id="{5AD88233-F39A-B84C-B2C9-4019C2559D7E}"/>
                </a:ext>
              </a:extLst>
            </p:cNvPr>
            <p:cNvSpPr>
              <a:spLocks noChangeShapeType="1"/>
            </p:cNvSpPr>
            <p:nvPr/>
          </p:nvSpPr>
          <p:spPr bwMode="auto">
            <a:xfrm>
              <a:off x="7007088" y="5412684"/>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 name="Line 41">
              <a:extLst>
                <a:ext uri="{FF2B5EF4-FFF2-40B4-BE49-F238E27FC236}">
                  <a16:creationId xmlns:a16="http://schemas.microsoft.com/office/drawing/2014/main" id="{78671AB0-ED5E-5C4D-AC35-7C14A7C84172}"/>
                </a:ext>
              </a:extLst>
            </p:cNvPr>
            <p:cNvSpPr>
              <a:spLocks noChangeShapeType="1"/>
            </p:cNvSpPr>
            <p:nvPr/>
          </p:nvSpPr>
          <p:spPr bwMode="auto">
            <a:xfrm>
              <a:off x="7954826" y="5407922"/>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8" name="Line 42">
              <a:extLst>
                <a:ext uri="{FF2B5EF4-FFF2-40B4-BE49-F238E27FC236}">
                  <a16:creationId xmlns:a16="http://schemas.microsoft.com/office/drawing/2014/main" id="{392BE166-36F8-ED44-B8F4-C49488BC9D2C}"/>
                </a:ext>
              </a:extLst>
            </p:cNvPr>
            <p:cNvSpPr>
              <a:spLocks noChangeShapeType="1"/>
            </p:cNvSpPr>
            <p:nvPr/>
          </p:nvSpPr>
          <p:spPr bwMode="auto">
            <a:xfrm>
              <a:off x="748810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9" name="Line 43">
              <a:extLst>
                <a:ext uri="{FF2B5EF4-FFF2-40B4-BE49-F238E27FC236}">
                  <a16:creationId xmlns:a16="http://schemas.microsoft.com/office/drawing/2014/main" id="{C6ED8042-7995-2346-BE45-DBFCD6A2739B}"/>
                </a:ext>
              </a:extLst>
            </p:cNvPr>
            <p:cNvSpPr>
              <a:spLocks noChangeShapeType="1"/>
            </p:cNvSpPr>
            <p:nvPr/>
          </p:nvSpPr>
          <p:spPr bwMode="auto">
            <a:xfrm>
              <a:off x="8435838" y="5322197"/>
              <a:ext cx="0" cy="338137"/>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0" name="Line 44">
              <a:extLst>
                <a:ext uri="{FF2B5EF4-FFF2-40B4-BE49-F238E27FC236}">
                  <a16:creationId xmlns:a16="http://schemas.microsoft.com/office/drawing/2014/main" id="{DD22EBBA-AEC8-5E4C-AABA-D5D9CC143D9C}"/>
                </a:ext>
              </a:extLst>
            </p:cNvPr>
            <p:cNvSpPr>
              <a:spLocks noChangeShapeType="1"/>
            </p:cNvSpPr>
            <p:nvPr/>
          </p:nvSpPr>
          <p:spPr bwMode="auto">
            <a:xfrm>
              <a:off x="653560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1" name="Text Box 45">
              <a:extLst>
                <a:ext uri="{FF2B5EF4-FFF2-40B4-BE49-F238E27FC236}">
                  <a16:creationId xmlns:a16="http://schemas.microsoft.com/office/drawing/2014/main" id="{F54AF62A-48FF-814D-8354-2867F36F7E4F}"/>
                </a:ext>
              </a:extLst>
            </p:cNvPr>
            <p:cNvSpPr txBox="1">
              <a:spLocks noChangeArrowheads="1"/>
            </p:cNvSpPr>
            <p:nvPr/>
          </p:nvSpPr>
          <p:spPr bwMode="auto">
            <a:xfrm>
              <a:off x="3765413" y="4793559"/>
              <a:ext cx="769869" cy="615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6-slot</a:t>
              </a:r>
            </a:p>
            <a:p>
              <a:pPr defTabSz="685800" eaLnBrk="0" fontAlgn="base" hangingPunct="0">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frame</a:t>
              </a:r>
            </a:p>
          </p:txBody>
        </p:sp>
        <p:sp>
          <p:nvSpPr>
            <p:cNvPr id="72" name="Line 46">
              <a:extLst>
                <a:ext uri="{FF2B5EF4-FFF2-40B4-BE49-F238E27FC236}">
                  <a16:creationId xmlns:a16="http://schemas.microsoft.com/office/drawing/2014/main" id="{7D7E0352-F8F2-5743-A848-9F53111F6B3D}"/>
                </a:ext>
              </a:extLst>
            </p:cNvPr>
            <p:cNvSpPr>
              <a:spLocks noChangeShapeType="1"/>
            </p:cNvSpPr>
            <p:nvPr/>
          </p:nvSpPr>
          <p:spPr bwMode="auto">
            <a:xfrm>
              <a:off x="4576626" y="5130109"/>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3" name="Line 47">
              <a:extLst>
                <a:ext uri="{FF2B5EF4-FFF2-40B4-BE49-F238E27FC236}">
                  <a16:creationId xmlns:a16="http://schemas.microsoft.com/office/drawing/2014/main" id="{EBD725BA-5097-D14C-982A-992BE18BDBC1}"/>
                </a:ext>
              </a:extLst>
            </p:cNvPr>
            <p:cNvSpPr>
              <a:spLocks noChangeShapeType="1"/>
            </p:cNvSpPr>
            <p:nvPr/>
          </p:nvSpPr>
          <p:spPr bwMode="auto">
            <a:xfrm flipH="1">
              <a:off x="2731951" y="5125347"/>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4" name="Line 48">
              <a:extLst>
                <a:ext uri="{FF2B5EF4-FFF2-40B4-BE49-F238E27FC236}">
                  <a16:creationId xmlns:a16="http://schemas.microsoft.com/office/drawing/2014/main" id="{E29434D8-2134-AC4C-88EE-1DEC7494A212}"/>
                </a:ext>
              </a:extLst>
            </p:cNvPr>
            <p:cNvSpPr>
              <a:spLocks noChangeShapeType="1"/>
            </p:cNvSpPr>
            <p:nvPr/>
          </p:nvSpPr>
          <p:spPr bwMode="auto">
            <a:xfrm>
              <a:off x="2711313" y="5038034"/>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5" name="Line 49">
              <a:extLst>
                <a:ext uri="{FF2B5EF4-FFF2-40B4-BE49-F238E27FC236}">
                  <a16:creationId xmlns:a16="http://schemas.microsoft.com/office/drawing/2014/main" id="{DD6295BF-D109-B14A-8DA1-AE6AAF54DB81}"/>
                </a:ext>
              </a:extLst>
            </p:cNvPr>
            <p:cNvSpPr>
              <a:spLocks noChangeShapeType="1"/>
            </p:cNvSpPr>
            <p:nvPr/>
          </p:nvSpPr>
          <p:spPr bwMode="auto">
            <a:xfrm>
              <a:off x="5570401" y="5028509"/>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6" name="Text Box 51">
              <a:extLst>
                <a:ext uri="{FF2B5EF4-FFF2-40B4-BE49-F238E27FC236}">
                  <a16:creationId xmlns:a16="http://schemas.microsoft.com/office/drawing/2014/main" id="{699B3453-7E1D-004F-906D-AF9515116690}"/>
                </a:ext>
              </a:extLst>
            </p:cNvPr>
            <p:cNvSpPr txBox="1">
              <a:spLocks noChangeArrowheads="1"/>
            </p:cNvSpPr>
            <p:nvPr/>
          </p:nvSpPr>
          <p:spPr bwMode="auto">
            <a:xfrm>
              <a:off x="6629263" y="4766572"/>
              <a:ext cx="769869" cy="615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6-slot</a:t>
              </a:r>
            </a:p>
            <a:p>
              <a:pPr defTabSz="685800" eaLnBrk="0" fontAlgn="base" hangingPunct="0">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frame</a:t>
              </a:r>
            </a:p>
          </p:txBody>
        </p:sp>
        <p:sp>
          <p:nvSpPr>
            <p:cNvPr id="77" name="Line 52">
              <a:extLst>
                <a:ext uri="{FF2B5EF4-FFF2-40B4-BE49-F238E27FC236}">
                  <a16:creationId xmlns:a16="http://schemas.microsoft.com/office/drawing/2014/main" id="{93CF78E3-E304-1F47-A737-21BE287F408C}"/>
                </a:ext>
              </a:extLst>
            </p:cNvPr>
            <p:cNvSpPr>
              <a:spLocks noChangeShapeType="1"/>
            </p:cNvSpPr>
            <p:nvPr/>
          </p:nvSpPr>
          <p:spPr bwMode="auto">
            <a:xfrm>
              <a:off x="7440476" y="5136459"/>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8" name="Line 53">
              <a:extLst>
                <a:ext uri="{FF2B5EF4-FFF2-40B4-BE49-F238E27FC236}">
                  <a16:creationId xmlns:a16="http://schemas.microsoft.com/office/drawing/2014/main" id="{AB3A3849-AE7D-284D-84DC-79BD81FCD662}"/>
                </a:ext>
              </a:extLst>
            </p:cNvPr>
            <p:cNvSpPr>
              <a:spLocks noChangeShapeType="1"/>
            </p:cNvSpPr>
            <p:nvPr/>
          </p:nvSpPr>
          <p:spPr bwMode="auto">
            <a:xfrm flipH="1">
              <a:off x="5595801" y="5131697"/>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9" name="Line 55">
              <a:extLst>
                <a:ext uri="{FF2B5EF4-FFF2-40B4-BE49-F238E27FC236}">
                  <a16:creationId xmlns:a16="http://schemas.microsoft.com/office/drawing/2014/main" id="{AE222EAA-A862-9447-9545-E85FC863E78C}"/>
                </a:ext>
              </a:extLst>
            </p:cNvPr>
            <p:cNvSpPr>
              <a:spLocks noChangeShapeType="1"/>
            </p:cNvSpPr>
            <p:nvPr/>
          </p:nvSpPr>
          <p:spPr bwMode="auto">
            <a:xfrm>
              <a:off x="8434251" y="5001522"/>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Tree>
    <p:extLst>
      <p:ext uri="{BB962C8B-B14F-4D97-AF65-F5344CB8AC3E}">
        <p14:creationId xmlns:p14="http://schemas.microsoft.com/office/powerpoint/2010/main" val="172154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animEffect transition="in" filter="dissolve">
                                      <p:cBhvr>
                                        <p:cTn id="7" dur="500"/>
                                        <p:tgtEl>
                                          <p:spTgt spid="4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3">
                                            <p:txEl>
                                              <p:pRg st="2" end="2"/>
                                            </p:txEl>
                                          </p:spTgt>
                                        </p:tgtEl>
                                        <p:attrNameLst>
                                          <p:attrName>style.visibility</p:attrName>
                                        </p:attrNameLst>
                                      </p:cBhvr>
                                      <p:to>
                                        <p:strVal val="visible"/>
                                      </p:to>
                                    </p:set>
                                    <p:animEffect transition="in" filter="dissolve">
                                      <p:cBhvr>
                                        <p:cTn id="10" dur="500"/>
                                        <p:tgtEl>
                                          <p:spTgt spid="4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3">
                                            <p:txEl>
                                              <p:pRg st="3" end="3"/>
                                            </p:txEl>
                                          </p:spTgt>
                                        </p:tgtEl>
                                        <p:attrNameLst>
                                          <p:attrName>style.visibility</p:attrName>
                                        </p:attrNameLst>
                                      </p:cBhvr>
                                      <p:to>
                                        <p:strVal val="visible"/>
                                      </p:to>
                                    </p:set>
                                    <p:animEffect transition="in" filter="dissolve">
                                      <p:cBhvr>
                                        <p:cTn id="13" dur="500"/>
                                        <p:tgtEl>
                                          <p:spTgt spid="4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3">
                                            <p:txEl>
                                              <p:pRg st="4" end="4"/>
                                            </p:txEl>
                                          </p:spTgt>
                                        </p:tgtEl>
                                        <p:attrNameLst>
                                          <p:attrName>style.visibility</p:attrName>
                                        </p:attrNameLst>
                                      </p:cBhvr>
                                      <p:to>
                                        <p:strVal val="visible"/>
                                      </p:to>
                                    </p:set>
                                    <p:animEffect transition="in" filter="dissolve">
                                      <p:cBhvr>
                                        <p:cTn id="18" dur="500"/>
                                        <p:tgtEl>
                                          <p:spTgt spid="4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128" y="401759"/>
            <a:ext cx="8969432" cy="670967"/>
          </a:xfrm>
        </p:spPr>
        <p:txBody>
          <a:bodyPr>
            <a:normAutofit fontScale="90000"/>
          </a:bodyPr>
          <a:lstStyle/>
          <a:p>
            <a:r>
              <a:rPr lang="en-US" b="0" dirty="0"/>
              <a:t>Channel partitioning </a:t>
            </a:r>
            <a:r>
              <a:rPr lang="en-US" b="0" dirty="0" smtClean="0"/>
              <a:t>protocols</a:t>
            </a:r>
            <a:r>
              <a:rPr lang="en-US" b="0" dirty="0"/>
              <a:t>: FDMA</a:t>
            </a:r>
            <a:endParaRPr lang="en-US" sz="3300" dirty="0"/>
          </a:p>
        </p:txBody>
      </p:sp>
      <p:sp>
        <p:nvSpPr>
          <p:cNvPr id="106" name="Rectangle 3">
            <a:extLst>
              <a:ext uri="{FF2B5EF4-FFF2-40B4-BE49-F238E27FC236}">
                <a16:creationId xmlns:a16="http://schemas.microsoft.com/office/drawing/2014/main" id="{A94113D7-D843-6943-B334-D7CB4D1F9411}"/>
              </a:ext>
            </a:extLst>
          </p:cNvPr>
          <p:cNvSpPr txBox="1">
            <a:spLocks noChangeArrowheads="1"/>
          </p:cNvSpPr>
          <p:nvPr/>
        </p:nvSpPr>
        <p:spPr bwMode="auto">
          <a:xfrm>
            <a:off x="808439" y="1285206"/>
            <a:ext cx="7843424" cy="1798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57175" indent="-257175" defTabSz="685800">
              <a:buNone/>
              <a:defRPr/>
            </a:pPr>
            <a:r>
              <a:rPr lang="en-US" sz="2400" kern="0" dirty="0">
                <a:solidFill>
                  <a:srgbClr val="C00000"/>
                </a:solidFill>
                <a:latin typeface="Avenir Book" panose="020B0503020203020204" pitchFamily="34" charset="-78"/>
                <a:cs typeface="Avenir Book" panose="020B0503020203020204" pitchFamily="34" charset="-78"/>
              </a:rPr>
              <a:t>FDMA: </a:t>
            </a:r>
            <a:r>
              <a:rPr lang="en-US" sz="2400" kern="0" dirty="0" smtClean="0">
                <a:solidFill>
                  <a:srgbClr val="C00000"/>
                </a:solidFill>
                <a:latin typeface="Avenir Book" panose="020B0503020203020204" pitchFamily="34" charset="-78"/>
                <a:cs typeface="Avenir Book" panose="020B0503020203020204" pitchFamily="34" charset="-78"/>
              </a:rPr>
              <a:t>Frequency </a:t>
            </a:r>
            <a:r>
              <a:rPr lang="en-US" sz="2400" kern="0" dirty="0">
                <a:solidFill>
                  <a:srgbClr val="C00000"/>
                </a:solidFill>
                <a:latin typeface="Avenir Book" panose="020B0503020203020204" pitchFamily="34" charset="-78"/>
                <a:cs typeface="Avenir Book" panose="020B0503020203020204" pitchFamily="34" charset="-78"/>
              </a:rPr>
              <a:t>division multiple access </a:t>
            </a:r>
          </a:p>
          <a:p>
            <a:pPr marL="257175" indent="-208360" defTabSz="685800">
              <a:lnSpc>
                <a:spcPct val="100000"/>
              </a:lnSpc>
              <a:spcBef>
                <a:spcPts val="450"/>
              </a:spcBef>
              <a:defRPr/>
            </a:pPr>
            <a:r>
              <a:rPr lang="en-US" sz="1800" kern="0" dirty="0">
                <a:solidFill>
                  <a:prstClr val="black"/>
                </a:solidFill>
                <a:latin typeface="Avenir Book" panose="020B0503020203020204" pitchFamily="34" charset="-78"/>
                <a:cs typeface="Avenir Book" panose="020B0503020203020204" pitchFamily="34" charset="-78"/>
              </a:rPr>
              <a:t>C</a:t>
            </a:r>
            <a:r>
              <a:rPr lang="en-US" sz="1800" kern="0" dirty="0" smtClean="0">
                <a:solidFill>
                  <a:prstClr val="black"/>
                </a:solidFill>
                <a:latin typeface="Avenir Book" panose="020B0503020203020204" pitchFamily="34" charset="-78"/>
                <a:cs typeface="Avenir Book" panose="020B0503020203020204" pitchFamily="34" charset="-78"/>
              </a:rPr>
              <a:t>hannel </a:t>
            </a:r>
            <a:r>
              <a:rPr lang="en-US" sz="1800" kern="0" dirty="0">
                <a:solidFill>
                  <a:prstClr val="black"/>
                </a:solidFill>
                <a:latin typeface="Avenir Book" panose="020B0503020203020204" pitchFamily="34" charset="-78"/>
                <a:cs typeface="Avenir Book" panose="020B0503020203020204" pitchFamily="34" charset="-78"/>
              </a:rPr>
              <a:t>spectrum divided into frequency bands</a:t>
            </a:r>
          </a:p>
          <a:p>
            <a:pPr marL="257175" indent="-208360" defTabSz="685800">
              <a:lnSpc>
                <a:spcPct val="100000"/>
              </a:lnSpc>
              <a:spcBef>
                <a:spcPts val="450"/>
              </a:spcBef>
              <a:defRPr/>
            </a:pPr>
            <a:r>
              <a:rPr lang="en-US" sz="1800" kern="0" dirty="0">
                <a:solidFill>
                  <a:prstClr val="black"/>
                </a:solidFill>
                <a:latin typeface="Avenir Book" panose="020B0503020203020204" pitchFamily="34" charset="-78"/>
                <a:cs typeface="Avenir Book" panose="020B0503020203020204" pitchFamily="34" charset="-78"/>
              </a:rPr>
              <a:t>E</a:t>
            </a:r>
            <a:r>
              <a:rPr lang="en-US" sz="1800" kern="0" dirty="0" smtClean="0">
                <a:solidFill>
                  <a:prstClr val="black"/>
                </a:solidFill>
                <a:latin typeface="Avenir Book" panose="020B0503020203020204" pitchFamily="34" charset="-78"/>
                <a:cs typeface="Avenir Book" panose="020B0503020203020204" pitchFamily="34" charset="-78"/>
              </a:rPr>
              <a:t>ach </a:t>
            </a:r>
            <a:r>
              <a:rPr lang="en-US" sz="1800" kern="0" dirty="0">
                <a:solidFill>
                  <a:prstClr val="black"/>
                </a:solidFill>
                <a:latin typeface="Avenir Book" panose="020B0503020203020204" pitchFamily="34" charset="-78"/>
                <a:cs typeface="Avenir Book" panose="020B0503020203020204" pitchFamily="34" charset="-78"/>
              </a:rPr>
              <a:t>station assigned fixed frequency band</a:t>
            </a:r>
          </a:p>
          <a:p>
            <a:pPr marL="257175" indent="-208360" defTabSz="685800">
              <a:lnSpc>
                <a:spcPct val="100000"/>
              </a:lnSpc>
              <a:spcBef>
                <a:spcPts val="450"/>
              </a:spcBef>
              <a:defRPr/>
            </a:pPr>
            <a:r>
              <a:rPr lang="en-US" sz="1800" kern="0" dirty="0">
                <a:solidFill>
                  <a:prstClr val="black"/>
                </a:solidFill>
                <a:latin typeface="Avenir Book" panose="020B0503020203020204" pitchFamily="34" charset="-78"/>
                <a:cs typeface="Avenir Book" panose="020B0503020203020204" pitchFamily="34" charset="-78"/>
              </a:rPr>
              <a:t>U</a:t>
            </a:r>
            <a:r>
              <a:rPr lang="en-US" sz="1800" kern="0" dirty="0" smtClean="0">
                <a:solidFill>
                  <a:prstClr val="black"/>
                </a:solidFill>
                <a:latin typeface="Avenir Book" panose="020B0503020203020204" pitchFamily="34" charset="-78"/>
                <a:cs typeface="Avenir Book" panose="020B0503020203020204" pitchFamily="34" charset="-78"/>
              </a:rPr>
              <a:t>nused </a:t>
            </a:r>
            <a:r>
              <a:rPr lang="en-US" sz="1800" kern="0" dirty="0">
                <a:solidFill>
                  <a:prstClr val="black"/>
                </a:solidFill>
                <a:latin typeface="Avenir Book" panose="020B0503020203020204" pitchFamily="34" charset="-78"/>
                <a:cs typeface="Avenir Book" panose="020B0503020203020204" pitchFamily="34" charset="-78"/>
              </a:rPr>
              <a:t>transmission time in frequency bands go idle </a:t>
            </a:r>
          </a:p>
          <a:p>
            <a:pPr marL="257175" indent="-208360" defTabSz="685800">
              <a:lnSpc>
                <a:spcPct val="100000"/>
              </a:lnSpc>
              <a:spcBef>
                <a:spcPts val="450"/>
              </a:spcBef>
              <a:defRPr/>
            </a:pPr>
            <a:r>
              <a:rPr lang="en-US" sz="1800" kern="0" dirty="0">
                <a:solidFill>
                  <a:prstClr val="black"/>
                </a:solidFill>
                <a:latin typeface="Avenir Book" panose="020B0503020203020204" pitchFamily="34" charset="-78"/>
                <a:cs typeface="Avenir Book" panose="020B0503020203020204" pitchFamily="34" charset="-78"/>
              </a:rPr>
              <a:t>E</a:t>
            </a:r>
            <a:r>
              <a:rPr lang="en-US" sz="1800" kern="0" dirty="0" smtClean="0">
                <a:solidFill>
                  <a:prstClr val="black"/>
                </a:solidFill>
                <a:latin typeface="Avenir Book" panose="020B0503020203020204" pitchFamily="34" charset="-78"/>
                <a:cs typeface="Avenir Book" panose="020B0503020203020204" pitchFamily="34" charset="-78"/>
              </a:rPr>
              <a:t>xample</a:t>
            </a:r>
            <a:r>
              <a:rPr lang="en-US" sz="1800" kern="0" dirty="0">
                <a:solidFill>
                  <a:prstClr val="black"/>
                </a:solidFill>
                <a:latin typeface="Avenir Book" panose="020B0503020203020204" pitchFamily="34" charset="-78"/>
                <a:cs typeface="Avenir Book" panose="020B0503020203020204" pitchFamily="34" charset="-78"/>
              </a:rPr>
              <a:t>: 6-station </a:t>
            </a:r>
            <a:r>
              <a:rPr lang="en-US" sz="1800" kern="0" dirty="0" smtClean="0">
                <a:solidFill>
                  <a:prstClr val="black"/>
                </a:solidFill>
                <a:latin typeface="Avenir Book" panose="020B0503020203020204" pitchFamily="34" charset="-78"/>
                <a:cs typeface="Avenir Book" panose="020B0503020203020204" pitchFamily="34" charset="-78"/>
              </a:rPr>
              <a:t>scenario, </a:t>
            </a:r>
            <a:r>
              <a:rPr lang="en-US" sz="1800" kern="0" dirty="0">
                <a:solidFill>
                  <a:prstClr val="black"/>
                </a:solidFill>
                <a:latin typeface="Avenir Book" panose="020B0503020203020204" pitchFamily="34" charset="-78"/>
                <a:cs typeface="Avenir Book" panose="020B0503020203020204" pitchFamily="34" charset="-78"/>
              </a:rPr>
              <a:t>1,3,4 have packet to send, frequency bands 2,5,6 idle </a:t>
            </a:r>
            <a:endParaRPr lang="en-US" sz="2100" kern="0" dirty="0">
              <a:solidFill>
                <a:prstClr val="black"/>
              </a:solidFill>
              <a:latin typeface="Avenir Book" panose="020B0503020203020204" pitchFamily="34" charset="-78"/>
              <a:cs typeface="Avenir Book" panose="020B0503020203020204" pitchFamily="34" charset="-78"/>
            </a:endParaRPr>
          </a:p>
        </p:txBody>
      </p:sp>
      <p:grpSp>
        <p:nvGrpSpPr>
          <p:cNvPr id="3" name="Group 2">
            <a:extLst>
              <a:ext uri="{FF2B5EF4-FFF2-40B4-BE49-F238E27FC236}">
                <a16:creationId xmlns:a16="http://schemas.microsoft.com/office/drawing/2014/main" id="{4DC81C2D-2CB9-E84D-933E-937D6C6ED228}"/>
              </a:ext>
            </a:extLst>
          </p:cNvPr>
          <p:cNvGrpSpPr/>
          <p:nvPr/>
        </p:nvGrpSpPr>
        <p:grpSpPr>
          <a:xfrm>
            <a:off x="1830406" y="3199002"/>
            <a:ext cx="5774067" cy="1834180"/>
            <a:chOff x="2440541" y="3824845"/>
            <a:chExt cx="7698756" cy="2445573"/>
          </a:xfrm>
        </p:grpSpPr>
        <p:sp>
          <p:nvSpPr>
            <p:cNvPr id="107" name="Rectangle 4">
              <a:extLst>
                <a:ext uri="{FF2B5EF4-FFF2-40B4-BE49-F238E27FC236}">
                  <a16:creationId xmlns:a16="http://schemas.microsoft.com/office/drawing/2014/main" id="{FB019CDD-E472-AF4E-8949-C4737F99EB49}"/>
                </a:ext>
              </a:extLst>
            </p:cNvPr>
            <p:cNvSpPr>
              <a:spLocks noChangeArrowheads="1"/>
            </p:cNvSpPr>
            <p:nvPr/>
          </p:nvSpPr>
          <p:spPr bwMode="auto">
            <a:xfrm>
              <a:off x="6774416" y="4019343"/>
              <a:ext cx="627062" cy="2251075"/>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8" name="Line 5">
              <a:extLst>
                <a:ext uri="{FF2B5EF4-FFF2-40B4-BE49-F238E27FC236}">
                  <a16:creationId xmlns:a16="http://schemas.microsoft.com/office/drawing/2014/main" id="{7AC0087E-78DE-BF46-9489-779BB31FF6F1}"/>
                </a:ext>
              </a:extLst>
            </p:cNvPr>
            <p:cNvSpPr>
              <a:spLocks noChangeShapeType="1"/>
            </p:cNvSpPr>
            <p:nvPr/>
          </p:nvSpPr>
          <p:spPr bwMode="auto">
            <a:xfrm flipV="1">
              <a:off x="6772828" y="5124243"/>
              <a:ext cx="622300" cy="15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9" name="Line 6">
              <a:extLst>
                <a:ext uri="{FF2B5EF4-FFF2-40B4-BE49-F238E27FC236}">
                  <a16:creationId xmlns:a16="http://schemas.microsoft.com/office/drawing/2014/main" id="{9FC23187-FBDC-FA4B-B4E6-6E7E43341D35}"/>
                </a:ext>
              </a:extLst>
            </p:cNvPr>
            <p:cNvSpPr>
              <a:spLocks noChangeShapeType="1"/>
            </p:cNvSpPr>
            <p:nvPr/>
          </p:nvSpPr>
          <p:spPr bwMode="auto">
            <a:xfrm flipV="1">
              <a:off x="6768066" y="5516355"/>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0" name="Line 7">
              <a:extLst>
                <a:ext uri="{FF2B5EF4-FFF2-40B4-BE49-F238E27FC236}">
                  <a16:creationId xmlns:a16="http://schemas.microsoft.com/office/drawing/2014/main" id="{E641A772-5023-C846-9FAC-463AEB27F36B}"/>
                </a:ext>
              </a:extLst>
            </p:cNvPr>
            <p:cNvSpPr>
              <a:spLocks noChangeShapeType="1"/>
            </p:cNvSpPr>
            <p:nvPr/>
          </p:nvSpPr>
          <p:spPr bwMode="auto">
            <a:xfrm flipV="1">
              <a:off x="6772828" y="5902118"/>
              <a:ext cx="627063" cy="15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1" name="Line 8">
              <a:extLst>
                <a:ext uri="{FF2B5EF4-FFF2-40B4-BE49-F238E27FC236}">
                  <a16:creationId xmlns:a16="http://schemas.microsoft.com/office/drawing/2014/main" id="{3C34D97D-BA0E-E54B-8121-E6DAAC9C5FB5}"/>
                </a:ext>
              </a:extLst>
            </p:cNvPr>
            <p:cNvSpPr>
              <a:spLocks noChangeShapeType="1"/>
            </p:cNvSpPr>
            <p:nvPr/>
          </p:nvSpPr>
          <p:spPr bwMode="auto">
            <a:xfrm flipV="1">
              <a:off x="6768066" y="4738480"/>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2" name="Line 9">
              <a:extLst>
                <a:ext uri="{FF2B5EF4-FFF2-40B4-BE49-F238E27FC236}">
                  <a16:creationId xmlns:a16="http://schemas.microsoft.com/office/drawing/2014/main" id="{EADC3381-A525-5746-A4EC-3AFDB46D7C0B}"/>
                </a:ext>
              </a:extLst>
            </p:cNvPr>
            <p:cNvSpPr>
              <a:spLocks noChangeShapeType="1"/>
            </p:cNvSpPr>
            <p:nvPr/>
          </p:nvSpPr>
          <p:spPr bwMode="auto">
            <a:xfrm flipV="1">
              <a:off x="6772828" y="4352718"/>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3" name="Line 11">
              <a:extLst>
                <a:ext uri="{FF2B5EF4-FFF2-40B4-BE49-F238E27FC236}">
                  <a16:creationId xmlns:a16="http://schemas.microsoft.com/office/drawing/2014/main" id="{CAEC1A74-CC07-704F-8130-3B0A0ED24D94}"/>
                </a:ext>
              </a:extLst>
            </p:cNvPr>
            <p:cNvSpPr>
              <a:spLocks noChangeShapeType="1"/>
            </p:cNvSpPr>
            <p:nvPr/>
          </p:nvSpPr>
          <p:spPr bwMode="auto">
            <a:xfrm>
              <a:off x="7493553" y="4292393"/>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4" name="Freeform 12">
              <a:extLst>
                <a:ext uri="{FF2B5EF4-FFF2-40B4-BE49-F238E27FC236}">
                  <a16:creationId xmlns:a16="http://schemas.microsoft.com/office/drawing/2014/main" id="{4415498F-BA55-314D-A0E8-A4F7108E385D}"/>
                </a:ext>
              </a:extLst>
            </p:cNvPr>
            <p:cNvSpPr>
              <a:spLocks/>
            </p:cNvSpPr>
            <p:nvPr/>
          </p:nvSpPr>
          <p:spPr bwMode="auto">
            <a:xfrm>
              <a:off x="7641191" y="4173330"/>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3333CC"/>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5" name="Line 13">
              <a:extLst>
                <a:ext uri="{FF2B5EF4-FFF2-40B4-BE49-F238E27FC236}">
                  <a16:creationId xmlns:a16="http://schemas.microsoft.com/office/drawing/2014/main" id="{F566D06F-DA9B-924F-A309-E705E264142F}"/>
                </a:ext>
              </a:extLst>
            </p:cNvPr>
            <p:cNvSpPr>
              <a:spLocks noChangeShapeType="1"/>
            </p:cNvSpPr>
            <p:nvPr/>
          </p:nvSpPr>
          <p:spPr bwMode="auto">
            <a:xfrm>
              <a:off x="7541178" y="4695618"/>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6" name="Line 15">
              <a:extLst>
                <a:ext uri="{FF2B5EF4-FFF2-40B4-BE49-F238E27FC236}">
                  <a16:creationId xmlns:a16="http://schemas.microsoft.com/office/drawing/2014/main" id="{4AF0EC43-8F11-1A47-8304-4922215B14F2}"/>
                </a:ext>
              </a:extLst>
            </p:cNvPr>
            <p:cNvSpPr>
              <a:spLocks noChangeShapeType="1"/>
            </p:cNvSpPr>
            <p:nvPr/>
          </p:nvSpPr>
          <p:spPr bwMode="auto">
            <a:xfrm>
              <a:off x="7541178" y="5094080"/>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7" name="Freeform 16">
              <a:extLst>
                <a:ext uri="{FF2B5EF4-FFF2-40B4-BE49-F238E27FC236}">
                  <a16:creationId xmlns:a16="http://schemas.microsoft.com/office/drawing/2014/main" id="{AB06C57E-A006-8040-A27E-949550E4FE8F}"/>
                </a:ext>
              </a:extLst>
            </p:cNvPr>
            <p:cNvSpPr>
              <a:spLocks/>
            </p:cNvSpPr>
            <p:nvPr/>
          </p:nvSpPr>
          <p:spPr bwMode="auto">
            <a:xfrm>
              <a:off x="7688816" y="4975018"/>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FF0000"/>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8" name="Group 17">
              <a:extLst>
                <a:ext uri="{FF2B5EF4-FFF2-40B4-BE49-F238E27FC236}">
                  <a16:creationId xmlns:a16="http://schemas.microsoft.com/office/drawing/2014/main" id="{0C46EA38-B2CC-E242-A036-92D6D5CB1BD1}"/>
                </a:ext>
              </a:extLst>
            </p:cNvPr>
            <p:cNvGrpSpPr>
              <a:grpSpLocks/>
            </p:cNvGrpSpPr>
            <p:nvPr/>
          </p:nvGrpSpPr>
          <p:grpSpPr bwMode="auto">
            <a:xfrm>
              <a:off x="7558641" y="5379830"/>
              <a:ext cx="2228850" cy="119063"/>
              <a:chOff x="1884" y="2826"/>
              <a:chExt cx="1404" cy="75"/>
            </a:xfrm>
          </p:grpSpPr>
          <p:sp>
            <p:nvSpPr>
              <p:cNvPr id="119" name="Line 18">
                <a:extLst>
                  <a:ext uri="{FF2B5EF4-FFF2-40B4-BE49-F238E27FC236}">
                    <a16:creationId xmlns:a16="http://schemas.microsoft.com/office/drawing/2014/main" id="{4C5A6A23-131D-3D4A-A858-616AD50DEFFF}"/>
                  </a:ext>
                </a:extLst>
              </p:cNvPr>
              <p:cNvSpPr>
                <a:spLocks noChangeShapeType="1"/>
              </p:cNvSpPr>
              <p:nvPr/>
            </p:nvSpPr>
            <p:spPr bwMode="auto">
              <a:xfrm>
                <a:off x="1884" y="2901"/>
                <a:ext cx="1404" cy="0"/>
              </a:xfrm>
              <a:prstGeom prst="line">
                <a:avLst/>
              </a:prstGeom>
              <a:noFill/>
              <a:ln w="19050">
                <a:no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0" name="Freeform 19">
                <a:extLst>
                  <a:ext uri="{FF2B5EF4-FFF2-40B4-BE49-F238E27FC236}">
                    <a16:creationId xmlns:a16="http://schemas.microsoft.com/office/drawing/2014/main" id="{AD858F7D-3B6B-6C4E-9D01-B6641A9BF839}"/>
                  </a:ext>
                </a:extLst>
              </p:cNvPr>
              <p:cNvSpPr>
                <a:spLocks/>
              </p:cNvSpPr>
              <p:nvPr/>
            </p:nvSpPr>
            <p:spPr bwMode="auto">
              <a:xfrm>
                <a:off x="1977" y="2826"/>
                <a:ext cx="1089" cy="72"/>
              </a:xfrm>
              <a:custGeom>
                <a:avLst/>
                <a:gdLst>
                  <a:gd name="T0" fmla="*/ 0 w 1089"/>
                  <a:gd name="T1" fmla="*/ 72 h 72"/>
                  <a:gd name="T2" fmla="*/ 0 w 1089"/>
                  <a:gd name="T3" fmla="*/ 3 h 72"/>
                  <a:gd name="T4" fmla="*/ 1089 w 1089"/>
                  <a:gd name="T5" fmla="*/ 0 h 72"/>
                  <a:gd name="T6" fmla="*/ 1089 w 1089"/>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00CC66"/>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21" name="Line 20">
              <a:extLst>
                <a:ext uri="{FF2B5EF4-FFF2-40B4-BE49-F238E27FC236}">
                  <a16:creationId xmlns:a16="http://schemas.microsoft.com/office/drawing/2014/main" id="{C3DEAD67-CC99-8145-991E-0D18A9400CC1}"/>
                </a:ext>
              </a:extLst>
            </p:cNvPr>
            <p:cNvSpPr>
              <a:spLocks noChangeShapeType="1"/>
            </p:cNvSpPr>
            <p:nvPr/>
          </p:nvSpPr>
          <p:spPr bwMode="auto">
            <a:xfrm>
              <a:off x="7588803" y="5905293"/>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2" name="Text Box 22">
              <a:extLst>
                <a:ext uri="{FF2B5EF4-FFF2-40B4-BE49-F238E27FC236}">
                  <a16:creationId xmlns:a16="http://schemas.microsoft.com/office/drawing/2014/main" id="{76166768-A0A0-D047-AF51-584B5A200775}"/>
                </a:ext>
              </a:extLst>
            </p:cNvPr>
            <p:cNvSpPr txBox="1">
              <a:spLocks noChangeArrowheads="1"/>
            </p:cNvSpPr>
            <p:nvPr/>
          </p:nvSpPr>
          <p:spPr bwMode="auto">
            <a:xfrm rot="16200000">
              <a:off x="5531015" y="4882914"/>
              <a:ext cx="1951816"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frequency bands</a:t>
              </a:r>
            </a:p>
          </p:txBody>
        </p:sp>
        <p:sp>
          <p:nvSpPr>
            <p:cNvPr id="123" name="Text Box 23">
              <a:extLst>
                <a:ext uri="{FF2B5EF4-FFF2-40B4-BE49-F238E27FC236}">
                  <a16:creationId xmlns:a16="http://schemas.microsoft.com/office/drawing/2014/main" id="{17DE17BD-A94E-DA4D-AAF6-A402FC36902D}"/>
                </a:ext>
              </a:extLst>
            </p:cNvPr>
            <p:cNvSpPr txBox="1">
              <a:spLocks noChangeArrowheads="1"/>
            </p:cNvSpPr>
            <p:nvPr/>
          </p:nvSpPr>
          <p:spPr bwMode="auto">
            <a:xfrm rot="67766">
              <a:off x="9435685" y="3824845"/>
              <a:ext cx="703612"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time</a:t>
              </a:r>
            </a:p>
          </p:txBody>
        </p:sp>
        <p:sp>
          <p:nvSpPr>
            <p:cNvPr id="124" name="Freeform 54">
              <a:extLst>
                <a:ext uri="{FF2B5EF4-FFF2-40B4-BE49-F238E27FC236}">
                  <a16:creationId xmlns:a16="http://schemas.microsoft.com/office/drawing/2014/main" id="{7AD42071-4F64-B843-A1C6-7FCBFED04E99}"/>
                </a:ext>
              </a:extLst>
            </p:cNvPr>
            <p:cNvSpPr>
              <a:spLocks/>
            </p:cNvSpPr>
            <p:nvPr/>
          </p:nvSpPr>
          <p:spPr bwMode="auto">
            <a:xfrm>
              <a:off x="4178853" y="4228893"/>
              <a:ext cx="595313" cy="1538287"/>
            </a:xfrm>
            <a:custGeom>
              <a:avLst/>
              <a:gdLst>
                <a:gd name="T0" fmla="*/ 2147483647 w 375"/>
                <a:gd name="T1" fmla="*/ 0 h 969"/>
                <a:gd name="T2" fmla="*/ 0 w 375"/>
                <a:gd name="T3" fmla="*/ 2147483647 h 969"/>
                <a:gd name="T4" fmla="*/ 2147483647 w 375"/>
                <a:gd name="T5" fmla="*/ 2147483647 h 969"/>
                <a:gd name="T6" fmla="*/ 2147483647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rgbClr val="000000"/>
                </a:gs>
                <a:gs pos="100000">
                  <a:srgbClr val="FFFFFF"/>
                </a:gs>
              </a:gsLst>
              <a:lin ang="0" scaled="1"/>
            </a:gradFill>
            <a:ln>
              <a:noFill/>
            </a:ln>
            <a:effectLst/>
            <a:extLst>
              <a:ext uri="{91240B29-F687-4f45-9708-019B960494DF}">
                <a14:hiddenLine xmlns:a14="http://schemas.microsoft.com/office/drawing/2010/main" xmlns="" w="3175"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25" name="Group 56">
              <a:extLst>
                <a:ext uri="{FF2B5EF4-FFF2-40B4-BE49-F238E27FC236}">
                  <a16:creationId xmlns:a16="http://schemas.microsoft.com/office/drawing/2014/main" id="{34B5CE52-E522-7047-BA9D-9BB20B9F9ADA}"/>
                </a:ext>
              </a:extLst>
            </p:cNvPr>
            <p:cNvGrpSpPr>
              <a:grpSpLocks/>
            </p:cNvGrpSpPr>
            <p:nvPr/>
          </p:nvGrpSpPr>
          <p:grpSpPr bwMode="auto">
            <a:xfrm>
              <a:off x="2440541" y="4867068"/>
              <a:ext cx="1666875" cy="314325"/>
              <a:chOff x="1614" y="1494"/>
              <a:chExt cx="1050" cy="198"/>
            </a:xfrm>
          </p:grpSpPr>
          <p:sp>
            <p:nvSpPr>
              <p:cNvPr id="126" name="Rectangle 57">
                <a:extLst>
                  <a:ext uri="{FF2B5EF4-FFF2-40B4-BE49-F238E27FC236}">
                    <a16:creationId xmlns:a16="http://schemas.microsoft.com/office/drawing/2014/main" id="{35185768-7475-464D-9B46-EAE338591F92}"/>
                  </a:ext>
                </a:extLst>
              </p:cNvPr>
              <p:cNvSpPr>
                <a:spLocks noChangeArrowheads="1"/>
              </p:cNvSpPr>
              <p:nvPr/>
            </p:nvSpPr>
            <p:spPr bwMode="auto">
              <a:xfrm>
                <a:off x="2358" y="1500"/>
                <a:ext cx="168" cy="17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7" name="Freeform 58">
                <a:extLst>
                  <a:ext uri="{FF2B5EF4-FFF2-40B4-BE49-F238E27FC236}">
                    <a16:creationId xmlns:a16="http://schemas.microsoft.com/office/drawing/2014/main" id="{DE23B659-5071-9E47-B3AE-975CCCF9CC6B}"/>
                  </a:ext>
                </a:extLst>
              </p:cNvPr>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rgbClr val="000000"/>
                  </a:gs>
                  <a:gs pos="50000">
                    <a:srgbClr val="FFFFFF"/>
                  </a:gs>
                  <a:gs pos="100000">
                    <a:srgbClr val="000000"/>
                  </a:gs>
                </a:gsLst>
                <a:lin ang="5400000" scaled="1"/>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8" name="Oval 59">
                <a:extLst>
                  <a:ext uri="{FF2B5EF4-FFF2-40B4-BE49-F238E27FC236}">
                    <a16:creationId xmlns:a16="http://schemas.microsoft.com/office/drawing/2014/main" id="{4CF64D39-F6A5-B043-AE9F-C0E095A8923D}"/>
                  </a:ext>
                </a:extLst>
              </p:cNvPr>
              <p:cNvSpPr>
                <a:spLocks noChangeArrowheads="1"/>
              </p:cNvSpPr>
              <p:nvPr/>
            </p:nvSpPr>
            <p:spPr bwMode="auto">
              <a:xfrm>
                <a:off x="2502" y="1506"/>
                <a:ext cx="62" cy="1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9" name="Line 60">
                <a:extLst>
                  <a:ext uri="{FF2B5EF4-FFF2-40B4-BE49-F238E27FC236}">
                    <a16:creationId xmlns:a16="http://schemas.microsoft.com/office/drawing/2014/main" id="{1E0950E2-1737-0848-B4CE-20AE13DCBACB}"/>
                  </a:ext>
                </a:extLst>
              </p:cNvPr>
              <p:cNvSpPr>
                <a:spLocks noChangeShapeType="1"/>
              </p:cNvSpPr>
              <p:nvPr/>
            </p:nvSpPr>
            <p:spPr bwMode="auto">
              <a:xfrm>
                <a:off x="2526" y="1584"/>
                <a:ext cx="138"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33" name="Text Box 69">
              <a:extLst>
                <a:ext uri="{FF2B5EF4-FFF2-40B4-BE49-F238E27FC236}">
                  <a16:creationId xmlns:a16="http://schemas.microsoft.com/office/drawing/2014/main" id="{D3E65D95-5225-584A-9047-05868BCE9508}"/>
                </a:ext>
              </a:extLst>
            </p:cNvPr>
            <p:cNvSpPr txBox="1">
              <a:spLocks noChangeArrowheads="1"/>
            </p:cNvSpPr>
            <p:nvPr/>
          </p:nvSpPr>
          <p:spPr bwMode="auto">
            <a:xfrm>
              <a:off x="2589766" y="5579855"/>
              <a:ext cx="1361911" cy="4001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FDM cable</a:t>
              </a:r>
            </a:p>
          </p:txBody>
        </p:sp>
        <p:sp>
          <p:nvSpPr>
            <p:cNvPr id="5" name="Freeform 4">
              <a:extLst>
                <a:ext uri="{FF2B5EF4-FFF2-40B4-BE49-F238E27FC236}">
                  <a16:creationId xmlns:a16="http://schemas.microsoft.com/office/drawing/2014/main" id="{9A0270D6-4A2D-1440-9DDD-3F93BFED8457}"/>
                </a:ext>
              </a:extLst>
            </p:cNvPr>
            <p:cNvSpPr/>
            <p:nvPr/>
          </p:nvSpPr>
          <p:spPr>
            <a:xfrm>
              <a:off x="5002905" y="5527821"/>
              <a:ext cx="1003515"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8" name="Group 7">
              <a:extLst>
                <a:ext uri="{FF2B5EF4-FFF2-40B4-BE49-F238E27FC236}">
                  <a16:creationId xmlns:a16="http://schemas.microsoft.com/office/drawing/2014/main" id="{E5148A4D-594A-A94D-A5E8-FC72A487E4BC}"/>
                </a:ext>
              </a:extLst>
            </p:cNvPr>
            <p:cNvGrpSpPr/>
            <p:nvPr/>
          </p:nvGrpSpPr>
          <p:grpSpPr>
            <a:xfrm>
              <a:off x="5000976" y="4204816"/>
              <a:ext cx="907351" cy="280296"/>
              <a:chOff x="4298196" y="6444710"/>
              <a:chExt cx="907351" cy="280296"/>
            </a:xfrm>
          </p:grpSpPr>
          <p:sp>
            <p:nvSpPr>
              <p:cNvPr id="134" name="Freeform 133">
                <a:extLst>
                  <a:ext uri="{FF2B5EF4-FFF2-40B4-BE49-F238E27FC236}">
                    <a16:creationId xmlns:a16="http://schemas.microsoft.com/office/drawing/2014/main" id="{C419FC4E-49FE-3642-80AD-AAE6918A7757}"/>
                  </a:ext>
                </a:extLst>
              </p:cNvPr>
              <p:cNvSpPr/>
              <p:nvPr/>
            </p:nvSpPr>
            <p:spPr>
              <a:xfrm>
                <a:off x="4298196" y="6444710"/>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5" name="Freeform 134">
                <a:extLst>
                  <a:ext uri="{FF2B5EF4-FFF2-40B4-BE49-F238E27FC236}">
                    <a16:creationId xmlns:a16="http://schemas.microsoft.com/office/drawing/2014/main" id="{473D5352-C1A7-7E4B-9326-FE6B9BF0A5AA}"/>
                  </a:ext>
                </a:extLst>
              </p:cNvPr>
              <p:cNvSpPr/>
              <p:nvPr/>
            </p:nvSpPr>
            <p:spPr>
              <a:xfrm>
                <a:off x="4749638" y="6449877"/>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9" name="Group 8">
              <a:extLst>
                <a:ext uri="{FF2B5EF4-FFF2-40B4-BE49-F238E27FC236}">
                  <a16:creationId xmlns:a16="http://schemas.microsoft.com/office/drawing/2014/main" id="{2F59B8CB-4346-D742-A279-4850646C075E}"/>
                </a:ext>
              </a:extLst>
            </p:cNvPr>
            <p:cNvGrpSpPr/>
            <p:nvPr/>
          </p:nvGrpSpPr>
          <p:grpSpPr>
            <a:xfrm>
              <a:off x="4979505" y="4883429"/>
              <a:ext cx="993354" cy="277839"/>
              <a:chOff x="4343400" y="5348498"/>
              <a:chExt cx="993354" cy="277839"/>
            </a:xfrm>
          </p:grpSpPr>
          <p:sp>
            <p:nvSpPr>
              <p:cNvPr id="138" name="Freeform 137">
                <a:extLst>
                  <a:ext uri="{FF2B5EF4-FFF2-40B4-BE49-F238E27FC236}">
                    <a16:creationId xmlns:a16="http://schemas.microsoft.com/office/drawing/2014/main" id="{256BD977-F2A8-9E41-ADA8-C51B7FED488E}"/>
                  </a:ext>
                </a:extLst>
              </p:cNvPr>
              <p:cNvSpPr/>
              <p:nvPr/>
            </p:nvSpPr>
            <p:spPr>
              <a:xfrm>
                <a:off x="4343400" y="5348498"/>
                <a:ext cx="614122"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9" name="Freeform 138">
                <a:extLst>
                  <a:ext uri="{FF2B5EF4-FFF2-40B4-BE49-F238E27FC236}">
                    <a16:creationId xmlns:a16="http://schemas.microsoft.com/office/drawing/2014/main" id="{3FA4DA1D-7930-274D-A8BC-73EA2CC3EB94}"/>
                  </a:ext>
                </a:extLst>
              </p:cNvPr>
              <p:cNvSpPr/>
              <p:nvPr/>
            </p:nvSpPr>
            <p:spPr>
              <a:xfrm>
                <a:off x="4951503" y="5353664"/>
                <a:ext cx="385251" cy="272673"/>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 name="connsiteX0" fmla="*/ 0 w 1836551"/>
                  <a:gd name="connsiteY0" fmla="*/ 228603 h 437831"/>
                  <a:gd name="connsiteX1" fmla="*/ 100739 w 1836551"/>
                  <a:gd name="connsiteY1" fmla="*/ 3 h 437831"/>
                  <a:gd name="connsiteX2" fmla="*/ 286719 w 1836551"/>
                  <a:gd name="connsiteY2" fmla="*/ 430081 h 437831"/>
                  <a:gd name="connsiteX3" fmla="*/ 480448 w 1836551"/>
                  <a:gd name="connsiteY3" fmla="*/ 7752 h 437831"/>
                  <a:gd name="connsiteX4" fmla="*/ 681926 w 1836551"/>
                  <a:gd name="connsiteY4" fmla="*/ 433956 h 437831"/>
                  <a:gd name="connsiteX5" fmla="*/ 867905 w 1836551"/>
                  <a:gd name="connsiteY5" fmla="*/ 7752 h 437831"/>
                  <a:gd name="connsiteX6" fmla="*/ 1061634 w 1836551"/>
                  <a:gd name="connsiteY6" fmla="*/ 430081 h 437831"/>
                  <a:gd name="connsiteX7" fmla="*/ 1255363 w 1836551"/>
                  <a:gd name="connsiteY7" fmla="*/ 3878 h 437831"/>
                  <a:gd name="connsiteX8" fmla="*/ 1452966 w 1836551"/>
                  <a:gd name="connsiteY8" fmla="*/ 430081 h 437831"/>
                  <a:gd name="connsiteX9" fmla="*/ 1638946 w 1836551"/>
                  <a:gd name="connsiteY9" fmla="*/ 3878 h 437831"/>
                  <a:gd name="connsiteX10" fmla="*/ 1836550 w 1836551"/>
                  <a:gd name="connsiteY10" fmla="*/ 437830 h 437831"/>
                  <a:gd name="connsiteX0" fmla="*/ 0 w 1638946"/>
                  <a:gd name="connsiteY0" fmla="*/ 228603 h 433956"/>
                  <a:gd name="connsiteX1" fmla="*/ 100739 w 1638946"/>
                  <a:gd name="connsiteY1" fmla="*/ 3 h 433956"/>
                  <a:gd name="connsiteX2" fmla="*/ 286719 w 1638946"/>
                  <a:gd name="connsiteY2" fmla="*/ 430081 h 433956"/>
                  <a:gd name="connsiteX3" fmla="*/ 480448 w 1638946"/>
                  <a:gd name="connsiteY3" fmla="*/ 7752 h 433956"/>
                  <a:gd name="connsiteX4" fmla="*/ 681926 w 1638946"/>
                  <a:gd name="connsiteY4" fmla="*/ 433956 h 433956"/>
                  <a:gd name="connsiteX5" fmla="*/ 867905 w 1638946"/>
                  <a:gd name="connsiteY5" fmla="*/ 7752 h 433956"/>
                  <a:gd name="connsiteX6" fmla="*/ 1061634 w 1638946"/>
                  <a:gd name="connsiteY6" fmla="*/ 430081 h 433956"/>
                  <a:gd name="connsiteX7" fmla="*/ 1255363 w 1638946"/>
                  <a:gd name="connsiteY7" fmla="*/ 3878 h 433956"/>
                  <a:gd name="connsiteX8" fmla="*/ 1452966 w 1638946"/>
                  <a:gd name="connsiteY8" fmla="*/ 430081 h 433956"/>
                  <a:gd name="connsiteX9" fmla="*/ 1638946 w 1638946"/>
                  <a:gd name="connsiteY9" fmla="*/ 3878 h 433956"/>
                  <a:gd name="connsiteX0" fmla="*/ 0 w 1452965"/>
                  <a:gd name="connsiteY0" fmla="*/ 228603 h 433956"/>
                  <a:gd name="connsiteX1" fmla="*/ 100739 w 1452965"/>
                  <a:gd name="connsiteY1" fmla="*/ 3 h 433956"/>
                  <a:gd name="connsiteX2" fmla="*/ 286719 w 1452965"/>
                  <a:gd name="connsiteY2" fmla="*/ 430081 h 433956"/>
                  <a:gd name="connsiteX3" fmla="*/ 480448 w 1452965"/>
                  <a:gd name="connsiteY3" fmla="*/ 7752 h 433956"/>
                  <a:gd name="connsiteX4" fmla="*/ 681926 w 1452965"/>
                  <a:gd name="connsiteY4" fmla="*/ 433956 h 433956"/>
                  <a:gd name="connsiteX5" fmla="*/ 867905 w 1452965"/>
                  <a:gd name="connsiteY5" fmla="*/ 7752 h 433956"/>
                  <a:gd name="connsiteX6" fmla="*/ 1061634 w 1452965"/>
                  <a:gd name="connsiteY6" fmla="*/ 430081 h 433956"/>
                  <a:gd name="connsiteX7" fmla="*/ 1255363 w 1452965"/>
                  <a:gd name="connsiteY7" fmla="*/ 3878 h 433956"/>
                  <a:gd name="connsiteX8" fmla="*/ 1452966 w 1452965"/>
                  <a:gd name="connsiteY8" fmla="*/ 430081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15300"/>
                  <a:gd name="connsiteY0" fmla="*/ 228603 h 433956"/>
                  <a:gd name="connsiteX1" fmla="*/ 100739 w 1215300"/>
                  <a:gd name="connsiteY1" fmla="*/ 3 h 433956"/>
                  <a:gd name="connsiteX2" fmla="*/ 286719 w 1215300"/>
                  <a:gd name="connsiteY2" fmla="*/ 430081 h 433956"/>
                  <a:gd name="connsiteX3" fmla="*/ 480448 w 1215300"/>
                  <a:gd name="connsiteY3" fmla="*/ 7752 h 433956"/>
                  <a:gd name="connsiteX4" fmla="*/ 681926 w 1215300"/>
                  <a:gd name="connsiteY4" fmla="*/ 433956 h 433956"/>
                  <a:gd name="connsiteX5" fmla="*/ 867905 w 1215300"/>
                  <a:gd name="connsiteY5" fmla="*/ 7752 h 433956"/>
                  <a:gd name="connsiteX6" fmla="*/ 1061634 w 1215300"/>
                  <a:gd name="connsiteY6" fmla="*/ 430081 h 433956"/>
                  <a:gd name="connsiteX7" fmla="*/ 1215300 w 1215300"/>
                  <a:gd name="connsiteY7" fmla="*/ 200945 h 43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300" h="433956">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1003735" y="397882"/>
                      <a:pt x="1061634" y="430081"/>
                    </a:cubicBezTo>
                    <a:cubicBezTo>
                      <a:pt x="1119533" y="462280"/>
                      <a:pt x="1190142" y="281793"/>
                      <a:pt x="1215300" y="2009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36" name="Line 13">
            <a:extLst>
              <a:ext uri="{FF2B5EF4-FFF2-40B4-BE49-F238E27FC236}">
                <a16:creationId xmlns:a16="http://schemas.microsoft.com/office/drawing/2014/main" id="{F566D06F-DA9B-924F-A309-E705E264142F}"/>
              </a:ext>
            </a:extLst>
          </p:cNvPr>
          <p:cNvSpPr>
            <a:spLocks noChangeShapeType="1"/>
          </p:cNvSpPr>
          <p:nvPr/>
        </p:nvSpPr>
        <p:spPr bwMode="auto">
          <a:xfrm>
            <a:off x="5655884" y="4435660"/>
            <a:ext cx="1671638"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Tree>
    <p:extLst>
      <p:ext uri="{BB962C8B-B14F-4D97-AF65-F5344CB8AC3E}">
        <p14:creationId xmlns:p14="http://schemas.microsoft.com/office/powerpoint/2010/main" val="159049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xEl>
                                              <p:pRg st="1" end="1"/>
                                            </p:txEl>
                                          </p:spTgt>
                                        </p:tgtEl>
                                        <p:attrNameLst>
                                          <p:attrName>style.visibility</p:attrName>
                                        </p:attrNameLst>
                                      </p:cBhvr>
                                      <p:to>
                                        <p:strVal val="visible"/>
                                      </p:to>
                                    </p:set>
                                    <p:animEffect transition="in" filter="dissolve">
                                      <p:cBhvr>
                                        <p:cTn id="7" dur="500"/>
                                        <p:tgtEl>
                                          <p:spTgt spid="10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6">
                                            <p:txEl>
                                              <p:pRg st="2" end="2"/>
                                            </p:txEl>
                                          </p:spTgt>
                                        </p:tgtEl>
                                        <p:attrNameLst>
                                          <p:attrName>style.visibility</p:attrName>
                                        </p:attrNameLst>
                                      </p:cBhvr>
                                      <p:to>
                                        <p:strVal val="visible"/>
                                      </p:to>
                                    </p:set>
                                    <p:animEffect transition="in" filter="dissolve">
                                      <p:cBhvr>
                                        <p:cTn id="10" dur="500"/>
                                        <p:tgtEl>
                                          <p:spTgt spid="10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6">
                                            <p:txEl>
                                              <p:pRg st="3" end="3"/>
                                            </p:txEl>
                                          </p:spTgt>
                                        </p:tgtEl>
                                        <p:attrNameLst>
                                          <p:attrName>style.visibility</p:attrName>
                                        </p:attrNameLst>
                                      </p:cBhvr>
                                      <p:to>
                                        <p:strVal val="visible"/>
                                      </p:to>
                                    </p:set>
                                    <p:animEffect transition="in" filter="dissolve">
                                      <p:cBhvr>
                                        <p:cTn id="13" dur="500"/>
                                        <p:tgtEl>
                                          <p:spTgt spid="10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106">
                                            <p:txEl>
                                              <p:pRg st="4" end="4"/>
                                            </p:txEl>
                                          </p:spTgt>
                                        </p:tgtEl>
                                        <p:attrNameLst>
                                          <p:attrName>style.visibility</p:attrName>
                                        </p:attrNameLst>
                                      </p:cBhvr>
                                      <p:to>
                                        <p:strVal val="visible"/>
                                      </p:to>
                                    </p:set>
                                    <p:animEffect transition="in" filter="dissolve">
                                      <p:cBhvr>
                                        <p:cTn id="21" dur="500"/>
                                        <p:tgtEl>
                                          <p:spTgt spid="106">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dissolve">
                                      <p:cBhvr>
                                        <p:cTn id="2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80829" y="520803"/>
            <a:ext cx="7886700" cy="670967"/>
          </a:xfrm>
        </p:spPr>
        <p:txBody>
          <a:bodyPr>
            <a:normAutofit fontScale="90000"/>
          </a:bodyPr>
          <a:lstStyle/>
          <a:p>
            <a:r>
              <a:rPr lang="en-US" b="0" dirty="0"/>
              <a:t>MAC protocols: taxonomy</a:t>
            </a:r>
            <a:endParaRPr lang="en-US" sz="3300" dirty="0"/>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00075" y="1275892"/>
            <a:ext cx="7967454" cy="3872895"/>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smtClean="0">
                <a:solidFill>
                  <a:prstClr val="black"/>
                </a:solidFill>
                <a:latin typeface="Avenir Book" panose="020B0503020203020204" pitchFamily="34" charset="-78"/>
                <a:cs typeface="Avenir Book" panose="020B0503020203020204" pitchFamily="34" charset="-78"/>
              </a:rPr>
              <a:t>Three </a:t>
            </a:r>
            <a:r>
              <a:rPr lang="en-US" sz="2400" dirty="0">
                <a:solidFill>
                  <a:prstClr val="black"/>
                </a:solidFill>
                <a:latin typeface="Avenir Book" panose="020B0503020203020204" pitchFamily="34" charset="-78"/>
                <a:cs typeface="Avenir Book" panose="020B0503020203020204" pitchFamily="34" charset="-78"/>
              </a:rPr>
              <a:t>broad classes:</a:t>
            </a: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C</a:t>
            </a:r>
            <a:r>
              <a:rPr lang="en-US" sz="2400" dirty="0" smtClean="0">
                <a:solidFill>
                  <a:srgbClr val="C00000"/>
                </a:solidFill>
                <a:latin typeface="Avenir Book" panose="020B0503020203020204" pitchFamily="34" charset="-78"/>
                <a:cs typeface="Avenir Book" panose="020B0503020203020204" pitchFamily="34" charset="-78"/>
              </a:rPr>
              <a:t>hannel </a:t>
            </a:r>
            <a:r>
              <a:rPr lang="en-US" sz="2400" dirty="0">
                <a:solidFill>
                  <a:srgbClr val="C00000"/>
                </a:solidFill>
                <a:latin typeface="Avenir Book" panose="020B0503020203020204" pitchFamily="34" charset="-78"/>
                <a:cs typeface="Avenir Book" panose="020B0503020203020204" pitchFamily="34" charset="-78"/>
              </a:rPr>
              <a:t>partitioning</a:t>
            </a:r>
          </a:p>
          <a:p>
            <a:pPr marL="521494" lvl="1" indent="-173831"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Divide </a:t>
            </a:r>
            <a:r>
              <a:rPr lang="en-US" sz="2100" dirty="0">
                <a:solidFill>
                  <a:prstClr val="black"/>
                </a:solidFill>
                <a:latin typeface="Avenir Book" panose="020B0503020203020204" pitchFamily="34" charset="-78"/>
                <a:cs typeface="Avenir Book" panose="020B0503020203020204" pitchFamily="34" charset="-78"/>
              </a:rPr>
              <a:t>channel into smaller </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pieces</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(time slots, frequency, code)</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A</a:t>
            </a:r>
            <a:r>
              <a:rPr lang="en-US" sz="2100" dirty="0" smtClean="0">
                <a:solidFill>
                  <a:prstClr val="black"/>
                </a:solidFill>
                <a:latin typeface="Avenir Book" panose="020B0503020203020204" pitchFamily="34" charset="-78"/>
                <a:cs typeface="Avenir Book" panose="020B0503020203020204" pitchFamily="34" charset="-78"/>
              </a:rPr>
              <a:t>llocate </a:t>
            </a:r>
            <a:r>
              <a:rPr lang="en-US" sz="2100" dirty="0">
                <a:solidFill>
                  <a:prstClr val="black"/>
                </a:solidFill>
                <a:latin typeface="Avenir Book" panose="020B0503020203020204" pitchFamily="34" charset="-78"/>
                <a:cs typeface="Avenir Book" panose="020B0503020203020204" pitchFamily="34" charset="-78"/>
              </a:rPr>
              <a:t>piece to node for exclusive </a:t>
            </a:r>
            <a:r>
              <a:rPr lang="en-US" sz="2100" dirty="0" smtClean="0">
                <a:solidFill>
                  <a:prstClr val="black"/>
                </a:solidFill>
                <a:latin typeface="Avenir Book" panose="020B0503020203020204" pitchFamily="34" charset="-78"/>
                <a:cs typeface="Avenir Book" panose="020B0503020203020204" pitchFamily="34" charset="-78"/>
              </a:rPr>
              <a:t>use</a:t>
            </a: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Taking turns</a:t>
            </a:r>
            <a:r>
              <a:rPr lang="en-US" altLang="ja-JP" sz="2400" dirty="0">
                <a:solidFill>
                  <a:srgbClr val="C00000"/>
                </a:solidFill>
                <a:latin typeface="Avenir Book" panose="020B0503020203020204" pitchFamily="34" charset="-78"/>
                <a:cs typeface="Avenir Book" panose="020B0503020203020204" pitchFamily="34" charset="-78"/>
              </a:rPr>
              <a:t>”</a:t>
            </a:r>
            <a:endParaRPr lang="en-US" sz="2400" dirty="0">
              <a:solidFill>
                <a:srgbClr val="C00000"/>
              </a:solidFill>
              <a:latin typeface="Avenir Book" panose="020B0503020203020204" pitchFamily="34" charset="-78"/>
              <a:cs typeface="Avenir Book" panose="020B0503020203020204" pitchFamily="34" charset="-78"/>
            </a:endParaRP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Nodes take turns, but nodes with more to send can take longer turns</a:t>
            </a:r>
            <a:endParaRPr lang="en-US" dirty="0">
              <a:solidFill>
                <a:prstClr val="black"/>
              </a:solidFill>
              <a:latin typeface="Avenir Book" panose="020B0503020203020204" pitchFamily="34" charset="-78"/>
              <a:cs typeface="Avenir Book" panose="020B0503020203020204" pitchFamily="34" charset="-78"/>
            </a:endParaRPr>
          </a:p>
          <a:p>
            <a:pPr marL="303610" indent="-205979" defTabSz="685800">
              <a:spcBef>
                <a:spcPts val="750"/>
              </a:spcBef>
              <a:defRPr/>
            </a:pPr>
            <a:r>
              <a:rPr lang="en-US" sz="2400" dirty="0" smtClean="0">
                <a:solidFill>
                  <a:srgbClr val="C00000"/>
                </a:solidFill>
                <a:latin typeface="Avenir Book" panose="020B0503020203020204" pitchFamily="34" charset="-78"/>
                <a:cs typeface="Avenir Book" panose="020B0503020203020204" pitchFamily="34" charset="-78"/>
              </a:rPr>
              <a:t>Random </a:t>
            </a:r>
            <a:r>
              <a:rPr lang="en-US" sz="2400" dirty="0">
                <a:solidFill>
                  <a:srgbClr val="C00000"/>
                </a:solidFill>
                <a:latin typeface="Avenir Book" panose="020B0503020203020204" pitchFamily="34" charset="-78"/>
                <a:cs typeface="Avenir Book" panose="020B0503020203020204" pitchFamily="34" charset="-78"/>
              </a:rPr>
              <a:t>access</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Use randomization for handling collisions</a:t>
            </a:r>
          </a:p>
          <a:p>
            <a:pPr marL="521494" lvl="1" indent="-173831" defTabSz="685800">
              <a:spcBef>
                <a:spcPts val="375"/>
              </a:spcBef>
              <a:defRPr/>
            </a:pPr>
            <a:r>
              <a:rPr lang="en-US" altLang="ja-JP" sz="2100" dirty="0" smtClean="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altLang="ja-JP" sz="2100" dirty="0" smtClean="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R</a:t>
            </a:r>
            <a:r>
              <a:rPr lang="en-US" sz="2100" dirty="0" smtClean="0">
                <a:solidFill>
                  <a:prstClr val="black"/>
                </a:solidFill>
                <a:latin typeface="Avenir Book" panose="020B0503020203020204" pitchFamily="34" charset="-78"/>
                <a:cs typeface="Avenir Book" panose="020B0503020203020204" pitchFamily="34" charset="-78"/>
              </a:rPr>
              <a:t>ecover</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from collisions</a:t>
            </a:r>
            <a:endParaRPr lang="en-US" sz="1800" dirty="0">
              <a:solidFill>
                <a:prstClr val="black"/>
              </a:solidFill>
              <a:latin typeface="Avenir Book" panose="020B0503020203020204" pitchFamily="34" charset="-78"/>
              <a:cs typeface="Avenir Book" panose="020B0503020203020204" pitchFamily="34" charset="-78"/>
            </a:endParaRPr>
          </a:p>
          <a:p>
            <a:pPr marL="97631" indent="0" defTabSz="685800">
              <a:spcBef>
                <a:spcPts val="750"/>
              </a:spcBef>
              <a:buNone/>
              <a:defRPr/>
            </a:pPr>
            <a:endParaRPr lang="en-US" dirty="0">
              <a:solidFill>
                <a:prstClr val="black"/>
              </a:solidFill>
              <a:latin typeface="Avenir Book" panose="020B0503020203020204" pitchFamily="34" charset="-78"/>
              <a:cs typeface="Avenir Book" panose="020B0503020203020204" pitchFamily="34" charset="-78"/>
            </a:endParaRPr>
          </a:p>
        </p:txBody>
      </p:sp>
      <p:sp>
        <p:nvSpPr>
          <p:cNvPr id="4" name="Rounded Rectangle 3"/>
          <p:cNvSpPr/>
          <p:nvPr/>
        </p:nvSpPr>
        <p:spPr>
          <a:xfrm>
            <a:off x="680829" y="2867891"/>
            <a:ext cx="8269605" cy="980902"/>
          </a:xfrm>
          <a:prstGeom prst="roundRect">
            <a:avLst/>
          </a:prstGeom>
          <a:solidFill>
            <a:schemeClr val="accent2">
              <a:lumMod val="40000"/>
              <a:lumOff val="60000"/>
              <a:alpha val="20000"/>
            </a:schemeClr>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532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24766" y="674772"/>
            <a:ext cx="7886700" cy="670967"/>
          </a:xfrm>
        </p:spPr>
        <p:txBody>
          <a:bodyPr>
            <a:normAutofit fontScale="90000"/>
          </a:bodyPr>
          <a:lstStyle/>
          <a:p>
            <a:r>
              <a:rPr lang="en-US" b="0" dirty="0"/>
              <a:t>“Taking turns” MAC protocols</a:t>
            </a:r>
            <a:endParaRPr lang="en-US" sz="3300" dirty="0"/>
          </a:p>
        </p:txBody>
      </p:sp>
      <p:grpSp>
        <p:nvGrpSpPr>
          <p:cNvPr id="40" name="Group 55">
            <a:extLst>
              <a:ext uri="{FF2B5EF4-FFF2-40B4-BE49-F238E27FC236}">
                <a16:creationId xmlns:a16="http://schemas.microsoft.com/office/drawing/2014/main" id="{3B6275CE-B441-9649-8D52-433B50F279F8}"/>
              </a:ext>
            </a:extLst>
          </p:cNvPr>
          <p:cNvGrpSpPr>
            <a:grpSpLocks/>
          </p:cNvGrpSpPr>
          <p:nvPr/>
        </p:nvGrpSpPr>
        <p:grpSpPr bwMode="auto">
          <a:xfrm>
            <a:off x="5660217" y="3458995"/>
            <a:ext cx="585788" cy="510778"/>
            <a:chOff x="-44" y="1473"/>
            <a:chExt cx="981" cy="1105"/>
          </a:xfrm>
        </p:grpSpPr>
        <p:pic>
          <p:nvPicPr>
            <p:cNvPr id="41" name="Picture 56" descr="desktop_computer_stylized_medium">
              <a:extLst>
                <a:ext uri="{FF2B5EF4-FFF2-40B4-BE49-F238E27FC236}">
                  <a16:creationId xmlns:a16="http://schemas.microsoft.com/office/drawing/2014/main" id="{AD5B23A8-9028-7946-A69F-6108F8C1F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Freeform 57">
              <a:extLst>
                <a:ext uri="{FF2B5EF4-FFF2-40B4-BE49-F238E27FC236}">
                  <a16:creationId xmlns:a16="http://schemas.microsoft.com/office/drawing/2014/main" id="{7F6A05D1-B834-4E4F-A5F1-659DEF211B6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3" name="Group 58">
            <a:extLst>
              <a:ext uri="{FF2B5EF4-FFF2-40B4-BE49-F238E27FC236}">
                <a16:creationId xmlns:a16="http://schemas.microsoft.com/office/drawing/2014/main" id="{188477DB-D708-704E-BA08-92555FFAD3B4}"/>
              </a:ext>
            </a:extLst>
          </p:cNvPr>
          <p:cNvGrpSpPr>
            <a:grpSpLocks/>
          </p:cNvGrpSpPr>
          <p:nvPr/>
        </p:nvGrpSpPr>
        <p:grpSpPr bwMode="auto">
          <a:xfrm>
            <a:off x="5879292" y="3005366"/>
            <a:ext cx="585788" cy="510779"/>
            <a:chOff x="-44" y="1473"/>
            <a:chExt cx="981" cy="1105"/>
          </a:xfrm>
        </p:grpSpPr>
        <p:pic>
          <p:nvPicPr>
            <p:cNvPr id="44" name="Picture 59" descr="desktop_computer_stylized_medium">
              <a:extLst>
                <a:ext uri="{FF2B5EF4-FFF2-40B4-BE49-F238E27FC236}">
                  <a16:creationId xmlns:a16="http://schemas.microsoft.com/office/drawing/2014/main" id="{C2F8AA46-92BF-A546-B4A7-AE313733B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 name="Freeform 60">
              <a:extLst>
                <a:ext uri="{FF2B5EF4-FFF2-40B4-BE49-F238E27FC236}">
                  <a16:creationId xmlns:a16="http://schemas.microsoft.com/office/drawing/2014/main" id="{9065835A-60BC-BD49-825D-D0AFA113913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 name="Group 61">
            <a:extLst>
              <a:ext uri="{FF2B5EF4-FFF2-40B4-BE49-F238E27FC236}">
                <a16:creationId xmlns:a16="http://schemas.microsoft.com/office/drawing/2014/main" id="{52722999-8FB6-144D-9185-CA88A310212E}"/>
              </a:ext>
            </a:extLst>
          </p:cNvPr>
          <p:cNvGrpSpPr>
            <a:grpSpLocks/>
          </p:cNvGrpSpPr>
          <p:nvPr/>
        </p:nvGrpSpPr>
        <p:grpSpPr bwMode="auto">
          <a:xfrm>
            <a:off x="6090033" y="2544595"/>
            <a:ext cx="585788" cy="510778"/>
            <a:chOff x="-44" y="1473"/>
            <a:chExt cx="981" cy="1105"/>
          </a:xfrm>
        </p:grpSpPr>
        <p:pic>
          <p:nvPicPr>
            <p:cNvPr id="47" name="Picture 62" descr="desktop_computer_stylized_medium">
              <a:extLst>
                <a:ext uri="{FF2B5EF4-FFF2-40B4-BE49-F238E27FC236}">
                  <a16:creationId xmlns:a16="http://schemas.microsoft.com/office/drawing/2014/main" id="{9A60243E-B953-C143-941F-989137B34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Freeform 63">
              <a:extLst>
                <a:ext uri="{FF2B5EF4-FFF2-40B4-BE49-F238E27FC236}">
                  <a16:creationId xmlns:a16="http://schemas.microsoft.com/office/drawing/2014/main" id="{F9F8C73E-59BC-D44F-819C-84F05543B21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9" name="Group 64">
            <a:extLst>
              <a:ext uri="{FF2B5EF4-FFF2-40B4-BE49-F238E27FC236}">
                <a16:creationId xmlns:a16="http://schemas.microsoft.com/office/drawing/2014/main" id="{F6093AD7-1BBF-0741-A28D-954BF1EE75A9}"/>
              </a:ext>
            </a:extLst>
          </p:cNvPr>
          <p:cNvGrpSpPr>
            <a:grpSpLocks/>
          </p:cNvGrpSpPr>
          <p:nvPr/>
        </p:nvGrpSpPr>
        <p:grpSpPr bwMode="auto">
          <a:xfrm>
            <a:off x="6316251" y="2108826"/>
            <a:ext cx="585788" cy="510778"/>
            <a:chOff x="-44" y="1473"/>
            <a:chExt cx="981" cy="1105"/>
          </a:xfrm>
        </p:grpSpPr>
        <p:pic>
          <p:nvPicPr>
            <p:cNvPr id="50" name="Picture 65" descr="desktop_computer_stylized_medium">
              <a:extLst>
                <a:ext uri="{FF2B5EF4-FFF2-40B4-BE49-F238E27FC236}">
                  <a16:creationId xmlns:a16="http://schemas.microsoft.com/office/drawing/2014/main" id="{C75E769A-797A-AD45-9E53-778E5328D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 name="Freeform 66">
              <a:extLst>
                <a:ext uri="{FF2B5EF4-FFF2-40B4-BE49-F238E27FC236}">
                  <a16:creationId xmlns:a16="http://schemas.microsoft.com/office/drawing/2014/main" id="{F31ED49C-06C8-664E-A401-F2F8FC75AC2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2" name="Group 67">
            <a:extLst>
              <a:ext uri="{FF2B5EF4-FFF2-40B4-BE49-F238E27FC236}">
                <a16:creationId xmlns:a16="http://schemas.microsoft.com/office/drawing/2014/main" id="{289CD935-911A-2049-99E7-9636A57AD113}"/>
              </a:ext>
            </a:extLst>
          </p:cNvPr>
          <p:cNvGrpSpPr>
            <a:grpSpLocks/>
          </p:cNvGrpSpPr>
          <p:nvPr/>
        </p:nvGrpSpPr>
        <p:grpSpPr bwMode="auto">
          <a:xfrm flipH="1">
            <a:off x="7806707" y="2293372"/>
            <a:ext cx="585788" cy="510779"/>
            <a:chOff x="-44" y="1473"/>
            <a:chExt cx="981" cy="1105"/>
          </a:xfrm>
        </p:grpSpPr>
        <p:pic>
          <p:nvPicPr>
            <p:cNvPr id="53" name="Picture 68" descr="desktop_computer_stylized_medium">
              <a:extLst>
                <a:ext uri="{FF2B5EF4-FFF2-40B4-BE49-F238E27FC236}">
                  <a16:creationId xmlns:a16="http://schemas.microsoft.com/office/drawing/2014/main" id="{35A608C8-F6A3-CE45-8D68-148C52325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 name="Freeform 69">
              <a:extLst>
                <a:ext uri="{FF2B5EF4-FFF2-40B4-BE49-F238E27FC236}">
                  <a16:creationId xmlns:a16="http://schemas.microsoft.com/office/drawing/2014/main" id="{0AFF8366-6773-E840-A98C-F53B7E61436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55" name="Rectangle 3">
            <a:extLst>
              <a:ext uri="{FF2B5EF4-FFF2-40B4-BE49-F238E27FC236}">
                <a16:creationId xmlns:a16="http://schemas.microsoft.com/office/drawing/2014/main" id="{8CE0F95B-BCD3-FD4A-826E-885CC3FD64A3}"/>
              </a:ext>
            </a:extLst>
          </p:cNvPr>
          <p:cNvSpPr txBox="1">
            <a:spLocks noChangeArrowheads="1"/>
          </p:cNvSpPr>
          <p:nvPr/>
        </p:nvSpPr>
        <p:spPr bwMode="auto">
          <a:xfrm>
            <a:off x="1039091" y="1479503"/>
            <a:ext cx="4114800" cy="37969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57175" indent="-257175" defTabSz="685800">
              <a:buNone/>
              <a:defRPr/>
            </a:pPr>
            <a:r>
              <a:rPr lang="en-US" sz="2400" kern="0" dirty="0" smtClean="0">
                <a:solidFill>
                  <a:srgbClr val="C00000"/>
                </a:solidFill>
                <a:latin typeface="Avenir Book" panose="020B0503020203020204" pitchFamily="34" charset="-78"/>
                <a:cs typeface="Avenir Book" panose="020B0503020203020204" pitchFamily="34" charset="-78"/>
              </a:rPr>
              <a:t>Polling</a:t>
            </a:r>
            <a:r>
              <a:rPr lang="en-US" sz="2400" kern="0" dirty="0">
                <a:solidFill>
                  <a:srgbClr val="C00000"/>
                </a:solidFill>
                <a:latin typeface="Avenir Book" panose="020B0503020203020204" pitchFamily="34" charset="-78"/>
                <a:cs typeface="Avenir Book" panose="020B0503020203020204" pitchFamily="34" charset="-78"/>
              </a:rPr>
              <a:t>:</a:t>
            </a:r>
            <a:r>
              <a:rPr lang="en-US" sz="2400" b="1" kern="0" dirty="0">
                <a:solidFill>
                  <a:srgbClr val="C00000"/>
                </a:solidFill>
                <a:latin typeface="Avenir Book" panose="020B0503020203020204" pitchFamily="34" charset="-78"/>
                <a:cs typeface="Avenir Book" panose="020B0503020203020204" pitchFamily="34" charset="-78"/>
              </a:rPr>
              <a:t> </a:t>
            </a:r>
            <a:endParaRPr lang="en-US" sz="2400" kern="0" dirty="0">
              <a:solidFill>
                <a:srgbClr val="C00000"/>
              </a:solidFill>
              <a:latin typeface="Avenir Book" panose="020B0503020203020204" pitchFamily="34" charset="-78"/>
              <a:cs typeface="Avenir Book" panose="020B0503020203020204" pitchFamily="34" charset="-78"/>
            </a:endParaRPr>
          </a:p>
          <a:p>
            <a:pPr marL="209550" indent="-171450" defTabSz="685800">
              <a:defRPr/>
            </a:pPr>
            <a:r>
              <a:rPr lang="en-US" sz="2100" kern="0" dirty="0" smtClean="0">
                <a:solidFill>
                  <a:prstClr val="black"/>
                </a:solidFill>
                <a:latin typeface="Avenir Book" panose="020B0503020203020204" pitchFamily="34" charset="-78"/>
                <a:cs typeface="Avenir Book" panose="020B0503020203020204" pitchFamily="34" charset="-78"/>
              </a:rPr>
              <a:t>Centralized </a:t>
            </a:r>
            <a:r>
              <a:rPr lang="en-US" sz="2100" kern="0" dirty="0">
                <a:solidFill>
                  <a:prstClr val="black"/>
                </a:solidFill>
                <a:latin typeface="Avenir Book" panose="020B0503020203020204" pitchFamily="34" charset="-78"/>
                <a:cs typeface="Avenir Book" panose="020B0503020203020204" pitchFamily="34" charset="-78"/>
              </a:rPr>
              <a:t>controller “invites” other nodes to transmit in turn</a:t>
            </a:r>
          </a:p>
          <a:p>
            <a:pPr marL="209550" indent="-171450" defTabSz="685800">
              <a:defRPr/>
            </a:pPr>
            <a:r>
              <a:rPr lang="en-US" sz="2100" kern="0" dirty="0">
                <a:solidFill>
                  <a:prstClr val="black"/>
                </a:solidFill>
                <a:latin typeface="Avenir Book" panose="020B0503020203020204" pitchFamily="34" charset="-78"/>
                <a:cs typeface="Avenir Book" panose="020B0503020203020204" pitchFamily="34" charset="-78"/>
              </a:rPr>
              <a:t>T</a:t>
            </a:r>
            <a:r>
              <a:rPr lang="en-US" sz="2100" kern="0" dirty="0" smtClean="0">
                <a:solidFill>
                  <a:prstClr val="black"/>
                </a:solidFill>
                <a:latin typeface="Avenir Book" panose="020B0503020203020204" pitchFamily="34" charset="-78"/>
                <a:cs typeface="Avenir Book" panose="020B0503020203020204" pitchFamily="34" charset="-78"/>
              </a:rPr>
              <a:t>ypically </a:t>
            </a:r>
            <a:r>
              <a:rPr lang="en-US" sz="2100" kern="0" dirty="0">
                <a:solidFill>
                  <a:prstClr val="black"/>
                </a:solidFill>
                <a:latin typeface="Avenir Book" panose="020B0503020203020204" pitchFamily="34" charset="-78"/>
                <a:cs typeface="Avenir Book" panose="020B0503020203020204" pitchFamily="34" charset="-78"/>
              </a:rPr>
              <a:t>used with “dumb” devices</a:t>
            </a:r>
          </a:p>
          <a:p>
            <a:pPr marL="209550" indent="-171450" defTabSz="685800">
              <a:defRPr/>
            </a:pPr>
            <a:r>
              <a:rPr lang="en-US" sz="2100" kern="0" dirty="0">
                <a:solidFill>
                  <a:prstClr val="black"/>
                </a:solidFill>
                <a:latin typeface="Avenir Book" panose="020B0503020203020204" pitchFamily="34" charset="-78"/>
                <a:cs typeface="Avenir Book" panose="020B0503020203020204" pitchFamily="34" charset="-78"/>
              </a:rPr>
              <a:t>C</a:t>
            </a:r>
            <a:r>
              <a:rPr lang="en-US" sz="2100" kern="0" dirty="0" smtClean="0">
                <a:solidFill>
                  <a:prstClr val="black"/>
                </a:solidFill>
                <a:latin typeface="Avenir Book" panose="020B0503020203020204" pitchFamily="34" charset="-78"/>
                <a:cs typeface="Avenir Book" panose="020B0503020203020204" pitchFamily="34" charset="-78"/>
              </a:rPr>
              <a:t>oncerns</a:t>
            </a:r>
            <a:r>
              <a:rPr lang="en-US" sz="2100" kern="0" dirty="0">
                <a:solidFill>
                  <a:prstClr val="black"/>
                </a:solidFill>
                <a:latin typeface="Avenir Book" panose="020B0503020203020204" pitchFamily="34" charset="-78"/>
                <a:cs typeface="Avenir Book" panose="020B0503020203020204" pitchFamily="34" charset="-78"/>
              </a:rPr>
              <a:t>:</a:t>
            </a:r>
          </a:p>
          <a:p>
            <a:pPr marL="557213" lvl="1" indent="-214313" defTabSz="685800">
              <a:defRPr/>
            </a:pPr>
            <a:r>
              <a:rPr lang="en-US" sz="2100" kern="0" dirty="0">
                <a:solidFill>
                  <a:prstClr val="black"/>
                </a:solidFill>
                <a:latin typeface="Avenir Book" panose="020B0503020203020204" pitchFamily="34" charset="-78"/>
                <a:cs typeface="Avenir Book" panose="020B0503020203020204" pitchFamily="34" charset="-78"/>
              </a:rPr>
              <a:t>P</a:t>
            </a:r>
            <a:r>
              <a:rPr lang="en-US" sz="2100" kern="0" dirty="0" smtClean="0">
                <a:solidFill>
                  <a:prstClr val="black"/>
                </a:solidFill>
                <a:latin typeface="Avenir Book" panose="020B0503020203020204" pitchFamily="34" charset="-78"/>
                <a:cs typeface="Avenir Book" panose="020B0503020203020204" pitchFamily="34" charset="-78"/>
              </a:rPr>
              <a:t>olling </a:t>
            </a:r>
            <a:r>
              <a:rPr lang="en-US" sz="2100" kern="0" dirty="0">
                <a:solidFill>
                  <a:prstClr val="black"/>
                </a:solidFill>
                <a:latin typeface="Avenir Book" panose="020B0503020203020204" pitchFamily="34" charset="-78"/>
                <a:cs typeface="Avenir Book" panose="020B0503020203020204" pitchFamily="34" charset="-78"/>
              </a:rPr>
              <a:t>overhead </a:t>
            </a:r>
          </a:p>
          <a:p>
            <a:pPr marL="557213" lvl="1" indent="-214313" defTabSz="685800">
              <a:defRPr/>
            </a:pPr>
            <a:r>
              <a:rPr lang="en-US" sz="2100" kern="0" dirty="0">
                <a:solidFill>
                  <a:prstClr val="black"/>
                </a:solidFill>
                <a:latin typeface="Avenir Book" panose="020B0503020203020204" pitchFamily="34" charset="-78"/>
                <a:cs typeface="Avenir Book" panose="020B0503020203020204" pitchFamily="34" charset="-78"/>
              </a:rPr>
              <a:t>L</a:t>
            </a:r>
            <a:r>
              <a:rPr lang="en-US" sz="2100" kern="0" dirty="0" smtClean="0">
                <a:solidFill>
                  <a:prstClr val="black"/>
                </a:solidFill>
                <a:latin typeface="Avenir Book" panose="020B0503020203020204" pitchFamily="34" charset="-78"/>
                <a:cs typeface="Avenir Book" panose="020B0503020203020204" pitchFamily="34" charset="-78"/>
              </a:rPr>
              <a:t>atency</a:t>
            </a:r>
            <a:endParaRPr lang="en-US" sz="2100" kern="0" dirty="0">
              <a:solidFill>
                <a:prstClr val="black"/>
              </a:solidFill>
              <a:latin typeface="Avenir Book" panose="020B0503020203020204" pitchFamily="34" charset="-78"/>
              <a:cs typeface="Avenir Book" panose="020B0503020203020204" pitchFamily="34" charset="-78"/>
            </a:endParaRPr>
          </a:p>
          <a:p>
            <a:pPr marL="557213" lvl="1" indent="-214313" defTabSz="685800">
              <a:defRPr/>
            </a:pPr>
            <a:r>
              <a:rPr lang="en-US" sz="2100" kern="0" dirty="0" smtClean="0">
                <a:solidFill>
                  <a:prstClr val="black"/>
                </a:solidFill>
                <a:latin typeface="Avenir Book" panose="020B0503020203020204" pitchFamily="34" charset="-78"/>
                <a:cs typeface="Avenir Book" panose="020B0503020203020204" pitchFamily="34" charset="-78"/>
              </a:rPr>
              <a:t>Single </a:t>
            </a:r>
            <a:r>
              <a:rPr lang="en-US" sz="2100" kern="0" dirty="0">
                <a:solidFill>
                  <a:prstClr val="black"/>
                </a:solidFill>
                <a:latin typeface="Avenir Book" panose="020B0503020203020204" pitchFamily="34" charset="-78"/>
                <a:cs typeface="Avenir Book" panose="020B0503020203020204" pitchFamily="34" charset="-78"/>
              </a:rPr>
              <a:t>point of failure (master)</a:t>
            </a:r>
          </a:p>
          <a:p>
            <a:pPr indent="-214313">
              <a:buSzTx/>
              <a:buFont typeface="Arial"/>
              <a:buChar char="•"/>
              <a:defRPr/>
            </a:pPr>
            <a:r>
              <a:rPr lang="en-US" sz="2100" kern="0" dirty="0">
                <a:solidFill>
                  <a:prstClr val="black"/>
                </a:solidFill>
                <a:latin typeface="Avenir Book" panose="020B0503020203020204" pitchFamily="34" charset="-78"/>
                <a:cs typeface="Avenir Book" panose="020B0503020203020204" pitchFamily="34" charset="-78"/>
              </a:rPr>
              <a:t>Bluetooth uses polling</a:t>
            </a:r>
          </a:p>
        </p:txBody>
      </p:sp>
      <p:sp>
        <p:nvSpPr>
          <p:cNvPr id="57" name="Line 25">
            <a:extLst>
              <a:ext uri="{FF2B5EF4-FFF2-40B4-BE49-F238E27FC236}">
                <a16:creationId xmlns:a16="http://schemas.microsoft.com/office/drawing/2014/main" id="{60DD75F2-9C28-4F4A-A443-C13B58CBB345}"/>
              </a:ext>
            </a:extLst>
          </p:cNvPr>
          <p:cNvSpPr>
            <a:spLocks noChangeShapeType="1"/>
          </p:cNvSpPr>
          <p:nvPr/>
        </p:nvSpPr>
        <p:spPr bwMode="auto">
          <a:xfrm>
            <a:off x="6806789" y="2419579"/>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 name="Text Box 40">
            <a:extLst>
              <a:ext uri="{FF2B5EF4-FFF2-40B4-BE49-F238E27FC236}">
                <a16:creationId xmlns:a16="http://schemas.microsoft.com/office/drawing/2014/main" id="{FC29DBC1-B823-7945-9F89-5B7142960AEE}"/>
              </a:ext>
            </a:extLst>
          </p:cNvPr>
          <p:cNvSpPr txBox="1">
            <a:spLocks noChangeArrowheads="1"/>
          </p:cNvSpPr>
          <p:nvPr/>
        </p:nvSpPr>
        <p:spPr bwMode="auto">
          <a:xfrm>
            <a:off x="7678119" y="2760097"/>
            <a:ext cx="1190522"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500" i="0" dirty="0">
                <a:solidFill>
                  <a:srgbClr val="000000"/>
                </a:solidFill>
                <a:latin typeface="Avenir Book" panose="020B0503020203020204" pitchFamily="34" charset="-78"/>
                <a:cs typeface="Avenir Book" panose="020B0503020203020204" pitchFamily="34" charset="-78"/>
              </a:rPr>
              <a:t>centralized controller</a:t>
            </a:r>
          </a:p>
        </p:txBody>
      </p:sp>
      <p:sp>
        <p:nvSpPr>
          <p:cNvPr id="63" name="Text Box 41">
            <a:extLst>
              <a:ext uri="{FF2B5EF4-FFF2-40B4-BE49-F238E27FC236}">
                <a16:creationId xmlns:a16="http://schemas.microsoft.com/office/drawing/2014/main" id="{869514AF-D631-4E46-9113-AC5D4A63AF18}"/>
              </a:ext>
            </a:extLst>
          </p:cNvPr>
          <p:cNvSpPr txBox="1">
            <a:spLocks noChangeArrowheads="1"/>
          </p:cNvSpPr>
          <p:nvPr/>
        </p:nvSpPr>
        <p:spPr bwMode="auto">
          <a:xfrm>
            <a:off x="5709033" y="3949532"/>
            <a:ext cx="1342034"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500" i="0" dirty="0">
                <a:solidFill>
                  <a:srgbClr val="000000"/>
                </a:solidFill>
                <a:latin typeface="Avenir Book" panose="020B0503020203020204" pitchFamily="34" charset="-78"/>
                <a:cs typeface="Avenir Book" panose="020B0503020203020204" pitchFamily="34" charset="-78"/>
              </a:rPr>
              <a:t>client devices</a:t>
            </a:r>
          </a:p>
        </p:txBody>
      </p:sp>
      <p:grpSp>
        <p:nvGrpSpPr>
          <p:cNvPr id="64" name="Group 44">
            <a:extLst>
              <a:ext uri="{FF2B5EF4-FFF2-40B4-BE49-F238E27FC236}">
                <a16:creationId xmlns:a16="http://schemas.microsoft.com/office/drawing/2014/main" id="{FE26AEED-6E71-8E40-930D-84DD30E921C6}"/>
              </a:ext>
            </a:extLst>
          </p:cNvPr>
          <p:cNvGrpSpPr>
            <a:grpSpLocks/>
          </p:cNvGrpSpPr>
          <p:nvPr/>
        </p:nvGrpSpPr>
        <p:grpSpPr bwMode="auto">
          <a:xfrm>
            <a:off x="7478303" y="2320767"/>
            <a:ext cx="461963" cy="277417"/>
            <a:chOff x="4212" y="2864"/>
            <a:chExt cx="388" cy="233"/>
          </a:xfrm>
        </p:grpSpPr>
        <p:sp>
          <p:nvSpPr>
            <p:cNvPr id="65" name="Rectangle 42">
              <a:extLst>
                <a:ext uri="{FF2B5EF4-FFF2-40B4-BE49-F238E27FC236}">
                  <a16:creationId xmlns:a16="http://schemas.microsoft.com/office/drawing/2014/main" id="{F8D43025-2512-314A-A510-1F4FB06B0732}"/>
                </a:ext>
              </a:extLst>
            </p:cNvPr>
            <p:cNvSpPr>
              <a:spLocks noChangeArrowheads="1"/>
            </p:cNvSpPr>
            <p:nvPr/>
          </p:nvSpPr>
          <p:spPr bwMode="auto">
            <a:xfrm>
              <a:off x="4212" y="2916"/>
              <a:ext cx="353" cy="137"/>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 name="Text Box 43">
              <a:extLst>
                <a:ext uri="{FF2B5EF4-FFF2-40B4-BE49-F238E27FC236}">
                  <a16:creationId xmlns:a16="http://schemas.microsoft.com/office/drawing/2014/main" id="{4C05FF3D-8B8E-004C-994F-0F93A71E423C}"/>
                </a:ext>
              </a:extLst>
            </p:cNvPr>
            <p:cNvSpPr txBox="1">
              <a:spLocks noChangeArrowheads="1"/>
            </p:cNvSpPr>
            <p:nvPr/>
          </p:nvSpPr>
          <p:spPr bwMode="auto">
            <a:xfrm>
              <a:off x="4227" y="2864"/>
              <a:ext cx="37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FFFFFF"/>
                  </a:solidFill>
                  <a:latin typeface="Avenir Book" panose="020B0503020203020204" pitchFamily="34" charset="-78"/>
                  <a:cs typeface="Avenir Book" panose="020B0503020203020204" pitchFamily="34" charset="-78"/>
                </a:rPr>
                <a:t>poll</a:t>
              </a:r>
            </a:p>
          </p:txBody>
        </p:sp>
      </p:grpSp>
      <p:grpSp>
        <p:nvGrpSpPr>
          <p:cNvPr id="67" name="Group 48">
            <a:extLst>
              <a:ext uri="{FF2B5EF4-FFF2-40B4-BE49-F238E27FC236}">
                <a16:creationId xmlns:a16="http://schemas.microsoft.com/office/drawing/2014/main" id="{FBABE685-758D-8542-8F8A-B860741BB12D}"/>
              </a:ext>
            </a:extLst>
          </p:cNvPr>
          <p:cNvGrpSpPr>
            <a:grpSpLocks/>
          </p:cNvGrpSpPr>
          <p:nvPr/>
        </p:nvGrpSpPr>
        <p:grpSpPr bwMode="auto">
          <a:xfrm>
            <a:off x="6015023" y="3012510"/>
            <a:ext cx="490537" cy="277416"/>
            <a:chOff x="4415" y="2364"/>
            <a:chExt cx="412" cy="233"/>
          </a:xfrm>
        </p:grpSpPr>
        <p:sp>
          <p:nvSpPr>
            <p:cNvPr id="68" name="Rectangle 46">
              <a:extLst>
                <a:ext uri="{FF2B5EF4-FFF2-40B4-BE49-F238E27FC236}">
                  <a16:creationId xmlns:a16="http://schemas.microsoft.com/office/drawing/2014/main" id="{BC4AD792-1ADD-6C44-BAB4-C92901F5D5B6}"/>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9" name="Text Box 47">
              <a:extLst>
                <a:ext uri="{FF2B5EF4-FFF2-40B4-BE49-F238E27FC236}">
                  <a16:creationId xmlns:a16="http://schemas.microsoft.com/office/drawing/2014/main" id="{1F65274E-CD85-AC43-BFD4-1FA46A64CE80}"/>
                </a:ext>
              </a:extLst>
            </p:cNvPr>
            <p:cNvSpPr txBox="1">
              <a:spLocks noChangeArrowheads="1"/>
            </p:cNvSpPr>
            <p:nvPr/>
          </p:nvSpPr>
          <p:spPr bwMode="auto">
            <a:xfrm>
              <a:off x="4415" y="2364"/>
              <a:ext cx="41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FFFFFF"/>
                  </a:solidFill>
                  <a:latin typeface="Avenir Book" panose="020B0503020203020204" pitchFamily="34" charset="-78"/>
                  <a:cs typeface="Avenir Book" panose="020B0503020203020204" pitchFamily="34" charset="-78"/>
                </a:rPr>
                <a:t>data</a:t>
              </a:r>
            </a:p>
          </p:txBody>
        </p:sp>
      </p:grpSp>
      <p:grpSp>
        <p:nvGrpSpPr>
          <p:cNvPr id="70" name="Group 49">
            <a:extLst>
              <a:ext uri="{FF2B5EF4-FFF2-40B4-BE49-F238E27FC236}">
                <a16:creationId xmlns:a16="http://schemas.microsoft.com/office/drawing/2014/main" id="{2EDB6C70-4A25-4D44-B1FD-20768EAD1E7B}"/>
              </a:ext>
            </a:extLst>
          </p:cNvPr>
          <p:cNvGrpSpPr>
            <a:grpSpLocks/>
          </p:cNvGrpSpPr>
          <p:nvPr/>
        </p:nvGrpSpPr>
        <p:grpSpPr bwMode="auto">
          <a:xfrm>
            <a:off x="6394831" y="2174310"/>
            <a:ext cx="490538" cy="277416"/>
            <a:chOff x="4415" y="2364"/>
            <a:chExt cx="412" cy="233"/>
          </a:xfrm>
        </p:grpSpPr>
        <p:sp>
          <p:nvSpPr>
            <p:cNvPr id="71" name="Rectangle 50">
              <a:extLst>
                <a:ext uri="{FF2B5EF4-FFF2-40B4-BE49-F238E27FC236}">
                  <a16:creationId xmlns:a16="http://schemas.microsoft.com/office/drawing/2014/main" id="{20480C82-EB8A-5240-8BAD-98AA24965AEC}"/>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2" name="Text Box 51">
              <a:extLst>
                <a:ext uri="{FF2B5EF4-FFF2-40B4-BE49-F238E27FC236}">
                  <a16:creationId xmlns:a16="http://schemas.microsoft.com/office/drawing/2014/main" id="{D988106A-1869-B541-BA6D-CFB733C1B534}"/>
                </a:ext>
              </a:extLst>
            </p:cNvPr>
            <p:cNvSpPr txBox="1">
              <a:spLocks noChangeArrowheads="1"/>
            </p:cNvSpPr>
            <p:nvPr/>
          </p:nvSpPr>
          <p:spPr bwMode="auto">
            <a:xfrm>
              <a:off x="4415" y="2364"/>
              <a:ext cx="41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FFFFFF"/>
                  </a:solidFill>
                  <a:latin typeface="Avenir Book" panose="020B0503020203020204" pitchFamily="34" charset="-78"/>
                  <a:cs typeface="Avenir Book" panose="020B0503020203020204" pitchFamily="34" charset="-78"/>
                </a:rPr>
                <a:t>data</a:t>
              </a:r>
            </a:p>
          </p:txBody>
        </p:sp>
      </p:grpSp>
      <p:cxnSp>
        <p:nvCxnSpPr>
          <p:cNvPr id="4" name="Straight Connector 3">
            <a:extLst>
              <a:ext uri="{FF2B5EF4-FFF2-40B4-BE49-F238E27FC236}">
                <a16:creationId xmlns:a16="http://schemas.microsoft.com/office/drawing/2014/main" id="{83E6D07A-A0BF-C74B-BB2B-A59B972B318B}"/>
              </a:ext>
            </a:extLst>
          </p:cNvPr>
          <p:cNvCxnSpPr>
            <a:cxnSpLocks/>
          </p:cNvCxnSpPr>
          <p:nvPr/>
        </p:nvCxnSpPr>
        <p:spPr>
          <a:xfrm>
            <a:off x="6877659" y="2664722"/>
            <a:ext cx="9700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72BE971-AA12-664E-93FB-DBB1931433BD}"/>
              </a:ext>
            </a:extLst>
          </p:cNvPr>
          <p:cNvCxnSpPr>
            <a:cxnSpLocks/>
            <a:endCxn id="57" idx="1"/>
          </p:cNvCxnSpPr>
          <p:nvPr/>
        </p:nvCxnSpPr>
        <p:spPr>
          <a:xfrm flipV="1">
            <a:off x="6796802" y="2419579"/>
            <a:ext cx="200488" cy="10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478E79-5AC5-614B-8297-DD23BBE28695}"/>
              </a:ext>
            </a:extLst>
          </p:cNvPr>
          <p:cNvCxnSpPr>
            <a:cxnSpLocks/>
          </p:cNvCxnSpPr>
          <p:nvPr/>
        </p:nvCxnSpPr>
        <p:spPr>
          <a:xfrm flipV="1">
            <a:off x="6358676" y="2417586"/>
            <a:ext cx="636373" cy="13314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9464FC-DF27-7B49-8A28-F58EF7D050CC}"/>
              </a:ext>
            </a:extLst>
          </p:cNvPr>
          <p:cNvCxnSpPr>
            <a:cxnSpLocks/>
          </p:cNvCxnSpPr>
          <p:nvPr/>
        </p:nvCxnSpPr>
        <p:spPr>
          <a:xfrm flipV="1">
            <a:off x="6580559" y="2842798"/>
            <a:ext cx="200488" cy="10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038B1A-EC48-DF49-BAF8-AAB10C7A0469}"/>
              </a:ext>
            </a:extLst>
          </p:cNvPr>
          <p:cNvCxnSpPr>
            <a:cxnSpLocks/>
          </p:cNvCxnSpPr>
          <p:nvPr/>
        </p:nvCxnSpPr>
        <p:spPr>
          <a:xfrm flipV="1">
            <a:off x="6370493" y="3309266"/>
            <a:ext cx="200488" cy="10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D0EF837-C726-B14A-ACB8-A7DF9B1CD803}"/>
              </a:ext>
            </a:extLst>
          </p:cNvPr>
          <p:cNvCxnSpPr>
            <a:cxnSpLocks/>
          </p:cNvCxnSpPr>
          <p:nvPr/>
        </p:nvCxnSpPr>
        <p:spPr>
          <a:xfrm flipV="1">
            <a:off x="6163518" y="3747931"/>
            <a:ext cx="200488" cy="10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9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069 0.0007 L -0.09184 0.0007 L -0.07813 -0.03425 L -0.15191 -0.03425 " pathEditMode="relative" rAng="0" ptsTypes="AAAA">
                                      <p:cBhvr>
                                        <p:cTn id="9" dur="2000" fill="hold"/>
                                        <p:tgtEl>
                                          <p:spTgt spid="64"/>
                                        </p:tgtEl>
                                        <p:attrNameLst>
                                          <p:attrName>ppt_x</p:attrName>
                                          <p:attrName>ppt_y</p:attrName>
                                        </p:attrNameLst>
                                      </p:cBhvr>
                                      <p:rCtr x="-7639" y="-1759"/>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nodeType="afterEffect">
                                  <p:stCondLst>
                                    <p:cond delay="0"/>
                                  </p:stCondLst>
                                  <p:childTnLst>
                                    <p:animMotion origin="layout" path="M -1.66667E-6 1.48148E-6 L 0.06111 1.48148E-6 C 0.05816 0.00995 0.05521 0.02014 0.05226 0.03009 C 0.08264 0.0294 0.12049 0.03148 0.15122 0.03102 " pathEditMode="relative" rAng="0" ptsTypes="AAAA">
                                      <p:cBhvr>
                                        <p:cTn id="18" dur="2000" fill="hold"/>
                                        <p:tgtEl>
                                          <p:spTgt spid="70"/>
                                        </p:tgtEl>
                                        <p:attrNameLst>
                                          <p:attrName>ppt_x</p:attrName>
                                          <p:attrName>ppt_y</p:attrName>
                                        </p:attrNameLst>
                                      </p:cBhvr>
                                      <p:rCtr x="7552" y="1551"/>
                                    </p:animMotion>
                                  </p:childTnLst>
                                </p:cTn>
                              </p:par>
                            </p:childTnLst>
                          </p:cTn>
                        </p:par>
                        <p:par>
                          <p:cTn id="19" fill="hold">
                            <p:stCondLst>
                              <p:cond delay="4000"/>
                            </p:stCondLst>
                            <p:childTnLst>
                              <p:par>
                                <p:cTn id="20" presetID="1" presetClass="exit" presetSubtype="0" fill="hold" nodeType="afterEffect">
                                  <p:stCondLst>
                                    <p:cond delay="0"/>
                                  </p:stCondLst>
                                  <p:childTnLst>
                                    <p:set>
                                      <p:cBhvr>
                                        <p:cTn id="21" dur="1" fill="hold">
                                          <p:stCondLst>
                                            <p:cond delay="0"/>
                                          </p:stCondLst>
                                        </p:cTn>
                                        <p:tgtEl>
                                          <p:spTgt spid="7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nodeType="afterEffect">
                                  <p:stCondLst>
                                    <p:cond delay="0"/>
                                  </p:stCondLst>
                                  <p:childTnLst>
                                    <p:animMotion origin="layout" path="M 0.0342 0.00116 L -0.05348 0.0007 L -0.08976 0.14306 L -0.1533 0.14306 " pathEditMode="relative" rAng="0" ptsTypes="AAAA">
                                      <p:cBhvr>
                                        <p:cTn id="28" dur="2000" fill="hold"/>
                                        <p:tgtEl>
                                          <p:spTgt spid="64"/>
                                        </p:tgtEl>
                                        <p:attrNameLst>
                                          <p:attrName>ppt_x</p:attrName>
                                          <p:attrName>ppt_y</p:attrName>
                                        </p:attrNameLst>
                                      </p:cBhvr>
                                      <p:rCtr x="-9375" y="7060"/>
                                    </p:animMotion>
                                  </p:childTnLst>
                                </p:cTn>
                              </p:par>
                            </p:childTnLst>
                          </p:cTn>
                        </p:par>
                        <p:par>
                          <p:cTn id="29" fill="hold">
                            <p:stCondLst>
                              <p:cond delay="2000"/>
                            </p:stCondLst>
                            <p:childTnLst>
                              <p:par>
                                <p:cTn id="30" presetID="1" presetClass="exit" presetSubtype="0" fill="hold" nodeType="afterEffect">
                                  <p:stCondLst>
                                    <p:cond delay="0"/>
                                  </p:stCondLst>
                                  <p:childTnLst>
                                    <p:set>
                                      <p:cBhvr>
                                        <p:cTn id="31" dur="1" fill="hold">
                                          <p:stCondLst>
                                            <p:cond delay="0"/>
                                          </p:stCondLst>
                                        </p:cTn>
                                        <p:tgtEl>
                                          <p:spTgt spid="64"/>
                                        </p:tgtEl>
                                        <p:attrNameLst>
                                          <p:attrName>style.visibility</p:attrName>
                                        </p:attrNameLst>
                                      </p:cBhvr>
                                      <p:to>
                                        <p:strVal val="hidden"/>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par>
                          <p:cTn id="35" fill="hold">
                            <p:stCondLst>
                              <p:cond delay="2000"/>
                            </p:stCondLst>
                            <p:childTnLst>
                              <p:par>
                                <p:cTn id="36" presetID="0" presetClass="path" presetSubtype="0" accel="50000" decel="50000" fill="hold" nodeType="afterEffect">
                                  <p:stCondLst>
                                    <p:cond delay="0"/>
                                  </p:stCondLst>
                                  <p:childTnLst>
                                    <p:animMotion origin="layout" path="M 1.38889E-6 -7.40741E-7 L 0.06701 -0.00185 L 0.10156 -0.1338 C 0.13298 -0.13426 0.17986 -0.1331 0.21128 -0.13356 " pathEditMode="relative" rAng="0" ptsTypes="AAAA">
                                      <p:cBhvr>
                                        <p:cTn id="37" dur="2000" fill="hold"/>
                                        <p:tgtEl>
                                          <p:spTgt spid="67"/>
                                        </p:tgtEl>
                                        <p:attrNameLst>
                                          <p:attrName>ppt_x</p:attrName>
                                          <p:attrName>ppt_y</p:attrName>
                                        </p:attrNameLst>
                                      </p:cBhvr>
                                      <p:rCtr x="10556" y="-6713"/>
                                    </p:animMotion>
                                  </p:childTnLst>
                                </p:cTn>
                              </p:par>
                            </p:childTnLst>
                          </p:cTn>
                        </p:par>
                        <p:par>
                          <p:cTn id="38" fill="hold">
                            <p:stCondLst>
                              <p:cond delay="4000"/>
                            </p:stCondLst>
                            <p:childTnLst>
                              <p:par>
                                <p:cTn id="39" presetID="1" presetClass="exit" presetSubtype="0" fill="hold" nodeType="afterEffect">
                                  <p:stCondLst>
                                    <p:cond delay="0"/>
                                  </p:stCondLst>
                                  <p:childTnLst>
                                    <p:set>
                                      <p:cBhvr>
                                        <p:cTn id="40" dur="1" fill="hold">
                                          <p:stCondLst>
                                            <p:cond delay="0"/>
                                          </p:stCondLst>
                                        </p:cTn>
                                        <p:tgtEl>
                                          <p:spTgt spid="6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5">
                                            <p:txEl>
                                              <p:pRg st="2" end="2"/>
                                            </p:txEl>
                                          </p:spTgt>
                                        </p:tgtEl>
                                        <p:attrNameLst>
                                          <p:attrName>style.visibility</p:attrName>
                                        </p:attrNameLst>
                                      </p:cBhvr>
                                      <p:to>
                                        <p:strVal val="visible"/>
                                      </p:to>
                                    </p:set>
                                    <p:animEffect transition="in" filter="dissolve">
                                      <p:cBhvr>
                                        <p:cTn id="45" dur="500"/>
                                        <p:tgtEl>
                                          <p:spTgt spid="55">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5">
                                            <p:txEl>
                                              <p:pRg st="3" end="3"/>
                                            </p:txEl>
                                          </p:spTgt>
                                        </p:tgtEl>
                                        <p:attrNameLst>
                                          <p:attrName>style.visibility</p:attrName>
                                        </p:attrNameLst>
                                      </p:cBhvr>
                                      <p:to>
                                        <p:strVal val="visible"/>
                                      </p:to>
                                    </p:set>
                                    <p:animEffect transition="in" filter="dissolve">
                                      <p:cBhvr>
                                        <p:cTn id="50" dur="500"/>
                                        <p:tgtEl>
                                          <p:spTgt spid="55">
                                            <p:txEl>
                                              <p:pRg st="3" end="3"/>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55">
                                            <p:txEl>
                                              <p:pRg st="4" end="4"/>
                                            </p:txEl>
                                          </p:spTgt>
                                        </p:tgtEl>
                                        <p:attrNameLst>
                                          <p:attrName>style.visibility</p:attrName>
                                        </p:attrNameLst>
                                      </p:cBhvr>
                                      <p:to>
                                        <p:strVal val="visible"/>
                                      </p:to>
                                    </p:set>
                                    <p:animEffect transition="in" filter="dissolve">
                                      <p:cBhvr>
                                        <p:cTn id="53" dur="500"/>
                                        <p:tgtEl>
                                          <p:spTgt spid="55">
                                            <p:txEl>
                                              <p:pRg st="4" end="4"/>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55">
                                            <p:txEl>
                                              <p:pRg st="5" end="5"/>
                                            </p:txEl>
                                          </p:spTgt>
                                        </p:tgtEl>
                                        <p:attrNameLst>
                                          <p:attrName>style.visibility</p:attrName>
                                        </p:attrNameLst>
                                      </p:cBhvr>
                                      <p:to>
                                        <p:strVal val="visible"/>
                                      </p:to>
                                    </p:set>
                                    <p:animEffect transition="in" filter="dissolve">
                                      <p:cBhvr>
                                        <p:cTn id="56" dur="500"/>
                                        <p:tgtEl>
                                          <p:spTgt spid="55">
                                            <p:txEl>
                                              <p:pRg st="5" end="5"/>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55">
                                            <p:txEl>
                                              <p:pRg st="6" end="6"/>
                                            </p:txEl>
                                          </p:spTgt>
                                        </p:tgtEl>
                                        <p:attrNameLst>
                                          <p:attrName>style.visibility</p:attrName>
                                        </p:attrNameLst>
                                      </p:cBhvr>
                                      <p:to>
                                        <p:strVal val="visible"/>
                                      </p:to>
                                    </p:set>
                                    <p:animEffect transition="in" filter="dissolve">
                                      <p:cBhvr>
                                        <p:cTn id="59" dur="500"/>
                                        <p:tgtEl>
                                          <p:spTgt spid="55">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5">
                                            <p:txEl>
                                              <p:pRg st="7" end="7"/>
                                            </p:txEl>
                                          </p:spTgt>
                                        </p:tgtEl>
                                        <p:attrNameLst>
                                          <p:attrName>style.visibility</p:attrName>
                                        </p:attrNameLst>
                                      </p:cBhvr>
                                      <p:to>
                                        <p:strVal val="visible"/>
                                      </p:to>
                                    </p:set>
                                    <p:animEffect transition="in" filter="dissolve">
                                      <p:cBhvr>
                                        <p:cTn id="64" dur="500"/>
                                        <p:tgtEl>
                                          <p:spTgt spid="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17829</TotalTime>
  <Words>679</Words>
  <Application>Microsoft Office PowerPoint</Application>
  <PresentationFormat>On-screen Show (4:3)</PresentationFormat>
  <Paragraphs>130</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ＭＳ Ｐゴシック</vt:lpstr>
      <vt:lpstr>游ゴシック</vt:lpstr>
      <vt:lpstr>Arial</vt:lpstr>
      <vt:lpstr>Avenir Book</vt:lpstr>
      <vt:lpstr>Calibri</vt:lpstr>
      <vt:lpstr>Calibri Light</vt:lpstr>
      <vt:lpstr>Times New Roman</vt:lpstr>
      <vt:lpstr>Wingdings</vt:lpstr>
      <vt:lpstr>Presentation Template 13_9_21</vt:lpstr>
      <vt:lpstr> Computer Networks I  Data Link Control Protocols  (Medium Access Control Protocols) (Channel Partitioning, Taking Turns)</vt:lpstr>
      <vt:lpstr>Multiple access links, protocols</vt:lpstr>
      <vt:lpstr>Multiple access protocols</vt:lpstr>
      <vt:lpstr>An ideal multiple access protocol</vt:lpstr>
      <vt:lpstr>MAC protocols: taxonomy</vt:lpstr>
      <vt:lpstr>Channel partitioning protocols: TDMA</vt:lpstr>
      <vt:lpstr>Channel partitioning protocols: FDMA</vt:lpstr>
      <vt:lpstr>MAC protocols: taxonomy</vt:lpstr>
      <vt:lpstr>“Taking turns” MAC protocols</vt:lpstr>
      <vt:lpstr>“Taking turns” MAC protocols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457</cp:revision>
  <cp:lastPrinted>2022-05-31T14:09:18Z</cp:lastPrinted>
  <dcterms:created xsi:type="dcterms:W3CDTF">2021-09-13T14:43:22Z</dcterms:created>
  <dcterms:modified xsi:type="dcterms:W3CDTF">2022-05-31T14:56:32Z</dcterms:modified>
</cp:coreProperties>
</file>