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65" r:id="rId2"/>
    <p:sldId id="576" r:id="rId3"/>
    <p:sldId id="560" r:id="rId4"/>
    <p:sldId id="561" r:id="rId5"/>
    <p:sldId id="562" r:id="rId6"/>
    <p:sldId id="563" r:id="rId7"/>
    <p:sldId id="577" r:id="rId8"/>
    <p:sldId id="564" r:id="rId9"/>
    <p:sldId id="565" r:id="rId10"/>
    <p:sldId id="578" r:id="rId11"/>
    <p:sldId id="567" r:id="rId12"/>
    <p:sldId id="306" r:id="rId13"/>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08-02-2023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08-02-2023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08/02/2023 13:57</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81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63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08/02/2023 13:57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96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751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6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7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6</a:t>
            </a:fld>
            <a:endParaRPr lang="en-US"/>
          </a:p>
        </p:txBody>
      </p:sp>
    </p:spTree>
    <p:extLst>
      <p:ext uri="{BB962C8B-B14F-4D97-AF65-F5344CB8AC3E}">
        <p14:creationId xmlns:p14="http://schemas.microsoft.com/office/powerpoint/2010/main" val="160268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7</a:t>
            </a:fld>
            <a:endParaRPr lang="en-US"/>
          </a:p>
        </p:txBody>
      </p:sp>
    </p:spTree>
    <p:extLst>
      <p:ext uri="{BB962C8B-B14F-4D97-AF65-F5344CB8AC3E}">
        <p14:creationId xmlns:p14="http://schemas.microsoft.com/office/powerpoint/2010/main" val="227940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57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61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Networks </a:t>
            </a:r>
            <a:br>
              <a:rPr lang="en-US" sz="3200" dirty="0"/>
            </a:br>
            <a:r>
              <a:rPr lang="en-US" sz="3200" dirty="0"/>
              <a:t/>
            </a:r>
            <a:br>
              <a:rPr lang="en-US" sz="3200" dirty="0"/>
            </a:br>
            <a:r>
              <a:rPr lang="en-US" sz="3200" dirty="0"/>
              <a:t>Data Link Control Protocols </a:t>
            </a:r>
            <a:r>
              <a:rPr lang="en-US" sz="3200" dirty="0" smtClean="0"/>
              <a:t/>
            </a:r>
            <a:br>
              <a:rPr lang="en-US" sz="3200" dirty="0" smtClean="0"/>
            </a:br>
            <a:r>
              <a:rPr lang="en-US" sz="3200" dirty="0" smtClean="0"/>
              <a:t>(</a:t>
            </a:r>
            <a:r>
              <a:rPr lang="en-US" sz="3200" dirty="0"/>
              <a:t>Medium Access Control </a:t>
            </a:r>
            <a:r>
              <a:rPr lang="en-US" sz="3200" dirty="0" smtClean="0"/>
              <a:t>Protocols)</a:t>
            </a:r>
            <a:r>
              <a:rPr lang="en-US" sz="3200" dirty="0"/>
              <a:t/>
            </a:r>
            <a:br>
              <a:rPr lang="en-US" sz="3200" dirty="0"/>
            </a:br>
            <a:r>
              <a:rPr lang="en-US" sz="2200" dirty="0" smtClean="0"/>
              <a:t>(Random Access Protocols: ALOHA)</a:t>
            </a:r>
            <a:endParaRPr lang="en-US" sz="2200" dirty="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309935"/>
            <a:ext cx="7886700" cy="670967"/>
          </a:xfrm>
        </p:spPr>
        <p:txBody>
          <a:bodyPr>
            <a:normAutofit fontScale="90000"/>
          </a:bodyPr>
          <a:lstStyle/>
          <a:p>
            <a:r>
              <a:rPr lang="en-US" b="0" dirty="0"/>
              <a:t>Pure ALOHA efficiency</a:t>
            </a:r>
            <a:endParaRPr lang="en-US" sz="3300" dirty="0"/>
          </a:p>
        </p:txBody>
      </p:sp>
      <p:sp>
        <p:nvSpPr>
          <p:cNvPr id="25" name="Rectangle 3">
            <a:extLst>
              <a:ext uri="{FF2B5EF4-FFF2-40B4-BE49-F238E27FC236}">
                <a16:creationId xmlns:a16="http://schemas.microsoft.com/office/drawing/2014/main" id="{B3B00A17-4A32-6A4D-8D3E-3C47A2258B5D}"/>
              </a:ext>
            </a:extLst>
          </p:cNvPr>
          <p:cNvSpPr txBox="1">
            <a:spLocks noChangeArrowheads="1"/>
          </p:cNvSpPr>
          <p:nvPr/>
        </p:nvSpPr>
        <p:spPr>
          <a:xfrm>
            <a:off x="797616" y="1242471"/>
            <a:ext cx="7799732"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100" dirty="0">
              <a:latin typeface="Avenir Book" panose="020B0503020203020204" pitchFamily="34" charset="-78"/>
              <a:cs typeface="Avenir Book" panose="020B0503020203020204" pitchFamily="34" charset="-78"/>
            </a:endParaRPr>
          </a:p>
        </p:txBody>
      </p:sp>
      <p:sp>
        <p:nvSpPr>
          <p:cNvPr id="11" name="Content Placeholder 6">
            <a:extLst>
              <a:ext uri="{FF2B5EF4-FFF2-40B4-BE49-F238E27FC236}">
                <a16:creationId xmlns:a16="http://schemas.microsoft.com/office/drawing/2014/main" id="{5513571B-5A38-7249-BDB3-42189BDDBF13}"/>
              </a:ext>
            </a:extLst>
          </p:cNvPr>
          <p:cNvSpPr>
            <a:spLocks noGrp="1"/>
          </p:cNvSpPr>
          <p:nvPr>
            <p:ph idx="1"/>
          </p:nvPr>
        </p:nvSpPr>
        <p:spPr>
          <a:xfrm>
            <a:off x="249382" y="980902"/>
            <a:ext cx="8894617" cy="4630189"/>
          </a:xfrm>
        </p:spPr>
        <p:txBody>
          <a:bodyPr>
            <a:normAutofit/>
          </a:bodyPr>
          <a:lstStyle/>
          <a:p>
            <a:pPr marL="142875" indent="-205979">
              <a:defRPr/>
            </a:pPr>
            <a:r>
              <a:rPr lang="en-US" sz="2350" dirty="0" smtClean="0"/>
              <a:t>Max </a:t>
            </a:r>
            <a:r>
              <a:rPr lang="en-US" sz="2350" dirty="0"/>
              <a:t>efficiency: find p* that maximizes </a:t>
            </a:r>
            <a:r>
              <a:rPr lang="en-US" sz="2350" dirty="0" smtClean="0"/>
              <a:t> </a:t>
            </a:r>
            <a:r>
              <a:rPr lang="en-US" sz="2350" dirty="0" smtClean="0"/>
              <a:t>Np(1-p)</a:t>
            </a:r>
            <a:r>
              <a:rPr lang="en-US" sz="2350" b="1" baseline="30000" dirty="0" smtClean="0"/>
              <a:t>2(N-1</a:t>
            </a:r>
            <a:r>
              <a:rPr lang="en-US" sz="2350" b="1" baseline="30000" dirty="0"/>
              <a:t>)</a:t>
            </a:r>
            <a:endParaRPr lang="en-US" sz="2350" b="1" baseline="30000" dirty="0" smtClean="0"/>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r>
              <a:rPr lang="en-US" dirty="0" smtClean="0">
                <a:solidFill>
                  <a:srgbClr val="C00000"/>
                </a:solidFill>
              </a:rPr>
              <a:t>Max </a:t>
            </a:r>
            <a:r>
              <a:rPr lang="en-US" dirty="0">
                <a:solidFill>
                  <a:srgbClr val="C00000"/>
                </a:solidFill>
              </a:rPr>
              <a:t>efficiency = </a:t>
            </a:r>
            <a:r>
              <a:rPr lang="en-US" dirty="0" smtClean="0">
                <a:solidFill>
                  <a:srgbClr val="C00000"/>
                </a:solidFill>
              </a:rPr>
              <a:t>1/2e </a:t>
            </a:r>
            <a:r>
              <a:rPr lang="en-US" dirty="0">
                <a:solidFill>
                  <a:srgbClr val="C00000"/>
                </a:solidFill>
              </a:rPr>
              <a:t>= </a:t>
            </a:r>
            <a:r>
              <a:rPr lang="en-US" dirty="0" smtClean="0">
                <a:solidFill>
                  <a:srgbClr val="C00000"/>
                </a:solidFill>
              </a:rPr>
              <a:t>.18</a:t>
            </a:r>
            <a:endParaRPr lang="en-US" b="1" baseline="30000" dirty="0">
              <a:solidFill>
                <a:srgbClr val="C00000"/>
              </a:solidFill>
            </a:endParaRPr>
          </a:p>
          <a:p>
            <a:pPr>
              <a:defRPr/>
            </a:pPr>
            <a:r>
              <a:rPr lang="en-US" sz="2400" dirty="0" smtClean="0">
                <a:solidFill>
                  <a:srgbClr val="0000FF"/>
                </a:solidFill>
              </a:rPr>
              <a:t>Performs even </a:t>
            </a:r>
            <a:r>
              <a:rPr lang="en-US" sz="2400" dirty="0">
                <a:solidFill>
                  <a:srgbClr val="0000FF"/>
                </a:solidFill>
              </a:rPr>
              <a:t>worse than slotted Aloha!</a:t>
            </a:r>
          </a:p>
          <a:p>
            <a:pPr>
              <a:defRP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9784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1">
                                            <p:txEl>
                                              <p:pRg st="8" end="8"/>
                                            </p:txEl>
                                          </p:spTgt>
                                        </p:tgtEl>
                                        <p:attrNameLst>
                                          <p:attrName>style.visibility</p:attrName>
                                        </p:attrNameLst>
                                      </p:cBhvr>
                                      <p:to>
                                        <p:strVal val="visible"/>
                                      </p:to>
                                    </p:set>
                                    <p:anim calcmode="lin" valueType="num">
                                      <p:cBhvr>
                                        <p:cTn id="12" dur="500" fill="hold"/>
                                        <p:tgtEl>
                                          <p:spTgt spid="11">
                                            <p:txEl>
                                              <p:pRg st="8" end="8"/>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8" end="8"/>
                                            </p:txEl>
                                          </p:spTgt>
                                        </p:tgtEl>
                                        <p:attrNameLst>
                                          <p:attrName>ppt_h</p:attrName>
                                        </p:attrNameLst>
                                      </p:cBhvr>
                                      <p:tavLst>
                                        <p:tav tm="0">
                                          <p:val>
                                            <p:fltVal val="0"/>
                                          </p:val>
                                        </p:tav>
                                        <p:tav tm="100000">
                                          <p:val>
                                            <p:strVal val="#ppt_h"/>
                                          </p:val>
                                        </p:tav>
                                      </p:tavLst>
                                    </p:anim>
                                    <p:animEffect transition="in" filter="fade">
                                      <p:cBhvr>
                                        <p:cTn id="14" dur="500"/>
                                        <p:tgtEl>
                                          <p:spTgt spid="11">
                                            <p:txEl>
                                              <p:pRg st="8"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anim calcmode="lin" valueType="num">
                                      <p:cBhvr>
                                        <p:cTn id="19" dur="500" fill="hold"/>
                                        <p:tgtEl>
                                          <p:spTgt spid="11">
                                            <p:txEl>
                                              <p:pRg st="9" end="9"/>
                                            </p:txEl>
                                          </p:spTgt>
                                        </p:tgtEl>
                                        <p:attrNameLst>
                                          <p:attrName>ppt_w</p:attrName>
                                        </p:attrNameLst>
                                      </p:cBhvr>
                                      <p:tavLst>
                                        <p:tav tm="0">
                                          <p:val>
                                            <p:fltVal val="0"/>
                                          </p:val>
                                        </p:tav>
                                        <p:tav tm="100000">
                                          <p:val>
                                            <p:strVal val="#ppt_w"/>
                                          </p:val>
                                        </p:tav>
                                      </p:tavLst>
                                    </p:anim>
                                    <p:anim calcmode="lin" valueType="num">
                                      <p:cBhvr>
                                        <p:cTn id="20" dur="500" fill="hold"/>
                                        <p:tgtEl>
                                          <p:spTgt spid="11">
                                            <p:txEl>
                                              <p:pRg st="9" end="9"/>
                                            </p:txEl>
                                          </p:spTgt>
                                        </p:tgtEl>
                                        <p:attrNameLst>
                                          <p:attrName>ppt_h</p:attrName>
                                        </p:attrNameLst>
                                      </p:cBhvr>
                                      <p:tavLst>
                                        <p:tav tm="0">
                                          <p:val>
                                            <p:fltVal val="0"/>
                                          </p:val>
                                        </p:tav>
                                        <p:tav tm="100000">
                                          <p:val>
                                            <p:strVal val="#ppt_h"/>
                                          </p:val>
                                        </p:tav>
                                      </p:tavLst>
                                    </p:anim>
                                    <p:animEffect transition="in" filter="fade">
                                      <p:cBhvr>
                                        <p:cTn id="21"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41075" y="570679"/>
            <a:ext cx="7886700" cy="670967"/>
          </a:xfrm>
        </p:spPr>
        <p:txBody>
          <a:bodyPr>
            <a:normAutofit fontScale="90000"/>
          </a:bodyPr>
          <a:lstStyle/>
          <a:p>
            <a:r>
              <a:rPr lang="en-US" dirty="0"/>
              <a:t>Pure </a:t>
            </a:r>
            <a:r>
              <a:rPr lang="en-US" dirty="0" smtClean="0"/>
              <a:t>ALOHA </a:t>
            </a:r>
            <a:r>
              <a:rPr lang="en-US" dirty="0"/>
              <a:t>vs </a:t>
            </a:r>
            <a:r>
              <a:rPr lang="en-US" dirty="0" smtClean="0"/>
              <a:t>Slotted </a:t>
            </a:r>
            <a:r>
              <a:rPr lang="en-US" dirty="0"/>
              <a:t>ALOHA </a:t>
            </a:r>
            <a:endParaRPr lang="en-US" sz="3300" dirty="0">
              <a:latin typeface="+mn-lt"/>
            </a:endParaRPr>
          </a:p>
        </p:txBody>
      </p:sp>
      <p:grpSp>
        <p:nvGrpSpPr>
          <p:cNvPr id="5" name="Group 4"/>
          <p:cNvGrpSpPr>
            <a:grpSpLocks noGrp="1" noUngrp="1" noChangeAspect="1"/>
          </p:cNvGrpSpPr>
          <p:nvPr/>
        </p:nvGrpSpPr>
        <p:grpSpPr>
          <a:xfrm>
            <a:off x="641075" y="1241646"/>
            <a:ext cx="7772400" cy="4111625"/>
            <a:chOff x="685800" y="1565275"/>
            <a:chExt cx="7772400" cy="4111625"/>
          </a:xfrm>
        </p:grpSpPr>
        <p:pic>
          <p:nvPicPr>
            <p:cNvPr id="6" name="Picture 5" descr="04_Page_03.tif"/>
            <p:cNvPicPr>
              <a:picLocks noRot="1" noChangeAspect="1" noMove="1" noResize="1"/>
            </p:cNvPicPr>
            <p:nvPr isPhoto="1"/>
          </p:nvPicPr>
          <p:blipFill>
            <a:blip r:embed="rId3" cstate="print">
              <a:lum/>
            </a:blip>
            <a:stretch>
              <a:fillRect/>
            </a:stretch>
          </p:blipFill>
          <p:spPr>
            <a:xfrm>
              <a:off x="685800" y="1565275"/>
              <a:ext cx="7772400" cy="3725863"/>
            </a:xfrm>
            <a:prstGeom prst="rect">
              <a:avLst/>
            </a:prstGeom>
            <a:noFill/>
            <a:ln>
              <a:noFill/>
            </a:ln>
          </p:spPr>
        </p:pic>
        <p:sp>
          <p:nvSpPr>
            <p:cNvPr id="7" name="Rectangle 6"/>
            <p:cNvSpPr/>
            <p:nvPr/>
          </p:nvSpPr>
          <p:spPr>
            <a:xfrm>
              <a:off x="685800" y="5334000"/>
              <a:ext cx="7772400" cy="342900"/>
            </a:xfrm>
            <a:prstGeom prst="rect">
              <a:avLst/>
            </a:prstGeom>
            <a:noFill/>
            <a:ln>
              <a:noFill/>
            </a:ln>
          </p:spPr>
          <p:txBody>
            <a:bodyPr anchor="ctr">
              <a:noAutofit/>
            </a:bodyPr>
            <a:lstStyle/>
            <a:p>
              <a:pPr algn="ctr"/>
              <a:endParaRPr lang="en-US" sz="2000" dirty="0" smtClean="0"/>
            </a:p>
          </p:txBody>
        </p:sp>
      </p:grpSp>
      <p:sp>
        <p:nvSpPr>
          <p:cNvPr id="3" name="Rectangle 2"/>
          <p:cNvSpPr/>
          <p:nvPr/>
        </p:nvSpPr>
        <p:spPr>
          <a:xfrm>
            <a:off x="6533804" y="2053244"/>
            <a:ext cx="1097280" cy="324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303819" y="3435927"/>
            <a:ext cx="1097280" cy="324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FEBE1DD-B95B-0648-9062-B8B36326544D}"/>
              </a:ext>
            </a:extLst>
          </p:cNvPr>
          <p:cNvSpPr txBox="1"/>
          <p:nvPr/>
        </p:nvSpPr>
        <p:spPr>
          <a:xfrm>
            <a:off x="3336561" y="4644423"/>
            <a:ext cx="3197243" cy="353943"/>
          </a:xfrm>
          <a:prstGeom prst="rect">
            <a:avLst/>
          </a:prstGeom>
          <a:solidFill>
            <a:schemeClr val="bg1"/>
          </a:solidFill>
        </p:spPr>
        <p:txBody>
          <a:bodyPr wrap="square" rtlCol="0">
            <a:spAutoFit/>
          </a:bodyPr>
          <a:lstStyle/>
          <a:p>
            <a:pPr algn="ctr" defTabSz="685800">
              <a:lnSpc>
                <a:spcPct val="80000"/>
              </a:lnSpc>
              <a:defRPr/>
            </a:pPr>
            <a:r>
              <a:rPr lang="en-US" sz="2000" dirty="0" smtClean="0">
                <a:solidFill>
                  <a:prstClr val="black"/>
                </a:solidFill>
                <a:latin typeface="Avenir Book" panose="020B0503020203020204" pitchFamily="34" charset="-78"/>
                <a:cs typeface="Avenir Book" panose="020B0503020203020204" pitchFamily="34" charset="-78"/>
              </a:rPr>
              <a:t>Offered traffic per slot</a:t>
            </a:r>
            <a:endParaRPr lang="en-US" sz="2000" dirty="0">
              <a:solidFill>
                <a:prstClr val="black"/>
              </a:solidFill>
              <a:latin typeface="Avenir Book" panose="020B0503020203020204" pitchFamily="34" charset="-78"/>
              <a:cs typeface="Avenir Book" panose="020B0503020203020204" pitchFamily="34" charset="-78"/>
            </a:endParaRPr>
          </a:p>
        </p:txBody>
      </p:sp>
      <p:sp>
        <p:nvSpPr>
          <p:cNvPr id="10" name="TextBox 9">
            <a:extLst>
              <a:ext uri="{FF2B5EF4-FFF2-40B4-BE49-F238E27FC236}">
                <a16:creationId xmlns:a16="http://schemas.microsoft.com/office/drawing/2014/main" id="{DFEBE1DD-B95B-0648-9062-B8B36326544D}"/>
              </a:ext>
            </a:extLst>
          </p:cNvPr>
          <p:cNvSpPr txBox="1"/>
          <p:nvPr/>
        </p:nvSpPr>
        <p:spPr>
          <a:xfrm rot="16200000">
            <a:off x="-692341" y="2766268"/>
            <a:ext cx="3197243" cy="353943"/>
          </a:xfrm>
          <a:prstGeom prst="rect">
            <a:avLst/>
          </a:prstGeom>
          <a:solidFill>
            <a:schemeClr val="bg1"/>
          </a:solidFill>
        </p:spPr>
        <p:txBody>
          <a:bodyPr wrap="square" rtlCol="0">
            <a:spAutoFit/>
          </a:bodyPr>
          <a:lstStyle/>
          <a:p>
            <a:pPr algn="ctr" defTabSz="685800">
              <a:lnSpc>
                <a:spcPct val="80000"/>
              </a:lnSpc>
              <a:defRPr/>
            </a:pPr>
            <a:r>
              <a:rPr lang="en-US" sz="2000" dirty="0" smtClean="0">
                <a:solidFill>
                  <a:prstClr val="black"/>
                </a:solidFill>
                <a:latin typeface="Avenir Book" panose="020B0503020203020204" pitchFamily="34" charset="-78"/>
                <a:cs typeface="Avenir Book" panose="020B0503020203020204" pitchFamily="34" charset="-78"/>
              </a:rPr>
              <a:t>Efficiency</a:t>
            </a:r>
            <a:endParaRPr lang="en-US" sz="2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1917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Multiple Access Control</a:t>
            </a:r>
            <a:r>
              <a:rPr lang="en-US" sz="2400" dirty="0">
                <a:solidFill>
                  <a:srgbClr val="0070C0"/>
                </a:solidFill>
              </a:rPr>
              <a:t>:</a:t>
            </a:r>
          </a:p>
          <a:p>
            <a:pPr marL="635794" lvl="1" indent="-178594" defTabSz="685800">
              <a:spcBef>
                <a:spcPts val="750"/>
              </a:spcBef>
              <a:defRPr/>
            </a:pPr>
            <a:r>
              <a:rPr lang="en-US" sz="2000" dirty="0">
                <a:solidFill>
                  <a:srgbClr val="C00000"/>
                </a:solidFill>
              </a:rPr>
              <a:t>Random </a:t>
            </a:r>
            <a:r>
              <a:rPr lang="en-US" sz="2000" dirty="0" smtClean="0">
                <a:solidFill>
                  <a:srgbClr val="C00000"/>
                </a:solidFill>
              </a:rPr>
              <a:t>access </a:t>
            </a:r>
            <a:r>
              <a:rPr lang="en-US" sz="2000" dirty="0" smtClean="0">
                <a:solidFill>
                  <a:prstClr val="black"/>
                </a:solidFill>
              </a:rPr>
              <a:t>MAC protocols</a:t>
            </a:r>
            <a:endParaRPr lang="en-US" sz="2000" dirty="0">
              <a:solidFill>
                <a:prstClr val="black"/>
              </a:solidFill>
            </a:endParaRPr>
          </a:p>
          <a:p>
            <a:pPr marL="975122" lvl="2" indent="-175022" defTabSz="685800">
              <a:spcBef>
                <a:spcPts val="375"/>
              </a:spcBef>
              <a:defRPr/>
            </a:pPr>
            <a:r>
              <a:rPr lang="en-US" sz="1700" dirty="0" smtClean="0">
                <a:solidFill>
                  <a:prstClr val="black"/>
                </a:solidFill>
              </a:rPr>
              <a:t>Slotted ALOHA, Pure ALOHA</a:t>
            </a:r>
            <a:endParaRPr lang="en-US" sz="1700" dirty="0">
              <a:solidFill>
                <a:prstClr val="black"/>
              </a:solidFill>
            </a:endParaRP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0829" y="520803"/>
            <a:ext cx="7886700" cy="670967"/>
          </a:xfrm>
        </p:spPr>
        <p:txBody>
          <a:bodyPr>
            <a:normAutofit fontScale="90000"/>
          </a:bodyPr>
          <a:lstStyle/>
          <a:p>
            <a:r>
              <a:rPr lang="en-US" b="0" dirty="0"/>
              <a:t>MAC protocols: taxonomy</a:t>
            </a:r>
            <a:endParaRPr lang="en-US" sz="3300"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00075" y="1275892"/>
            <a:ext cx="7967454" cy="3872895"/>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smtClean="0">
                <a:solidFill>
                  <a:prstClr val="black"/>
                </a:solidFill>
                <a:latin typeface="Avenir Book" panose="020B0503020203020204" pitchFamily="34" charset="-78"/>
                <a:cs typeface="Avenir Book" panose="020B0503020203020204" pitchFamily="34" charset="-78"/>
              </a:rPr>
              <a:t>Three </a:t>
            </a:r>
            <a:r>
              <a:rPr lang="en-US" sz="2400" dirty="0">
                <a:solidFill>
                  <a:prstClr val="black"/>
                </a:solidFill>
                <a:latin typeface="Avenir Book" panose="020B0503020203020204" pitchFamily="34" charset="-78"/>
                <a:cs typeface="Avenir Book" panose="020B0503020203020204" pitchFamily="34" charset="-78"/>
              </a:rPr>
              <a:t>broad classes:</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a:t>
            </a:r>
            <a:r>
              <a:rPr lang="en-US" sz="2400" dirty="0" smtClean="0">
                <a:solidFill>
                  <a:srgbClr val="C00000"/>
                </a:solidFill>
                <a:latin typeface="Avenir Book" panose="020B0503020203020204" pitchFamily="34" charset="-78"/>
                <a:cs typeface="Avenir Book" panose="020B0503020203020204" pitchFamily="34" charset="-78"/>
              </a:rPr>
              <a:t>hannel </a:t>
            </a:r>
            <a:r>
              <a:rPr lang="en-US" sz="2400" dirty="0">
                <a:solidFill>
                  <a:srgbClr val="C00000"/>
                </a:solidFill>
                <a:latin typeface="Avenir Book" panose="020B0503020203020204" pitchFamily="34" charset="-78"/>
                <a:cs typeface="Avenir Book" panose="020B0503020203020204" pitchFamily="34" charset="-78"/>
              </a:rPr>
              <a:t>partitioning</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Divide </a:t>
            </a:r>
            <a:r>
              <a:rPr lang="en-US" sz="2100" dirty="0">
                <a:solidFill>
                  <a:prstClr val="black"/>
                </a:solidFill>
                <a:latin typeface="Avenir Book" panose="020B0503020203020204" pitchFamily="34" charset="-78"/>
                <a:cs typeface="Avenir Book" panose="020B0503020203020204" pitchFamily="34" charset="-78"/>
              </a:rPr>
              <a:t>channel into smaller </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pieces</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(time slots, frequency, code)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A</a:t>
            </a:r>
            <a:r>
              <a:rPr lang="en-US" sz="2100" dirty="0" smtClean="0">
                <a:solidFill>
                  <a:prstClr val="black"/>
                </a:solidFill>
                <a:latin typeface="Avenir Book" panose="020B0503020203020204" pitchFamily="34" charset="-78"/>
                <a:cs typeface="Avenir Book" panose="020B0503020203020204" pitchFamily="34" charset="-78"/>
              </a:rPr>
              <a:t>llocate </a:t>
            </a:r>
            <a:r>
              <a:rPr lang="en-US" sz="2100" dirty="0">
                <a:solidFill>
                  <a:prstClr val="black"/>
                </a:solidFill>
                <a:latin typeface="Avenir Book" panose="020B0503020203020204" pitchFamily="34" charset="-78"/>
                <a:cs typeface="Avenir Book" panose="020B0503020203020204" pitchFamily="34" charset="-78"/>
              </a:rPr>
              <a:t>piece to node for exclusive </a:t>
            </a:r>
            <a:r>
              <a:rPr lang="en-US" sz="2100" dirty="0" smtClean="0">
                <a:solidFill>
                  <a:prstClr val="black"/>
                </a:solidFill>
                <a:latin typeface="Avenir Book" panose="020B0503020203020204" pitchFamily="34" charset="-78"/>
                <a:cs typeface="Avenir Book" panose="020B0503020203020204" pitchFamily="34" charset="-78"/>
              </a:rPr>
              <a:t>use</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Taking turns</a:t>
            </a:r>
            <a:r>
              <a:rPr lang="en-US" altLang="ja-JP" sz="2400" dirty="0">
                <a:solidFill>
                  <a:srgbClr val="C00000"/>
                </a:solidFill>
                <a:latin typeface="Avenir Book" panose="020B0503020203020204" pitchFamily="34" charset="-78"/>
                <a:cs typeface="Avenir Book" panose="020B0503020203020204" pitchFamily="34" charset="-78"/>
              </a:rPr>
              <a:t>”</a:t>
            </a:r>
            <a:endParaRPr lang="en-US" sz="2400" dirty="0">
              <a:solidFill>
                <a:srgbClr val="C00000"/>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Nodes take turns, but nodes with more to send can take longer turns</a:t>
            </a:r>
            <a:endParaRPr lang="en-US" dirty="0">
              <a:solidFill>
                <a:prstClr val="black"/>
              </a:solidFill>
              <a:latin typeface="Avenir Book" panose="020B0503020203020204" pitchFamily="34" charset="-78"/>
              <a:cs typeface="Avenir Book" panose="020B0503020203020204" pitchFamily="34" charset="-78"/>
            </a:endParaRPr>
          </a:p>
          <a:p>
            <a:pPr marL="303610" indent="-205979" defTabSz="685800">
              <a:spcBef>
                <a:spcPts val="750"/>
              </a:spcBef>
              <a:defRPr/>
            </a:pPr>
            <a:r>
              <a:rPr lang="en-US" sz="2400" dirty="0" smtClean="0">
                <a:solidFill>
                  <a:srgbClr val="C00000"/>
                </a:solidFill>
                <a:latin typeface="Avenir Book" panose="020B0503020203020204" pitchFamily="34" charset="-78"/>
                <a:cs typeface="Avenir Book" panose="020B0503020203020204" pitchFamily="34" charset="-78"/>
              </a:rPr>
              <a:t>Random </a:t>
            </a:r>
            <a:r>
              <a:rPr lang="en-US" sz="2400" dirty="0">
                <a:solidFill>
                  <a:srgbClr val="C00000"/>
                </a:solidFill>
                <a:latin typeface="Avenir Book" panose="020B0503020203020204" pitchFamily="34" charset="-78"/>
                <a:cs typeface="Avenir Book" panose="020B0503020203020204" pitchFamily="34" charset="-78"/>
              </a:rPr>
              <a:t>access</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Use randomization for handling collisions</a:t>
            </a:r>
          </a:p>
          <a:p>
            <a:pPr marL="521494" lvl="1" indent="-173831" defTabSz="685800">
              <a:spcBef>
                <a:spcPts val="375"/>
              </a:spcBef>
              <a:defRPr/>
            </a:pPr>
            <a:r>
              <a:rPr lang="en-US" altLang="ja-JP" sz="2100" dirty="0" smtClean="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“R</a:t>
            </a:r>
            <a:r>
              <a:rPr lang="en-US" sz="2100" dirty="0" smtClean="0">
                <a:solidFill>
                  <a:prstClr val="black"/>
                </a:solidFill>
                <a:latin typeface="Avenir Book" panose="020B0503020203020204" pitchFamily="34" charset="-78"/>
                <a:cs typeface="Avenir Book" panose="020B0503020203020204" pitchFamily="34" charset="-78"/>
              </a:rPr>
              <a:t>ecover</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from collisions</a:t>
            </a:r>
            <a:endParaRPr lang="en-US" sz="1800" dirty="0">
              <a:solidFill>
                <a:prstClr val="black"/>
              </a:solidFill>
              <a:latin typeface="Avenir Book" panose="020B0503020203020204" pitchFamily="34" charset="-78"/>
              <a:cs typeface="Avenir Book" panose="020B0503020203020204" pitchFamily="34" charset="-78"/>
            </a:endParaRPr>
          </a:p>
          <a:p>
            <a:pPr marL="97631" indent="0" defTabSz="685800">
              <a:spcBef>
                <a:spcPts val="75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4" name="Rounded Rectangle 3"/>
          <p:cNvSpPr/>
          <p:nvPr/>
        </p:nvSpPr>
        <p:spPr>
          <a:xfrm>
            <a:off x="680829" y="3840480"/>
            <a:ext cx="8269605" cy="980902"/>
          </a:xfrm>
          <a:prstGeom prst="roundRect">
            <a:avLst/>
          </a:prstGeom>
          <a:solidFill>
            <a:schemeClr val="accent2">
              <a:lumMod val="40000"/>
              <a:lumOff val="60000"/>
              <a:alpha val="20000"/>
            </a:schemeClr>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26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41391" y="587305"/>
            <a:ext cx="7886700" cy="670967"/>
          </a:xfrm>
        </p:spPr>
        <p:txBody>
          <a:bodyPr>
            <a:normAutofit fontScale="90000"/>
          </a:bodyPr>
          <a:lstStyle/>
          <a:p>
            <a:r>
              <a:rPr lang="en-US" b="0" dirty="0"/>
              <a:t>Random access protocols</a:t>
            </a:r>
            <a:endParaRPr lang="en-US" sz="3300" dirty="0"/>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41118" y="1285294"/>
            <a:ext cx="8286504" cy="406453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05979" defTabSz="685800">
              <a:lnSpc>
                <a:spcPct val="85000"/>
              </a:lnSpc>
              <a:spcBef>
                <a:spcPts val="750"/>
              </a:spcBef>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hen </a:t>
            </a:r>
            <a:r>
              <a:rPr lang="en-US" sz="2400" dirty="0">
                <a:solidFill>
                  <a:prstClr val="black"/>
                </a:solidFill>
                <a:latin typeface="Avenir Book" panose="020B0503020203020204" pitchFamily="34" charset="-78"/>
                <a:cs typeface="Avenir Book" panose="020B0503020203020204" pitchFamily="34" charset="-78"/>
              </a:rPr>
              <a:t>node has packet to send</a:t>
            </a:r>
          </a:p>
          <a:p>
            <a:pPr marL="521494" lvl="1" indent="-173831" defTabSz="685800">
              <a:lnSpc>
                <a:spcPct val="85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Transmit </a:t>
            </a:r>
            <a:r>
              <a:rPr lang="en-US" sz="2100" dirty="0">
                <a:solidFill>
                  <a:prstClr val="black"/>
                </a:solidFill>
                <a:latin typeface="Avenir Book" panose="020B0503020203020204" pitchFamily="34" charset="-78"/>
                <a:cs typeface="Avenir Book" panose="020B0503020203020204" pitchFamily="34" charset="-78"/>
              </a:rPr>
              <a:t>at full channel data rate R</a:t>
            </a:r>
          </a:p>
          <a:p>
            <a:pPr marL="521494" lvl="1" indent="-173831" defTabSz="685800">
              <a:lnSpc>
                <a:spcPct val="85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 </a:t>
            </a:r>
            <a:r>
              <a:rPr lang="en-US" sz="2100" dirty="0">
                <a:solidFill>
                  <a:prstClr val="black"/>
                </a:solidFill>
                <a:latin typeface="Avenir Book" panose="020B0503020203020204" pitchFamily="34" charset="-78"/>
                <a:cs typeface="Avenir Book" panose="020B0503020203020204" pitchFamily="34" charset="-78"/>
              </a:rPr>
              <a:t>a priori coordination among nodes</a:t>
            </a:r>
          </a:p>
          <a:p>
            <a:pPr marL="215504" indent="-205979" defTabSz="685800">
              <a:lnSpc>
                <a:spcPct val="85000"/>
              </a:lnSpc>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Two </a:t>
            </a:r>
            <a:r>
              <a:rPr lang="en-US" sz="2400" dirty="0">
                <a:solidFill>
                  <a:prstClr val="black"/>
                </a:solidFill>
                <a:latin typeface="Avenir Book" panose="020B0503020203020204" pitchFamily="34" charset="-78"/>
                <a:cs typeface="Avenir Book" panose="020B0503020203020204" pitchFamily="34" charset="-78"/>
              </a:rPr>
              <a:t>or more transmitting nodes: </a:t>
            </a:r>
            <a:r>
              <a:rPr lang="en-US" altLang="ja-JP" sz="24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400" dirty="0">
                <a:solidFill>
                  <a:prstClr val="black"/>
                </a:solidFill>
                <a:latin typeface="Avenir Book" panose="020B0503020203020204" pitchFamily="34" charset="-78"/>
                <a:cs typeface="Avenir Book" panose="020B0503020203020204" pitchFamily="34" charset="-78"/>
              </a:rPr>
              <a:t>collision</a:t>
            </a:r>
            <a:r>
              <a:rPr lang="en-US" altLang="ja-JP" sz="24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400" dirty="0">
                <a:solidFill>
                  <a:prstClr val="black"/>
                </a:solidFill>
                <a:latin typeface="Avenir Book" panose="020B0503020203020204" pitchFamily="34" charset="-78"/>
                <a:cs typeface="Avenir Book" panose="020B0503020203020204" pitchFamily="34" charset="-78"/>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40149" y="3099186"/>
            <a:ext cx="8545168" cy="220555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5504" indent="-205979" defTabSz="685800">
              <a:lnSpc>
                <a:spcPct val="85000"/>
              </a:lnSpc>
              <a:spcBef>
                <a:spcPts val="750"/>
              </a:spcBef>
              <a:defRPr/>
            </a:pPr>
            <a:r>
              <a:rPr lang="en-US" sz="2400" dirty="0">
                <a:solidFill>
                  <a:srgbClr val="C00000"/>
                </a:solidFill>
                <a:latin typeface="Avenir Book" panose="020B0503020203020204" pitchFamily="34" charset="-78"/>
                <a:cs typeface="Avenir Book" panose="020B0503020203020204" pitchFamily="34" charset="-78"/>
              </a:rPr>
              <a:t>R</a:t>
            </a:r>
            <a:r>
              <a:rPr lang="en-US" sz="2400" dirty="0" smtClean="0">
                <a:solidFill>
                  <a:srgbClr val="C00000"/>
                </a:solidFill>
                <a:latin typeface="Avenir Book" panose="020B0503020203020204" pitchFamily="34" charset="-78"/>
                <a:cs typeface="Avenir Book" panose="020B0503020203020204" pitchFamily="34" charset="-78"/>
              </a:rPr>
              <a:t>andom </a:t>
            </a:r>
            <a:r>
              <a:rPr lang="en-US" sz="2400" dirty="0">
                <a:solidFill>
                  <a:srgbClr val="C00000"/>
                </a:solidFill>
                <a:latin typeface="Avenir Book" panose="020B0503020203020204" pitchFamily="34" charset="-78"/>
                <a:cs typeface="Avenir Book" panose="020B0503020203020204" pitchFamily="34" charset="-78"/>
              </a:rPr>
              <a:t>access protocol </a:t>
            </a:r>
            <a:r>
              <a:rPr lang="en-US" sz="2400" dirty="0">
                <a:solidFill>
                  <a:prstClr val="black"/>
                </a:solidFill>
                <a:latin typeface="Avenir Book" panose="020B0503020203020204" pitchFamily="34" charset="-78"/>
                <a:cs typeface="Avenir Book" panose="020B0503020203020204" pitchFamily="34" charset="-78"/>
              </a:rPr>
              <a:t>specifies: </a:t>
            </a:r>
          </a:p>
          <a:p>
            <a:pPr marL="521494" lvl="1" indent="-173831" defTabSz="685800">
              <a:lnSpc>
                <a:spcPct val="85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How </a:t>
            </a:r>
            <a:r>
              <a:rPr lang="en-US" sz="2100" dirty="0">
                <a:solidFill>
                  <a:prstClr val="black"/>
                </a:solidFill>
                <a:latin typeface="Avenir Book" panose="020B0503020203020204" pitchFamily="34" charset="-78"/>
                <a:cs typeface="Avenir Book" panose="020B0503020203020204" pitchFamily="34" charset="-78"/>
              </a:rPr>
              <a:t>to detect collisions</a:t>
            </a:r>
          </a:p>
          <a:p>
            <a:pPr marL="521494" lvl="1" indent="-173831" defTabSz="685800">
              <a:lnSpc>
                <a:spcPct val="85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ow </a:t>
            </a:r>
            <a:r>
              <a:rPr lang="en-US" sz="2100" dirty="0">
                <a:solidFill>
                  <a:prstClr val="black"/>
                </a:solidFill>
                <a:latin typeface="Avenir Book" panose="020B0503020203020204" pitchFamily="34" charset="-78"/>
                <a:cs typeface="Avenir Book" panose="020B0503020203020204" pitchFamily="34" charset="-78"/>
              </a:rPr>
              <a:t>to recover from collisions (e.g., via delayed retransmissions)</a:t>
            </a:r>
          </a:p>
          <a:p>
            <a:pPr marL="215504" indent="-205979" defTabSz="685800">
              <a:lnSpc>
                <a:spcPct val="85000"/>
              </a:lnSpc>
              <a:spcBef>
                <a:spcPts val="750"/>
              </a:spcBef>
              <a:defRPr/>
            </a:pPr>
            <a:r>
              <a:rPr lang="en-US" sz="2400" dirty="0">
                <a:solidFill>
                  <a:prstClr val="black"/>
                </a:solidFill>
                <a:latin typeface="Avenir Book" panose="020B0503020203020204" pitchFamily="34" charset="-78"/>
                <a:cs typeface="Avenir Book" panose="020B0503020203020204" pitchFamily="34" charset="-78"/>
              </a:rPr>
              <a:t>E</a:t>
            </a:r>
            <a:r>
              <a:rPr lang="en-US" sz="2400" dirty="0" smtClean="0">
                <a:solidFill>
                  <a:prstClr val="black"/>
                </a:solidFill>
                <a:latin typeface="Avenir Book" panose="020B0503020203020204" pitchFamily="34" charset="-78"/>
                <a:cs typeface="Avenir Book" panose="020B0503020203020204" pitchFamily="34" charset="-78"/>
              </a:rPr>
              <a:t>xamples </a:t>
            </a:r>
            <a:r>
              <a:rPr lang="en-US" sz="2400" dirty="0">
                <a:solidFill>
                  <a:prstClr val="black"/>
                </a:solidFill>
                <a:latin typeface="Avenir Book" panose="020B0503020203020204" pitchFamily="34" charset="-78"/>
                <a:cs typeface="Avenir Book" panose="020B0503020203020204" pitchFamily="34" charset="-78"/>
              </a:rPr>
              <a:t>of random access MAC protocols:</a:t>
            </a:r>
          </a:p>
          <a:p>
            <a:pPr marL="521494" lvl="1" indent="-173831" defTabSz="685800">
              <a:lnSpc>
                <a:spcPct val="85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ALOHA, slotted ALOHA</a:t>
            </a:r>
          </a:p>
          <a:p>
            <a:pPr marL="521494" lvl="1" indent="-173831" defTabSz="685800">
              <a:lnSpc>
                <a:spcPct val="85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CSMA, CSMA/CD, CSMA/CA</a:t>
            </a:r>
          </a:p>
        </p:txBody>
      </p:sp>
    </p:spTree>
    <p:extLst>
      <p:ext uri="{BB962C8B-B14F-4D97-AF65-F5344CB8AC3E}">
        <p14:creationId xmlns:p14="http://schemas.microsoft.com/office/powerpoint/2010/main" val="23737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95617"/>
            <a:ext cx="7886700" cy="670967"/>
          </a:xfrm>
        </p:spPr>
        <p:txBody>
          <a:bodyPr>
            <a:normAutofit fontScale="90000"/>
          </a:bodyPr>
          <a:lstStyle/>
          <a:p>
            <a:r>
              <a:rPr lang="en-US" b="0" dirty="0"/>
              <a:t>Slotted ALOHA</a:t>
            </a:r>
            <a:endParaRPr lang="en-US" sz="3300" dirty="0"/>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634188" y="1395845"/>
            <a:ext cx="3828481" cy="3486150"/>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0000A8"/>
                </a:solidFill>
                <a:latin typeface="Avenir Book" panose="020B0503020203020204" pitchFamily="34" charset="-78"/>
                <a:cs typeface="Avenir Book" panose="020B0503020203020204" pitchFamily="34" charset="-78"/>
              </a:rPr>
              <a:t>A</a:t>
            </a:r>
            <a:r>
              <a:rPr lang="en-US" sz="2400" dirty="0" smtClean="0">
                <a:solidFill>
                  <a:srgbClr val="0000A8"/>
                </a:solidFill>
                <a:latin typeface="Avenir Book" panose="020B0503020203020204" pitchFamily="34" charset="-78"/>
                <a:cs typeface="Avenir Book" panose="020B0503020203020204" pitchFamily="34" charset="-78"/>
              </a:rPr>
              <a:t>ssumptions</a:t>
            </a:r>
            <a:r>
              <a:rPr lang="en-US" sz="2100" dirty="0">
                <a:solidFill>
                  <a:srgbClr val="0000A8"/>
                </a:solidFill>
                <a:latin typeface="Avenir Book" panose="020B0503020203020204" pitchFamily="34" charset="-78"/>
                <a:cs typeface="Avenir Book" panose="020B0503020203020204" pitchFamily="34" charset="-78"/>
              </a:rPr>
              <a:t>:</a:t>
            </a:r>
          </a:p>
          <a:p>
            <a:pPr marL="303610" indent="-166688" defTabSz="685800">
              <a:spcBef>
                <a:spcPts val="750"/>
              </a:spcBef>
              <a:defRPr/>
            </a:pPr>
            <a:r>
              <a:rPr lang="en-US" sz="2100" dirty="0" smtClean="0">
                <a:solidFill>
                  <a:prstClr val="black"/>
                </a:solidFill>
                <a:latin typeface="Avenir Book" panose="020B0503020203020204" pitchFamily="34" charset="-78"/>
                <a:cs typeface="Avenir Book" panose="020B0503020203020204" pitchFamily="34" charset="-78"/>
              </a:rPr>
              <a:t>All </a:t>
            </a:r>
            <a:r>
              <a:rPr lang="en-US" sz="2100" dirty="0">
                <a:solidFill>
                  <a:prstClr val="black"/>
                </a:solidFill>
                <a:latin typeface="Avenir Book" panose="020B0503020203020204" pitchFamily="34" charset="-78"/>
                <a:cs typeface="Avenir Book" panose="020B0503020203020204" pitchFamily="34" charset="-78"/>
              </a:rPr>
              <a:t>frames same size</a:t>
            </a:r>
          </a:p>
          <a:p>
            <a:pPr marL="303610"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T</a:t>
            </a:r>
            <a:r>
              <a:rPr lang="en-US" sz="2100" dirty="0" smtClean="0">
                <a:solidFill>
                  <a:prstClr val="black"/>
                </a:solidFill>
                <a:latin typeface="Avenir Book" panose="020B0503020203020204" pitchFamily="34" charset="-78"/>
                <a:cs typeface="Avenir Book" panose="020B0503020203020204" pitchFamily="34" charset="-78"/>
              </a:rPr>
              <a:t>ime </a:t>
            </a:r>
            <a:r>
              <a:rPr lang="en-US" sz="2100" dirty="0">
                <a:solidFill>
                  <a:prstClr val="black"/>
                </a:solidFill>
                <a:latin typeface="Avenir Book" panose="020B0503020203020204" pitchFamily="34" charset="-78"/>
                <a:cs typeface="Avenir Book" panose="020B0503020203020204" pitchFamily="34" charset="-78"/>
              </a:rPr>
              <a:t>divided into equal size slots (time to transmit 1 frame)</a:t>
            </a:r>
          </a:p>
          <a:p>
            <a:pPr marL="303610"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odes </a:t>
            </a:r>
            <a:r>
              <a:rPr lang="en-US" sz="2100" dirty="0">
                <a:solidFill>
                  <a:prstClr val="black"/>
                </a:solidFill>
                <a:latin typeface="Avenir Book" panose="020B0503020203020204" pitchFamily="34" charset="-78"/>
                <a:cs typeface="Avenir Book" panose="020B0503020203020204" pitchFamily="34" charset="-78"/>
              </a:rPr>
              <a:t>start to transmit only slot beginning </a:t>
            </a:r>
          </a:p>
          <a:p>
            <a:pPr marL="303610"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odes </a:t>
            </a:r>
            <a:r>
              <a:rPr lang="en-US" sz="2100" dirty="0">
                <a:solidFill>
                  <a:prstClr val="black"/>
                </a:solidFill>
                <a:latin typeface="Avenir Book" panose="020B0503020203020204" pitchFamily="34" charset="-78"/>
                <a:cs typeface="Avenir Book" panose="020B0503020203020204" pitchFamily="34" charset="-78"/>
              </a:rPr>
              <a:t>are synchronized</a:t>
            </a:r>
          </a:p>
          <a:p>
            <a:pPr marL="303610"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I</a:t>
            </a:r>
            <a:r>
              <a:rPr lang="en-US" sz="2100" dirty="0" smtClean="0">
                <a:solidFill>
                  <a:prstClr val="black"/>
                </a:solidFill>
                <a:latin typeface="Avenir Book" panose="020B0503020203020204" pitchFamily="34" charset="-78"/>
                <a:cs typeface="Avenir Book" panose="020B0503020203020204" pitchFamily="34" charset="-78"/>
              </a:rPr>
              <a:t>f </a:t>
            </a:r>
            <a:r>
              <a:rPr lang="en-US" sz="2100" dirty="0">
                <a:solidFill>
                  <a:prstClr val="black"/>
                </a:solidFill>
                <a:latin typeface="Avenir Book" panose="020B0503020203020204" pitchFamily="34" charset="-78"/>
                <a:cs typeface="Avenir Book" panose="020B0503020203020204" pitchFamily="34" charset="-78"/>
              </a:rPr>
              <a:t>2 or more nodes transmit in slot, all nodes detect collision</a:t>
            </a:r>
            <a:endParaRPr lang="en-US" sz="1800" dirty="0">
              <a:solidFill>
                <a:prstClr val="black"/>
              </a:solidFill>
              <a:latin typeface="Avenir Book" panose="020B0503020203020204" pitchFamily="34" charset="-78"/>
              <a:cs typeface="Avenir Book" panose="020B0503020203020204" pitchFamily="34" charset="-78"/>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4830418" y="1418934"/>
            <a:ext cx="3876260"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0000A8"/>
                </a:solidFill>
                <a:latin typeface="Avenir Book" panose="020B0503020203020204" pitchFamily="34" charset="-78"/>
                <a:cs typeface="Avenir Book" panose="020B0503020203020204" pitchFamily="34" charset="-78"/>
              </a:rPr>
              <a:t>O</a:t>
            </a:r>
            <a:r>
              <a:rPr lang="en-US" sz="2400" dirty="0" smtClean="0">
                <a:solidFill>
                  <a:srgbClr val="0000A8"/>
                </a:solidFill>
                <a:latin typeface="Avenir Book" panose="020B0503020203020204" pitchFamily="34" charset="-78"/>
                <a:cs typeface="Avenir Book" panose="020B0503020203020204" pitchFamily="34" charset="-78"/>
              </a:rPr>
              <a:t>peration</a:t>
            </a:r>
            <a:r>
              <a:rPr lang="en-US" sz="2400" dirty="0">
                <a:solidFill>
                  <a:srgbClr val="0000A8"/>
                </a:solidFill>
                <a:latin typeface="Avenir Book" panose="020B0503020203020204" pitchFamily="34" charset="-78"/>
                <a:cs typeface="Avenir Book" panose="020B0503020203020204" pitchFamily="34" charset="-78"/>
              </a:rPr>
              <a:t>:</a:t>
            </a:r>
          </a:p>
          <a:p>
            <a:pPr marL="342900" indent="-176213" defTabSz="685800">
              <a:spcBef>
                <a:spcPts val="750"/>
              </a:spcBef>
              <a:defRPr/>
            </a:pPr>
            <a:r>
              <a:rPr lang="en-US" sz="2100" dirty="0" smtClean="0">
                <a:solidFill>
                  <a:prstClr val="black"/>
                </a:solidFill>
                <a:latin typeface="Avenir Book" panose="020B0503020203020204" pitchFamily="34" charset="-78"/>
                <a:cs typeface="Avenir Book" panose="020B0503020203020204" pitchFamily="34" charset="-78"/>
              </a:rPr>
              <a:t>When </a:t>
            </a:r>
            <a:r>
              <a:rPr lang="en-US" sz="2100" dirty="0">
                <a:solidFill>
                  <a:prstClr val="black"/>
                </a:solidFill>
                <a:latin typeface="Avenir Book" panose="020B0503020203020204" pitchFamily="34" charset="-78"/>
                <a:cs typeface="Avenir Book" panose="020B0503020203020204" pitchFamily="34" charset="-78"/>
              </a:rPr>
              <a:t>node obtains fresh frame, transmits in next slot</a:t>
            </a:r>
          </a:p>
          <a:p>
            <a:pPr marL="559594" lvl="1" indent="-177404" defTabSz="685800">
              <a:lnSpc>
                <a:spcPct val="100000"/>
              </a:lnSpc>
              <a:spcBef>
                <a:spcPts val="375"/>
              </a:spcBef>
              <a:defRPr/>
            </a:pPr>
            <a:r>
              <a:rPr lang="en-US" sz="2100" dirty="0" smtClean="0">
                <a:solidFill>
                  <a:srgbClr val="C00000"/>
                </a:solidFill>
                <a:latin typeface="Avenir Book" panose="020B0503020203020204" pitchFamily="34" charset="-78"/>
                <a:cs typeface="Avenir Book" panose="020B0503020203020204" pitchFamily="34" charset="-78"/>
              </a:rPr>
              <a:t>If </a:t>
            </a:r>
            <a:r>
              <a:rPr lang="en-US" sz="2100" dirty="0">
                <a:solidFill>
                  <a:srgbClr val="C00000"/>
                </a:solidFill>
                <a:latin typeface="Avenir Book" panose="020B0503020203020204" pitchFamily="34" charset="-78"/>
                <a:cs typeface="Avenir Book" panose="020B0503020203020204" pitchFamily="34" charset="-78"/>
              </a:rPr>
              <a:t>no collision: </a:t>
            </a:r>
            <a:r>
              <a:rPr lang="en-US" sz="2100" dirty="0">
                <a:solidFill>
                  <a:prstClr val="black"/>
                </a:solidFill>
                <a:latin typeface="Avenir Book" panose="020B0503020203020204" pitchFamily="34" charset="-78"/>
                <a:cs typeface="Avenir Book" panose="020B0503020203020204" pitchFamily="34" charset="-78"/>
              </a:rPr>
              <a:t>node can send new frame in next slot</a:t>
            </a:r>
          </a:p>
          <a:p>
            <a:pPr marL="559594" lvl="1" indent="-177404" defTabSz="685800">
              <a:lnSpc>
                <a:spcPct val="100000"/>
              </a:lnSpc>
              <a:spcBef>
                <a:spcPts val="375"/>
              </a:spcBef>
              <a:defRPr/>
            </a:pPr>
            <a:r>
              <a:rPr lang="en-US" sz="2100" dirty="0">
                <a:solidFill>
                  <a:srgbClr val="C00000"/>
                </a:solidFill>
                <a:latin typeface="Avenir Book" panose="020B0503020203020204" pitchFamily="34" charset="-78"/>
                <a:cs typeface="Avenir Book" panose="020B0503020203020204" pitchFamily="34" charset="-78"/>
              </a:rPr>
              <a:t>I</a:t>
            </a:r>
            <a:r>
              <a:rPr lang="en-US" sz="2100" dirty="0" smtClean="0">
                <a:solidFill>
                  <a:srgbClr val="C00000"/>
                </a:solidFill>
                <a:latin typeface="Avenir Book" panose="020B0503020203020204" pitchFamily="34" charset="-78"/>
                <a:cs typeface="Avenir Book" panose="020B0503020203020204" pitchFamily="34" charset="-78"/>
              </a:rPr>
              <a:t>f </a:t>
            </a:r>
            <a:r>
              <a:rPr lang="en-US" sz="2100" dirty="0">
                <a:solidFill>
                  <a:srgbClr val="C00000"/>
                </a:solidFill>
                <a:latin typeface="Avenir Book" panose="020B0503020203020204" pitchFamily="34" charset="-78"/>
                <a:cs typeface="Avenir Book" panose="020B0503020203020204" pitchFamily="34" charset="-78"/>
              </a:rPr>
              <a:t>collision: </a:t>
            </a:r>
            <a:r>
              <a:rPr lang="en-US" sz="2100" dirty="0">
                <a:solidFill>
                  <a:prstClr val="black"/>
                </a:solidFill>
                <a:latin typeface="Avenir Book" panose="020B0503020203020204" pitchFamily="34" charset="-78"/>
                <a:cs typeface="Avenir Book" panose="020B0503020203020204" pitchFamily="34" charset="-78"/>
              </a:rPr>
              <a:t>node retransmits frame in each subsequent slot with probability </a:t>
            </a:r>
            <a:r>
              <a:rPr lang="en-US" sz="2100" b="1" dirty="0">
                <a:solidFill>
                  <a:srgbClr val="0000FF"/>
                </a:solidFill>
                <a:latin typeface="Avenir Book" panose="020B0503020203020204" pitchFamily="34" charset="-78"/>
                <a:cs typeface="Avenir Book" panose="020B0503020203020204" pitchFamily="34" charset="-78"/>
              </a:rPr>
              <a:t>p</a:t>
            </a:r>
            <a:r>
              <a:rPr lang="en-US" sz="2100" dirty="0">
                <a:solidFill>
                  <a:prstClr val="black"/>
                </a:solidFill>
                <a:latin typeface="Avenir Book" panose="020B0503020203020204" pitchFamily="34" charset="-78"/>
                <a:cs typeface="Avenir Book" panose="020B0503020203020204" pitchFamily="34" charset="-78"/>
              </a:rPr>
              <a:t> until success</a:t>
            </a:r>
          </a:p>
        </p:txBody>
      </p:sp>
    </p:spTree>
    <p:extLst>
      <p:ext uri="{BB962C8B-B14F-4D97-AF65-F5344CB8AC3E}">
        <p14:creationId xmlns:p14="http://schemas.microsoft.com/office/powerpoint/2010/main" val="32446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83571" y="448352"/>
            <a:ext cx="7886700" cy="670967"/>
          </a:xfrm>
        </p:spPr>
        <p:txBody>
          <a:bodyPr>
            <a:normAutofit fontScale="90000"/>
          </a:bodyPr>
          <a:lstStyle/>
          <a:p>
            <a:r>
              <a:rPr lang="en-US" b="0" dirty="0"/>
              <a:t>Slotted ALOHA</a:t>
            </a:r>
            <a:endParaRPr lang="en-US" sz="3300" dirty="0"/>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800990" y="2927102"/>
            <a:ext cx="3635237" cy="2402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57175" indent="-257175" defTabSz="685800">
              <a:buNone/>
              <a:defRPr/>
            </a:pPr>
            <a:r>
              <a:rPr lang="en-US" sz="2100" kern="0" dirty="0">
                <a:solidFill>
                  <a:srgbClr val="0000A8"/>
                </a:solidFill>
                <a:latin typeface="Avenir Book" panose="020B0503020203020204" pitchFamily="34" charset="-78"/>
                <a:cs typeface="Avenir Book" panose="020B0503020203020204" pitchFamily="34" charset="-78"/>
              </a:rPr>
              <a:t>Pros:</a:t>
            </a:r>
          </a:p>
          <a:p>
            <a:pPr marL="257175" indent="-169069" defTabSz="685800">
              <a:defRPr/>
            </a:pPr>
            <a:r>
              <a:rPr lang="en-US" sz="1800" kern="0" dirty="0">
                <a:solidFill>
                  <a:prstClr val="black"/>
                </a:solidFill>
                <a:latin typeface="Avenir Book" panose="020B0503020203020204" pitchFamily="34" charset="-78"/>
                <a:cs typeface="Avenir Book" panose="020B0503020203020204" pitchFamily="34" charset="-78"/>
              </a:rPr>
              <a:t>S</a:t>
            </a:r>
            <a:r>
              <a:rPr lang="en-US" sz="1800" kern="0" dirty="0" smtClean="0">
                <a:solidFill>
                  <a:prstClr val="black"/>
                </a:solidFill>
                <a:latin typeface="Avenir Book" panose="020B0503020203020204" pitchFamily="34" charset="-78"/>
                <a:cs typeface="Avenir Book" panose="020B0503020203020204" pitchFamily="34" charset="-78"/>
              </a:rPr>
              <a:t>ingle </a:t>
            </a:r>
            <a:r>
              <a:rPr lang="en-US" sz="1800" kern="0" dirty="0">
                <a:solidFill>
                  <a:prstClr val="black"/>
                </a:solidFill>
                <a:latin typeface="Avenir Book" panose="020B0503020203020204" pitchFamily="34" charset="-78"/>
                <a:cs typeface="Avenir Book" panose="020B0503020203020204" pitchFamily="34" charset="-78"/>
              </a:rPr>
              <a:t>active node can continuously transmit at full rate of channel</a:t>
            </a:r>
          </a:p>
          <a:p>
            <a:pPr marL="257175" indent="-169069" defTabSz="685800">
              <a:defRPr/>
            </a:pPr>
            <a:r>
              <a:rPr lang="en-US" sz="1800" kern="0" dirty="0">
                <a:solidFill>
                  <a:prstClr val="black"/>
                </a:solidFill>
                <a:latin typeface="Avenir Book" panose="020B0503020203020204" pitchFamily="34" charset="-78"/>
                <a:cs typeface="Avenir Book" panose="020B0503020203020204" pitchFamily="34" charset="-78"/>
              </a:rPr>
              <a:t>H</a:t>
            </a:r>
            <a:r>
              <a:rPr lang="en-US" sz="1800" kern="0" dirty="0" smtClean="0">
                <a:solidFill>
                  <a:prstClr val="black"/>
                </a:solidFill>
                <a:latin typeface="Avenir Book" panose="020B0503020203020204" pitchFamily="34" charset="-78"/>
                <a:cs typeface="Avenir Book" panose="020B0503020203020204" pitchFamily="34" charset="-78"/>
              </a:rPr>
              <a:t>ighly </a:t>
            </a:r>
            <a:r>
              <a:rPr lang="en-US" sz="1800" kern="0" dirty="0">
                <a:solidFill>
                  <a:prstClr val="black"/>
                </a:solidFill>
                <a:latin typeface="Avenir Book" panose="020B0503020203020204" pitchFamily="34" charset="-78"/>
                <a:cs typeface="Avenir Book" panose="020B0503020203020204" pitchFamily="34" charset="-78"/>
              </a:rPr>
              <a:t>decentralized: only slots in nodes need to be in sync</a:t>
            </a:r>
          </a:p>
          <a:p>
            <a:pPr marL="257175" indent="-169069" defTabSz="685800">
              <a:defRPr/>
            </a:pPr>
            <a:r>
              <a:rPr lang="en-US" sz="1800" kern="0" dirty="0">
                <a:solidFill>
                  <a:prstClr val="black"/>
                </a:solidFill>
                <a:latin typeface="Avenir Book" panose="020B0503020203020204" pitchFamily="34" charset="-78"/>
                <a:cs typeface="Avenir Book" panose="020B0503020203020204" pitchFamily="34" charset="-78"/>
              </a:rPr>
              <a:t>S</a:t>
            </a:r>
            <a:r>
              <a:rPr lang="en-US" sz="1800" kern="0" dirty="0" smtClean="0">
                <a:solidFill>
                  <a:prstClr val="black"/>
                </a:solidFill>
                <a:latin typeface="Avenir Book" panose="020B0503020203020204" pitchFamily="34" charset="-78"/>
                <a:cs typeface="Avenir Book" panose="020B0503020203020204" pitchFamily="34" charset="-78"/>
              </a:rPr>
              <a:t>imple</a:t>
            </a:r>
            <a:endParaRPr lang="en-US" sz="1800" kern="0" dirty="0">
              <a:solidFill>
                <a:prstClr val="black"/>
              </a:solidFill>
              <a:latin typeface="Avenir Book" panose="020B0503020203020204" pitchFamily="34" charset="-78"/>
              <a:cs typeface="Avenir Book" panose="020B0503020203020204" pitchFamily="34" charset="-78"/>
            </a:endParaRPr>
          </a:p>
          <a:p>
            <a:pPr marL="257175" indent="-257175" defTabSz="685800">
              <a:defRPr/>
            </a:pPr>
            <a:endParaRPr lang="en-US" sz="1800" kern="0" dirty="0">
              <a:solidFill>
                <a:prstClr val="black"/>
              </a:solidFill>
              <a:latin typeface="Avenir Book" panose="020B0503020203020204" pitchFamily="34" charset="-78"/>
              <a:cs typeface="Avenir Book" panose="020B0503020203020204" pitchFamily="34" charset="-78"/>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4595252" y="2909658"/>
            <a:ext cx="4184375" cy="20573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57175" indent="-257175" defTabSz="685800">
              <a:lnSpc>
                <a:spcPct val="90000"/>
              </a:lnSpc>
              <a:buNone/>
              <a:defRPr/>
            </a:pPr>
            <a:r>
              <a:rPr lang="en-US" sz="2100" kern="0" dirty="0">
                <a:solidFill>
                  <a:srgbClr val="0000A8"/>
                </a:solidFill>
                <a:latin typeface="Avenir Book" panose="020B0503020203020204" pitchFamily="34" charset="-78"/>
                <a:cs typeface="Avenir Book" panose="020B0503020203020204" pitchFamily="34" charset="-78"/>
              </a:rPr>
              <a:t>Cons:</a:t>
            </a:r>
          </a:p>
          <a:p>
            <a:pPr marL="257175" indent="-169069" defTabSz="685800">
              <a:lnSpc>
                <a:spcPct val="90000"/>
              </a:lnSpc>
              <a:defRPr/>
            </a:pPr>
            <a:r>
              <a:rPr lang="en-US" sz="1800" kern="0" dirty="0">
                <a:solidFill>
                  <a:prstClr val="black"/>
                </a:solidFill>
                <a:latin typeface="Avenir Book" panose="020B0503020203020204" pitchFamily="34" charset="-78"/>
                <a:cs typeface="Avenir Book" panose="020B0503020203020204" pitchFamily="34" charset="-78"/>
              </a:rPr>
              <a:t>C</a:t>
            </a:r>
            <a:r>
              <a:rPr lang="en-US" sz="1800" kern="0" dirty="0" smtClean="0">
                <a:solidFill>
                  <a:prstClr val="black"/>
                </a:solidFill>
                <a:latin typeface="Avenir Book" panose="020B0503020203020204" pitchFamily="34" charset="-78"/>
                <a:cs typeface="Avenir Book" panose="020B0503020203020204" pitchFamily="34" charset="-78"/>
              </a:rPr>
              <a:t>ollisions</a:t>
            </a:r>
            <a:r>
              <a:rPr lang="en-US" sz="1800" kern="0" dirty="0">
                <a:solidFill>
                  <a:prstClr val="black"/>
                </a:solidFill>
                <a:latin typeface="Avenir Book" panose="020B0503020203020204" pitchFamily="34" charset="-78"/>
                <a:cs typeface="Avenir Book" panose="020B0503020203020204" pitchFamily="34" charset="-78"/>
              </a:rPr>
              <a:t>, wasting slots</a:t>
            </a:r>
          </a:p>
          <a:p>
            <a:pPr marL="257175" indent="-169069" defTabSz="685800">
              <a:lnSpc>
                <a:spcPct val="90000"/>
              </a:lnSpc>
              <a:defRPr/>
            </a:pPr>
            <a:r>
              <a:rPr lang="en-US" sz="1800" kern="0" dirty="0">
                <a:solidFill>
                  <a:prstClr val="black"/>
                </a:solidFill>
                <a:latin typeface="Avenir Book" panose="020B0503020203020204" pitchFamily="34" charset="-78"/>
                <a:cs typeface="Avenir Book" panose="020B0503020203020204" pitchFamily="34" charset="-78"/>
              </a:rPr>
              <a:t>I</a:t>
            </a:r>
            <a:r>
              <a:rPr lang="en-US" sz="1800" kern="0" dirty="0" smtClean="0">
                <a:solidFill>
                  <a:prstClr val="black"/>
                </a:solidFill>
                <a:latin typeface="Avenir Book" panose="020B0503020203020204" pitchFamily="34" charset="-78"/>
                <a:cs typeface="Avenir Book" panose="020B0503020203020204" pitchFamily="34" charset="-78"/>
              </a:rPr>
              <a:t>dle </a:t>
            </a:r>
            <a:r>
              <a:rPr lang="en-US" sz="1800" kern="0" dirty="0">
                <a:solidFill>
                  <a:prstClr val="black"/>
                </a:solidFill>
                <a:latin typeface="Avenir Book" panose="020B0503020203020204" pitchFamily="34" charset="-78"/>
                <a:cs typeface="Avenir Book" panose="020B0503020203020204" pitchFamily="34" charset="-78"/>
              </a:rPr>
              <a:t>slots</a:t>
            </a:r>
          </a:p>
          <a:p>
            <a:pPr marL="257175" indent="-169069" defTabSz="685800">
              <a:lnSpc>
                <a:spcPct val="90000"/>
              </a:lnSpc>
              <a:defRPr/>
            </a:pPr>
            <a:r>
              <a:rPr lang="en-US" sz="1800" kern="0" dirty="0" smtClean="0">
                <a:solidFill>
                  <a:prstClr val="black"/>
                </a:solidFill>
                <a:latin typeface="Avenir Book" panose="020B0503020203020204" pitchFamily="34" charset="-78"/>
                <a:cs typeface="Avenir Book" panose="020B0503020203020204" pitchFamily="34" charset="-78"/>
              </a:rPr>
              <a:t>Clock </a:t>
            </a:r>
            <a:r>
              <a:rPr lang="en-US" sz="1800" kern="0" dirty="0">
                <a:solidFill>
                  <a:prstClr val="black"/>
                </a:solidFill>
                <a:latin typeface="Avenir Book" panose="020B0503020203020204" pitchFamily="34" charset="-78"/>
                <a:cs typeface="Avenir Book" panose="020B0503020203020204" pitchFamily="34" charset="-78"/>
              </a:rPr>
              <a:t>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2427646" y="1249202"/>
            <a:ext cx="336947" cy="277416"/>
            <a:chOff x="1185" y="903"/>
            <a:chExt cx="283" cy="23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2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3163452" y="1251583"/>
            <a:ext cx="336947" cy="277416"/>
            <a:chOff x="1185" y="903"/>
            <a:chExt cx="283" cy="23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2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4315977" y="1252774"/>
            <a:ext cx="336947" cy="277416"/>
            <a:chOff x="1185" y="903"/>
            <a:chExt cx="283" cy="23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2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5077977" y="1249202"/>
            <a:ext cx="336947" cy="277416"/>
            <a:chOff x="1185" y="903"/>
            <a:chExt cx="283" cy="23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23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2428836" y="1637345"/>
            <a:ext cx="336947" cy="277416"/>
            <a:chOff x="4584" y="1229"/>
            <a:chExt cx="283" cy="23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2430027" y="2019534"/>
            <a:ext cx="336947" cy="277416"/>
            <a:chOff x="4827" y="1591"/>
            <a:chExt cx="283" cy="23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3170596" y="1638535"/>
            <a:ext cx="336947" cy="277416"/>
            <a:chOff x="4584" y="1229"/>
            <a:chExt cx="283" cy="23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3558740" y="1639726"/>
            <a:ext cx="336947" cy="277416"/>
            <a:chOff x="4584" y="1229"/>
            <a:chExt cx="283" cy="23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4317168" y="2020725"/>
            <a:ext cx="336947" cy="277416"/>
            <a:chOff x="4827" y="1591"/>
            <a:chExt cx="283" cy="23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5450643" y="2021916"/>
            <a:ext cx="336947" cy="277416"/>
            <a:chOff x="4827" y="1591"/>
            <a:chExt cx="283" cy="23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230" cy="233"/>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b="1" i="0" kern="0" dirty="0">
                  <a:solidFill>
                    <a:srgbClr val="000000"/>
                  </a:solidFill>
                  <a:latin typeface="Avenir Book" panose="020B0503020203020204" pitchFamily="34" charset="-78"/>
                  <a:cs typeface="Avenir Book" panose="020B0503020203020204" pitchFamily="34" charset="-78"/>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1791852" y="1275395"/>
            <a:ext cx="66877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1778755" y="1661157"/>
            <a:ext cx="66877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1813283" y="2038585"/>
            <a:ext cx="66877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2410977" y="2419584"/>
            <a:ext cx="390763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2413358" y="2344575"/>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2788405" y="2344575"/>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3165833" y="2342194"/>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3545642" y="2344575"/>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3924261" y="2342194"/>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4305261" y="2344575"/>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4683880" y="2344575"/>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5062498" y="2342194"/>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5443498" y="2339812"/>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5810211" y="2337431"/>
            <a:ext cx="0" cy="15954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500" kern="0" dirty="0">
              <a:solidFill>
                <a:srgbClr val="0000A8"/>
              </a:solidFill>
              <a:latin typeface="Avenir Book" panose="020B0503020203020204" pitchFamily="34" charset="-78"/>
              <a:ea typeface="ＭＳ Ｐゴシック" charset="0"/>
              <a:cs typeface="Avenir Book" panose="020B0503020203020204" pitchFamily="34" charset="-78"/>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2459792" y="2430300"/>
            <a:ext cx="31931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3224173" y="2430300"/>
            <a:ext cx="31931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4360029" y="2430300"/>
            <a:ext cx="31931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3609936" y="2430300"/>
            <a:ext cx="29206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5110123" y="2430300"/>
            <a:ext cx="29206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5474455" y="2430300"/>
            <a:ext cx="292068"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2851508" y="2427919"/>
            <a:ext cx="298480"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3988555" y="2427919"/>
            <a:ext cx="298480"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4738648" y="2427919"/>
            <a:ext cx="298480"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500" i="0" kern="0" dirty="0">
                <a:solidFill>
                  <a:srgbClr val="0000A8"/>
                </a:solidFill>
                <a:latin typeface="Avenir Book" panose="020B0503020203020204" pitchFamily="34" charset="-78"/>
                <a:cs typeface="Avenir Book" panose="020B0503020203020204" pitchFamily="34" charset="-78"/>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6503569" y="1488308"/>
            <a:ext cx="1359668" cy="923330"/>
          </a:xfrm>
          <a:prstGeom prst="rect">
            <a:avLst/>
          </a:prstGeom>
          <a:noFill/>
        </p:spPr>
        <p:txBody>
          <a:bodyPr wrap="none" rtlCol="0">
            <a:spAutoFit/>
          </a:bodyPr>
          <a:lstStyle/>
          <a:p>
            <a:pPr defTabSz="685800">
              <a:defRPr/>
            </a:pPr>
            <a:r>
              <a:rPr lang="en-US" dirty="0">
                <a:solidFill>
                  <a:srgbClr val="0000A8"/>
                </a:solidFill>
                <a:latin typeface="Avenir Book" panose="020B0503020203020204" pitchFamily="34" charset="-78"/>
                <a:cs typeface="Avenir Book" panose="020B0503020203020204" pitchFamily="34" charset="-78"/>
              </a:rPr>
              <a:t>C</a:t>
            </a:r>
            <a:r>
              <a:rPr lang="en-US" dirty="0">
                <a:solidFill>
                  <a:prstClr val="black"/>
                </a:solidFill>
                <a:latin typeface="Avenir Book" panose="020B0503020203020204" pitchFamily="34" charset="-78"/>
                <a:cs typeface="Avenir Book" panose="020B0503020203020204" pitchFamily="34" charset="-78"/>
              </a:rPr>
              <a:t>: </a:t>
            </a:r>
            <a:r>
              <a:rPr lang="en-US" dirty="0" smtClean="0">
                <a:solidFill>
                  <a:prstClr val="black"/>
                </a:solidFill>
                <a:latin typeface="Avenir Book" panose="020B0503020203020204" pitchFamily="34" charset="-78"/>
                <a:cs typeface="Avenir Book" panose="020B0503020203020204" pitchFamily="34" charset="-78"/>
              </a:rPr>
              <a:t>Collision</a:t>
            </a:r>
            <a:endParaRPr lang="en-US" dirty="0">
              <a:solidFill>
                <a:prstClr val="black"/>
              </a:solidFill>
              <a:latin typeface="Avenir Book" panose="020B0503020203020204" pitchFamily="34" charset="-78"/>
              <a:cs typeface="Avenir Book" panose="020B0503020203020204" pitchFamily="34" charset="-78"/>
            </a:endParaRPr>
          </a:p>
          <a:p>
            <a:pPr defTabSz="685800">
              <a:defRPr/>
            </a:pPr>
            <a:r>
              <a:rPr lang="en-US" dirty="0">
                <a:solidFill>
                  <a:srgbClr val="0000A8"/>
                </a:solidFill>
                <a:latin typeface="Avenir Book" panose="020B0503020203020204" pitchFamily="34" charset="-78"/>
                <a:cs typeface="Avenir Book" panose="020B0503020203020204" pitchFamily="34" charset="-78"/>
              </a:rPr>
              <a:t>S</a:t>
            </a:r>
            <a:r>
              <a:rPr lang="en-US" dirty="0">
                <a:solidFill>
                  <a:prstClr val="black"/>
                </a:solidFill>
                <a:latin typeface="Avenir Book" panose="020B0503020203020204" pitchFamily="34" charset="-78"/>
                <a:cs typeface="Avenir Book" panose="020B0503020203020204" pitchFamily="34" charset="-78"/>
              </a:rPr>
              <a:t>: </a:t>
            </a:r>
            <a:r>
              <a:rPr lang="en-US" dirty="0" smtClean="0">
                <a:solidFill>
                  <a:prstClr val="black"/>
                </a:solidFill>
                <a:latin typeface="Avenir Book" panose="020B0503020203020204" pitchFamily="34" charset="-78"/>
                <a:cs typeface="Avenir Book" panose="020B0503020203020204" pitchFamily="34" charset="-78"/>
              </a:rPr>
              <a:t>Success</a:t>
            </a:r>
            <a:endParaRPr lang="en-US" dirty="0">
              <a:solidFill>
                <a:prstClr val="black"/>
              </a:solidFill>
              <a:latin typeface="Avenir Book" panose="020B0503020203020204" pitchFamily="34" charset="-78"/>
              <a:cs typeface="Avenir Book" panose="020B0503020203020204" pitchFamily="34" charset="-78"/>
            </a:endParaRPr>
          </a:p>
          <a:p>
            <a:pPr defTabSz="685800">
              <a:defRPr/>
            </a:pPr>
            <a:r>
              <a:rPr lang="en-US" dirty="0">
                <a:solidFill>
                  <a:srgbClr val="0000A8"/>
                </a:solidFill>
                <a:latin typeface="Avenir Book" panose="020B0503020203020204" pitchFamily="34" charset="-78"/>
                <a:cs typeface="Avenir Book" panose="020B0503020203020204" pitchFamily="34" charset="-78"/>
              </a:rPr>
              <a:t>E</a:t>
            </a:r>
            <a:r>
              <a:rPr lang="en-US" dirty="0">
                <a:solidFill>
                  <a:prstClr val="black"/>
                </a:solidFill>
                <a:latin typeface="Avenir Book" panose="020B0503020203020204" pitchFamily="34" charset="-78"/>
                <a:cs typeface="Avenir Book" panose="020B0503020203020204" pitchFamily="34" charset="-78"/>
              </a:rPr>
              <a:t>: </a:t>
            </a:r>
            <a:r>
              <a:rPr lang="en-US" dirty="0" smtClean="0">
                <a:solidFill>
                  <a:prstClr val="black"/>
                </a:solidFill>
                <a:latin typeface="Avenir Book" panose="020B0503020203020204" pitchFamily="34" charset="-78"/>
                <a:cs typeface="Avenir Book" panose="020B0503020203020204" pitchFamily="34" charset="-78"/>
              </a:rPr>
              <a:t>Empty</a:t>
            </a:r>
            <a:endParaRPr lang="en-US"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592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545523" y="1390559"/>
            <a:ext cx="8296689" cy="3557276"/>
          </a:xfrm>
        </p:spPr>
        <p:txBody>
          <a:bodyPr>
            <a:normAutofit/>
          </a:bodyPr>
          <a:lstStyle/>
          <a:p>
            <a:pPr marL="97631" indent="0">
              <a:buNone/>
            </a:pPr>
            <a:r>
              <a:rPr lang="en-US" sz="2400" dirty="0" smtClean="0">
                <a:solidFill>
                  <a:srgbClr val="C00000"/>
                </a:solidFill>
              </a:rPr>
              <a:t>Efficiency</a:t>
            </a:r>
            <a:r>
              <a:rPr lang="en-US" sz="2400" dirty="0">
                <a:solidFill>
                  <a:srgbClr val="C00000"/>
                </a:solidFill>
              </a:rPr>
              <a:t>: </a:t>
            </a:r>
            <a:r>
              <a:rPr lang="en-US" sz="2400" dirty="0" smtClean="0"/>
              <a:t>Long-run  </a:t>
            </a:r>
            <a:r>
              <a:rPr lang="en-US" sz="2400" dirty="0"/>
              <a:t>fraction of successful slots  (many nodes, all with many frames to send)</a:t>
            </a:r>
          </a:p>
          <a:p>
            <a:pPr marL="342900" indent="-205979">
              <a:defRPr/>
            </a:pPr>
            <a:r>
              <a:rPr lang="en-US" sz="2400" dirty="0"/>
              <a:t>S</a:t>
            </a:r>
            <a:r>
              <a:rPr lang="en-US" sz="2400" dirty="0" smtClean="0"/>
              <a:t>uppose</a:t>
            </a:r>
            <a:r>
              <a:rPr lang="en-US" sz="2400" dirty="0"/>
              <a:t>: N nodes with many frames to send, each transmits in slot with probability p</a:t>
            </a:r>
          </a:p>
          <a:p>
            <a:pPr marL="600075" lvl="1" indent="-205979">
              <a:defRPr/>
            </a:pPr>
            <a:r>
              <a:rPr lang="en-US" sz="1950" dirty="0" err="1" smtClean="0"/>
              <a:t>Prob</a:t>
            </a:r>
            <a:r>
              <a:rPr lang="en-US" sz="1950" dirty="0" smtClean="0"/>
              <a:t> </a:t>
            </a:r>
            <a:r>
              <a:rPr lang="en-US" sz="1950" dirty="0"/>
              <a:t>that given node has success in a slot  = p(1-p)</a:t>
            </a:r>
            <a:r>
              <a:rPr lang="en-US" sz="1950" b="1" baseline="30000" dirty="0"/>
              <a:t>N-1</a:t>
            </a:r>
          </a:p>
          <a:p>
            <a:pPr marL="600075" lvl="1" indent="-205979">
              <a:defRPr/>
            </a:pPr>
            <a:r>
              <a:rPr lang="en-US" sz="1950" dirty="0" err="1"/>
              <a:t>P</a:t>
            </a:r>
            <a:r>
              <a:rPr lang="en-US" sz="1950" dirty="0" err="1" smtClean="0"/>
              <a:t>rob</a:t>
            </a:r>
            <a:r>
              <a:rPr lang="en-US" sz="1950" dirty="0" smtClean="0"/>
              <a:t> </a:t>
            </a:r>
            <a:r>
              <a:rPr lang="en-US" sz="1950" dirty="0"/>
              <a:t>that any node has a success = </a:t>
            </a:r>
            <a:r>
              <a:rPr lang="en-US" sz="1950" dirty="0" smtClean="0"/>
              <a:t>Np(1-p)</a:t>
            </a:r>
            <a:r>
              <a:rPr lang="en-US" sz="1950" b="1" baseline="30000" dirty="0" smtClean="0"/>
              <a:t>N-1</a:t>
            </a:r>
            <a:endParaRPr lang="en-US"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a:xfrm>
            <a:off x="628650" y="365126"/>
            <a:ext cx="7886700" cy="491085"/>
          </a:xfrm>
        </p:spPr>
        <p:txBody>
          <a:bodyPr>
            <a:normAutofit fontScale="90000"/>
          </a:bodyPr>
          <a:lstStyle/>
          <a:p>
            <a:r>
              <a:rPr lang="en-US" dirty="0"/>
              <a:t>Slotted ALOHA: efficiency</a:t>
            </a:r>
          </a:p>
        </p:txBody>
      </p:sp>
    </p:spTree>
    <p:extLst>
      <p:ext uri="{BB962C8B-B14F-4D97-AF65-F5344CB8AC3E}">
        <p14:creationId xmlns:p14="http://schemas.microsoft.com/office/powerpoint/2010/main" val="203702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249382" y="980902"/>
            <a:ext cx="8894617" cy="4630189"/>
          </a:xfrm>
        </p:spPr>
        <p:txBody>
          <a:bodyPr>
            <a:normAutofit/>
          </a:bodyPr>
          <a:lstStyle/>
          <a:p>
            <a:pPr marL="142875" indent="-205979">
              <a:defRPr/>
            </a:pPr>
            <a:r>
              <a:rPr lang="en-US" sz="2350" dirty="0" smtClean="0"/>
              <a:t>Max </a:t>
            </a:r>
            <a:r>
              <a:rPr lang="en-US" sz="2350" dirty="0"/>
              <a:t>efficiency: find p* that maximizes  Np(1-p)</a:t>
            </a:r>
            <a:r>
              <a:rPr lang="en-US" sz="2350" b="1" baseline="30000" dirty="0"/>
              <a:t>N-1</a:t>
            </a:r>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endParaRPr lang="en-US" dirty="0">
              <a:solidFill>
                <a:srgbClr val="C00000"/>
              </a:solidFill>
            </a:endParaRPr>
          </a:p>
          <a:p>
            <a:pPr marL="600075" lvl="1" indent="-205979">
              <a:defRPr/>
            </a:pPr>
            <a:endParaRPr lang="en-US" dirty="0" smtClean="0">
              <a:solidFill>
                <a:srgbClr val="C00000"/>
              </a:solidFill>
            </a:endParaRPr>
          </a:p>
          <a:p>
            <a:pPr marL="600075" lvl="1" indent="-205979">
              <a:defRPr/>
            </a:pPr>
            <a:r>
              <a:rPr lang="en-US" dirty="0" smtClean="0">
                <a:solidFill>
                  <a:srgbClr val="C00000"/>
                </a:solidFill>
              </a:rPr>
              <a:t>Max </a:t>
            </a:r>
            <a:r>
              <a:rPr lang="en-US" dirty="0">
                <a:solidFill>
                  <a:srgbClr val="C00000"/>
                </a:solidFill>
              </a:rPr>
              <a:t>efficiency = 1/e = .37</a:t>
            </a:r>
            <a:endParaRPr lang="en-US" b="1" baseline="30000" dirty="0">
              <a:solidFill>
                <a:srgbClr val="C00000"/>
              </a:solidFill>
            </a:endParaRPr>
          </a:p>
          <a:p>
            <a:pPr marL="342900" indent="-205979">
              <a:lnSpc>
                <a:spcPct val="85000"/>
              </a:lnSpc>
              <a:defRPr/>
            </a:pPr>
            <a:r>
              <a:rPr lang="en-US" sz="2400" dirty="0" smtClean="0">
                <a:solidFill>
                  <a:srgbClr val="0000A8"/>
                </a:solidFill>
              </a:rPr>
              <a:t>At </a:t>
            </a:r>
            <a:r>
              <a:rPr lang="en-US" sz="2400" dirty="0">
                <a:solidFill>
                  <a:srgbClr val="0000A8"/>
                </a:solidFill>
              </a:rPr>
              <a:t>best: </a:t>
            </a:r>
            <a:r>
              <a:rPr lang="en-US" sz="2400" dirty="0"/>
              <a:t>channel used for useful  transmissions 37% of time!</a:t>
            </a:r>
          </a:p>
          <a:p>
            <a:pPr>
              <a:defRPr/>
            </a:pPr>
            <a:endParaRPr lang="en-US"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a:xfrm>
            <a:off x="628650" y="365126"/>
            <a:ext cx="7886700" cy="491085"/>
          </a:xfrm>
        </p:spPr>
        <p:txBody>
          <a:bodyPr>
            <a:normAutofit fontScale="90000"/>
          </a:bodyPr>
          <a:lstStyle/>
          <a:p>
            <a:r>
              <a:rPr lang="en-US" dirty="0"/>
              <a:t>Slotted ALOHA: efficiency</a:t>
            </a:r>
          </a:p>
        </p:txBody>
      </p:sp>
    </p:spTree>
    <p:extLst>
      <p:ext uri="{BB962C8B-B14F-4D97-AF65-F5344CB8AC3E}">
        <p14:creationId xmlns:p14="http://schemas.microsoft.com/office/powerpoint/2010/main" val="598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 calcmode="lin" valueType="num">
                                      <p:cBhvr>
                                        <p:cTn id="12"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8" end="8"/>
                                            </p:txEl>
                                          </p:spTgt>
                                        </p:tgtEl>
                                        <p:attrNameLst>
                                          <p:attrName>ppt_h</p:attrName>
                                        </p:attrNameLst>
                                      </p:cBhvr>
                                      <p:tavLst>
                                        <p:tav tm="0">
                                          <p:val>
                                            <p:fltVal val="0"/>
                                          </p:val>
                                        </p:tav>
                                        <p:tav tm="100000">
                                          <p:val>
                                            <p:strVal val="#ppt_h"/>
                                          </p:val>
                                        </p:tav>
                                      </p:tavLst>
                                    </p:anim>
                                    <p:animEffect transition="in" filter="fade">
                                      <p:cBhvr>
                                        <p:cTn id="14" dur="500"/>
                                        <p:tgtEl>
                                          <p:spTgt spid="7">
                                            <p:txEl>
                                              <p:pRg st="8" end="8"/>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 calcmode="lin" valueType="num">
                                      <p:cBhvr>
                                        <p:cTn id="17"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9" end="9"/>
                                            </p:txEl>
                                          </p:spTgt>
                                        </p:tgtEl>
                                        <p:attrNameLst>
                                          <p:attrName>ppt_h</p:attrName>
                                        </p:attrNameLst>
                                      </p:cBhvr>
                                      <p:tavLst>
                                        <p:tav tm="0">
                                          <p:val>
                                            <p:fltVal val="0"/>
                                          </p:val>
                                        </p:tav>
                                        <p:tav tm="100000">
                                          <p:val>
                                            <p:strVal val="#ppt_h"/>
                                          </p:val>
                                        </p:tav>
                                      </p:tavLst>
                                    </p:anim>
                                    <p:animEffect transition="in" filter="fade">
                                      <p:cBhvr>
                                        <p:cTn id="19"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59452"/>
            <a:ext cx="7886700" cy="670967"/>
          </a:xfrm>
        </p:spPr>
        <p:txBody>
          <a:bodyPr>
            <a:normAutofit fontScale="90000"/>
          </a:bodyPr>
          <a:lstStyle/>
          <a:p>
            <a:r>
              <a:rPr lang="en-US" b="0" dirty="0"/>
              <a:t>Pure ALOHA</a:t>
            </a:r>
            <a:endParaRPr lang="en-US" sz="3300" dirty="0"/>
          </a:p>
        </p:txBody>
      </p:sp>
      <p:sp>
        <p:nvSpPr>
          <p:cNvPr id="60" name="Rectangle 3">
            <a:extLst>
              <a:ext uri="{FF2B5EF4-FFF2-40B4-BE49-F238E27FC236}">
                <a16:creationId xmlns:a16="http://schemas.microsoft.com/office/drawing/2014/main" id="{756184F9-23FF-CD49-83C3-B99C5857535A}"/>
              </a:ext>
            </a:extLst>
          </p:cNvPr>
          <p:cNvSpPr txBox="1">
            <a:spLocks noChangeArrowheads="1"/>
          </p:cNvSpPr>
          <p:nvPr/>
        </p:nvSpPr>
        <p:spPr>
          <a:xfrm>
            <a:off x="668407" y="1474122"/>
            <a:ext cx="7889185" cy="173603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defTabSz="685800">
              <a:spcBef>
                <a:spcPts val="750"/>
              </a:spcBef>
              <a:defRPr/>
            </a:pPr>
            <a:r>
              <a:rPr lang="en-US" sz="2100" dirty="0" err="1">
                <a:solidFill>
                  <a:prstClr val="black"/>
                </a:solidFill>
                <a:latin typeface="Avenir Book" panose="020B0503020203020204" pitchFamily="34" charset="-78"/>
                <a:cs typeface="Avenir Book" panose="020B0503020203020204" pitchFamily="34" charset="-78"/>
              </a:rPr>
              <a:t>U</a:t>
            </a:r>
            <a:r>
              <a:rPr lang="en-US" sz="2100" dirty="0" err="1" smtClean="0">
                <a:solidFill>
                  <a:prstClr val="black"/>
                </a:solidFill>
                <a:latin typeface="Avenir Book" panose="020B0503020203020204" pitchFamily="34" charset="-78"/>
                <a:cs typeface="Avenir Book" panose="020B0503020203020204" pitchFamily="34" charset="-78"/>
              </a:rPr>
              <a:t>nslotted</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Aloha: simpler, no synchronization</a:t>
            </a:r>
          </a:p>
          <a:p>
            <a:pPr marL="560785" lvl="1" indent="-205979"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When</a:t>
            </a:r>
            <a:r>
              <a:rPr lang="en-US" sz="1800" dirty="0" smtClean="0">
                <a:solidFill>
                  <a:prstClr val="black"/>
                </a:solidFill>
                <a:latin typeface="Avenir Book" panose="020B0503020203020204" pitchFamily="34" charset="-78"/>
                <a:cs typeface="Avenir Book" panose="020B0503020203020204" pitchFamily="34" charset="-78"/>
              </a:rPr>
              <a:t> </a:t>
            </a:r>
            <a:r>
              <a:rPr lang="en-US" sz="1800" dirty="0">
                <a:solidFill>
                  <a:prstClr val="black"/>
                </a:solidFill>
                <a:latin typeface="Avenir Book" panose="020B0503020203020204" pitchFamily="34" charset="-78"/>
                <a:cs typeface="Avenir Book" panose="020B0503020203020204" pitchFamily="34" charset="-78"/>
              </a:rPr>
              <a:t>frame first arrives: transmit immediately </a:t>
            </a:r>
          </a:p>
          <a:p>
            <a:pPr marL="303610" indent="-205979"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C</a:t>
            </a:r>
            <a:r>
              <a:rPr lang="en-US" sz="2100" dirty="0" smtClean="0">
                <a:solidFill>
                  <a:prstClr val="black"/>
                </a:solidFill>
                <a:latin typeface="Avenir Book" panose="020B0503020203020204" pitchFamily="34" charset="-78"/>
                <a:cs typeface="Avenir Book" panose="020B0503020203020204" pitchFamily="34" charset="-78"/>
              </a:rPr>
              <a:t>ollision </a:t>
            </a:r>
            <a:r>
              <a:rPr lang="en-US" sz="2100" dirty="0">
                <a:solidFill>
                  <a:prstClr val="black"/>
                </a:solidFill>
                <a:latin typeface="Avenir Book" panose="020B0503020203020204" pitchFamily="34" charset="-78"/>
                <a:cs typeface="Avenir Book" panose="020B0503020203020204" pitchFamily="34" charset="-78"/>
              </a:rPr>
              <a:t>probability increases with no synchronization:</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Frame </a:t>
            </a:r>
            <a:r>
              <a:rPr lang="en-US" sz="2100" dirty="0">
                <a:solidFill>
                  <a:prstClr val="black"/>
                </a:solidFill>
                <a:latin typeface="Avenir Book" panose="020B0503020203020204" pitchFamily="34" charset="-78"/>
                <a:cs typeface="Avenir Book" panose="020B0503020203020204" pitchFamily="34" charset="-78"/>
              </a:rPr>
              <a:t>sent at t</a:t>
            </a:r>
            <a:r>
              <a:rPr lang="en-US" sz="2100" baseline="-25000" dirty="0">
                <a:solidFill>
                  <a:prstClr val="black"/>
                </a:solidFill>
                <a:latin typeface="Avenir Book" panose="020B0503020203020204" pitchFamily="34" charset="-78"/>
                <a:cs typeface="Avenir Book" panose="020B0503020203020204" pitchFamily="34" charset="-78"/>
              </a:rPr>
              <a:t>0</a:t>
            </a:r>
            <a:r>
              <a:rPr lang="en-US" sz="2100" dirty="0">
                <a:solidFill>
                  <a:prstClr val="black"/>
                </a:solidFill>
                <a:latin typeface="Avenir Book" panose="020B0503020203020204" pitchFamily="34" charset="-78"/>
                <a:cs typeface="Avenir Book" panose="020B0503020203020204" pitchFamily="34" charset="-78"/>
              </a:rPr>
              <a:t> collides with other frames sent in [t</a:t>
            </a:r>
            <a:r>
              <a:rPr lang="en-US" sz="2100" baseline="-25000" dirty="0">
                <a:solidFill>
                  <a:prstClr val="black"/>
                </a:solidFill>
                <a:latin typeface="Avenir Book" panose="020B0503020203020204" pitchFamily="34" charset="-78"/>
                <a:cs typeface="Avenir Book" panose="020B0503020203020204" pitchFamily="34" charset="-78"/>
              </a:rPr>
              <a:t>0</a:t>
            </a:r>
            <a:r>
              <a:rPr lang="en-US" sz="2100" dirty="0">
                <a:solidFill>
                  <a:prstClr val="black"/>
                </a:solidFill>
                <a:latin typeface="Avenir Book" panose="020B0503020203020204" pitchFamily="34" charset="-78"/>
                <a:cs typeface="Avenir Book" panose="020B0503020203020204" pitchFamily="34" charset="-78"/>
              </a:rPr>
              <a:t>-1,t</a:t>
            </a:r>
            <a:r>
              <a:rPr lang="en-US" sz="2100" baseline="-25000" dirty="0">
                <a:solidFill>
                  <a:prstClr val="black"/>
                </a:solidFill>
                <a:latin typeface="Avenir Book" panose="020B0503020203020204" pitchFamily="34" charset="-78"/>
                <a:cs typeface="Avenir Book" panose="020B0503020203020204" pitchFamily="34" charset="-78"/>
              </a:rPr>
              <a:t>0</a:t>
            </a:r>
            <a:r>
              <a:rPr lang="en-US" sz="2100" dirty="0">
                <a:solidFill>
                  <a:prstClr val="black"/>
                </a:solidFill>
                <a:latin typeface="Avenir Book" panose="020B0503020203020204" pitchFamily="34" charset="-78"/>
                <a:cs typeface="Avenir Book" panose="020B0503020203020204" pitchFamily="34" charset="-78"/>
              </a:rPr>
              <a:t>+1]</a:t>
            </a:r>
          </a:p>
        </p:txBody>
      </p:sp>
      <p:grpSp>
        <p:nvGrpSpPr>
          <p:cNvPr id="16" name="Group 15">
            <a:extLst>
              <a:ext uri="{FF2B5EF4-FFF2-40B4-BE49-F238E27FC236}">
                <a16:creationId xmlns:a16="http://schemas.microsoft.com/office/drawing/2014/main" id="{A58FCDAC-4991-8E41-8E42-FF4F98922CAC}"/>
              </a:ext>
            </a:extLst>
          </p:cNvPr>
          <p:cNvGrpSpPr/>
          <p:nvPr/>
        </p:nvGrpSpPr>
        <p:grpSpPr>
          <a:xfrm>
            <a:off x="2212698" y="3210157"/>
            <a:ext cx="4661453" cy="1283379"/>
            <a:chOff x="2981739" y="3590924"/>
            <a:chExt cx="6215270" cy="1711173"/>
          </a:xfrm>
        </p:grpSpPr>
        <p:grpSp>
          <p:nvGrpSpPr>
            <p:cNvPr id="128" name="Group 127">
              <a:extLst>
                <a:ext uri="{FF2B5EF4-FFF2-40B4-BE49-F238E27FC236}">
                  <a16:creationId xmlns:a16="http://schemas.microsoft.com/office/drawing/2014/main" id="{F04F1C7F-2BD1-DB49-8C42-5F936FEE4314}"/>
                </a:ext>
              </a:extLst>
            </p:cNvPr>
            <p:cNvGrpSpPr/>
            <p:nvPr/>
          </p:nvGrpSpPr>
          <p:grpSpPr>
            <a:xfrm>
              <a:off x="3709987" y="4014790"/>
              <a:ext cx="1533525" cy="57150"/>
              <a:chOff x="5229225" y="5548314"/>
              <a:chExt cx="1533525" cy="57150"/>
            </a:xfrm>
          </p:grpSpPr>
          <p:cxnSp>
            <p:nvCxnSpPr>
              <p:cNvPr id="129" name="Straight Arrow Connector 128">
                <a:extLst>
                  <a:ext uri="{FF2B5EF4-FFF2-40B4-BE49-F238E27FC236}">
                    <a16:creationId xmlns:a16="http://schemas.microsoft.com/office/drawing/2014/main" id="{F65A0A69-1573-6D44-ADDC-67D7500383D8}"/>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FF60540F-6305-BF46-A035-95A71A5A3EF6}"/>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15" name="Group 14">
              <a:extLst>
                <a:ext uri="{FF2B5EF4-FFF2-40B4-BE49-F238E27FC236}">
                  <a16:creationId xmlns:a16="http://schemas.microsoft.com/office/drawing/2014/main" id="{6BEC5DF1-BB4C-B643-9EEC-F5897534DF4F}"/>
                </a:ext>
              </a:extLst>
            </p:cNvPr>
            <p:cNvGrpSpPr/>
            <p:nvPr/>
          </p:nvGrpSpPr>
          <p:grpSpPr>
            <a:xfrm>
              <a:off x="5262562" y="4014791"/>
              <a:ext cx="1533525" cy="57150"/>
              <a:chOff x="5229225" y="5548314"/>
              <a:chExt cx="1533525" cy="57150"/>
            </a:xfrm>
          </p:grpSpPr>
          <p:cxnSp>
            <p:nvCxnSpPr>
              <p:cNvPr id="13" name="Straight Arrow Connector 12">
                <a:extLst>
                  <a:ext uri="{FF2B5EF4-FFF2-40B4-BE49-F238E27FC236}">
                    <a16:creationId xmlns:a16="http://schemas.microsoft.com/office/drawing/2014/main" id="{FD0212D6-BC99-A34D-831C-31550FCEDFE4}"/>
                  </a:ext>
                </a:extLst>
              </p:cNvPr>
              <p:cNvCxnSpPr/>
              <p:nvPr/>
            </p:nvCxnSpPr>
            <p:spPr>
              <a:xfrm>
                <a:off x="5229225" y="5581650"/>
                <a:ext cx="15335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133521-4038-3047-A618-9452E9464C0A}"/>
                  </a:ext>
                </a:extLst>
              </p:cNvPr>
              <p:cNvSpPr/>
              <p:nvPr/>
            </p:nvSpPr>
            <p:spPr>
              <a:xfrm>
                <a:off x="5591173" y="5548314"/>
                <a:ext cx="828675" cy="5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cxnSp>
          <p:nvCxnSpPr>
            <p:cNvPr id="4" name="Straight Connector 3">
              <a:extLst>
                <a:ext uri="{FF2B5EF4-FFF2-40B4-BE49-F238E27FC236}">
                  <a16:creationId xmlns:a16="http://schemas.microsoft.com/office/drawing/2014/main" id="{1274D194-4596-F343-A104-292FA9948F3C}"/>
                </a:ext>
              </a:extLst>
            </p:cNvPr>
            <p:cNvCxnSpPr/>
            <p:nvPr/>
          </p:nvCxnSpPr>
          <p:spPr>
            <a:xfrm>
              <a:off x="2981739" y="4890052"/>
              <a:ext cx="6215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B99DB7-822A-FD4D-BE48-51D15528B104}"/>
                </a:ext>
              </a:extLst>
            </p:cNvPr>
            <p:cNvCxnSpPr>
              <a:cxnSpLocks/>
            </p:cNvCxnSpPr>
            <p:nvPr/>
          </p:nvCxnSpPr>
          <p:spPr>
            <a:xfrm>
              <a:off x="6798365" y="3817663"/>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9AA9349-82D3-E244-B5E0-9CDCE5F5F13D}"/>
                </a:ext>
              </a:extLst>
            </p:cNvPr>
            <p:cNvCxnSpPr>
              <a:cxnSpLocks/>
            </p:cNvCxnSpPr>
            <p:nvPr/>
          </p:nvCxnSpPr>
          <p:spPr>
            <a:xfrm>
              <a:off x="5254486" y="3823252"/>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EBFEF5B-319D-C144-A8CA-8D6A3D74B7E8}"/>
                </a:ext>
              </a:extLst>
            </p:cNvPr>
            <p:cNvCxnSpPr>
              <a:cxnSpLocks/>
            </p:cNvCxnSpPr>
            <p:nvPr/>
          </p:nvCxnSpPr>
          <p:spPr>
            <a:xfrm>
              <a:off x="3710607" y="3833604"/>
              <a:ext cx="0" cy="1099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52579E-DAAA-3246-A949-4F19B6153782}"/>
                </a:ext>
              </a:extLst>
            </p:cNvPr>
            <p:cNvSpPr txBox="1"/>
            <p:nvPr/>
          </p:nvSpPr>
          <p:spPr>
            <a:xfrm>
              <a:off x="6453809" y="4863547"/>
              <a:ext cx="881011" cy="430887"/>
            </a:xfrm>
            <a:prstGeom prst="rect">
              <a:avLst/>
            </a:prstGeom>
            <a:noFill/>
          </p:spPr>
          <p:txBody>
            <a:bodyPr wrap="none" rtlCol="0">
              <a:spAutoFit/>
            </a:body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t</a:t>
              </a:r>
              <a:r>
                <a:rPr lang="en-US" sz="1500" baseline="-25000" dirty="0">
                  <a:solidFill>
                    <a:prstClr val="black"/>
                  </a:solidFill>
                  <a:latin typeface="Avenir Book" panose="020B0503020203020204" pitchFamily="34" charset="-78"/>
                  <a:cs typeface="Avenir Book" panose="020B0503020203020204" pitchFamily="34" charset="-78"/>
                </a:rPr>
                <a:t>0</a:t>
              </a:r>
              <a:r>
                <a:rPr lang="en-US" sz="1500" dirty="0">
                  <a:solidFill>
                    <a:prstClr val="black"/>
                  </a:solidFill>
                  <a:latin typeface="Avenir Book" panose="020B0503020203020204" pitchFamily="34" charset="-78"/>
                  <a:cs typeface="Avenir Book" panose="020B0503020203020204" pitchFamily="34" charset="-78"/>
                </a:rPr>
                <a:t> + 1</a:t>
              </a:r>
            </a:p>
          </p:txBody>
        </p:sp>
        <p:sp>
          <p:nvSpPr>
            <p:cNvPr id="123" name="TextBox 122">
              <a:extLst>
                <a:ext uri="{FF2B5EF4-FFF2-40B4-BE49-F238E27FC236}">
                  <a16:creationId xmlns:a16="http://schemas.microsoft.com/office/drawing/2014/main" id="{2603F56C-20E8-6D4A-A7C1-F55DB1B68EAD}"/>
                </a:ext>
              </a:extLst>
            </p:cNvPr>
            <p:cNvSpPr txBox="1"/>
            <p:nvPr/>
          </p:nvSpPr>
          <p:spPr>
            <a:xfrm>
              <a:off x="3381167" y="4871210"/>
              <a:ext cx="795517" cy="430887"/>
            </a:xfrm>
            <a:prstGeom prst="rect">
              <a:avLst/>
            </a:prstGeom>
            <a:noFill/>
          </p:spPr>
          <p:txBody>
            <a:bodyPr wrap="none" rtlCol="0">
              <a:spAutoFit/>
            </a:body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t</a:t>
              </a:r>
              <a:r>
                <a:rPr lang="en-US" sz="1500" baseline="-25000" dirty="0">
                  <a:solidFill>
                    <a:prstClr val="black"/>
                  </a:solidFill>
                  <a:latin typeface="Avenir Book" panose="020B0503020203020204" pitchFamily="34" charset="-78"/>
                  <a:cs typeface="Avenir Book" panose="020B0503020203020204" pitchFamily="34" charset="-78"/>
                </a:rPr>
                <a:t>0</a:t>
              </a:r>
              <a:r>
                <a:rPr lang="en-US" sz="1500" dirty="0">
                  <a:solidFill>
                    <a:prstClr val="black"/>
                  </a:solidFill>
                  <a:latin typeface="Avenir Book" panose="020B0503020203020204" pitchFamily="34" charset="-78"/>
                  <a:cs typeface="Avenir Book" panose="020B0503020203020204" pitchFamily="34" charset="-78"/>
                </a:rPr>
                <a:t> - 1</a:t>
              </a:r>
            </a:p>
          </p:txBody>
        </p:sp>
        <p:sp>
          <p:nvSpPr>
            <p:cNvPr id="124" name="TextBox 123">
              <a:extLst>
                <a:ext uri="{FF2B5EF4-FFF2-40B4-BE49-F238E27FC236}">
                  <a16:creationId xmlns:a16="http://schemas.microsoft.com/office/drawing/2014/main" id="{7FEFADC6-0ABF-574C-ACFF-91876E6D1286}"/>
                </a:ext>
              </a:extLst>
            </p:cNvPr>
            <p:cNvSpPr txBox="1"/>
            <p:nvPr/>
          </p:nvSpPr>
          <p:spPr>
            <a:xfrm>
              <a:off x="5102085" y="4865199"/>
              <a:ext cx="425757" cy="430887"/>
            </a:xfrm>
            <a:prstGeom prst="rect">
              <a:avLst/>
            </a:prstGeom>
            <a:noFill/>
          </p:spPr>
          <p:txBody>
            <a:bodyPr wrap="none" rtlCol="0">
              <a:spAutoFit/>
            </a:bodyPr>
            <a:lstStyle/>
            <a:p>
              <a:pPr defTabSz="685800">
                <a:defRPr/>
              </a:pPr>
              <a:r>
                <a:rPr lang="en-US" sz="1500" dirty="0">
                  <a:solidFill>
                    <a:prstClr val="black"/>
                  </a:solidFill>
                  <a:latin typeface="Avenir Book" panose="020B0503020203020204" pitchFamily="34" charset="-78"/>
                  <a:cs typeface="Avenir Book" panose="020B0503020203020204" pitchFamily="34" charset="-78"/>
                </a:rPr>
                <a:t>t</a:t>
              </a:r>
              <a:r>
                <a:rPr lang="en-US" sz="1500" baseline="-25000" dirty="0">
                  <a:solidFill>
                    <a:prstClr val="black"/>
                  </a:solidFill>
                  <a:latin typeface="Avenir Book" panose="020B0503020203020204" pitchFamily="34" charset="-78"/>
                  <a:cs typeface="Avenir Book" panose="020B0503020203020204" pitchFamily="34" charset="-78"/>
                </a:rPr>
                <a:t>0</a:t>
              </a:r>
              <a:endParaRPr lang="en-US" sz="1500" dirty="0">
                <a:solidFill>
                  <a:prstClr val="black"/>
                </a:solidFill>
                <a:latin typeface="Avenir Book" panose="020B0503020203020204" pitchFamily="34" charset="-78"/>
                <a:cs typeface="Avenir Book" panose="020B0503020203020204" pitchFamily="34" charset="-78"/>
              </a:endParaRPr>
            </a:p>
          </p:txBody>
        </p:sp>
        <p:sp>
          <p:nvSpPr>
            <p:cNvPr id="10" name="Rectangle 9">
              <a:extLst>
                <a:ext uri="{FF2B5EF4-FFF2-40B4-BE49-F238E27FC236}">
                  <a16:creationId xmlns:a16="http://schemas.microsoft.com/office/drawing/2014/main" id="{5B332304-08FC-2B48-A938-75295885492F}"/>
                </a:ext>
              </a:extLst>
            </p:cNvPr>
            <p:cNvSpPr/>
            <p:nvPr/>
          </p:nvSpPr>
          <p:spPr>
            <a:xfrm>
              <a:off x="4090988" y="4191000"/>
              <a:ext cx="1547812" cy="1714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5" name="Rectangle 124">
              <a:extLst>
                <a:ext uri="{FF2B5EF4-FFF2-40B4-BE49-F238E27FC236}">
                  <a16:creationId xmlns:a16="http://schemas.microsoft.com/office/drawing/2014/main" id="{48EC6991-A55D-F44E-A46B-4C53E2B7E20C}"/>
                </a:ext>
              </a:extLst>
            </p:cNvPr>
            <p:cNvSpPr/>
            <p:nvPr/>
          </p:nvSpPr>
          <p:spPr>
            <a:xfrm>
              <a:off x="5248276" y="4429125"/>
              <a:ext cx="1547812" cy="1714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Rectangle 125">
              <a:extLst>
                <a:ext uri="{FF2B5EF4-FFF2-40B4-BE49-F238E27FC236}">
                  <a16:creationId xmlns:a16="http://schemas.microsoft.com/office/drawing/2014/main" id="{DFA1D211-7014-034D-A964-C2C2F7515351}"/>
                </a:ext>
              </a:extLst>
            </p:cNvPr>
            <p:cNvSpPr/>
            <p:nvPr/>
          </p:nvSpPr>
          <p:spPr>
            <a:xfrm>
              <a:off x="6519864" y="4672012"/>
              <a:ext cx="1547812" cy="17145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TextBox 10">
              <a:extLst>
                <a:ext uri="{FF2B5EF4-FFF2-40B4-BE49-F238E27FC236}">
                  <a16:creationId xmlns:a16="http://schemas.microsoft.com/office/drawing/2014/main" id="{DFEBE1DD-B95B-0648-9062-B8B36326544D}"/>
                </a:ext>
              </a:extLst>
            </p:cNvPr>
            <p:cNvSpPr txBox="1"/>
            <p:nvPr/>
          </p:nvSpPr>
          <p:spPr>
            <a:xfrm>
              <a:off x="5444499" y="3590925"/>
              <a:ext cx="1197337" cy="640175"/>
            </a:xfrm>
            <a:prstGeom prst="rect">
              <a:avLst/>
            </a:prstGeom>
            <a:noFill/>
          </p:spPr>
          <p:txBody>
            <a:bodyPr wrap="none" rtlCol="0">
              <a:spAutoFit/>
            </a:bodyPr>
            <a:lstStyle/>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will overlap</a:t>
              </a:r>
            </a:p>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with end of </a:t>
              </a:r>
            </a:p>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i’s frame</a:t>
              </a:r>
            </a:p>
          </p:txBody>
        </p:sp>
        <p:sp>
          <p:nvSpPr>
            <p:cNvPr id="127" name="TextBox 126">
              <a:extLst>
                <a:ext uri="{FF2B5EF4-FFF2-40B4-BE49-F238E27FC236}">
                  <a16:creationId xmlns:a16="http://schemas.microsoft.com/office/drawing/2014/main" id="{7D37ED1F-D953-EE43-BF83-335949BBBAC2}"/>
                </a:ext>
              </a:extLst>
            </p:cNvPr>
            <p:cNvSpPr txBox="1"/>
            <p:nvPr/>
          </p:nvSpPr>
          <p:spPr>
            <a:xfrm>
              <a:off x="3885900" y="3590924"/>
              <a:ext cx="1237947" cy="640175"/>
            </a:xfrm>
            <a:prstGeom prst="rect">
              <a:avLst/>
            </a:prstGeom>
            <a:noFill/>
          </p:spPr>
          <p:txBody>
            <a:bodyPr wrap="none" rtlCol="0">
              <a:spAutoFit/>
            </a:bodyPr>
            <a:lstStyle/>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will overlap</a:t>
              </a:r>
            </a:p>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with start of </a:t>
              </a:r>
            </a:p>
            <a:p>
              <a:pPr algn="ctr" defTabSz="685800">
                <a:lnSpc>
                  <a:spcPct val="80000"/>
                </a:lnSpc>
                <a:defRPr/>
              </a:pPr>
              <a:r>
                <a:rPr lang="en-US" sz="1050" dirty="0">
                  <a:solidFill>
                    <a:prstClr val="black"/>
                  </a:solidFill>
                  <a:latin typeface="Avenir Book" panose="020B0503020203020204" pitchFamily="34" charset="-78"/>
                  <a:cs typeface="Avenir Book" panose="020B0503020203020204" pitchFamily="34" charset="-78"/>
                </a:rPr>
                <a:t>i’s frame</a:t>
              </a:r>
            </a:p>
          </p:txBody>
        </p:sp>
      </p:grpSp>
    </p:spTree>
    <p:extLst>
      <p:ext uri="{BB962C8B-B14F-4D97-AF65-F5344CB8AC3E}">
        <p14:creationId xmlns:p14="http://schemas.microsoft.com/office/powerpoint/2010/main" val="262125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xEl>
                                              <p:pRg st="2" end="2"/>
                                            </p:txEl>
                                          </p:spTgt>
                                        </p:tgtEl>
                                        <p:attrNameLst>
                                          <p:attrName>style.visibility</p:attrName>
                                        </p:attrNameLst>
                                      </p:cBhvr>
                                      <p:to>
                                        <p:strVal val="visible"/>
                                      </p:to>
                                    </p:set>
                                    <p:animEffect transition="in" filter="dissolve">
                                      <p:cBhvr>
                                        <p:cTn id="7" dur="500"/>
                                        <p:tgtEl>
                                          <p:spTgt spid="60">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
                                            <p:txEl>
                                              <p:pRg st="3" end="3"/>
                                            </p:txEl>
                                          </p:spTgt>
                                        </p:tgtEl>
                                        <p:attrNameLst>
                                          <p:attrName>style.visibility</p:attrName>
                                        </p:attrNameLst>
                                      </p:cBhvr>
                                      <p:to>
                                        <p:strVal val="visible"/>
                                      </p:to>
                                    </p:set>
                                    <p:animEffect transition="in" filter="dissolve">
                                      <p:cBhvr>
                                        <p:cTn id="10" dur="500"/>
                                        <p:tgtEl>
                                          <p:spTgt spid="60">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448352"/>
            <a:ext cx="7886700" cy="670967"/>
          </a:xfrm>
        </p:spPr>
        <p:txBody>
          <a:bodyPr>
            <a:normAutofit fontScale="90000"/>
          </a:bodyPr>
          <a:lstStyle/>
          <a:p>
            <a:r>
              <a:rPr lang="en-US" b="0" dirty="0"/>
              <a:t>Pure ALOHA efficiency</a:t>
            </a:r>
            <a:endParaRPr lang="en-US" sz="3300" dirty="0"/>
          </a:p>
        </p:txBody>
      </p:sp>
      <p:sp>
        <p:nvSpPr>
          <p:cNvPr id="25" name="Rectangle 3">
            <a:extLst>
              <a:ext uri="{FF2B5EF4-FFF2-40B4-BE49-F238E27FC236}">
                <a16:creationId xmlns:a16="http://schemas.microsoft.com/office/drawing/2014/main" id="{B3B00A17-4A32-6A4D-8D3E-3C47A2258B5D}"/>
              </a:ext>
            </a:extLst>
          </p:cNvPr>
          <p:cNvSpPr txBox="1">
            <a:spLocks noChangeArrowheads="1"/>
          </p:cNvSpPr>
          <p:nvPr/>
        </p:nvSpPr>
        <p:spPr>
          <a:xfrm>
            <a:off x="797615" y="1242471"/>
            <a:ext cx="7922435"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2100" dirty="0">
                <a:latin typeface="Avenir Book" panose="020B0503020203020204" pitchFamily="34" charset="-78"/>
                <a:cs typeface="Avenir Book" panose="020B0503020203020204" pitchFamily="34" charset="-78"/>
              </a:rPr>
              <a:t>P(success by given node) = P(node transmits)   </a:t>
            </a:r>
          </a:p>
          <a:p>
            <a:pPr>
              <a:buFont typeface="Wingdings" charset="0"/>
              <a:buNone/>
              <a:defRPr/>
            </a:pPr>
            <a:r>
              <a:rPr lang="en-US" sz="2100" dirty="0">
                <a:latin typeface="Avenir Book" panose="020B0503020203020204" pitchFamily="34" charset="-78"/>
                <a:cs typeface="Avenir Book" panose="020B0503020203020204" pitchFamily="34" charset="-78"/>
              </a:rPr>
              <a:t>                                         </a:t>
            </a:r>
            <a:r>
              <a:rPr lang="en-US" sz="2100" dirty="0" smtClean="0">
                <a:latin typeface="Avenir Book" panose="020B0503020203020204" pitchFamily="34" charset="-78"/>
                <a:cs typeface="Avenir Book" panose="020B0503020203020204" pitchFamily="34" charset="-78"/>
              </a:rPr>
              <a:t>×P(no </a:t>
            </a:r>
            <a:r>
              <a:rPr lang="en-US" sz="2100" dirty="0">
                <a:latin typeface="Avenir Book" panose="020B0503020203020204" pitchFamily="34" charset="-78"/>
                <a:cs typeface="Avenir Book" panose="020B0503020203020204" pitchFamily="34" charset="-78"/>
              </a:rPr>
              <a:t>other node transmits in [t</a:t>
            </a:r>
            <a:r>
              <a:rPr lang="en-US" sz="2100" baseline="-25000" dirty="0">
                <a:latin typeface="Avenir Book" panose="020B0503020203020204" pitchFamily="34" charset="-78"/>
                <a:cs typeface="Avenir Book" panose="020B0503020203020204" pitchFamily="34" charset="-78"/>
              </a:rPr>
              <a:t>0</a:t>
            </a:r>
            <a:r>
              <a:rPr lang="en-US" sz="2100" dirty="0">
                <a:latin typeface="Avenir Book" panose="020B0503020203020204" pitchFamily="34" charset="-78"/>
                <a:cs typeface="Avenir Book" panose="020B0503020203020204" pitchFamily="34" charset="-78"/>
              </a:rPr>
              <a:t>-1,t</a:t>
            </a:r>
            <a:r>
              <a:rPr lang="en-US" sz="2100" baseline="-25000" dirty="0">
                <a:latin typeface="Avenir Book" panose="020B0503020203020204" pitchFamily="34" charset="-78"/>
                <a:cs typeface="Avenir Book" panose="020B0503020203020204" pitchFamily="34" charset="-78"/>
              </a:rPr>
              <a:t>0</a:t>
            </a:r>
            <a:r>
              <a:rPr lang="en-US" sz="2100" dirty="0">
                <a:latin typeface="Avenir Book" panose="020B0503020203020204" pitchFamily="34" charset="-78"/>
                <a:cs typeface="Avenir Book" panose="020B0503020203020204" pitchFamily="34" charset="-78"/>
              </a:rPr>
              <a:t>]</a:t>
            </a:r>
            <a:endParaRPr lang="en-US" sz="2100" baseline="-25000" dirty="0">
              <a:latin typeface="Avenir Book" panose="020B0503020203020204" pitchFamily="34" charset="-78"/>
              <a:cs typeface="Avenir Book" panose="020B0503020203020204" pitchFamily="34" charset="-78"/>
            </a:endParaRPr>
          </a:p>
          <a:p>
            <a:pPr>
              <a:buFont typeface="Wingdings" charset="0"/>
              <a:buNone/>
              <a:defRPr/>
            </a:pPr>
            <a:r>
              <a:rPr lang="en-US" sz="2100" dirty="0">
                <a:latin typeface="Avenir Book" panose="020B0503020203020204" pitchFamily="34" charset="-78"/>
                <a:cs typeface="Avenir Book" panose="020B0503020203020204" pitchFamily="34" charset="-78"/>
              </a:rPr>
              <a:t> </a:t>
            </a:r>
            <a:r>
              <a:rPr lang="en-US" sz="2100" dirty="0" smtClean="0">
                <a:latin typeface="Avenir Book" panose="020B0503020203020204" pitchFamily="34" charset="-78"/>
                <a:cs typeface="Avenir Book" panose="020B0503020203020204" pitchFamily="34" charset="-78"/>
              </a:rPr>
              <a:t>				      ×P(no </a:t>
            </a:r>
            <a:r>
              <a:rPr lang="en-US" sz="2100" dirty="0">
                <a:latin typeface="Avenir Book" panose="020B0503020203020204" pitchFamily="34" charset="-78"/>
                <a:cs typeface="Avenir Book" panose="020B0503020203020204" pitchFamily="34" charset="-78"/>
              </a:rPr>
              <a:t>other node transmits in [</a:t>
            </a:r>
            <a:r>
              <a:rPr lang="en-US" sz="2100" dirty="0" smtClean="0">
                <a:latin typeface="Avenir Book" panose="020B0503020203020204" pitchFamily="34" charset="-78"/>
                <a:cs typeface="Avenir Book" panose="020B0503020203020204" pitchFamily="34" charset="-78"/>
              </a:rPr>
              <a:t>t</a:t>
            </a:r>
            <a:r>
              <a:rPr lang="en-US" sz="2100" baseline="-25000" dirty="0" smtClean="0">
                <a:latin typeface="Avenir Book" panose="020B0503020203020204" pitchFamily="34" charset="-78"/>
                <a:cs typeface="Avenir Book" panose="020B0503020203020204" pitchFamily="34" charset="-78"/>
              </a:rPr>
              <a:t>0</a:t>
            </a:r>
            <a:r>
              <a:rPr lang="en-US" sz="2100" dirty="0" smtClean="0">
                <a:latin typeface="Avenir Book" panose="020B0503020203020204" pitchFamily="34" charset="-78"/>
                <a:cs typeface="Avenir Book" panose="020B0503020203020204" pitchFamily="34" charset="-78"/>
              </a:rPr>
              <a:t>,t</a:t>
            </a:r>
            <a:r>
              <a:rPr lang="en-US" sz="2100" baseline="-25000" dirty="0" smtClean="0">
                <a:latin typeface="Avenir Book" panose="020B0503020203020204" pitchFamily="34" charset="-78"/>
                <a:cs typeface="Avenir Book" panose="020B0503020203020204" pitchFamily="34" charset="-78"/>
              </a:rPr>
              <a:t>0</a:t>
            </a:r>
            <a:r>
              <a:rPr lang="en-US" sz="2100" dirty="0" smtClean="0">
                <a:latin typeface="Avenir Book" panose="020B0503020203020204" pitchFamily="34" charset="-78"/>
                <a:cs typeface="Avenir Book" panose="020B0503020203020204" pitchFamily="34" charset="-78"/>
              </a:rPr>
              <a:t>+1] </a:t>
            </a:r>
            <a:endParaRPr lang="en-US" sz="2100" dirty="0">
              <a:latin typeface="Avenir Book" panose="020B0503020203020204" pitchFamily="34" charset="-78"/>
              <a:cs typeface="Avenir Book" panose="020B0503020203020204" pitchFamily="34" charset="-78"/>
            </a:endParaRPr>
          </a:p>
          <a:p>
            <a:pPr>
              <a:buFont typeface="Wingdings" charset="0"/>
              <a:buNone/>
              <a:defRPr/>
            </a:pPr>
            <a:r>
              <a:rPr lang="en-US" sz="2400" dirty="0">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 = </a:t>
            </a:r>
            <a:r>
              <a:rPr lang="en-US" sz="2400" dirty="0">
                <a:latin typeface="Avenir Book" panose="020B0503020203020204" pitchFamily="34" charset="-78"/>
                <a:cs typeface="Avenir Book" panose="020B0503020203020204" pitchFamily="34" charset="-78"/>
              </a:rPr>
              <a:t>p </a:t>
            </a:r>
            <a:r>
              <a:rPr lang="en-US" sz="2400" baseline="16000" dirty="0">
                <a:latin typeface="Avenir Book" panose="020B0503020203020204" pitchFamily="34" charset="-78"/>
                <a:cs typeface="Avenir Book" panose="020B0503020203020204" pitchFamily="34" charset="-78"/>
              </a:rPr>
              <a:t>. </a:t>
            </a:r>
            <a:r>
              <a:rPr lang="en-US" sz="2400" dirty="0">
                <a:latin typeface="Avenir Book" panose="020B0503020203020204" pitchFamily="34" charset="-78"/>
                <a:cs typeface="Avenir Book" panose="020B0503020203020204" pitchFamily="34" charset="-78"/>
              </a:rPr>
              <a:t>(1-p)</a:t>
            </a:r>
            <a:r>
              <a:rPr lang="en-US" sz="2400" b="1" baseline="30000" dirty="0">
                <a:latin typeface="Avenir Book" panose="020B0503020203020204" pitchFamily="34" charset="-78"/>
                <a:cs typeface="Avenir Book" panose="020B0503020203020204" pitchFamily="34" charset="-78"/>
              </a:rPr>
              <a:t>N-1</a:t>
            </a:r>
            <a:r>
              <a:rPr lang="en-US" sz="2400" baseline="16000" dirty="0">
                <a:latin typeface="Avenir Book" panose="020B0503020203020204" pitchFamily="34" charset="-78"/>
                <a:cs typeface="Avenir Book" panose="020B0503020203020204" pitchFamily="34" charset="-78"/>
              </a:rPr>
              <a:t> . </a:t>
            </a:r>
            <a:r>
              <a:rPr lang="en-US" sz="2400" dirty="0">
                <a:latin typeface="Avenir Book" panose="020B0503020203020204" pitchFamily="34" charset="-78"/>
                <a:cs typeface="Avenir Book" panose="020B0503020203020204" pitchFamily="34" charset="-78"/>
              </a:rPr>
              <a:t>(1-p)</a:t>
            </a:r>
            <a:r>
              <a:rPr lang="en-US" sz="2400" b="1" baseline="30000" dirty="0">
                <a:latin typeface="Avenir Book" panose="020B0503020203020204" pitchFamily="34" charset="-78"/>
                <a:cs typeface="Avenir Book" panose="020B0503020203020204" pitchFamily="34" charset="-78"/>
              </a:rPr>
              <a:t>N-1  </a:t>
            </a:r>
          </a:p>
          <a:p>
            <a:pPr>
              <a:buFont typeface="Wingdings" charset="0"/>
              <a:buNone/>
              <a:defRPr/>
            </a:pPr>
            <a:r>
              <a:rPr lang="en-US" sz="2400" b="1" baseline="30000" dirty="0">
                <a:latin typeface="Avenir Book" panose="020B0503020203020204" pitchFamily="34" charset="-78"/>
                <a:cs typeface="Avenir Book" panose="020B0503020203020204" pitchFamily="34" charset="-78"/>
              </a:rPr>
              <a:t>                                                  </a:t>
            </a:r>
            <a:r>
              <a:rPr lang="en-US" sz="2400" dirty="0" smtClean="0">
                <a:latin typeface="Avenir Book" panose="020B0503020203020204" pitchFamily="34" charset="-78"/>
                <a:cs typeface="Avenir Book" panose="020B0503020203020204" pitchFamily="34" charset="-78"/>
              </a:rPr>
              <a:t>=</a:t>
            </a:r>
            <a:r>
              <a:rPr lang="en-US" sz="2400" b="1" dirty="0" smtClean="0">
                <a:latin typeface="Avenir Book" panose="020B0503020203020204" pitchFamily="34" charset="-78"/>
                <a:cs typeface="Avenir Book" panose="020B0503020203020204" pitchFamily="34" charset="-78"/>
              </a:rPr>
              <a:t> </a:t>
            </a:r>
            <a:r>
              <a:rPr lang="en-US" sz="2400" dirty="0">
                <a:latin typeface="Avenir Book" panose="020B0503020203020204" pitchFamily="34" charset="-78"/>
                <a:cs typeface="Avenir Book" panose="020B0503020203020204" pitchFamily="34" charset="-78"/>
              </a:rPr>
              <a:t>p </a:t>
            </a:r>
            <a:r>
              <a:rPr lang="en-US" sz="2400" baseline="16000" dirty="0">
                <a:latin typeface="Avenir Book" panose="020B0503020203020204" pitchFamily="34" charset="-78"/>
                <a:cs typeface="Avenir Book" panose="020B0503020203020204" pitchFamily="34" charset="-78"/>
              </a:rPr>
              <a:t>. </a:t>
            </a:r>
            <a:r>
              <a:rPr lang="en-US" sz="2400" dirty="0">
                <a:latin typeface="Avenir Book" panose="020B0503020203020204" pitchFamily="34" charset="-78"/>
                <a:cs typeface="Avenir Book" panose="020B0503020203020204" pitchFamily="34" charset="-78"/>
              </a:rPr>
              <a:t>(1-p)</a:t>
            </a:r>
            <a:r>
              <a:rPr lang="en-US" sz="2400" b="1" baseline="30000" dirty="0">
                <a:latin typeface="Avenir Book" panose="020B0503020203020204" pitchFamily="34" charset="-78"/>
                <a:cs typeface="Avenir Book" panose="020B0503020203020204" pitchFamily="34" charset="-78"/>
              </a:rPr>
              <a:t>2(N-1)</a:t>
            </a:r>
            <a:r>
              <a:rPr lang="en-US" sz="2700" baseline="16000" dirty="0">
                <a:latin typeface="Avenir Book" panose="020B0503020203020204" pitchFamily="34" charset="-78"/>
                <a:cs typeface="Avenir Book" panose="020B0503020203020204" pitchFamily="34" charset="-78"/>
              </a:rPr>
              <a:t> </a:t>
            </a:r>
            <a:endParaRPr lang="en-US" sz="2100" baseline="16000" dirty="0">
              <a:latin typeface="Avenir Book" panose="020B0503020203020204" pitchFamily="34" charset="-78"/>
              <a:cs typeface="Avenir Book" panose="020B0503020203020204" pitchFamily="34" charset="-78"/>
            </a:endParaRPr>
          </a:p>
          <a:p>
            <a:pPr>
              <a:buFont typeface="Wingdings" charset="0"/>
              <a:buNone/>
              <a:defRPr/>
            </a:pPr>
            <a:r>
              <a:rPr lang="en-US" sz="2100" baseline="16000" dirty="0">
                <a:latin typeface="Avenir Book" panose="020B0503020203020204" pitchFamily="34" charset="-78"/>
                <a:cs typeface="Avenir Book" panose="020B0503020203020204" pitchFamily="34" charset="-78"/>
              </a:rPr>
              <a:t>    </a:t>
            </a:r>
            <a:endParaRPr lang="en-US" sz="2100" baseline="16000" dirty="0" smtClean="0">
              <a:latin typeface="Avenir Book" panose="020B0503020203020204" pitchFamily="34" charset="-78"/>
              <a:cs typeface="Avenir Book" panose="020B0503020203020204" pitchFamily="34" charset="-78"/>
            </a:endParaRPr>
          </a:p>
          <a:p>
            <a:pPr marL="352425" lvl="1" indent="-222250">
              <a:spcBef>
                <a:spcPts val="1000"/>
              </a:spcBef>
              <a:buClr>
                <a:srgbClr val="0000A3"/>
              </a:buClr>
              <a:buNone/>
              <a:defRPr/>
            </a:pPr>
            <a:r>
              <a:rPr lang="en-US" sz="1950" dirty="0" err="1">
                <a:latin typeface="Avenir Book" panose="020B0503020203020204" pitchFamily="34" charset="-78"/>
                <a:cs typeface="Avenir Book" panose="020B0503020203020204" pitchFamily="34" charset="-78"/>
              </a:rPr>
              <a:t>Prob</a:t>
            </a:r>
            <a:r>
              <a:rPr lang="en-US" sz="1950" dirty="0">
                <a:latin typeface="Avenir Book" panose="020B0503020203020204" pitchFamily="34" charset="-78"/>
                <a:cs typeface="Avenir Book" panose="020B0503020203020204" pitchFamily="34" charset="-78"/>
              </a:rPr>
              <a:t> that any node has a success = </a:t>
            </a:r>
            <a:r>
              <a:rPr lang="en-US" sz="1950" dirty="0" smtClean="0">
                <a:latin typeface="Avenir Book" panose="020B0503020203020204" pitchFamily="34" charset="-78"/>
                <a:cs typeface="Avenir Book" panose="020B0503020203020204" pitchFamily="34" charset="-78"/>
              </a:rPr>
              <a:t>Np(1-p)</a:t>
            </a:r>
            <a:r>
              <a:rPr lang="en-US" sz="1950" baseline="30000" dirty="0" smtClean="0">
                <a:latin typeface="Avenir Book" panose="020B0503020203020204" pitchFamily="34" charset="-78"/>
                <a:cs typeface="Avenir Book" panose="020B0503020203020204" pitchFamily="34" charset="-78"/>
              </a:rPr>
              <a:t>2(</a:t>
            </a:r>
            <a:r>
              <a:rPr lang="en-US" sz="1950" b="1" baseline="30000" dirty="0" smtClean="0">
                <a:latin typeface="Avenir Book" panose="020B0503020203020204" pitchFamily="34" charset="-78"/>
                <a:cs typeface="Avenir Book" panose="020B0503020203020204" pitchFamily="34" charset="-78"/>
              </a:rPr>
              <a:t>N-1)</a:t>
            </a:r>
            <a:endParaRPr lang="en-US" dirty="0">
              <a:latin typeface="Avenir Book" panose="020B0503020203020204" pitchFamily="34" charset="-78"/>
              <a:cs typeface="Avenir Book" panose="020B0503020203020204" pitchFamily="34" charset="-78"/>
            </a:endParaRPr>
          </a:p>
          <a:p>
            <a:pPr>
              <a:buFont typeface="Wingdings" charset="0"/>
              <a:buNone/>
              <a:defRPr/>
            </a:pPr>
            <a:endParaRPr lang="en-US" sz="2100" baseline="16000" dirty="0">
              <a:latin typeface="Avenir Book" panose="020B0503020203020204" pitchFamily="34" charset="-78"/>
              <a:cs typeface="Avenir Book" panose="020B0503020203020204" pitchFamily="34" charset="-78"/>
            </a:endParaRPr>
          </a:p>
          <a:p>
            <a:pPr>
              <a:defRPr/>
            </a:pPr>
            <a:endParaRPr lang="en-US" sz="2100" dirty="0">
              <a:latin typeface="Avenir Book" panose="020B0503020203020204" pitchFamily="34" charset="-78"/>
              <a:cs typeface="Avenir Book" panose="020B0503020203020204" pitchFamily="34" charset="-78"/>
            </a:endParaRPr>
          </a:p>
        </p:txBody>
      </p:sp>
      <p:sp>
        <p:nvSpPr>
          <p:cNvPr id="33" name="TextBox 32">
            <a:extLst>
              <a:ext uri="{FF2B5EF4-FFF2-40B4-BE49-F238E27FC236}">
                <a16:creationId xmlns:a16="http://schemas.microsoft.com/office/drawing/2014/main" id="{AE78D1F9-9D8D-1742-8244-7439276D19D3}"/>
              </a:ext>
            </a:extLst>
          </p:cNvPr>
          <p:cNvSpPr txBox="1"/>
          <p:nvPr/>
        </p:nvSpPr>
        <p:spPr>
          <a:xfrm>
            <a:off x="5814391" y="1329282"/>
            <a:ext cx="225062" cy="300082"/>
          </a:xfrm>
          <a:prstGeom prst="rect">
            <a:avLst/>
          </a:prstGeom>
          <a:noFill/>
        </p:spPr>
        <p:txBody>
          <a:bodyPr wrap="square" rtlCol="0">
            <a:spAutoFit/>
          </a:bodyPr>
          <a:lstStyle/>
          <a:p>
            <a:r>
              <a:rPr lang="en-US" sz="1350" dirty="0">
                <a:latin typeface="Avenir Book" panose="020B0503020203020204" pitchFamily="34" charset="-78"/>
                <a:cs typeface="Avenir Book" panose="020B0503020203020204" pitchFamily="34" charset="-78"/>
              </a:rPr>
              <a:t>*</a:t>
            </a:r>
          </a:p>
        </p:txBody>
      </p:sp>
    </p:spTree>
    <p:extLst>
      <p:ext uri="{BB962C8B-B14F-4D97-AF65-F5344CB8AC3E}">
        <p14:creationId xmlns:p14="http://schemas.microsoft.com/office/powerpoint/2010/main" val="19249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18696</TotalTime>
  <Words>637</Words>
  <Application>Microsoft Office PowerPoint</Application>
  <PresentationFormat>On-screen Show (4:3)</PresentationFormat>
  <Paragraphs>149</Paragraphs>
  <Slides>12</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Data Link Control Protocols  (Medium Access Control Protocols) (Random Access Protocols: ALOHA)</vt:lpstr>
      <vt:lpstr>MAC protocols: taxonomy</vt:lpstr>
      <vt:lpstr>Random access protocols</vt:lpstr>
      <vt:lpstr>Slotted ALOHA</vt:lpstr>
      <vt:lpstr>Slotted ALOHA</vt:lpstr>
      <vt:lpstr>Slotted ALOHA: efficiency</vt:lpstr>
      <vt:lpstr>Slotted ALOHA: efficiency</vt:lpstr>
      <vt:lpstr>Pure ALOHA</vt:lpstr>
      <vt:lpstr>Pure ALOHA efficiency</vt:lpstr>
      <vt:lpstr>Pure ALOHA efficiency</vt:lpstr>
      <vt:lpstr>Pure ALOHA vs Slotted ALOHA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465</cp:revision>
  <cp:lastPrinted>2022-05-31T14:09:33Z</cp:lastPrinted>
  <dcterms:created xsi:type="dcterms:W3CDTF">2021-09-13T14:43:22Z</dcterms:created>
  <dcterms:modified xsi:type="dcterms:W3CDTF">2023-02-08T08:28:14Z</dcterms:modified>
</cp:coreProperties>
</file>