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265" r:id="rId2"/>
    <p:sldId id="595" r:id="rId3"/>
    <p:sldId id="598" r:id="rId4"/>
    <p:sldId id="566" r:id="rId5"/>
    <p:sldId id="596" r:id="rId6"/>
    <p:sldId id="567" r:id="rId7"/>
    <p:sldId id="568" r:id="rId8"/>
    <p:sldId id="569" r:id="rId9"/>
    <p:sldId id="570" r:id="rId10"/>
    <p:sldId id="571" r:id="rId11"/>
    <p:sldId id="585" r:id="rId12"/>
    <p:sldId id="576" r:id="rId13"/>
    <p:sldId id="588" r:id="rId14"/>
    <p:sldId id="578" r:id="rId15"/>
    <p:sldId id="594" r:id="rId16"/>
    <p:sldId id="589" r:id="rId17"/>
    <p:sldId id="592" r:id="rId18"/>
    <p:sldId id="591" r:id="rId19"/>
    <p:sldId id="580" r:id="rId20"/>
    <p:sldId id="593" r:id="rId21"/>
    <p:sldId id="586" r:id="rId22"/>
    <p:sldId id="597" r:id="rId23"/>
    <p:sldId id="306" r:id="rId24"/>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08-02-2023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08-02-2023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08/02/2023 13:57</a:t>
            </a:fld>
            <a:endParaRPr lang="en-GB" sz="120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a:solidFill>
                  <a:srgbClr val="000000"/>
                </a:solidFill>
                <a:cs typeface="Arial" pitchFamily="34" charset="0"/>
              </a:rPr>
            </a:br>
            <a:r>
              <a:rPr lang="en-GB" sz="500">
                <a:solidFill>
                  <a:srgbClr val="000000"/>
                </a:solidFill>
                <a:cs typeface="Arial" pitchFamily="34" charset="0"/>
              </a:rPr>
              <a:t>MICROSOFT MAKES NO WARRANTIES, EXPRESS, IMPLIED OR STATUTORY, AS TO THE INFORMATION IN THIS PRESENTATION.</a:t>
            </a:r>
          </a:p>
          <a:p>
            <a:endParaRPr lang="en-GB" sz="50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893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063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400">
                <a:solidFill>
                  <a:schemeClr val="tx1"/>
                </a:solidFill>
                <a:latin typeface="Comic Sans MS" panose="030F0702030302020204" pitchFamily="66" charset="0"/>
                <a:ea typeface="ＭＳ Ｐゴシック" panose="020B0600070205080204" pitchFamily="34" charset="-128"/>
              </a:defRPr>
            </a:lvl1pPr>
            <a:lvl2pPr marL="37931725" indent="-37474525" defTabSz="933450">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92B2C1D6-CA3A-448E-95A2-5825A3162E9B}"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xfrm>
            <a:off x="704850" y="4416425"/>
            <a:ext cx="5638800" cy="4183063"/>
          </a:xfrm>
          <a:solidFill>
            <a:srgbClr val="FFFFFF"/>
          </a:solidFill>
          <a:ln>
            <a:solidFill>
              <a:srgbClr val="000000"/>
            </a:solidFill>
          </a:ln>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8852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400">
                <a:solidFill>
                  <a:schemeClr val="tx1"/>
                </a:solidFill>
                <a:latin typeface="Comic Sans MS" panose="030F0702030302020204" pitchFamily="66" charset="0"/>
                <a:ea typeface="ＭＳ Ｐゴシック" panose="020B0600070205080204" pitchFamily="34" charset="-128"/>
              </a:defRPr>
            </a:lvl1pPr>
            <a:lvl2pPr marL="37931725" indent="-37474525" defTabSz="933450">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92B2C1D6-CA3A-448E-95A2-5825A3162E9B}"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xfrm>
            <a:off x="704850" y="4416425"/>
            <a:ext cx="5638800" cy="4183063"/>
          </a:xfrm>
          <a:solidFill>
            <a:srgbClr val="FFFFFF"/>
          </a:solidFill>
          <a:ln>
            <a:solidFill>
              <a:srgbClr val="000000"/>
            </a:solidFill>
          </a:ln>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13171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2095343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3862378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400">
                <a:solidFill>
                  <a:schemeClr val="tx1"/>
                </a:solidFill>
                <a:latin typeface="Comic Sans MS" panose="030F0702030302020204" pitchFamily="66" charset="0"/>
                <a:ea typeface="ＭＳ Ｐゴシック" panose="020B0600070205080204" pitchFamily="34" charset="-128"/>
              </a:defRPr>
            </a:lvl1pPr>
            <a:lvl2pPr marL="37931725" indent="-37474525" defTabSz="933450">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3700A1A5-5D52-44F9-B467-D98345E2849B}"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xfrm>
            <a:off x="704850" y="4416425"/>
            <a:ext cx="5638800" cy="4183063"/>
          </a:xfrm>
          <a:solidFill>
            <a:srgbClr val="FFFFFF"/>
          </a:solidFill>
          <a:ln>
            <a:solidFill>
              <a:srgbClr val="000000"/>
            </a:solidFill>
          </a:ln>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12044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400">
                <a:solidFill>
                  <a:schemeClr val="tx1"/>
                </a:solidFill>
                <a:latin typeface="Comic Sans MS" panose="030F0702030302020204" pitchFamily="66" charset="0"/>
                <a:ea typeface="ＭＳ Ｐゴシック" panose="020B0600070205080204" pitchFamily="34" charset="-128"/>
              </a:defRPr>
            </a:lvl1pPr>
            <a:lvl2pPr marL="37931725" indent="-37474525" defTabSz="933450">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3700A1A5-5D52-44F9-B467-D98345E2849B}"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xfrm>
            <a:off x="704850" y="4416425"/>
            <a:ext cx="5638800" cy="4183063"/>
          </a:xfrm>
          <a:solidFill>
            <a:srgbClr val="FFFFFF"/>
          </a:solidFill>
          <a:ln>
            <a:solidFill>
              <a:srgbClr val="000000"/>
            </a:solidFill>
          </a:ln>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37029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400">
                <a:solidFill>
                  <a:schemeClr val="tx1"/>
                </a:solidFill>
                <a:latin typeface="Comic Sans MS" panose="030F0702030302020204" pitchFamily="66" charset="0"/>
                <a:ea typeface="ＭＳ Ｐゴシック" panose="020B0600070205080204" pitchFamily="34" charset="-128"/>
              </a:defRPr>
            </a:lvl1pPr>
            <a:lvl2pPr marL="37931725" indent="-37474525" defTabSz="933450">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3700A1A5-5D52-44F9-B467-D98345E2849B}"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xfrm>
            <a:off x="704850" y="4416425"/>
            <a:ext cx="5638800" cy="4183063"/>
          </a:xfrm>
          <a:solidFill>
            <a:srgbClr val="FFFFFF"/>
          </a:solidFill>
          <a:ln>
            <a:solidFill>
              <a:srgbClr val="000000"/>
            </a:solidFill>
          </a:ln>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9059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335967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6351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400">
                <a:solidFill>
                  <a:schemeClr val="tx1"/>
                </a:solidFill>
                <a:latin typeface="Comic Sans MS" panose="030F0702030302020204" pitchFamily="66" charset="0"/>
                <a:ea typeface="ＭＳ Ｐゴシック" panose="020B0600070205080204" pitchFamily="34" charset="-128"/>
              </a:defRPr>
            </a:lvl1pPr>
            <a:lvl2pPr marL="37931725" indent="-37474525" defTabSz="933450">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3700A1A5-5D52-44F9-B467-D98345E2849B}"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67587" name="Rectangle 2"/>
          <p:cNvSpPr>
            <a:spLocks noGrp="1" noRot="1" noChangeAspect="1" noChangeArrowheads="1"/>
          </p:cNvSpPr>
          <p:nvPr>
            <p:ph type="sldImg"/>
          </p:nvPr>
        </p:nvSpPr>
        <p:spPr>
          <a:solidFill>
            <a:srgbClr val="FFFFFF"/>
          </a:solidFill>
          <a:ln/>
        </p:spPr>
      </p:sp>
      <p:sp>
        <p:nvSpPr>
          <p:cNvPr id="67588" name="Rectangle 3"/>
          <p:cNvSpPr>
            <a:spLocks noGrp="1" noChangeArrowheads="1"/>
          </p:cNvSpPr>
          <p:nvPr>
            <p:ph type="body" idx="1"/>
          </p:nvPr>
        </p:nvSpPr>
        <p:spPr>
          <a:xfrm>
            <a:off x="704850" y="4416425"/>
            <a:ext cx="5638800" cy="4183063"/>
          </a:xfrm>
          <a:solidFill>
            <a:srgbClr val="FFFFFF"/>
          </a:solidFill>
          <a:ln>
            <a:solidFill>
              <a:srgbClr val="000000"/>
            </a:solidFill>
          </a:ln>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1791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1030150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594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08/02/2023 13:57</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23</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8914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21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857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639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294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35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405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61925"/>
            <a:ext cx="8118475" cy="1143000"/>
          </a:xfrm>
        </p:spPr>
        <p:txBody>
          <a:bodyPr/>
          <a:lstStyle/>
          <a:p>
            <a:r>
              <a:rPr lang="en-US"/>
              <a:t>Click to edit Master title style</a:t>
            </a:r>
          </a:p>
        </p:txBody>
      </p:sp>
      <p:sp>
        <p:nvSpPr>
          <p:cNvPr id="3" name="Text Placeholder 2"/>
          <p:cNvSpPr>
            <a:spLocks noGrp="1"/>
          </p:cNvSpPr>
          <p:nvPr>
            <p:ph type="body" sz="half" idx="1"/>
          </p:nvPr>
        </p:nvSpPr>
        <p:spPr>
          <a:xfrm>
            <a:off x="533400" y="1544638"/>
            <a:ext cx="3983038" cy="482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8838" y="1544638"/>
            <a:ext cx="3983037" cy="233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8838" y="4033838"/>
            <a:ext cx="3983037" cy="233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5FDB3C3B-DB76-4DB5-984E-3B39473C0FCE}" type="slidenum">
              <a:rPr lang="en-US" altLang="en-US"/>
              <a:pPr/>
              <a:t>‹#›</a:t>
            </a:fld>
            <a:endParaRPr lang="en-US" altLang="en-US"/>
          </a:p>
        </p:txBody>
      </p:sp>
      <p:cxnSp>
        <p:nvCxnSpPr>
          <p:cNvPr id="9" name="Straight Connector 8"/>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39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2/8/2023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2/8/2023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a:t/>
            </a:r>
            <a:br>
              <a:rPr lang="en-US" sz="3200" dirty="0"/>
            </a:br>
            <a:r>
              <a:rPr lang="en-US" sz="3200" dirty="0"/>
              <a:t>Computer </a:t>
            </a:r>
            <a:r>
              <a:rPr lang="en-US" sz="3200"/>
              <a:t>Networks </a:t>
            </a:r>
            <a:r>
              <a:rPr lang="en-US" sz="3200" dirty="0"/>
              <a:t/>
            </a:r>
            <a:br>
              <a:rPr lang="en-US" sz="3200" dirty="0"/>
            </a:br>
            <a:r>
              <a:rPr lang="en-US" sz="3200" dirty="0"/>
              <a:t/>
            </a:r>
            <a:br>
              <a:rPr lang="en-US" sz="3200" dirty="0"/>
            </a:br>
            <a:r>
              <a:rPr lang="en-US" sz="3200" dirty="0"/>
              <a:t>Data Link Control Protocols </a:t>
            </a:r>
            <a:br>
              <a:rPr lang="en-US" sz="3200" dirty="0"/>
            </a:br>
            <a:r>
              <a:rPr lang="en-US" sz="3200" dirty="0"/>
              <a:t>(Multiple Access Control Protocols)</a:t>
            </a:r>
            <a:br>
              <a:rPr lang="en-US" sz="3200" dirty="0"/>
            </a:br>
            <a:r>
              <a:rPr lang="en-US" sz="2200" dirty="0"/>
              <a:t>(Random Access Protocols: CSMA)</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a:latin typeface="Avenir Book" panose="020B0503020203020204" pitchFamily="34" charset="-78"/>
                <a:cs typeface="Avenir Book" panose="020B0503020203020204" pitchFamily="34" charset="-78"/>
              </a:rPr>
              <a:t>Amitangshu</a:t>
            </a:r>
            <a:r>
              <a:rPr lang="en-US" sz="2000" kern="0" dirty="0">
                <a:latin typeface="Avenir Book" panose="020B0503020203020204" pitchFamily="34" charset="-78"/>
                <a:cs typeface="Avenir Book" panose="020B0503020203020204" pitchFamily="34" charset="-78"/>
              </a:rPr>
              <a:t> Pal</a:t>
            </a:r>
          </a:p>
          <a:p>
            <a:pPr eaLnBrk="1" hangingPunct="1"/>
            <a:r>
              <a:rPr lang="en-US" sz="2000" kern="0" dirty="0">
                <a:latin typeface="Avenir Book" panose="020B0503020203020204" pitchFamily="34" charset="-78"/>
                <a:cs typeface="Avenir Book" panose="020B0503020203020204" pitchFamily="34" charset="-78"/>
              </a:rPr>
              <a:t>Computer Science and Engineering</a:t>
            </a:r>
          </a:p>
          <a:p>
            <a:pPr eaLnBrk="1" hangingPunct="1"/>
            <a:r>
              <a:rPr lang="en-US" sz="2000" kern="0" dirty="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98982" y="545740"/>
            <a:ext cx="7886700" cy="670967"/>
          </a:xfrm>
        </p:spPr>
        <p:txBody>
          <a:bodyPr>
            <a:normAutofit fontScale="90000"/>
          </a:bodyPr>
          <a:lstStyle/>
          <a:p>
            <a:r>
              <a:rPr lang="en-US" b="0" dirty="0"/>
              <a:t>Ethernet CSMA/CD algorithm</a:t>
            </a:r>
            <a:endParaRPr lang="en-US" sz="3300" dirty="0"/>
          </a:p>
        </p:txBody>
      </p:sp>
      <p:sp>
        <p:nvSpPr>
          <p:cNvPr id="6" name="Rectangle 3">
            <a:extLst>
              <a:ext uri="{FF2B5EF4-FFF2-40B4-BE49-F238E27FC236}">
                <a16:creationId xmlns:a16="http://schemas.microsoft.com/office/drawing/2014/main" id="{04A2C08B-2DCB-6B41-B08C-D11F19EEFDB4}"/>
              </a:ext>
            </a:extLst>
          </p:cNvPr>
          <p:cNvSpPr txBox="1">
            <a:spLocks noChangeArrowheads="1"/>
          </p:cNvSpPr>
          <p:nvPr/>
        </p:nvSpPr>
        <p:spPr>
          <a:xfrm>
            <a:off x="702192" y="1418751"/>
            <a:ext cx="7636255" cy="1816842"/>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245269" defTabSz="685800">
              <a:spcBef>
                <a:spcPts val="750"/>
              </a:spcBef>
              <a:buFont typeface="+mj-lt"/>
              <a:buAutoNum type="arabicPeriod"/>
              <a:defRPr/>
            </a:pPr>
            <a:r>
              <a:rPr lang="en-US" sz="2100" dirty="0">
                <a:solidFill>
                  <a:prstClr val="black"/>
                </a:solidFill>
                <a:latin typeface="Avenir Book" panose="020B0503020203020204" pitchFamily="34" charset="-78"/>
                <a:cs typeface="Avenir Book" panose="020B0503020203020204" pitchFamily="34" charset="-78"/>
              </a:rPr>
              <a:t>Ethernet receives datagram from network layer, creates frame</a:t>
            </a:r>
          </a:p>
          <a:p>
            <a:pPr marL="342900" indent="-245269" defTabSz="685800">
              <a:spcBef>
                <a:spcPts val="750"/>
              </a:spcBef>
              <a:buFont typeface="+mj-lt"/>
              <a:buAutoNum type="arabicPeriod"/>
              <a:defRPr/>
            </a:pPr>
            <a:r>
              <a:rPr lang="en-US" sz="2100" dirty="0">
                <a:solidFill>
                  <a:prstClr val="black"/>
                </a:solidFill>
                <a:latin typeface="Avenir Book" panose="020B0503020203020204" pitchFamily="34" charset="-78"/>
                <a:cs typeface="Avenir Book" panose="020B0503020203020204" pitchFamily="34" charset="-78"/>
              </a:rPr>
              <a:t>If Ethernet senses channel:</a:t>
            </a:r>
          </a:p>
          <a:p>
            <a:pPr marL="521494" lvl="1" indent="38100"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If </a:t>
            </a:r>
            <a:r>
              <a:rPr lang="en-US" sz="2100" dirty="0">
                <a:solidFill>
                  <a:srgbClr val="0000A8"/>
                </a:solidFill>
                <a:latin typeface="Avenir Book" panose="020B0503020203020204" pitchFamily="34" charset="-78"/>
                <a:cs typeface="Avenir Book" panose="020B0503020203020204" pitchFamily="34" charset="-78"/>
              </a:rPr>
              <a:t>idle: </a:t>
            </a:r>
            <a:r>
              <a:rPr lang="en-US" sz="2100" dirty="0">
                <a:solidFill>
                  <a:prstClr val="black"/>
                </a:solidFill>
                <a:latin typeface="Avenir Book" panose="020B0503020203020204" pitchFamily="34" charset="-78"/>
                <a:cs typeface="Avenir Book" panose="020B0503020203020204" pitchFamily="34" charset="-78"/>
              </a:rPr>
              <a:t>start frame transmission. </a:t>
            </a:r>
          </a:p>
          <a:p>
            <a:pPr marL="521494" lvl="1" indent="38100"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If </a:t>
            </a:r>
            <a:r>
              <a:rPr lang="en-US" sz="2100" dirty="0">
                <a:solidFill>
                  <a:srgbClr val="0000A8"/>
                </a:solidFill>
                <a:latin typeface="Avenir Book" panose="020B0503020203020204" pitchFamily="34" charset="-78"/>
                <a:cs typeface="Avenir Book" panose="020B0503020203020204" pitchFamily="34" charset="-78"/>
              </a:rPr>
              <a:t>busy: </a:t>
            </a:r>
            <a:r>
              <a:rPr lang="en-US" sz="2100" dirty="0">
                <a:solidFill>
                  <a:prstClr val="black"/>
                </a:solidFill>
                <a:latin typeface="Avenir Book" panose="020B0503020203020204" pitchFamily="34" charset="-78"/>
                <a:cs typeface="Avenir Book" panose="020B0503020203020204" pitchFamily="34" charset="-78"/>
              </a:rPr>
              <a:t>wait until channel idle, then transmit</a:t>
            </a:r>
          </a:p>
          <a:p>
            <a:pPr marL="342900" indent="-254794" defTabSz="685800">
              <a:spcBef>
                <a:spcPts val="750"/>
              </a:spcBef>
              <a:buFont typeface="+mj-lt"/>
              <a:buAutoNum type="arabicPeriod"/>
              <a:defRPr/>
            </a:pPr>
            <a:r>
              <a:rPr lang="en-US" sz="2100" dirty="0">
                <a:solidFill>
                  <a:prstClr val="black"/>
                </a:solidFill>
                <a:latin typeface="Avenir Book" panose="020B0503020203020204" pitchFamily="34" charset="-78"/>
                <a:cs typeface="Avenir Book" panose="020B0503020203020204" pitchFamily="34" charset="-78"/>
              </a:rPr>
              <a:t>If entire frame transmitted without collision - done!</a:t>
            </a:r>
          </a:p>
        </p:txBody>
      </p:sp>
      <p:sp>
        <p:nvSpPr>
          <p:cNvPr id="8" name="Rectangle 4">
            <a:extLst>
              <a:ext uri="{FF2B5EF4-FFF2-40B4-BE49-F238E27FC236}">
                <a16:creationId xmlns:a16="http://schemas.microsoft.com/office/drawing/2014/main" id="{7CCFD716-78C6-2B48-AE7B-69BF9D9E7C61}"/>
              </a:ext>
            </a:extLst>
          </p:cNvPr>
          <p:cNvSpPr txBox="1">
            <a:spLocks noChangeArrowheads="1"/>
          </p:cNvSpPr>
          <p:nvPr/>
        </p:nvSpPr>
        <p:spPr>
          <a:xfrm>
            <a:off x="623455" y="3276321"/>
            <a:ext cx="8520545" cy="1870420"/>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245269" defTabSz="685800">
              <a:spcBef>
                <a:spcPts val="750"/>
              </a:spcBef>
              <a:buFont typeface="+mj-lt"/>
              <a:buAutoNum type="arabicPeriod" startAt="4"/>
              <a:defRPr/>
            </a:pPr>
            <a:r>
              <a:rPr lang="en-US" sz="2100" dirty="0">
                <a:solidFill>
                  <a:prstClr val="black"/>
                </a:solidFill>
                <a:latin typeface="Avenir Book" panose="020B0503020203020204" pitchFamily="34" charset="-78"/>
                <a:cs typeface="Avenir Book" panose="020B0503020203020204" pitchFamily="34" charset="-78"/>
              </a:rPr>
              <a:t>If  another transmission detected while sending: abort, send jam signal</a:t>
            </a:r>
          </a:p>
          <a:p>
            <a:pPr marL="342900" indent="-245269" defTabSz="685800">
              <a:spcBef>
                <a:spcPts val="750"/>
              </a:spcBef>
              <a:buFont typeface="+mj-lt"/>
              <a:buAutoNum type="arabicPeriod" startAt="4"/>
              <a:defRPr/>
            </a:pPr>
            <a:r>
              <a:rPr lang="en-US" sz="2100" dirty="0">
                <a:solidFill>
                  <a:prstClr val="black"/>
                </a:solidFill>
                <a:latin typeface="Avenir Book" panose="020B0503020203020204" pitchFamily="34" charset="-78"/>
                <a:cs typeface="Avenir Book" panose="020B0503020203020204" pitchFamily="34" charset="-78"/>
              </a:rPr>
              <a:t>After aborting, enter </a:t>
            </a:r>
            <a:r>
              <a:rPr lang="en-US" sz="2100" dirty="0">
                <a:solidFill>
                  <a:srgbClr val="C00000"/>
                </a:solidFill>
                <a:latin typeface="Avenir Book" panose="020B0503020203020204" pitchFamily="34" charset="-78"/>
                <a:cs typeface="Avenir Book" panose="020B0503020203020204" pitchFamily="34" charset="-78"/>
              </a:rPr>
              <a:t>binary (exponential) </a:t>
            </a:r>
            <a:r>
              <a:rPr lang="en-US" sz="2100" dirty="0" err="1">
                <a:solidFill>
                  <a:srgbClr val="C00000"/>
                </a:solidFill>
                <a:latin typeface="Avenir Book" panose="020B0503020203020204" pitchFamily="34" charset="-78"/>
                <a:cs typeface="Avenir Book" panose="020B0503020203020204" pitchFamily="34" charset="-78"/>
              </a:rPr>
              <a:t>backoff</a:t>
            </a:r>
            <a:r>
              <a:rPr lang="en-US" sz="2100" dirty="0">
                <a:solidFill>
                  <a:srgbClr val="C00000"/>
                </a:solidFill>
                <a:latin typeface="Avenir Book" panose="020B0503020203020204" pitchFamily="34" charset="-78"/>
                <a:cs typeface="Avenir Book" panose="020B0503020203020204" pitchFamily="34" charset="-78"/>
              </a:rPr>
              <a:t>: </a:t>
            </a:r>
          </a:p>
          <a:p>
            <a:pPr marL="814388" lvl="1" indent="-205979"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After m-</a:t>
            </a:r>
            <a:r>
              <a:rPr lang="en-US" sz="2100" dirty="0" err="1">
                <a:solidFill>
                  <a:prstClr val="black"/>
                </a:solidFill>
                <a:latin typeface="Avenir Book" panose="020B0503020203020204" pitchFamily="34" charset="-78"/>
                <a:cs typeface="Avenir Book" panose="020B0503020203020204" pitchFamily="34" charset="-78"/>
              </a:rPr>
              <a:t>th</a:t>
            </a:r>
            <a:r>
              <a:rPr lang="en-US" sz="2100" dirty="0">
                <a:solidFill>
                  <a:prstClr val="black"/>
                </a:solidFill>
                <a:latin typeface="Avenir Book" panose="020B0503020203020204" pitchFamily="34" charset="-78"/>
                <a:cs typeface="Avenir Book" panose="020B0503020203020204" pitchFamily="34" charset="-78"/>
              </a:rPr>
              <a:t> collision, chooses K at random from  {0,1,2, …, 2</a:t>
            </a:r>
            <a:r>
              <a:rPr lang="en-US" sz="2100" b="1" baseline="30000" dirty="0">
                <a:solidFill>
                  <a:prstClr val="black"/>
                </a:solidFill>
                <a:latin typeface="Avenir Book" panose="020B0503020203020204" pitchFamily="34" charset="-78"/>
                <a:cs typeface="Avenir Book" panose="020B0503020203020204" pitchFamily="34" charset="-78"/>
              </a:rPr>
              <a:t>m</a:t>
            </a:r>
            <a:r>
              <a:rPr lang="en-US" sz="2100" dirty="0">
                <a:solidFill>
                  <a:prstClr val="black"/>
                </a:solidFill>
                <a:latin typeface="Avenir Book" panose="020B0503020203020204" pitchFamily="34" charset="-78"/>
                <a:cs typeface="Avenir Book" panose="020B0503020203020204" pitchFamily="34" charset="-78"/>
              </a:rPr>
              <a:t>-1}</a:t>
            </a:r>
          </a:p>
          <a:p>
            <a:pPr marL="814388" lvl="1" indent="-205979"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Wait for K slots, return step 2</a:t>
            </a:r>
          </a:p>
          <a:p>
            <a:pPr marL="814388" lvl="1" indent="-205979"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More collisions: longer </a:t>
            </a:r>
            <a:r>
              <a:rPr lang="en-US" sz="2100" dirty="0" err="1">
                <a:solidFill>
                  <a:prstClr val="black"/>
                </a:solidFill>
                <a:latin typeface="Avenir Book" panose="020B0503020203020204" pitchFamily="34" charset="-78"/>
                <a:cs typeface="Avenir Book" panose="020B0503020203020204" pitchFamily="34" charset="-78"/>
              </a:rPr>
              <a:t>backoff</a:t>
            </a:r>
            <a:r>
              <a:rPr lang="en-US" sz="2100" dirty="0">
                <a:solidFill>
                  <a:prstClr val="black"/>
                </a:solidFill>
                <a:latin typeface="Avenir Book" panose="020B0503020203020204" pitchFamily="34" charset="-78"/>
                <a:cs typeface="Avenir Book" panose="020B0503020203020204" pitchFamily="34" charset="-78"/>
              </a:rPr>
              <a:t> interval</a:t>
            </a:r>
          </a:p>
          <a:p>
            <a:pPr marL="264319" indent="-166688" defTabSz="685800">
              <a:spcBef>
                <a:spcPts val="750"/>
              </a:spcBef>
              <a:buNone/>
              <a:defRPr/>
            </a:pPr>
            <a:endParaRPr lang="en-US" sz="195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98444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dissolv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dissolve">
                                      <p:cBhvr>
                                        <p:cTn id="33" dur="500"/>
                                        <p:tgtEl>
                                          <p:spTgt spid="8">
                                            <p:txEl>
                                              <p:pRg st="1" end="1"/>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dissolve">
                                      <p:cBhvr>
                                        <p:cTn id="36" dur="500"/>
                                        <p:tgtEl>
                                          <p:spTgt spid="8">
                                            <p:txEl>
                                              <p:pRg st="2" end="2"/>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dissolve">
                                      <p:cBhvr>
                                        <p:cTn id="39" dur="500"/>
                                        <p:tgtEl>
                                          <p:spTgt spid="8">
                                            <p:txEl>
                                              <p:pRg st="3" end="3"/>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dissolve">
                                      <p:cBhvr>
                                        <p:cTn id="4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382385" y="587304"/>
            <a:ext cx="8412480" cy="670967"/>
          </a:xfrm>
        </p:spPr>
        <p:txBody>
          <a:bodyPr>
            <a:normAutofit fontScale="90000"/>
          </a:bodyPr>
          <a:lstStyle/>
          <a:p>
            <a:r>
              <a:rPr lang="en-US" b="0" kern="0" dirty="0">
                <a:ea typeface="ＭＳ Ｐゴシック" charset="0"/>
              </a:rPr>
              <a:t>Ethernet: unreliable, connectionless</a:t>
            </a:r>
            <a:endParaRPr lang="en-US" sz="3300" dirty="0"/>
          </a:p>
        </p:txBody>
      </p:sp>
      <p:sp>
        <p:nvSpPr>
          <p:cNvPr id="20" name="Rectangle 3">
            <a:extLst>
              <a:ext uri="{FF2B5EF4-FFF2-40B4-BE49-F238E27FC236}">
                <a16:creationId xmlns:a16="http://schemas.microsoft.com/office/drawing/2014/main" id="{C94B40E5-F359-2645-A4A0-0CEE4C209C99}"/>
              </a:ext>
            </a:extLst>
          </p:cNvPr>
          <p:cNvSpPr txBox="1">
            <a:spLocks noChangeArrowheads="1"/>
          </p:cNvSpPr>
          <p:nvPr/>
        </p:nvSpPr>
        <p:spPr>
          <a:xfrm>
            <a:off x="742014" y="1525385"/>
            <a:ext cx="7678711"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Connectionless: </a:t>
            </a:r>
            <a:r>
              <a:rPr lang="en-US" sz="2400" dirty="0">
                <a:solidFill>
                  <a:prstClr val="black"/>
                </a:solidFill>
                <a:latin typeface="Avenir Book" panose="020B0503020203020204" pitchFamily="34" charset="-78"/>
                <a:cs typeface="Avenir Book" panose="020B0503020203020204" pitchFamily="34" charset="-78"/>
              </a:rPr>
              <a:t>No handshaking between sending and receiving NICs </a:t>
            </a:r>
          </a:p>
          <a:p>
            <a:pPr marL="264319" indent="-166688"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Unreliable: </a:t>
            </a:r>
            <a:r>
              <a:rPr lang="en-US" sz="2400" dirty="0">
                <a:solidFill>
                  <a:prstClr val="black"/>
                </a:solidFill>
                <a:latin typeface="Avenir Book" panose="020B0503020203020204" pitchFamily="34" charset="-78"/>
                <a:cs typeface="Avenir Book" panose="020B0503020203020204" pitchFamily="34" charset="-78"/>
              </a:rPr>
              <a:t>Receiving NIC doesn’t send ACKs or NAKs to sending NIC</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Data in dropped frames may be recovered by the higher layer protocols (e.g., TCP), otherwise dropped data lost</a:t>
            </a:r>
          </a:p>
          <a:p>
            <a:pPr marL="521494" lvl="1" indent="-173831" defTabSz="685800">
              <a:spcBef>
                <a:spcPts val="375"/>
              </a:spcBef>
              <a:defRPr/>
            </a:pPr>
            <a:endParaRPr lang="en-US" sz="21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Ethernet’s MAC protocol: </a:t>
            </a:r>
            <a:r>
              <a:rPr lang="en-US" sz="2400" dirty="0">
                <a:solidFill>
                  <a:srgbClr val="C00000"/>
                </a:solidFill>
                <a:latin typeface="Avenir Book" panose="020B0503020203020204" pitchFamily="34" charset="-78"/>
                <a:cs typeface="Avenir Book" panose="020B0503020203020204" pitchFamily="34" charset="-78"/>
              </a:rPr>
              <a:t>1-persistant</a:t>
            </a:r>
            <a:r>
              <a:rPr lang="en-US" sz="2400" dirty="0">
                <a:solidFill>
                  <a:prstClr val="black"/>
                </a:solidFill>
                <a:latin typeface="Avenir Book" panose="020B0503020203020204" pitchFamily="34" charset="-78"/>
                <a:cs typeface="Avenir Book" panose="020B0503020203020204" pitchFamily="34" charset="-78"/>
              </a:rPr>
              <a:t> </a:t>
            </a:r>
            <a:r>
              <a:rPr lang="en-US" sz="2400" dirty="0">
                <a:solidFill>
                  <a:srgbClr val="C00000"/>
                </a:solidFill>
                <a:latin typeface="Avenir Book" panose="020B0503020203020204" pitchFamily="34" charset="-78"/>
                <a:cs typeface="Avenir Book" panose="020B0503020203020204" pitchFamily="34" charset="-78"/>
              </a:rPr>
              <a:t>CSMA/CD with binary </a:t>
            </a:r>
            <a:r>
              <a:rPr lang="en-US" sz="2400" dirty="0" err="1">
                <a:solidFill>
                  <a:srgbClr val="C00000"/>
                </a:solidFill>
                <a:latin typeface="Avenir Book" panose="020B0503020203020204" pitchFamily="34" charset="-78"/>
                <a:cs typeface="Avenir Book" panose="020B0503020203020204" pitchFamily="34" charset="-78"/>
              </a:rPr>
              <a:t>backoff</a:t>
            </a:r>
            <a:endParaRPr lang="en-US" sz="2400" dirty="0">
              <a:solidFill>
                <a:srgbClr val="C0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52538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dissolve">
                                      <p:cBhvr>
                                        <p:cTn id="12" dur="500"/>
                                        <p:tgtEl>
                                          <p:spTgt spid="20">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dissolve">
                                      <p:cBhvr>
                                        <p:cTn id="15" dur="500"/>
                                        <p:tgtEl>
                                          <p:spTgt spid="2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0">
                                            <p:txEl>
                                              <p:pRg st="4" end="4"/>
                                            </p:txEl>
                                          </p:spTgt>
                                        </p:tgtEl>
                                        <p:attrNameLst>
                                          <p:attrName>style.visibility</p:attrName>
                                        </p:attrNameLst>
                                      </p:cBhvr>
                                      <p:to>
                                        <p:strVal val="visible"/>
                                      </p:to>
                                    </p:set>
                                    <p:animEffect transition="in" filter="dissolve">
                                      <p:cBhvr>
                                        <p:cTn id="20"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2455507F-B2A2-40D8-8B5A-BD6C0A16A30C}" type="slidenum">
              <a:rPr lang="en-US" altLang="en-US" sz="1400"/>
              <a:pPr/>
              <a:t>12</a:t>
            </a:fld>
            <a:endParaRPr lang="en-US" altLang="en-US" sz="1400"/>
          </a:p>
        </p:txBody>
      </p:sp>
      <p:sp>
        <p:nvSpPr>
          <p:cNvPr id="31747" name="Rectangle 2"/>
          <p:cNvSpPr>
            <a:spLocks noGrp="1" noChangeArrowheads="1"/>
          </p:cNvSpPr>
          <p:nvPr>
            <p:ph type="title"/>
          </p:nvPr>
        </p:nvSpPr>
        <p:spPr>
          <a:xfrm>
            <a:off x="628650" y="365127"/>
            <a:ext cx="7886700" cy="939972"/>
          </a:xfrm>
        </p:spPr>
        <p:txBody>
          <a:bodyPr/>
          <a:lstStyle/>
          <a:p>
            <a:r>
              <a:rPr lang="en-US" altLang="en-US" dirty="0">
                <a:ea typeface="ＭＳ Ｐゴシック" panose="020B0600070205080204" pitchFamily="34" charset="-128"/>
              </a:rPr>
              <a:t>Wireless ≠CSMA/CD</a:t>
            </a:r>
          </a:p>
        </p:txBody>
      </p:sp>
      <p:sp>
        <p:nvSpPr>
          <p:cNvPr id="31748" name="Rectangle 3"/>
          <p:cNvSpPr>
            <a:spLocks noGrp="1" noChangeArrowheads="1"/>
          </p:cNvSpPr>
          <p:nvPr>
            <p:ph type="body" idx="1"/>
          </p:nvPr>
        </p:nvSpPr>
        <p:spPr>
          <a:xfrm>
            <a:off x="382385" y="1305099"/>
            <a:ext cx="8370917" cy="4351338"/>
          </a:xfrm>
        </p:spPr>
        <p:txBody>
          <a:bodyPr/>
          <a:lstStyle/>
          <a:p>
            <a:r>
              <a:rPr lang="en-US" altLang="en-US" dirty="0">
                <a:ea typeface="ＭＳ Ｐゴシック" panose="020B0600070205080204" pitchFamily="34" charset="-128"/>
              </a:rPr>
              <a:t>Transmitter cannot send/listen concurrently</a:t>
            </a:r>
          </a:p>
          <a:p>
            <a:pPr lvl="1"/>
            <a:endParaRPr lang="en-US" altLang="en-US" dirty="0">
              <a:ea typeface="ＭＳ Ｐゴシック" panose="020B0600070205080204" pitchFamily="34" charset="-128"/>
            </a:endParaRPr>
          </a:p>
          <a:p>
            <a:pPr marL="457200" lvl="1" indent="0">
              <a:buNone/>
            </a:pPr>
            <a:endParaRPr lang="en-US" altLang="en-US" dirty="0">
              <a:ea typeface="ＭＳ Ｐゴシック" panose="020B0600070205080204" pitchFamily="34" charset="-128"/>
            </a:endParaRPr>
          </a:p>
          <a:p>
            <a:pPr lvl="1">
              <a:buFont typeface="Wingdings" panose="05000000000000000000" pitchFamily="2" charset="2"/>
              <a:buNone/>
            </a:pP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27878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fld id="{2455507F-B2A2-40D8-8B5A-BD6C0A16A30C}" type="slidenum">
              <a:rPr lang="en-US" altLang="en-US" sz="1400"/>
              <a:pPr/>
              <a:t>13</a:t>
            </a:fld>
            <a:endParaRPr lang="en-US" altLang="en-US" sz="1400"/>
          </a:p>
        </p:txBody>
      </p:sp>
      <p:sp>
        <p:nvSpPr>
          <p:cNvPr id="31747" name="Rectangle 2"/>
          <p:cNvSpPr>
            <a:spLocks noGrp="1" noChangeArrowheads="1"/>
          </p:cNvSpPr>
          <p:nvPr>
            <p:ph type="title"/>
          </p:nvPr>
        </p:nvSpPr>
        <p:spPr>
          <a:xfrm>
            <a:off x="628650" y="365127"/>
            <a:ext cx="7886700" cy="939972"/>
          </a:xfrm>
        </p:spPr>
        <p:txBody>
          <a:bodyPr/>
          <a:lstStyle/>
          <a:p>
            <a:r>
              <a:rPr lang="en-US" altLang="en-US" dirty="0">
                <a:ea typeface="ＭＳ Ｐゴシック" panose="020B0600070205080204" pitchFamily="34" charset="-128"/>
              </a:rPr>
              <a:t>Wireless ≠CSMA/CD</a:t>
            </a:r>
          </a:p>
        </p:txBody>
      </p:sp>
      <p:sp>
        <p:nvSpPr>
          <p:cNvPr id="31748" name="Rectangle 3"/>
          <p:cNvSpPr>
            <a:spLocks noGrp="1" noChangeArrowheads="1"/>
          </p:cNvSpPr>
          <p:nvPr>
            <p:ph type="body" idx="1"/>
          </p:nvPr>
        </p:nvSpPr>
        <p:spPr>
          <a:xfrm>
            <a:off x="382385" y="1305099"/>
            <a:ext cx="8370917" cy="4351338"/>
          </a:xfrm>
        </p:spPr>
        <p:txBody>
          <a:bodyPr/>
          <a:lstStyle/>
          <a:p>
            <a:r>
              <a:rPr lang="en-US" altLang="en-US" dirty="0">
                <a:ea typeface="ＭＳ Ｐゴシック" panose="020B0600070205080204" pitchFamily="34" charset="-128"/>
              </a:rPr>
              <a:t>Nodes have different coverage areas</a:t>
            </a:r>
          </a:p>
          <a:p>
            <a:pPr lvl="1"/>
            <a:r>
              <a:rPr lang="en-US" altLang="en-US" sz="2200" dirty="0">
                <a:solidFill>
                  <a:srgbClr val="0000FF"/>
                </a:solidFill>
                <a:ea typeface="ＭＳ Ｐゴシック" panose="020B0600070205080204" pitchFamily="34" charset="-128"/>
              </a:rPr>
              <a:t>Hidden terminal problem </a:t>
            </a:r>
            <a:r>
              <a:rPr lang="en-US" altLang="en-US" sz="2200" dirty="0">
                <a:ea typeface="ＭＳ Ｐゴシック" panose="020B0600070205080204" pitchFamily="34" charset="-128"/>
              </a:rPr>
              <a:t>and </a:t>
            </a:r>
            <a:r>
              <a:rPr lang="en-US" altLang="en-US" sz="2200" dirty="0">
                <a:solidFill>
                  <a:srgbClr val="0000FF"/>
                </a:solidFill>
                <a:ea typeface="ＭＳ Ｐゴシック" panose="020B0600070205080204" pitchFamily="34" charset="-128"/>
              </a:rPr>
              <a:t>Exposed terminal problem</a:t>
            </a:r>
          </a:p>
          <a:p>
            <a:pPr lvl="1"/>
            <a:endParaRPr lang="en-US" altLang="en-US" dirty="0">
              <a:ea typeface="ＭＳ Ｐゴシック" panose="020B0600070205080204" pitchFamily="34" charset="-128"/>
            </a:endParaRPr>
          </a:p>
          <a:p>
            <a:pPr lvl="1">
              <a:buFont typeface="Wingdings" panose="05000000000000000000" pitchFamily="2" charset="2"/>
              <a:buNone/>
            </a:pPr>
            <a:endParaRPr lang="en-US" altLang="en-US" dirty="0">
              <a:ea typeface="ＭＳ Ｐゴシック" panose="020B0600070205080204" pitchFamily="34" charset="-128"/>
            </a:endParaRPr>
          </a:p>
        </p:txBody>
      </p:sp>
      <p:pic>
        <p:nvPicPr>
          <p:cNvPr id="9" name="Picture 8" descr="04_Page_11.tif"/>
          <p:cNvPicPr>
            <a:picLocks noRot="1" noChangeAspect="1" noMove="1" noResize="1"/>
          </p:cNvPicPr>
          <p:nvPr isPhoto="1"/>
        </p:nvPicPr>
        <p:blipFill rotWithShape="1">
          <a:blip r:embed="rId3" cstate="print">
            <a:lum/>
          </a:blip>
          <a:srcRect l="53766" b="12311"/>
          <a:stretch/>
        </p:blipFill>
        <p:spPr>
          <a:xfrm>
            <a:off x="5140729" y="2883708"/>
            <a:ext cx="3593523" cy="1921048"/>
          </a:xfrm>
          <a:prstGeom prst="rect">
            <a:avLst/>
          </a:prstGeom>
          <a:noFill/>
          <a:ln>
            <a:noFill/>
          </a:ln>
        </p:spPr>
      </p:pic>
      <p:pic>
        <p:nvPicPr>
          <p:cNvPr id="12" name="Picture 11" descr="04_Page_11.tif"/>
          <p:cNvPicPr>
            <a:picLocks noRot="1" noChangeAspect="1" noMove="1" noResize="1"/>
          </p:cNvPicPr>
          <p:nvPr isPhoto="1"/>
        </p:nvPicPr>
        <p:blipFill rotWithShape="1">
          <a:blip r:embed="rId3" cstate="print">
            <a:lum/>
          </a:blip>
          <a:srcRect r="52723" b="12311"/>
          <a:stretch/>
        </p:blipFill>
        <p:spPr>
          <a:xfrm>
            <a:off x="681643" y="2883708"/>
            <a:ext cx="3674572" cy="1921048"/>
          </a:xfrm>
          <a:prstGeom prst="rect">
            <a:avLst/>
          </a:prstGeom>
          <a:noFill/>
          <a:ln>
            <a:noFill/>
          </a:ln>
        </p:spPr>
      </p:pic>
    </p:spTree>
    <p:extLst>
      <p:ext uri="{BB962C8B-B14F-4D97-AF65-F5344CB8AC3E}">
        <p14:creationId xmlns:p14="http://schemas.microsoft.com/office/powerpoint/2010/main" val="2286702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30580" y="498443"/>
            <a:ext cx="7886700" cy="670967"/>
          </a:xfrm>
        </p:spPr>
        <p:txBody>
          <a:bodyPr>
            <a:normAutofit fontScale="90000"/>
          </a:bodyPr>
          <a:lstStyle/>
          <a:p>
            <a:r>
              <a:rPr lang="en-US" dirty="0"/>
              <a:t>CSMA/CA: MACA </a:t>
            </a:r>
            <a:r>
              <a:rPr lang="en-US" dirty="0">
                <a:sym typeface="Wingdings" panose="05000000000000000000" pitchFamily="2" charset="2"/>
              </a:rPr>
              <a:t> </a:t>
            </a:r>
            <a:r>
              <a:rPr lang="en-US" dirty="0"/>
              <a:t>IEEE 802.11</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294967295"/>
          </p:nvPr>
        </p:nvSpPr>
        <p:spPr>
          <a:xfrm>
            <a:off x="40030" y="-535748"/>
            <a:ext cx="0" cy="0"/>
          </a:xfrm>
        </p:spPr>
        <p:txBody>
          <a:bodyPr/>
          <a:lstStyle/>
          <a:p>
            <a:endParaRPr lang="en-US" dirty="0">
              <a:latin typeface="Avenir Book" panose="020B0503020203020204" pitchFamily="34" charset="-78"/>
              <a:cs typeface="Avenir Book" panose="020B0503020203020204" pitchFamily="34" charset="-78"/>
            </a:endParaRPr>
          </a:p>
        </p:txBody>
      </p:sp>
      <p:sp>
        <p:nvSpPr>
          <p:cNvPr id="196" name="Rectangle 3">
            <a:extLst>
              <a:ext uri="{FF2B5EF4-FFF2-40B4-BE49-F238E27FC236}">
                <a16:creationId xmlns:a16="http://schemas.microsoft.com/office/drawing/2014/main" id="{A492C35A-994E-064C-B918-4058461067F1}"/>
              </a:ext>
            </a:extLst>
          </p:cNvPr>
          <p:cNvSpPr txBox="1">
            <a:spLocks noChangeArrowheads="1"/>
          </p:cNvSpPr>
          <p:nvPr/>
        </p:nvSpPr>
        <p:spPr bwMode="auto">
          <a:xfrm>
            <a:off x="954430" y="1248999"/>
            <a:ext cx="7820025" cy="348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defRPr/>
            </a:pPr>
            <a:r>
              <a:rPr lang="en-US" sz="2100" kern="0" dirty="0">
                <a:latin typeface="Avenir Book" panose="020B0503020203020204" pitchFamily="34" charset="-78"/>
                <a:cs typeface="Avenir Book" panose="020B0503020203020204" pitchFamily="34" charset="-78"/>
                <a:sym typeface="Symbol" charset="0"/>
              </a:rPr>
              <a:t>MACA: Sender and receiver uses a short handshake before transmitting	</a:t>
            </a:r>
          </a:p>
          <a:p>
            <a:pPr lvl="1">
              <a:defRPr/>
            </a:pPr>
            <a:r>
              <a:rPr lang="en-US" sz="1700" kern="0" dirty="0">
                <a:latin typeface="Avenir Book" panose="020B0503020203020204" pitchFamily="34" charset="-78"/>
                <a:cs typeface="Avenir Book" panose="020B0503020203020204" pitchFamily="34" charset="-78"/>
                <a:sym typeface="Symbol" charset="0"/>
              </a:rPr>
              <a:t>IEEE 802.11 uses a refinement of MACA</a:t>
            </a:r>
          </a:p>
          <a:p>
            <a:pPr>
              <a:defRPr/>
            </a:pPr>
            <a:endParaRPr lang="en-US" sz="2100" kern="0" dirty="0">
              <a:latin typeface="Avenir Book" panose="020B0503020203020204" pitchFamily="34" charset="-78"/>
              <a:cs typeface="Avenir Book" panose="020B0503020203020204" pitchFamily="34" charset="-78"/>
              <a:sym typeface="Symbol" charset="0"/>
            </a:endParaRPr>
          </a:p>
          <a:p>
            <a:pPr>
              <a:defRPr/>
            </a:pPr>
            <a:r>
              <a:rPr lang="en-US" sz="2100" kern="0" dirty="0">
                <a:latin typeface="Avenir Book" panose="020B0503020203020204" pitchFamily="34" charset="-78"/>
                <a:cs typeface="Avenir Book" panose="020B0503020203020204" pitchFamily="34" charset="-78"/>
                <a:sym typeface="Symbol" charset="0"/>
              </a:rPr>
              <a:t>802.11: CSMA - sense before transmitting</a:t>
            </a:r>
          </a:p>
          <a:p>
            <a:pPr>
              <a:defRPr/>
            </a:pPr>
            <a:endParaRPr lang="en-US" sz="2100" kern="0" dirty="0">
              <a:latin typeface="Avenir Book" panose="020B0503020203020204" pitchFamily="34" charset="-78"/>
              <a:cs typeface="Avenir Book" panose="020B0503020203020204" pitchFamily="34" charset="-78"/>
            </a:endParaRPr>
          </a:p>
          <a:p>
            <a:pPr>
              <a:defRPr/>
            </a:pPr>
            <a:r>
              <a:rPr lang="en-US" sz="2100" kern="0" dirty="0">
                <a:latin typeface="Avenir Book" panose="020B0503020203020204" pitchFamily="34" charset="-78"/>
                <a:cs typeface="Avenir Book" panose="020B0503020203020204" pitchFamily="34" charset="-78"/>
              </a:rPr>
              <a:t>802.11: no collision detection!</a:t>
            </a:r>
          </a:p>
          <a:p>
            <a:pPr lvl="1">
              <a:defRPr/>
            </a:pPr>
            <a:r>
              <a:rPr lang="en-US" sz="1800" kern="0" dirty="0">
                <a:latin typeface="Avenir Book" panose="020B0503020203020204" pitchFamily="34" charset="-78"/>
                <a:cs typeface="Avenir Book" panose="020B0503020203020204" pitchFamily="34" charset="-78"/>
              </a:rPr>
              <a:t>Goal: </a:t>
            </a:r>
            <a:r>
              <a:rPr lang="en-US" sz="1800" kern="0" dirty="0">
                <a:solidFill>
                  <a:srgbClr val="0000A8"/>
                </a:solidFill>
                <a:latin typeface="Avenir Book" panose="020B0503020203020204" pitchFamily="34" charset="-78"/>
                <a:cs typeface="Avenir Book" panose="020B0503020203020204" pitchFamily="34" charset="-78"/>
              </a:rPr>
              <a:t>avoid collisions: </a:t>
            </a:r>
            <a:r>
              <a:rPr lang="en-US" sz="1800" kern="0" dirty="0">
                <a:latin typeface="Avenir Book" panose="020B0503020203020204" pitchFamily="34" charset="-78"/>
                <a:cs typeface="Avenir Book" panose="020B0503020203020204" pitchFamily="34" charset="-78"/>
              </a:rPr>
              <a:t>CSMA/</a:t>
            </a:r>
            <a:r>
              <a:rPr lang="en-US" sz="1800" u="sng" kern="0" dirty="0" err="1">
                <a:solidFill>
                  <a:srgbClr val="0000A8"/>
                </a:solidFill>
                <a:latin typeface="Avenir Book" panose="020B0503020203020204" pitchFamily="34" charset="-78"/>
                <a:cs typeface="Avenir Book" panose="020B0503020203020204" pitchFamily="34" charset="-78"/>
              </a:rPr>
              <a:t>C</a:t>
            </a:r>
            <a:r>
              <a:rPr lang="en-US" sz="1800" kern="0" dirty="0" err="1">
                <a:latin typeface="Avenir Book" panose="020B0503020203020204" pitchFamily="34" charset="-78"/>
                <a:cs typeface="Avenir Book" panose="020B0503020203020204" pitchFamily="34" charset="-78"/>
              </a:rPr>
              <a:t>ollision</a:t>
            </a:r>
            <a:r>
              <a:rPr lang="en-US" sz="1800" u="sng" kern="0" dirty="0" err="1">
                <a:solidFill>
                  <a:srgbClr val="0000A8"/>
                </a:solidFill>
                <a:latin typeface="Avenir Book" panose="020B0503020203020204" pitchFamily="34" charset="-78"/>
                <a:cs typeface="Avenir Book" panose="020B0503020203020204" pitchFamily="34" charset="-78"/>
              </a:rPr>
              <a:t>A</a:t>
            </a:r>
            <a:r>
              <a:rPr lang="en-US" sz="1800" kern="0" dirty="0" err="1">
                <a:latin typeface="Avenir Book" panose="020B0503020203020204" pitchFamily="34" charset="-78"/>
                <a:cs typeface="Avenir Book" panose="020B0503020203020204" pitchFamily="34" charset="-78"/>
              </a:rPr>
              <a:t>voidance</a:t>
            </a:r>
            <a:endParaRPr lang="en-US" sz="1800" kern="0" dirty="0">
              <a:latin typeface="Avenir Book" panose="020B0503020203020204" pitchFamily="34" charset="-78"/>
              <a:cs typeface="Avenir Book" panose="020B0503020203020204" pitchFamily="34" charset="-78"/>
            </a:endParaRPr>
          </a:p>
          <a:p>
            <a:pPr lvl="1">
              <a:defRPr/>
            </a:pPr>
            <a:r>
              <a:rPr lang="en-US" sz="1800" kern="0" dirty="0">
                <a:latin typeface="Avenir Book" panose="020B0503020203020204" pitchFamily="34" charset="-78"/>
                <a:cs typeface="Avenir Book" panose="020B0503020203020204" pitchFamily="34" charset="-78"/>
              </a:rPr>
              <a:t>Hidden and exposed station problems are alleviated using RTS/CTS exchanges</a:t>
            </a:r>
          </a:p>
          <a:p>
            <a:pPr lvl="1">
              <a:defRPr/>
            </a:pPr>
            <a:r>
              <a:rPr lang="en-US" sz="1800" kern="0" dirty="0">
                <a:latin typeface="Avenir Book" panose="020B0503020203020204" pitchFamily="34" charset="-78"/>
                <a:cs typeface="Avenir Book" panose="020B0503020203020204" pitchFamily="34" charset="-78"/>
              </a:rPr>
              <a:t>In 802.11 RTS/CTS is optional</a:t>
            </a:r>
          </a:p>
          <a:p>
            <a:pPr marL="457200" lvl="1" indent="0">
              <a:buNone/>
              <a:defRPr/>
            </a:pPr>
            <a:endParaRPr lang="en-US" sz="1500" kern="0" dirty="0">
              <a:solidFill>
                <a:srgbClr val="FF0000"/>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53684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96">
                                            <p:txEl>
                                              <p:pRg st="3" end="3"/>
                                            </p:txEl>
                                          </p:spTgt>
                                        </p:tgtEl>
                                        <p:attrNameLst>
                                          <p:attrName>style.visibility</p:attrName>
                                        </p:attrNameLst>
                                      </p:cBhvr>
                                      <p:to>
                                        <p:strVal val="visible"/>
                                      </p:to>
                                    </p:set>
                                    <p:animEffect transition="in" filter="dissolve">
                                      <p:cBhvr>
                                        <p:cTn id="7" dur="500"/>
                                        <p:tgtEl>
                                          <p:spTgt spid="196">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96">
                                            <p:txEl>
                                              <p:pRg st="0" end="0"/>
                                            </p:txEl>
                                          </p:spTgt>
                                        </p:tgtEl>
                                        <p:attrNameLst>
                                          <p:attrName>style.visibility</p:attrName>
                                        </p:attrNameLst>
                                      </p:cBhvr>
                                      <p:to>
                                        <p:strVal val="visible"/>
                                      </p:to>
                                    </p:set>
                                    <p:animEffect transition="in" filter="dissolve">
                                      <p:cBhvr>
                                        <p:cTn id="10" dur="500"/>
                                        <p:tgtEl>
                                          <p:spTgt spid="196">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96">
                                            <p:txEl>
                                              <p:pRg st="1" end="1"/>
                                            </p:txEl>
                                          </p:spTgt>
                                        </p:tgtEl>
                                        <p:attrNameLst>
                                          <p:attrName>style.visibility</p:attrName>
                                        </p:attrNameLst>
                                      </p:cBhvr>
                                      <p:to>
                                        <p:strVal val="visible"/>
                                      </p:to>
                                    </p:set>
                                    <p:animEffect transition="in" filter="dissolve">
                                      <p:cBhvr>
                                        <p:cTn id="13" dur="500"/>
                                        <p:tgtEl>
                                          <p:spTgt spid="19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96">
                                            <p:txEl>
                                              <p:pRg st="5" end="5"/>
                                            </p:txEl>
                                          </p:spTgt>
                                        </p:tgtEl>
                                        <p:attrNameLst>
                                          <p:attrName>style.visibility</p:attrName>
                                        </p:attrNameLst>
                                      </p:cBhvr>
                                      <p:to>
                                        <p:strVal val="visible"/>
                                      </p:to>
                                    </p:set>
                                    <p:animEffect transition="in" filter="dissolve">
                                      <p:cBhvr>
                                        <p:cTn id="18" dur="500"/>
                                        <p:tgtEl>
                                          <p:spTgt spid="19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96">
                                            <p:txEl>
                                              <p:pRg st="6" end="6"/>
                                            </p:txEl>
                                          </p:spTgt>
                                        </p:tgtEl>
                                        <p:attrNameLst>
                                          <p:attrName>style.visibility</p:attrName>
                                        </p:attrNameLst>
                                      </p:cBhvr>
                                      <p:to>
                                        <p:strVal val="visible"/>
                                      </p:to>
                                    </p:set>
                                    <p:animEffect transition="in" filter="dissolve">
                                      <p:cBhvr>
                                        <p:cTn id="21" dur="500"/>
                                        <p:tgtEl>
                                          <p:spTgt spid="196">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96">
                                            <p:txEl>
                                              <p:pRg st="7" end="7"/>
                                            </p:txEl>
                                          </p:spTgt>
                                        </p:tgtEl>
                                        <p:attrNameLst>
                                          <p:attrName>style.visibility</p:attrName>
                                        </p:attrNameLst>
                                      </p:cBhvr>
                                      <p:to>
                                        <p:strVal val="visible"/>
                                      </p:to>
                                    </p:set>
                                    <p:animEffect transition="in" filter="dissolve">
                                      <p:cBhvr>
                                        <p:cTn id="24" dur="500"/>
                                        <p:tgtEl>
                                          <p:spTgt spid="196">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96">
                                            <p:txEl>
                                              <p:pRg st="8" end="8"/>
                                            </p:txEl>
                                          </p:spTgt>
                                        </p:tgtEl>
                                        <p:attrNameLst>
                                          <p:attrName>style.visibility</p:attrName>
                                        </p:attrNameLst>
                                      </p:cBhvr>
                                      <p:to>
                                        <p:strVal val="visible"/>
                                      </p:to>
                                    </p:set>
                                    <p:animEffect transition="in" filter="dissolve">
                                      <p:cBhvr>
                                        <p:cTn id="27" dur="500"/>
                                        <p:tgtEl>
                                          <p:spTgt spid="1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81990" y="576991"/>
            <a:ext cx="7886700" cy="670967"/>
          </a:xfrm>
        </p:spPr>
        <p:txBody>
          <a:bodyPr>
            <a:normAutofit fontScale="90000"/>
          </a:bodyPr>
          <a:lstStyle/>
          <a:p>
            <a:r>
              <a:rPr lang="en-US" dirty="0"/>
              <a:t>CSMA/CA: IEEE 802.11</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294967295"/>
          </p:nvPr>
        </p:nvSpPr>
        <p:spPr>
          <a:xfrm>
            <a:off x="91440" y="-457200"/>
            <a:ext cx="0" cy="0"/>
          </a:xfrm>
        </p:spPr>
        <p:txBody>
          <a:bodyPr/>
          <a:lstStyle/>
          <a:p>
            <a:endParaRPr lang="en-US" dirty="0">
              <a:latin typeface="Avenir Book" panose="020B0503020203020204" pitchFamily="34" charset="-78"/>
              <a:cs typeface="Avenir Book" panose="020B0503020203020204" pitchFamily="34" charset="-78"/>
            </a:endParaRPr>
          </a:p>
        </p:txBody>
      </p:sp>
      <p:sp>
        <p:nvSpPr>
          <p:cNvPr id="62" name="Rectangle 3">
            <a:extLst>
              <a:ext uri="{FF2B5EF4-FFF2-40B4-BE49-F238E27FC236}">
                <a16:creationId xmlns:a16="http://schemas.microsoft.com/office/drawing/2014/main" id="{46F0333A-83DD-F74F-A348-96E3175871E3}"/>
              </a:ext>
            </a:extLst>
          </p:cNvPr>
          <p:cNvSpPr txBox="1">
            <a:spLocks noChangeArrowheads="1"/>
          </p:cNvSpPr>
          <p:nvPr/>
        </p:nvSpPr>
        <p:spPr bwMode="auto">
          <a:xfrm>
            <a:off x="507567" y="1366838"/>
            <a:ext cx="5014913" cy="9691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spcAft>
                <a:spcPts val="900"/>
              </a:spcAft>
              <a:buNone/>
              <a:defRPr/>
            </a:pPr>
            <a:r>
              <a:rPr lang="en-US" sz="1800" kern="0" dirty="0">
                <a:solidFill>
                  <a:srgbClr val="C00000"/>
                </a:solidFill>
                <a:latin typeface="Avenir Book" panose="020B0503020203020204" pitchFamily="34" charset="-78"/>
                <a:cs typeface="Avenir Book" panose="020B0503020203020204" pitchFamily="34" charset="-78"/>
              </a:rPr>
              <a:t>802.11 sender</a:t>
            </a:r>
          </a:p>
          <a:p>
            <a:pPr marL="257175" indent="-257175" defTabSz="685800">
              <a:buNone/>
              <a:defRPr/>
            </a:pPr>
            <a:r>
              <a:rPr lang="en-US" sz="1800" kern="0" dirty="0">
                <a:solidFill>
                  <a:srgbClr val="000099"/>
                </a:solidFill>
                <a:latin typeface="Avenir Book" panose="020B0503020203020204" pitchFamily="34" charset="-78"/>
                <a:cs typeface="Avenir Book" panose="020B0503020203020204" pitchFamily="34" charset="-78"/>
              </a:rPr>
              <a:t>1. </a:t>
            </a:r>
            <a:r>
              <a:rPr lang="en-US" sz="1500" kern="0" dirty="0">
                <a:solidFill>
                  <a:srgbClr val="000099"/>
                </a:solidFill>
                <a:latin typeface="Avenir Book" panose="020B0503020203020204" pitchFamily="34" charset="-78"/>
                <a:cs typeface="Avenir Book" panose="020B0503020203020204" pitchFamily="34" charset="-78"/>
              </a:rPr>
              <a:t>If sense channel idle</a:t>
            </a:r>
            <a:r>
              <a:rPr lang="en-US" sz="1500" kern="0" dirty="0">
                <a:solidFill>
                  <a:srgbClr val="000000"/>
                </a:solidFill>
                <a:latin typeface="Avenir Book" panose="020B0503020203020204" pitchFamily="34" charset="-78"/>
                <a:cs typeface="Avenir Book" panose="020B0503020203020204" pitchFamily="34" charset="-78"/>
              </a:rPr>
              <a:t> for </a:t>
            </a:r>
            <a:r>
              <a:rPr lang="en-US" sz="1500" b="1" kern="0" dirty="0">
                <a:solidFill>
                  <a:srgbClr val="000000"/>
                </a:solidFill>
                <a:latin typeface="Avenir Book" panose="020B0503020203020204" pitchFamily="34" charset="-78"/>
                <a:cs typeface="Avenir Book" panose="020B0503020203020204" pitchFamily="34" charset="-78"/>
              </a:rPr>
              <a:t>DIFS</a:t>
            </a:r>
            <a:r>
              <a:rPr lang="en-US" sz="1500" kern="0" dirty="0">
                <a:solidFill>
                  <a:srgbClr val="000000"/>
                </a:solidFill>
                <a:latin typeface="Avenir Book" panose="020B0503020203020204" pitchFamily="34" charset="-78"/>
                <a:cs typeface="Avenir Book" panose="020B0503020203020204" pitchFamily="34" charset="-78"/>
              </a:rPr>
              <a:t>  </a:t>
            </a:r>
            <a:r>
              <a:rPr lang="en-US" sz="1500" kern="0" dirty="0">
                <a:solidFill>
                  <a:srgbClr val="000099"/>
                </a:solidFill>
                <a:latin typeface="Avenir Book" panose="020B0503020203020204" pitchFamily="34" charset="-78"/>
                <a:cs typeface="Avenir Book" panose="020B0503020203020204" pitchFamily="34" charset="-78"/>
              </a:rPr>
              <a:t>then</a:t>
            </a:r>
            <a:r>
              <a:rPr lang="en-US" sz="1500" kern="0" dirty="0">
                <a:solidFill>
                  <a:srgbClr val="000000"/>
                </a:solidFill>
                <a:latin typeface="Avenir Book" panose="020B0503020203020204" pitchFamily="34" charset="-78"/>
                <a:cs typeface="Avenir Book" panose="020B0503020203020204" pitchFamily="34" charset="-78"/>
              </a:rPr>
              <a:t> </a:t>
            </a:r>
          </a:p>
          <a:p>
            <a:pPr marL="557213" lvl="1" indent="-214313" defTabSz="685800">
              <a:buNone/>
              <a:defRPr/>
            </a:pPr>
            <a:r>
              <a:rPr lang="en-US" sz="1500" kern="0" dirty="0">
                <a:solidFill>
                  <a:srgbClr val="000000"/>
                </a:solidFill>
                <a:latin typeface="Avenir Book" panose="020B0503020203020204" pitchFamily="34" charset="-78"/>
                <a:cs typeface="Avenir Book" panose="020B0503020203020204" pitchFamily="34" charset="-78"/>
              </a:rPr>
              <a:t>transmit entire frame (no CD)</a:t>
            </a:r>
          </a:p>
          <a:p>
            <a:pPr marL="257175" indent="-257175" defTabSz="685800">
              <a:buNone/>
              <a:defRPr/>
            </a:pPr>
            <a:endParaRPr lang="en-US" sz="1500" kern="0" dirty="0">
              <a:solidFill>
                <a:srgbClr val="000000"/>
              </a:solidFill>
              <a:latin typeface="Avenir Book" panose="020B0503020203020204" pitchFamily="34" charset="-78"/>
              <a:cs typeface="Avenir Book" panose="020B0503020203020204" pitchFamily="34" charset="-78"/>
            </a:endParaRPr>
          </a:p>
        </p:txBody>
      </p:sp>
      <p:sp>
        <p:nvSpPr>
          <p:cNvPr id="63" name="Line 5">
            <a:extLst>
              <a:ext uri="{FF2B5EF4-FFF2-40B4-BE49-F238E27FC236}">
                <a16:creationId xmlns:a16="http://schemas.microsoft.com/office/drawing/2014/main" id="{9E2A2F29-B074-5A4D-BB4E-83CB4190D15C}"/>
              </a:ext>
            </a:extLst>
          </p:cNvPr>
          <p:cNvSpPr>
            <a:spLocks noChangeShapeType="1"/>
          </p:cNvSpPr>
          <p:nvPr/>
        </p:nvSpPr>
        <p:spPr bwMode="auto">
          <a:xfrm>
            <a:off x="6639878" y="1969294"/>
            <a:ext cx="0" cy="250388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4" name="Line 6">
            <a:extLst>
              <a:ext uri="{FF2B5EF4-FFF2-40B4-BE49-F238E27FC236}">
                <a16:creationId xmlns:a16="http://schemas.microsoft.com/office/drawing/2014/main" id="{73460FF9-273C-2341-A83B-21612A1CBC06}"/>
              </a:ext>
            </a:extLst>
          </p:cNvPr>
          <p:cNvSpPr>
            <a:spLocks noChangeShapeType="1"/>
          </p:cNvSpPr>
          <p:nvPr/>
        </p:nvSpPr>
        <p:spPr bwMode="auto">
          <a:xfrm>
            <a:off x="8079344" y="1959769"/>
            <a:ext cx="0" cy="250388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 name="Text Box 7">
            <a:extLst>
              <a:ext uri="{FF2B5EF4-FFF2-40B4-BE49-F238E27FC236}">
                <a16:creationId xmlns:a16="http://schemas.microsoft.com/office/drawing/2014/main" id="{ED919692-31A8-054F-9C95-2A52F2A135E0}"/>
              </a:ext>
            </a:extLst>
          </p:cNvPr>
          <p:cNvSpPr txBox="1">
            <a:spLocks noChangeArrowheads="1"/>
          </p:cNvSpPr>
          <p:nvPr/>
        </p:nvSpPr>
        <p:spPr bwMode="auto">
          <a:xfrm>
            <a:off x="6332697" y="1701404"/>
            <a:ext cx="652743"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sender</a:t>
            </a:r>
          </a:p>
        </p:txBody>
      </p:sp>
      <p:sp>
        <p:nvSpPr>
          <p:cNvPr id="66" name="Text Box 8">
            <a:extLst>
              <a:ext uri="{FF2B5EF4-FFF2-40B4-BE49-F238E27FC236}">
                <a16:creationId xmlns:a16="http://schemas.microsoft.com/office/drawing/2014/main" id="{9D11CDA0-1D11-3047-9C1E-3B00DB6D29A6}"/>
              </a:ext>
            </a:extLst>
          </p:cNvPr>
          <p:cNvSpPr txBox="1">
            <a:spLocks noChangeArrowheads="1"/>
          </p:cNvSpPr>
          <p:nvPr/>
        </p:nvSpPr>
        <p:spPr bwMode="auto">
          <a:xfrm>
            <a:off x="7711441" y="1708548"/>
            <a:ext cx="729687"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200" dirty="0">
                <a:solidFill>
                  <a:srgbClr val="000000"/>
                </a:solidFill>
                <a:latin typeface="Avenir Book" panose="020B0503020203020204" pitchFamily="34" charset="-78"/>
                <a:cs typeface="Avenir Book" panose="020B0503020203020204" pitchFamily="34" charset="-78"/>
              </a:rPr>
              <a:t>receiver</a:t>
            </a:r>
          </a:p>
        </p:txBody>
      </p:sp>
      <p:grpSp>
        <p:nvGrpSpPr>
          <p:cNvPr id="67" name="Group 23">
            <a:extLst>
              <a:ext uri="{FF2B5EF4-FFF2-40B4-BE49-F238E27FC236}">
                <a16:creationId xmlns:a16="http://schemas.microsoft.com/office/drawing/2014/main" id="{DB72C6B2-5F42-674D-8FCA-0841D0870691}"/>
              </a:ext>
            </a:extLst>
          </p:cNvPr>
          <p:cNvGrpSpPr>
            <a:grpSpLocks/>
          </p:cNvGrpSpPr>
          <p:nvPr/>
        </p:nvGrpSpPr>
        <p:grpSpPr bwMode="auto">
          <a:xfrm>
            <a:off x="6118384" y="2191942"/>
            <a:ext cx="1962150" cy="1268015"/>
            <a:chOff x="3614" y="1617"/>
            <a:chExt cx="1648" cy="1065"/>
          </a:xfrm>
        </p:grpSpPr>
        <p:grpSp>
          <p:nvGrpSpPr>
            <p:cNvPr id="68" name="Group 22">
              <a:extLst>
                <a:ext uri="{FF2B5EF4-FFF2-40B4-BE49-F238E27FC236}">
                  <a16:creationId xmlns:a16="http://schemas.microsoft.com/office/drawing/2014/main" id="{DD95C74A-C16D-0B47-A0ED-FFDE08168258}"/>
                </a:ext>
              </a:extLst>
            </p:cNvPr>
            <p:cNvGrpSpPr>
              <a:grpSpLocks/>
            </p:cNvGrpSpPr>
            <p:nvPr/>
          </p:nvGrpSpPr>
          <p:grpSpPr bwMode="auto">
            <a:xfrm>
              <a:off x="3614" y="1617"/>
              <a:ext cx="424" cy="213"/>
              <a:chOff x="3614" y="1617"/>
              <a:chExt cx="424" cy="213"/>
            </a:xfrm>
          </p:grpSpPr>
          <p:sp>
            <p:nvSpPr>
              <p:cNvPr id="72" name="AutoShape 11">
                <a:extLst>
                  <a:ext uri="{FF2B5EF4-FFF2-40B4-BE49-F238E27FC236}">
                    <a16:creationId xmlns:a16="http://schemas.microsoft.com/office/drawing/2014/main" id="{D9BC3A4E-3207-B048-A31E-196D97B6925D}"/>
                  </a:ext>
                </a:extLst>
              </p:cNvPr>
              <p:cNvSpPr>
                <a:spLocks/>
              </p:cNvSpPr>
              <p:nvPr/>
            </p:nvSpPr>
            <p:spPr bwMode="auto">
              <a:xfrm>
                <a:off x="3984" y="1620"/>
                <a:ext cx="54" cy="162"/>
              </a:xfrm>
              <a:prstGeom prst="leftBrace">
                <a:avLst>
                  <a:gd name="adj1" fmla="val 25000"/>
                  <a:gd name="adj2" fmla="val 50000"/>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3" name="Text Box 12">
                <a:extLst>
                  <a:ext uri="{FF2B5EF4-FFF2-40B4-BE49-F238E27FC236}">
                    <a16:creationId xmlns:a16="http://schemas.microsoft.com/office/drawing/2014/main" id="{F79FF5B8-A321-E743-B75F-A96DCDF80B7C}"/>
                  </a:ext>
                </a:extLst>
              </p:cNvPr>
              <p:cNvSpPr txBox="1">
                <a:spLocks noChangeArrowheads="1"/>
              </p:cNvSpPr>
              <p:nvPr/>
            </p:nvSpPr>
            <p:spPr bwMode="auto">
              <a:xfrm>
                <a:off x="3614" y="1617"/>
                <a:ext cx="395"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DIFS</a:t>
                </a:r>
              </a:p>
            </p:txBody>
          </p:sp>
        </p:grpSp>
        <p:grpSp>
          <p:nvGrpSpPr>
            <p:cNvPr id="69" name="Group 20">
              <a:extLst>
                <a:ext uri="{FF2B5EF4-FFF2-40B4-BE49-F238E27FC236}">
                  <a16:creationId xmlns:a16="http://schemas.microsoft.com/office/drawing/2014/main" id="{11B7C547-387E-4B43-9647-F39A2BBF525D}"/>
                </a:ext>
              </a:extLst>
            </p:cNvPr>
            <p:cNvGrpSpPr>
              <a:grpSpLocks/>
            </p:cNvGrpSpPr>
            <p:nvPr/>
          </p:nvGrpSpPr>
          <p:grpSpPr bwMode="auto">
            <a:xfrm>
              <a:off x="4050" y="1782"/>
              <a:ext cx="1212" cy="900"/>
              <a:chOff x="4050" y="1782"/>
              <a:chExt cx="1212" cy="900"/>
            </a:xfrm>
          </p:grpSpPr>
          <p:sp>
            <p:nvSpPr>
              <p:cNvPr id="70" name="Freeform 13">
                <a:extLst>
                  <a:ext uri="{FF2B5EF4-FFF2-40B4-BE49-F238E27FC236}">
                    <a16:creationId xmlns:a16="http://schemas.microsoft.com/office/drawing/2014/main" id="{4D50A1EF-833D-AE4E-A262-4DC95573308E}"/>
                  </a:ext>
                </a:extLst>
              </p:cNvPr>
              <p:cNvSpPr>
                <a:spLocks/>
              </p:cNvSpPr>
              <p:nvPr/>
            </p:nvSpPr>
            <p:spPr bwMode="auto">
              <a:xfrm>
                <a:off x="4050" y="1782"/>
                <a:ext cx="1212" cy="900"/>
              </a:xfrm>
              <a:custGeom>
                <a:avLst/>
                <a:gdLst>
                  <a:gd name="T0" fmla="*/ 6 w 1212"/>
                  <a:gd name="T1" fmla="*/ 0 h 900"/>
                  <a:gd name="T2" fmla="*/ 1212 w 1212"/>
                  <a:gd name="T3" fmla="*/ 228 h 900"/>
                  <a:gd name="T4" fmla="*/ 1212 w 1212"/>
                  <a:gd name="T5" fmla="*/ 900 h 900"/>
                  <a:gd name="T6" fmla="*/ 0 w 1212"/>
                  <a:gd name="T7" fmla="*/ 660 h 900"/>
                  <a:gd name="T8" fmla="*/ 6 w 1212"/>
                  <a:gd name="T9" fmla="*/ 0 h 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900">
                    <a:moveTo>
                      <a:pt x="6" y="0"/>
                    </a:moveTo>
                    <a:lnTo>
                      <a:pt x="1212" y="228"/>
                    </a:lnTo>
                    <a:lnTo>
                      <a:pt x="1212" y="900"/>
                    </a:lnTo>
                    <a:lnTo>
                      <a:pt x="0" y="660"/>
                    </a:lnTo>
                    <a:lnTo>
                      <a:pt x="6" y="0"/>
                    </a:lnTo>
                    <a:close/>
                  </a:path>
                </a:pathLst>
              </a:custGeom>
              <a:solidFill>
                <a:srgbClr val="00CC99"/>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1" name="Text Box 18">
                <a:extLst>
                  <a:ext uri="{FF2B5EF4-FFF2-40B4-BE49-F238E27FC236}">
                    <a16:creationId xmlns:a16="http://schemas.microsoft.com/office/drawing/2014/main" id="{77E61552-4FF0-FB44-8642-9FAF013E8FA9}"/>
                  </a:ext>
                </a:extLst>
              </p:cNvPr>
              <p:cNvSpPr txBox="1">
                <a:spLocks noChangeArrowheads="1"/>
              </p:cNvSpPr>
              <p:nvPr/>
            </p:nvSpPr>
            <p:spPr bwMode="auto">
              <a:xfrm>
                <a:off x="4394" y="2108"/>
                <a:ext cx="443"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kern="0" dirty="0">
                    <a:solidFill>
                      <a:srgbClr val="FFFFFF"/>
                    </a:solidFill>
                    <a:latin typeface="Avenir Book" panose="020B0503020203020204" pitchFamily="34" charset="-78"/>
                    <a:cs typeface="Avenir Book" panose="020B0503020203020204" pitchFamily="34" charset="-78"/>
                  </a:rPr>
                  <a:t>data</a:t>
                </a:r>
              </a:p>
            </p:txBody>
          </p:sp>
        </p:grpSp>
      </p:grpSp>
      <p:grpSp>
        <p:nvGrpSpPr>
          <p:cNvPr id="74" name="Group 24">
            <a:extLst>
              <a:ext uri="{FF2B5EF4-FFF2-40B4-BE49-F238E27FC236}">
                <a16:creationId xmlns:a16="http://schemas.microsoft.com/office/drawing/2014/main" id="{F39FAC8C-CE88-F844-B77D-4E73F96D7AA0}"/>
              </a:ext>
            </a:extLst>
          </p:cNvPr>
          <p:cNvGrpSpPr>
            <a:grpSpLocks/>
          </p:cNvGrpSpPr>
          <p:nvPr/>
        </p:nvGrpSpPr>
        <p:grpSpPr bwMode="auto">
          <a:xfrm>
            <a:off x="6630355" y="3467100"/>
            <a:ext cx="1891904" cy="692944"/>
            <a:chOff x="4044" y="2688"/>
            <a:chExt cx="1589" cy="582"/>
          </a:xfrm>
        </p:grpSpPr>
        <p:sp>
          <p:nvSpPr>
            <p:cNvPr id="75" name="Text Box 14">
              <a:extLst>
                <a:ext uri="{FF2B5EF4-FFF2-40B4-BE49-F238E27FC236}">
                  <a16:creationId xmlns:a16="http://schemas.microsoft.com/office/drawing/2014/main" id="{121CEDFD-A8A3-3C4E-85EF-92C0E6F784C2}"/>
                </a:ext>
              </a:extLst>
            </p:cNvPr>
            <p:cNvSpPr txBox="1">
              <a:spLocks noChangeArrowheads="1"/>
            </p:cNvSpPr>
            <p:nvPr/>
          </p:nvSpPr>
          <p:spPr bwMode="auto">
            <a:xfrm>
              <a:off x="5258" y="2697"/>
              <a:ext cx="375"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kern="0" dirty="0">
                  <a:solidFill>
                    <a:srgbClr val="000000"/>
                  </a:solidFill>
                  <a:latin typeface="Avenir Book" panose="020B0503020203020204" pitchFamily="34" charset="-78"/>
                  <a:cs typeface="Avenir Book" panose="020B0503020203020204" pitchFamily="34" charset="-78"/>
                </a:rPr>
                <a:t>SIFS</a:t>
              </a:r>
            </a:p>
          </p:txBody>
        </p:sp>
        <p:sp>
          <p:nvSpPr>
            <p:cNvPr id="76" name="AutoShape 15">
              <a:extLst>
                <a:ext uri="{FF2B5EF4-FFF2-40B4-BE49-F238E27FC236}">
                  <a16:creationId xmlns:a16="http://schemas.microsoft.com/office/drawing/2014/main" id="{E6E8F24A-63B2-EF45-AC8E-09F08CD03334}"/>
                </a:ext>
              </a:extLst>
            </p:cNvPr>
            <p:cNvSpPr>
              <a:spLocks/>
            </p:cNvSpPr>
            <p:nvPr/>
          </p:nvSpPr>
          <p:spPr bwMode="auto">
            <a:xfrm flipH="1">
              <a:off x="5262" y="2688"/>
              <a:ext cx="54" cy="162"/>
            </a:xfrm>
            <a:prstGeom prst="leftBrace">
              <a:avLst>
                <a:gd name="adj1" fmla="val 25000"/>
                <a:gd name="adj2" fmla="val 50000"/>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77" name="Group 21">
              <a:extLst>
                <a:ext uri="{FF2B5EF4-FFF2-40B4-BE49-F238E27FC236}">
                  <a16:creationId xmlns:a16="http://schemas.microsoft.com/office/drawing/2014/main" id="{22A21D51-0387-824E-9A0B-5EA74DE9E462}"/>
                </a:ext>
              </a:extLst>
            </p:cNvPr>
            <p:cNvGrpSpPr>
              <a:grpSpLocks/>
            </p:cNvGrpSpPr>
            <p:nvPr/>
          </p:nvGrpSpPr>
          <p:grpSpPr bwMode="auto">
            <a:xfrm>
              <a:off x="4044" y="2856"/>
              <a:ext cx="1212" cy="414"/>
              <a:chOff x="4044" y="2856"/>
              <a:chExt cx="1212" cy="414"/>
            </a:xfrm>
          </p:grpSpPr>
          <p:sp>
            <p:nvSpPr>
              <p:cNvPr id="78" name="Freeform 17">
                <a:extLst>
                  <a:ext uri="{FF2B5EF4-FFF2-40B4-BE49-F238E27FC236}">
                    <a16:creationId xmlns:a16="http://schemas.microsoft.com/office/drawing/2014/main" id="{7FAC184E-6A68-7746-9D42-6F57DF8E2C1A}"/>
                  </a:ext>
                </a:extLst>
              </p:cNvPr>
              <p:cNvSpPr>
                <a:spLocks/>
              </p:cNvSpPr>
              <p:nvPr/>
            </p:nvSpPr>
            <p:spPr bwMode="auto">
              <a:xfrm flipV="1">
                <a:off x="4044" y="2856"/>
                <a:ext cx="1212" cy="414"/>
              </a:xfrm>
              <a:custGeom>
                <a:avLst/>
                <a:gdLst>
                  <a:gd name="T0" fmla="*/ 0 w 1212"/>
                  <a:gd name="T1" fmla="*/ 0 h 414"/>
                  <a:gd name="T2" fmla="*/ 1212 w 1212"/>
                  <a:gd name="T3" fmla="*/ 246 h 414"/>
                  <a:gd name="T4" fmla="*/ 1212 w 1212"/>
                  <a:gd name="T5" fmla="*/ 414 h 414"/>
                  <a:gd name="T6" fmla="*/ 6 w 1212"/>
                  <a:gd name="T7" fmla="*/ 174 h 414"/>
                  <a:gd name="T8" fmla="*/ 0 w 1212"/>
                  <a:gd name="T9" fmla="*/ 0 h 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414">
                    <a:moveTo>
                      <a:pt x="0" y="0"/>
                    </a:moveTo>
                    <a:lnTo>
                      <a:pt x="1212" y="246"/>
                    </a:lnTo>
                    <a:lnTo>
                      <a:pt x="1212" y="414"/>
                    </a:lnTo>
                    <a:lnTo>
                      <a:pt x="6" y="174"/>
                    </a:lnTo>
                    <a:lnTo>
                      <a:pt x="0" y="0"/>
                    </a:lnTo>
                    <a:close/>
                  </a:path>
                </a:pathLst>
              </a:custGeom>
              <a:solidFill>
                <a:srgbClr val="3333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9" name="Text Box 19">
                <a:extLst>
                  <a:ext uri="{FF2B5EF4-FFF2-40B4-BE49-F238E27FC236}">
                    <a16:creationId xmlns:a16="http://schemas.microsoft.com/office/drawing/2014/main" id="{9873A3A6-6621-884E-A2FD-7CEFD2BCF722}"/>
                  </a:ext>
                </a:extLst>
              </p:cNvPr>
              <p:cNvSpPr txBox="1">
                <a:spLocks noChangeArrowheads="1"/>
              </p:cNvSpPr>
              <p:nvPr/>
            </p:nvSpPr>
            <p:spPr bwMode="auto">
              <a:xfrm>
                <a:off x="4436" y="2954"/>
                <a:ext cx="454"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kern="0" dirty="0">
                    <a:solidFill>
                      <a:srgbClr val="FFFFFF"/>
                    </a:solidFill>
                    <a:latin typeface="Avenir Book" panose="020B0503020203020204" pitchFamily="34" charset="-78"/>
                    <a:cs typeface="Avenir Book" panose="020B0503020203020204" pitchFamily="34" charset="-78"/>
                  </a:rPr>
                  <a:t>ACK</a:t>
                </a:r>
              </a:p>
            </p:txBody>
          </p:sp>
        </p:grpSp>
      </p:grpSp>
      <p:sp>
        <p:nvSpPr>
          <p:cNvPr id="80" name="Rectangle 3">
            <a:extLst>
              <a:ext uri="{FF2B5EF4-FFF2-40B4-BE49-F238E27FC236}">
                <a16:creationId xmlns:a16="http://schemas.microsoft.com/office/drawing/2014/main" id="{6F028A54-FC92-ED46-A0E0-E6240E00B0B6}"/>
              </a:ext>
            </a:extLst>
          </p:cNvPr>
          <p:cNvSpPr txBox="1">
            <a:spLocks noChangeArrowheads="1"/>
          </p:cNvSpPr>
          <p:nvPr/>
        </p:nvSpPr>
        <p:spPr bwMode="auto">
          <a:xfrm>
            <a:off x="507566" y="3956792"/>
            <a:ext cx="5014913" cy="12739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spcBef>
                <a:spcPts val="1332"/>
              </a:spcBef>
              <a:spcAft>
                <a:spcPts val="450"/>
              </a:spcAft>
              <a:buNone/>
              <a:defRPr/>
            </a:pPr>
            <a:r>
              <a:rPr lang="en-US" sz="1800" kern="0" dirty="0">
                <a:solidFill>
                  <a:srgbClr val="C00000"/>
                </a:solidFill>
                <a:latin typeface="Avenir Book" panose="020B0503020203020204" pitchFamily="34" charset="-78"/>
                <a:cs typeface="Avenir Book" panose="020B0503020203020204" pitchFamily="34" charset="-78"/>
              </a:rPr>
              <a:t>802.11 receiver</a:t>
            </a:r>
          </a:p>
          <a:p>
            <a:pPr marL="257175" indent="-257175" defTabSz="685800">
              <a:spcBef>
                <a:spcPts val="0"/>
              </a:spcBef>
              <a:buNone/>
              <a:defRPr/>
            </a:pPr>
            <a:r>
              <a:rPr lang="en-US" sz="1800" kern="0" dirty="0">
                <a:solidFill>
                  <a:srgbClr val="000099"/>
                </a:solidFill>
                <a:latin typeface="Avenir Book" panose="020B0503020203020204" pitchFamily="34" charset="-78"/>
                <a:cs typeface="Avenir Book" panose="020B0503020203020204" pitchFamily="34" charset="-78"/>
              </a:rPr>
              <a:t> </a:t>
            </a:r>
            <a:r>
              <a:rPr lang="en-US" sz="1500" kern="0" dirty="0">
                <a:solidFill>
                  <a:srgbClr val="000099"/>
                </a:solidFill>
                <a:latin typeface="Avenir Book" panose="020B0503020203020204" pitchFamily="34" charset="-78"/>
                <a:cs typeface="Avenir Book" panose="020B0503020203020204" pitchFamily="34" charset="-78"/>
              </a:rPr>
              <a:t>If frame received OK</a:t>
            </a:r>
          </a:p>
          <a:p>
            <a:pPr marL="257175" indent="-257175" defTabSz="685800">
              <a:spcBef>
                <a:spcPts val="0"/>
              </a:spcBef>
              <a:buNone/>
              <a:defRPr/>
            </a:pPr>
            <a:r>
              <a:rPr lang="en-US" sz="1500" kern="0" dirty="0">
                <a:solidFill>
                  <a:srgbClr val="3333CC"/>
                </a:solidFill>
                <a:latin typeface="Avenir Book" panose="020B0503020203020204" pitchFamily="34" charset="-78"/>
                <a:cs typeface="Avenir Book" panose="020B0503020203020204" pitchFamily="34" charset="-78"/>
              </a:rPr>
              <a:t>   </a:t>
            </a:r>
            <a:r>
              <a:rPr lang="en-US" sz="1500" kern="0" dirty="0">
                <a:solidFill>
                  <a:srgbClr val="000000"/>
                </a:solidFill>
                <a:latin typeface="Avenir Book" panose="020B0503020203020204" pitchFamily="34" charset="-78"/>
                <a:cs typeface="Avenir Book" panose="020B0503020203020204" pitchFamily="34" charset="-78"/>
              </a:rPr>
              <a:t>return ACK after </a:t>
            </a:r>
            <a:r>
              <a:rPr lang="en-US" sz="1500" b="1" kern="0" dirty="0">
                <a:solidFill>
                  <a:srgbClr val="000000"/>
                </a:solidFill>
                <a:latin typeface="Avenir Book" panose="020B0503020203020204" pitchFamily="34" charset="-78"/>
                <a:cs typeface="Avenir Book" panose="020B0503020203020204" pitchFamily="34" charset="-78"/>
              </a:rPr>
              <a:t>SIFS </a:t>
            </a:r>
            <a:r>
              <a:rPr lang="en-US" sz="1500" kern="0" dirty="0">
                <a:solidFill>
                  <a:srgbClr val="000000"/>
                </a:solidFill>
                <a:latin typeface="Avenir Book" panose="020B0503020203020204" pitchFamily="34" charset="-78"/>
                <a:cs typeface="Avenir Book" panose="020B0503020203020204" pitchFamily="34" charset="-78"/>
              </a:rPr>
              <a:t>(ACK needed due to hidden terminal problem) </a:t>
            </a:r>
            <a:endParaRPr lang="en-US" sz="1800" b="1" kern="0" dirty="0">
              <a:solidFill>
                <a:srgbClr val="000000"/>
              </a:solidFill>
              <a:latin typeface="Avenir Book" panose="020B0503020203020204" pitchFamily="34" charset="-78"/>
              <a:cs typeface="Avenir Book" panose="020B0503020203020204" pitchFamily="34" charset="-78"/>
            </a:endParaRPr>
          </a:p>
        </p:txBody>
      </p:sp>
      <p:sp>
        <p:nvSpPr>
          <p:cNvPr id="23" name="Rectangle 3">
            <a:extLst>
              <a:ext uri="{FF2B5EF4-FFF2-40B4-BE49-F238E27FC236}">
                <a16:creationId xmlns:a16="http://schemas.microsoft.com/office/drawing/2014/main" id="{EE65452D-F042-8F4E-9B73-3034C5D8F110}"/>
              </a:ext>
            </a:extLst>
          </p:cNvPr>
          <p:cNvSpPr txBox="1">
            <a:spLocks noChangeArrowheads="1"/>
          </p:cNvSpPr>
          <p:nvPr/>
        </p:nvSpPr>
        <p:spPr bwMode="auto">
          <a:xfrm>
            <a:off x="536142" y="2328863"/>
            <a:ext cx="5204814" cy="12739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buNone/>
              <a:defRPr/>
            </a:pPr>
            <a:r>
              <a:rPr lang="en-US" sz="1500" kern="0" dirty="0">
                <a:solidFill>
                  <a:srgbClr val="000099"/>
                </a:solidFill>
                <a:latin typeface="Avenir Book" panose="020B0503020203020204" pitchFamily="34" charset="-78"/>
                <a:cs typeface="Avenir Book" panose="020B0503020203020204" pitchFamily="34" charset="-78"/>
              </a:rPr>
              <a:t>2. If sense channel busy then</a:t>
            </a:r>
            <a:r>
              <a:rPr lang="en-US" sz="1500" kern="0" dirty="0">
                <a:solidFill>
                  <a:srgbClr val="000000"/>
                </a:solidFill>
                <a:latin typeface="Avenir Book" panose="020B0503020203020204" pitchFamily="34" charset="-78"/>
                <a:cs typeface="Avenir Book" panose="020B0503020203020204" pitchFamily="34" charset="-78"/>
              </a:rPr>
              <a:t> </a:t>
            </a:r>
          </a:p>
          <a:p>
            <a:pPr marL="557213" lvl="1" indent="-214313" defTabSz="685800">
              <a:buNone/>
              <a:defRPr/>
            </a:pPr>
            <a:r>
              <a:rPr lang="en-US" sz="1500" kern="0" dirty="0">
                <a:solidFill>
                  <a:srgbClr val="000000"/>
                </a:solidFill>
                <a:latin typeface="Avenir Book" panose="020B0503020203020204" pitchFamily="34" charset="-78"/>
                <a:cs typeface="Avenir Book" panose="020B0503020203020204" pitchFamily="34" charset="-78"/>
              </a:rPr>
              <a:t>start random </a:t>
            </a:r>
            <a:r>
              <a:rPr lang="en-US" sz="1500" kern="0" dirty="0" err="1">
                <a:solidFill>
                  <a:srgbClr val="000000"/>
                </a:solidFill>
                <a:latin typeface="Avenir Book" panose="020B0503020203020204" pitchFamily="34" charset="-78"/>
                <a:cs typeface="Avenir Book" panose="020B0503020203020204" pitchFamily="34" charset="-78"/>
              </a:rPr>
              <a:t>backoff</a:t>
            </a:r>
            <a:r>
              <a:rPr lang="en-US" sz="1500" kern="0" dirty="0">
                <a:solidFill>
                  <a:srgbClr val="000000"/>
                </a:solidFill>
                <a:latin typeface="Avenir Book" panose="020B0503020203020204" pitchFamily="34" charset="-78"/>
                <a:cs typeface="Avenir Book" panose="020B0503020203020204" pitchFamily="34" charset="-78"/>
              </a:rPr>
              <a:t> time in range (0, w-1), </a:t>
            </a:r>
            <a:r>
              <a:rPr lang="en-US" sz="1500" kern="0" dirty="0">
                <a:solidFill>
                  <a:srgbClr val="0000FF"/>
                </a:solidFill>
                <a:latin typeface="Avenir Book" panose="020B0503020203020204" pitchFamily="34" charset="-78"/>
                <a:cs typeface="Avenir Book" panose="020B0503020203020204" pitchFamily="34" charset="-78"/>
              </a:rPr>
              <a:t>w = </a:t>
            </a:r>
            <a:r>
              <a:rPr lang="en-US" sz="1500" kern="0" dirty="0" err="1">
                <a:solidFill>
                  <a:srgbClr val="0000FF"/>
                </a:solidFill>
                <a:latin typeface="Avenir Book" panose="020B0503020203020204" pitchFamily="34" charset="-78"/>
                <a:cs typeface="Avenir Book" panose="020B0503020203020204" pitchFamily="34" charset="-78"/>
              </a:rPr>
              <a:t>CW</a:t>
            </a:r>
            <a:r>
              <a:rPr lang="en-US" sz="1500" kern="0" baseline="-25000" dirty="0" err="1">
                <a:solidFill>
                  <a:srgbClr val="0000FF"/>
                </a:solidFill>
                <a:latin typeface="Avenir Book" panose="020B0503020203020204" pitchFamily="34" charset="-78"/>
                <a:cs typeface="Avenir Book" panose="020B0503020203020204" pitchFamily="34" charset="-78"/>
              </a:rPr>
              <a:t>min</a:t>
            </a:r>
            <a:endParaRPr lang="en-US" sz="1500" kern="0" baseline="-25000" dirty="0">
              <a:solidFill>
                <a:srgbClr val="0000FF"/>
              </a:solidFill>
              <a:latin typeface="Avenir Book" panose="020B0503020203020204" pitchFamily="34" charset="-78"/>
              <a:cs typeface="Avenir Book" panose="020B0503020203020204" pitchFamily="34" charset="-78"/>
            </a:endParaRPr>
          </a:p>
          <a:p>
            <a:pPr marL="557213" lvl="1" indent="-214313" defTabSz="685800">
              <a:buNone/>
              <a:defRPr/>
            </a:pPr>
            <a:r>
              <a:rPr lang="en-US" sz="1500" kern="0" dirty="0">
                <a:solidFill>
                  <a:srgbClr val="000000"/>
                </a:solidFill>
                <a:latin typeface="Avenir Book" panose="020B0503020203020204" pitchFamily="34" charset="-78"/>
                <a:cs typeface="Avenir Book" panose="020B0503020203020204" pitchFamily="34" charset="-78"/>
              </a:rPr>
              <a:t>timer counts down while channel idle</a:t>
            </a:r>
          </a:p>
          <a:p>
            <a:pPr marL="557213" lvl="1" indent="-214313" defTabSz="685800">
              <a:buNone/>
              <a:defRPr/>
            </a:pPr>
            <a:r>
              <a:rPr lang="en-US" sz="1500" kern="0" dirty="0">
                <a:solidFill>
                  <a:srgbClr val="000000"/>
                </a:solidFill>
                <a:latin typeface="Avenir Book" panose="020B0503020203020204" pitchFamily="34" charset="-78"/>
                <a:cs typeface="Avenir Book" panose="020B0503020203020204" pitchFamily="34" charset="-78"/>
              </a:rPr>
              <a:t>transmit when timer expires</a:t>
            </a:r>
          </a:p>
          <a:p>
            <a:pPr marL="557213" lvl="1" indent="-214313" defTabSz="685800">
              <a:buNone/>
              <a:defRPr/>
            </a:pPr>
            <a:r>
              <a:rPr lang="en-US" sz="1500" kern="0" dirty="0">
                <a:solidFill>
                  <a:srgbClr val="000000"/>
                </a:solidFill>
                <a:latin typeface="Avenir Book" panose="020B0503020203020204" pitchFamily="34" charset="-78"/>
                <a:cs typeface="Avenir Book" panose="020B0503020203020204" pitchFamily="34" charset="-78"/>
              </a:rPr>
              <a:t>if no ACK, increase random </a:t>
            </a:r>
            <a:r>
              <a:rPr lang="en-US" sz="1500" kern="0" dirty="0" err="1">
                <a:solidFill>
                  <a:srgbClr val="000000"/>
                </a:solidFill>
                <a:latin typeface="Avenir Book" panose="020B0503020203020204" pitchFamily="34" charset="-78"/>
                <a:cs typeface="Avenir Book" panose="020B0503020203020204" pitchFamily="34" charset="-78"/>
              </a:rPr>
              <a:t>backoff</a:t>
            </a:r>
            <a:r>
              <a:rPr lang="en-US" sz="1500" kern="0" dirty="0">
                <a:solidFill>
                  <a:srgbClr val="000000"/>
                </a:solidFill>
                <a:latin typeface="Avenir Book" panose="020B0503020203020204" pitchFamily="34" charset="-78"/>
                <a:cs typeface="Avenir Book" panose="020B0503020203020204" pitchFamily="34" charset="-78"/>
              </a:rPr>
              <a:t> interval (</a:t>
            </a:r>
            <a:r>
              <a:rPr lang="en-US" sz="1500" kern="0" dirty="0">
                <a:solidFill>
                  <a:srgbClr val="0000FF"/>
                </a:solidFill>
                <a:latin typeface="Avenir Book" panose="020B0503020203020204" pitchFamily="34" charset="-78"/>
                <a:cs typeface="Avenir Book" panose="020B0503020203020204" pitchFamily="34" charset="-78"/>
              </a:rPr>
              <a:t>double w </a:t>
            </a:r>
            <a:r>
              <a:rPr lang="en-US" sz="1500" kern="0" dirty="0" err="1">
                <a:solidFill>
                  <a:srgbClr val="0000FF"/>
                </a:solidFill>
                <a:latin typeface="Avenir Book" panose="020B0503020203020204" pitchFamily="34" charset="-78"/>
                <a:cs typeface="Avenir Book" panose="020B0503020203020204" pitchFamily="34" charset="-78"/>
              </a:rPr>
              <a:t>upto</a:t>
            </a:r>
            <a:r>
              <a:rPr lang="en-US" sz="1500" kern="0" dirty="0">
                <a:solidFill>
                  <a:srgbClr val="0000FF"/>
                </a:solidFill>
                <a:latin typeface="Avenir Book" panose="020B0503020203020204" pitchFamily="34" charset="-78"/>
                <a:cs typeface="Avenir Book" panose="020B0503020203020204" pitchFamily="34" charset="-78"/>
              </a:rPr>
              <a:t> </a:t>
            </a:r>
            <a:r>
              <a:rPr lang="en-US" sz="1500" kern="0" dirty="0" err="1">
                <a:solidFill>
                  <a:srgbClr val="0000FF"/>
                </a:solidFill>
                <a:latin typeface="Avenir Book" panose="020B0503020203020204" pitchFamily="34" charset="-78"/>
                <a:cs typeface="Avenir Book" panose="020B0503020203020204" pitchFamily="34" charset="-78"/>
              </a:rPr>
              <a:t>CW</a:t>
            </a:r>
            <a:r>
              <a:rPr lang="en-US" sz="1500" kern="0" baseline="-25000" dirty="0" err="1">
                <a:solidFill>
                  <a:srgbClr val="0000FF"/>
                </a:solidFill>
                <a:latin typeface="Avenir Book" panose="020B0503020203020204" pitchFamily="34" charset="-78"/>
                <a:cs typeface="Avenir Book" panose="020B0503020203020204" pitchFamily="34" charset="-78"/>
              </a:rPr>
              <a:t>max</a:t>
            </a:r>
            <a:r>
              <a:rPr lang="en-US" sz="1500" kern="0" dirty="0">
                <a:solidFill>
                  <a:srgbClr val="000000"/>
                </a:solidFill>
                <a:latin typeface="Avenir Book" panose="020B0503020203020204" pitchFamily="34" charset="-78"/>
                <a:cs typeface="Avenir Book" panose="020B0503020203020204" pitchFamily="34" charset="-78"/>
              </a:rPr>
              <a:t>), repeat 2</a:t>
            </a:r>
          </a:p>
        </p:txBody>
      </p:sp>
    </p:spTree>
    <p:extLst>
      <p:ext uri="{BB962C8B-B14F-4D97-AF65-F5344CB8AC3E}">
        <p14:creationId xmlns:p14="http://schemas.microsoft.com/office/powerpoint/2010/main" val="177140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20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up)">
                                      <p:cBhvr>
                                        <p:cTn id="17" dur="2000"/>
                                        <p:tgtEl>
                                          <p:spTgt spid="7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dissolve">
                                      <p:cBhvr>
                                        <p:cTn id="2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Oval 3"/>
          <p:cNvSpPr>
            <a:spLocks noChangeArrowheads="1"/>
          </p:cNvSpPr>
          <p:nvPr/>
        </p:nvSpPr>
        <p:spPr bwMode="auto">
          <a:xfrm>
            <a:off x="2028941" y="1012030"/>
            <a:ext cx="4267200" cy="4038600"/>
          </a:xfrm>
          <a:prstGeom prst="ellipse">
            <a:avLst/>
          </a:prstGeom>
          <a:solidFill>
            <a:srgbClr val="3366FF">
              <a:alpha val="36078"/>
            </a:srgbClr>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66564" name="Rectangle 5"/>
          <p:cNvSpPr>
            <a:spLocks noChangeArrowheads="1"/>
          </p:cNvSpPr>
          <p:nvPr/>
        </p:nvSpPr>
        <p:spPr bwMode="auto">
          <a:xfrm>
            <a:off x="624288" y="686592"/>
            <a:ext cx="82296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Char char="§"/>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p:txBody>
      </p:sp>
      <p:sp>
        <p:nvSpPr>
          <p:cNvPr id="66584" name="Oval 7"/>
          <p:cNvSpPr>
            <a:spLocks noChangeArrowheads="1"/>
          </p:cNvSpPr>
          <p:nvPr/>
        </p:nvSpPr>
        <p:spPr bwMode="auto">
          <a:xfrm>
            <a:off x="202277" y="1008795"/>
            <a:ext cx="4267200" cy="4038600"/>
          </a:xfrm>
          <a:prstGeom prst="ellipse">
            <a:avLst/>
          </a:prstGeom>
          <a:solidFill>
            <a:schemeClr val="folHlink">
              <a:alpha val="36078"/>
            </a:schemeClr>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66567" name="Rectangle 10"/>
          <p:cNvSpPr>
            <a:spLocks noGrp="1" noChangeArrowheads="1"/>
          </p:cNvSpPr>
          <p:nvPr>
            <p:ph type="body" sz="half" idx="1"/>
          </p:nvPr>
        </p:nvSpPr>
        <p:spPr>
          <a:xfrm>
            <a:off x="533400" y="752475"/>
            <a:ext cx="3984625" cy="4826000"/>
          </a:xfrm>
        </p:spPr>
        <p:txBody>
          <a:bodyPr/>
          <a:lstStyle/>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568" name="Text Box 11"/>
          <p:cNvSpPr txBox="1">
            <a:spLocks noChangeArrowheads="1"/>
          </p:cNvSpPr>
          <p:nvPr/>
        </p:nvSpPr>
        <p:spPr bwMode="auto">
          <a:xfrm>
            <a:off x="3782122" y="264825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B</a:t>
            </a:r>
          </a:p>
        </p:txBody>
      </p:sp>
      <p:sp>
        <p:nvSpPr>
          <p:cNvPr id="66570" name="Text Box 13"/>
          <p:cNvSpPr txBox="1">
            <a:spLocks noChangeArrowheads="1"/>
          </p:cNvSpPr>
          <p:nvPr/>
        </p:nvSpPr>
        <p:spPr bwMode="auto">
          <a:xfrm>
            <a:off x="2107277" y="2564545"/>
            <a:ext cx="360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A</a:t>
            </a:r>
          </a:p>
        </p:txBody>
      </p:sp>
      <p:sp>
        <p:nvSpPr>
          <p:cNvPr id="645136" name="Text Box 16"/>
          <p:cNvSpPr txBox="1">
            <a:spLocks noChangeArrowheads="1"/>
          </p:cNvSpPr>
          <p:nvPr/>
        </p:nvSpPr>
        <p:spPr bwMode="auto">
          <a:xfrm>
            <a:off x="2762957" y="2619618"/>
            <a:ext cx="6270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20000"/>
              </a:spcBef>
              <a:buFont typeface="Wingdings" panose="05000000000000000000" pitchFamily="2" charset="2"/>
              <a:buNone/>
            </a:pPr>
            <a:r>
              <a:rPr lang="en-US" altLang="en-US" sz="2000" dirty="0">
                <a:latin typeface="Avenir Book" panose="020B0503020203020204" pitchFamily="34" charset="-78"/>
                <a:ea typeface="Gungsuh" pitchFamily="18" charset="-127"/>
                <a:cs typeface="Avenir Book" panose="020B0503020203020204" pitchFamily="34" charset="-78"/>
              </a:rPr>
              <a:t>RTS</a:t>
            </a:r>
          </a:p>
        </p:txBody>
      </p:sp>
      <p:sp>
        <p:nvSpPr>
          <p:cNvPr id="645137" name="Line 17"/>
          <p:cNvSpPr>
            <a:spLocks noChangeShapeType="1"/>
          </p:cNvSpPr>
          <p:nvPr/>
        </p:nvSpPr>
        <p:spPr bwMode="auto">
          <a:xfrm flipV="1">
            <a:off x="2488277" y="2989995"/>
            <a:ext cx="12954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645138" name="Line 18"/>
          <p:cNvSpPr>
            <a:spLocks noChangeShapeType="1"/>
          </p:cNvSpPr>
          <p:nvPr/>
        </p:nvSpPr>
        <p:spPr bwMode="auto">
          <a:xfrm>
            <a:off x="2488277" y="3142394"/>
            <a:ext cx="1295400" cy="1"/>
          </a:xfrm>
          <a:prstGeom prst="line">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645139" name="Text Box 19"/>
          <p:cNvSpPr txBox="1">
            <a:spLocks noChangeArrowheads="1"/>
          </p:cNvSpPr>
          <p:nvPr/>
        </p:nvSpPr>
        <p:spPr bwMode="auto">
          <a:xfrm>
            <a:off x="2761416" y="3160318"/>
            <a:ext cx="655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20000"/>
              </a:spcBef>
              <a:buFont typeface="Wingdings" panose="05000000000000000000" pitchFamily="2" charset="2"/>
              <a:buNone/>
            </a:pPr>
            <a:r>
              <a:rPr lang="en-US" altLang="en-US" sz="2000" dirty="0">
                <a:latin typeface="Avenir Book" panose="020B0503020203020204" pitchFamily="34" charset="-78"/>
                <a:ea typeface="Gungsuh" pitchFamily="18" charset="-127"/>
                <a:cs typeface="Avenir Book" panose="020B0503020203020204" pitchFamily="34" charset="-78"/>
              </a:rPr>
              <a:t>CTS</a:t>
            </a:r>
          </a:p>
        </p:txBody>
      </p:sp>
      <p:sp>
        <p:nvSpPr>
          <p:cNvPr id="29" name="Title 2">
            <a:extLst>
              <a:ext uri="{FF2B5EF4-FFF2-40B4-BE49-F238E27FC236}">
                <a16:creationId xmlns:a16="http://schemas.microsoft.com/office/drawing/2014/main" id="{631FB7CC-D2A5-C749-8D9F-01B9FA12978B}"/>
              </a:ext>
            </a:extLst>
          </p:cNvPr>
          <p:cNvSpPr>
            <a:spLocks noGrp="1"/>
          </p:cNvSpPr>
          <p:nvPr>
            <p:ph type="title"/>
          </p:nvPr>
        </p:nvSpPr>
        <p:spPr>
          <a:xfrm>
            <a:off x="609600" y="131241"/>
            <a:ext cx="7886700" cy="670967"/>
          </a:xfrm>
        </p:spPr>
        <p:txBody>
          <a:bodyPr>
            <a:normAutofit fontScale="90000"/>
          </a:bodyPr>
          <a:lstStyle/>
          <a:p>
            <a:pPr algn="ctr"/>
            <a:r>
              <a:rPr lang="en-US" dirty="0">
                <a:latin typeface="Avenir Book" panose="020B0503020203020204" pitchFamily="34" charset="-78"/>
                <a:cs typeface="Avenir Book" panose="020B0503020203020204" pitchFamily="34" charset="-78"/>
              </a:rPr>
              <a:t>CSMA/CA: IEEE 802.11</a:t>
            </a:r>
          </a:p>
        </p:txBody>
      </p:sp>
      <p:sp>
        <p:nvSpPr>
          <p:cNvPr id="30" name="Text Box 11"/>
          <p:cNvSpPr txBox="1">
            <a:spLocks noChangeArrowheads="1"/>
          </p:cNvSpPr>
          <p:nvPr/>
        </p:nvSpPr>
        <p:spPr bwMode="auto">
          <a:xfrm>
            <a:off x="5339356" y="2649357"/>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C</a:t>
            </a:r>
          </a:p>
        </p:txBody>
      </p:sp>
      <p:sp>
        <p:nvSpPr>
          <p:cNvPr id="32" name="Text Box 11"/>
          <p:cNvSpPr txBox="1">
            <a:spLocks noChangeArrowheads="1"/>
          </p:cNvSpPr>
          <p:nvPr/>
        </p:nvSpPr>
        <p:spPr bwMode="auto">
          <a:xfrm>
            <a:off x="7253985" y="2651147"/>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D</a:t>
            </a:r>
          </a:p>
        </p:txBody>
      </p:sp>
      <p:sp>
        <p:nvSpPr>
          <p:cNvPr id="36" name="Text Box 19"/>
          <p:cNvSpPr txBox="1">
            <a:spLocks noChangeArrowheads="1"/>
          </p:cNvSpPr>
          <p:nvPr/>
        </p:nvSpPr>
        <p:spPr bwMode="auto">
          <a:xfrm>
            <a:off x="5039137" y="3228577"/>
            <a:ext cx="11576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20000"/>
              </a:spcBef>
              <a:buFont typeface="Wingdings" panose="05000000000000000000" pitchFamily="2" charset="2"/>
              <a:buNone/>
            </a:pPr>
            <a:r>
              <a:rPr lang="en-US" altLang="en-US" sz="2000" dirty="0">
                <a:solidFill>
                  <a:srgbClr val="C00000"/>
                </a:solidFill>
                <a:latin typeface="Avenir Book" panose="020B0503020203020204" pitchFamily="34" charset="-78"/>
                <a:ea typeface="Gungsuh" pitchFamily="18" charset="-127"/>
                <a:cs typeface="Avenir Book" panose="020B0503020203020204" pitchFamily="34" charset="-78"/>
              </a:rPr>
              <a:t>Silenced</a:t>
            </a:r>
          </a:p>
        </p:txBody>
      </p:sp>
      <p:pic>
        <p:nvPicPr>
          <p:cNvPr id="3074"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89" y="2908815"/>
            <a:ext cx="427240" cy="31976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846" y="2901334"/>
            <a:ext cx="427240" cy="31976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110" y="2919665"/>
            <a:ext cx="427240" cy="31976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339" y="2937996"/>
            <a:ext cx="427240" cy="31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706109"/>
      </p:ext>
    </p:extLst>
  </p:cSld>
  <p:clrMapOvr>
    <a:masterClrMapping/>
  </p:clrMapOvr>
  <p:transition advTm="5017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6" grpId="0" animBg="1"/>
      <p:bldP spid="66584" grpId="0" animBg="1"/>
      <p:bldP spid="645136" grpId="0"/>
      <p:bldP spid="645137" grpId="0" animBg="1"/>
      <p:bldP spid="645138" grpId="0" animBg="1"/>
      <p:bldP spid="645139"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Oval 3"/>
          <p:cNvSpPr>
            <a:spLocks noChangeArrowheads="1"/>
          </p:cNvSpPr>
          <p:nvPr/>
        </p:nvSpPr>
        <p:spPr bwMode="auto">
          <a:xfrm>
            <a:off x="2028941" y="1012030"/>
            <a:ext cx="4267200" cy="4038600"/>
          </a:xfrm>
          <a:prstGeom prst="ellipse">
            <a:avLst/>
          </a:prstGeom>
          <a:solidFill>
            <a:srgbClr val="3366FF">
              <a:alpha val="36078"/>
            </a:srgbClr>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66564" name="Rectangle 5"/>
          <p:cNvSpPr>
            <a:spLocks noChangeArrowheads="1"/>
          </p:cNvSpPr>
          <p:nvPr/>
        </p:nvSpPr>
        <p:spPr bwMode="auto">
          <a:xfrm>
            <a:off x="624288" y="686592"/>
            <a:ext cx="82296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Char char="§"/>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p:txBody>
      </p:sp>
      <p:sp>
        <p:nvSpPr>
          <p:cNvPr id="66584" name="Oval 7"/>
          <p:cNvSpPr>
            <a:spLocks noChangeArrowheads="1"/>
          </p:cNvSpPr>
          <p:nvPr/>
        </p:nvSpPr>
        <p:spPr bwMode="auto">
          <a:xfrm>
            <a:off x="202277" y="1008795"/>
            <a:ext cx="4267200" cy="4038600"/>
          </a:xfrm>
          <a:prstGeom prst="ellipse">
            <a:avLst/>
          </a:prstGeom>
          <a:solidFill>
            <a:schemeClr val="folHlink">
              <a:alpha val="36078"/>
            </a:schemeClr>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66567" name="Rectangle 10"/>
          <p:cNvSpPr>
            <a:spLocks noGrp="1" noChangeArrowheads="1"/>
          </p:cNvSpPr>
          <p:nvPr>
            <p:ph type="body" sz="half" idx="1"/>
          </p:nvPr>
        </p:nvSpPr>
        <p:spPr>
          <a:xfrm>
            <a:off x="533400" y="752475"/>
            <a:ext cx="3984625" cy="4826000"/>
          </a:xfrm>
        </p:spPr>
        <p:txBody>
          <a:bodyPr/>
          <a:lstStyle/>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568" name="Text Box 11"/>
          <p:cNvSpPr txBox="1">
            <a:spLocks noChangeArrowheads="1"/>
          </p:cNvSpPr>
          <p:nvPr/>
        </p:nvSpPr>
        <p:spPr bwMode="auto">
          <a:xfrm>
            <a:off x="3782122" y="264825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B</a:t>
            </a:r>
          </a:p>
        </p:txBody>
      </p:sp>
      <p:sp>
        <p:nvSpPr>
          <p:cNvPr id="66570" name="Text Box 13"/>
          <p:cNvSpPr txBox="1">
            <a:spLocks noChangeArrowheads="1"/>
          </p:cNvSpPr>
          <p:nvPr/>
        </p:nvSpPr>
        <p:spPr bwMode="auto">
          <a:xfrm>
            <a:off x="2107277" y="2564545"/>
            <a:ext cx="360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A</a:t>
            </a:r>
          </a:p>
        </p:txBody>
      </p:sp>
      <p:sp>
        <p:nvSpPr>
          <p:cNvPr id="645136" name="Text Box 16"/>
          <p:cNvSpPr txBox="1">
            <a:spLocks noChangeArrowheads="1"/>
          </p:cNvSpPr>
          <p:nvPr/>
        </p:nvSpPr>
        <p:spPr bwMode="auto">
          <a:xfrm>
            <a:off x="2762957" y="2619618"/>
            <a:ext cx="8755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20000"/>
              </a:spcBef>
              <a:buFont typeface="Wingdings" panose="05000000000000000000" pitchFamily="2" charset="2"/>
              <a:buNone/>
            </a:pPr>
            <a:r>
              <a:rPr lang="en-US" altLang="en-US" sz="2000" dirty="0">
                <a:latin typeface="Avenir Book" panose="020B0503020203020204" pitchFamily="34" charset="-78"/>
                <a:ea typeface="Gungsuh" pitchFamily="18" charset="-127"/>
                <a:cs typeface="Avenir Book" panose="020B0503020203020204" pitchFamily="34" charset="-78"/>
              </a:rPr>
              <a:t>DATA</a:t>
            </a:r>
          </a:p>
        </p:txBody>
      </p:sp>
      <p:sp>
        <p:nvSpPr>
          <p:cNvPr id="645137" name="Line 17"/>
          <p:cNvSpPr>
            <a:spLocks noChangeShapeType="1"/>
          </p:cNvSpPr>
          <p:nvPr/>
        </p:nvSpPr>
        <p:spPr bwMode="auto">
          <a:xfrm flipV="1">
            <a:off x="2488277" y="2989995"/>
            <a:ext cx="12954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645138" name="Line 18"/>
          <p:cNvSpPr>
            <a:spLocks noChangeShapeType="1"/>
          </p:cNvSpPr>
          <p:nvPr/>
        </p:nvSpPr>
        <p:spPr bwMode="auto">
          <a:xfrm>
            <a:off x="2488277" y="3142394"/>
            <a:ext cx="1295400" cy="1"/>
          </a:xfrm>
          <a:prstGeom prst="line">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645139" name="Text Box 19"/>
          <p:cNvSpPr txBox="1">
            <a:spLocks noChangeArrowheads="1"/>
          </p:cNvSpPr>
          <p:nvPr/>
        </p:nvSpPr>
        <p:spPr bwMode="auto">
          <a:xfrm>
            <a:off x="2761416" y="3160318"/>
            <a:ext cx="7040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20000"/>
              </a:spcBef>
              <a:buFont typeface="Wingdings" panose="05000000000000000000" pitchFamily="2" charset="2"/>
              <a:buNone/>
            </a:pPr>
            <a:r>
              <a:rPr lang="en-US" altLang="en-US" sz="2000" dirty="0">
                <a:latin typeface="Avenir Book" panose="020B0503020203020204" pitchFamily="34" charset="-78"/>
                <a:ea typeface="Gungsuh" pitchFamily="18" charset="-127"/>
                <a:cs typeface="Avenir Book" panose="020B0503020203020204" pitchFamily="34" charset="-78"/>
              </a:rPr>
              <a:t>ACK</a:t>
            </a:r>
          </a:p>
        </p:txBody>
      </p:sp>
      <p:sp>
        <p:nvSpPr>
          <p:cNvPr id="29" name="Title 2">
            <a:extLst>
              <a:ext uri="{FF2B5EF4-FFF2-40B4-BE49-F238E27FC236}">
                <a16:creationId xmlns:a16="http://schemas.microsoft.com/office/drawing/2014/main" id="{631FB7CC-D2A5-C749-8D9F-01B9FA12978B}"/>
              </a:ext>
            </a:extLst>
          </p:cNvPr>
          <p:cNvSpPr>
            <a:spLocks noGrp="1"/>
          </p:cNvSpPr>
          <p:nvPr>
            <p:ph type="title"/>
          </p:nvPr>
        </p:nvSpPr>
        <p:spPr>
          <a:xfrm>
            <a:off x="609600" y="131241"/>
            <a:ext cx="7886700" cy="670967"/>
          </a:xfrm>
        </p:spPr>
        <p:txBody>
          <a:bodyPr>
            <a:normAutofit fontScale="90000"/>
          </a:bodyPr>
          <a:lstStyle/>
          <a:p>
            <a:pPr algn="ctr"/>
            <a:r>
              <a:rPr lang="en-US" dirty="0">
                <a:latin typeface="Avenir Book" panose="020B0503020203020204" pitchFamily="34" charset="-78"/>
                <a:cs typeface="Avenir Book" panose="020B0503020203020204" pitchFamily="34" charset="-78"/>
              </a:rPr>
              <a:t>CSMA/CA: IEEE 802.11</a:t>
            </a:r>
          </a:p>
        </p:txBody>
      </p:sp>
      <p:sp>
        <p:nvSpPr>
          <p:cNvPr id="30" name="Text Box 11"/>
          <p:cNvSpPr txBox="1">
            <a:spLocks noChangeArrowheads="1"/>
          </p:cNvSpPr>
          <p:nvPr/>
        </p:nvSpPr>
        <p:spPr bwMode="auto">
          <a:xfrm>
            <a:off x="5339356" y="2649357"/>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C</a:t>
            </a:r>
          </a:p>
        </p:txBody>
      </p:sp>
      <p:sp>
        <p:nvSpPr>
          <p:cNvPr id="32" name="Text Box 11"/>
          <p:cNvSpPr txBox="1">
            <a:spLocks noChangeArrowheads="1"/>
          </p:cNvSpPr>
          <p:nvPr/>
        </p:nvSpPr>
        <p:spPr bwMode="auto">
          <a:xfrm>
            <a:off x="7253985" y="2651147"/>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D</a:t>
            </a:r>
          </a:p>
        </p:txBody>
      </p:sp>
      <p:sp>
        <p:nvSpPr>
          <p:cNvPr id="23" name="Text Box 19"/>
          <p:cNvSpPr txBox="1">
            <a:spLocks noChangeArrowheads="1"/>
          </p:cNvSpPr>
          <p:nvPr/>
        </p:nvSpPr>
        <p:spPr bwMode="auto">
          <a:xfrm>
            <a:off x="5038530" y="3239427"/>
            <a:ext cx="11576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20000"/>
              </a:spcBef>
              <a:buFont typeface="Wingdings" panose="05000000000000000000" pitchFamily="2" charset="2"/>
              <a:buNone/>
            </a:pPr>
            <a:r>
              <a:rPr lang="en-US" altLang="en-US" sz="2000" dirty="0">
                <a:solidFill>
                  <a:srgbClr val="C00000"/>
                </a:solidFill>
                <a:latin typeface="Avenir Book" panose="020B0503020203020204" pitchFamily="34" charset="-78"/>
                <a:ea typeface="Gungsuh" pitchFamily="18" charset="-127"/>
                <a:cs typeface="Avenir Book" panose="020B0503020203020204" pitchFamily="34" charset="-78"/>
              </a:rPr>
              <a:t>Silenced</a:t>
            </a:r>
          </a:p>
        </p:txBody>
      </p:sp>
      <p:pic>
        <p:nvPicPr>
          <p:cNvPr id="24"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89" y="2908815"/>
            <a:ext cx="427240" cy="3197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846" y="2901334"/>
            <a:ext cx="427240" cy="31976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110" y="2919665"/>
            <a:ext cx="427240" cy="3197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339" y="2937996"/>
            <a:ext cx="427240" cy="31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936152"/>
      </p:ext>
    </p:extLst>
  </p:cSld>
  <p:clrMapOvr>
    <a:masterClrMapping/>
  </p:clrMapOvr>
  <p:transition advTm="50176"/>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36" grpId="0"/>
      <p:bldP spid="6451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Oval 3"/>
          <p:cNvSpPr>
            <a:spLocks noChangeArrowheads="1"/>
          </p:cNvSpPr>
          <p:nvPr/>
        </p:nvSpPr>
        <p:spPr bwMode="auto">
          <a:xfrm>
            <a:off x="2028941" y="1012030"/>
            <a:ext cx="4267200" cy="4038600"/>
          </a:xfrm>
          <a:prstGeom prst="ellipse">
            <a:avLst/>
          </a:prstGeom>
          <a:solidFill>
            <a:srgbClr val="3366FF">
              <a:alpha val="36078"/>
            </a:srgbClr>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66564" name="Rectangle 5"/>
          <p:cNvSpPr>
            <a:spLocks noChangeArrowheads="1"/>
          </p:cNvSpPr>
          <p:nvPr/>
        </p:nvSpPr>
        <p:spPr bwMode="auto">
          <a:xfrm>
            <a:off x="624288" y="686592"/>
            <a:ext cx="82296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Char char="§"/>
            </a:pPr>
            <a:endParaRPr lang="en-US" altLang="en-US" sz="2800" dirty="0">
              <a:latin typeface="Avenir Book" panose="020B0503020203020204" pitchFamily="34" charset="-78"/>
              <a:cs typeface="Avenir Book" panose="020B0503020203020204" pitchFamily="34" charset="-78"/>
            </a:endParaRPr>
          </a:p>
          <a:p>
            <a:pPr>
              <a:spcBef>
                <a:spcPct val="20000"/>
              </a:spcBef>
              <a:buClr>
                <a:srgbClr val="CC0000"/>
              </a:buClr>
              <a:buSzPct val="135000"/>
              <a:buFont typeface="Wingdings" panose="05000000000000000000" pitchFamily="2" charset="2"/>
              <a:buNone/>
            </a:pPr>
            <a:endParaRPr lang="en-US" altLang="en-US" sz="2800" dirty="0">
              <a:latin typeface="Avenir Book" panose="020B0503020203020204" pitchFamily="34" charset="-78"/>
              <a:cs typeface="Avenir Book" panose="020B0503020203020204" pitchFamily="34" charset="-78"/>
            </a:endParaRPr>
          </a:p>
        </p:txBody>
      </p:sp>
      <p:sp>
        <p:nvSpPr>
          <p:cNvPr id="66584" name="Oval 7"/>
          <p:cNvSpPr>
            <a:spLocks noChangeArrowheads="1"/>
          </p:cNvSpPr>
          <p:nvPr/>
        </p:nvSpPr>
        <p:spPr bwMode="auto">
          <a:xfrm>
            <a:off x="202277" y="1008795"/>
            <a:ext cx="4267200" cy="4038600"/>
          </a:xfrm>
          <a:prstGeom prst="ellipse">
            <a:avLst/>
          </a:prstGeom>
          <a:solidFill>
            <a:schemeClr val="folHlink">
              <a:alpha val="36078"/>
            </a:schemeClr>
          </a:solidFill>
          <a:ln w="9525">
            <a:solidFill>
              <a:schemeClr val="tx1"/>
            </a:solidFill>
            <a:round/>
            <a:headEnd/>
            <a:tailEnd/>
          </a:ln>
        </p:spPr>
        <p:txBody>
          <a:bodyPr wrap="none" anchor="ct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endParaRPr lang="en-US" altLang="en-US" sz="1800">
              <a:latin typeface="Avenir Book" panose="020B0503020203020204" pitchFamily="34" charset="-78"/>
              <a:cs typeface="Avenir Book" panose="020B0503020203020204" pitchFamily="34" charset="-78"/>
            </a:endParaRPr>
          </a:p>
        </p:txBody>
      </p:sp>
      <p:sp>
        <p:nvSpPr>
          <p:cNvPr id="66567" name="Rectangle 10"/>
          <p:cNvSpPr>
            <a:spLocks noGrp="1" noChangeArrowheads="1"/>
          </p:cNvSpPr>
          <p:nvPr>
            <p:ph type="body" sz="half" idx="1"/>
          </p:nvPr>
        </p:nvSpPr>
        <p:spPr>
          <a:xfrm>
            <a:off x="533400" y="752475"/>
            <a:ext cx="3984625" cy="4826000"/>
          </a:xfrm>
        </p:spPr>
        <p:txBody>
          <a:bodyPr/>
          <a:lstStyle/>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a:p>
            <a:pPr>
              <a:buFont typeface="Wingdings" panose="05000000000000000000" pitchFamily="2" charset="2"/>
              <a:buNone/>
            </a:pPr>
            <a:endParaRPr lang="en-US" altLang="en-US" sz="2400">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66568" name="Text Box 11"/>
          <p:cNvSpPr txBox="1">
            <a:spLocks noChangeArrowheads="1"/>
          </p:cNvSpPr>
          <p:nvPr/>
        </p:nvSpPr>
        <p:spPr bwMode="auto">
          <a:xfrm>
            <a:off x="3782122" y="2648250"/>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B</a:t>
            </a:r>
          </a:p>
        </p:txBody>
      </p:sp>
      <p:sp>
        <p:nvSpPr>
          <p:cNvPr id="66570" name="Text Box 13"/>
          <p:cNvSpPr txBox="1">
            <a:spLocks noChangeArrowheads="1"/>
          </p:cNvSpPr>
          <p:nvPr/>
        </p:nvSpPr>
        <p:spPr bwMode="auto">
          <a:xfrm>
            <a:off x="2107277" y="2564545"/>
            <a:ext cx="3609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A</a:t>
            </a:r>
          </a:p>
        </p:txBody>
      </p:sp>
      <p:sp>
        <p:nvSpPr>
          <p:cNvPr id="645136" name="Text Box 16"/>
          <p:cNvSpPr txBox="1">
            <a:spLocks noChangeArrowheads="1"/>
          </p:cNvSpPr>
          <p:nvPr/>
        </p:nvSpPr>
        <p:spPr bwMode="auto">
          <a:xfrm>
            <a:off x="2762957" y="2619618"/>
            <a:ext cx="6270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20000"/>
              </a:spcBef>
              <a:buFont typeface="Wingdings" panose="05000000000000000000" pitchFamily="2" charset="2"/>
              <a:buNone/>
            </a:pPr>
            <a:r>
              <a:rPr lang="en-US" altLang="en-US" sz="2000" dirty="0">
                <a:latin typeface="Avenir Book" panose="020B0503020203020204" pitchFamily="34" charset="-78"/>
                <a:ea typeface="Gungsuh" pitchFamily="18" charset="-127"/>
                <a:cs typeface="Avenir Book" panose="020B0503020203020204" pitchFamily="34" charset="-78"/>
              </a:rPr>
              <a:t>RTS</a:t>
            </a:r>
          </a:p>
        </p:txBody>
      </p:sp>
      <p:sp>
        <p:nvSpPr>
          <p:cNvPr id="645137" name="Line 17"/>
          <p:cNvSpPr>
            <a:spLocks noChangeShapeType="1"/>
          </p:cNvSpPr>
          <p:nvPr/>
        </p:nvSpPr>
        <p:spPr bwMode="auto">
          <a:xfrm flipV="1">
            <a:off x="2488277" y="2989995"/>
            <a:ext cx="1295400" cy="0"/>
          </a:xfrm>
          <a:prstGeom prst="line">
            <a:avLst/>
          </a:prstGeom>
          <a:noFill/>
          <a:ln w="38100">
            <a:solidFill>
              <a:schemeClr val="tx1"/>
            </a:solidFill>
            <a:round/>
            <a:headEnd type="arrow"/>
            <a:tailEnd type="none" w="med" len="med"/>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645138" name="Line 18"/>
          <p:cNvSpPr>
            <a:spLocks noChangeShapeType="1"/>
          </p:cNvSpPr>
          <p:nvPr/>
        </p:nvSpPr>
        <p:spPr bwMode="auto">
          <a:xfrm>
            <a:off x="2488277" y="3142394"/>
            <a:ext cx="1295400" cy="1"/>
          </a:xfrm>
          <a:prstGeom prst="line">
            <a:avLst/>
          </a:prstGeom>
          <a:noFill/>
          <a:ln w="38100">
            <a:solidFill>
              <a:schemeClr val="tx1"/>
            </a:solidFill>
            <a:round/>
            <a:headEnd type="none" w="med" len="med"/>
            <a:tailEnd type="arrow"/>
          </a:ln>
          <a:extLst>
            <a:ext uri="{909E8E84-426E-40DD-AFC4-6F175D3DCCD1}">
              <a14:hiddenFill xmlns:a14="http://schemas.microsoft.com/office/drawing/2010/main">
                <a:noFill/>
              </a14:hiddenFill>
            </a:ext>
          </a:extLst>
        </p:spPr>
        <p:txBody>
          <a:bodyPr/>
          <a:lstStyle/>
          <a:p>
            <a:endParaRPr lang="en-IN">
              <a:latin typeface="Avenir Book" panose="020B0503020203020204" pitchFamily="34" charset="-78"/>
              <a:cs typeface="Avenir Book" panose="020B0503020203020204" pitchFamily="34" charset="-78"/>
            </a:endParaRPr>
          </a:p>
        </p:txBody>
      </p:sp>
      <p:sp>
        <p:nvSpPr>
          <p:cNvPr id="645139" name="Text Box 19"/>
          <p:cNvSpPr txBox="1">
            <a:spLocks noChangeArrowheads="1"/>
          </p:cNvSpPr>
          <p:nvPr/>
        </p:nvSpPr>
        <p:spPr bwMode="auto">
          <a:xfrm>
            <a:off x="2761416" y="3160318"/>
            <a:ext cx="6559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eaLnBrk="1" hangingPunct="1">
              <a:spcBef>
                <a:spcPct val="20000"/>
              </a:spcBef>
              <a:buFont typeface="Wingdings" panose="05000000000000000000" pitchFamily="2" charset="2"/>
              <a:buNone/>
            </a:pPr>
            <a:r>
              <a:rPr lang="en-US" altLang="en-US" sz="2000" dirty="0">
                <a:latin typeface="Avenir Book" panose="020B0503020203020204" pitchFamily="34" charset="-78"/>
                <a:ea typeface="Gungsuh" pitchFamily="18" charset="-127"/>
                <a:cs typeface="Avenir Book" panose="020B0503020203020204" pitchFamily="34" charset="-78"/>
              </a:rPr>
              <a:t>CTS</a:t>
            </a:r>
          </a:p>
        </p:txBody>
      </p:sp>
      <p:sp>
        <p:nvSpPr>
          <p:cNvPr id="29" name="Title 2">
            <a:extLst>
              <a:ext uri="{FF2B5EF4-FFF2-40B4-BE49-F238E27FC236}">
                <a16:creationId xmlns:a16="http://schemas.microsoft.com/office/drawing/2014/main" id="{631FB7CC-D2A5-C749-8D9F-01B9FA12978B}"/>
              </a:ext>
            </a:extLst>
          </p:cNvPr>
          <p:cNvSpPr>
            <a:spLocks noGrp="1"/>
          </p:cNvSpPr>
          <p:nvPr>
            <p:ph type="title"/>
          </p:nvPr>
        </p:nvSpPr>
        <p:spPr>
          <a:xfrm>
            <a:off x="609600" y="131241"/>
            <a:ext cx="7886700" cy="670967"/>
          </a:xfrm>
        </p:spPr>
        <p:txBody>
          <a:bodyPr>
            <a:normAutofit fontScale="90000"/>
          </a:bodyPr>
          <a:lstStyle/>
          <a:p>
            <a:pPr algn="ctr"/>
            <a:r>
              <a:rPr lang="en-US" dirty="0">
                <a:latin typeface="Avenir Book" panose="020B0503020203020204" pitchFamily="34" charset="-78"/>
                <a:cs typeface="Avenir Book" panose="020B0503020203020204" pitchFamily="34" charset="-78"/>
              </a:rPr>
              <a:t>CSMA/CA: IEEE 802.11</a:t>
            </a:r>
          </a:p>
        </p:txBody>
      </p:sp>
      <p:sp>
        <p:nvSpPr>
          <p:cNvPr id="30" name="Text Box 11"/>
          <p:cNvSpPr txBox="1">
            <a:spLocks noChangeArrowheads="1"/>
          </p:cNvSpPr>
          <p:nvPr/>
        </p:nvSpPr>
        <p:spPr bwMode="auto">
          <a:xfrm>
            <a:off x="5339356" y="2649357"/>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C</a:t>
            </a:r>
          </a:p>
        </p:txBody>
      </p:sp>
      <p:sp>
        <p:nvSpPr>
          <p:cNvPr id="32" name="Text Box 11"/>
          <p:cNvSpPr txBox="1">
            <a:spLocks noChangeArrowheads="1"/>
          </p:cNvSpPr>
          <p:nvPr/>
        </p:nvSpPr>
        <p:spPr bwMode="auto">
          <a:xfrm>
            <a:off x="7253985" y="2651147"/>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r>
              <a:rPr lang="en-US" altLang="ja-JP" sz="2000" dirty="0">
                <a:latin typeface="Avenir Book" panose="020B0503020203020204" pitchFamily="34" charset="-78"/>
                <a:cs typeface="Avenir Book" panose="020B0503020203020204" pitchFamily="34" charset="-78"/>
              </a:rPr>
              <a:t>D</a:t>
            </a:r>
          </a:p>
        </p:txBody>
      </p:sp>
      <p:sp>
        <p:nvSpPr>
          <p:cNvPr id="24" name="Text Box 19"/>
          <p:cNvSpPr txBox="1">
            <a:spLocks noChangeArrowheads="1"/>
          </p:cNvSpPr>
          <p:nvPr/>
        </p:nvSpPr>
        <p:spPr bwMode="auto">
          <a:xfrm>
            <a:off x="4748681" y="3201473"/>
            <a:ext cx="1640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panose="030F0702030302020204" pitchFamily="66" charset="0"/>
                <a:ea typeface="ＭＳ Ｐゴシック" panose="020B0600070205080204" pitchFamily="34" charset="-128"/>
              </a:defRPr>
            </a:lvl1pPr>
            <a:lvl2pPr marL="37931725" indent="-37474525">
              <a:defRPr sz="2400">
                <a:solidFill>
                  <a:schemeClr val="tx1"/>
                </a:solidFill>
                <a:latin typeface="Comic Sans MS" panose="030F0702030302020204" pitchFamily="66" charset="0"/>
                <a:ea typeface="ＭＳ Ｐゴシック" panose="020B0600070205080204" pitchFamily="34" charset="-128"/>
              </a:defRPr>
            </a:lvl2pPr>
            <a:lvl3pPr>
              <a:defRPr sz="2400">
                <a:solidFill>
                  <a:schemeClr val="tx1"/>
                </a:solidFill>
                <a:latin typeface="Comic Sans MS" panose="030F0702030302020204" pitchFamily="66" charset="0"/>
                <a:ea typeface="ＭＳ Ｐゴシック" panose="020B0600070205080204" pitchFamily="34" charset="-128"/>
              </a:defRPr>
            </a:lvl3pPr>
            <a:lvl4pPr>
              <a:defRPr sz="2400">
                <a:solidFill>
                  <a:schemeClr val="tx1"/>
                </a:solidFill>
                <a:latin typeface="Comic Sans MS" panose="030F0702030302020204" pitchFamily="66" charset="0"/>
                <a:ea typeface="ＭＳ Ｐゴシック" panose="020B0600070205080204" pitchFamily="34" charset="-128"/>
              </a:defRPr>
            </a:lvl4pPr>
            <a:lvl5pPr>
              <a:defRPr sz="2400">
                <a:solidFill>
                  <a:schemeClr val="tx1"/>
                </a:solidFill>
                <a:latin typeface="Comic Sans MS" panose="030F0702030302020204" pitchFamily="66"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omic Sans MS" panose="030F0702030302020204" pitchFamily="66" charset="0"/>
                <a:ea typeface="ＭＳ Ｐゴシック" panose="020B0600070205080204" pitchFamily="34" charset="-128"/>
              </a:defRPr>
            </a:lvl9pPr>
          </a:lstStyle>
          <a:p>
            <a:pPr algn="ctr" eaLnBrk="1" hangingPunct="1">
              <a:spcBef>
                <a:spcPct val="20000"/>
              </a:spcBef>
              <a:buFont typeface="Wingdings" panose="05000000000000000000" pitchFamily="2" charset="2"/>
              <a:buNone/>
            </a:pPr>
            <a:r>
              <a:rPr lang="en-US" altLang="en-US" sz="2000" dirty="0">
                <a:solidFill>
                  <a:srgbClr val="C00000"/>
                </a:solidFill>
                <a:latin typeface="Avenir Book" panose="020B0503020203020204" pitchFamily="34" charset="-78"/>
                <a:ea typeface="Gungsuh" pitchFamily="18" charset="-127"/>
                <a:cs typeface="Avenir Book" panose="020B0503020203020204" pitchFamily="34" charset="-78"/>
              </a:rPr>
              <a:t>Not silenced</a:t>
            </a:r>
          </a:p>
        </p:txBody>
      </p:sp>
      <p:pic>
        <p:nvPicPr>
          <p:cNvPr id="25"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89" y="2908815"/>
            <a:ext cx="427240" cy="31976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846" y="2901334"/>
            <a:ext cx="427240" cy="3197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1110" y="2919665"/>
            <a:ext cx="427240" cy="31976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Router Wireless Network - Free vector graphic on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339" y="2937996"/>
            <a:ext cx="427240" cy="31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187238"/>
      </p:ext>
    </p:extLst>
  </p:cSld>
  <p:clrMapOvr>
    <a:masterClrMapping/>
  </p:clrMapOvr>
  <p:transition advTm="5017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6" grpId="0" animBg="1"/>
      <p:bldP spid="66584" grpId="0" animBg="1"/>
      <p:bldP spid="645136" grpId="0"/>
      <p:bldP spid="645137" grpId="0" animBg="1"/>
      <p:bldP spid="645138" grpId="0" animBg="1"/>
      <p:bldP spid="645139"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294967295"/>
          </p:nvPr>
        </p:nvSpPr>
        <p:spPr>
          <a:xfrm>
            <a:off x="96331" y="-335484"/>
            <a:ext cx="0" cy="0"/>
          </a:xfrm>
        </p:spPr>
        <p:txBody>
          <a:bodyPr/>
          <a:lstStyle/>
          <a:p>
            <a:endParaRPr lang="en-US" dirty="0">
              <a:latin typeface="Avenir Book" panose="020B0503020203020204" pitchFamily="34" charset="-78"/>
              <a:cs typeface="Avenir Book" panose="020B0503020203020204" pitchFamily="34" charset="-78"/>
            </a:endParaRPr>
          </a:p>
        </p:txBody>
      </p:sp>
      <p:sp>
        <p:nvSpPr>
          <p:cNvPr id="24" name="Rectangle 3">
            <a:extLst>
              <a:ext uri="{FF2B5EF4-FFF2-40B4-BE49-F238E27FC236}">
                <a16:creationId xmlns:a16="http://schemas.microsoft.com/office/drawing/2014/main" id="{A36A68D4-8939-1A4D-A6F0-0109DBF73BDB}"/>
              </a:ext>
            </a:extLst>
          </p:cNvPr>
          <p:cNvSpPr txBox="1">
            <a:spLocks noChangeArrowheads="1"/>
          </p:cNvSpPr>
          <p:nvPr/>
        </p:nvSpPr>
        <p:spPr>
          <a:xfrm>
            <a:off x="469128" y="1105593"/>
            <a:ext cx="8303614" cy="4171801"/>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7181" indent="-209550">
              <a:lnSpc>
                <a:spcPct val="110000"/>
              </a:lnSpc>
              <a:defRPr/>
            </a:pPr>
            <a:r>
              <a:rPr lang="en-US" sz="2000" dirty="0">
                <a:latin typeface="Avenir Book" panose="020B0503020203020204" pitchFamily="34" charset="-78"/>
                <a:cs typeface="Avenir Book" panose="020B0503020203020204" pitchFamily="34" charset="-78"/>
              </a:rPr>
              <a:t>Sender first transmits small request-to-send (RTS) packet to the receiver</a:t>
            </a:r>
          </a:p>
          <a:p>
            <a:pPr marL="307181" indent="-209550">
              <a:defRPr/>
            </a:pPr>
            <a:r>
              <a:rPr lang="en-US" sz="2000" dirty="0">
                <a:latin typeface="Avenir Book" panose="020B0503020203020204" pitchFamily="34" charset="-78"/>
                <a:cs typeface="Avenir Book" panose="020B0503020203020204" pitchFamily="34" charset="-78"/>
              </a:rPr>
              <a:t>Receiver replies with clear-to-send CTS in response to RTS</a:t>
            </a:r>
          </a:p>
          <a:p>
            <a:pPr>
              <a:lnSpc>
                <a:spcPct val="100000"/>
              </a:lnSpc>
              <a:defRPr/>
            </a:pPr>
            <a:r>
              <a:rPr lang="en-US" sz="2000" dirty="0">
                <a:latin typeface="Avenir Book" panose="020B0503020203020204" pitchFamily="34" charset="-78"/>
                <a:cs typeface="Avenir Book" panose="020B0503020203020204" pitchFamily="34" charset="-78"/>
              </a:rPr>
              <a:t>Sender transmits data frame</a:t>
            </a:r>
          </a:p>
          <a:p>
            <a:pPr>
              <a:lnSpc>
                <a:spcPct val="100000"/>
              </a:lnSpc>
              <a:defRPr/>
            </a:pPr>
            <a:r>
              <a:rPr lang="en-US" sz="2000" dirty="0">
                <a:latin typeface="Avenir Book" panose="020B0503020203020204" pitchFamily="34" charset="-78"/>
                <a:cs typeface="Avenir Book" panose="020B0503020203020204" pitchFamily="34" charset="-78"/>
              </a:rPr>
              <a:t>Nodes receiving CTS defer transmissions </a:t>
            </a:r>
          </a:p>
          <a:p>
            <a:pPr>
              <a:lnSpc>
                <a:spcPct val="100000"/>
              </a:lnSpc>
              <a:defRPr/>
            </a:pPr>
            <a:endParaRPr lang="en-US" sz="2000" dirty="0">
              <a:latin typeface="Avenir Book" panose="020B0503020203020204" pitchFamily="34" charset="-78"/>
              <a:cs typeface="Avenir Book" panose="020B0503020203020204" pitchFamily="34" charset="-78"/>
            </a:endParaRPr>
          </a:p>
          <a:p>
            <a:pPr>
              <a:lnSpc>
                <a:spcPct val="100000"/>
              </a:lnSpc>
              <a:defRPr/>
            </a:pPr>
            <a:r>
              <a:rPr lang="en-US" sz="2000" dirty="0">
                <a:latin typeface="Avenir Book" panose="020B0503020203020204" pitchFamily="34" charset="-78"/>
                <a:ea typeface="ＭＳ Ｐゴシック" pitchFamily="-84" charset="-128"/>
                <a:cs typeface="Avenir Book" panose="020B0503020203020204" pitchFamily="34" charset="-78"/>
              </a:rPr>
              <a:t>Nodes receiving RTS </a:t>
            </a:r>
            <a:r>
              <a:rPr lang="en-US" sz="2000" dirty="0">
                <a:latin typeface="Avenir Book" panose="020B0503020203020204" pitchFamily="34" charset="-78"/>
                <a:ea typeface="ＭＳ Ｐゴシック" pitchFamily="-84" charset="-128"/>
                <a:cs typeface="Avenir Book" panose="020B0503020203020204" pitchFamily="34" charset="-78"/>
                <a:sym typeface="Wingdings" panose="05000000000000000000" pitchFamily="2" charset="2"/>
              </a:rPr>
              <a:t> defer one CTS time</a:t>
            </a:r>
            <a:endParaRPr lang="en-US" sz="1050" dirty="0">
              <a:latin typeface="Avenir Book" panose="020B0503020203020204" pitchFamily="34" charset="-78"/>
              <a:ea typeface="ＭＳ Ｐゴシック" pitchFamily="-84" charset="-128"/>
              <a:cs typeface="Avenir Book" panose="020B0503020203020204" pitchFamily="34" charset="-78"/>
            </a:endParaRPr>
          </a:p>
          <a:p>
            <a:pPr>
              <a:lnSpc>
                <a:spcPct val="100000"/>
              </a:lnSpc>
              <a:defRPr/>
            </a:pPr>
            <a:r>
              <a:rPr lang="en-US" sz="2000" dirty="0">
                <a:latin typeface="Avenir Book" panose="020B0503020203020204" pitchFamily="34" charset="-78"/>
                <a:ea typeface="ＭＳ Ｐゴシック" pitchFamily="-84" charset="-128"/>
                <a:cs typeface="Avenir Book" panose="020B0503020203020204" pitchFamily="34" charset="-78"/>
              </a:rPr>
              <a:t>Nodes receiving RTS but not CTS, free to send</a:t>
            </a:r>
            <a:endParaRPr lang="en-US" sz="1050" dirty="0">
              <a:latin typeface="Avenir Book" panose="020B0503020203020204" pitchFamily="34" charset="-78"/>
              <a:ea typeface="ＭＳ Ｐゴシック" pitchFamily="-84" charset="-128"/>
              <a:cs typeface="Avenir Book" panose="020B0503020203020204" pitchFamily="34" charset="-78"/>
            </a:endParaRPr>
          </a:p>
          <a:p>
            <a:pPr>
              <a:lnSpc>
                <a:spcPct val="100000"/>
              </a:lnSpc>
              <a:defRPr/>
            </a:pPr>
            <a:endParaRPr lang="en-US" sz="2000" dirty="0">
              <a:latin typeface="Avenir Book" panose="020B0503020203020204" pitchFamily="34" charset="-78"/>
              <a:cs typeface="Avenir Book" panose="020B0503020203020204" pitchFamily="34" charset="-78"/>
            </a:endParaRPr>
          </a:p>
          <a:p>
            <a:pPr marL="352425" lvl="1" indent="-222250">
              <a:lnSpc>
                <a:spcPct val="100000"/>
              </a:lnSpc>
              <a:spcBef>
                <a:spcPts val="1000"/>
              </a:spcBef>
              <a:buClr>
                <a:srgbClr val="0000A3"/>
              </a:buClr>
              <a:buFont typeface="Wingdings" pitchFamily="2" charset="2"/>
              <a:buChar char="§"/>
              <a:defRPr/>
            </a:pPr>
            <a:r>
              <a:rPr lang="en-US" sz="2000" dirty="0">
                <a:latin typeface="Avenir Book" panose="020B0503020203020204" pitchFamily="34" charset="-78"/>
                <a:cs typeface="Avenir Book" panose="020B0503020203020204" pitchFamily="34" charset="-78"/>
              </a:rPr>
              <a:t>RTS/CTS may still collide, but less likely (as they’re short)</a:t>
            </a:r>
          </a:p>
          <a:p>
            <a:pPr marL="800100" lvl="2" indent="-222250">
              <a:lnSpc>
                <a:spcPct val="100000"/>
              </a:lnSpc>
              <a:spcBef>
                <a:spcPts val="1000"/>
              </a:spcBef>
              <a:buClr>
                <a:srgbClr val="0000A3"/>
              </a:buClr>
              <a:buFont typeface="Wingdings" pitchFamily="2" charset="2"/>
              <a:buChar char="§"/>
              <a:defRPr/>
            </a:pPr>
            <a:r>
              <a:rPr lang="en-US" sz="1600" dirty="0">
                <a:latin typeface="Avenir Book" panose="020B0503020203020204" pitchFamily="34" charset="-78"/>
                <a:cs typeface="Avenir Book" panose="020B0503020203020204" pitchFamily="34" charset="-78"/>
              </a:rPr>
              <a:t>RTS/CTS exchange does not </a:t>
            </a:r>
            <a:r>
              <a:rPr lang="en-US" sz="1600" dirty="0">
                <a:solidFill>
                  <a:srgbClr val="0000FF"/>
                </a:solidFill>
                <a:latin typeface="Avenir Book" panose="020B0503020203020204" pitchFamily="34" charset="-78"/>
                <a:cs typeface="Avenir Book" panose="020B0503020203020204" pitchFamily="34" charset="-78"/>
              </a:rPr>
              <a:t>entirely</a:t>
            </a:r>
            <a:r>
              <a:rPr lang="en-US" sz="1600" dirty="0">
                <a:latin typeface="Avenir Book" panose="020B0503020203020204" pitchFamily="34" charset="-78"/>
                <a:cs typeface="Avenir Book" panose="020B0503020203020204" pitchFamily="34" charset="-78"/>
              </a:rPr>
              <a:t> solve the hidden and exposed station problem</a:t>
            </a:r>
          </a:p>
          <a:p>
            <a:pPr>
              <a:lnSpc>
                <a:spcPct val="100000"/>
              </a:lnSpc>
              <a:defRPr/>
            </a:pPr>
            <a:endParaRPr lang="en-US" sz="2500" dirty="0">
              <a:latin typeface="Avenir Book" panose="020B0503020203020204" pitchFamily="34" charset="-78"/>
              <a:cs typeface="Avenir Book" panose="020B0503020203020204" pitchFamily="34" charset="-78"/>
            </a:endParaRPr>
          </a:p>
          <a:p>
            <a:pPr lvl="1">
              <a:buFont typeface="Wingdings" charset="0"/>
              <a:buNone/>
              <a:defRPr/>
            </a:pPr>
            <a:endParaRPr lang="en-US" sz="1500" dirty="0">
              <a:latin typeface="Avenir Book" panose="020B0503020203020204" pitchFamily="34" charset="-78"/>
              <a:cs typeface="Avenir Book" panose="020B0503020203020204" pitchFamily="34" charset="-78"/>
            </a:endParaRPr>
          </a:p>
        </p:txBody>
      </p:sp>
      <p:sp>
        <p:nvSpPr>
          <p:cNvPr id="6" name="Title 2">
            <a:extLst>
              <a:ext uri="{FF2B5EF4-FFF2-40B4-BE49-F238E27FC236}">
                <a16:creationId xmlns:a16="http://schemas.microsoft.com/office/drawing/2014/main" id="{631FB7CC-D2A5-C749-8D9F-01B9FA12978B}"/>
              </a:ext>
            </a:extLst>
          </p:cNvPr>
          <p:cNvSpPr txBox="1">
            <a:spLocks/>
          </p:cNvSpPr>
          <p:nvPr/>
        </p:nvSpPr>
        <p:spPr>
          <a:xfrm>
            <a:off x="609600" y="330747"/>
            <a:ext cx="7886700" cy="670967"/>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4400" kern="1200">
                <a:solidFill>
                  <a:schemeClr val="tx1"/>
                </a:solidFill>
                <a:latin typeface="Avenir Book" panose="020B0503020203020204" pitchFamily="34" charset="-78"/>
                <a:ea typeface="+mj-ea"/>
                <a:cs typeface="Avenir Book" panose="020B0503020203020204" pitchFamily="34" charset="-78"/>
              </a:defRPr>
            </a:lvl1pPr>
          </a:lstStyle>
          <a:p>
            <a:r>
              <a:rPr lang="en-US" dirty="0"/>
              <a:t>CSMA/CA: IEEE 802.11</a:t>
            </a:r>
          </a:p>
        </p:txBody>
      </p:sp>
    </p:spTree>
    <p:extLst>
      <p:ext uri="{BB962C8B-B14F-4D97-AF65-F5344CB8AC3E}">
        <p14:creationId xmlns:p14="http://schemas.microsoft.com/office/powerpoint/2010/main" val="332469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0829" y="520803"/>
            <a:ext cx="7886700" cy="670967"/>
          </a:xfrm>
        </p:spPr>
        <p:txBody>
          <a:bodyPr>
            <a:normAutofit fontScale="90000"/>
          </a:bodyPr>
          <a:lstStyle/>
          <a:p>
            <a:r>
              <a:rPr lang="en-US" b="0" dirty="0"/>
              <a:t>MAC protocols: taxonomy</a:t>
            </a:r>
            <a:endParaRPr lang="en-US" sz="3300" dirty="0"/>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00075" y="1275892"/>
            <a:ext cx="7967454" cy="3872895"/>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prstClr val="black"/>
                </a:solidFill>
                <a:latin typeface="Avenir Book" panose="020B0503020203020204" pitchFamily="34" charset="-78"/>
                <a:cs typeface="Avenir Book" panose="020B0503020203020204" pitchFamily="34" charset="-78"/>
              </a:rPr>
              <a:t>Three broad classes:</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Channel partitioning</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Divide channel into smaller </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pieces</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(time slots, frequency, code)</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Allocate piece to node for exclusive use</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Taking turns</a:t>
            </a:r>
            <a:r>
              <a:rPr lang="en-US" altLang="ja-JP" sz="2400" dirty="0">
                <a:solidFill>
                  <a:srgbClr val="C00000"/>
                </a:solidFill>
                <a:latin typeface="Avenir Book" panose="020B0503020203020204" pitchFamily="34" charset="-78"/>
                <a:cs typeface="Avenir Book" panose="020B0503020203020204" pitchFamily="34" charset="-78"/>
              </a:rPr>
              <a:t>”</a:t>
            </a:r>
            <a:endParaRPr lang="en-US" sz="2400" dirty="0">
              <a:solidFill>
                <a:srgbClr val="C00000"/>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Nodes take turns, but nodes with more to send can take longer turns</a:t>
            </a:r>
            <a:endParaRPr lang="en-US" dirty="0">
              <a:solidFill>
                <a:prstClr val="black"/>
              </a:solidFill>
              <a:latin typeface="Avenir Book" panose="020B0503020203020204" pitchFamily="34" charset="-78"/>
              <a:cs typeface="Avenir Book" panose="020B0503020203020204" pitchFamily="34" charset="-78"/>
            </a:endParaRP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Random access</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Use randomization for handling collisions</a:t>
            </a:r>
          </a:p>
          <a:p>
            <a:pPr marL="521494" lvl="1" indent="-173831" defTabSz="685800">
              <a:spcBef>
                <a:spcPts val="375"/>
              </a:spcBef>
              <a:defRPr/>
            </a:pP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“R</a:t>
            </a:r>
            <a:r>
              <a:rPr lang="en-US" sz="2100" dirty="0">
                <a:solidFill>
                  <a:prstClr val="black"/>
                </a:solidFill>
                <a:latin typeface="Avenir Book" panose="020B0503020203020204" pitchFamily="34" charset="-78"/>
                <a:cs typeface="Avenir Book" panose="020B0503020203020204" pitchFamily="34" charset="-78"/>
              </a:rPr>
              <a:t>ecover</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from collisions</a:t>
            </a:r>
            <a:endParaRPr lang="en-US" sz="1800" dirty="0">
              <a:solidFill>
                <a:prstClr val="black"/>
              </a:solidFill>
              <a:latin typeface="Avenir Book" panose="020B0503020203020204" pitchFamily="34" charset="-78"/>
              <a:cs typeface="Avenir Book" panose="020B0503020203020204" pitchFamily="34" charset="-78"/>
            </a:endParaRPr>
          </a:p>
          <a:p>
            <a:pPr marL="97631" indent="0" defTabSz="685800">
              <a:spcBef>
                <a:spcPts val="750"/>
              </a:spcBef>
              <a:buNone/>
              <a:defRPr/>
            </a:pPr>
            <a:endParaRPr lang="en-US" dirty="0">
              <a:solidFill>
                <a:prstClr val="black"/>
              </a:solidFill>
              <a:latin typeface="Avenir Book" panose="020B0503020203020204" pitchFamily="34" charset="-78"/>
              <a:cs typeface="Avenir Book" panose="020B0503020203020204" pitchFamily="34" charset="-78"/>
            </a:endParaRPr>
          </a:p>
        </p:txBody>
      </p:sp>
      <p:sp>
        <p:nvSpPr>
          <p:cNvPr id="4" name="Rounded Rectangle 3"/>
          <p:cNvSpPr/>
          <p:nvPr/>
        </p:nvSpPr>
        <p:spPr>
          <a:xfrm>
            <a:off x="680829" y="3840480"/>
            <a:ext cx="8269605" cy="980902"/>
          </a:xfrm>
          <a:prstGeom prst="roundRect">
            <a:avLst/>
          </a:prstGeom>
          <a:solidFill>
            <a:schemeClr val="accent2">
              <a:lumMod val="40000"/>
              <a:lumOff val="60000"/>
              <a:alpha val="20000"/>
            </a:schemeClr>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636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
            <a:extLst>
              <a:ext uri="{FF2B5EF4-FFF2-40B4-BE49-F238E27FC236}">
                <a16:creationId xmlns:a16="http://schemas.microsoft.com/office/drawing/2014/main" id="{631FB7CC-D2A5-C749-8D9F-01B9FA12978B}"/>
              </a:ext>
            </a:extLst>
          </p:cNvPr>
          <p:cNvSpPr>
            <a:spLocks noGrp="1"/>
          </p:cNvSpPr>
          <p:nvPr>
            <p:ph type="title"/>
          </p:nvPr>
        </p:nvSpPr>
        <p:spPr>
          <a:xfrm>
            <a:off x="609600" y="131241"/>
            <a:ext cx="7886700" cy="670967"/>
          </a:xfrm>
        </p:spPr>
        <p:txBody>
          <a:bodyPr>
            <a:normAutofit fontScale="90000"/>
          </a:bodyPr>
          <a:lstStyle/>
          <a:p>
            <a:pPr algn="ctr"/>
            <a:r>
              <a:rPr lang="en-US" dirty="0">
                <a:latin typeface="Avenir Book" panose="020B0503020203020204" pitchFamily="34" charset="-78"/>
                <a:cs typeface="Avenir Book" panose="020B0503020203020204" pitchFamily="34" charset="-78"/>
              </a:rPr>
              <a:t>CSMA/CA: IEEE 802.11</a:t>
            </a:r>
          </a:p>
        </p:txBody>
      </p:sp>
      <p:pic>
        <p:nvPicPr>
          <p:cNvPr id="1028" name="Picture 4" descr="Figure 3 from Improved IEEE 802.11 point coordination function considering  fiber-delay difference in distributed antenna systems | Semantic Scholar"/>
          <p:cNvPicPr>
            <a:picLocks noChangeAspect="1" noChangeArrowheads="1"/>
          </p:cNvPicPr>
          <p:nvPr/>
        </p:nvPicPr>
        <p:blipFill rotWithShape="1">
          <a:blip r:embed="rId3">
            <a:extLst>
              <a:ext uri="{28A0092B-C50C-407E-A947-70E740481C1C}">
                <a14:useLocalDpi xmlns:a14="http://schemas.microsoft.com/office/drawing/2010/main" val="0"/>
              </a:ext>
            </a:extLst>
          </a:blip>
          <a:srcRect b="5739"/>
          <a:stretch/>
        </p:blipFill>
        <p:spPr bwMode="auto">
          <a:xfrm>
            <a:off x="1385858" y="1514188"/>
            <a:ext cx="6019800" cy="29628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113256" y="4726518"/>
            <a:ext cx="4384823"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Src:https</a:t>
            </a:r>
            <a:r>
              <a:rPr lang="en-US" altLang="en-US" sz="1000" dirty="0">
                <a:solidFill>
                  <a:prstClr val="black"/>
                </a:solidFill>
                <a:latin typeface="+mn-lt"/>
                <a:ea typeface="Arial" panose="020B0604020202020204" pitchFamily="34" charset="0"/>
              </a:rPr>
              <a:t>://www.researchgate.net/publication/26429569_Autonomous_Power_Control_MAC_Protocol_for_Mobile_Ad_Hoc_Networks/figures?lo=1</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2591136647"/>
      </p:ext>
    </p:extLst>
  </p:cSld>
  <p:clrMapOvr>
    <a:masterClrMapping/>
  </p:clrMapOvr>
  <p:transition advTm="5017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499110" y="256533"/>
            <a:ext cx="7886700" cy="670967"/>
          </a:xfrm>
        </p:spPr>
        <p:txBody>
          <a:bodyPr>
            <a:normAutofit fontScale="90000"/>
          </a:bodyPr>
          <a:lstStyle/>
          <a:p>
            <a:r>
              <a:rPr lang="en-US" dirty="0"/>
              <a:t>IEEE 802.11 Wireless LAN</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294967295"/>
          </p:nvPr>
        </p:nvSpPr>
        <p:spPr>
          <a:xfrm>
            <a:off x="-91440" y="-777658"/>
            <a:ext cx="0" cy="0"/>
          </a:xfrm>
        </p:spPr>
        <p:txBody>
          <a:bodyPr/>
          <a:lstStyle/>
          <a:p>
            <a:endParaRPr lang="en-US" dirty="0"/>
          </a:p>
        </p:txBody>
      </p:sp>
      <p:pic>
        <p:nvPicPr>
          <p:cNvPr id="2050" name="Picture 2" descr="IEEE 802.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052" y="1358092"/>
            <a:ext cx="5457825" cy="31813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3271197" y="4633385"/>
            <a:ext cx="4384823"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https://networkustad.com/2019/11/16/ieee-802-11-standards/</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58835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0829" y="321298"/>
            <a:ext cx="7886700" cy="670967"/>
          </a:xfrm>
        </p:spPr>
        <p:txBody>
          <a:bodyPr>
            <a:normAutofit fontScale="90000"/>
          </a:bodyPr>
          <a:lstStyle/>
          <a:p>
            <a:r>
              <a:rPr lang="en-US" b="0" dirty="0"/>
              <a:t>MAC protocols: Comparison</a:t>
            </a:r>
            <a:endParaRPr lang="en-US" sz="3300" dirty="0"/>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00075" y="992266"/>
            <a:ext cx="7967454" cy="415652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prstClr val="black"/>
                </a:solidFill>
                <a:latin typeface="Avenir Book" panose="020B0503020203020204" pitchFamily="34" charset="-78"/>
                <a:cs typeface="Avenir Book" panose="020B0503020203020204" pitchFamily="34" charset="-78"/>
              </a:rPr>
              <a:t>Three broad classes:</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Channel partitioning</a:t>
            </a:r>
          </a:p>
          <a:p>
            <a:pPr marL="521494" lvl="1" indent="-173831"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Share channel efficiently and fairly at high load</a:t>
            </a:r>
          </a:p>
          <a:p>
            <a:pPr marL="521494" lvl="1" indent="-173831"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Inefficient at low load: delay in channel access, 1/N bandwidth allocated even if only 1 active node! </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Taking turns</a:t>
            </a:r>
          </a:p>
          <a:p>
            <a:pPr marL="521494" lvl="1" indent="-173831" defTabSz="685800">
              <a:spcBef>
                <a:spcPts val="375"/>
              </a:spcBef>
              <a:buFont typeface="Wingdings" pitchFamily="2" charset="2"/>
              <a:buChar char="§"/>
              <a:defRPr/>
            </a:pPr>
            <a:r>
              <a:rPr lang="en-US" sz="2100" dirty="0">
                <a:solidFill>
                  <a:prstClr val="black"/>
                </a:solidFill>
                <a:latin typeface="Avenir Book" panose="020B0503020203020204" pitchFamily="34" charset="-78"/>
                <a:cs typeface="Avenir Book" panose="020B0503020203020204" pitchFamily="34" charset="-78"/>
              </a:rPr>
              <a:t>Look for best of both worlds</a:t>
            </a:r>
          </a:p>
          <a:p>
            <a:pPr marL="521494" lvl="1" indent="-173831" defTabSz="685800">
              <a:spcBef>
                <a:spcPts val="375"/>
              </a:spcBef>
              <a:buFont typeface="Wingdings" pitchFamily="2" charset="2"/>
              <a:buChar char="§"/>
              <a:defRPr/>
            </a:pPr>
            <a:r>
              <a:rPr lang="en-US" sz="2100" dirty="0">
                <a:solidFill>
                  <a:prstClr val="black"/>
                </a:solidFill>
                <a:latin typeface="Avenir Book" panose="020B0503020203020204" pitchFamily="34" charset="-78"/>
                <a:cs typeface="Avenir Book" panose="020B0503020203020204" pitchFamily="34" charset="-78"/>
              </a:rPr>
              <a:t>Single point of failure</a:t>
            </a:r>
          </a:p>
          <a:p>
            <a:pPr marL="303610" indent="-205979" defTabSz="685800">
              <a:spcBef>
                <a:spcPts val="750"/>
              </a:spcBef>
              <a:defRPr/>
            </a:pPr>
            <a:r>
              <a:rPr lang="en-US" sz="2400" dirty="0">
                <a:solidFill>
                  <a:srgbClr val="C00000"/>
                </a:solidFill>
                <a:latin typeface="Avenir Book" panose="020B0503020203020204" pitchFamily="34" charset="-78"/>
                <a:cs typeface="Avenir Book" panose="020B0503020203020204" pitchFamily="34" charset="-78"/>
              </a:rPr>
              <a:t>Random access</a:t>
            </a:r>
          </a:p>
          <a:p>
            <a:pPr marL="521494" lvl="1" indent="-173831"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Efficient at low load: single node can fully utilize channel</a:t>
            </a:r>
          </a:p>
          <a:p>
            <a:pPr marL="521494" lvl="1" indent="-173831" defTabSz="685800">
              <a:spcBef>
                <a:spcPts val="375"/>
              </a:spcBef>
              <a:buFont typeface="Wingdings" charset="2"/>
              <a:buChar char="§"/>
              <a:defRPr/>
            </a:pPr>
            <a:r>
              <a:rPr lang="en-US" sz="2100" dirty="0">
                <a:solidFill>
                  <a:prstClr val="black"/>
                </a:solidFill>
                <a:latin typeface="Avenir Book" panose="020B0503020203020204" pitchFamily="34" charset="-78"/>
                <a:cs typeface="Avenir Book" panose="020B0503020203020204" pitchFamily="34" charset="-78"/>
              </a:rPr>
              <a:t>High load: collision overhead</a:t>
            </a:r>
          </a:p>
          <a:p>
            <a:pPr marL="97631" indent="0" defTabSz="685800">
              <a:spcBef>
                <a:spcPts val="750"/>
              </a:spcBef>
              <a:buNone/>
              <a:defRPr/>
            </a:pPr>
            <a:endParaRPr lang="en-US"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9948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p:cTn id="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5">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 calcmode="lin" valueType="num">
                                      <p:cBhvr>
                                        <p:cTn id="12"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5">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p:cTn id="19"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21" dur="500"/>
                                        <p:tgtEl>
                                          <p:spTgt spid="5">
                                            <p:txEl>
                                              <p:pRg st="8" end="8"/>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 calcmode="lin" valueType="num">
                                      <p:cBhvr>
                                        <p:cTn id="24" dur="500" fill="hold"/>
                                        <p:tgtEl>
                                          <p:spTgt spid="5">
                                            <p:txEl>
                                              <p:pRg st="9" end="9"/>
                                            </p:txEl>
                                          </p:spTgt>
                                        </p:tgtEl>
                                        <p:attrNameLst>
                                          <p:attrName>ppt_w</p:attrName>
                                        </p:attrNameLst>
                                      </p:cBhvr>
                                      <p:tavLst>
                                        <p:tav tm="0">
                                          <p:val>
                                            <p:fltVal val="0"/>
                                          </p:val>
                                        </p:tav>
                                        <p:tav tm="100000">
                                          <p:val>
                                            <p:strVal val="#ppt_w"/>
                                          </p:val>
                                        </p:tav>
                                      </p:tavLst>
                                    </p:anim>
                                    <p:anim calcmode="lin" valueType="num">
                                      <p:cBhvr>
                                        <p:cTn id="25" dur="500" fill="hold"/>
                                        <p:tgtEl>
                                          <p:spTgt spid="5">
                                            <p:txEl>
                                              <p:pRg st="9" end="9"/>
                                            </p:txEl>
                                          </p:spTgt>
                                        </p:tgtEl>
                                        <p:attrNameLst>
                                          <p:attrName>ppt_h</p:attrName>
                                        </p:attrNameLst>
                                      </p:cBhvr>
                                      <p:tavLst>
                                        <p:tav tm="0">
                                          <p:val>
                                            <p:fltVal val="0"/>
                                          </p:val>
                                        </p:tav>
                                        <p:tav tm="100000">
                                          <p:val>
                                            <p:strVal val="#ppt_h"/>
                                          </p:val>
                                        </p:tav>
                                      </p:tavLst>
                                    </p:anim>
                                    <p:animEffect transition="in" filter="fade">
                                      <p:cBhvr>
                                        <p:cTn id="26" dur="500"/>
                                        <p:tgtEl>
                                          <p:spTgt spid="5">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p:cTn id="31"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5">
                                            <p:txEl>
                                              <p:pRg st="5" end="5"/>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 calcmode="lin" valueType="num">
                                      <p:cBhvr>
                                        <p:cTn id="36"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a:solidFill>
                  <a:srgbClr val="0070C0"/>
                </a:solidFill>
                <a:sym typeface="Wingdings" panose="05000000000000000000" pitchFamily="2" charset="2"/>
              </a:rPr>
              <a:t>Random access based MAC protocols</a:t>
            </a:r>
            <a:r>
              <a:rPr lang="en-US" sz="2400" dirty="0">
                <a:solidFill>
                  <a:srgbClr val="0070C0"/>
                </a:solidFill>
              </a:rPr>
              <a:t>:</a:t>
            </a:r>
          </a:p>
          <a:p>
            <a:pPr lvl="1"/>
            <a:r>
              <a:rPr lang="en-US" sz="2000" dirty="0"/>
              <a:t>CSMA</a:t>
            </a:r>
          </a:p>
          <a:p>
            <a:pPr lvl="1"/>
            <a:r>
              <a:rPr lang="en-US" sz="2000" dirty="0"/>
              <a:t>CSMA/CD</a:t>
            </a:r>
          </a:p>
          <a:p>
            <a:pPr lvl="1"/>
            <a:r>
              <a:rPr lang="en-US" sz="2000" dirty="0"/>
              <a:t>CSMA/CA</a:t>
            </a:r>
          </a:p>
          <a:p>
            <a:pPr lvl="1"/>
            <a:endParaRPr lang="en-US" sz="2000" dirty="0"/>
          </a:p>
          <a:p>
            <a:r>
              <a:rPr lang="en-US" sz="2400" dirty="0"/>
              <a:t>Comparison of the MAC protocols</a:t>
            </a:r>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Effect transition="in" filter="fade">
                                      <p:cBhvr>
                                        <p:cTn id="35" dur="1000"/>
                                        <p:tgtEl>
                                          <p:spTgt spid="10243">
                                            <p:txEl>
                                              <p:pRg st="5" end="5"/>
                                            </p:txEl>
                                          </p:spTgt>
                                        </p:tgtEl>
                                      </p:cBhvr>
                                    </p:animEffect>
                                    <p:anim calcmode="lin" valueType="num">
                                      <p:cBhvr>
                                        <p:cTn id="36"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41075" y="570679"/>
            <a:ext cx="7886700" cy="670967"/>
          </a:xfrm>
        </p:spPr>
        <p:txBody>
          <a:bodyPr>
            <a:normAutofit fontScale="90000"/>
          </a:bodyPr>
          <a:lstStyle/>
          <a:p>
            <a:r>
              <a:rPr lang="en-US" dirty="0"/>
              <a:t>Pure ALOHA vs Slotted ALOHA </a:t>
            </a:r>
            <a:endParaRPr lang="en-US" sz="3300" dirty="0">
              <a:latin typeface="+mn-lt"/>
            </a:endParaRPr>
          </a:p>
        </p:txBody>
      </p:sp>
      <p:grpSp>
        <p:nvGrpSpPr>
          <p:cNvPr id="5" name="Group 4"/>
          <p:cNvGrpSpPr>
            <a:grpSpLocks noGrp="1" noUngrp="1" noChangeAspect="1"/>
          </p:cNvGrpSpPr>
          <p:nvPr/>
        </p:nvGrpSpPr>
        <p:grpSpPr>
          <a:xfrm>
            <a:off x="641075" y="1241646"/>
            <a:ext cx="7772400" cy="4111625"/>
            <a:chOff x="685800" y="1565275"/>
            <a:chExt cx="7772400" cy="4111625"/>
          </a:xfrm>
        </p:grpSpPr>
        <p:pic>
          <p:nvPicPr>
            <p:cNvPr id="6" name="Picture 5" descr="04_Page_03.tif"/>
            <p:cNvPicPr>
              <a:picLocks noRot="1" noChangeAspect="1" noMove="1" noResize="1"/>
            </p:cNvPicPr>
            <p:nvPr isPhoto="1"/>
          </p:nvPicPr>
          <p:blipFill>
            <a:blip r:embed="rId3" cstate="print">
              <a:lum/>
            </a:blip>
            <a:stretch>
              <a:fillRect/>
            </a:stretch>
          </p:blipFill>
          <p:spPr>
            <a:xfrm>
              <a:off x="685800" y="1565275"/>
              <a:ext cx="7772400" cy="3725863"/>
            </a:xfrm>
            <a:prstGeom prst="rect">
              <a:avLst/>
            </a:prstGeom>
            <a:noFill/>
            <a:ln>
              <a:noFill/>
            </a:ln>
          </p:spPr>
        </p:pic>
        <p:sp>
          <p:nvSpPr>
            <p:cNvPr id="7" name="Rectangle 6"/>
            <p:cNvSpPr/>
            <p:nvPr/>
          </p:nvSpPr>
          <p:spPr>
            <a:xfrm>
              <a:off x="685800" y="5334000"/>
              <a:ext cx="7772400" cy="342900"/>
            </a:xfrm>
            <a:prstGeom prst="rect">
              <a:avLst/>
            </a:prstGeom>
            <a:noFill/>
            <a:ln>
              <a:noFill/>
            </a:ln>
          </p:spPr>
          <p:txBody>
            <a:bodyPr anchor="ctr">
              <a:noAutofit/>
            </a:bodyPr>
            <a:lstStyle/>
            <a:p>
              <a:pPr algn="ctr"/>
              <a:endParaRPr lang="en-US" sz="2000" dirty="0"/>
            </a:p>
          </p:txBody>
        </p:sp>
      </p:grpSp>
      <p:sp>
        <p:nvSpPr>
          <p:cNvPr id="3" name="Rectangle 2"/>
          <p:cNvSpPr/>
          <p:nvPr/>
        </p:nvSpPr>
        <p:spPr>
          <a:xfrm>
            <a:off x="6533804" y="2053244"/>
            <a:ext cx="1097280" cy="324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303819" y="3435927"/>
            <a:ext cx="1097280" cy="324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FEBE1DD-B95B-0648-9062-B8B36326544D}"/>
              </a:ext>
            </a:extLst>
          </p:cNvPr>
          <p:cNvSpPr txBox="1"/>
          <p:nvPr/>
        </p:nvSpPr>
        <p:spPr>
          <a:xfrm>
            <a:off x="3336561" y="4644423"/>
            <a:ext cx="3197243" cy="353943"/>
          </a:xfrm>
          <a:prstGeom prst="rect">
            <a:avLst/>
          </a:prstGeom>
          <a:solidFill>
            <a:schemeClr val="bg1"/>
          </a:solidFill>
        </p:spPr>
        <p:txBody>
          <a:bodyPr wrap="square" rtlCol="0">
            <a:spAutoFit/>
          </a:bodyPr>
          <a:lstStyle/>
          <a:p>
            <a:pPr algn="ctr" defTabSz="685800">
              <a:lnSpc>
                <a:spcPct val="80000"/>
              </a:lnSpc>
              <a:defRPr/>
            </a:pPr>
            <a:r>
              <a:rPr lang="en-US" sz="2000" dirty="0">
                <a:solidFill>
                  <a:prstClr val="black"/>
                </a:solidFill>
                <a:latin typeface="Avenir Book" panose="020B0503020203020204" pitchFamily="34" charset="-78"/>
                <a:cs typeface="Avenir Book" panose="020B0503020203020204" pitchFamily="34" charset="-78"/>
              </a:rPr>
              <a:t>Offered traffic per slot</a:t>
            </a:r>
          </a:p>
        </p:txBody>
      </p:sp>
      <p:sp>
        <p:nvSpPr>
          <p:cNvPr id="10" name="TextBox 9">
            <a:extLst>
              <a:ext uri="{FF2B5EF4-FFF2-40B4-BE49-F238E27FC236}">
                <a16:creationId xmlns:a16="http://schemas.microsoft.com/office/drawing/2014/main" id="{DFEBE1DD-B95B-0648-9062-B8B36326544D}"/>
              </a:ext>
            </a:extLst>
          </p:cNvPr>
          <p:cNvSpPr txBox="1"/>
          <p:nvPr/>
        </p:nvSpPr>
        <p:spPr>
          <a:xfrm rot="16200000">
            <a:off x="-692341" y="2766268"/>
            <a:ext cx="3197243" cy="353943"/>
          </a:xfrm>
          <a:prstGeom prst="rect">
            <a:avLst/>
          </a:prstGeom>
          <a:solidFill>
            <a:schemeClr val="bg1"/>
          </a:solidFill>
        </p:spPr>
        <p:txBody>
          <a:bodyPr wrap="square" rtlCol="0">
            <a:spAutoFit/>
          </a:bodyPr>
          <a:lstStyle/>
          <a:p>
            <a:pPr algn="ctr" defTabSz="685800">
              <a:lnSpc>
                <a:spcPct val="80000"/>
              </a:lnSpc>
              <a:defRPr/>
            </a:pPr>
            <a:r>
              <a:rPr lang="en-US" sz="2000" dirty="0">
                <a:solidFill>
                  <a:prstClr val="black"/>
                </a:solidFill>
                <a:latin typeface="Avenir Book" panose="020B0503020203020204" pitchFamily="34" charset="-78"/>
                <a:cs typeface="Avenir Book" panose="020B0503020203020204" pitchFamily="34" charset="-78"/>
              </a:rPr>
              <a:t>Efficiency</a:t>
            </a:r>
          </a:p>
        </p:txBody>
      </p:sp>
    </p:spTree>
    <p:extLst>
      <p:ext uri="{BB962C8B-B14F-4D97-AF65-F5344CB8AC3E}">
        <p14:creationId xmlns:p14="http://schemas.microsoft.com/office/powerpoint/2010/main" val="2279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35172" y="209503"/>
            <a:ext cx="8708747" cy="670967"/>
          </a:xfrm>
        </p:spPr>
        <p:txBody>
          <a:bodyPr>
            <a:normAutofit fontScale="90000"/>
          </a:bodyPr>
          <a:lstStyle/>
          <a:p>
            <a:r>
              <a:rPr lang="en-US" b="0" dirty="0"/>
              <a:t>CSMA (carrier sense multiple access)</a:t>
            </a:r>
            <a:endParaRPr lang="en-US" sz="3300" dirty="0"/>
          </a:p>
        </p:txBody>
      </p:sp>
      <p:sp>
        <p:nvSpPr>
          <p:cNvPr id="25" name="Rectangle 3">
            <a:extLst>
              <a:ext uri="{FF2B5EF4-FFF2-40B4-BE49-F238E27FC236}">
                <a16:creationId xmlns:a16="http://schemas.microsoft.com/office/drawing/2014/main" id="{5E7A0B0F-2486-9640-B03D-72DF37C159B4}"/>
              </a:ext>
            </a:extLst>
          </p:cNvPr>
          <p:cNvSpPr txBox="1">
            <a:spLocks noChangeArrowheads="1"/>
          </p:cNvSpPr>
          <p:nvPr/>
        </p:nvSpPr>
        <p:spPr>
          <a:xfrm>
            <a:off x="581892" y="909137"/>
            <a:ext cx="7986884" cy="525890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prstClr val="black"/>
                </a:solidFill>
                <a:latin typeface="Avenir Book" panose="020B0503020203020204" pitchFamily="34" charset="-78"/>
                <a:cs typeface="Avenir Book" panose="020B0503020203020204" pitchFamily="34" charset="-78"/>
              </a:rPr>
              <a:t>Simple </a:t>
            </a:r>
            <a:r>
              <a:rPr lang="en-US" sz="2400" dirty="0">
                <a:solidFill>
                  <a:srgbClr val="C00000"/>
                </a:solidFill>
                <a:latin typeface="Avenir Book" panose="020B0503020203020204" pitchFamily="34" charset="-78"/>
                <a:cs typeface="Avenir Book" panose="020B0503020203020204" pitchFamily="34" charset="-78"/>
              </a:rPr>
              <a:t>CSMA:</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listen before transmit</a:t>
            </a:r>
          </a:p>
          <a:p>
            <a:pPr marL="521494" lvl="1" indent="-173831" defTabSz="685800">
              <a:spcBef>
                <a:spcPts val="375"/>
              </a:spcBef>
              <a:defRPr/>
            </a:pPr>
            <a:r>
              <a:rPr lang="en-US" sz="2100" dirty="0">
                <a:solidFill>
                  <a:srgbClr val="000099"/>
                </a:solidFill>
                <a:latin typeface="Avenir Book" panose="020B0503020203020204" pitchFamily="34" charset="-78"/>
                <a:cs typeface="Avenir Book" panose="020B0503020203020204" pitchFamily="34" charset="-78"/>
              </a:rPr>
              <a:t>If channel sensed idle:</a:t>
            </a:r>
            <a:r>
              <a:rPr lang="en-US" sz="2100" dirty="0">
                <a:solidFill>
                  <a:prstClr val="black"/>
                </a:solidFill>
                <a:latin typeface="Avenir Book" panose="020B0503020203020204" pitchFamily="34" charset="-78"/>
                <a:cs typeface="Avenir Book" panose="020B0503020203020204" pitchFamily="34" charset="-78"/>
              </a:rPr>
              <a:t> transmit entire frame</a:t>
            </a:r>
          </a:p>
          <a:p>
            <a:pPr marL="521494" lvl="1" indent="-173831" defTabSz="685800">
              <a:spcBef>
                <a:spcPts val="375"/>
              </a:spcBef>
              <a:defRPr/>
            </a:pPr>
            <a:r>
              <a:rPr lang="en-US" sz="2100" dirty="0">
                <a:solidFill>
                  <a:srgbClr val="000099"/>
                </a:solidFill>
                <a:latin typeface="Avenir Book" panose="020B0503020203020204" pitchFamily="34" charset="-78"/>
                <a:cs typeface="Avenir Book" panose="020B0503020203020204" pitchFamily="34" charset="-78"/>
              </a:rPr>
              <a:t>If channel sensed busy:</a:t>
            </a:r>
            <a:r>
              <a:rPr lang="en-US" sz="2100" dirty="0">
                <a:solidFill>
                  <a:prstClr val="black"/>
                </a:solidFill>
                <a:latin typeface="Avenir Book" panose="020B0503020203020204" pitchFamily="34" charset="-78"/>
                <a:cs typeface="Avenir Book" panose="020B0503020203020204" pitchFamily="34" charset="-78"/>
              </a:rPr>
              <a:t> defer transmission </a:t>
            </a: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Human analogy: don</a:t>
            </a:r>
            <a:r>
              <a:rPr lang="ja-JP" altLang="en-US"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t interrupt others!</a:t>
            </a:r>
          </a:p>
          <a:p>
            <a:pPr marL="264319" indent="-166688" defTabSz="685800">
              <a:spcBef>
                <a:spcPts val="750"/>
              </a:spcBef>
              <a:defRPr/>
            </a:pPr>
            <a:endParaRPr lang="en-US" sz="2100" dirty="0">
              <a:solidFill>
                <a:prstClr val="black"/>
              </a:solidFill>
              <a:latin typeface="Avenir Book" panose="020B0503020203020204" pitchFamily="34" charset="-78"/>
              <a:cs typeface="Avenir Book" panose="020B0503020203020204" pitchFamily="34" charset="-78"/>
            </a:endParaRPr>
          </a:p>
          <a:p>
            <a:pPr marL="607219" lvl="1" indent="-166688" defTabSz="685800">
              <a:spcBef>
                <a:spcPts val="750"/>
              </a:spcBef>
              <a:defRPr/>
            </a:pPr>
            <a:endParaRPr lang="en-US" sz="17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endParaRPr lang="en-US" sz="2100" dirty="0">
              <a:solidFill>
                <a:prstClr val="black"/>
              </a:solidFill>
              <a:latin typeface="Avenir Book" panose="020B0503020203020204" pitchFamily="34" charset="-78"/>
              <a:cs typeface="Avenir Book" panose="020B0503020203020204" pitchFamily="34" charset="-78"/>
            </a:endParaRPr>
          </a:p>
        </p:txBody>
      </p:sp>
      <p:grpSp>
        <p:nvGrpSpPr>
          <p:cNvPr id="4" name="Group 3">
            <a:extLst>
              <a:ext uri="{FF2B5EF4-FFF2-40B4-BE49-F238E27FC236}">
                <a16:creationId xmlns:a16="http://schemas.microsoft.com/office/drawing/2014/main" id="{D1D64FC5-708F-D24C-B8D8-D1E9CF643C73}"/>
              </a:ext>
            </a:extLst>
          </p:cNvPr>
          <p:cNvGrpSpPr/>
          <p:nvPr/>
        </p:nvGrpSpPr>
        <p:grpSpPr>
          <a:xfrm>
            <a:off x="2698955" y="2809568"/>
            <a:ext cx="3193026" cy="1909916"/>
            <a:chOff x="8862810" y="4906915"/>
            <a:chExt cx="2666586" cy="1660323"/>
          </a:xfrm>
        </p:grpSpPr>
        <p:sp>
          <p:nvSpPr>
            <p:cNvPr id="5"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6025551"/>
              <a:ext cx="2666586" cy="541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lnSpc>
                  <a:spcPct val="85000"/>
                </a:lnSpc>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humans at a cocktail party </a:t>
              </a:r>
            </a:p>
            <a:p>
              <a:pPr algn="ctr" defTabSz="685800" eaLnBrk="0" fontAlgn="base" hangingPunct="0">
                <a:lnSpc>
                  <a:spcPct val="85000"/>
                </a:lnSpc>
                <a:spcBef>
                  <a:spcPct val="0"/>
                </a:spcBef>
                <a:spcAft>
                  <a:spcPct val="0"/>
                </a:spcAft>
                <a:defRPr/>
              </a:pPr>
              <a:r>
                <a:rPr lang="en-US" sz="1200" i="0" dirty="0">
                  <a:solidFill>
                    <a:srgbClr val="000000"/>
                  </a:solidFill>
                  <a:latin typeface="Avenir Book" panose="020B0503020203020204" pitchFamily="34" charset="-78"/>
                  <a:cs typeface="Avenir Book" panose="020B0503020203020204" pitchFamily="34" charset="-78"/>
                </a:rPr>
                <a:t>(shared air, acoustical)</a:t>
              </a:r>
            </a:p>
          </p:txBody>
        </p:sp>
        <p:pic>
          <p:nvPicPr>
            <p:cNvPr id="6"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6005" y="4906915"/>
              <a:ext cx="2030412" cy="104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43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dissolve">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43124" y="174560"/>
            <a:ext cx="8700796" cy="670967"/>
          </a:xfrm>
        </p:spPr>
        <p:txBody>
          <a:bodyPr>
            <a:normAutofit fontScale="90000"/>
          </a:bodyPr>
          <a:lstStyle/>
          <a:p>
            <a:r>
              <a:rPr lang="en-US" b="0" dirty="0"/>
              <a:t>CSMA (carrier sense multiple access)</a:t>
            </a:r>
            <a:endParaRPr lang="en-US" sz="3300" dirty="0"/>
          </a:p>
        </p:txBody>
      </p:sp>
      <p:sp>
        <p:nvSpPr>
          <p:cNvPr id="25" name="Rectangle 3">
            <a:extLst>
              <a:ext uri="{FF2B5EF4-FFF2-40B4-BE49-F238E27FC236}">
                <a16:creationId xmlns:a16="http://schemas.microsoft.com/office/drawing/2014/main" id="{5E7A0B0F-2486-9640-B03D-72DF37C159B4}"/>
              </a:ext>
            </a:extLst>
          </p:cNvPr>
          <p:cNvSpPr txBox="1">
            <a:spLocks noChangeArrowheads="1"/>
          </p:cNvSpPr>
          <p:nvPr/>
        </p:nvSpPr>
        <p:spPr>
          <a:xfrm>
            <a:off x="581892" y="909137"/>
            <a:ext cx="7986884" cy="525890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sz="1800" dirty="0">
                <a:solidFill>
                  <a:prstClr val="black"/>
                </a:solidFill>
                <a:latin typeface="Avenir Book" panose="020B0503020203020204" pitchFamily="34" charset="-78"/>
                <a:cs typeface="Avenir Book" panose="020B0503020203020204" pitchFamily="34" charset="-78"/>
              </a:rPr>
              <a:t>1-persistent </a:t>
            </a:r>
            <a:r>
              <a:rPr lang="en-US" sz="1800" dirty="0">
                <a:solidFill>
                  <a:srgbClr val="C00000"/>
                </a:solidFill>
                <a:latin typeface="Avenir Book" panose="020B0503020203020204" pitchFamily="34" charset="-78"/>
                <a:cs typeface="Avenir Book" panose="020B0503020203020204" pitchFamily="34" charset="-78"/>
              </a:rPr>
              <a:t>CSMA: </a:t>
            </a:r>
            <a:endParaRPr lang="en-US" sz="18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sz="1800" dirty="0">
                <a:solidFill>
                  <a:srgbClr val="000099"/>
                </a:solidFill>
                <a:latin typeface="Avenir Book" panose="020B0503020203020204" pitchFamily="34" charset="-78"/>
                <a:cs typeface="Avenir Book" panose="020B0503020203020204" pitchFamily="34" charset="-78"/>
              </a:rPr>
              <a:t>If channel sensed idle:</a:t>
            </a:r>
            <a:r>
              <a:rPr lang="en-US" sz="1800" dirty="0">
                <a:solidFill>
                  <a:prstClr val="black"/>
                </a:solidFill>
                <a:latin typeface="Avenir Book" panose="020B0503020203020204" pitchFamily="34" charset="-78"/>
                <a:cs typeface="Avenir Book" panose="020B0503020203020204" pitchFamily="34" charset="-78"/>
              </a:rPr>
              <a:t> transmit with probability 1</a:t>
            </a:r>
          </a:p>
          <a:p>
            <a:pPr marL="521494" lvl="1" indent="-173831" defTabSz="685800">
              <a:spcBef>
                <a:spcPts val="375"/>
              </a:spcBef>
              <a:defRPr/>
            </a:pPr>
            <a:r>
              <a:rPr lang="en-US" sz="1800" dirty="0">
                <a:solidFill>
                  <a:srgbClr val="000099"/>
                </a:solidFill>
                <a:latin typeface="Avenir Book" panose="020B0503020203020204" pitchFamily="34" charset="-78"/>
                <a:cs typeface="Avenir Book" panose="020B0503020203020204" pitchFamily="34" charset="-78"/>
              </a:rPr>
              <a:t>If channel sensed busy:</a:t>
            </a:r>
            <a:r>
              <a:rPr lang="en-US" sz="1800" dirty="0">
                <a:solidFill>
                  <a:prstClr val="black"/>
                </a:solidFill>
                <a:latin typeface="Avenir Book" panose="020B0503020203020204" pitchFamily="34" charset="-78"/>
                <a:cs typeface="Avenir Book" panose="020B0503020203020204" pitchFamily="34" charset="-78"/>
              </a:rPr>
              <a:t> </a:t>
            </a:r>
            <a:r>
              <a:rPr lang="en-US" sz="18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continuously sense</a:t>
            </a:r>
            <a:r>
              <a:rPr lang="en-US" sz="1800" dirty="0">
                <a:solidFill>
                  <a:prstClr val="black"/>
                </a:solidFill>
                <a:latin typeface="Avenir Book" panose="020B0503020203020204" pitchFamily="34" charset="-78"/>
                <a:cs typeface="Avenir Book" panose="020B0503020203020204" pitchFamily="34" charset="-78"/>
              </a:rPr>
              <a:t> </a:t>
            </a:r>
            <a:r>
              <a:rPr lang="en-US" sz="18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 transmit immediately when channel becomes idle</a:t>
            </a:r>
            <a:r>
              <a:rPr lang="en-US" sz="1800" dirty="0">
                <a:solidFill>
                  <a:prstClr val="black"/>
                </a:solidFill>
                <a:latin typeface="Avenir Book" panose="020B0503020203020204" pitchFamily="34" charset="-78"/>
                <a:cs typeface="Avenir Book" panose="020B0503020203020204" pitchFamily="34" charset="-78"/>
              </a:rPr>
              <a:t> </a:t>
            </a:r>
          </a:p>
          <a:p>
            <a:pPr marL="521494" lvl="1" indent="-173831" defTabSz="685800">
              <a:spcBef>
                <a:spcPts val="375"/>
              </a:spcBef>
              <a:defRPr/>
            </a:pPr>
            <a:r>
              <a:rPr lang="en-US" sz="1800" dirty="0">
                <a:solidFill>
                  <a:srgbClr val="000099"/>
                </a:solidFill>
                <a:latin typeface="Avenir Book" panose="020B0503020203020204" pitchFamily="34" charset="-78"/>
                <a:cs typeface="Avenir Book" panose="020B0503020203020204" pitchFamily="34" charset="-78"/>
              </a:rPr>
              <a:t>If collision:</a:t>
            </a:r>
            <a:r>
              <a:rPr lang="en-US" sz="1800" dirty="0">
                <a:solidFill>
                  <a:prstClr val="black"/>
                </a:solidFill>
                <a:latin typeface="Avenir Book" panose="020B0503020203020204" pitchFamily="34" charset="-78"/>
                <a:cs typeface="Avenir Book" panose="020B0503020203020204" pitchFamily="34" charset="-78"/>
              </a:rPr>
              <a:t> wait for a random time, then start sensing</a:t>
            </a:r>
          </a:p>
          <a:p>
            <a:pPr marL="521494" lvl="1" indent="-173831" defTabSz="685800">
              <a:spcBef>
                <a:spcPts val="375"/>
              </a:spcBef>
              <a:defRPr/>
            </a:pP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r>
              <a:rPr lang="en-US" sz="1800" dirty="0" err="1">
                <a:solidFill>
                  <a:prstClr val="black"/>
                </a:solidFill>
                <a:latin typeface="Avenir Book" panose="020B0503020203020204" pitchFamily="34" charset="-78"/>
                <a:cs typeface="Avenir Book" panose="020B0503020203020204" pitchFamily="34" charset="-78"/>
              </a:rPr>
              <a:t>Nonpersistent</a:t>
            </a:r>
            <a:r>
              <a:rPr lang="en-US" sz="1800" dirty="0">
                <a:solidFill>
                  <a:prstClr val="black"/>
                </a:solidFill>
                <a:latin typeface="Avenir Book" panose="020B0503020203020204" pitchFamily="34" charset="-78"/>
                <a:cs typeface="Avenir Book" panose="020B0503020203020204" pitchFamily="34" charset="-78"/>
              </a:rPr>
              <a:t> </a:t>
            </a:r>
            <a:r>
              <a:rPr lang="en-US" sz="1800" dirty="0">
                <a:solidFill>
                  <a:srgbClr val="C00000"/>
                </a:solidFill>
                <a:latin typeface="Avenir Book" panose="020B0503020203020204" pitchFamily="34" charset="-78"/>
                <a:cs typeface="Avenir Book" panose="020B0503020203020204" pitchFamily="34" charset="-78"/>
              </a:rPr>
              <a:t>CSMA:</a:t>
            </a:r>
          </a:p>
          <a:p>
            <a:pPr marL="711994" lvl="2" indent="-166688" defTabSz="685800">
              <a:spcBef>
                <a:spcPts val="750"/>
              </a:spcBef>
              <a:buClr>
                <a:srgbClr val="0000A3"/>
              </a:buClr>
              <a:buFont typeface="Wingdings" pitchFamily="2" charset="2"/>
              <a:buChar char="§"/>
              <a:defRPr/>
            </a:pPr>
            <a:r>
              <a:rPr lang="en-US" sz="1800" dirty="0">
                <a:solidFill>
                  <a:srgbClr val="000099"/>
                </a:solidFill>
                <a:latin typeface="Avenir Book" panose="020B0503020203020204" pitchFamily="34" charset="-78"/>
                <a:cs typeface="Avenir Book" panose="020B0503020203020204" pitchFamily="34" charset="-78"/>
              </a:rPr>
              <a:t>If channel sensed busy:</a:t>
            </a:r>
            <a:r>
              <a:rPr lang="en-US" sz="1800" dirty="0">
                <a:solidFill>
                  <a:prstClr val="black"/>
                </a:solidFill>
                <a:latin typeface="Avenir Book" panose="020B0503020203020204" pitchFamily="34" charset="-78"/>
                <a:cs typeface="Avenir Book" panose="020B0503020203020204" pitchFamily="34" charset="-78"/>
              </a:rPr>
              <a:t> do no sense continuously </a:t>
            </a:r>
            <a:r>
              <a:rPr lang="en-US" sz="18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 wait for a random amount of time and then sense again</a:t>
            </a:r>
          </a:p>
          <a:p>
            <a:pPr marL="711994" lvl="2" indent="-166688" defTabSz="685800">
              <a:spcBef>
                <a:spcPts val="750"/>
              </a:spcBef>
              <a:buClr>
                <a:srgbClr val="0000A3"/>
              </a:buClr>
              <a:buFont typeface="Wingdings" pitchFamily="2" charset="2"/>
              <a:buChar char="§"/>
              <a:defRPr/>
            </a:pPr>
            <a:r>
              <a:rPr lang="en-US" sz="1800" dirty="0">
                <a:solidFill>
                  <a:prstClr val="black"/>
                </a:solidFill>
                <a:latin typeface="Avenir Book" panose="020B0503020203020204" pitchFamily="34" charset="-78"/>
                <a:cs typeface="Avenir Book" panose="020B0503020203020204" pitchFamily="34" charset="-78"/>
                <a:sym typeface="Wingdings" panose="05000000000000000000" pitchFamily="2" charset="2"/>
              </a:rPr>
              <a:t>Better channel utilization  longer delay than 1-persistant CSMA</a:t>
            </a: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r>
              <a:rPr lang="en-US" sz="1800" dirty="0">
                <a:solidFill>
                  <a:prstClr val="black"/>
                </a:solidFill>
                <a:latin typeface="Avenir Book" panose="020B0503020203020204" pitchFamily="34" charset="-78"/>
                <a:cs typeface="Avenir Book" panose="020B0503020203020204" pitchFamily="34" charset="-78"/>
              </a:rPr>
              <a:t>p-persistent </a:t>
            </a:r>
            <a:r>
              <a:rPr lang="en-US" sz="1800" dirty="0">
                <a:solidFill>
                  <a:srgbClr val="C00000"/>
                </a:solidFill>
                <a:latin typeface="Avenir Book" panose="020B0503020203020204" pitchFamily="34" charset="-78"/>
                <a:cs typeface="Avenir Book" panose="020B0503020203020204" pitchFamily="34" charset="-78"/>
              </a:rPr>
              <a:t>CSMA:</a:t>
            </a:r>
          </a:p>
          <a:p>
            <a:pPr marL="607219" lvl="1" indent="-166688" defTabSz="685800">
              <a:spcBef>
                <a:spcPts val="750"/>
              </a:spcBef>
              <a:defRPr/>
            </a:pPr>
            <a:r>
              <a:rPr lang="en-US" sz="1800" dirty="0">
                <a:solidFill>
                  <a:srgbClr val="000099"/>
                </a:solidFill>
                <a:latin typeface="Avenir Book" panose="020B0503020203020204" pitchFamily="34" charset="-78"/>
                <a:cs typeface="Avenir Book" panose="020B0503020203020204" pitchFamily="34" charset="-78"/>
              </a:rPr>
              <a:t>If channel sensed idle:</a:t>
            </a:r>
            <a:r>
              <a:rPr lang="en-US" sz="1800" dirty="0">
                <a:solidFill>
                  <a:prstClr val="black"/>
                </a:solidFill>
                <a:latin typeface="Avenir Book" panose="020B0503020203020204" pitchFamily="34" charset="-78"/>
                <a:cs typeface="Avenir Book" panose="020B0503020203020204" pitchFamily="34" charset="-78"/>
              </a:rPr>
              <a:t> transmit with probability p</a:t>
            </a:r>
          </a:p>
          <a:p>
            <a:pPr marL="607219" lvl="1" indent="-166688" defTabSz="685800">
              <a:spcBef>
                <a:spcPts val="750"/>
              </a:spcBef>
              <a:defRPr/>
            </a:pP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endParaRPr lang="en-US" sz="18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54296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dissolve">
                                      <p:cBhvr>
                                        <p:cTn id="7" dur="500"/>
                                        <p:tgtEl>
                                          <p:spTgt spid="2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
                                            <p:txEl>
                                              <p:pRg st="1" end="1"/>
                                            </p:txEl>
                                          </p:spTgt>
                                        </p:tgtEl>
                                        <p:attrNameLst>
                                          <p:attrName>style.visibility</p:attrName>
                                        </p:attrNameLst>
                                      </p:cBhvr>
                                      <p:to>
                                        <p:strVal val="visible"/>
                                      </p:to>
                                    </p:set>
                                    <p:animEffect transition="in" filter="dissolve">
                                      <p:cBhvr>
                                        <p:cTn id="10" dur="500"/>
                                        <p:tgtEl>
                                          <p:spTgt spid="2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animEffect transition="in" filter="dissolve">
                                      <p:cBhvr>
                                        <p:cTn id="13" dur="500"/>
                                        <p:tgtEl>
                                          <p:spTgt spid="2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5">
                                            <p:txEl>
                                              <p:pRg st="3" end="3"/>
                                            </p:txEl>
                                          </p:spTgt>
                                        </p:tgtEl>
                                        <p:attrNameLst>
                                          <p:attrName>style.visibility</p:attrName>
                                        </p:attrNameLst>
                                      </p:cBhvr>
                                      <p:to>
                                        <p:strVal val="visible"/>
                                      </p:to>
                                    </p:set>
                                    <p:animEffect transition="in" filter="dissolve">
                                      <p:cBhvr>
                                        <p:cTn id="16" dur="500"/>
                                        <p:tgtEl>
                                          <p:spTgt spid="2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5">
                                            <p:txEl>
                                              <p:pRg st="5" end="5"/>
                                            </p:txEl>
                                          </p:spTgt>
                                        </p:tgtEl>
                                        <p:attrNameLst>
                                          <p:attrName>style.visibility</p:attrName>
                                        </p:attrNameLst>
                                      </p:cBhvr>
                                      <p:to>
                                        <p:strVal val="visible"/>
                                      </p:to>
                                    </p:set>
                                    <p:animEffect transition="in" filter="dissolve">
                                      <p:cBhvr>
                                        <p:cTn id="21" dur="500"/>
                                        <p:tgtEl>
                                          <p:spTgt spid="25">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6" end="6"/>
                                            </p:txEl>
                                          </p:spTgt>
                                        </p:tgtEl>
                                        <p:attrNameLst>
                                          <p:attrName>style.visibility</p:attrName>
                                        </p:attrNameLst>
                                      </p:cBhvr>
                                      <p:to>
                                        <p:strVal val="visible"/>
                                      </p:to>
                                    </p:set>
                                    <p:animEffect transition="in" filter="dissolve">
                                      <p:cBhvr>
                                        <p:cTn id="24" dur="500"/>
                                        <p:tgtEl>
                                          <p:spTgt spid="25">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5">
                                            <p:txEl>
                                              <p:pRg st="7" end="7"/>
                                            </p:txEl>
                                          </p:spTgt>
                                        </p:tgtEl>
                                        <p:attrNameLst>
                                          <p:attrName>style.visibility</p:attrName>
                                        </p:attrNameLst>
                                      </p:cBhvr>
                                      <p:to>
                                        <p:strVal val="visible"/>
                                      </p:to>
                                    </p:set>
                                    <p:animEffect transition="in" filter="dissolve">
                                      <p:cBhvr>
                                        <p:cTn id="27" dur="500"/>
                                        <p:tgtEl>
                                          <p:spTgt spid="2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5">
                                            <p:txEl>
                                              <p:pRg st="9" end="9"/>
                                            </p:txEl>
                                          </p:spTgt>
                                        </p:tgtEl>
                                        <p:attrNameLst>
                                          <p:attrName>style.visibility</p:attrName>
                                        </p:attrNameLst>
                                      </p:cBhvr>
                                      <p:to>
                                        <p:strVal val="visible"/>
                                      </p:to>
                                    </p:set>
                                    <p:animEffect transition="in" filter="dissolve">
                                      <p:cBhvr>
                                        <p:cTn id="32" dur="500"/>
                                        <p:tgtEl>
                                          <p:spTgt spid="25">
                                            <p:txEl>
                                              <p:pRg st="9" end="9"/>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5">
                                            <p:txEl>
                                              <p:pRg st="10" end="10"/>
                                            </p:txEl>
                                          </p:spTgt>
                                        </p:tgtEl>
                                        <p:attrNameLst>
                                          <p:attrName>style.visibility</p:attrName>
                                        </p:attrNameLst>
                                      </p:cBhvr>
                                      <p:to>
                                        <p:strVal val="visible"/>
                                      </p:to>
                                    </p:set>
                                    <p:animEffect transition="in" filter="dissolve">
                                      <p:cBhvr>
                                        <p:cTn id="35" dur="500"/>
                                        <p:tgtEl>
                                          <p:spTgt spid="2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26612" y="289297"/>
            <a:ext cx="8690776" cy="670967"/>
          </a:xfrm>
        </p:spPr>
        <p:txBody>
          <a:bodyPr>
            <a:normAutofit fontScale="90000"/>
          </a:bodyPr>
          <a:lstStyle/>
          <a:p>
            <a:r>
              <a:rPr lang="en-US" b="0" dirty="0"/>
              <a:t>CSMA (carrier sense multiple access)</a:t>
            </a:r>
            <a:endParaRPr lang="en-US" sz="3300" dirty="0"/>
          </a:p>
        </p:txBody>
      </p:sp>
      <p:pic>
        <p:nvPicPr>
          <p:cNvPr id="9" name="Picture 8" descr="04_Page_04.tif"/>
          <p:cNvPicPr>
            <a:picLocks noRot="1" noChangeAspect="1" noMove="1" noResize="1"/>
          </p:cNvPicPr>
          <p:nvPr isPhoto="1"/>
        </p:nvPicPr>
        <p:blipFill>
          <a:blip r:embed="rId3" cstate="print">
            <a:lum/>
          </a:blip>
          <a:stretch>
            <a:fillRect/>
          </a:stretch>
        </p:blipFill>
        <p:spPr>
          <a:xfrm>
            <a:off x="552336" y="1212668"/>
            <a:ext cx="7772400" cy="3702050"/>
          </a:xfrm>
          <a:prstGeom prst="rect">
            <a:avLst/>
          </a:prstGeom>
          <a:noFill/>
          <a:ln>
            <a:noFill/>
          </a:ln>
        </p:spPr>
      </p:pic>
      <p:sp>
        <p:nvSpPr>
          <p:cNvPr id="5" name="TextBox 4">
            <a:extLst>
              <a:ext uri="{FF2B5EF4-FFF2-40B4-BE49-F238E27FC236}">
                <a16:creationId xmlns:a16="http://schemas.microsoft.com/office/drawing/2014/main" id="{DFEBE1DD-B95B-0648-9062-B8B36326544D}"/>
              </a:ext>
            </a:extLst>
          </p:cNvPr>
          <p:cNvSpPr txBox="1"/>
          <p:nvPr/>
        </p:nvSpPr>
        <p:spPr>
          <a:xfrm>
            <a:off x="3239589" y="4745441"/>
            <a:ext cx="3076501" cy="338554"/>
          </a:xfrm>
          <a:prstGeom prst="rect">
            <a:avLst/>
          </a:prstGeom>
          <a:solidFill>
            <a:schemeClr val="bg1"/>
          </a:solidFill>
        </p:spPr>
        <p:txBody>
          <a:bodyPr wrap="square" rtlCol="0">
            <a:spAutoFit/>
          </a:bodyPr>
          <a:lstStyle/>
          <a:p>
            <a:pPr algn="ctr" defTabSz="685800">
              <a:lnSpc>
                <a:spcPct val="80000"/>
              </a:lnSpc>
              <a:defRPr/>
            </a:pPr>
            <a:r>
              <a:rPr lang="en-US" sz="2000" dirty="0">
                <a:solidFill>
                  <a:prstClr val="black"/>
                </a:solidFill>
                <a:latin typeface="Avenir Book" panose="020B0503020203020204" pitchFamily="34" charset="-78"/>
                <a:cs typeface="Avenir Book" panose="020B0503020203020204" pitchFamily="34" charset="-78"/>
              </a:rPr>
              <a:t>Offered traffic per slot</a:t>
            </a:r>
          </a:p>
        </p:txBody>
      </p:sp>
      <p:sp>
        <p:nvSpPr>
          <p:cNvPr id="6" name="TextBox 5">
            <a:extLst>
              <a:ext uri="{FF2B5EF4-FFF2-40B4-BE49-F238E27FC236}">
                <a16:creationId xmlns:a16="http://schemas.microsoft.com/office/drawing/2014/main" id="{DFEBE1DD-B95B-0648-9062-B8B36326544D}"/>
              </a:ext>
            </a:extLst>
          </p:cNvPr>
          <p:cNvSpPr txBox="1"/>
          <p:nvPr/>
        </p:nvSpPr>
        <p:spPr>
          <a:xfrm rot="16200000">
            <a:off x="-1006014" y="2886721"/>
            <a:ext cx="3197243" cy="353943"/>
          </a:xfrm>
          <a:prstGeom prst="rect">
            <a:avLst/>
          </a:prstGeom>
          <a:solidFill>
            <a:schemeClr val="bg1"/>
          </a:solidFill>
        </p:spPr>
        <p:txBody>
          <a:bodyPr wrap="square" rtlCol="0">
            <a:spAutoFit/>
          </a:bodyPr>
          <a:lstStyle/>
          <a:p>
            <a:pPr algn="ctr" defTabSz="685800">
              <a:lnSpc>
                <a:spcPct val="80000"/>
              </a:lnSpc>
              <a:defRPr/>
            </a:pPr>
            <a:r>
              <a:rPr lang="en-US" sz="2000" dirty="0">
                <a:solidFill>
                  <a:prstClr val="black"/>
                </a:solidFill>
                <a:latin typeface="Avenir Book" panose="020B0503020203020204" pitchFamily="34" charset="-78"/>
                <a:cs typeface="Avenir Book" panose="020B0503020203020204" pitchFamily="34" charset="-78"/>
              </a:rPr>
              <a:t>Efficiency</a:t>
            </a:r>
          </a:p>
        </p:txBody>
      </p:sp>
    </p:spTree>
    <p:extLst>
      <p:ext uri="{BB962C8B-B14F-4D97-AF65-F5344CB8AC3E}">
        <p14:creationId xmlns:p14="http://schemas.microsoft.com/office/powerpoint/2010/main" val="219170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368760"/>
            <a:ext cx="7886700" cy="670967"/>
          </a:xfrm>
        </p:spPr>
        <p:txBody>
          <a:bodyPr>
            <a:normAutofit fontScale="90000"/>
          </a:bodyPr>
          <a:lstStyle/>
          <a:p>
            <a:r>
              <a:rPr lang="en-US" b="0" dirty="0"/>
              <a:t>CSMA: collisions</a:t>
            </a:r>
            <a:endParaRPr lang="en-US" sz="3300" dirty="0"/>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708163" y="1415873"/>
            <a:ext cx="4152072" cy="380917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Collisions can still occur with carrier sensing: </a:t>
            </a:r>
          </a:p>
          <a:p>
            <a:pPr marL="521494" lvl="1" indent="-173831"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Propagation delay means  two nodes may not hear each other</a:t>
            </a:r>
            <a:r>
              <a:rPr lang="en-US" altLang="ja-JP" sz="18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1800" dirty="0">
                <a:solidFill>
                  <a:prstClr val="black"/>
                </a:solidFill>
                <a:latin typeface="Avenir Book" panose="020B0503020203020204" pitchFamily="34" charset="-78"/>
                <a:cs typeface="Avenir Book" panose="020B0503020203020204" pitchFamily="34" charset="-78"/>
              </a:rPr>
              <a:t>s just-started transmission</a:t>
            </a:r>
          </a:p>
          <a:p>
            <a:pPr marL="521494" lvl="1" indent="-173831"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Distance &amp; propagation delay play role in in determining collision probability</a:t>
            </a:r>
          </a:p>
          <a:p>
            <a:pPr marL="521494" lvl="1" indent="-173831" defTabSz="685800">
              <a:spcBef>
                <a:spcPts val="375"/>
              </a:spcBef>
              <a:defRPr/>
            </a:pP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r>
              <a:rPr lang="en-US" sz="2100" dirty="0">
                <a:solidFill>
                  <a:srgbClr val="0000A8"/>
                </a:solidFill>
                <a:latin typeface="Avenir Book" panose="020B0503020203020204" pitchFamily="34" charset="-78"/>
                <a:cs typeface="Avenir Book" panose="020B0503020203020204" pitchFamily="34" charset="-78"/>
              </a:rPr>
              <a:t>Collision: </a:t>
            </a:r>
            <a:r>
              <a:rPr lang="en-US" sz="2100" dirty="0">
                <a:solidFill>
                  <a:prstClr val="black"/>
                </a:solidFill>
                <a:latin typeface="Avenir Book" panose="020B0503020203020204" pitchFamily="34" charset="-78"/>
                <a:cs typeface="Avenir Book" panose="020B0503020203020204" pitchFamily="34" charset="-78"/>
              </a:rPr>
              <a:t>entire packet transmission time wasted</a:t>
            </a:r>
          </a:p>
          <a:p>
            <a:pPr marL="521494" lvl="1" indent="-173831" defTabSz="685800">
              <a:spcBef>
                <a:spcPts val="375"/>
              </a:spcBef>
              <a:defRPr/>
            </a:pPr>
            <a:endParaRPr lang="en-US" sz="1500" dirty="0">
              <a:solidFill>
                <a:prstClr val="black"/>
              </a:solidFill>
              <a:latin typeface="Avenir Book" panose="020B0503020203020204" pitchFamily="34" charset="-78"/>
              <a:cs typeface="Avenir Book" panose="020B0503020203020204" pitchFamily="34" charset="-78"/>
            </a:endParaRPr>
          </a:p>
        </p:txBody>
      </p:sp>
      <p:pic>
        <p:nvPicPr>
          <p:cNvPr id="34" name="Picture 3" descr="5">
            <a:extLst>
              <a:ext uri="{FF2B5EF4-FFF2-40B4-BE49-F238E27FC236}">
                <a16:creationId xmlns:a16="http://schemas.microsoft.com/office/drawing/2014/main" id="{0D5CA368-0551-4340-986D-4B213A2C7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78" y="1187638"/>
            <a:ext cx="3215878" cy="37873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 name="Rectangle 6">
            <a:extLst>
              <a:ext uri="{FF2B5EF4-FFF2-40B4-BE49-F238E27FC236}">
                <a16:creationId xmlns:a16="http://schemas.microsoft.com/office/drawing/2014/main" id="{D39D6C6A-5A1A-CF45-9875-738474A4E13D}"/>
              </a:ext>
            </a:extLst>
          </p:cNvPr>
          <p:cNvSpPr>
            <a:spLocks noChangeArrowheads="1"/>
          </p:cNvSpPr>
          <p:nvPr/>
        </p:nvSpPr>
        <p:spPr bwMode="auto">
          <a:xfrm>
            <a:off x="5999612" y="859025"/>
            <a:ext cx="1926431"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ea typeface="ＭＳ Ｐゴシック" charset="0"/>
                <a:cs typeface="Avenir Book" panose="020B0503020203020204" pitchFamily="34" charset="-78"/>
              </a:rPr>
              <a:t>spatial layout of nodes </a:t>
            </a: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6" name="Rectangle 87">
            <a:extLst>
              <a:ext uri="{FF2B5EF4-FFF2-40B4-BE49-F238E27FC236}">
                <a16:creationId xmlns:a16="http://schemas.microsoft.com/office/drawing/2014/main" id="{76BB7ED7-48BD-4147-9085-F9EF88290CE4}"/>
              </a:ext>
            </a:extLst>
          </p:cNvPr>
          <p:cNvSpPr>
            <a:spLocks noChangeArrowheads="1"/>
          </p:cNvSpPr>
          <p:nvPr/>
        </p:nvSpPr>
        <p:spPr bwMode="auto">
          <a:xfrm>
            <a:off x="5479309" y="2110372"/>
            <a:ext cx="2802731" cy="19288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7" name="Rectangle 88">
            <a:extLst>
              <a:ext uri="{FF2B5EF4-FFF2-40B4-BE49-F238E27FC236}">
                <a16:creationId xmlns:a16="http://schemas.microsoft.com/office/drawing/2014/main" id="{71973DC3-114C-5B40-B7FA-C9A27EDCCE65}"/>
              </a:ext>
            </a:extLst>
          </p:cNvPr>
          <p:cNvSpPr>
            <a:spLocks noChangeArrowheads="1"/>
          </p:cNvSpPr>
          <p:nvPr/>
        </p:nvSpPr>
        <p:spPr bwMode="auto">
          <a:xfrm>
            <a:off x="5485262" y="2303253"/>
            <a:ext cx="2794397" cy="19288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8" name="Rectangle 90">
            <a:extLst>
              <a:ext uri="{FF2B5EF4-FFF2-40B4-BE49-F238E27FC236}">
                <a16:creationId xmlns:a16="http://schemas.microsoft.com/office/drawing/2014/main" id="{E334A8C5-6B7D-0A4C-B55D-CAB16DF703CA}"/>
              </a:ext>
            </a:extLst>
          </p:cNvPr>
          <p:cNvSpPr>
            <a:spLocks noChangeArrowheads="1"/>
          </p:cNvSpPr>
          <p:nvPr/>
        </p:nvSpPr>
        <p:spPr bwMode="auto">
          <a:xfrm>
            <a:off x="5456687" y="2492562"/>
            <a:ext cx="2822972" cy="121800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9" name="Rectangle 91">
            <a:extLst>
              <a:ext uri="{FF2B5EF4-FFF2-40B4-BE49-F238E27FC236}">
                <a16:creationId xmlns:a16="http://schemas.microsoft.com/office/drawing/2014/main" id="{F9970BA6-5D73-A749-8704-5220C05F998D}"/>
              </a:ext>
            </a:extLst>
          </p:cNvPr>
          <p:cNvSpPr>
            <a:spLocks noChangeArrowheads="1"/>
          </p:cNvSpPr>
          <p:nvPr/>
        </p:nvSpPr>
        <p:spPr bwMode="auto">
          <a:xfrm>
            <a:off x="5436446" y="3698666"/>
            <a:ext cx="2842022" cy="1526381"/>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0" name="Rectangle 92">
            <a:extLst>
              <a:ext uri="{FF2B5EF4-FFF2-40B4-BE49-F238E27FC236}">
                <a16:creationId xmlns:a16="http://schemas.microsoft.com/office/drawing/2014/main" id="{AE948D01-7FF0-DD4D-BFDD-F95AAF85063C}"/>
              </a:ext>
            </a:extLst>
          </p:cNvPr>
          <p:cNvSpPr>
            <a:spLocks noChangeArrowheads="1"/>
          </p:cNvSpPr>
          <p:nvPr/>
        </p:nvSpPr>
        <p:spPr bwMode="auto">
          <a:xfrm>
            <a:off x="5431684" y="1136440"/>
            <a:ext cx="3030140" cy="9763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41" name="Group 98">
            <a:extLst>
              <a:ext uri="{FF2B5EF4-FFF2-40B4-BE49-F238E27FC236}">
                <a16:creationId xmlns:a16="http://schemas.microsoft.com/office/drawing/2014/main" id="{50E4F1B9-D30D-3140-B7D9-712C28143A01}"/>
              </a:ext>
            </a:extLst>
          </p:cNvPr>
          <p:cNvGrpSpPr>
            <a:grpSpLocks/>
          </p:cNvGrpSpPr>
          <p:nvPr/>
        </p:nvGrpSpPr>
        <p:grpSpPr bwMode="auto">
          <a:xfrm>
            <a:off x="5569797" y="1135250"/>
            <a:ext cx="2634853" cy="471488"/>
            <a:chOff x="3117" y="180"/>
            <a:chExt cx="2213" cy="396"/>
          </a:xfrm>
        </p:grpSpPr>
        <p:grpSp>
          <p:nvGrpSpPr>
            <p:cNvPr id="42" name="Group 67">
              <a:extLst>
                <a:ext uri="{FF2B5EF4-FFF2-40B4-BE49-F238E27FC236}">
                  <a16:creationId xmlns:a16="http://schemas.microsoft.com/office/drawing/2014/main" id="{FC7CB790-4B06-2D46-93B8-665CC2659A8D}"/>
                </a:ext>
              </a:extLst>
            </p:cNvPr>
            <p:cNvGrpSpPr>
              <a:grpSpLocks/>
            </p:cNvGrpSpPr>
            <p:nvPr/>
          </p:nvGrpSpPr>
          <p:grpSpPr bwMode="auto">
            <a:xfrm flipH="1">
              <a:off x="3117" y="245"/>
              <a:ext cx="316" cy="323"/>
              <a:chOff x="2839" y="3501"/>
              <a:chExt cx="755" cy="803"/>
            </a:xfrm>
          </p:grpSpPr>
          <p:pic>
            <p:nvPicPr>
              <p:cNvPr id="57" name="Picture 68" descr="desktop_computer_stylized_medium">
                <a:extLst>
                  <a:ext uri="{FF2B5EF4-FFF2-40B4-BE49-F238E27FC236}">
                    <a16:creationId xmlns:a16="http://schemas.microsoft.com/office/drawing/2014/main" id="{DEB17F91-EA76-7442-B298-023829D2D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 name="Freeform 69">
                <a:extLst>
                  <a:ext uri="{FF2B5EF4-FFF2-40B4-BE49-F238E27FC236}">
                    <a16:creationId xmlns:a16="http://schemas.microsoft.com/office/drawing/2014/main" id="{98BBD2D9-9D1B-B24A-8D63-4BC7E496B5C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3" name="Group 70">
              <a:extLst>
                <a:ext uri="{FF2B5EF4-FFF2-40B4-BE49-F238E27FC236}">
                  <a16:creationId xmlns:a16="http://schemas.microsoft.com/office/drawing/2014/main" id="{4C7FFD54-FB17-394B-8449-7FAA8DE07F8E}"/>
                </a:ext>
              </a:extLst>
            </p:cNvPr>
            <p:cNvGrpSpPr>
              <a:grpSpLocks/>
            </p:cNvGrpSpPr>
            <p:nvPr/>
          </p:nvGrpSpPr>
          <p:grpSpPr bwMode="auto">
            <a:xfrm flipH="1">
              <a:off x="3747" y="253"/>
              <a:ext cx="316" cy="323"/>
              <a:chOff x="2839" y="3501"/>
              <a:chExt cx="755" cy="803"/>
            </a:xfrm>
          </p:grpSpPr>
          <p:pic>
            <p:nvPicPr>
              <p:cNvPr id="55" name="Picture 71" descr="desktop_computer_stylized_medium">
                <a:extLst>
                  <a:ext uri="{FF2B5EF4-FFF2-40B4-BE49-F238E27FC236}">
                    <a16:creationId xmlns:a16="http://schemas.microsoft.com/office/drawing/2014/main" id="{826D8206-EAB9-3D48-92AA-BD8B21201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 name="Freeform 72">
                <a:extLst>
                  <a:ext uri="{FF2B5EF4-FFF2-40B4-BE49-F238E27FC236}">
                    <a16:creationId xmlns:a16="http://schemas.microsoft.com/office/drawing/2014/main" id="{C1C969E0-E2F3-9141-8D5D-FEBB45AFC9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4" name="Group 73">
              <a:extLst>
                <a:ext uri="{FF2B5EF4-FFF2-40B4-BE49-F238E27FC236}">
                  <a16:creationId xmlns:a16="http://schemas.microsoft.com/office/drawing/2014/main" id="{8A97574D-2558-174E-B305-AA08A3C7A8AD}"/>
                </a:ext>
              </a:extLst>
            </p:cNvPr>
            <p:cNvGrpSpPr>
              <a:grpSpLocks/>
            </p:cNvGrpSpPr>
            <p:nvPr/>
          </p:nvGrpSpPr>
          <p:grpSpPr bwMode="auto">
            <a:xfrm flipH="1">
              <a:off x="4356" y="247"/>
              <a:ext cx="316" cy="323"/>
              <a:chOff x="2839" y="3501"/>
              <a:chExt cx="755" cy="803"/>
            </a:xfrm>
          </p:grpSpPr>
          <p:pic>
            <p:nvPicPr>
              <p:cNvPr id="53" name="Picture 74" descr="desktop_computer_stylized_medium">
                <a:extLst>
                  <a:ext uri="{FF2B5EF4-FFF2-40B4-BE49-F238E27FC236}">
                    <a16:creationId xmlns:a16="http://schemas.microsoft.com/office/drawing/2014/main" id="{DA115C27-F619-9546-937E-6CD1A2141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 name="Freeform 75">
                <a:extLst>
                  <a:ext uri="{FF2B5EF4-FFF2-40B4-BE49-F238E27FC236}">
                    <a16:creationId xmlns:a16="http://schemas.microsoft.com/office/drawing/2014/main" id="{CD685018-7CA3-3B4C-A452-B8E042BBACF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 name="Group 76">
              <a:extLst>
                <a:ext uri="{FF2B5EF4-FFF2-40B4-BE49-F238E27FC236}">
                  <a16:creationId xmlns:a16="http://schemas.microsoft.com/office/drawing/2014/main" id="{DBDBB8DE-6AD3-EE44-9B46-0D5E8F80359A}"/>
                </a:ext>
              </a:extLst>
            </p:cNvPr>
            <p:cNvGrpSpPr>
              <a:grpSpLocks/>
            </p:cNvGrpSpPr>
            <p:nvPr/>
          </p:nvGrpSpPr>
          <p:grpSpPr bwMode="auto">
            <a:xfrm flipH="1">
              <a:off x="5014" y="249"/>
              <a:ext cx="316" cy="323"/>
              <a:chOff x="2839" y="3501"/>
              <a:chExt cx="755" cy="803"/>
            </a:xfrm>
          </p:grpSpPr>
          <p:pic>
            <p:nvPicPr>
              <p:cNvPr id="51" name="Picture 77" descr="desktop_computer_stylized_medium">
                <a:extLst>
                  <a:ext uri="{FF2B5EF4-FFF2-40B4-BE49-F238E27FC236}">
                    <a16:creationId xmlns:a16="http://schemas.microsoft.com/office/drawing/2014/main" id="{6A7B0553-F377-FD44-A88B-D2727D21D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Freeform 78">
                <a:extLst>
                  <a:ext uri="{FF2B5EF4-FFF2-40B4-BE49-F238E27FC236}">
                    <a16:creationId xmlns:a16="http://schemas.microsoft.com/office/drawing/2014/main" id="{B7B2B53F-C3B8-444B-93F9-72043CF6156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46" name="Line 93">
              <a:extLst>
                <a:ext uri="{FF2B5EF4-FFF2-40B4-BE49-F238E27FC236}">
                  <a16:creationId xmlns:a16="http://schemas.microsoft.com/office/drawing/2014/main" id="{17BC36CE-61EB-3544-881D-44148445DF01}"/>
                </a:ext>
              </a:extLst>
            </p:cNvPr>
            <p:cNvSpPr>
              <a:spLocks noChangeShapeType="1"/>
            </p:cNvSpPr>
            <p:nvPr/>
          </p:nvSpPr>
          <p:spPr bwMode="auto">
            <a:xfrm>
              <a:off x="3309" y="181"/>
              <a:ext cx="198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7" name="Line 94">
              <a:extLst>
                <a:ext uri="{FF2B5EF4-FFF2-40B4-BE49-F238E27FC236}">
                  <a16:creationId xmlns:a16="http://schemas.microsoft.com/office/drawing/2014/main" id="{496041E2-CD00-714C-8109-E48EBB9E8050}"/>
                </a:ext>
              </a:extLst>
            </p:cNvPr>
            <p:cNvSpPr>
              <a:spLocks noChangeShapeType="1"/>
            </p:cNvSpPr>
            <p:nvPr/>
          </p:nvSpPr>
          <p:spPr bwMode="auto">
            <a:xfrm>
              <a:off x="3309" y="180"/>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8" name="Line 95">
              <a:extLst>
                <a:ext uri="{FF2B5EF4-FFF2-40B4-BE49-F238E27FC236}">
                  <a16:creationId xmlns:a16="http://schemas.microsoft.com/office/drawing/2014/main" id="{B1602836-94A7-1344-AD99-4F6543EE55AD}"/>
                </a:ext>
              </a:extLst>
            </p:cNvPr>
            <p:cNvSpPr>
              <a:spLocks noChangeShapeType="1"/>
            </p:cNvSpPr>
            <p:nvPr/>
          </p:nvSpPr>
          <p:spPr bwMode="auto">
            <a:xfrm>
              <a:off x="3975" y="183"/>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9" name="Line 96">
              <a:extLst>
                <a:ext uri="{FF2B5EF4-FFF2-40B4-BE49-F238E27FC236}">
                  <a16:creationId xmlns:a16="http://schemas.microsoft.com/office/drawing/2014/main" id="{AE901CCC-1861-184E-962B-60CDFAA34E87}"/>
                </a:ext>
              </a:extLst>
            </p:cNvPr>
            <p:cNvSpPr>
              <a:spLocks noChangeShapeType="1"/>
            </p:cNvSpPr>
            <p:nvPr/>
          </p:nvSpPr>
          <p:spPr bwMode="auto">
            <a:xfrm>
              <a:off x="4578" y="183"/>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0" name="Line 97">
              <a:extLst>
                <a:ext uri="{FF2B5EF4-FFF2-40B4-BE49-F238E27FC236}">
                  <a16:creationId xmlns:a16="http://schemas.microsoft.com/office/drawing/2014/main" id="{3DD53366-738C-944E-B540-F34E1C857162}"/>
                </a:ext>
              </a:extLst>
            </p:cNvPr>
            <p:cNvSpPr>
              <a:spLocks noChangeShapeType="1"/>
            </p:cNvSpPr>
            <p:nvPr/>
          </p:nvSpPr>
          <p:spPr bwMode="auto">
            <a:xfrm>
              <a:off x="5289" y="180"/>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362782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38"/>
                                        </p:tgtEl>
                                      </p:cBhvr>
                                    </p:animEffect>
                                    <p:set>
                                      <p:cBhvr>
                                        <p:cTn id="17" dur="1" fill="hold">
                                          <p:stCondLst>
                                            <p:cond delay="499"/>
                                          </p:stCondLst>
                                        </p:cTn>
                                        <p:tgtEl>
                                          <p:spTgt spid="3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dissolv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dissolve">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94807" y="451410"/>
            <a:ext cx="8754385" cy="670967"/>
          </a:xfrm>
        </p:spPr>
        <p:txBody>
          <a:bodyPr>
            <a:normAutofit fontScale="90000"/>
          </a:bodyPr>
          <a:lstStyle/>
          <a:p>
            <a:r>
              <a:rPr lang="en-US" b="0" dirty="0"/>
              <a:t>CSMA (carrier sense multiple access)</a:t>
            </a:r>
            <a:endParaRPr lang="en-US" sz="3300" dirty="0"/>
          </a:p>
        </p:txBody>
      </p:sp>
      <p:sp>
        <p:nvSpPr>
          <p:cNvPr id="25" name="Rectangle 3">
            <a:extLst>
              <a:ext uri="{FF2B5EF4-FFF2-40B4-BE49-F238E27FC236}">
                <a16:creationId xmlns:a16="http://schemas.microsoft.com/office/drawing/2014/main" id="{5E7A0B0F-2486-9640-B03D-72DF37C159B4}"/>
              </a:ext>
            </a:extLst>
          </p:cNvPr>
          <p:cNvSpPr txBox="1">
            <a:spLocks noChangeArrowheads="1"/>
          </p:cNvSpPr>
          <p:nvPr/>
        </p:nvSpPr>
        <p:spPr>
          <a:xfrm>
            <a:off x="847416" y="1346473"/>
            <a:ext cx="7721359" cy="166558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prstClr val="black"/>
                </a:solidFill>
                <a:latin typeface="Avenir Book" panose="020B0503020203020204" pitchFamily="34" charset="-78"/>
                <a:cs typeface="Avenir Book" panose="020B0503020203020204" pitchFamily="34" charset="-78"/>
              </a:rPr>
              <a:t>Simple </a:t>
            </a:r>
            <a:r>
              <a:rPr lang="en-US" sz="2400" dirty="0">
                <a:solidFill>
                  <a:srgbClr val="C00000"/>
                </a:solidFill>
                <a:latin typeface="Avenir Book" panose="020B0503020203020204" pitchFamily="34" charset="-78"/>
                <a:cs typeface="Avenir Book" panose="020B0503020203020204" pitchFamily="34" charset="-78"/>
              </a:rPr>
              <a:t>CSMA:</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listen before transmit:</a:t>
            </a:r>
          </a:p>
          <a:p>
            <a:pPr marL="521494" lvl="1" indent="-173831" defTabSz="685800">
              <a:spcBef>
                <a:spcPts val="375"/>
              </a:spcBef>
              <a:defRPr/>
            </a:pPr>
            <a:r>
              <a:rPr lang="en-US" sz="2100" dirty="0">
                <a:solidFill>
                  <a:srgbClr val="000099"/>
                </a:solidFill>
                <a:latin typeface="Avenir Book" panose="020B0503020203020204" pitchFamily="34" charset="-78"/>
                <a:cs typeface="Avenir Book" panose="020B0503020203020204" pitchFamily="34" charset="-78"/>
              </a:rPr>
              <a:t>If channel sensed idle:</a:t>
            </a:r>
            <a:r>
              <a:rPr lang="en-US" sz="2100" dirty="0">
                <a:solidFill>
                  <a:prstClr val="black"/>
                </a:solidFill>
                <a:latin typeface="Avenir Book" panose="020B0503020203020204" pitchFamily="34" charset="-78"/>
                <a:cs typeface="Avenir Book" panose="020B0503020203020204" pitchFamily="34" charset="-78"/>
              </a:rPr>
              <a:t> transmit entire frame</a:t>
            </a:r>
          </a:p>
          <a:p>
            <a:pPr marL="521494" lvl="1" indent="-173831" defTabSz="685800">
              <a:spcBef>
                <a:spcPts val="375"/>
              </a:spcBef>
              <a:defRPr/>
            </a:pPr>
            <a:r>
              <a:rPr lang="en-US" sz="2100" dirty="0">
                <a:solidFill>
                  <a:srgbClr val="000099"/>
                </a:solidFill>
                <a:latin typeface="Avenir Book" panose="020B0503020203020204" pitchFamily="34" charset="-78"/>
                <a:cs typeface="Avenir Book" panose="020B0503020203020204" pitchFamily="34" charset="-78"/>
              </a:rPr>
              <a:t>If channel sensed busy:</a:t>
            </a:r>
            <a:r>
              <a:rPr lang="en-US" sz="2100" dirty="0">
                <a:solidFill>
                  <a:prstClr val="black"/>
                </a:solidFill>
                <a:latin typeface="Avenir Book" panose="020B0503020203020204" pitchFamily="34" charset="-78"/>
                <a:cs typeface="Avenir Book" panose="020B0503020203020204" pitchFamily="34" charset="-78"/>
              </a:rPr>
              <a:t> defer transmission </a:t>
            </a:r>
            <a:endParaRPr lang="en-US" sz="1800"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Human analogy: don</a:t>
            </a:r>
            <a:r>
              <a:rPr lang="ja-JP" altLang="en-US"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t interrupt others!</a:t>
            </a:r>
          </a:p>
        </p:txBody>
      </p:sp>
      <p:sp>
        <p:nvSpPr>
          <p:cNvPr id="26" name="Rectangle 3">
            <a:extLst>
              <a:ext uri="{FF2B5EF4-FFF2-40B4-BE49-F238E27FC236}">
                <a16:creationId xmlns:a16="http://schemas.microsoft.com/office/drawing/2014/main" id="{2C4025D2-3728-874E-8B17-43AA7C121C2A}"/>
              </a:ext>
            </a:extLst>
          </p:cNvPr>
          <p:cNvSpPr txBox="1">
            <a:spLocks noChangeArrowheads="1"/>
          </p:cNvSpPr>
          <p:nvPr/>
        </p:nvSpPr>
        <p:spPr>
          <a:xfrm>
            <a:off x="850159" y="3043580"/>
            <a:ext cx="7619223" cy="1996057"/>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400" dirty="0">
                <a:solidFill>
                  <a:srgbClr val="C00000"/>
                </a:solidFill>
                <a:latin typeface="Avenir Book" panose="020B0503020203020204" pitchFamily="34" charset="-78"/>
                <a:cs typeface="Avenir Book" panose="020B0503020203020204" pitchFamily="34" charset="-78"/>
              </a:rPr>
              <a:t>CSMA/CD:</a:t>
            </a:r>
            <a:r>
              <a:rPr lang="en-US" sz="2100" dirty="0">
                <a:solidFill>
                  <a:srgbClr val="C00000"/>
                </a:solidFill>
                <a:latin typeface="Avenir Book" panose="020B0503020203020204" pitchFamily="34" charset="-78"/>
                <a:cs typeface="Avenir Book" panose="020B0503020203020204" pitchFamily="34" charset="-78"/>
              </a:rPr>
              <a:t> </a:t>
            </a:r>
            <a:r>
              <a:rPr lang="en-US" sz="2400" dirty="0">
                <a:solidFill>
                  <a:prstClr val="black"/>
                </a:solidFill>
                <a:latin typeface="Avenir Book" panose="020B0503020203020204" pitchFamily="34" charset="-78"/>
                <a:cs typeface="Avenir Book" panose="020B0503020203020204" pitchFamily="34" charset="-78"/>
              </a:rPr>
              <a:t>CSMA with </a:t>
            </a:r>
            <a:r>
              <a:rPr lang="en-US" sz="2400" dirty="0">
                <a:solidFill>
                  <a:srgbClr val="0000A8"/>
                </a:solidFill>
                <a:latin typeface="Avenir Book" panose="020B0503020203020204" pitchFamily="34" charset="-78"/>
                <a:cs typeface="Avenir Book" panose="020B0503020203020204" pitchFamily="34" charset="-78"/>
              </a:rPr>
              <a:t>collision detection</a:t>
            </a:r>
            <a:endParaRPr lang="en-US" sz="2100" dirty="0">
              <a:solidFill>
                <a:srgbClr val="0000A8"/>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Collisions detected within short time</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Colliding transmissions aborted, reducing channel wastage</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Collision detection easy in wired, difficult with wireless</a:t>
            </a:r>
          </a:p>
          <a:p>
            <a:pPr marL="264319"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Human analogy: the polite conversation </a:t>
            </a:r>
          </a:p>
        </p:txBody>
      </p:sp>
    </p:spTree>
    <p:extLst>
      <p:ext uri="{BB962C8B-B14F-4D97-AF65-F5344CB8AC3E}">
        <p14:creationId xmlns:p14="http://schemas.microsoft.com/office/powerpoint/2010/main" val="374336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dissolve">
                                      <p:cBhvr>
                                        <p:cTn id="7" dur="500"/>
                                        <p:tgtEl>
                                          <p:spTgt spid="2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dissolve">
                                      <p:cBhvr>
                                        <p:cTn id="10" dur="500"/>
                                        <p:tgtEl>
                                          <p:spTgt spid="2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animEffect transition="in" filter="dissolve">
                                      <p:cBhvr>
                                        <p:cTn id="13" dur="500"/>
                                        <p:tgtEl>
                                          <p:spTgt spid="2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6">
                                            <p:txEl>
                                              <p:pRg st="3" end="3"/>
                                            </p:txEl>
                                          </p:spTgt>
                                        </p:tgtEl>
                                        <p:attrNameLst>
                                          <p:attrName>style.visibility</p:attrName>
                                        </p:attrNameLst>
                                      </p:cBhvr>
                                      <p:to>
                                        <p:strVal val="visible"/>
                                      </p:to>
                                    </p:set>
                                    <p:animEffect transition="in" filter="dissolve">
                                      <p:cBhvr>
                                        <p:cTn id="16" dur="500"/>
                                        <p:tgtEl>
                                          <p:spTgt spid="2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Effect transition="in" filter="dissolve">
                                      <p:cBhvr>
                                        <p:cTn id="21"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3679" y="517868"/>
            <a:ext cx="7886700" cy="670967"/>
          </a:xfrm>
        </p:spPr>
        <p:txBody>
          <a:bodyPr>
            <a:normAutofit fontScale="90000"/>
          </a:bodyPr>
          <a:lstStyle/>
          <a:p>
            <a:r>
              <a:rPr lang="en-US" b="0" dirty="0"/>
              <a:t>CSMA/CD</a:t>
            </a:r>
            <a:endParaRPr lang="en-US" sz="3300" dirty="0"/>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804965" y="1627274"/>
            <a:ext cx="4152072"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CSMA/CD reduces the amount of time wasted in collisions</a:t>
            </a:r>
          </a:p>
          <a:p>
            <a:pPr marL="521494" lvl="1" indent="-173831"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Transmission aborted on collision detection</a:t>
            </a:r>
          </a:p>
          <a:p>
            <a:pPr marL="521494" lvl="1" indent="-173831" defTabSz="685800">
              <a:spcBef>
                <a:spcPts val="375"/>
              </a:spcBef>
              <a:defRPr/>
            </a:pPr>
            <a:endParaRPr lang="en-US" sz="1500" dirty="0">
              <a:solidFill>
                <a:prstClr val="black"/>
              </a:solidFill>
              <a:latin typeface="Avenir Book" panose="020B0503020203020204" pitchFamily="34" charset="-78"/>
              <a:cs typeface="Avenir Book" panose="020B0503020203020204" pitchFamily="34" charset="-78"/>
            </a:endParaRPr>
          </a:p>
        </p:txBody>
      </p:sp>
      <p:pic>
        <p:nvPicPr>
          <p:cNvPr id="78" name="Picture 3" descr="5">
            <a:extLst>
              <a:ext uri="{FF2B5EF4-FFF2-40B4-BE49-F238E27FC236}">
                <a16:creationId xmlns:a16="http://schemas.microsoft.com/office/drawing/2014/main" id="{D06E5E41-130E-BB43-89F8-A1F35982D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964" y="1049304"/>
            <a:ext cx="3325415" cy="29027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9" name="Rectangle 29">
            <a:extLst>
              <a:ext uri="{FF2B5EF4-FFF2-40B4-BE49-F238E27FC236}">
                <a16:creationId xmlns:a16="http://schemas.microsoft.com/office/drawing/2014/main" id="{1DC42722-FCDE-C744-B3AD-4FFF0DDCBCCA}"/>
              </a:ext>
            </a:extLst>
          </p:cNvPr>
          <p:cNvSpPr>
            <a:spLocks noChangeArrowheads="1"/>
          </p:cNvSpPr>
          <p:nvPr/>
        </p:nvSpPr>
        <p:spPr bwMode="auto">
          <a:xfrm>
            <a:off x="5494266" y="985010"/>
            <a:ext cx="3101579" cy="90844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0" name="Rectangle 9">
            <a:extLst>
              <a:ext uri="{FF2B5EF4-FFF2-40B4-BE49-F238E27FC236}">
                <a16:creationId xmlns:a16="http://schemas.microsoft.com/office/drawing/2014/main" id="{76701BCC-FF60-A34C-9FFB-B99203FB60AB}"/>
              </a:ext>
            </a:extLst>
          </p:cNvPr>
          <p:cNvSpPr>
            <a:spLocks noChangeArrowheads="1"/>
          </p:cNvSpPr>
          <p:nvPr/>
        </p:nvSpPr>
        <p:spPr bwMode="auto">
          <a:xfrm>
            <a:off x="6046717" y="1096930"/>
            <a:ext cx="1926431" cy="27699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defTabSz="685800" eaLnBrk="0" fontAlgn="base" hangingPunct="0">
              <a:spcBef>
                <a:spcPct val="0"/>
              </a:spcBef>
              <a:spcAft>
                <a:spcPct val="0"/>
              </a:spcAft>
              <a:defRPr/>
            </a:pPr>
            <a:r>
              <a:rPr lang="en-US" sz="1200" dirty="0">
                <a:solidFill>
                  <a:srgbClr val="000000"/>
                </a:solidFill>
                <a:latin typeface="Avenir Book" panose="020B0503020203020204" pitchFamily="34" charset="-78"/>
                <a:ea typeface="ＭＳ Ｐゴシック" charset="0"/>
                <a:cs typeface="Avenir Book" panose="020B0503020203020204" pitchFamily="34" charset="-78"/>
              </a:rPr>
              <a:t>spatial layout of nodes </a:t>
            </a:r>
            <a:endParaRPr lang="en-US" sz="15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81" name="Group 30">
            <a:extLst>
              <a:ext uri="{FF2B5EF4-FFF2-40B4-BE49-F238E27FC236}">
                <a16:creationId xmlns:a16="http://schemas.microsoft.com/office/drawing/2014/main" id="{24935420-9F5A-6646-BC35-FE5744F261B4}"/>
              </a:ext>
            </a:extLst>
          </p:cNvPr>
          <p:cNvGrpSpPr>
            <a:grpSpLocks/>
          </p:cNvGrpSpPr>
          <p:nvPr/>
        </p:nvGrpSpPr>
        <p:grpSpPr bwMode="auto">
          <a:xfrm>
            <a:off x="5869314" y="1389823"/>
            <a:ext cx="2447925" cy="146447"/>
            <a:chOff x="4220" y="1231"/>
            <a:chExt cx="1989" cy="90"/>
          </a:xfrm>
        </p:grpSpPr>
        <p:sp>
          <p:nvSpPr>
            <p:cNvPr id="82" name="Line 23">
              <a:extLst>
                <a:ext uri="{FF2B5EF4-FFF2-40B4-BE49-F238E27FC236}">
                  <a16:creationId xmlns:a16="http://schemas.microsoft.com/office/drawing/2014/main" id="{548DB465-82DF-0440-A432-2DF2634BECF0}"/>
                </a:ext>
              </a:extLst>
            </p:cNvPr>
            <p:cNvSpPr>
              <a:spLocks noChangeShapeType="1"/>
            </p:cNvSpPr>
            <p:nvPr/>
          </p:nvSpPr>
          <p:spPr bwMode="auto">
            <a:xfrm>
              <a:off x="4220" y="1232"/>
              <a:ext cx="198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3" name="Line 24">
              <a:extLst>
                <a:ext uri="{FF2B5EF4-FFF2-40B4-BE49-F238E27FC236}">
                  <a16:creationId xmlns:a16="http://schemas.microsoft.com/office/drawing/2014/main" id="{5EF8B124-5E56-EB4D-8C08-46C67AE70748}"/>
                </a:ext>
              </a:extLst>
            </p:cNvPr>
            <p:cNvSpPr>
              <a:spLocks noChangeShapeType="1"/>
            </p:cNvSpPr>
            <p:nvPr/>
          </p:nvSpPr>
          <p:spPr bwMode="auto">
            <a:xfrm>
              <a:off x="4220" y="1231"/>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4" name="Line 25">
              <a:extLst>
                <a:ext uri="{FF2B5EF4-FFF2-40B4-BE49-F238E27FC236}">
                  <a16:creationId xmlns:a16="http://schemas.microsoft.com/office/drawing/2014/main" id="{9D8D4137-33A6-FD4B-BE8A-F6C583863084}"/>
                </a:ext>
              </a:extLst>
            </p:cNvPr>
            <p:cNvSpPr>
              <a:spLocks noChangeShapeType="1"/>
            </p:cNvSpPr>
            <p:nvPr/>
          </p:nvSpPr>
          <p:spPr bwMode="auto">
            <a:xfrm>
              <a:off x="4886" y="1234"/>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5" name="Line 26">
              <a:extLst>
                <a:ext uri="{FF2B5EF4-FFF2-40B4-BE49-F238E27FC236}">
                  <a16:creationId xmlns:a16="http://schemas.microsoft.com/office/drawing/2014/main" id="{BC114EE6-828B-264D-9807-6A556FCE5FA3}"/>
                </a:ext>
              </a:extLst>
            </p:cNvPr>
            <p:cNvSpPr>
              <a:spLocks noChangeShapeType="1"/>
            </p:cNvSpPr>
            <p:nvPr/>
          </p:nvSpPr>
          <p:spPr bwMode="auto">
            <a:xfrm>
              <a:off x="5489" y="1234"/>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6" name="Line 27">
              <a:extLst>
                <a:ext uri="{FF2B5EF4-FFF2-40B4-BE49-F238E27FC236}">
                  <a16:creationId xmlns:a16="http://schemas.microsoft.com/office/drawing/2014/main" id="{615EC4B7-B973-6E41-8EB5-75BB758DBA4F}"/>
                </a:ext>
              </a:extLst>
            </p:cNvPr>
            <p:cNvSpPr>
              <a:spLocks noChangeShapeType="1"/>
            </p:cNvSpPr>
            <p:nvPr/>
          </p:nvSpPr>
          <p:spPr bwMode="auto">
            <a:xfrm>
              <a:off x="6200" y="1231"/>
              <a:ext cx="0" cy="8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87" name="Group 11">
            <a:extLst>
              <a:ext uri="{FF2B5EF4-FFF2-40B4-BE49-F238E27FC236}">
                <a16:creationId xmlns:a16="http://schemas.microsoft.com/office/drawing/2014/main" id="{6B3E042D-00E8-0D43-B62C-BC257C0BE333}"/>
              </a:ext>
            </a:extLst>
          </p:cNvPr>
          <p:cNvGrpSpPr>
            <a:grpSpLocks/>
          </p:cNvGrpSpPr>
          <p:nvPr/>
        </p:nvGrpSpPr>
        <p:grpSpPr bwMode="auto">
          <a:xfrm flipH="1">
            <a:off x="5603804" y="1489835"/>
            <a:ext cx="376238" cy="384572"/>
            <a:chOff x="2839" y="3501"/>
            <a:chExt cx="755" cy="803"/>
          </a:xfrm>
        </p:grpSpPr>
        <p:pic>
          <p:nvPicPr>
            <p:cNvPr id="88" name="Picture 12" descr="desktop_computer_stylized_medium">
              <a:extLst>
                <a:ext uri="{FF2B5EF4-FFF2-40B4-BE49-F238E27FC236}">
                  <a16:creationId xmlns:a16="http://schemas.microsoft.com/office/drawing/2014/main" id="{4C9AC728-261B-FE45-9FEE-3F36E7FE6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13">
              <a:extLst>
                <a:ext uri="{FF2B5EF4-FFF2-40B4-BE49-F238E27FC236}">
                  <a16:creationId xmlns:a16="http://schemas.microsoft.com/office/drawing/2014/main" id="{2012AC6C-1E80-9C43-A74F-B25426F10CD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0" name="Group 14">
            <a:extLst>
              <a:ext uri="{FF2B5EF4-FFF2-40B4-BE49-F238E27FC236}">
                <a16:creationId xmlns:a16="http://schemas.microsoft.com/office/drawing/2014/main" id="{A4B289BD-7DCF-6045-ACB6-F2429F1C7C2C}"/>
              </a:ext>
            </a:extLst>
          </p:cNvPr>
          <p:cNvGrpSpPr>
            <a:grpSpLocks/>
          </p:cNvGrpSpPr>
          <p:nvPr/>
        </p:nvGrpSpPr>
        <p:grpSpPr bwMode="auto">
          <a:xfrm flipH="1">
            <a:off x="6422954" y="1476739"/>
            <a:ext cx="376238" cy="384572"/>
            <a:chOff x="2839" y="3501"/>
            <a:chExt cx="755" cy="803"/>
          </a:xfrm>
        </p:grpSpPr>
        <p:pic>
          <p:nvPicPr>
            <p:cNvPr id="91" name="Picture 15" descr="desktop_computer_stylized_medium">
              <a:extLst>
                <a:ext uri="{FF2B5EF4-FFF2-40B4-BE49-F238E27FC236}">
                  <a16:creationId xmlns:a16="http://schemas.microsoft.com/office/drawing/2014/main" id="{FBAD689B-8E45-1845-A238-667A4218F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 name="Freeform 16">
              <a:extLst>
                <a:ext uri="{FF2B5EF4-FFF2-40B4-BE49-F238E27FC236}">
                  <a16:creationId xmlns:a16="http://schemas.microsoft.com/office/drawing/2014/main" id="{DE135AD2-2096-2A42-B530-B6E6036AB50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3" name="Group 17">
            <a:extLst>
              <a:ext uri="{FF2B5EF4-FFF2-40B4-BE49-F238E27FC236}">
                <a16:creationId xmlns:a16="http://schemas.microsoft.com/office/drawing/2014/main" id="{A5CD4FED-7480-B747-A3DA-8F9FE8F0E1BA}"/>
              </a:ext>
            </a:extLst>
          </p:cNvPr>
          <p:cNvGrpSpPr>
            <a:grpSpLocks/>
          </p:cNvGrpSpPr>
          <p:nvPr/>
        </p:nvGrpSpPr>
        <p:grpSpPr bwMode="auto">
          <a:xfrm flipH="1">
            <a:off x="7171857" y="1469595"/>
            <a:ext cx="376238" cy="384572"/>
            <a:chOff x="2839" y="3501"/>
            <a:chExt cx="755" cy="803"/>
          </a:xfrm>
        </p:grpSpPr>
        <p:pic>
          <p:nvPicPr>
            <p:cNvPr id="94" name="Picture 18" descr="desktop_computer_stylized_medium">
              <a:extLst>
                <a:ext uri="{FF2B5EF4-FFF2-40B4-BE49-F238E27FC236}">
                  <a16:creationId xmlns:a16="http://schemas.microsoft.com/office/drawing/2014/main" id="{81E67EE6-C5AF-C14F-B5DF-53480B207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 name="Freeform 19">
              <a:extLst>
                <a:ext uri="{FF2B5EF4-FFF2-40B4-BE49-F238E27FC236}">
                  <a16:creationId xmlns:a16="http://schemas.microsoft.com/office/drawing/2014/main" id="{4D1CE32B-7F6C-AF41-929E-EB5E9CAA87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6" name="Group 20">
            <a:extLst>
              <a:ext uri="{FF2B5EF4-FFF2-40B4-BE49-F238E27FC236}">
                <a16:creationId xmlns:a16="http://schemas.microsoft.com/office/drawing/2014/main" id="{9178B92E-2122-5945-A67E-297BB2AC5703}"/>
              </a:ext>
            </a:extLst>
          </p:cNvPr>
          <p:cNvGrpSpPr>
            <a:grpSpLocks/>
          </p:cNvGrpSpPr>
          <p:nvPr/>
        </p:nvGrpSpPr>
        <p:grpSpPr bwMode="auto">
          <a:xfrm flipH="1">
            <a:off x="8011247" y="1480310"/>
            <a:ext cx="376238" cy="384572"/>
            <a:chOff x="2839" y="3501"/>
            <a:chExt cx="755" cy="803"/>
          </a:xfrm>
        </p:grpSpPr>
        <p:pic>
          <p:nvPicPr>
            <p:cNvPr id="97" name="Picture 21" descr="desktop_computer_stylized_medium">
              <a:extLst>
                <a:ext uri="{FF2B5EF4-FFF2-40B4-BE49-F238E27FC236}">
                  <a16:creationId xmlns:a16="http://schemas.microsoft.com/office/drawing/2014/main" id="{3AE91596-19C4-414E-B810-903273BB3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8" name="Freeform 22">
              <a:extLst>
                <a:ext uri="{FF2B5EF4-FFF2-40B4-BE49-F238E27FC236}">
                  <a16:creationId xmlns:a16="http://schemas.microsoft.com/office/drawing/2014/main" id="{915D17CB-26CA-AD4F-B23A-0E57A00BBF1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 name="Freeform 2">
            <a:extLst>
              <a:ext uri="{FF2B5EF4-FFF2-40B4-BE49-F238E27FC236}">
                <a16:creationId xmlns:a16="http://schemas.microsoft.com/office/drawing/2014/main" id="{3835804F-30BD-7E45-AED8-D31B5DCA9648}"/>
              </a:ext>
            </a:extLst>
          </p:cNvPr>
          <p:cNvSpPr/>
          <p:nvPr/>
        </p:nvSpPr>
        <p:spPr>
          <a:xfrm>
            <a:off x="5603735" y="2014409"/>
            <a:ext cx="2989595" cy="2024547"/>
          </a:xfrm>
          <a:custGeom>
            <a:avLst/>
            <a:gdLst>
              <a:gd name="connsiteX0" fmla="*/ 0 w 3986127"/>
              <a:gd name="connsiteY0" fmla="*/ 158788 h 2699396"/>
              <a:gd name="connsiteX1" fmla="*/ 1357912 w 3986127"/>
              <a:gd name="connsiteY1" fmla="*/ 32853 h 2699396"/>
              <a:gd name="connsiteX2" fmla="*/ 1522175 w 3986127"/>
              <a:gd name="connsiteY2" fmla="*/ 0 h 2699396"/>
              <a:gd name="connsiteX3" fmla="*/ 3542616 w 3986127"/>
              <a:gd name="connsiteY3" fmla="*/ 246395 h 2699396"/>
              <a:gd name="connsiteX4" fmla="*/ 3936848 w 3986127"/>
              <a:gd name="connsiteY4" fmla="*/ 394232 h 2699396"/>
              <a:gd name="connsiteX5" fmla="*/ 3986127 w 3986127"/>
              <a:gd name="connsiteY5" fmla="*/ 2699396 h 2699396"/>
              <a:gd name="connsiteX6" fmla="*/ 5476 w 3986127"/>
              <a:gd name="connsiteY6" fmla="*/ 2650117 h 2699396"/>
              <a:gd name="connsiteX7" fmla="*/ 0 w 3986127"/>
              <a:gd name="connsiteY7" fmla="*/ 158788 h 269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6127" h="2699396">
                <a:moveTo>
                  <a:pt x="0" y="158788"/>
                </a:moveTo>
                <a:lnTo>
                  <a:pt x="1357912" y="32853"/>
                </a:lnTo>
                <a:lnTo>
                  <a:pt x="1522175" y="0"/>
                </a:lnTo>
                <a:lnTo>
                  <a:pt x="3542616" y="246395"/>
                </a:lnTo>
                <a:lnTo>
                  <a:pt x="3936848" y="394232"/>
                </a:lnTo>
                <a:lnTo>
                  <a:pt x="3986127" y="2699396"/>
                </a:lnTo>
                <a:lnTo>
                  <a:pt x="5476" y="2650117"/>
                </a:lnTo>
                <a:cubicBezTo>
                  <a:pt x="3651" y="1819674"/>
                  <a:pt x="1825" y="989231"/>
                  <a:pt x="0" y="158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44799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21463</TotalTime>
  <Words>994</Words>
  <Application>Microsoft Office PowerPoint</Application>
  <PresentationFormat>On-screen Show (4:3)</PresentationFormat>
  <Paragraphs>235</Paragraphs>
  <Slides>23</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ＭＳ Ｐゴシック</vt:lpstr>
      <vt:lpstr>游ゴシック</vt:lpstr>
      <vt:lpstr>Arial</vt:lpstr>
      <vt:lpstr>Avenir Book</vt:lpstr>
      <vt:lpstr>Calibri</vt:lpstr>
      <vt:lpstr>Calibri Light</vt:lpstr>
      <vt:lpstr>Comic Sans MS</vt:lpstr>
      <vt:lpstr>Gungsuh</vt:lpstr>
      <vt:lpstr>Symbol</vt:lpstr>
      <vt:lpstr>Times New Roman</vt:lpstr>
      <vt:lpstr>Wingdings</vt:lpstr>
      <vt:lpstr>Presentation Template 13_9_21</vt:lpstr>
      <vt:lpstr> Computer Networks   Data Link Control Protocols  (Multiple Access Control Protocols) (Random Access Protocols: CSMA)</vt:lpstr>
      <vt:lpstr>MAC protocols: taxonomy</vt:lpstr>
      <vt:lpstr>Pure ALOHA vs Slotted ALOHA </vt:lpstr>
      <vt:lpstr>CSMA (carrier sense multiple access)</vt:lpstr>
      <vt:lpstr>CSMA (carrier sense multiple access)</vt:lpstr>
      <vt:lpstr>CSMA (carrier sense multiple access)</vt:lpstr>
      <vt:lpstr>CSMA: collisions</vt:lpstr>
      <vt:lpstr>CSMA (carrier sense multiple access)</vt:lpstr>
      <vt:lpstr>CSMA/CD</vt:lpstr>
      <vt:lpstr>Ethernet CSMA/CD algorithm</vt:lpstr>
      <vt:lpstr>Ethernet: unreliable, connectionless</vt:lpstr>
      <vt:lpstr>Wireless ≠CSMA/CD</vt:lpstr>
      <vt:lpstr>Wireless ≠CSMA/CD</vt:lpstr>
      <vt:lpstr>CSMA/CA: MACA  IEEE 802.11</vt:lpstr>
      <vt:lpstr>CSMA/CA: IEEE 802.11</vt:lpstr>
      <vt:lpstr>CSMA/CA: IEEE 802.11</vt:lpstr>
      <vt:lpstr>CSMA/CA: IEEE 802.11</vt:lpstr>
      <vt:lpstr>CSMA/CA: IEEE 802.11</vt:lpstr>
      <vt:lpstr>PowerPoint Presentation</vt:lpstr>
      <vt:lpstr>CSMA/CA: IEEE 802.11</vt:lpstr>
      <vt:lpstr>IEEE 802.11 Wireless LAN</vt:lpstr>
      <vt:lpstr>MAC protocols: Comparison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537</cp:revision>
  <cp:lastPrinted>2022-06-02T14:47:56Z</cp:lastPrinted>
  <dcterms:created xsi:type="dcterms:W3CDTF">2021-09-13T14:43:22Z</dcterms:created>
  <dcterms:modified xsi:type="dcterms:W3CDTF">2023-02-08T08:27:42Z</dcterms:modified>
</cp:coreProperties>
</file>