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handoutMasterIdLst>
    <p:handoutMasterId r:id="rId33"/>
  </p:handoutMasterIdLst>
  <p:sldIdLst>
    <p:sldId id="599" r:id="rId2"/>
    <p:sldId id="646" r:id="rId3"/>
    <p:sldId id="647" r:id="rId4"/>
    <p:sldId id="648" r:id="rId5"/>
    <p:sldId id="650" r:id="rId6"/>
    <p:sldId id="651" r:id="rId7"/>
    <p:sldId id="653" r:id="rId8"/>
    <p:sldId id="677" r:id="rId9"/>
    <p:sldId id="685" r:id="rId10"/>
    <p:sldId id="678" r:id="rId11"/>
    <p:sldId id="686" r:id="rId12"/>
    <p:sldId id="680" r:id="rId13"/>
    <p:sldId id="682" r:id="rId14"/>
    <p:sldId id="683" r:id="rId15"/>
    <p:sldId id="661" r:id="rId16"/>
    <p:sldId id="684" r:id="rId17"/>
    <p:sldId id="662" r:id="rId18"/>
    <p:sldId id="664" r:id="rId19"/>
    <p:sldId id="665" r:id="rId20"/>
    <p:sldId id="666" r:id="rId21"/>
    <p:sldId id="667" r:id="rId22"/>
    <p:sldId id="669" r:id="rId23"/>
    <p:sldId id="670" r:id="rId24"/>
    <p:sldId id="671" r:id="rId25"/>
    <p:sldId id="672" r:id="rId26"/>
    <p:sldId id="673" r:id="rId27"/>
    <p:sldId id="674" r:id="rId28"/>
    <p:sldId id="675" r:id="rId29"/>
    <p:sldId id="676" r:id="rId30"/>
    <p:sldId id="306" r:id="rId31"/>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27-02-2023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27-02-2023</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27/02/2023 22:37</a:t>
            </a:fld>
            <a:endParaRPr lang="en-GB" sz="1200" smtClean="0">
              <a:cs typeface="Arial" pitchFamily="34" charset="0"/>
            </a:endParaRPr>
          </a:p>
        </p:txBody>
      </p:sp>
      <p:sp>
        <p:nvSpPr>
          <p:cNvPr id="61446" name="Footer Placeholder 5"/>
          <p:cNvSpPr>
            <a:spLocks noGrp="1"/>
          </p:cNvSpPr>
          <p:nvPr>
            <p:ph type="ftr" sz="quarter" idx="4"/>
          </p:nvPr>
        </p:nvSpPr>
        <p:spPr>
          <a:xfrm>
            <a:off x="0" y="9588476"/>
            <a:ext cx="6253232" cy="5051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6253231" y="9588476"/>
            <a:ext cx="693930" cy="5051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771090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10</a:t>
            </a:fld>
            <a:endParaRPr lang="en-GB" sz="1200" smtClean="0">
              <a:cs typeface="Arial" pitchFamily="34" charset="0"/>
            </a:endParaRPr>
          </a:p>
        </p:txBody>
      </p:sp>
    </p:spTree>
    <p:extLst>
      <p:ext uri="{BB962C8B-B14F-4D97-AF65-F5344CB8AC3E}">
        <p14:creationId xmlns:p14="http://schemas.microsoft.com/office/powerpoint/2010/main" val="3754077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11</a:t>
            </a:fld>
            <a:endParaRPr lang="en-GB" sz="1200" smtClean="0">
              <a:cs typeface="Arial" pitchFamily="34" charset="0"/>
            </a:endParaRPr>
          </a:p>
        </p:txBody>
      </p:sp>
    </p:spTree>
    <p:extLst>
      <p:ext uri="{BB962C8B-B14F-4D97-AF65-F5344CB8AC3E}">
        <p14:creationId xmlns:p14="http://schemas.microsoft.com/office/powerpoint/2010/main" val="1221728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12</a:t>
            </a:fld>
            <a:endParaRPr lang="en-GB" sz="1200" smtClean="0">
              <a:cs typeface="Arial" pitchFamily="34" charset="0"/>
            </a:endParaRPr>
          </a:p>
        </p:txBody>
      </p:sp>
    </p:spTree>
    <p:extLst>
      <p:ext uri="{BB962C8B-B14F-4D97-AF65-F5344CB8AC3E}">
        <p14:creationId xmlns:p14="http://schemas.microsoft.com/office/powerpoint/2010/main" val="625361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13</a:t>
            </a:fld>
            <a:endParaRPr lang="en-GB" sz="1200" smtClean="0">
              <a:cs typeface="Arial" pitchFamily="34" charset="0"/>
            </a:endParaRPr>
          </a:p>
        </p:txBody>
      </p:sp>
    </p:spTree>
    <p:extLst>
      <p:ext uri="{BB962C8B-B14F-4D97-AF65-F5344CB8AC3E}">
        <p14:creationId xmlns:p14="http://schemas.microsoft.com/office/powerpoint/2010/main" val="1758234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14</a:t>
            </a:fld>
            <a:endParaRPr lang="en-GB" sz="1200" smtClean="0">
              <a:cs typeface="Arial" pitchFamily="34" charset="0"/>
            </a:endParaRPr>
          </a:p>
        </p:txBody>
      </p:sp>
    </p:spTree>
    <p:extLst>
      <p:ext uri="{BB962C8B-B14F-4D97-AF65-F5344CB8AC3E}">
        <p14:creationId xmlns:p14="http://schemas.microsoft.com/office/powerpoint/2010/main" val="4287353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15</a:t>
            </a:fld>
            <a:endParaRPr lang="en-US" sz="1200" smtClean="0"/>
          </a:p>
        </p:txBody>
      </p:sp>
    </p:spTree>
    <p:extLst>
      <p:ext uri="{BB962C8B-B14F-4D97-AF65-F5344CB8AC3E}">
        <p14:creationId xmlns:p14="http://schemas.microsoft.com/office/powerpoint/2010/main" val="1678370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16</a:t>
            </a:fld>
            <a:endParaRPr lang="en-GB" sz="1200" smtClean="0">
              <a:cs typeface="Arial" pitchFamily="34" charset="0"/>
            </a:endParaRPr>
          </a:p>
        </p:txBody>
      </p:sp>
    </p:spTree>
    <p:extLst>
      <p:ext uri="{BB962C8B-B14F-4D97-AF65-F5344CB8AC3E}">
        <p14:creationId xmlns:p14="http://schemas.microsoft.com/office/powerpoint/2010/main" val="2138148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17</a:t>
            </a:fld>
            <a:endParaRPr lang="en-GB" sz="1200" smtClean="0">
              <a:cs typeface="Arial" pitchFamily="34" charset="0"/>
            </a:endParaRPr>
          </a:p>
        </p:txBody>
      </p:sp>
    </p:spTree>
    <p:extLst>
      <p:ext uri="{BB962C8B-B14F-4D97-AF65-F5344CB8AC3E}">
        <p14:creationId xmlns:p14="http://schemas.microsoft.com/office/powerpoint/2010/main" val="2946357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18</a:t>
            </a:fld>
            <a:endParaRPr lang="en-GB" sz="1200" smtClean="0">
              <a:cs typeface="Arial" pitchFamily="34" charset="0"/>
            </a:endParaRPr>
          </a:p>
        </p:txBody>
      </p:sp>
    </p:spTree>
    <p:extLst>
      <p:ext uri="{BB962C8B-B14F-4D97-AF65-F5344CB8AC3E}">
        <p14:creationId xmlns:p14="http://schemas.microsoft.com/office/powerpoint/2010/main" val="863918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19</a:t>
            </a:fld>
            <a:endParaRPr lang="en-GB" sz="1200" smtClean="0">
              <a:cs typeface="Arial" pitchFamily="34" charset="0"/>
            </a:endParaRPr>
          </a:p>
        </p:txBody>
      </p:sp>
    </p:spTree>
    <p:extLst>
      <p:ext uri="{BB962C8B-B14F-4D97-AF65-F5344CB8AC3E}">
        <p14:creationId xmlns:p14="http://schemas.microsoft.com/office/powerpoint/2010/main" val="1012738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a:t>
            </a:fld>
            <a:endParaRPr lang="en-GB" sz="1200" smtClean="0">
              <a:cs typeface="Arial" pitchFamily="34" charset="0"/>
            </a:endParaRPr>
          </a:p>
        </p:txBody>
      </p:sp>
    </p:spTree>
    <p:extLst>
      <p:ext uri="{BB962C8B-B14F-4D97-AF65-F5344CB8AC3E}">
        <p14:creationId xmlns:p14="http://schemas.microsoft.com/office/powerpoint/2010/main" val="129396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20</a:t>
            </a:fld>
            <a:endParaRPr lang="en-GB" sz="1200" smtClean="0">
              <a:cs typeface="Arial" pitchFamily="34" charset="0"/>
            </a:endParaRPr>
          </a:p>
        </p:txBody>
      </p:sp>
    </p:spTree>
    <p:extLst>
      <p:ext uri="{BB962C8B-B14F-4D97-AF65-F5344CB8AC3E}">
        <p14:creationId xmlns:p14="http://schemas.microsoft.com/office/powerpoint/2010/main" val="2579640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21</a:t>
            </a:fld>
            <a:endParaRPr lang="en-GB" sz="1200" smtClean="0">
              <a:cs typeface="Arial" pitchFamily="34" charset="0"/>
            </a:endParaRPr>
          </a:p>
        </p:txBody>
      </p:sp>
    </p:spTree>
    <p:extLst>
      <p:ext uri="{BB962C8B-B14F-4D97-AF65-F5344CB8AC3E}">
        <p14:creationId xmlns:p14="http://schemas.microsoft.com/office/powerpoint/2010/main" val="2616255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22</a:t>
            </a:fld>
            <a:endParaRPr lang="en-GB" sz="1200" smtClean="0">
              <a:cs typeface="Arial" pitchFamily="34" charset="0"/>
            </a:endParaRPr>
          </a:p>
        </p:txBody>
      </p:sp>
    </p:spTree>
    <p:extLst>
      <p:ext uri="{BB962C8B-B14F-4D97-AF65-F5344CB8AC3E}">
        <p14:creationId xmlns:p14="http://schemas.microsoft.com/office/powerpoint/2010/main" val="1286351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23</a:t>
            </a:fld>
            <a:endParaRPr lang="en-GB" sz="1200" smtClean="0">
              <a:cs typeface="Arial" pitchFamily="34" charset="0"/>
            </a:endParaRPr>
          </a:p>
        </p:txBody>
      </p:sp>
    </p:spTree>
    <p:extLst>
      <p:ext uri="{BB962C8B-B14F-4D97-AF65-F5344CB8AC3E}">
        <p14:creationId xmlns:p14="http://schemas.microsoft.com/office/powerpoint/2010/main" val="694552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24</a:t>
            </a:fld>
            <a:endParaRPr lang="en-GB" sz="1200" smtClean="0">
              <a:cs typeface="Arial" pitchFamily="34" charset="0"/>
            </a:endParaRPr>
          </a:p>
        </p:txBody>
      </p:sp>
    </p:spTree>
    <p:extLst>
      <p:ext uri="{BB962C8B-B14F-4D97-AF65-F5344CB8AC3E}">
        <p14:creationId xmlns:p14="http://schemas.microsoft.com/office/powerpoint/2010/main" val="2209034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25</a:t>
            </a:fld>
            <a:endParaRPr lang="en-GB" sz="1200" smtClean="0">
              <a:cs typeface="Arial" pitchFamily="34" charset="0"/>
            </a:endParaRPr>
          </a:p>
        </p:txBody>
      </p:sp>
    </p:spTree>
    <p:extLst>
      <p:ext uri="{BB962C8B-B14F-4D97-AF65-F5344CB8AC3E}">
        <p14:creationId xmlns:p14="http://schemas.microsoft.com/office/powerpoint/2010/main" val="698602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26</a:t>
            </a:fld>
            <a:endParaRPr lang="en-GB" sz="1200" smtClean="0">
              <a:cs typeface="Arial" pitchFamily="34" charset="0"/>
            </a:endParaRPr>
          </a:p>
        </p:txBody>
      </p:sp>
    </p:spTree>
    <p:extLst>
      <p:ext uri="{BB962C8B-B14F-4D97-AF65-F5344CB8AC3E}">
        <p14:creationId xmlns:p14="http://schemas.microsoft.com/office/powerpoint/2010/main" val="27819744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27</a:t>
            </a:fld>
            <a:endParaRPr lang="en-GB" sz="1200" smtClean="0">
              <a:cs typeface="Arial" pitchFamily="34" charset="0"/>
            </a:endParaRPr>
          </a:p>
        </p:txBody>
      </p:sp>
    </p:spTree>
    <p:extLst>
      <p:ext uri="{BB962C8B-B14F-4D97-AF65-F5344CB8AC3E}">
        <p14:creationId xmlns:p14="http://schemas.microsoft.com/office/powerpoint/2010/main" val="25182529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28</a:t>
            </a:fld>
            <a:endParaRPr lang="en-GB" sz="1200" smtClean="0">
              <a:cs typeface="Arial" pitchFamily="34" charset="0"/>
            </a:endParaRPr>
          </a:p>
        </p:txBody>
      </p:sp>
    </p:spTree>
    <p:extLst>
      <p:ext uri="{BB962C8B-B14F-4D97-AF65-F5344CB8AC3E}">
        <p14:creationId xmlns:p14="http://schemas.microsoft.com/office/powerpoint/2010/main" val="886483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29</a:t>
            </a:fld>
            <a:endParaRPr lang="en-GB" sz="1200" smtClean="0">
              <a:cs typeface="Arial" pitchFamily="34" charset="0"/>
            </a:endParaRPr>
          </a:p>
        </p:txBody>
      </p:sp>
    </p:spTree>
    <p:extLst>
      <p:ext uri="{BB962C8B-B14F-4D97-AF65-F5344CB8AC3E}">
        <p14:creationId xmlns:p14="http://schemas.microsoft.com/office/powerpoint/2010/main" val="1089996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3</a:t>
            </a:fld>
            <a:endParaRPr lang="en-US" sz="1200" smtClean="0"/>
          </a:p>
        </p:txBody>
      </p:sp>
    </p:spTree>
    <p:extLst>
      <p:ext uri="{BB962C8B-B14F-4D97-AF65-F5344CB8AC3E}">
        <p14:creationId xmlns:p14="http://schemas.microsoft.com/office/powerpoint/2010/main" val="2139916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27/02/2023 22:37</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30</a:t>
            </a:fld>
            <a:endParaRPr lang="en-GB" sz="120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4</a:t>
            </a:fld>
            <a:endParaRPr lang="en-GB" sz="1200" smtClean="0">
              <a:cs typeface="Arial" pitchFamily="34" charset="0"/>
            </a:endParaRPr>
          </a:p>
        </p:txBody>
      </p:sp>
    </p:spTree>
    <p:extLst>
      <p:ext uri="{BB962C8B-B14F-4D97-AF65-F5344CB8AC3E}">
        <p14:creationId xmlns:p14="http://schemas.microsoft.com/office/powerpoint/2010/main" val="3338809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5</a:t>
            </a:fld>
            <a:endParaRPr lang="en-GB" sz="1200" smtClean="0">
              <a:cs typeface="Arial" pitchFamily="34" charset="0"/>
            </a:endParaRPr>
          </a:p>
        </p:txBody>
      </p:sp>
    </p:spTree>
    <p:extLst>
      <p:ext uri="{BB962C8B-B14F-4D97-AF65-F5344CB8AC3E}">
        <p14:creationId xmlns:p14="http://schemas.microsoft.com/office/powerpoint/2010/main" val="417504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6</a:t>
            </a:fld>
            <a:endParaRPr lang="en-GB" sz="1200" smtClean="0">
              <a:cs typeface="Arial" pitchFamily="34" charset="0"/>
            </a:endParaRPr>
          </a:p>
        </p:txBody>
      </p:sp>
    </p:spTree>
    <p:extLst>
      <p:ext uri="{BB962C8B-B14F-4D97-AF65-F5344CB8AC3E}">
        <p14:creationId xmlns:p14="http://schemas.microsoft.com/office/powerpoint/2010/main" val="3729576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7</a:t>
            </a:fld>
            <a:endParaRPr lang="en-GB" sz="1200" smtClean="0">
              <a:cs typeface="Arial" pitchFamily="34" charset="0"/>
            </a:endParaRPr>
          </a:p>
        </p:txBody>
      </p:sp>
    </p:spTree>
    <p:extLst>
      <p:ext uri="{BB962C8B-B14F-4D97-AF65-F5344CB8AC3E}">
        <p14:creationId xmlns:p14="http://schemas.microsoft.com/office/powerpoint/2010/main" val="473313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8</a:t>
            </a:fld>
            <a:endParaRPr lang="en-GB" sz="1200" smtClean="0">
              <a:cs typeface="Arial" pitchFamily="34" charset="0"/>
            </a:endParaRPr>
          </a:p>
        </p:txBody>
      </p:sp>
    </p:spTree>
    <p:extLst>
      <p:ext uri="{BB962C8B-B14F-4D97-AF65-F5344CB8AC3E}">
        <p14:creationId xmlns:p14="http://schemas.microsoft.com/office/powerpoint/2010/main" val="2828468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1. Optical access networks where from CO optical fibers are pulled to ONUs located at every homes, premises or offices, which basically work as gateways for Internet access to the users. The popular access technology of this access networks is PON. The advantage of this access is that it provides high bandwidth and fast Internet service. The limitation is that it needs fiber to penetrate in each and every premises which make this scheme very costly. Also there is a limitation of maximum fiber length.</a:t>
            </a:r>
          </a:p>
          <a:p>
            <a:pPr>
              <a:spcBef>
                <a:spcPct val="0"/>
              </a:spcBef>
            </a:pPr>
            <a:endParaRPr lang="en-US" baseline="0" dirty="0" smtClean="0"/>
          </a:p>
          <a:p>
            <a:pPr>
              <a:spcBef>
                <a:spcPct val="0"/>
              </a:spcBef>
            </a:pPr>
            <a:r>
              <a:rPr lang="en-US" baseline="0" dirty="0" smtClean="0"/>
              <a:t>Another popular access networks is wireless access. Popular technology of this type are </a:t>
            </a:r>
            <a:r>
              <a:rPr lang="en-US" baseline="0" dirty="0" err="1" smtClean="0"/>
              <a:t>WiFi</a:t>
            </a:r>
            <a:r>
              <a:rPr lang="en-US" baseline="0" dirty="0" smtClean="0"/>
              <a:t> and </a:t>
            </a:r>
            <a:r>
              <a:rPr lang="en-US" baseline="0" dirty="0" err="1" smtClean="0"/>
              <a:t>WiMAX</a:t>
            </a:r>
            <a:r>
              <a:rPr lang="en-US" baseline="0" dirty="0" smtClean="0"/>
              <a:t>. The advantage of these access technology is that this is flexible and cost effective scheme. But the limitation is that when the hop of hops increase a lot, real time multi-media traffic suffers a lot.</a:t>
            </a:r>
          </a:p>
          <a:p>
            <a:pPr>
              <a:spcBef>
                <a:spcPct val="0"/>
              </a:spcBef>
            </a:pPr>
            <a:endParaRPr lang="en-US" baseline="0" dirty="0" smtClean="0"/>
          </a:p>
          <a:p>
            <a:pPr>
              <a:spcBef>
                <a:spcPct val="0"/>
              </a:spcBef>
            </a:pPr>
            <a:r>
              <a:rPr lang="en-US" dirty="0" smtClean="0"/>
              <a:t>Let me</a:t>
            </a:r>
            <a:r>
              <a:rPr lang="en-US" baseline="0" dirty="0" smtClean="0"/>
              <a:t> first give a brief introduction of WOBAN architecture and the motivation of using WOBAN as an access technology. There are two main types of popular access networks. First is the optical access such as passive optical networks (PON), which provides fast Internet service because of high bandwidth. But it requires fiber to be penetrated from central office to all residential complex, offices and premises which make the scheme highly costly. Another popular access technology is wireless access, which is flexible and cost-efficient, but does not function well when the number of hops increases.</a:t>
            </a:r>
            <a:endParaRPr lang="en-US" dirty="0" smtClean="0"/>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554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DC25D035-0426-4817-8192-63F4C8A6353D}" type="datetime8">
              <a:rPr lang="en-GB" sz="1200" smtClean="0">
                <a:cs typeface="Arial" pitchFamily="34" charset="0"/>
              </a:rPr>
              <a:pPr/>
              <a:t>27/02/2023 22:37</a:t>
            </a:fld>
            <a:endParaRPr lang="en-GB" sz="1200" smtClean="0">
              <a:cs typeface="Arial" pitchFamily="34" charset="0"/>
            </a:endParaRPr>
          </a:p>
        </p:txBody>
      </p:sp>
      <p:sp>
        <p:nvSpPr>
          <p:cNvPr id="6554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554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1A1FAD6D-831A-4AF8-A7AD-4F47DCF70D53}" type="slidenum">
              <a:rPr lang="en-GB" sz="1200" smtClean="0">
                <a:cs typeface="Arial" pitchFamily="34" charset="0"/>
              </a:rPr>
              <a:pPr/>
              <a:t>9</a:t>
            </a:fld>
            <a:endParaRPr lang="en-GB" sz="1200" smtClean="0">
              <a:cs typeface="Arial" pitchFamily="34" charset="0"/>
            </a:endParaRPr>
          </a:p>
        </p:txBody>
      </p:sp>
    </p:spTree>
    <p:extLst>
      <p:ext uri="{BB962C8B-B14F-4D97-AF65-F5344CB8AC3E}">
        <p14:creationId xmlns:p14="http://schemas.microsoft.com/office/powerpoint/2010/main" val="4249605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2/27/2023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2/27/2023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2/27/2023</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2/27/2023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tmp"/></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r>
              <a:rPr lang="en-US" sz="3200" dirty="0" smtClean="0"/>
              <a:t/>
            </a:r>
            <a:br>
              <a:rPr lang="en-US" sz="3200" dirty="0" smtClean="0"/>
            </a:br>
            <a:r>
              <a:rPr lang="en-US" sz="3200" dirty="0" smtClean="0"/>
              <a:t>Computer </a:t>
            </a:r>
            <a:r>
              <a:rPr lang="en-US" sz="3200" smtClean="0"/>
              <a:t>Networks </a:t>
            </a:r>
            <a:r>
              <a:rPr lang="en-US" sz="3200" dirty="0" smtClean="0"/>
              <a:t/>
            </a:r>
            <a:br>
              <a:rPr lang="en-US" sz="3200" dirty="0" smtClean="0"/>
            </a:br>
            <a:r>
              <a:rPr lang="en-US" sz="3200" dirty="0" smtClean="0"/>
              <a:t/>
            </a:r>
            <a:br>
              <a:rPr lang="en-US" sz="3200" dirty="0" smtClean="0"/>
            </a:br>
            <a:r>
              <a:rPr lang="en-US" sz="3200" dirty="0"/>
              <a:t>Circuit Switching and Packet Switching</a:t>
            </a:r>
            <a:endParaRPr lang="en-US" sz="3200" dirty="0" smtClean="0"/>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smtClean="0">
                <a:latin typeface="Avenir Book" panose="020B0503020203020204" pitchFamily="34" charset="-78"/>
                <a:cs typeface="Avenir Book" panose="020B0503020203020204" pitchFamily="34" charset="-78"/>
              </a:rPr>
              <a:t>Amitangshu</a:t>
            </a:r>
            <a:r>
              <a:rPr lang="en-US" sz="2000" kern="0" dirty="0" smtClean="0">
                <a:latin typeface="Avenir Book" panose="020B0503020203020204" pitchFamily="34" charset="-78"/>
                <a:cs typeface="Avenir Book" panose="020B0503020203020204" pitchFamily="34" charset="-78"/>
              </a:rPr>
              <a:t> Pal</a:t>
            </a:r>
          </a:p>
          <a:p>
            <a:pPr eaLnBrk="1" hangingPunct="1"/>
            <a:r>
              <a:rPr lang="en-US" sz="2000" kern="0" dirty="0" smtClean="0">
                <a:latin typeface="Avenir Book" panose="020B0503020203020204" pitchFamily="34" charset="-78"/>
                <a:cs typeface="Avenir Book" panose="020B0503020203020204" pitchFamily="34" charset="-78"/>
              </a:rPr>
              <a:t>Computer Science and Engineering</a:t>
            </a:r>
          </a:p>
          <a:p>
            <a:pPr eaLnBrk="1" hangingPunct="1"/>
            <a:r>
              <a:rPr lang="en-US" sz="2000" kern="0" dirty="0" smtClean="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1598997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smtClean="0"/>
              <a:t>Switches: Crossbar</a:t>
            </a:r>
            <a:endParaRPr dirty="0"/>
          </a:p>
        </p:txBody>
      </p:sp>
      <p:sp>
        <p:nvSpPr>
          <p:cNvPr id="13315" name="Text Placeholder 2"/>
          <p:cNvSpPr>
            <a:spLocks noGrp="1"/>
          </p:cNvSpPr>
          <p:nvPr>
            <p:ph type="body" sz="quarter" idx="10"/>
          </p:nvPr>
        </p:nvSpPr>
        <p:spPr>
          <a:xfrm>
            <a:off x="381000" y="826474"/>
            <a:ext cx="8458200" cy="2743200"/>
          </a:xfrm>
        </p:spPr>
        <p:txBody>
          <a:bodyPr/>
          <a:lstStyle/>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5" name="Text Placeholder 2"/>
          <p:cNvSpPr txBox="1">
            <a:spLocks/>
          </p:cNvSpPr>
          <p:nvPr/>
        </p:nvSpPr>
        <p:spPr bwMode="auto">
          <a:xfrm>
            <a:off x="381000" y="914400"/>
            <a:ext cx="8405812" cy="31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lnSpc>
                <a:spcPct val="90000"/>
              </a:lnSpc>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lnSpc>
                <a:spcPct val="90000"/>
              </a:lnSpc>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lnSpc>
                <a:spcPct val="90000"/>
              </a:lnSpc>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lnSpc>
                <a:spcPct val="90000"/>
              </a:lnSpc>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buFont typeface="Wingdings" panose="05000000000000000000" pitchFamily="2" charset="2"/>
              <a:buChar char="q"/>
            </a:pPr>
            <a:r>
              <a:rPr lang="en-US" altLang="en-US" dirty="0" smtClean="0">
                <a:latin typeface="Avenir Book" panose="020B0503020203020204" pitchFamily="34" charset="-78"/>
                <a:cs typeface="Avenir Book" panose="020B0503020203020204" pitchFamily="34" charset="-78"/>
              </a:rPr>
              <a:t>Number </a:t>
            </a:r>
            <a:r>
              <a:rPr lang="en-US" altLang="en-US" dirty="0">
                <a:latin typeface="Avenir Book" panose="020B0503020203020204" pitchFamily="34" charset="-78"/>
                <a:cs typeface="Avenir Book" panose="020B0503020203020204" pitchFamily="34" charset="-78"/>
              </a:rPr>
              <a:t>of </a:t>
            </a:r>
            <a:r>
              <a:rPr lang="en-US" altLang="en-US" dirty="0" err="1">
                <a:latin typeface="Avenir Book" panose="020B0503020203020204" pitchFamily="34" charset="-78"/>
                <a:cs typeface="Avenir Book" panose="020B0503020203020204" pitchFamily="34" charset="-78"/>
              </a:rPr>
              <a:t>crosspoints</a:t>
            </a:r>
            <a:r>
              <a:rPr lang="en-US" altLang="en-US" dirty="0">
                <a:latin typeface="Avenir Book" panose="020B0503020203020204" pitchFamily="34" charset="-78"/>
                <a:cs typeface="Avenir Book" panose="020B0503020203020204" pitchFamily="34" charset="-78"/>
              </a:rPr>
              <a:t> grows as square of number of stations</a:t>
            </a:r>
          </a:p>
          <a:p>
            <a:pPr>
              <a:buFont typeface="Wingdings" panose="05000000000000000000" pitchFamily="2" charset="2"/>
              <a:buChar char="q"/>
            </a:pPr>
            <a:r>
              <a:rPr lang="en-US" altLang="en-US" dirty="0">
                <a:latin typeface="Avenir Book" panose="020B0503020203020204" pitchFamily="34" charset="-78"/>
                <a:cs typeface="Avenir Book" panose="020B0503020203020204" pitchFamily="34" charset="-78"/>
              </a:rPr>
              <a:t>Loss of </a:t>
            </a:r>
            <a:r>
              <a:rPr lang="en-US" altLang="en-US" dirty="0" err="1">
                <a:latin typeface="Avenir Book" panose="020B0503020203020204" pitchFamily="34" charset="-78"/>
                <a:cs typeface="Avenir Book" panose="020B0503020203020204" pitchFamily="34" charset="-78"/>
              </a:rPr>
              <a:t>crosspoint</a:t>
            </a:r>
            <a:r>
              <a:rPr lang="en-US" altLang="en-US" dirty="0">
                <a:latin typeface="Avenir Book" panose="020B0503020203020204" pitchFamily="34" charset="-78"/>
                <a:cs typeface="Avenir Book" panose="020B0503020203020204" pitchFamily="34" charset="-78"/>
              </a:rPr>
              <a:t> prevents connection</a:t>
            </a:r>
          </a:p>
          <a:p>
            <a:pPr>
              <a:buFont typeface="Wingdings" panose="05000000000000000000" pitchFamily="2" charset="2"/>
              <a:buChar char="q"/>
            </a:pPr>
            <a:r>
              <a:rPr lang="en-US" altLang="en-US" dirty="0" smtClean="0">
                <a:latin typeface="Avenir Book" panose="020B0503020203020204" pitchFamily="34" charset="-78"/>
                <a:cs typeface="Avenir Book" panose="020B0503020203020204" pitchFamily="34" charset="-78"/>
              </a:rPr>
              <a:t>Non-blocking</a:t>
            </a:r>
            <a:endParaRPr lang="en-US" altLang="en-US"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065495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smtClean="0"/>
              <a:t>Switches</a:t>
            </a:r>
            <a:r>
              <a:rPr lang="en-US" altLang="en-US" dirty="0"/>
              <a:t>: Multistage Switch</a:t>
            </a:r>
            <a:endParaRPr dirty="0"/>
          </a:p>
        </p:txBody>
      </p:sp>
      <p:sp>
        <p:nvSpPr>
          <p:cNvPr id="13315" name="Text Placeholder 2"/>
          <p:cNvSpPr>
            <a:spLocks noGrp="1"/>
          </p:cNvSpPr>
          <p:nvPr>
            <p:ph type="body" sz="quarter" idx="10"/>
          </p:nvPr>
        </p:nvSpPr>
        <p:spPr>
          <a:xfrm>
            <a:off x="381000" y="826474"/>
            <a:ext cx="8458200" cy="2743200"/>
          </a:xfrm>
        </p:spPr>
        <p:txBody>
          <a:bodyPr/>
          <a:lstStyle/>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5" name="Text Placeholder 2"/>
          <p:cNvSpPr txBox="1">
            <a:spLocks/>
          </p:cNvSpPr>
          <p:nvPr/>
        </p:nvSpPr>
        <p:spPr bwMode="auto">
          <a:xfrm>
            <a:off x="381000" y="914400"/>
            <a:ext cx="8405812" cy="31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lnSpc>
                <a:spcPct val="90000"/>
              </a:lnSpc>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lnSpc>
                <a:spcPct val="90000"/>
              </a:lnSpc>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lnSpc>
                <a:spcPct val="90000"/>
              </a:lnSpc>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lnSpc>
                <a:spcPct val="90000"/>
              </a:lnSpc>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buFont typeface="Wingdings" panose="05000000000000000000" pitchFamily="2" charset="2"/>
              <a:buChar char="q"/>
            </a:pPr>
            <a:endParaRPr lang="en-US" altLang="en-US" dirty="0">
              <a:latin typeface="Avenir Book" panose="020B0503020203020204" pitchFamily="34" charset="-78"/>
              <a:cs typeface="Avenir Book" panose="020B0503020203020204" pitchFamily="34" charset="-78"/>
            </a:endParaRPr>
          </a:p>
        </p:txBody>
      </p:sp>
      <p:pic>
        <p:nvPicPr>
          <p:cNvPr id="4" name="Picture 3" descr="Screen Clipping"/>
          <p:cNvPicPr>
            <a:picLocks noChangeAspect="1"/>
          </p:cNvPicPr>
          <p:nvPr/>
        </p:nvPicPr>
        <p:blipFill rotWithShape="1">
          <a:blip r:embed="rId3">
            <a:extLst>
              <a:ext uri="{28A0092B-C50C-407E-A947-70E740481C1C}">
                <a14:useLocalDpi xmlns:a14="http://schemas.microsoft.com/office/drawing/2010/main" val="0"/>
              </a:ext>
            </a:extLst>
          </a:blip>
          <a:srcRect l="1620" t="1205"/>
          <a:stretch/>
        </p:blipFill>
        <p:spPr>
          <a:xfrm>
            <a:off x="1297578" y="826474"/>
            <a:ext cx="6139544" cy="4241139"/>
          </a:xfrm>
          <a:prstGeom prst="rect">
            <a:avLst/>
          </a:prstGeom>
        </p:spPr>
      </p:pic>
    </p:spTree>
    <p:extLst>
      <p:ext uri="{BB962C8B-B14F-4D97-AF65-F5344CB8AC3E}">
        <p14:creationId xmlns:p14="http://schemas.microsoft.com/office/powerpoint/2010/main" val="147806969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smtClean="0"/>
              <a:t>Switches</a:t>
            </a:r>
            <a:r>
              <a:rPr lang="en-US" altLang="en-US" dirty="0"/>
              <a:t>: Multistage Switch</a:t>
            </a:r>
            <a:endParaRPr dirty="0"/>
          </a:p>
        </p:txBody>
      </p:sp>
      <p:sp>
        <p:nvSpPr>
          <p:cNvPr id="13315" name="Text Placeholder 2"/>
          <p:cNvSpPr>
            <a:spLocks noGrp="1"/>
          </p:cNvSpPr>
          <p:nvPr>
            <p:ph type="body" sz="quarter" idx="10"/>
          </p:nvPr>
        </p:nvSpPr>
        <p:spPr>
          <a:xfrm>
            <a:off x="381000" y="826474"/>
            <a:ext cx="8458200" cy="2743200"/>
          </a:xfrm>
        </p:spPr>
        <p:txBody>
          <a:bodyPr/>
          <a:lstStyle/>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5" name="Text Placeholder 2"/>
          <p:cNvSpPr txBox="1">
            <a:spLocks/>
          </p:cNvSpPr>
          <p:nvPr/>
        </p:nvSpPr>
        <p:spPr bwMode="auto">
          <a:xfrm>
            <a:off x="381000" y="914400"/>
            <a:ext cx="8405812" cy="31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lnSpc>
                <a:spcPct val="90000"/>
              </a:lnSpc>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lnSpc>
                <a:spcPct val="90000"/>
              </a:lnSpc>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lnSpc>
                <a:spcPct val="90000"/>
              </a:lnSpc>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lnSpc>
                <a:spcPct val="90000"/>
              </a:lnSpc>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buFont typeface="Wingdings" panose="05000000000000000000" pitchFamily="2" charset="2"/>
              <a:buChar char="q"/>
            </a:pPr>
            <a:r>
              <a:rPr lang="en-US" altLang="en-US" dirty="0">
                <a:latin typeface="Avenir Book" panose="020B0503020203020204" pitchFamily="34" charset="-78"/>
                <a:cs typeface="Avenir Book" panose="020B0503020203020204" pitchFamily="34" charset="-78"/>
              </a:rPr>
              <a:t>Reduced number of </a:t>
            </a:r>
            <a:r>
              <a:rPr lang="en-US" altLang="en-US" dirty="0" err="1">
                <a:latin typeface="Avenir Book" panose="020B0503020203020204" pitchFamily="34" charset="-78"/>
                <a:cs typeface="Avenir Book" panose="020B0503020203020204" pitchFamily="34" charset="-78"/>
              </a:rPr>
              <a:t>crosspoints</a:t>
            </a:r>
            <a:endParaRPr lang="en-US" altLang="en-US" dirty="0">
              <a:latin typeface="Avenir Book" panose="020B0503020203020204" pitchFamily="34" charset="-78"/>
              <a:cs typeface="Avenir Book" panose="020B0503020203020204" pitchFamily="34" charset="-78"/>
            </a:endParaRPr>
          </a:p>
          <a:p>
            <a:pPr>
              <a:buFont typeface="Wingdings" panose="05000000000000000000" pitchFamily="2" charset="2"/>
              <a:buChar char="q"/>
            </a:pPr>
            <a:r>
              <a:rPr lang="en-US" altLang="en-US" dirty="0">
                <a:latin typeface="Avenir Book" panose="020B0503020203020204" pitchFamily="34" charset="-78"/>
                <a:cs typeface="Avenir Book" panose="020B0503020203020204" pitchFamily="34" charset="-78"/>
              </a:rPr>
              <a:t>More than one path through network</a:t>
            </a:r>
          </a:p>
          <a:p>
            <a:pPr lvl="1"/>
            <a:r>
              <a:rPr lang="en-US" altLang="en-US" dirty="0">
                <a:latin typeface="Avenir Book" panose="020B0503020203020204" pitchFamily="34" charset="-78"/>
                <a:cs typeface="Avenir Book" panose="020B0503020203020204" pitchFamily="34" charset="-78"/>
              </a:rPr>
              <a:t>Increased reliability</a:t>
            </a:r>
          </a:p>
          <a:p>
            <a:pPr>
              <a:buFont typeface="Wingdings" panose="05000000000000000000" pitchFamily="2" charset="2"/>
              <a:buChar char="q"/>
            </a:pPr>
            <a:r>
              <a:rPr lang="en-US" altLang="en-US" dirty="0">
                <a:latin typeface="Avenir Book" panose="020B0503020203020204" pitchFamily="34" charset="-78"/>
                <a:cs typeface="Avenir Book" panose="020B0503020203020204" pitchFamily="34" charset="-78"/>
              </a:rPr>
              <a:t>More complex control</a:t>
            </a:r>
          </a:p>
          <a:p>
            <a:pPr>
              <a:buFont typeface="Wingdings" panose="05000000000000000000" pitchFamily="2" charset="2"/>
              <a:buChar char="q"/>
            </a:pPr>
            <a:r>
              <a:rPr lang="en-US" altLang="en-US" dirty="0">
                <a:latin typeface="Avenir Book" panose="020B0503020203020204" pitchFamily="34" charset="-78"/>
                <a:cs typeface="Avenir Book" panose="020B0503020203020204" pitchFamily="34" charset="-78"/>
              </a:rPr>
              <a:t>May be blocking</a:t>
            </a:r>
          </a:p>
        </p:txBody>
      </p:sp>
    </p:spTree>
    <p:extLst>
      <p:ext uri="{BB962C8B-B14F-4D97-AF65-F5344CB8AC3E}">
        <p14:creationId xmlns:p14="http://schemas.microsoft.com/office/powerpoint/2010/main" val="34566879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smtClean="0"/>
              <a:t>Switches</a:t>
            </a:r>
            <a:r>
              <a:rPr lang="en-US" altLang="en-US" dirty="0"/>
              <a:t>: Multistage Switch</a:t>
            </a:r>
            <a:endParaRPr dirty="0"/>
          </a:p>
        </p:txBody>
      </p:sp>
      <p:sp>
        <p:nvSpPr>
          <p:cNvPr id="13315" name="Text Placeholder 2"/>
          <p:cNvSpPr>
            <a:spLocks noGrp="1"/>
          </p:cNvSpPr>
          <p:nvPr>
            <p:ph type="body" sz="quarter" idx="10"/>
          </p:nvPr>
        </p:nvSpPr>
        <p:spPr>
          <a:xfrm>
            <a:off x="381000" y="826474"/>
            <a:ext cx="8458200" cy="2743200"/>
          </a:xfrm>
        </p:spPr>
        <p:txBody>
          <a:bodyPr/>
          <a:lstStyle/>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5" name="Text Placeholder 2"/>
          <p:cNvSpPr txBox="1">
            <a:spLocks/>
          </p:cNvSpPr>
          <p:nvPr/>
        </p:nvSpPr>
        <p:spPr bwMode="auto">
          <a:xfrm>
            <a:off x="381000" y="914400"/>
            <a:ext cx="8405812" cy="31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lnSpc>
                <a:spcPct val="90000"/>
              </a:lnSpc>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lnSpc>
                <a:spcPct val="90000"/>
              </a:lnSpc>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lnSpc>
                <a:spcPct val="90000"/>
              </a:lnSpc>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lnSpc>
                <a:spcPct val="90000"/>
              </a:lnSpc>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buFont typeface="Wingdings" panose="05000000000000000000" pitchFamily="2" charset="2"/>
              <a:buChar char="q"/>
            </a:pPr>
            <a:endParaRPr lang="en-US" altLang="en-US" dirty="0">
              <a:latin typeface="Avenir Book" panose="020B0503020203020204" pitchFamily="34" charset="-78"/>
              <a:cs typeface="Avenir Book" panose="020B0503020203020204" pitchFamily="34" charset="-78"/>
            </a:endParaRP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952500"/>
            <a:ext cx="8601075"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5"/>
          <p:cNvSpPr txBox="1"/>
          <p:nvPr/>
        </p:nvSpPr>
        <p:spPr>
          <a:xfrm>
            <a:off x="1408711" y="4667275"/>
            <a:ext cx="6671260"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dirty="0" smtClean="0">
                <a:solidFill>
                  <a:srgbClr val="0000FF"/>
                </a:solidFill>
                <a:latin typeface="Avenir Book" panose="020B0503020203020204" pitchFamily="34" charset="-78"/>
                <a:cs typeface="Avenir Book" panose="020B0503020203020204" pitchFamily="34" charset="-78"/>
              </a:rPr>
              <a:t>Total number of </a:t>
            </a:r>
            <a:r>
              <a:rPr lang="en-US" sz="2400" b="1" dirty="0" err="1" smtClean="0">
                <a:solidFill>
                  <a:srgbClr val="0000FF"/>
                </a:solidFill>
                <a:latin typeface="Avenir Book" panose="020B0503020203020204" pitchFamily="34" charset="-78"/>
                <a:cs typeface="Avenir Book" panose="020B0503020203020204" pitchFamily="34" charset="-78"/>
              </a:rPr>
              <a:t>crosspoints</a:t>
            </a:r>
            <a:r>
              <a:rPr lang="en-US" sz="2400" b="1" dirty="0" smtClean="0">
                <a:solidFill>
                  <a:srgbClr val="0000FF"/>
                </a:solidFill>
                <a:latin typeface="Avenir Book" panose="020B0503020203020204" pitchFamily="34" charset="-78"/>
                <a:cs typeface="Avenir Book" panose="020B0503020203020204" pitchFamily="34" charset="-78"/>
              </a:rPr>
              <a:t> is </a:t>
            </a:r>
            <a:r>
              <a:rPr lang="en-US" altLang="en-US" sz="2400" b="1" dirty="0">
                <a:solidFill>
                  <a:srgbClr val="FF0000"/>
                </a:solidFill>
                <a:latin typeface="Avenir Book" panose="020B0503020203020204" pitchFamily="34" charset="-78"/>
                <a:cs typeface="Avenir Book" panose="020B0503020203020204" pitchFamily="34" charset="-78"/>
              </a:rPr>
              <a:t>2kN + k(N/n)</a:t>
            </a:r>
            <a:r>
              <a:rPr lang="en-US" altLang="en-US" sz="2400" b="1" baseline="30000" dirty="0">
                <a:solidFill>
                  <a:srgbClr val="FF0000"/>
                </a:solidFill>
                <a:latin typeface="Avenir Book" panose="020B0503020203020204" pitchFamily="34" charset="-78"/>
                <a:cs typeface="Avenir Book" panose="020B0503020203020204" pitchFamily="34" charset="-78"/>
              </a:rPr>
              <a:t>2</a:t>
            </a:r>
            <a:endParaRPr lang="en-US" sz="2400" b="1" dirty="0">
              <a:solidFill>
                <a:srgbClr val="0000FF"/>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978155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smtClean="0"/>
              <a:t>Switches</a:t>
            </a:r>
            <a:r>
              <a:rPr lang="en-US" altLang="en-US" dirty="0"/>
              <a:t>: </a:t>
            </a:r>
            <a:r>
              <a:rPr lang="en-US" altLang="en-US" dirty="0" smtClean="0"/>
              <a:t>Example</a:t>
            </a:r>
            <a:endParaRPr dirty="0"/>
          </a:p>
        </p:txBody>
      </p:sp>
      <p:sp>
        <p:nvSpPr>
          <p:cNvPr id="13315" name="Text Placeholder 2"/>
          <p:cNvSpPr>
            <a:spLocks noGrp="1"/>
          </p:cNvSpPr>
          <p:nvPr>
            <p:ph type="body" sz="quarter" idx="10"/>
          </p:nvPr>
        </p:nvSpPr>
        <p:spPr>
          <a:xfrm>
            <a:off x="381000" y="826474"/>
            <a:ext cx="8458200" cy="2743200"/>
          </a:xfrm>
        </p:spPr>
        <p:txBody>
          <a:bodyPr/>
          <a:lstStyle/>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5" name="Text Placeholder 2"/>
          <p:cNvSpPr txBox="1">
            <a:spLocks/>
          </p:cNvSpPr>
          <p:nvPr/>
        </p:nvSpPr>
        <p:spPr bwMode="auto">
          <a:xfrm>
            <a:off x="381000" y="914400"/>
            <a:ext cx="8405812" cy="31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lnSpc>
                <a:spcPct val="90000"/>
              </a:lnSpc>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lnSpc>
                <a:spcPct val="90000"/>
              </a:lnSpc>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lnSpc>
                <a:spcPct val="90000"/>
              </a:lnSpc>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lnSpc>
                <a:spcPct val="90000"/>
              </a:lnSpc>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r>
              <a:rPr lang="en-US" altLang="en-US" sz="2800" dirty="0">
                <a:latin typeface="Avenir Book" panose="020B0503020203020204" pitchFamily="34" charset="-78"/>
                <a:cs typeface="Avenir Book" panose="020B0503020203020204" pitchFamily="34" charset="-78"/>
              </a:rPr>
              <a:t>Design a three-stage, 200 × 200 switch (N = 200) with </a:t>
            </a:r>
            <a:r>
              <a:rPr lang="en-US" altLang="en-US" sz="2800" dirty="0" smtClean="0">
                <a:latin typeface="Avenir Book" panose="020B0503020203020204" pitchFamily="34" charset="-78"/>
                <a:cs typeface="Avenir Book" panose="020B0503020203020204" pitchFamily="34" charset="-78"/>
              </a:rPr>
              <a:t>k </a:t>
            </a:r>
            <a:r>
              <a:rPr lang="en-US" altLang="en-US" sz="2800" dirty="0">
                <a:latin typeface="Avenir Book" panose="020B0503020203020204" pitchFamily="34" charset="-78"/>
                <a:cs typeface="Avenir Book" panose="020B0503020203020204" pitchFamily="34" charset="-78"/>
              </a:rPr>
              <a:t>= 4 and n = </a:t>
            </a:r>
            <a:r>
              <a:rPr lang="en-US" altLang="en-US" sz="2800" dirty="0" smtClean="0">
                <a:latin typeface="Avenir Book" panose="020B0503020203020204" pitchFamily="34" charset="-78"/>
                <a:cs typeface="Avenir Book" panose="020B0503020203020204" pitchFamily="34" charset="-78"/>
              </a:rPr>
              <a:t>20</a:t>
            </a:r>
          </a:p>
          <a:p>
            <a:endParaRPr lang="en-US" altLang="en-US" sz="2800" dirty="0">
              <a:latin typeface="Avenir Book" panose="020B0503020203020204" pitchFamily="34" charset="-78"/>
              <a:cs typeface="Avenir Book" panose="020B0503020203020204" pitchFamily="34" charset="-78"/>
            </a:endParaRPr>
          </a:p>
          <a:p>
            <a:pPr marL="0" indent="0">
              <a:buNone/>
            </a:pPr>
            <a:endParaRPr lang="en-US" altLang="en-US" sz="3200" dirty="0">
              <a:latin typeface="Avenir Book" panose="020B0503020203020204" pitchFamily="34" charset="-78"/>
              <a:cs typeface="Avenir Book" panose="020B0503020203020204" pitchFamily="34" charset="-78"/>
            </a:endParaRPr>
          </a:p>
        </p:txBody>
      </p:sp>
      <p:sp>
        <p:nvSpPr>
          <p:cNvPr id="6" name="TextBox 5"/>
          <p:cNvSpPr txBox="1"/>
          <p:nvPr/>
        </p:nvSpPr>
        <p:spPr>
          <a:xfrm>
            <a:off x="1274470" y="2098642"/>
            <a:ext cx="6671260"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dirty="0" smtClean="0">
                <a:solidFill>
                  <a:srgbClr val="0000FF"/>
                </a:solidFill>
                <a:latin typeface="Avenir Book" panose="020B0503020203020204" pitchFamily="34" charset="-78"/>
                <a:cs typeface="Avenir Book" panose="020B0503020203020204" pitchFamily="34" charset="-78"/>
              </a:rPr>
              <a:t>Total number of </a:t>
            </a:r>
            <a:r>
              <a:rPr lang="en-US" sz="2400" b="1" dirty="0" err="1" smtClean="0">
                <a:solidFill>
                  <a:srgbClr val="0000FF"/>
                </a:solidFill>
                <a:latin typeface="Avenir Book" panose="020B0503020203020204" pitchFamily="34" charset="-78"/>
                <a:cs typeface="Avenir Book" panose="020B0503020203020204" pitchFamily="34" charset="-78"/>
              </a:rPr>
              <a:t>crosspoints</a:t>
            </a:r>
            <a:r>
              <a:rPr lang="en-US" sz="2400" b="1" dirty="0" smtClean="0">
                <a:solidFill>
                  <a:srgbClr val="0000FF"/>
                </a:solidFill>
                <a:latin typeface="Avenir Book" panose="020B0503020203020204" pitchFamily="34" charset="-78"/>
                <a:cs typeface="Avenir Book" panose="020B0503020203020204" pitchFamily="34" charset="-78"/>
              </a:rPr>
              <a:t> is </a:t>
            </a:r>
            <a:r>
              <a:rPr lang="en-US" altLang="en-US" sz="2400" b="1" dirty="0">
                <a:solidFill>
                  <a:srgbClr val="FF0000"/>
                </a:solidFill>
                <a:latin typeface="Avenir Book" panose="020B0503020203020204" pitchFamily="34" charset="-78"/>
                <a:cs typeface="Avenir Book" panose="020B0503020203020204" pitchFamily="34" charset="-78"/>
              </a:rPr>
              <a:t>2kN + k(N/n)</a:t>
            </a:r>
            <a:r>
              <a:rPr lang="en-US" altLang="en-US" sz="2400" b="1" baseline="30000" dirty="0">
                <a:solidFill>
                  <a:srgbClr val="FF0000"/>
                </a:solidFill>
                <a:latin typeface="Avenir Book" panose="020B0503020203020204" pitchFamily="34" charset="-78"/>
                <a:cs typeface="Avenir Book" panose="020B0503020203020204" pitchFamily="34" charset="-78"/>
              </a:rPr>
              <a:t>2</a:t>
            </a:r>
            <a:endParaRPr lang="en-US" sz="2400" b="1" dirty="0">
              <a:solidFill>
                <a:srgbClr val="0000FF"/>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087450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lstStyle/>
          <a:p>
            <a:pPr algn="ctr" eaLnBrk="1" hangingPunct="1"/>
            <a:r>
              <a:rPr lang="en-GB" sz="4400" dirty="0" smtClean="0"/>
              <a:t>Packet Switching</a:t>
            </a:r>
            <a:endParaRPr lang="en-US" sz="4400" dirty="0" smtClean="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smtClean="0"/>
          </a:p>
          <a:p>
            <a:pPr marL="0" indent="0" eaLnBrk="1" hangingPunct="1"/>
            <a:endParaRPr lang="en-US" sz="2200" dirty="0" smtClean="0"/>
          </a:p>
          <a:p>
            <a:pPr lvl="1" eaLnBrk="1" hangingPunct="1"/>
            <a:endParaRPr lang="en-US" sz="2200" dirty="0" smtClean="0"/>
          </a:p>
        </p:txBody>
      </p:sp>
    </p:spTree>
    <p:extLst>
      <p:ext uri="{BB962C8B-B14F-4D97-AF65-F5344CB8AC3E}">
        <p14:creationId xmlns:p14="http://schemas.microsoft.com/office/powerpoint/2010/main" val="215383914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Packet Switching</a:t>
            </a:r>
            <a:endParaRPr dirty="0"/>
          </a:p>
        </p:txBody>
      </p:sp>
      <p:sp>
        <p:nvSpPr>
          <p:cNvPr id="13315" name="Text Placeholder 2"/>
          <p:cNvSpPr>
            <a:spLocks noGrp="1"/>
          </p:cNvSpPr>
          <p:nvPr>
            <p:ph type="body" sz="quarter" idx="10"/>
          </p:nvPr>
        </p:nvSpPr>
        <p:spPr>
          <a:xfrm>
            <a:off x="347842" y="826474"/>
            <a:ext cx="8458200" cy="2743200"/>
          </a:xfrm>
        </p:spPr>
        <p:txBody>
          <a:bodyPr/>
          <a:lstStyle/>
          <a:p>
            <a:pPr>
              <a:buFont typeface="Wingdings" panose="05000000000000000000" pitchFamily="2" charset="2"/>
              <a:buChar char="q"/>
            </a:pPr>
            <a:endParaRPr lang="en-US" altLang="en-US" sz="2000" dirty="0"/>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48" y="1039099"/>
            <a:ext cx="8307977" cy="3112897"/>
          </a:xfrm>
          <a:prstGeom prst="rect">
            <a:avLst/>
          </a:prstGeom>
        </p:spPr>
      </p:pic>
    </p:spTree>
    <p:extLst>
      <p:ext uri="{BB962C8B-B14F-4D97-AF65-F5344CB8AC3E}">
        <p14:creationId xmlns:p14="http://schemas.microsoft.com/office/powerpoint/2010/main" val="346850410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smtClean="0"/>
              <a:t>Packet Switching</a:t>
            </a:r>
            <a:endParaRPr dirty="0"/>
          </a:p>
        </p:txBody>
      </p:sp>
      <p:sp>
        <p:nvSpPr>
          <p:cNvPr id="13315" name="Text Placeholder 2"/>
          <p:cNvSpPr>
            <a:spLocks noGrp="1"/>
          </p:cNvSpPr>
          <p:nvPr>
            <p:ph type="body" sz="quarter" idx="10"/>
          </p:nvPr>
        </p:nvSpPr>
        <p:spPr>
          <a:xfrm>
            <a:off x="381000" y="826474"/>
            <a:ext cx="8458200" cy="2743200"/>
          </a:xfrm>
        </p:spPr>
        <p:txBody>
          <a:bodyPr/>
          <a:lstStyle/>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5" name="Text Placeholder 2"/>
          <p:cNvSpPr txBox="1">
            <a:spLocks/>
          </p:cNvSpPr>
          <p:nvPr/>
        </p:nvSpPr>
        <p:spPr bwMode="auto">
          <a:xfrm>
            <a:off x="381000" y="914400"/>
            <a:ext cx="8405812" cy="31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lnSpc>
                <a:spcPct val="90000"/>
              </a:lnSpc>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lnSpc>
                <a:spcPct val="90000"/>
              </a:lnSpc>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lnSpc>
                <a:spcPct val="90000"/>
              </a:lnSpc>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lnSpc>
                <a:spcPct val="90000"/>
              </a:lnSpc>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buFont typeface="Wingdings" panose="05000000000000000000" pitchFamily="2" charset="2"/>
              <a:buChar char="q"/>
            </a:pPr>
            <a:r>
              <a:rPr lang="en-US" altLang="en-US" dirty="0">
                <a:latin typeface="Avenir Book" panose="020B0503020203020204" pitchFamily="34" charset="-78"/>
                <a:cs typeface="Avenir Book" panose="020B0503020203020204" pitchFamily="34" charset="-78"/>
              </a:rPr>
              <a:t>Data transmitted in small packets</a:t>
            </a:r>
          </a:p>
          <a:p>
            <a:pPr lvl="1"/>
            <a:r>
              <a:rPr lang="en-US" altLang="en-US" dirty="0" smtClean="0">
                <a:latin typeface="Avenir Book" panose="020B0503020203020204" pitchFamily="34" charset="-78"/>
                <a:cs typeface="Avenir Book" panose="020B0503020203020204" pitchFamily="34" charset="-78"/>
              </a:rPr>
              <a:t>Longer </a:t>
            </a:r>
            <a:r>
              <a:rPr lang="en-US" altLang="en-US" dirty="0">
                <a:latin typeface="Avenir Book" panose="020B0503020203020204" pitchFamily="34" charset="-78"/>
                <a:cs typeface="Avenir Book" panose="020B0503020203020204" pitchFamily="34" charset="-78"/>
              </a:rPr>
              <a:t>messages split into series of packets</a:t>
            </a:r>
          </a:p>
          <a:p>
            <a:pPr lvl="1"/>
            <a:r>
              <a:rPr lang="en-US" altLang="en-US" dirty="0">
                <a:latin typeface="Avenir Book" panose="020B0503020203020204" pitchFamily="34" charset="-78"/>
                <a:cs typeface="Avenir Book" panose="020B0503020203020204" pitchFamily="34" charset="-78"/>
              </a:rPr>
              <a:t>Each packet contains a portion of user data plus some control info</a:t>
            </a:r>
          </a:p>
          <a:p>
            <a:pPr lvl="1"/>
            <a:r>
              <a:rPr lang="en-US" altLang="en-US" dirty="0">
                <a:latin typeface="Avenir Book" panose="020B0503020203020204" pitchFamily="34" charset="-78"/>
                <a:cs typeface="Avenir Book" panose="020B0503020203020204" pitchFamily="34" charset="-78"/>
              </a:rPr>
              <a:t>Control </a:t>
            </a:r>
            <a:r>
              <a:rPr lang="en-US" altLang="en-US" dirty="0" smtClean="0">
                <a:latin typeface="Avenir Book" panose="020B0503020203020204" pitchFamily="34" charset="-78"/>
                <a:cs typeface="Avenir Book" panose="020B0503020203020204" pitchFamily="34" charset="-78"/>
              </a:rPr>
              <a:t>info: Routing </a:t>
            </a:r>
            <a:r>
              <a:rPr lang="en-US" altLang="en-US" dirty="0">
                <a:latin typeface="Avenir Book" panose="020B0503020203020204" pitchFamily="34" charset="-78"/>
                <a:cs typeface="Avenir Book" panose="020B0503020203020204" pitchFamily="34" charset="-78"/>
              </a:rPr>
              <a:t>(addressing) </a:t>
            </a:r>
            <a:r>
              <a:rPr lang="en-US" altLang="en-US" dirty="0" smtClean="0">
                <a:latin typeface="Avenir Book" panose="020B0503020203020204" pitchFamily="34" charset="-78"/>
                <a:cs typeface="Avenir Book" panose="020B0503020203020204" pitchFamily="34" charset="-78"/>
              </a:rPr>
              <a:t>info</a:t>
            </a:r>
          </a:p>
          <a:p>
            <a:pPr marL="344487" lvl="1" indent="0">
              <a:buNone/>
            </a:pPr>
            <a:endParaRPr lang="en-US" altLang="en-US" dirty="0">
              <a:latin typeface="Avenir Book" panose="020B0503020203020204" pitchFamily="34" charset="-78"/>
              <a:cs typeface="Avenir Book" panose="020B0503020203020204" pitchFamily="34" charset="-78"/>
            </a:endParaRPr>
          </a:p>
          <a:p>
            <a:pPr>
              <a:buFont typeface="Wingdings" panose="05000000000000000000" pitchFamily="2" charset="2"/>
              <a:buChar char="q"/>
            </a:pPr>
            <a:r>
              <a:rPr lang="en-US" altLang="en-US" dirty="0">
                <a:latin typeface="Avenir Book" panose="020B0503020203020204" pitchFamily="34" charset="-78"/>
                <a:cs typeface="Avenir Book" panose="020B0503020203020204" pitchFamily="34" charset="-78"/>
              </a:rPr>
              <a:t>Packets are received, stored briefly (buffered) and past on to the next node</a:t>
            </a:r>
          </a:p>
          <a:p>
            <a:pPr lvl="1"/>
            <a:r>
              <a:rPr lang="en-US" altLang="en-US" dirty="0">
                <a:latin typeface="Avenir Book" panose="020B0503020203020204" pitchFamily="34" charset="-78"/>
                <a:cs typeface="Avenir Book" panose="020B0503020203020204" pitchFamily="34" charset="-78"/>
              </a:rPr>
              <a:t>Store and forward</a:t>
            </a:r>
          </a:p>
        </p:txBody>
      </p:sp>
    </p:spTree>
    <p:extLst>
      <p:ext uri="{BB962C8B-B14F-4D97-AF65-F5344CB8AC3E}">
        <p14:creationId xmlns:p14="http://schemas.microsoft.com/office/powerpoint/2010/main" val="1348973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Packet Switching</a:t>
            </a:r>
            <a:endParaRPr dirty="0"/>
          </a:p>
        </p:txBody>
      </p:sp>
      <p:sp>
        <p:nvSpPr>
          <p:cNvPr id="13315" name="Text Placeholder 2"/>
          <p:cNvSpPr>
            <a:spLocks noGrp="1"/>
          </p:cNvSpPr>
          <p:nvPr>
            <p:ph type="body" sz="quarter" idx="10"/>
          </p:nvPr>
        </p:nvSpPr>
        <p:spPr>
          <a:xfrm>
            <a:off x="347842" y="826474"/>
            <a:ext cx="8458200" cy="2743200"/>
          </a:xfrm>
        </p:spPr>
        <p:txBody>
          <a:bodyPr/>
          <a:lstStyle/>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6" name="Text Placeholder 2"/>
          <p:cNvSpPr txBox="1">
            <a:spLocks/>
          </p:cNvSpPr>
          <p:nvPr/>
        </p:nvSpPr>
        <p:spPr bwMode="auto">
          <a:xfrm>
            <a:off x="381000" y="826474"/>
            <a:ext cx="8458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lnSpc>
                <a:spcPct val="90000"/>
              </a:lnSpc>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lnSpc>
                <a:spcPct val="90000"/>
              </a:lnSpc>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lnSpc>
                <a:spcPct val="90000"/>
              </a:lnSpc>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lnSpc>
                <a:spcPct val="90000"/>
              </a:lnSpc>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buFont typeface="Wingdings" panose="05000000000000000000" pitchFamily="2" charset="2"/>
              <a:buChar char="q"/>
            </a:pPr>
            <a:r>
              <a:rPr lang="en-US" altLang="en-US" sz="2400" dirty="0">
                <a:latin typeface="Avenir Book" panose="020B0503020203020204" pitchFamily="34" charset="-78"/>
                <a:cs typeface="Avenir Book" panose="020B0503020203020204" pitchFamily="34" charset="-78"/>
              </a:rPr>
              <a:t>Line efficiency</a:t>
            </a:r>
          </a:p>
          <a:p>
            <a:pPr lvl="1"/>
            <a:r>
              <a:rPr lang="en-US" altLang="en-US" sz="2000" dirty="0">
                <a:latin typeface="Avenir Book" panose="020B0503020203020204" pitchFamily="34" charset="-78"/>
                <a:cs typeface="Avenir Book" panose="020B0503020203020204" pitchFamily="34" charset="-78"/>
              </a:rPr>
              <a:t>Single node to node link can be shared by many packets over time</a:t>
            </a:r>
          </a:p>
          <a:p>
            <a:pPr lvl="1"/>
            <a:r>
              <a:rPr lang="en-US" altLang="en-US" sz="2000" dirty="0">
                <a:latin typeface="Avenir Book" panose="020B0503020203020204" pitchFamily="34" charset="-78"/>
                <a:cs typeface="Avenir Book" panose="020B0503020203020204" pitchFamily="34" charset="-78"/>
              </a:rPr>
              <a:t>Packets queued and transmitted as fast as </a:t>
            </a:r>
            <a:r>
              <a:rPr lang="en-US" altLang="en-US" sz="2000" dirty="0" smtClean="0">
                <a:latin typeface="Avenir Book" panose="020B0503020203020204" pitchFamily="34" charset="-78"/>
                <a:cs typeface="Avenir Book" panose="020B0503020203020204" pitchFamily="34" charset="-78"/>
              </a:rPr>
              <a:t>possible</a:t>
            </a:r>
          </a:p>
          <a:p>
            <a:pPr lvl="1"/>
            <a:endParaRPr lang="en-US" altLang="en-US" sz="2000" dirty="0">
              <a:latin typeface="Avenir Book" panose="020B0503020203020204" pitchFamily="34" charset="-78"/>
              <a:cs typeface="Avenir Book" panose="020B0503020203020204" pitchFamily="34" charset="-78"/>
            </a:endParaRPr>
          </a:p>
          <a:p>
            <a:pPr>
              <a:buFont typeface="Wingdings" panose="05000000000000000000" pitchFamily="2" charset="2"/>
              <a:buChar char="q"/>
            </a:pPr>
            <a:r>
              <a:rPr lang="en-US" altLang="en-US" sz="2400" dirty="0" smtClean="0">
                <a:latin typeface="Avenir Book" panose="020B0503020203020204" pitchFamily="34" charset="-78"/>
                <a:cs typeface="Avenir Book" panose="020B0503020203020204" pitchFamily="34" charset="-78"/>
              </a:rPr>
              <a:t>Packets </a:t>
            </a:r>
            <a:r>
              <a:rPr lang="en-US" altLang="en-US" sz="2400" dirty="0">
                <a:latin typeface="Avenir Book" panose="020B0503020203020204" pitchFamily="34" charset="-78"/>
                <a:cs typeface="Avenir Book" panose="020B0503020203020204" pitchFamily="34" charset="-78"/>
              </a:rPr>
              <a:t>are accepted even when network is busy</a:t>
            </a:r>
          </a:p>
          <a:p>
            <a:pPr lvl="1"/>
            <a:r>
              <a:rPr lang="en-US" altLang="en-US" sz="2000" dirty="0">
                <a:latin typeface="Avenir Book" panose="020B0503020203020204" pitchFamily="34" charset="-78"/>
                <a:cs typeface="Avenir Book" panose="020B0503020203020204" pitchFamily="34" charset="-78"/>
              </a:rPr>
              <a:t>Delivery may slow down</a:t>
            </a:r>
          </a:p>
          <a:p>
            <a:pPr>
              <a:buFont typeface="Wingdings" panose="05000000000000000000" pitchFamily="2" charset="2"/>
              <a:buChar char="q"/>
            </a:pPr>
            <a:endParaRPr lang="en-US" altLang="en-US" sz="2400" dirty="0">
              <a:latin typeface="Avenir Book" panose="020B0503020203020204" pitchFamily="34" charset="-78"/>
              <a:cs typeface="Avenir Book" panose="020B0503020203020204" pitchFamily="34" charset="-78"/>
            </a:endParaRPr>
          </a:p>
          <a:p>
            <a:pPr>
              <a:buFont typeface="Wingdings" panose="05000000000000000000" pitchFamily="2" charset="2"/>
              <a:buChar char="q"/>
            </a:pPr>
            <a:r>
              <a:rPr lang="en-US" altLang="en-US" sz="2400" dirty="0" smtClean="0">
                <a:latin typeface="Avenir Book" panose="020B0503020203020204" pitchFamily="34" charset="-78"/>
                <a:cs typeface="Avenir Book" panose="020B0503020203020204" pitchFamily="34" charset="-78"/>
              </a:rPr>
              <a:t>Two types:</a:t>
            </a:r>
          </a:p>
          <a:p>
            <a:pPr lvl="1"/>
            <a:r>
              <a:rPr lang="en-US" altLang="en-US" sz="2000" dirty="0" smtClean="0">
                <a:latin typeface="Avenir Book" panose="020B0503020203020204" pitchFamily="34" charset="-78"/>
                <a:cs typeface="Avenir Book" panose="020B0503020203020204" pitchFamily="34" charset="-78"/>
              </a:rPr>
              <a:t>Datagram packet switching</a:t>
            </a:r>
          </a:p>
          <a:p>
            <a:pPr lvl="1"/>
            <a:r>
              <a:rPr lang="en-US" altLang="en-US" sz="2000" dirty="0" smtClean="0">
                <a:latin typeface="Avenir Book" panose="020B0503020203020204" pitchFamily="34" charset="-78"/>
                <a:cs typeface="Avenir Book" panose="020B0503020203020204" pitchFamily="34" charset="-78"/>
              </a:rPr>
              <a:t>Virtual circuit packet switching</a:t>
            </a:r>
            <a:endParaRPr lang="en-US" altLang="en-US" sz="2000"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7518066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1000"/>
                                        <p:tgtEl>
                                          <p:spTgt spid="6">
                                            <p:txEl>
                                              <p:pRg st="4" end="4"/>
                                            </p:txEl>
                                          </p:spTgt>
                                        </p:tgtEl>
                                      </p:cBhvr>
                                    </p:animEffect>
                                    <p:anim calcmode="lin" valueType="num">
                                      <p:cBhvr>
                                        <p:cTn id="2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1000"/>
                                        <p:tgtEl>
                                          <p:spTgt spid="6">
                                            <p:txEl>
                                              <p:pRg st="5" end="5"/>
                                            </p:txEl>
                                          </p:spTgt>
                                        </p:tgtEl>
                                      </p:cBhvr>
                                    </p:animEffect>
                                    <p:anim calcmode="lin" valueType="num">
                                      <p:cBhvr>
                                        <p:cTn id="30"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1000"/>
                                        <p:tgtEl>
                                          <p:spTgt spid="6">
                                            <p:txEl>
                                              <p:pRg st="7" end="7"/>
                                            </p:txEl>
                                          </p:spTgt>
                                        </p:tgtEl>
                                      </p:cBhvr>
                                    </p:animEffect>
                                    <p:anim calcmode="lin" valueType="num">
                                      <p:cBhvr>
                                        <p:cTn id="3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animEffect transition="in" filter="fade">
                                      <p:cBhvr>
                                        <p:cTn id="41" dur="1000"/>
                                        <p:tgtEl>
                                          <p:spTgt spid="6">
                                            <p:txEl>
                                              <p:pRg st="8" end="8"/>
                                            </p:txEl>
                                          </p:spTgt>
                                        </p:tgtEl>
                                      </p:cBhvr>
                                    </p:animEffect>
                                    <p:anim calcmode="lin" valueType="num">
                                      <p:cBhvr>
                                        <p:cTn id="42"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
                                            <p:txEl>
                                              <p:pRg st="9" end="9"/>
                                            </p:txEl>
                                          </p:spTgt>
                                        </p:tgtEl>
                                        <p:attrNameLst>
                                          <p:attrName>style.visibility</p:attrName>
                                        </p:attrNameLst>
                                      </p:cBhvr>
                                      <p:to>
                                        <p:strVal val="visible"/>
                                      </p:to>
                                    </p:set>
                                    <p:animEffect transition="in" filter="fade">
                                      <p:cBhvr>
                                        <p:cTn id="46" dur="1000"/>
                                        <p:tgtEl>
                                          <p:spTgt spid="6">
                                            <p:txEl>
                                              <p:pRg st="9" end="9"/>
                                            </p:txEl>
                                          </p:spTgt>
                                        </p:tgtEl>
                                      </p:cBhvr>
                                    </p:animEffect>
                                    <p:anim calcmode="lin" valueType="num">
                                      <p:cBhvr>
                                        <p:cTn id="47"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smtClean="0"/>
              <a:t>Datagram Packet </a:t>
            </a:r>
            <a:r>
              <a:rPr lang="en-US" altLang="en-US" dirty="0"/>
              <a:t>Switching</a:t>
            </a:r>
            <a:endParaRPr dirty="0"/>
          </a:p>
        </p:txBody>
      </p:sp>
      <p:sp>
        <p:nvSpPr>
          <p:cNvPr id="13315" name="Text Placeholder 2"/>
          <p:cNvSpPr>
            <a:spLocks noGrp="1"/>
          </p:cNvSpPr>
          <p:nvPr>
            <p:ph type="body" sz="quarter" idx="10"/>
          </p:nvPr>
        </p:nvSpPr>
        <p:spPr>
          <a:xfrm>
            <a:off x="347842" y="826474"/>
            <a:ext cx="8458200" cy="2743200"/>
          </a:xfrm>
        </p:spPr>
        <p:txBody>
          <a:bodyPr/>
          <a:lstStyle/>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6" name="Text Placeholder 2"/>
          <p:cNvSpPr txBox="1">
            <a:spLocks/>
          </p:cNvSpPr>
          <p:nvPr/>
        </p:nvSpPr>
        <p:spPr bwMode="auto">
          <a:xfrm>
            <a:off x="347842" y="976103"/>
            <a:ext cx="619436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lnSpc>
                <a:spcPct val="90000"/>
              </a:lnSpc>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lnSpc>
                <a:spcPct val="90000"/>
              </a:lnSpc>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lnSpc>
                <a:spcPct val="90000"/>
              </a:lnSpc>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lnSpc>
                <a:spcPct val="90000"/>
              </a:lnSpc>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buFont typeface="Wingdings" panose="05000000000000000000" pitchFamily="2" charset="2"/>
              <a:buChar char="q"/>
            </a:pPr>
            <a:r>
              <a:rPr lang="en-US" altLang="en-US" sz="2400" dirty="0">
                <a:latin typeface="Avenir Book" panose="020B0503020203020204" pitchFamily="34" charset="-78"/>
                <a:cs typeface="Avenir Book" panose="020B0503020203020204" pitchFamily="34" charset="-78"/>
              </a:rPr>
              <a:t>Each packet treated independently</a:t>
            </a:r>
          </a:p>
          <a:p>
            <a:pPr>
              <a:buFont typeface="Wingdings" panose="05000000000000000000" pitchFamily="2" charset="2"/>
              <a:buChar char="q"/>
            </a:pPr>
            <a:r>
              <a:rPr lang="en-US" altLang="en-US" sz="2400" dirty="0">
                <a:latin typeface="Avenir Book" panose="020B0503020203020204" pitchFamily="34" charset="-78"/>
                <a:cs typeface="Avenir Book" panose="020B0503020203020204" pitchFamily="34" charset="-78"/>
              </a:rPr>
              <a:t>Packets can take any </a:t>
            </a:r>
            <a:r>
              <a:rPr lang="en-US" altLang="en-US" sz="2400" dirty="0" smtClean="0">
                <a:latin typeface="Avenir Book" panose="020B0503020203020204" pitchFamily="34" charset="-78"/>
                <a:cs typeface="Avenir Book" panose="020B0503020203020204" pitchFamily="34" charset="-78"/>
              </a:rPr>
              <a:t>route</a:t>
            </a:r>
            <a:endParaRPr lang="en-US" altLang="en-US" sz="2400" dirty="0">
              <a:latin typeface="Avenir Book" panose="020B0503020203020204" pitchFamily="34" charset="-78"/>
              <a:cs typeface="Avenir Book" panose="020B0503020203020204" pitchFamily="34" charset="-78"/>
            </a:endParaRPr>
          </a:p>
          <a:p>
            <a:pPr>
              <a:buFont typeface="Wingdings" panose="05000000000000000000" pitchFamily="2" charset="2"/>
              <a:buChar char="q"/>
            </a:pPr>
            <a:r>
              <a:rPr lang="en-US" altLang="en-US" sz="2400" dirty="0">
                <a:latin typeface="Avenir Book" panose="020B0503020203020204" pitchFamily="34" charset="-78"/>
                <a:cs typeface="Avenir Book" panose="020B0503020203020204" pitchFamily="34" charset="-78"/>
              </a:rPr>
              <a:t>Packets may arrive out of order</a:t>
            </a:r>
          </a:p>
          <a:p>
            <a:pPr>
              <a:buFont typeface="Wingdings" panose="05000000000000000000" pitchFamily="2" charset="2"/>
              <a:buChar char="q"/>
            </a:pPr>
            <a:r>
              <a:rPr lang="en-US" altLang="en-US" sz="2400" dirty="0">
                <a:latin typeface="Avenir Book" panose="020B0503020203020204" pitchFamily="34" charset="-78"/>
                <a:cs typeface="Avenir Book" panose="020B0503020203020204" pitchFamily="34" charset="-78"/>
              </a:rPr>
              <a:t>Packets may go missing</a:t>
            </a:r>
          </a:p>
          <a:p>
            <a:pPr>
              <a:buFont typeface="Wingdings" panose="05000000000000000000" pitchFamily="2" charset="2"/>
              <a:buChar char="q"/>
            </a:pPr>
            <a:r>
              <a:rPr lang="en-US" altLang="en-US" sz="2400" dirty="0">
                <a:latin typeface="Avenir Book" panose="020B0503020203020204" pitchFamily="34" charset="-78"/>
                <a:cs typeface="Avenir Book" panose="020B0503020203020204" pitchFamily="34" charset="-78"/>
              </a:rPr>
              <a:t>Up to receiver to re-order packets and </a:t>
            </a:r>
            <a:endParaRPr lang="en-US" altLang="en-US" sz="2400" dirty="0" smtClean="0">
              <a:latin typeface="Avenir Book" panose="020B0503020203020204" pitchFamily="34" charset="-78"/>
              <a:cs typeface="Avenir Book" panose="020B0503020203020204" pitchFamily="34" charset="-78"/>
            </a:endParaRPr>
          </a:p>
          <a:p>
            <a:pPr marL="0" indent="0">
              <a:buNone/>
            </a:pPr>
            <a:r>
              <a:rPr lang="en-US" altLang="en-US" sz="2400" dirty="0" smtClean="0">
                <a:latin typeface="Avenir Book" panose="020B0503020203020204" pitchFamily="34" charset="-78"/>
                <a:cs typeface="Avenir Book" panose="020B0503020203020204" pitchFamily="34" charset="-78"/>
              </a:rPr>
              <a:t>     recover </a:t>
            </a:r>
            <a:r>
              <a:rPr lang="en-US" altLang="en-US" sz="2400" dirty="0">
                <a:latin typeface="Avenir Book" panose="020B0503020203020204" pitchFamily="34" charset="-78"/>
                <a:cs typeface="Avenir Book" panose="020B0503020203020204" pitchFamily="34" charset="-78"/>
              </a:rPr>
              <a:t>from missing packets</a:t>
            </a:r>
          </a:p>
        </p:txBody>
      </p:sp>
      <p:pic>
        <p:nvPicPr>
          <p:cNvPr id="9" name="Picture 8" descr="Screen Clipping"/>
          <p:cNvPicPr>
            <a:picLocks noChangeAspect="1"/>
          </p:cNvPicPr>
          <p:nvPr/>
        </p:nvPicPr>
        <p:blipFill rotWithShape="1">
          <a:blip r:embed="rId3">
            <a:extLst>
              <a:ext uri="{28A0092B-C50C-407E-A947-70E740481C1C}">
                <a14:useLocalDpi xmlns:a14="http://schemas.microsoft.com/office/drawing/2010/main" val="0"/>
              </a:ext>
            </a:extLst>
          </a:blip>
          <a:srcRect l="76532" t="7646" b="4840"/>
          <a:stretch/>
        </p:blipFill>
        <p:spPr>
          <a:xfrm>
            <a:off x="7099162" y="826474"/>
            <a:ext cx="1663838" cy="4187326"/>
          </a:xfrm>
          <a:prstGeom prst="rect">
            <a:avLst/>
          </a:prstGeom>
        </p:spPr>
      </p:pic>
    </p:spTree>
    <p:extLst>
      <p:ext uri="{BB962C8B-B14F-4D97-AF65-F5344CB8AC3E}">
        <p14:creationId xmlns:p14="http://schemas.microsoft.com/office/powerpoint/2010/main" val="1571936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1000"/>
                                        <p:tgtEl>
                                          <p:spTgt spid="6">
                                            <p:txEl>
                                              <p:pRg st="3" end="3"/>
                                            </p:txEl>
                                          </p:spTgt>
                                        </p:tgtEl>
                                      </p:cBhvr>
                                    </p:animEffect>
                                    <p:anim calcmode="lin" valueType="num">
                                      <p:cBhvr>
                                        <p:cTn id="2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1000"/>
                                        <p:tgtEl>
                                          <p:spTgt spid="6">
                                            <p:txEl>
                                              <p:pRg st="4" end="4"/>
                                            </p:txEl>
                                          </p:spTgt>
                                        </p:tgtEl>
                                      </p:cBhvr>
                                    </p:animEffect>
                                    <p:anim calcmode="lin" valueType="num">
                                      <p:cBhvr>
                                        <p:cTn id="3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Effect transition="in" filter="fade">
                                      <p:cBhvr>
                                        <p:cTn id="36" dur="1000"/>
                                        <p:tgtEl>
                                          <p:spTgt spid="6">
                                            <p:txEl>
                                              <p:pRg st="5" end="5"/>
                                            </p:txEl>
                                          </p:spTgt>
                                        </p:tgtEl>
                                      </p:cBhvr>
                                    </p:animEffect>
                                    <p:anim calcmode="lin" valueType="num">
                                      <p:cBhvr>
                                        <p:cTn id="37"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a:t>Simple Switched Network</a:t>
            </a:r>
            <a:endParaRPr dirty="0"/>
          </a:p>
        </p:txBody>
      </p:sp>
      <p:sp>
        <p:nvSpPr>
          <p:cNvPr id="13318" name="TextBox 4"/>
          <p:cNvSpPr txBox="1">
            <a:spLocks noChangeArrowheads="1"/>
          </p:cNvSpPr>
          <p:nvPr/>
        </p:nvSpPr>
        <p:spPr bwMode="auto">
          <a:xfrm>
            <a:off x="4725987" y="3248146"/>
            <a:ext cx="2232163"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 typeface="Arial" pitchFamily="34" charset="0"/>
              <a:buChar char="•"/>
            </a:pPr>
            <a:endParaRPr lang="en-US"/>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5280" y="1222240"/>
            <a:ext cx="4737463" cy="3488980"/>
          </a:xfrm>
          <a:prstGeom prst="rect">
            <a:avLst/>
          </a:prstGeom>
        </p:spPr>
      </p:pic>
      <p:sp>
        <p:nvSpPr>
          <p:cNvPr id="8" name="Text Placeholder 2"/>
          <p:cNvSpPr>
            <a:spLocks noGrp="1"/>
          </p:cNvSpPr>
          <p:nvPr>
            <p:ph type="body" sz="quarter" idx="10"/>
          </p:nvPr>
        </p:nvSpPr>
        <p:spPr>
          <a:xfrm>
            <a:off x="202180" y="1100320"/>
            <a:ext cx="8458200" cy="2743200"/>
          </a:xfrm>
        </p:spPr>
        <p:txBody>
          <a:bodyPr/>
          <a:lstStyle/>
          <a:p>
            <a:pPr>
              <a:buFont typeface="Wingdings" panose="05000000000000000000" pitchFamily="2" charset="2"/>
              <a:buChar char="q"/>
            </a:pPr>
            <a:r>
              <a:rPr lang="en-US" sz="2000" dirty="0" smtClean="0">
                <a:solidFill>
                  <a:srgbClr val="0070C0"/>
                </a:solidFill>
              </a:rPr>
              <a:t>Two types of switching:</a:t>
            </a:r>
            <a:endParaRPr lang="en-US" sz="2000" dirty="0">
              <a:solidFill>
                <a:srgbClr val="0070C0"/>
              </a:solidFill>
            </a:endParaRPr>
          </a:p>
          <a:p>
            <a:pPr lvl="1"/>
            <a:r>
              <a:rPr lang="en-US" sz="1800" dirty="0" smtClean="0"/>
              <a:t>Circuit switching</a:t>
            </a:r>
            <a:endParaRPr lang="en-US" sz="1800" dirty="0"/>
          </a:p>
          <a:p>
            <a:pPr lvl="1"/>
            <a:r>
              <a:rPr lang="en-US" sz="1800" dirty="0" smtClean="0"/>
              <a:t>Packet switching</a:t>
            </a:r>
            <a:endParaRPr lang="en-US" sz="1800" dirty="0"/>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a:solidFill>
                <a:srgbClr val="0070C0"/>
              </a:solidFill>
            </a:endParaRPr>
          </a:p>
        </p:txBody>
      </p:sp>
    </p:spTree>
    <p:extLst>
      <p:ext uri="{BB962C8B-B14F-4D97-AF65-F5344CB8AC3E}">
        <p14:creationId xmlns:p14="http://schemas.microsoft.com/office/powerpoint/2010/main" val="2245879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anim calcmode="lin" valueType="num">
                                      <p:cBhvr>
                                        <p:cTn id="1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smtClean="0"/>
              <a:t>Datagram Packet </a:t>
            </a:r>
            <a:r>
              <a:rPr lang="en-US" altLang="en-US" dirty="0"/>
              <a:t>Switching</a:t>
            </a:r>
            <a:endParaRPr dirty="0"/>
          </a:p>
        </p:txBody>
      </p:sp>
      <p:sp>
        <p:nvSpPr>
          <p:cNvPr id="13315" name="Text Placeholder 2"/>
          <p:cNvSpPr>
            <a:spLocks noGrp="1"/>
          </p:cNvSpPr>
          <p:nvPr>
            <p:ph type="body" sz="quarter" idx="10"/>
          </p:nvPr>
        </p:nvSpPr>
        <p:spPr>
          <a:xfrm>
            <a:off x="347842" y="826474"/>
            <a:ext cx="8458200" cy="2743200"/>
          </a:xfrm>
        </p:spPr>
        <p:txBody>
          <a:bodyPr/>
          <a:lstStyle/>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6" name="Text Placeholder 2"/>
          <p:cNvSpPr txBox="1">
            <a:spLocks/>
          </p:cNvSpPr>
          <p:nvPr/>
        </p:nvSpPr>
        <p:spPr bwMode="auto">
          <a:xfrm>
            <a:off x="381000" y="826474"/>
            <a:ext cx="8458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lnSpc>
                <a:spcPct val="90000"/>
              </a:lnSpc>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lnSpc>
                <a:spcPct val="90000"/>
              </a:lnSpc>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lnSpc>
                <a:spcPct val="90000"/>
              </a:lnSpc>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lnSpc>
                <a:spcPct val="90000"/>
              </a:lnSpc>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buFont typeface="Wingdings" panose="05000000000000000000" pitchFamily="2" charset="2"/>
              <a:buChar char="q"/>
            </a:pPr>
            <a:endParaRPr lang="en-US" altLang="en-US" sz="2400"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b="79429"/>
          <a:stretch/>
        </p:blipFill>
        <p:spPr>
          <a:xfrm>
            <a:off x="140545" y="748831"/>
            <a:ext cx="4188219" cy="1410788"/>
          </a:xfrm>
          <a:prstGeom prst="rect">
            <a:avLst/>
          </a:prstGeom>
        </p:spPr>
      </p:pic>
      <p:pic>
        <p:nvPicPr>
          <p:cNvPr id="7" name="Picture 6" descr="Screen Clipping"/>
          <p:cNvPicPr>
            <a:picLocks noChangeAspect="1"/>
          </p:cNvPicPr>
          <p:nvPr/>
        </p:nvPicPr>
        <p:blipFill rotWithShape="1">
          <a:blip r:embed="rId3">
            <a:extLst>
              <a:ext uri="{28A0092B-C50C-407E-A947-70E740481C1C}">
                <a14:useLocalDpi xmlns:a14="http://schemas.microsoft.com/office/drawing/2010/main" val="0"/>
              </a:ext>
            </a:extLst>
          </a:blip>
          <a:srcRect t="20762" b="59555"/>
          <a:stretch/>
        </p:blipFill>
        <p:spPr>
          <a:xfrm>
            <a:off x="4955781" y="806643"/>
            <a:ext cx="4188219" cy="1349828"/>
          </a:xfrm>
          <a:prstGeom prst="rect">
            <a:avLst/>
          </a:prstGeom>
        </p:spPr>
      </p:pic>
      <p:pic>
        <p:nvPicPr>
          <p:cNvPr id="8" name="Picture 7" descr="Screen Clipping"/>
          <p:cNvPicPr>
            <a:picLocks noChangeAspect="1"/>
          </p:cNvPicPr>
          <p:nvPr/>
        </p:nvPicPr>
        <p:blipFill rotWithShape="1">
          <a:blip r:embed="rId3">
            <a:extLst>
              <a:ext uri="{28A0092B-C50C-407E-A947-70E740481C1C}">
                <a14:useLocalDpi xmlns:a14="http://schemas.microsoft.com/office/drawing/2010/main" val="0"/>
              </a:ext>
            </a:extLst>
          </a:blip>
          <a:srcRect t="40254" b="39809"/>
          <a:stretch/>
        </p:blipFill>
        <p:spPr>
          <a:xfrm>
            <a:off x="0" y="2342605"/>
            <a:ext cx="4188219" cy="1367247"/>
          </a:xfrm>
          <a:prstGeom prst="rect">
            <a:avLst/>
          </a:prstGeom>
        </p:spPr>
      </p:pic>
      <p:pic>
        <p:nvPicPr>
          <p:cNvPr id="9" name="Picture 8" descr="Screen Clipping"/>
          <p:cNvPicPr>
            <a:picLocks noChangeAspect="1"/>
          </p:cNvPicPr>
          <p:nvPr/>
        </p:nvPicPr>
        <p:blipFill rotWithShape="1">
          <a:blip r:embed="rId3">
            <a:extLst>
              <a:ext uri="{28A0092B-C50C-407E-A947-70E740481C1C}">
                <a14:useLocalDpi xmlns:a14="http://schemas.microsoft.com/office/drawing/2010/main" val="0"/>
              </a:ext>
            </a:extLst>
          </a:blip>
          <a:srcRect t="60064" b="20254"/>
          <a:stretch/>
        </p:blipFill>
        <p:spPr>
          <a:xfrm>
            <a:off x="4955780" y="2490651"/>
            <a:ext cx="4188219" cy="1349829"/>
          </a:xfrm>
          <a:prstGeom prst="rect">
            <a:avLst/>
          </a:prstGeom>
        </p:spPr>
      </p:pic>
      <p:pic>
        <p:nvPicPr>
          <p:cNvPr id="10" name="Picture 9" descr="Screen Clipping"/>
          <p:cNvPicPr>
            <a:picLocks noChangeAspect="1"/>
          </p:cNvPicPr>
          <p:nvPr/>
        </p:nvPicPr>
        <p:blipFill rotWithShape="1">
          <a:blip r:embed="rId3">
            <a:extLst>
              <a:ext uri="{28A0092B-C50C-407E-A947-70E740481C1C}">
                <a14:useLocalDpi xmlns:a14="http://schemas.microsoft.com/office/drawing/2010/main" val="0"/>
              </a:ext>
            </a:extLst>
          </a:blip>
          <a:srcRect t="79873"/>
          <a:stretch/>
        </p:blipFill>
        <p:spPr>
          <a:xfrm>
            <a:off x="2477890" y="3860310"/>
            <a:ext cx="4188219" cy="1380309"/>
          </a:xfrm>
          <a:prstGeom prst="rect">
            <a:avLst/>
          </a:prstGeom>
        </p:spPr>
      </p:pic>
      <p:sp>
        <p:nvSpPr>
          <p:cNvPr id="4" name="Rectangle 3"/>
          <p:cNvSpPr/>
          <p:nvPr/>
        </p:nvSpPr>
        <p:spPr>
          <a:xfrm>
            <a:off x="1924594" y="748831"/>
            <a:ext cx="2685506" cy="1163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1764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smtClean="0"/>
              <a:t>Virtual Circuit Packet </a:t>
            </a:r>
            <a:r>
              <a:rPr lang="en-US" altLang="en-US" dirty="0"/>
              <a:t>Switching</a:t>
            </a:r>
            <a:endParaRPr dirty="0"/>
          </a:p>
        </p:txBody>
      </p:sp>
      <p:sp>
        <p:nvSpPr>
          <p:cNvPr id="13315" name="Text Placeholder 2"/>
          <p:cNvSpPr>
            <a:spLocks noGrp="1"/>
          </p:cNvSpPr>
          <p:nvPr>
            <p:ph type="body" sz="quarter" idx="10"/>
          </p:nvPr>
        </p:nvSpPr>
        <p:spPr>
          <a:xfrm>
            <a:off x="347842" y="826474"/>
            <a:ext cx="8458200" cy="2743200"/>
          </a:xfrm>
        </p:spPr>
        <p:txBody>
          <a:bodyPr/>
          <a:lstStyle/>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6" name="Text Placeholder 2"/>
          <p:cNvSpPr txBox="1">
            <a:spLocks/>
          </p:cNvSpPr>
          <p:nvPr/>
        </p:nvSpPr>
        <p:spPr bwMode="auto">
          <a:xfrm>
            <a:off x="381000" y="826474"/>
            <a:ext cx="606422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lnSpc>
                <a:spcPct val="90000"/>
              </a:lnSpc>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lnSpc>
                <a:spcPct val="90000"/>
              </a:lnSpc>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lnSpc>
                <a:spcPct val="90000"/>
              </a:lnSpc>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lnSpc>
                <a:spcPct val="90000"/>
              </a:lnSpc>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buFont typeface="Wingdings" panose="05000000000000000000" pitchFamily="2" charset="2"/>
              <a:buChar char="q"/>
            </a:pPr>
            <a:r>
              <a:rPr lang="en-US" altLang="en-US" sz="2400" dirty="0">
                <a:latin typeface="Avenir Book" panose="020B0503020203020204" pitchFamily="34" charset="-78"/>
                <a:cs typeface="Avenir Book" panose="020B0503020203020204" pitchFamily="34" charset="-78"/>
              </a:rPr>
              <a:t>Preplanned route established before any packets sent</a:t>
            </a:r>
          </a:p>
          <a:p>
            <a:pPr>
              <a:buFont typeface="Wingdings" panose="05000000000000000000" pitchFamily="2" charset="2"/>
              <a:buChar char="q"/>
            </a:pPr>
            <a:r>
              <a:rPr lang="en-US" altLang="en-US" sz="2400" dirty="0">
                <a:latin typeface="Avenir Book" panose="020B0503020203020204" pitchFamily="34" charset="-78"/>
                <a:cs typeface="Avenir Book" panose="020B0503020203020204" pitchFamily="34" charset="-78"/>
              </a:rPr>
              <a:t>Call request and call accept packets establish connection (handshake)</a:t>
            </a:r>
          </a:p>
          <a:p>
            <a:pPr>
              <a:buFont typeface="Wingdings" panose="05000000000000000000" pitchFamily="2" charset="2"/>
              <a:buChar char="q"/>
            </a:pPr>
            <a:r>
              <a:rPr lang="en-US" altLang="en-US" sz="2400" dirty="0">
                <a:latin typeface="Avenir Book" panose="020B0503020203020204" pitchFamily="34" charset="-78"/>
                <a:cs typeface="Avenir Book" panose="020B0503020203020204" pitchFamily="34" charset="-78"/>
              </a:rPr>
              <a:t>Each packet contains a </a:t>
            </a:r>
            <a:r>
              <a:rPr lang="en-US" altLang="en-US" sz="2400" dirty="0">
                <a:solidFill>
                  <a:srgbClr val="FF0000"/>
                </a:solidFill>
                <a:latin typeface="Avenir Book" panose="020B0503020203020204" pitchFamily="34" charset="-78"/>
                <a:cs typeface="Avenir Book" panose="020B0503020203020204" pitchFamily="34" charset="-78"/>
              </a:rPr>
              <a:t>virtual circuit identifier</a:t>
            </a:r>
            <a:r>
              <a:rPr lang="en-US" altLang="en-US" sz="2400" dirty="0">
                <a:latin typeface="Avenir Book" panose="020B0503020203020204" pitchFamily="34" charset="-78"/>
                <a:cs typeface="Avenir Book" panose="020B0503020203020204" pitchFamily="34" charset="-78"/>
              </a:rPr>
              <a:t> instead of destination address</a:t>
            </a:r>
          </a:p>
          <a:p>
            <a:pPr>
              <a:buFont typeface="Wingdings" panose="05000000000000000000" pitchFamily="2" charset="2"/>
              <a:buChar char="q"/>
            </a:pPr>
            <a:r>
              <a:rPr lang="en-US" altLang="en-US" sz="2400" dirty="0">
                <a:latin typeface="Avenir Book" panose="020B0503020203020204" pitchFamily="34" charset="-78"/>
                <a:cs typeface="Avenir Book" panose="020B0503020203020204" pitchFamily="34" charset="-78"/>
              </a:rPr>
              <a:t>No routing decisions required for each packet</a:t>
            </a:r>
          </a:p>
          <a:p>
            <a:pPr>
              <a:buFont typeface="Wingdings" panose="05000000000000000000" pitchFamily="2" charset="2"/>
              <a:buChar char="q"/>
            </a:pPr>
            <a:r>
              <a:rPr lang="en-US" altLang="en-US" sz="2400" dirty="0">
                <a:latin typeface="Avenir Book" panose="020B0503020203020204" pitchFamily="34" charset="-78"/>
                <a:cs typeface="Avenir Book" panose="020B0503020203020204" pitchFamily="34" charset="-78"/>
              </a:rPr>
              <a:t>Clear request to drop circuit</a:t>
            </a:r>
          </a:p>
          <a:p>
            <a:pPr>
              <a:buFont typeface="Wingdings" panose="05000000000000000000" pitchFamily="2" charset="2"/>
              <a:buChar char="q"/>
            </a:pPr>
            <a:r>
              <a:rPr lang="en-US" altLang="en-US" sz="2400" dirty="0">
                <a:latin typeface="Avenir Book" panose="020B0503020203020204" pitchFamily="34" charset="-78"/>
                <a:cs typeface="Avenir Book" panose="020B0503020203020204" pitchFamily="34" charset="-78"/>
              </a:rPr>
              <a:t>Not a dedicated path</a:t>
            </a:r>
          </a:p>
        </p:txBody>
      </p:sp>
      <p:pic>
        <p:nvPicPr>
          <p:cNvPr id="5" name="Picture 4" descr="Screen Clipping"/>
          <p:cNvPicPr>
            <a:picLocks noChangeAspect="1"/>
          </p:cNvPicPr>
          <p:nvPr/>
        </p:nvPicPr>
        <p:blipFill rotWithShape="1">
          <a:blip r:embed="rId3">
            <a:extLst>
              <a:ext uri="{28A0092B-C50C-407E-A947-70E740481C1C}">
                <a14:useLocalDpi xmlns:a14="http://schemas.microsoft.com/office/drawing/2010/main" val="0"/>
              </a:ext>
            </a:extLst>
          </a:blip>
          <a:srcRect l="37549" r="25424" b="4261"/>
          <a:stretch/>
        </p:blipFill>
        <p:spPr>
          <a:xfrm>
            <a:off x="6616931" y="865188"/>
            <a:ext cx="2360815" cy="4119599"/>
          </a:xfrm>
          <a:prstGeom prst="rect">
            <a:avLst/>
          </a:prstGeom>
        </p:spPr>
      </p:pic>
    </p:spTree>
    <p:extLst>
      <p:ext uri="{BB962C8B-B14F-4D97-AF65-F5344CB8AC3E}">
        <p14:creationId xmlns:p14="http://schemas.microsoft.com/office/powerpoint/2010/main" val="10783640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1000"/>
                                        <p:tgtEl>
                                          <p:spTgt spid="6">
                                            <p:txEl>
                                              <p:pRg st="3" end="3"/>
                                            </p:txEl>
                                          </p:spTgt>
                                        </p:tgtEl>
                                      </p:cBhvr>
                                    </p:animEffect>
                                    <p:anim calcmode="lin" valueType="num">
                                      <p:cBhvr>
                                        <p:cTn id="2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fade">
                                      <p:cBhvr>
                                        <p:cTn id="33" dur="1000"/>
                                        <p:tgtEl>
                                          <p:spTgt spid="6">
                                            <p:txEl>
                                              <p:pRg st="4" end="4"/>
                                            </p:txEl>
                                          </p:spTgt>
                                        </p:tgtEl>
                                      </p:cBhvr>
                                    </p:animEffect>
                                    <p:anim calcmode="lin" valueType="num">
                                      <p:cBhvr>
                                        <p:cTn id="34"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fade">
                                      <p:cBhvr>
                                        <p:cTn id="40" dur="1000"/>
                                        <p:tgtEl>
                                          <p:spTgt spid="6">
                                            <p:txEl>
                                              <p:pRg st="5" end="5"/>
                                            </p:txEl>
                                          </p:spTgt>
                                        </p:tgtEl>
                                      </p:cBhvr>
                                    </p:animEffect>
                                    <p:anim calcmode="lin" valueType="num">
                                      <p:cBhvr>
                                        <p:cTn id="41"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8175"/>
            <a:ext cx="8382000" cy="712788"/>
          </a:xfrm>
        </p:spPr>
        <p:txBody>
          <a:bodyPr>
            <a:normAutofit/>
          </a:bodyPr>
          <a:lstStyle/>
          <a:p>
            <a:pPr algn="ctr" defTabSz="914363" eaLnBrk="1" fontAlgn="auto" hangingPunct="1">
              <a:spcAft>
                <a:spcPts val="0"/>
              </a:spcAft>
              <a:defRPr/>
            </a:pPr>
            <a:r>
              <a:rPr lang="en-US" altLang="en-US" dirty="0" smtClean="0"/>
              <a:t>Virtual </a:t>
            </a:r>
            <a:r>
              <a:rPr lang="en-US" altLang="en-US" dirty="0"/>
              <a:t>Circuit </a:t>
            </a:r>
            <a:r>
              <a:rPr lang="en-US" altLang="en-US" dirty="0" smtClean="0"/>
              <a:t>Packet </a:t>
            </a:r>
            <a:r>
              <a:rPr lang="en-US" altLang="en-US" dirty="0"/>
              <a:t>Switching</a:t>
            </a:r>
            <a:endParaRPr dirty="0"/>
          </a:p>
        </p:txBody>
      </p:sp>
      <p:sp>
        <p:nvSpPr>
          <p:cNvPr id="13315" name="Text Placeholder 2"/>
          <p:cNvSpPr>
            <a:spLocks noGrp="1"/>
          </p:cNvSpPr>
          <p:nvPr>
            <p:ph type="body" sz="quarter" idx="10"/>
          </p:nvPr>
        </p:nvSpPr>
        <p:spPr>
          <a:xfrm>
            <a:off x="347842" y="826474"/>
            <a:ext cx="8458200" cy="2743200"/>
          </a:xfrm>
        </p:spPr>
        <p:txBody>
          <a:bodyPr/>
          <a:lstStyle/>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6" name="Text Placeholder 2"/>
          <p:cNvSpPr txBox="1">
            <a:spLocks/>
          </p:cNvSpPr>
          <p:nvPr/>
        </p:nvSpPr>
        <p:spPr bwMode="auto">
          <a:xfrm>
            <a:off x="381000" y="826474"/>
            <a:ext cx="8458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lnSpc>
                <a:spcPct val="90000"/>
              </a:lnSpc>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lnSpc>
                <a:spcPct val="90000"/>
              </a:lnSpc>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lnSpc>
                <a:spcPct val="90000"/>
              </a:lnSpc>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lnSpc>
                <a:spcPct val="90000"/>
              </a:lnSpc>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buFont typeface="Wingdings" panose="05000000000000000000" pitchFamily="2" charset="2"/>
              <a:buChar char="q"/>
            </a:pPr>
            <a:endParaRPr lang="en-US" altLang="en-US" sz="2400"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b="79566"/>
          <a:stretch/>
        </p:blipFill>
        <p:spPr>
          <a:xfrm>
            <a:off x="0" y="652884"/>
            <a:ext cx="4282027" cy="1401337"/>
          </a:xfrm>
          <a:prstGeom prst="rect">
            <a:avLst/>
          </a:prstGeom>
        </p:spPr>
      </p:pic>
      <p:pic>
        <p:nvPicPr>
          <p:cNvPr id="7" name="Picture 6" descr="Screen Clipping"/>
          <p:cNvPicPr>
            <a:picLocks noChangeAspect="1"/>
          </p:cNvPicPr>
          <p:nvPr/>
        </p:nvPicPr>
        <p:blipFill rotWithShape="1">
          <a:blip r:embed="rId3">
            <a:extLst>
              <a:ext uri="{28A0092B-C50C-407E-A947-70E740481C1C}">
                <a14:useLocalDpi xmlns:a14="http://schemas.microsoft.com/office/drawing/2010/main" val="0"/>
              </a:ext>
            </a:extLst>
          </a:blip>
          <a:srcRect l="1553" t="39787" b="40213"/>
          <a:stretch/>
        </p:blipFill>
        <p:spPr>
          <a:xfrm>
            <a:off x="-66502" y="2223889"/>
            <a:ext cx="4215525" cy="1371600"/>
          </a:xfrm>
          <a:prstGeom prst="rect">
            <a:avLst/>
          </a:prstGeom>
        </p:spPr>
      </p:pic>
      <p:pic>
        <p:nvPicPr>
          <p:cNvPr id="8" name="Picture 7" descr="Screen Clipping"/>
          <p:cNvPicPr>
            <a:picLocks noChangeAspect="1"/>
          </p:cNvPicPr>
          <p:nvPr/>
        </p:nvPicPr>
        <p:blipFill rotWithShape="1">
          <a:blip r:embed="rId3">
            <a:extLst>
              <a:ext uri="{28A0092B-C50C-407E-A947-70E740481C1C}">
                <a14:useLocalDpi xmlns:a14="http://schemas.microsoft.com/office/drawing/2010/main" val="0"/>
              </a:ext>
            </a:extLst>
          </a:blip>
          <a:srcRect t="20029" b="59971"/>
          <a:stretch/>
        </p:blipFill>
        <p:spPr>
          <a:xfrm>
            <a:off x="4663027" y="682621"/>
            <a:ext cx="4282027" cy="1371600"/>
          </a:xfrm>
          <a:prstGeom prst="rect">
            <a:avLst/>
          </a:prstGeom>
        </p:spPr>
      </p:pic>
      <p:pic>
        <p:nvPicPr>
          <p:cNvPr id="9" name="Picture 8" descr="Screen Clipping"/>
          <p:cNvPicPr>
            <a:picLocks noChangeAspect="1"/>
          </p:cNvPicPr>
          <p:nvPr/>
        </p:nvPicPr>
        <p:blipFill rotWithShape="1">
          <a:blip r:embed="rId3">
            <a:extLst>
              <a:ext uri="{28A0092B-C50C-407E-A947-70E740481C1C}">
                <a14:useLocalDpi xmlns:a14="http://schemas.microsoft.com/office/drawing/2010/main" val="0"/>
              </a:ext>
            </a:extLst>
          </a:blip>
          <a:srcRect t="59827" b="20294"/>
          <a:stretch/>
        </p:blipFill>
        <p:spPr>
          <a:xfrm>
            <a:off x="4738853" y="2227811"/>
            <a:ext cx="4282027" cy="1363289"/>
          </a:xfrm>
          <a:prstGeom prst="rect">
            <a:avLst/>
          </a:prstGeom>
        </p:spPr>
      </p:pic>
      <p:pic>
        <p:nvPicPr>
          <p:cNvPr id="10" name="Picture 9" descr="Screen Clipping"/>
          <p:cNvPicPr>
            <a:picLocks noChangeAspect="1"/>
          </p:cNvPicPr>
          <p:nvPr/>
        </p:nvPicPr>
        <p:blipFill rotWithShape="1">
          <a:blip r:embed="rId3">
            <a:extLst>
              <a:ext uri="{28A0092B-C50C-407E-A947-70E740481C1C}">
                <a14:useLocalDpi xmlns:a14="http://schemas.microsoft.com/office/drawing/2010/main" val="0"/>
              </a:ext>
            </a:extLst>
          </a:blip>
          <a:srcRect t="79424"/>
          <a:stretch/>
        </p:blipFill>
        <p:spPr>
          <a:xfrm>
            <a:off x="2597840" y="3743264"/>
            <a:ext cx="4282027" cy="1411136"/>
          </a:xfrm>
          <a:prstGeom prst="rect">
            <a:avLst/>
          </a:prstGeom>
        </p:spPr>
      </p:pic>
    </p:spTree>
    <p:extLst>
      <p:ext uri="{BB962C8B-B14F-4D97-AF65-F5344CB8AC3E}">
        <p14:creationId xmlns:p14="http://schemas.microsoft.com/office/powerpoint/2010/main" val="8186340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1786"/>
            <a:ext cx="9067800" cy="712788"/>
          </a:xfrm>
        </p:spPr>
        <p:txBody>
          <a:bodyPr>
            <a:normAutofit fontScale="90000"/>
          </a:bodyPr>
          <a:lstStyle/>
          <a:p>
            <a:pPr algn="ctr" defTabSz="914363" eaLnBrk="1" fontAlgn="auto" hangingPunct="1">
              <a:spcAft>
                <a:spcPts val="0"/>
              </a:spcAft>
              <a:defRPr/>
            </a:pPr>
            <a:r>
              <a:rPr lang="en-US" altLang="en-US" dirty="0" smtClean="0"/>
              <a:t>Virtual </a:t>
            </a:r>
            <a:r>
              <a:rPr lang="en-US" altLang="en-US" dirty="0"/>
              <a:t>Circuit </a:t>
            </a:r>
            <a:r>
              <a:rPr lang="en-US" altLang="en-US" dirty="0" smtClean="0"/>
              <a:t>Packet Switching: Setup </a:t>
            </a:r>
            <a:r>
              <a:rPr lang="en-US" altLang="en-US" dirty="0" err="1" smtClean="0"/>
              <a:t>Reqst</a:t>
            </a:r>
            <a:endParaRPr dirty="0"/>
          </a:p>
        </p:txBody>
      </p:sp>
      <p:sp>
        <p:nvSpPr>
          <p:cNvPr id="13315" name="Text Placeholder 2"/>
          <p:cNvSpPr>
            <a:spLocks noGrp="1"/>
          </p:cNvSpPr>
          <p:nvPr>
            <p:ph type="body" sz="quarter" idx="10"/>
          </p:nvPr>
        </p:nvSpPr>
        <p:spPr>
          <a:xfrm>
            <a:off x="347842" y="826474"/>
            <a:ext cx="8458200" cy="2743200"/>
          </a:xfrm>
        </p:spPr>
        <p:txBody>
          <a:bodyPr/>
          <a:lstStyle/>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6" name="Text Placeholder 2"/>
          <p:cNvSpPr txBox="1">
            <a:spLocks/>
          </p:cNvSpPr>
          <p:nvPr/>
        </p:nvSpPr>
        <p:spPr bwMode="auto">
          <a:xfrm>
            <a:off x="381000" y="826474"/>
            <a:ext cx="8458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lnSpc>
                <a:spcPct val="90000"/>
              </a:lnSpc>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lnSpc>
                <a:spcPct val="90000"/>
              </a:lnSpc>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lnSpc>
                <a:spcPct val="90000"/>
              </a:lnSpc>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lnSpc>
                <a:spcPct val="90000"/>
              </a:lnSpc>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buFont typeface="Wingdings" panose="05000000000000000000" pitchFamily="2" charset="2"/>
              <a:buChar char="q"/>
            </a:pPr>
            <a:endParaRPr lang="en-US" altLang="en-US" sz="2400" dirty="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40996"/>
            <a:ext cx="769620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03786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altLang="en-US" dirty="0" smtClean="0"/>
              <a:t>Virtual </a:t>
            </a:r>
            <a:r>
              <a:rPr lang="en-US" altLang="en-US" dirty="0"/>
              <a:t>Circuit </a:t>
            </a:r>
            <a:r>
              <a:rPr lang="en-US" altLang="en-US" dirty="0" smtClean="0"/>
              <a:t>Packet Switching: Setup </a:t>
            </a:r>
            <a:r>
              <a:rPr lang="en-US" altLang="en-US" dirty="0" err="1" smtClean="0"/>
              <a:t>Ack</a:t>
            </a:r>
            <a:endParaRPr dirty="0"/>
          </a:p>
        </p:txBody>
      </p:sp>
      <p:sp>
        <p:nvSpPr>
          <p:cNvPr id="13315" name="Text Placeholder 2"/>
          <p:cNvSpPr>
            <a:spLocks noGrp="1"/>
          </p:cNvSpPr>
          <p:nvPr>
            <p:ph type="body" sz="quarter" idx="10"/>
          </p:nvPr>
        </p:nvSpPr>
        <p:spPr>
          <a:xfrm>
            <a:off x="347842" y="826474"/>
            <a:ext cx="8458200" cy="2743200"/>
          </a:xfrm>
        </p:spPr>
        <p:txBody>
          <a:bodyPr/>
          <a:lstStyle/>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6" name="Text Placeholder 2"/>
          <p:cNvSpPr txBox="1">
            <a:spLocks/>
          </p:cNvSpPr>
          <p:nvPr/>
        </p:nvSpPr>
        <p:spPr bwMode="auto">
          <a:xfrm>
            <a:off x="381000" y="826474"/>
            <a:ext cx="8458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lnSpc>
                <a:spcPct val="90000"/>
              </a:lnSpc>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lnSpc>
                <a:spcPct val="90000"/>
              </a:lnSpc>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lnSpc>
                <a:spcPct val="90000"/>
              </a:lnSpc>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lnSpc>
                <a:spcPct val="90000"/>
              </a:lnSpc>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buFont typeface="Wingdings" panose="05000000000000000000" pitchFamily="2" charset="2"/>
              <a:buChar char="q"/>
            </a:pPr>
            <a:endParaRPr lang="en-US" altLang="en-US" sz="2400" dirty="0"/>
          </a:p>
        </p:txBody>
      </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931" y="1053205"/>
            <a:ext cx="8034337" cy="393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50592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067800" cy="712788"/>
          </a:xfrm>
        </p:spPr>
        <p:txBody>
          <a:bodyPr>
            <a:normAutofit/>
          </a:bodyPr>
          <a:lstStyle/>
          <a:p>
            <a:pPr algn="ctr" defTabSz="914363" eaLnBrk="1" fontAlgn="auto" hangingPunct="1">
              <a:spcAft>
                <a:spcPts val="0"/>
              </a:spcAft>
              <a:defRPr/>
            </a:pPr>
            <a:r>
              <a:rPr lang="en-US" altLang="en-US" dirty="0" smtClean="0"/>
              <a:t>Virtual </a:t>
            </a:r>
            <a:r>
              <a:rPr lang="en-US" altLang="en-US" dirty="0"/>
              <a:t>Circuit </a:t>
            </a:r>
            <a:r>
              <a:rPr lang="en-US" altLang="en-US" dirty="0" smtClean="0"/>
              <a:t>Packet Switching: Data Trans</a:t>
            </a:r>
            <a:endParaRPr dirty="0"/>
          </a:p>
        </p:txBody>
      </p:sp>
      <p:sp>
        <p:nvSpPr>
          <p:cNvPr id="13315" name="Text Placeholder 2"/>
          <p:cNvSpPr>
            <a:spLocks noGrp="1"/>
          </p:cNvSpPr>
          <p:nvPr>
            <p:ph type="body" sz="quarter" idx="10"/>
          </p:nvPr>
        </p:nvSpPr>
        <p:spPr>
          <a:xfrm>
            <a:off x="347842" y="826474"/>
            <a:ext cx="8458200" cy="2743200"/>
          </a:xfrm>
        </p:spPr>
        <p:txBody>
          <a:bodyPr/>
          <a:lstStyle/>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6" name="Text Placeholder 2"/>
          <p:cNvSpPr txBox="1">
            <a:spLocks/>
          </p:cNvSpPr>
          <p:nvPr/>
        </p:nvSpPr>
        <p:spPr bwMode="auto">
          <a:xfrm>
            <a:off x="381000" y="826474"/>
            <a:ext cx="8458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lnSpc>
                <a:spcPct val="90000"/>
              </a:lnSpc>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lnSpc>
                <a:spcPct val="90000"/>
              </a:lnSpc>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lnSpc>
                <a:spcPct val="90000"/>
              </a:lnSpc>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lnSpc>
                <a:spcPct val="90000"/>
              </a:lnSpc>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buFont typeface="Wingdings" panose="05000000000000000000" pitchFamily="2" charset="2"/>
              <a:buChar char="q"/>
            </a:pPr>
            <a:endParaRPr lang="en-US" altLang="en-US" sz="2400" dirty="0"/>
          </a:p>
        </p:txBody>
      </p:sp>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352" y="865189"/>
            <a:ext cx="6312131" cy="4231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841995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smtClean="0"/>
              <a:t>Datagram vs Virtual Packet </a:t>
            </a:r>
            <a:r>
              <a:rPr lang="en-US" altLang="en-US" dirty="0"/>
              <a:t>Switching</a:t>
            </a:r>
            <a:endParaRPr dirty="0"/>
          </a:p>
        </p:txBody>
      </p:sp>
      <p:sp>
        <p:nvSpPr>
          <p:cNvPr id="13315" name="Text Placeholder 2"/>
          <p:cNvSpPr>
            <a:spLocks noGrp="1"/>
          </p:cNvSpPr>
          <p:nvPr>
            <p:ph type="body" sz="quarter" idx="10"/>
          </p:nvPr>
        </p:nvSpPr>
        <p:spPr>
          <a:xfrm>
            <a:off x="347842" y="826474"/>
            <a:ext cx="8458200" cy="2743200"/>
          </a:xfrm>
        </p:spPr>
        <p:txBody>
          <a:bodyPr/>
          <a:lstStyle/>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6" name="Text Placeholder 2"/>
          <p:cNvSpPr txBox="1">
            <a:spLocks/>
          </p:cNvSpPr>
          <p:nvPr/>
        </p:nvSpPr>
        <p:spPr bwMode="auto">
          <a:xfrm>
            <a:off x="381000" y="826473"/>
            <a:ext cx="8458200" cy="4585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lnSpc>
                <a:spcPct val="90000"/>
              </a:lnSpc>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lnSpc>
                <a:spcPct val="90000"/>
              </a:lnSpc>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lnSpc>
                <a:spcPct val="90000"/>
              </a:lnSpc>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lnSpc>
                <a:spcPct val="90000"/>
              </a:lnSpc>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buFont typeface="Wingdings" panose="05000000000000000000" pitchFamily="2" charset="2"/>
              <a:buChar char="q"/>
            </a:pPr>
            <a:r>
              <a:rPr lang="en-US" altLang="en-US" dirty="0">
                <a:latin typeface="Avenir Book" panose="020B0503020203020204" pitchFamily="34" charset="-78"/>
                <a:cs typeface="Avenir Book" panose="020B0503020203020204" pitchFamily="34" charset="-78"/>
              </a:rPr>
              <a:t>Virtual circuits</a:t>
            </a:r>
          </a:p>
          <a:p>
            <a:pPr lvl="1"/>
            <a:r>
              <a:rPr lang="en-US" altLang="en-US" dirty="0" smtClean="0">
                <a:latin typeface="Avenir Book" panose="020B0503020203020204" pitchFamily="34" charset="-78"/>
                <a:cs typeface="Avenir Book" panose="020B0503020203020204" pitchFamily="34" charset="-78"/>
              </a:rPr>
              <a:t>Packets </a:t>
            </a:r>
            <a:r>
              <a:rPr lang="en-US" altLang="en-US" dirty="0">
                <a:latin typeface="Avenir Book" panose="020B0503020203020204" pitchFamily="34" charset="-78"/>
                <a:cs typeface="Avenir Book" panose="020B0503020203020204" pitchFamily="34" charset="-78"/>
              </a:rPr>
              <a:t>are forwarded more quickly</a:t>
            </a:r>
          </a:p>
          <a:p>
            <a:pPr lvl="2">
              <a:buFont typeface="Wingdings" panose="05000000000000000000" pitchFamily="2" charset="2"/>
              <a:buChar char="q"/>
            </a:pPr>
            <a:r>
              <a:rPr lang="en-US" altLang="en-US" dirty="0">
                <a:latin typeface="Avenir Book" panose="020B0503020203020204" pitchFamily="34" charset="-78"/>
                <a:cs typeface="Avenir Book" panose="020B0503020203020204" pitchFamily="34" charset="-78"/>
              </a:rPr>
              <a:t>No routing decisions to make</a:t>
            </a:r>
          </a:p>
          <a:p>
            <a:pPr lvl="1"/>
            <a:r>
              <a:rPr lang="en-US" altLang="en-US" dirty="0">
                <a:latin typeface="Avenir Book" panose="020B0503020203020204" pitchFamily="34" charset="-78"/>
                <a:cs typeface="Avenir Book" panose="020B0503020203020204" pitchFamily="34" charset="-78"/>
              </a:rPr>
              <a:t>Less reliable</a:t>
            </a:r>
          </a:p>
          <a:p>
            <a:pPr lvl="2">
              <a:buFont typeface="Wingdings" panose="05000000000000000000" pitchFamily="2" charset="2"/>
              <a:buChar char="q"/>
            </a:pPr>
            <a:r>
              <a:rPr lang="en-US" altLang="en-US" dirty="0">
                <a:latin typeface="Avenir Book" panose="020B0503020203020204" pitchFamily="34" charset="-78"/>
                <a:cs typeface="Avenir Book" panose="020B0503020203020204" pitchFamily="34" charset="-78"/>
              </a:rPr>
              <a:t>Loss of a node looses all circuits through that node</a:t>
            </a:r>
          </a:p>
          <a:p>
            <a:pPr>
              <a:buFont typeface="Wingdings" panose="05000000000000000000" pitchFamily="2" charset="2"/>
              <a:buChar char="q"/>
            </a:pPr>
            <a:r>
              <a:rPr lang="en-US" altLang="en-US" dirty="0">
                <a:latin typeface="Avenir Book" panose="020B0503020203020204" pitchFamily="34" charset="-78"/>
                <a:cs typeface="Avenir Book" panose="020B0503020203020204" pitchFamily="34" charset="-78"/>
              </a:rPr>
              <a:t>Datagram</a:t>
            </a:r>
          </a:p>
          <a:p>
            <a:pPr lvl="1"/>
            <a:r>
              <a:rPr lang="en-US" altLang="en-US" dirty="0">
                <a:latin typeface="Avenir Book" panose="020B0503020203020204" pitchFamily="34" charset="-78"/>
                <a:cs typeface="Avenir Book" panose="020B0503020203020204" pitchFamily="34" charset="-78"/>
              </a:rPr>
              <a:t>No call setup phase</a:t>
            </a:r>
          </a:p>
          <a:p>
            <a:pPr lvl="2">
              <a:buFont typeface="Wingdings" panose="05000000000000000000" pitchFamily="2" charset="2"/>
              <a:buChar char="q"/>
            </a:pPr>
            <a:r>
              <a:rPr lang="en-US" altLang="en-US" dirty="0">
                <a:latin typeface="Avenir Book" panose="020B0503020203020204" pitchFamily="34" charset="-78"/>
                <a:cs typeface="Avenir Book" panose="020B0503020203020204" pitchFamily="34" charset="-78"/>
              </a:rPr>
              <a:t>Better if few packets</a:t>
            </a:r>
          </a:p>
          <a:p>
            <a:pPr lvl="1"/>
            <a:r>
              <a:rPr lang="en-US" altLang="en-US" dirty="0">
                <a:latin typeface="Avenir Book" panose="020B0503020203020204" pitchFamily="34" charset="-78"/>
                <a:cs typeface="Avenir Book" panose="020B0503020203020204" pitchFamily="34" charset="-78"/>
              </a:rPr>
              <a:t>More flexible</a:t>
            </a:r>
          </a:p>
          <a:p>
            <a:pPr lvl="2">
              <a:buFont typeface="Wingdings" panose="05000000000000000000" pitchFamily="2" charset="2"/>
              <a:buChar char="q"/>
            </a:pPr>
            <a:r>
              <a:rPr lang="en-US" altLang="en-US" dirty="0">
                <a:latin typeface="Avenir Book" panose="020B0503020203020204" pitchFamily="34" charset="-78"/>
                <a:cs typeface="Avenir Book" panose="020B0503020203020204" pitchFamily="34" charset="-78"/>
              </a:rPr>
              <a:t>Routing can be used to avoid congested </a:t>
            </a:r>
            <a:r>
              <a:rPr lang="en-US" altLang="en-US" dirty="0" smtClean="0">
                <a:latin typeface="Avenir Book" panose="020B0503020203020204" pitchFamily="34" charset="-78"/>
                <a:cs typeface="Avenir Book" panose="020B0503020203020204" pitchFamily="34" charset="-78"/>
              </a:rPr>
              <a:t>nodes/links</a:t>
            </a:r>
            <a:endParaRPr lang="en-US" altLang="en-US" dirty="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2442536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000"/>
                                        <p:tgtEl>
                                          <p:spTgt spid="6">
                                            <p:txEl>
                                              <p:pRg st="3" end="3"/>
                                            </p:txEl>
                                          </p:spTgt>
                                        </p:tgtEl>
                                      </p:cBhvr>
                                    </p:animEffect>
                                    <p:anim calcmode="lin" valueType="num">
                                      <p:cBhvr>
                                        <p:cTn id="2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1000"/>
                                        <p:tgtEl>
                                          <p:spTgt spid="6">
                                            <p:txEl>
                                              <p:pRg st="4" end="4"/>
                                            </p:txEl>
                                          </p:spTgt>
                                        </p:tgtEl>
                                      </p:cBhvr>
                                    </p:animEffect>
                                    <p:anim calcmode="lin" valueType="num">
                                      <p:cBhvr>
                                        <p:cTn id="2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1000"/>
                                        <p:tgtEl>
                                          <p:spTgt spid="6">
                                            <p:txEl>
                                              <p:pRg st="6" end="6"/>
                                            </p:txEl>
                                          </p:spTgt>
                                        </p:tgtEl>
                                      </p:cBhvr>
                                    </p:animEffect>
                                    <p:anim calcmode="lin" valueType="num">
                                      <p:cBhvr>
                                        <p:cTn id="3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1000"/>
                                        <p:tgtEl>
                                          <p:spTgt spid="6">
                                            <p:txEl>
                                              <p:pRg st="7" end="7"/>
                                            </p:txEl>
                                          </p:spTgt>
                                        </p:tgtEl>
                                      </p:cBhvr>
                                    </p:animEffect>
                                    <p:anim calcmode="lin" valueType="num">
                                      <p:cBhvr>
                                        <p:cTn id="3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Effect transition="in" filter="fade">
                                      <p:cBhvr>
                                        <p:cTn id="43" dur="1000"/>
                                        <p:tgtEl>
                                          <p:spTgt spid="6">
                                            <p:txEl>
                                              <p:pRg st="8" end="8"/>
                                            </p:txEl>
                                          </p:spTgt>
                                        </p:tgtEl>
                                      </p:cBhvr>
                                    </p:animEffect>
                                    <p:anim calcmode="lin" valueType="num">
                                      <p:cBhvr>
                                        <p:cTn id="44"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8" end="8"/>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6">
                                            <p:txEl>
                                              <p:pRg st="9" end="9"/>
                                            </p:txEl>
                                          </p:spTgt>
                                        </p:tgtEl>
                                        <p:attrNameLst>
                                          <p:attrName>style.visibility</p:attrName>
                                        </p:attrNameLst>
                                      </p:cBhvr>
                                      <p:to>
                                        <p:strVal val="visible"/>
                                      </p:to>
                                    </p:set>
                                    <p:animEffect transition="in" filter="fade">
                                      <p:cBhvr>
                                        <p:cTn id="48" dur="1000"/>
                                        <p:tgtEl>
                                          <p:spTgt spid="6">
                                            <p:txEl>
                                              <p:pRg st="9" end="9"/>
                                            </p:txEl>
                                          </p:spTgt>
                                        </p:tgtEl>
                                      </p:cBhvr>
                                    </p:animEffect>
                                    <p:anim calcmode="lin" valueType="num">
                                      <p:cBhvr>
                                        <p:cTn id="49"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smtClean="0"/>
              <a:t>Packet Size</a:t>
            </a:r>
            <a:endParaRPr dirty="0"/>
          </a:p>
        </p:txBody>
      </p:sp>
      <p:sp>
        <p:nvSpPr>
          <p:cNvPr id="13315" name="Text Placeholder 2"/>
          <p:cNvSpPr>
            <a:spLocks noGrp="1"/>
          </p:cNvSpPr>
          <p:nvPr>
            <p:ph type="body" sz="quarter" idx="10"/>
          </p:nvPr>
        </p:nvSpPr>
        <p:spPr>
          <a:xfrm>
            <a:off x="347842" y="826474"/>
            <a:ext cx="8458200" cy="2743200"/>
          </a:xfrm>
        </p:spPr>
        <p:txBody>
          <a:bodyPr/>
          <a:lstStyle/>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6" name="Text Placeholder 2"/>
          <p:cNvSpPr txBox="1">
            <a:spLocks/>
          </p:cNvSpPr>
          <p:nvPr/>
        </p:nvSpPr>
        <p:spPr bwMode="auto">
          <a:xfrm>
            <a:off x="381000" y="826474"/>
            <a:ext cx="8458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lnSpc>
                <a:spcPct val="90000"/>
              </a:lnSpc>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lnSpc>
                <a:spcPct val="90000"/>
              </a:lnSpc>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lnSpc>
                <a:spcPct val="90000"/>
              </a:lnSpc>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lnSpc>
                <a:spcPct val="90000"/>
              </a:lnSpc>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buFont typeface="Wingdings" panose="05000000000000000000" pitchFamily="2" charset="2"/>
              <a:buChar char="q"/>
            </a:pPr>
            <a:endParaRPr lang="en-US" altLang="en-US" sz="2400"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7839" y="905741"/>
            <a:ext cx="3568783" cy="4185161"/>
          </a:xfrm>
          <a:prstGeom prst="rect">
            <a:avLst/>
          </a:prstGeom>
        </p:spPr>
      </p:pic>
    </p:spTree>
    <p:extLst>
      <p:ext uri="{BB962C8B-B14F-4D97-AF65-F5344CB8AC3E}">
        <p14:creationId xmlns:p14="http://schemas.microsoft.com/office/powerpoint/2010/main" val="377666847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smtClean="0"/>
              <a:t>Event Timing</a:t>
            </a:r>
            <a:endParaRPr dirty="0"/>
          </a:p>
        </p:txBody>
      </p:sp>
      <p:sp>
        <p:nvSpPr>
          <p:cNvPr id="13315" name="Text Placeholder 2"/>
          <p:cNvSpPr>
            <a:spLocks noGrp="1"/>
          </p:cNvSpPr>
          <p:nvPr>
            <p:ph type="body" sz="quarter" idx="10"/>
          </p:nvPr>
        </p:nvSpPr>
        <p:spPr>
          <a:xfrm>
            <a:off x="347842" y="826474"/>
            <a:ext cx="8458200" cy="2743200"/>
          </a:xfrm>
        </p:spPr>
        <p:txBody>
          <a:bodyPr/>
          <a:lstStyle/>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6" name="Text Placeholder 2"/>
          <p:cNvSpPr txBox="1">
            <a:spLocks/>
          </p:cNvSpPr>
          <p:nvPr/>
        </p:nvSpPr>
        <p:spPr bwMode="auto">
          <a:xfrm>
            <a:off x="381000" y="826474"/>
            <a:ext cx="8458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lnSpc>
                <a:spcPct val="90000"/>
              </a:lnSpc>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lnSpc>
                <a:spcPct val="90000"/>
              </a:lnSpc>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lnSpc>
                <a:spcPct val="90000"/>
              </a:lnSpc>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lnSpc>
                <a:spcPct val="90000"/>
              </a:lnSpc>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buFont typeface="Wingdings" panose="05000000000000000000" pitchFamily="2" charset="2"/>
              <a:buChar char="q"/>
            </a:pPr>
            <a:endParaRPr lang="en-US" altLang="en-US" sz="2400"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603" y="826474"/>
            <a:ext cx="6375863" cy="4302953"/>
          </a:xfrm>
          <a:prstGeom prst="rect">
            <a:avLst/>
          </a:prstGeom>
        </p:spPr>
      </p:pic>
    </p:spTree>
    <p:extLst>
      <p:ext uri="{BB962C8B-B14F-4D97-AF65-F5344CB8AC3E}">
        <p14:creationId xmlns:p14="http://schemas.microsoft.com/office/powerpoint/2010/main" val="288135213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1548938"/>
            <a:ext cx="8382000" cy="712788"/>
          </a:xfrm>
        </p:spPr>
        <p:txBody>
          <a:bodyPr>
            <a:normAutofit/>
          </a:bodyPr>
          <a:lstStyle/>
          <a:p>
            <a:pPr algn="ctr" defTabSz="914363" eaLnBrk="1" fontAlgn="auto" hangingPunct="1">
              <a:spcAft>
                <a:spcPts val="0"/>
              </a:spcAft>
              <a:defRPr/>
            </a:pPr>
            <a:r>
              <a:rPr lang="en-US" altLang="en-US" dirty="0" smtClean="0"/>
              <a:t>Comparison</a:t>
            </a:r>
            <a:endParaRPr dirty="0"/>
          </a:p>
        </p:txBody>
      </p:sp>
      <p:sp>
        <p:nvSpPr>
          <p:cNvPr id="13315" name="Text Placeholder 2"/>
          <p:cNvSpPr>
            <a:spLocks noGrp="1"/>
          </p:cNvSpPr>
          <p:nvPr>
            <p:ph type="body" sz="quarter" idx="10"/>
          </p:nvPr>
        </p:nvSpPr>
        <p:spPr>
          <a:xfrm>
            <a:off x="347843" y="2223012"/>
            <a:ext cx="8458200" cy="2743200"/>
          </a:xfrm>
        </p:spPr>
        <p:txBody>
          <a:bodyPr/>
          <a:lstStyle/>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6" name="Text Placeholder 2"/>
          <p:cNvSpPr txBox="1">
            <a:spLocks/>
          </p:cNvSpPr>
          <p:nvPr/>
        </p:nvSpPr>
        <p:spPr bwMode="auto">
          <a:xfrm>
            <a:off x="381001" y="2223012"/>
            <a:ext cx="8458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lnSpc>
                <a:spcPct val="90000"/>
              </a:lnSpc>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lnSpc>
                <a:spcPct val="90000"/>
              </a:lnSpc>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lnSpc>
                <a:spcPct val="90000"/>
              </a:lnSpc>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lnSpc>
                <a:spcPct val="90000"/>
              </a:lnSpc>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buFont typeface="Wingdings" panose="05000000000000000000" pitchFamily="2" charset="2"/>
              <a:buChar char="q"/>
            </a:pPr>
            <a:endParaRPr lang="en-US" altLang="en-US" sz="2400"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b="84000"/>
          <a:stretch/>
        </p:blipFill>
        <p:spPr>
          <a:xfrm>
            <a:off x="247245" y="1396538"/>
            <a:ext cx="8649511" cy="1097280"/>
          </a:xfrm>
          <a:prstGeom prst="rect">
            <a:avLst/>
          </a:prstGeom>
        </p:spPr>
      </p:pic>
      <p:pic>
        <p:nvPicPr>
          <p:cNvPr id="7" name="Picture 6" descr="Screen Clipping"/>
          <p:cNvPicPr>
            <a:picLocks noChangeAspect="1"/>
          </p:cNvPicPr>
          <p:nvPr/>
        </p:nvPicPr>
        <p:blipFill rotWithShape="1">
          <a:blip r:embed="rId3">
            <a:extLst>
              <a:ext uri="{28A0092B-C50C-407E-A947-70E740481C1C}">
                <a14:useLocalDpi xmlns:a14="http://schemas.microsoft.com/office/drawing/2010/main" val="0"/>
              </a:ext>
            </a:extLst>
          </a:blip>
          <a:srcRect t="27475" b="50949"/>
          <a:stretch/>
        </p:blipFill>
        <p:spPr>
          <a:xfrm>
            <a:off x="247244" y="2493818"/>
            <a:ext cx="8649511" cy="1479665"/>
          </a:xfrm>
          <a:prstGeom prst="rect">
            <a:avLst/>
          </a:prstGeom>
        </p:spPr>
      </p:pic>
      <p:pic>
        <p:nvPicPr>
          <p:cNvPr id="9" name="Picture 8" descr="Screen Clipping"/>
          <p:cNvPicPr>
            <a:picLocks noChangeAspect="1"/>
          </p:cNvPicPr>
          <p:nvPr/>
        </p:nvPicPr>
        <p:blipFill rotWithShape="1">
          <a:blip r:embed="rId3">
            <a:extLst>
              <a:ext uri="{28A0092B-C50C-407E-A947-70E740481C1C}">
                <a14:useLocalDpi xmlns:a14="http://schemas.microsoft.com/office/drawing/2010/main" val="0"/>
              </a:ext>
            </a:extLst>
          </a:blip>
          <a:srcRect t="88283"/>
          <a:stretch/>
        </p:blipFill>
        <p:spPr>
          <a:xfrm>
            <a:off x="247245" y="3973483"/>
            <a:ext cx="8649511" cy="803563"/>
          </a:xfrm>
          <a:prstGeom prst="rect">
            <a:avLst/>
          </a:prstGeom>
        </p:spPr>
      </p:pic>
      <p:sp>
        <p:nvSpPr>
          <p:cNvPr id="10" name="Title 1"/>
          <p:cNvSpPr txBox="1">
            <a:spLocks/>
          </p:cNvSpPr>
          <p:nvPr/>
        </p:nvSpPr>
        <p:spPr>
          <a:xfrm>
            <a:off x="381000" y="152400"/>
            <a:ext cx="8382000" cy="71278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a:solidFill>
                  <a:schemeClr val="tx1"/>
                </a:solidFill>
                <a:latin typeface="Avenir Book" panose="020B0503020203020204" pitchFamily="34" charset="-78"/>
                <a:ea typeface="+mj-ea"/>
                <a:cs typeface="Avenir Book" panose="020B0503020203020204" pitchFamily="34" charset="-78"/>
              </a:defRPr>
            </a:lvl1pPr>
          </a:lstStyle>
          <a:p>
            <a:pPr defTabSz="914363">
              <a:defRPr/>
            </a:pPr>
            <a:r>
              <a:rPr lang="en-GB" altLang="en-US" smtClean="0"/>
              <a:t>Circuit switching vs Packet switching</a:t>
            </a:r>
            <a:endParaRPr lang="en-GB" dirty="0"/>
          </a:p>
        </p:txBody>
      </p:sp>
    </p:spTree>
    <p:extLst>
      <p:ext uri="{BB962C8B-B14F-4D97-AF65-F5344CB8AC3E}">
        <p14:creationId xmlns:p14="http://schemas.microsoft.com/office/powerpoint/2010/main" val="44204341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lstStyle/>
          <a:p>
            <a:pPr algn="ctr" eaLnBrk="1" hangingPunct="1"/>
            <a:r>
              <a:rPr lang="en-GB" sz="4400" dirty="0" smtClean="0"/>
              <a:t>Circuit Switching</a:t>
            </a:r>
            <a:endParaRPr lang="en-US" sz="4400" dirty="0" smtClean="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smtClean="0"/>
          </a:p>
          <a:p>
            <a:pPr marL="0" indent="0" eaLnBrk="1" hangingPunct="1"/>
            <a:endParaRPr lang="en-US" sz="2200" dirty="0" smtClean="0"/>
          </a:p>
          <a:p>
            <a:pPr lvl="1" eaLnBrk="1" hangingPunct="1"/>
            <a:endParaRPr lang="en-US" sz="2200" dirty="0" smtClean="0"/>
          </a:p>
        </p:txBody>
      </p:sp>
    </p:spTree>
    <p:extLst>
      <p:ext uri="{BB962C8B-B14F-4D97-AF65-F5344CB8AC3E}">
        <p14:creationId xmlns:p14="http://schemas.microsoft.com/office/powerpoint/2010/main" val="246548151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Summary</a:t>
            </a:r>
          </a:p>
        </p:txBody>
      </p:sp>
      <p:sp>
        <p:nvSpPr>
          <p:cNvPr id="10243" name="Text Placeholder 2"/>
          <p:cNvSpPr>
            <a:spLocks noGrp="1"/>
          </p:cNvSpPr>
          <p:nvPr>
            <p:ph type="body" sz="quarter" idx="10"/>
          </p:nvPr>
        </p:nvSpPr>
        <p:spPr>
          <a:xfrm>
            <a:off x="190500" y="861060"/>
            <a:ext cx="8763000" cy="5207000"/>
          </a:xfrm>
        </p:spPr>
        <p:txBody>
          <a:bodyPr/>
          <a:lstStyle/>
          <a:p>
            <a:r>
              <a:rPr lang="en-US" sz="2400" dirty="0" smtClean="0"/>
              <a:t>Circuit switching</a:t>
            </a:r>
            <a:endParaRPr lang="en-US" sz="2400" dirty="0"/>
          </a:p>
          <a:p>
            <a:r>
              <a:rPr lang="en-US" sz="2400" dirty="0" smtClean="0"/>
              <a:t>Packet switching</a:t>
            </a:r>
          </a:p>
          <a:p>
            <a:pPr lvl="1"/>
            <a:r>
              <a:rPr lang="en-US" sz="2000" dirty="0" smtClean="0"/>
              <a:t>Datagram packet switching</a:t>
            </a:r>
          </a:p>
          <a:p>
            <a:pPr lvl="1"/>
            <a:r>
              <a:rPr lang="en-US" sz="2000" dirty="0" smtClean="0"/>
              <a:t>Virtual circuit packet switching</a:t>
            </a:r>
            <a:endParaRPr lang="en-US" sz="2000" dirty="0"/>
          </a:p>
          <a:p>
            <a:endParaRPr lang="en-US" sz="2400" dirty="0" smtClean="0"/>
          </a:p>
          <a:p>
            <a:r>
              <a:rPr lang="en-US" sz="2400" dirty="0" smtClean="0"/>
              <a:t>Comparison of circuit switching and packet switching</a:t>
            </a:r>
            <a:endParaRPr lang="en-US" sz="2400" dirty="0"/>
          </a:p>
          <a:p>
            <a:pPr marL="457200" lvl="1" indent="0">
              <a:buNone/>
            </a:pPr>
            <a:endParaRPr lang="en-US" sz="2000" dirty="0"/>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5" end="5"/>
                                            </p:txEl>
                                          </p:spTgt>
                                        </p:tgtEl>
                                        <p:attrNameLst>
                                          <p:attrName>style.visibility</p:attrName>
                                        </p:attrNameLst>
                                      </p:cBhvr>
                                      <p:to>
                                        <p:strVal val="visible"/>
                                      </p:to>
                                    </p:set>
                                    <p:animEffect transition="in" filter="fade">
                                      <p:cBhvr>
                                        <p:cTn id="35" dur="1000"/>
                                        <p:tgtEl>
                                          <p:spTgt spid="10243">
                                            <p:txEl>
                                              <p:pRg st="5" end="5"/>
                                            </p:txEl>
                                          </p:spTgt>
                                        </p:tgtEl>
                                      </p:cBhvr>
                                    </p:animEffect>
                                    <p:anim calcmode="lin" valueType="num">
                                      <p:cBhvr>
                                        <p:cTn id="36"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smtClean="0"/>
              <a:t>Circuit Switching</a:t>
            </a:r>
            <a:endParaRPr dirty="0"/>
          </a:p>
        </p:txBody>
      </p:sp>
      <p:sp>
        <p:nvSpPr>
          <p:cNvPr id="13315" name="Text Placeholder 2"/>
          <p:cNvSpPr>
            <a:spLocks noGrp="1"/>
          </p:cNvSpPr>
          <p:nvPr>
            <p:ph type="body" sz="quarter" idx="10"/>
          </p:nvPr>
        </p:nvSpPr>
        <p:spPr>
          <a:xfrm>
            <a:off x="381000" y="914400"/>
            <a:ext cx="5836920" cy="4018532"/>
          </a:xfrm>
        </p:spPr>
        <p:txBody>
          <a:bodyPr>
            <a:normAutofit lnSpcReduction="10000"/>
          </a:bodyPr>
          <a:lstStyle/>
          <a:p>
            <a:pPr>
              <a:buFont typeface="Wingdings" panose="05000000000000000000" pitchFamily="2" charset="2"/>
              <a:buChar char="q"/>
            </a:pPr>
            <a:r>
              <a:rPr lang="en-US" altLang="en-US" dirty="0"/>
              <a:t>Dedicated communication path between two </a:t>
            </a:r>
            <a:r>
              <a:rPr lang="en-US" altLang="en-US" dirty="0" smtClean="0"/>
              <a:t>stations</a:t>
            </a:r>
          </a:p>
          <a:p>
            <a:pPr>
              <a:buFont typeface="Wingdings" panose="05000000000000000000" pitchFamily="2" charset="2"/>
              <a:buChar char="q"/>
            </a:pPr>
            <a:endParaRPr lang="en-US" altLang="en-US" dirty="0"/>
          </a:p>
          <a:p>
            <a:pPr>
              <a:buFont typeface="Wingdings" panose="05000000000000000000" pitchFamily="2" charset="2"/>
              <a:buChar char="q"/>
            </a:pPr>
            <a:r>
              <a:rPr lang="en-US" altLang="en-US" dirty="0"/>
              <a:t>Three phases</a:t>
            </a:r>
          </a:p>
          <a:p>
            <a:pPr lvl="1"/>
            <a:r>
              <a:rPr lang="en-US" altLang="en-US" dirty="0" smtClean="0"/>
              <a:t>Circuit establish</a:t>
            </a:r>
            <a:endParaRPr lang="en-US" altLang="en-US" dirty="0"/>
          </a:p>
          <a:p>
            <a:pPr lvl="1"/>
            <a:r>
              <a:rPr lang="en-US" altLang="en-US" dirty="0" smtClean="0"/>
              <a:t>Data transfer</a:t>
            </a:r>
            <a:endParaRPr lang="en-US" altLang="en-US" dirty="0"/>
          </a:p>
          <a:p>
            <a:pPr lvl="1"/>
            <a:r>
              <a:rPr lang="en-US" altLang="en-US" dirty="0" smtClean="0"/>
              <a:t>Circuit disconnect</a:t>
            </a:r>
          </a:p>
          <a:p>
            <a:pPr lvl="1"/>
            <a:endParaRPr lang="en-US" altLang="en-US" dirty="0"/>
          </a:p>
          <a:p>
            <a:pPr>
              <a:buFont typeface="Wingdings" panose="05000000000000000000" pitchFamily="2" charset="2"/>
              <a:buChar char="q"/>
            </a:pPr>
            <a:r>
              <a:rPr lang="en-US" altLang="en-US" dirty="0"/>
              <a:t>Must have </a:t>
            </a:r>
            <a:r>
              <a:rPr lang="en-US" altLang="en-US" dirty="0" smtClean="0"/>
              <a:t>enough channel </a:t>
            </a:r>
            <a:r>
              <a:rPr lang="en-US" altLang="en-US" dirty="0"/>
              <a:t>capacity to establish connection</a:t>
            </a:r>
          </a:p>
          <a:p>
            <a:pPr>
              <a:buFont typeface="Wingdings" panose="05000000000000000000" pitchFamily="2" charset="2"/>
              <a:buChar char="q"/>
            </a:pPr>
            <a:endParaRPr lang="en-US" sz="1600" b="1" dirty="0">
              <a:solidFill>
                <a:srgbClr val="CC3399"/>
              </a:solidFill>
            </a:endParaRPr>
          </a:p>
        </p:txBody>
      </p:sp>
      <p:pic>
        <p:nvPicPr>
          <p:cNvPr id="4" name="Picture 3" descr="Screen Clipping"/>
          <p:cNvPicPr>
            <a:picLocks noChangeAspect="1"/>
          </p:cNvPicPr>
          <p:nvPr/>
        </p:nvPicPr>
        <p:blipFill rotWithShape="1">
          <a:blip r:embed="rId3">
            <a:extLst>
              <a:ext uri="{28A0092B-C50C-407E-A947-70E740481C1C}">
                <a14:useLocalDpi xmlns:a14="http://schemas.microsoft.com/office/drawing/2010/main" val="0"/>
              </a:ext>
            </a:extLst>
          </a:blip>
          <a:srcRect r="61998" b="5466"/>
          <a:stretch/>
        </p:blipFill>
        <p:spPr>
          <a:xfrm>
            <a:off x="6435634" y="634587"/>
            <a:ext cx="2560321" cy="4298345"/>
          </a:xfrm>
          <a:prstGeom prst="rect">
            <a:avLst/>
          </a:prstGeom>
        </p:spPr>
      </p:pic>
    </p:spTree>
    <p:extLst>
      <p:ext uri="{BB962C8B-B14F-4D97-AF65-F5344CB8AC3E}">
        <p14:creationId xmlns:p14="http://schemas.microsoft.com/office/powerpoint/2010/main" val="1462035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5">
                                            <p:txEl>
                                              <p:pRg st="2" end="2"/>
                                            </p:txEl>
                                          </p:spTgt>
                                        </p:tgtEl>
                                        <p:attrNameLst>
                                          <p:attrName>style.visibility</p:attrName>
                                        </p:attrNameLst>
                                      </p:cBhvr>
                                      <p:to>
                                        <p:strVal val="visible"/>
                                      </p:to>
                                    </p:set>
                                    <p:animEffect transition="in" filter="fade">
                                      <p:cBhvr>
                                        <p:cTn id="14" dur="1000"/>
                                        <p:tgtEl>
                                          <p:spTgt spid="13315">
                                            <p:txEl>
                                              <p:pRg st="2" end="2"/>
                                            </p:txEl>
                                          </p:spTgt>
                                        </p:tgtEl>
                                      </p:cBhvr>
                                    </p:animEffect>
                                    <p:anim calcmode="lin" valueType="num">
                                      <p:cBhvr>
                                        <p:cTn id="15"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Effect transition="in" filter="fade">
                                      <p:cBhvr>
                                        <p:cTn id="19" dur="1000"/>
                                        <p:tgtEl>
                                          <p:spTgt spid="13315">
                                            <p:txEl>
                                              <p:pRg st="3" end="3"/>
                                            </p:txEl>
                                          </p:spTgt>
                                        </p:tgtEl>
                                      </p:cBhvr>
                                    </p:animEffect>
                                    <p:anim calcmode="lin" valueType="num">
                                      <p:cBhvr>
                                        <p:cTn id="20"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331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315">
                                            <p:txEl>
                                              <p:pRg st="4" end="4"/>
                                            </p:txEl>
                                          </p:spTgt>
                                        </p:tgtEl>
                                        <p:attrNameLst>
                                          <p:attrName>style.visibility</p:attrName>
                                        </p:attrNameLst>
                                      </p:cBhvr>
                                      <p:to>
                                        <p:strVal val="visible"/>
                                      </p:to>
                                    </p:set>
                                    <p:animEffect transition="in" filter="fade">
                                      <p:cBhvr>
                                        <p:cTn id="24" dur="1000"/>
                                        <p:tgtEl>
                                          <p:spTgt spid="13315">
                                            <p:txEl>
                                              <p:pRg st="4" end="4"/>
                                            </p:txEl>
                                          </p:spTgt>
                                        </p:tgtEl>
                                      </p:cBhvr>
                                    </p:animEffect>
                                    <p:anim calcmode="lin" valueType="num">
                                      <p:cBhvr>
                                        <p:cTn id="25"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331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315">
                                            <p:txEl>
                                              <p:pRg st="5" end="5"/>
                                            </p:txEl>
                                          </p:spTgt>
                                        </p:tgtEl>
                                        <p:attrNameLst>
                                          <p:attrName>style.visibility</p:attrName>
                                        </p:attrNameLst>
                                      </p:cBhvr>
                                      <p:to>
                                        <p:strVal val="visible"/>
                                      </p:to>
                                    </p:set>
                                    <p:animEffect transition="in" filter="fade">
                                      <p:cBhvr>
                                        <p:cTn id="29" dur="1000"/>
                                        <p:tgtEl>
                                          <p:spTgt spid="13315">
                                            <p:txEl>
                                              <p:pRg st="5" end="5"/>
                                            </p:txEl>
                                          </p:spTgt>
                                        </p:tgtEl>
                                      </p:cBhvr>
                                    </p:animEffect>
                                    <p:anim calcmode="lin" valueType="num">
                                      <p:cBhvr>
                                        <p:cTn id="30"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3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3315">
                                            <p:txEl>
                                              <p:pRg st="7" end="7"/>
                                            </p:txEl>
                                          </p:spTgt>
                                        </p:tgtEl>
                                        <p:attrNameLst>
                                          <p:attrName>style.visibility</p:attrName>
                                        </p:attrNameLst>
                                      </p:cBhvr>
                                      <p:to>
                                        <p:strVal val="visible"/>
                                      </p:to>
                                    </p:set>
                                    <p:animEffect transition="in" filter="fade">
                                      <p:cBhvr>
                                        <p:cTn id="36" dur="1000"/>
                                        <p:tgtEl>
                                          <p:spTgt spid="13315">
                                            <p:txEl>
                                              <p:pRg st="7" end="7"/>
                                            </p:txEl>
                                          </p:spTgt>
                                        </p:tgtEl>
                                      </p:cBhvr>
                                    </p:animEffect>
                                    <p:anim calcmode="lin" valueType="num">
                                      <p:cBhvr>
                                        <p:cTn id="37"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1331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a:t>Circuit Switching</a:t>
            </a:r>
            <a:endParaRPr dirty="0"/>
          </a:p>
        </p:txBody>
      </p:sp>
      <p:sp>
        <p:nvSpPr>
          <p:cNvPr id="13315" name="Text Placeholder 2"/>
          <p:cNvSpPr>
            <a:spLocks noGrp="1"/>
          </p:cNvSpPr>
          <p:nvPr>
            <p:ph type="body" sz="quarter" idx="10"/>
          </p:nvPr>
        </p:nvSpPr>
        <p:spPr>
          <a:xfrm>
            <a:off x="381000" y="826474"/>
            <a:ext cx="8458200" cy="2743200"/>
          </a:xfrm>
        </p:spPr>
        <p:txBody>
          <a:bodyPr/>
          <a:lstStyle/>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71" y="1030044"/>
            <a:ext cx="5241684" cy="3600210"/>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6401" y="799309"/>
            <a:ext cx="3155678" cy="4355269"/>
          </a:xfrm>
          <a:prstGeom prst="rect">
            <a:avLst/>
          </a:prstGeom>
        </p:spPr>
      </p:pic>
    </p:spTree>
    <p:extLst>
      <p:ext uri="{BB962C8B-B14F-4D97-AF65-F5344CB8AC3E}">
        <p14:creationId xmlns:p14="http://schemas.microsoft.com/office/powerpoint/2010/main" val="2008290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fontScale="90000"/>
          </a:bodyPr>
          <a:lstStyle/>
          <a:p>
            <a:pPr algn="ctr" defTabSz="914363" eaLnBrk="1" fontAlgn="auto" hangingPunct="1">
              <a:spcAft>
                <a:spcPts val="0"/>
              </a:spcAft>
              <a:defRPr/>
            </a:pPr>
            <a:r>
              <a:rPr lang="en-US" dirty="0"/>
              <a:t>Circuit Switching</a:t>
            </a:r>
            <a:r>
              <a:rPr lang="en-US" dirty="0" smtClean="0"/>
              <a:t/>
            </a:r>
            <a:br>
              <a:rPr lang="en-US" dirty="0" smtClean="0"/>
            </a:br>
            <a:endParaRPr dirty="0"/>
          </a:p>
        </p:txBody>
      </p:sp>
      <p:sp>
        <p:nvSpPr>
          <p:cNvPr id="13315" name="Text Placeholder 2"/>
          <p:cNvSpPr>
            <a:spLocks noGrp="1"/>
          </p:cNvSpPr>
          <p:nvPr>
            <p:ph type="body" sz="quarter" idx="10"/>
          </p:nvPr>
        </p:nvSpPr>
        <p:spPr>
          <a:xfrm>
            <a:off x="347842" y="826474"/>
            <a:ext cx="8458200" cy="2743200"/>
          </a:xfrm>
        </p:spPr>
        <p:txBody>
          <a:bodyPr/>
          <a:lstStyle/>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58" y="693784"/>
            <a:ext cx="8544785" cy="4312156"/>
          </a:xfrm>
          <a:prstGeom prst="rect">
            <a:avLst/>
          </a:prstGeom>
        </p:spPr>
      </p:pic>
    </p:spTree>
    <p:extLst>
      <p:ext uri="{BB962C8B-B14F-4D97-AF65-F5344CB8AC3E}">
        <p14:creationId xmlns:p14="http://schemas.microsoft.com/office/powerpoint/2010/main" val="236333624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dirty="0" smtClean="0"/>
              <a:t>Circuit Switching</a:t>
            </a:r>
            <a:endParaRPr dirty="0"/>
          </a:p>
        </p:txBody>
      </p:sp>
      <p:sp>
        <p:nvSpPr>
          <p:cNvPr id="13315" name="Text Placeholder 2"/>
          <p:cNvSpPr>
            <a:spLocks noGrp="1"/>
          </p:cNvSpPr>
          <p:nvPr>
            <p:ph type="body" sz="quarter" idx="10"/>
          </p:nvPr>
        </p:nvSpPr>
        <p:spPr>
          <a:xfrm>
            <a:off x="381000" y="847771"/>
            <a:ext cx="8405812" cy="4362994"/>
          </a:xfrm>
        </p:spPr>
        <p:txBody>
          <a:bodyPr>
            <a:normAutofit/>
          </a:bodyPr>
          <a:lstStyle/>
          <a:p>
            <a:pPr>
              <a:lnSpc>
                <a:spcPct val="80000"/>
              </a:lnSpc>
              <a:buFont typeface="Wingdings" panose="05000000000000000000" pitchFamily="2" charset="2"/>
              <a:buChar char="q"/>
            </a:pPr>
            <a:r>
              <a:rPr lang="en-US" altLang="en-US" sz="2400" dirty="0">
                <a:solidFill>
                  <a:srgbClr val="0000FF"/>
                </a:solidFill>
              </a:rPr>
              <a:t>Inefficien</a:t>
            </a:r>
            <a:r>
              <a:rPr lang="en-US" altLang="zh-CN" sz="2400" dirty="0">
                <a:solidFill>
                  <a:srgbClr val="0000FF"/>
                </a:solidFill>
                <a:ea typeface="宋体" pitchFamily="2" charset="-122"/>
              </a:rPr>
              <a:t>cy</a:t>
            </a:r>
            <a:endParaRPr lang="en-US" altLang="en-US" sz="2400" dirty="0">
              <a:solidFill>
                <a:srgbClr val="0000FF"/>
              </a:solidFill>
            </a:endParaRPr>
          </a:p>
          <a:p>
            <a:pPr lvl="1">
              <a:lnSpc>
                <a:spcPct val="80000"/>
              </a:lnSpc>
            </a:pPr>
            <a:r>
              <a:rPr lang="en-US" altLang="en-US" sz="2000" dirty="0"/>
              <a:t>Channel capacity is dedicated for the whole duration of a connection</a:t>
            </a:r>
          </a:p>
          <a:p>
            <a:pPr lvl="1">
              <a:lnSpc>
                <a:spcPct val="80000"/>
              </a:lnSpc>
            </a:pPr>
            <a:r>
              <a:rPr lang="en-US" altLang="en-US" sz="2000" dirty="0"/>
              <a:t>If no data, capacity is wasted</a:t>
            </a:r>
          </a:p>
          <a:p>
            <a:pPr>
              <a:lnSpc>
                <a:spcPct val="80000"/>
              </a:lnSpc>
              <a:buFont typeface="Wingdings" panose="05000000000000000000" pitchFamily="2" charset="2"/>
              <a:buChar char="q"/>
            </a:pPr>
            <a:r>
              <a:rPr lang="en-US" altLang="zh-CN" sz="2400" dirty="0">
                <a:solidFill>
                  <a:srgbClr val="0000FF"/>
                </a:solidFill>
                <a:ea typeface="宋体" pitchFamily="2" charset="-122"/>
              </a:rPr>
              <a:t>Delay</a:t>
            </a:r>
          </a:p>
          <a:p>
            <a:pPr lvl="1">
              <a:lnSpc>
                <a:spcPct val="80000"/>
              </a:lnSpc>
            </a:pPr>
            <a:r>
              <a:rPr lang="en-US" altLang="zh-CN" sz="2000" dirty="0">
                <a:solidFill>
                  <a:srgbClr val="C00000"/>
                </a:solidFill>
                <a:ea typeface="宋体" pitchFamily="2" charset="-122"/>
              </a:rPr>
              <a:t>Long initial delay</a:t>
            </a:r>
            <a:r>
              <a:rPr lang="en-US" altLang="zh-CN" sz="2000" dirty="0">
                <a:ea typeface="宋体" pitchFamily="2" charset="-122"/>
              </a:rPr>
              <a:t>: circuit establishment </a:t>
            </a:r>
            <a:r>
              <a:rPr lang="en-US" altLang="en-US" sz="2000" dirty="0"/>
              <a:t>takes time</a:t>
            </a:r>
            <a:endParaRPr lang="en-US" altLang="zh-CN" sz="2000" dirty="0">
              <a:ea typeface="宋体" pitchFamily="2" charset="-122"/>
            </a:endParaRPr>
          </a:p>
          <a:p>
            <a:pPr lvl="1">
              <a:lnSpc>
                <a:spcPct val="80000"/>
              </a:lnSpc>
            </a:pPr>
            <a:r>
              <a:rPr lang="en-US" altLang="zh-CN" sz="2000" dirty="0">
                <a:solidFill>
                  <a:srgbClr val="C00000"/>
                </a:solidFill>
                <a:ea typeface="宋体" pitchFamily="2" charset="-122"/>
              </a:rPr>
              <a:t>Low data delay</a:t>
            </a:r>
            <a:r>
              <a:rPr lang="en-US" altLang="zh-CN" sz="2000" dirty="0">
                <a:ea typeface="宋体" pitchFamily="2" charset="-122"/>
              </a:rPr>
              <a:t>: after the circuit establishment, information is transmitted at a fixed data rate with no delay other than the propagation </a:t>
            </a:r>
            <a:r>
              <a:rPr lang="en-US" altLang="zh-CN" sz="2000" dirty="0" smtClean="0">
                <a:ea typeface="宋体" pitchFamily="2" charset="-122"/>
              </a:rPr>
              <a:t>delay</a:t>
            </a:r>
          </a:p>
          <a:p>
            <a:pPr lvl="1">
              <a:lnSpc>
                <a:spcPct val="80000"/>
              </a:lnSpc>
            </a:pPr>
            <a:r>
              <a:rPr lang="en-US" altLang="zh-CN" sz="2000" dirty="0" smtClean="0">
                <a:ea typeface="宋体" pitchFamily="2" charset="-122"/>
              </a:rPr>
              <a:t>The </a:t>
            </a:r>
            <a:r>
              <a:rPr lang="en-US" altLang="zh-CN" sz="2000" dirty="0">
                <a:ea typeface="宋体" pitchFamily="2" charset="-122"/>
              </a:rPr>
              <a:t>delay at each node is </a:t>
            </a:r>
            <a:r>
              <a:rPr lang="en-US" altLang="zh-CN" sz="2000" dirty="0" smtClean="0">
                <a:ea typeface="宋体" pitchFamily="2" charset="-122"/>
              </a:rPr>
              <a:t>negligible</a:t>
            </a:r>
            <a:endParaRPr lang="en-US" altLang="en-US" sz="2000" dirty="0"/>
          </a:p>
          <a:p>
            <a:pPr>
              <a:lnSpc>
                <a:spcPct val="80000"/>
              </a:lnSpc>
              <a:buFont typeface="Wingdings" panose="05000000000000000000" pitchFamily="2" charset="2"/>
              <a:buChar char="q"/>
            </a:pPr>
            <a:r>
              <a:rPr lang="en-US" altLang="en-US" sz="2400" dirty="0"/>
              <a:t>Developed for </a:t>
            </a:r>
            <a:r>
              <a:rPr lang="en-US" altLang="en-US" sz="2400" dirty="0">
                <a:solidFill>
                  <a:srgbClr val="0000FF"/>
                </a:solidFill>
              </a:rPr>
              <a:t>voice traffic </a:t>
            </a:r>
            <a:r>
              <a:rPr lang="en-US" altLang="en-US" sz="2400" dirty="0"/>
              <a:t>(public telephone </a:t>
            </a:r>
            <a:r>
              <a:rPr lang="en-US" altLang="en-US" sz="2400" dirty="0" smtClean="0"/>
              <a:t>network)</a:t>
            </a:r>
            <a:endParaRPr lang="en-US" altLang="zh-CN" sz="2400" dirty="0">
              <a:ea typeface="宋体" pitchFamily="2" charset="-122"/>
            </a:endParaRPr>
          </a:p>
          <a:p>
            <a:pPr lvl="1">
              <a:lnSpc>
                <a:spcPct val="80000"/>
              </a:lnSpc>
            </a:pPr>
            <a:r>
              <a:rPr lang="en-US" altLang="zh-CN" sz="2000" dirty="0">
                <a:ea typeface="宋体" pitchFamily="2" charset="-122"/>
              </a:rPr>
              <a:t>For voice connections, the resulting circuit will enjoy a high percentage of utilization because most of the time one party or the other is </a:t>
            </a:r>
            <a:r>
              <a:rPr lang="en-US" altLang="zh-CN" sz="2000" dirty="0" smtClean="0">
                <a:ea typeface="宋体" pitchFamily="2" charset="-122"/>
              </a:rPr>
              <a:t>talking</a:t>
            </a:r>
            <a:endParaRPr lang="en-US" altLang="zh-CN" sz="2000" dirty="0">
              <a:ea typeface="宋体" pitchFamily="2" charset="-122"/>
            </a:endParaRPr>
          </a:p>
          <a:p>
            <a:pPr>
              <a:buFont typeface="Wingdings" panose="05000000000000000000" pitchFamily="2" charset="2"/>
              <a:buChar char="q"/>
            </a:pPr>
            <a:endParaRPr lang="en-US" sz="1600" b="1" dirty="0">
              <a:solidFill>
                <a:srgbClr val="CC3399"/>
              </a:solidFill>
            </a:endParaRPr>
          </a:p>
        </p:txBody>
      </p:sp>
    </p:spTree>
    <p:extLst>
      <p:ext uri="{BB962C8B-B14F-4D97-AF65-F5344CB8AC3E}">
        <p14:creationId xmlns:p14="http://schemas.microsoft.com/office/powerpoint/2010/main" val="37388723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1000"/>
                                        <p:tgtEl>
                                          <p:spTgt spid="13315">
                                            <p:txEl>
                                              <p:pRg st="1" end="1"/>
                                            </p:txEl>
                                          </p:spTgt>
                                        </p:tgtEl>
                                      </p:cBhvr>
                                    </p:animEffect>
                                    <p:anim calcmode="lin" valueType="num">
                                      <p:cBhvr>
                                        <p:cTn id="13"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31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fade">
                                      <p:cBhvr>
                                        <p:cTn id="17" dur="1000"/>
                                        <p:tgtEl>
                                          <p:spTgt spid="13315">
                                            <p:txEl>
                                              <p:pRg st="2" end="2"/>
                                            </p:txEl>
                                          </p:spTgt>
                                        </p:tgtEl>
                                      </p:cBhvr>
                                    </p:animEffect>
                                    <p:anim calcmode="lin" valueType="num">
                                      <p:cBhvr>
                                        <p:cTn id="18"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315">
                                            <p:txEl>
                                              <p:pRg st="3" end="3"/>
                                            </p:txEl>
                                          </p:spTgt>
                                        </p:tgtEl>
                                        <p:attrNameLst>
                                          <p:attrName>style.visibility</p:attrName>
                                        </p:attrNameLst>
                                      </p:cBhvr>
                                      <p:to>
                                        <p:strVal val="visible"/>
                                      </p:to>
                                    </p:set>
                                    <p:animEffect transition="in" filter="fade">
                                      <p:cBhvr>
                                        <p:cTn id="24" dur="1000"/>
                                        <p:tgtEl>
                                          <p:spTgt spid="13315">
                                            <p:txEl>
                                              <p:pRg st="3" end="3"/>
                                            </p:txEl>
                                          </p:spTgt>
                                        </p:tgtEl>
                                      </p:cBhvr>
                                    </p:animEffect>
                                    <p:anim calcmode="lin" valueType="num">
                                      <p:cBhvr>
                                        <p:cTn id="25"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331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315">
                                            <p:txEl>
                                              <p:pRg st="4" end="4"/>
                                            </p:txEl>
                                          </p:spTgt>
                                        </p:tgtEl>
                                        <p:attrNameLst>
                                          <p:attrName>style.visibility</p:attrName>
                                        </p:attrNameLst>
                                      </p:cBhvr>
                                      <p:to>
                                        <p:strVal val="visible"/>
                                      </p:to>
                                    </p:set>
                                    <p:animEffect transition="in" filter="fade">
                                      <p:cBhvr>
                                        <p:cTn id="29" dur="1000"/>
                                        <p:tgtEl>
                                          <p:spTgt spid="13315">
                                            <p:txEl>
                                              <p:pRg st="4" end="4"/>
                                            </p:txEl>
                                          </p:spTgt>
                                        </p:tgtEl>
                                      </p:cBhvr>
                                    </p:animEffect>
                                    <p:anim calcmode="lin" valueType="num">
                                      <p:cBhvr>
                                        <p:cTn id="30"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331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3315">
                                            <p:txEl>
                                              <p:pRg st="5" end="5"/>
                                            </p:txEl>
                                          </p:spTgt>
                                        </p:tgtEl>
                                        <p:attrNameLst>
                                          <p:attrName>style.visibility</p:attrName>
                                        </p:attrNameLst>
                                      </p:cBhvr>
                                      <p:to>
                                        <p:strVal val="visible"/>
                                      </p:to>
                                    </p:set>
                                    <p:animEffect transition="in" filter="fade">
                                      <p:cBhvr>
                                        <p:cTn id="34" dur="1000"/>
                                        <p:tgtEl>
                                          <p:spTgt spid="13315">
                                            <p:txEl>
                                              <p:pRg st="5" end="5"/>
                                            </p:txEl>
                                          </p:spTgt>
                                        </p:tgtEl>
                                      </p:cBhvr>
                                    </p:animEffect>
                                    <p:anim calcmode="lin" valueType="num">
                                      <p:cBhvr>
                                        <p:cTn id="35"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331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3315">
                                            <p:txEl>
                                              <p:pRg st="6" end="6"/>
                                            </p:txEl>
                                          </p:spTgt>
                                        </p:tgtEl>
                                        <p:attrNameLst>
                                          <p:attrName>style.visibility</p:attrName>
                                        </p:attrNameLst>
                                      </p:cBhvr>
                                      <p:to>
                                        <p:strVal val="visible"/>
                                      </p:to>
                                    </p:set>
                                    <p:animEffect transition="in" filter="fade">
                                      <p:cBhvr>
                                        <p:cTn id="39" dur="1000"/>
                                        <p:tgtEl>
                                          <p:spTgt spid="13315">
                                            <p:txEl>
                                              <p:pRg st="6" end="6"/>
                                            </p:txEl>
                                          </p:spTgt>
                                        </p:tgtEl>
                                      </p:cBhvr>
                                    </p:animEffect>
                                    <p:anim calcmode="lin" valueType="num">
                                      <p:cBhvr>
                                        <p:cTn id="40" dur="10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331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3315">
                                            <p:txEl>
                                              <p:pRg st="7" end="7"/>
                                            </p:txEl>
                                          </p:spTgt>
                                        </p:tgtEl>
                                        <p:attrNameLst>
                                          <p:attrName>style.visibility</p:attrName>
                                        </p:attrNameLst>
                                      </p:cBhvr>
                                      <p:to>
                                        <p:strVal val="visible"/>
                                      </p:to>
                                    </p:set>
                                    <p:animEffect transition="in" filter="fade">
                                      <p:cBhvr>
                                        <p:cTn id="46" dur="1000"/>
                                        <p:tgtEl>
                                          <p:spTgt spid="13315">
                                            <p:txEl>
                                              <p:pRg st="7" end="7"/>
                                            </p:txEl>
                                          </p:spTgt>
                                        </p:tgtEl>
                                      </p:cBhvr>
                                    </p:animEffect>
                                    <p:anim calcmode="lin" valueType="num">
                                      <p:cBhvr>
                                        <p:cTn id="47"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13315">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315">
                                            <p:txEl>
                                              <p:pRg st="8" end="8"/>
                                            </p:txEl>
                                          </p:spTgt>
                                        </p:tgtEl>
                                        <p:attrNameLst>
                                          <p:attrName>style.visibility</p:attrName>
                                        </p:attrNameLst>
                                      </p:cBhvr>
                                      <p:to>
                                        <p:strVal val="visible"/>
                                      </p:to>
                                    </p:set>
                                    <p:animEffect transition="in" filter="fade">
                                      <p:cBhvr>
                                        <p:cTn id="51" dur="1000"/>
                                        <p:tgtEl>
                                          <p:spTgt spid="13315">
                                            <p:txEl>
                                              <p:pRg st="8" end="8"/>
                                            </p:txEl>
                                          </p:spTgt>
                                        </p:tgtEl>
                                      </p:cBhvr>
                                    </p:animEffect>
                                    <p:anim calcmode="lin" valueType="num">
                                      <p:cBhvr>
                                        <p:cTn id="52"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1331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smtClean="0"/>
              <a:t>Switches: Blocking and Non-Blocking</a:t>
            </a:r>
            <a:endParaRPr dirty="0"/>
          </a:p>
        </p:txBody>
      </p:sp>
      <p:sp>
        <p:nvSpPr>
          <p:cNvPr id="13315" name="Text Placeholder 2"/>
          <p:cNvSpPr>
            <a:spLocks noGrp="1"/>
          </p:cNvSpPr>
          <p:nvPr>
            <p:ph type="body" sz="quarter" idx="10"/>
          </p:nvPr>
        </p:nvSpPr>
        <p:spPr>
          <a:xfrm>
            <a:off x="381000" y="826474"/>
            <a:ext cx="8458200" cy="2743200"/>
          </a:xfrm>
        </p:spPr>
        <p:txBody>
          <a:bodyPr/>
          <a:lstStyle/>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5" name="Text Placeholder 2"/>
          <p:cNvSpPr txBox="1">
            <a:spLocks/>
          </p:cNvSpPr>
          <p:nvPr/>
        </p:nvSpPr>
        <p:spPr bwMode="auto">
          <a:xfrm>
            <a:off x="381000" y="914400"/>
            <a:ext cx="8405812" cy="31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lnSpc>
                <a:spcPct val="90000"/>
              </a:lnSpc>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lnSpc>
                <a:spcPct val="90000"/>
              </a:lnSpc>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lnSpc>
                <a:spcPct val="90000"/>
              </a:lnSpc>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lnSpc>
                <a:spcPct val="90000"/>
              </a:lnSpc>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buFont typeface="Wingdings" panose="05000000000000000000" pitchFamily="2" charset="2"/>
              <a:buChar char="q"/>
            </a:pPr>
            <a:r>
              <a:rPr lang="en-US" altLang="en-US" dirty="0">
                <a:solidFill>
                  <a:srgbClr val="0000FF"/>
                </a:solidFill>
                <a:latin typeface="Avenir Book" panose="020B0503020203020204" pitchFamily="34" charset="-78"/>
                <a:cs typeface="Avenir Book" panose="020B0503020203020204" pitchFamily="34" charset="-78"/>
              </a:rPr>
              <a:t>Blocking</a:t>
            </a:r>
          </a:p>
          <a:p>
            <a:pPr lvl="1"/>
            <a:r>
              <a:rPr lang="en-US" altLang="en-US" dirty="0">
                <a:latin typeface="Avenir Book" panose="020B0503020203020204" pitchFamily="34" charset="-78"/>
                <a:cs typeface="Avenir Book" panose="020B0503020203020204" pitchFamily="34" charset="-78"/>
              </a:rPr>
              <a:t>A network is unable to connect stations because all paths are in use</a:t>
            </a:r>
          </a:p>
          <a:p>
            <a:pPr lvl="1"/>
            <a:r>
              <a:rPr lang="en-US" altLang="en-US" dirty="0" smtClean="0">
                <a:latin typeface="Avenir Book" panose="020B0503020203020204" pitchFamily="34" charset="-78"/>
                <a:cs typeface="Avenir Book" panose="020B0503020203020204" pitchFamily="34" charset="-78"/>
              </a:rPr>
              <a:t>Used </a:t>
            </a:r>
            <a:r>
              <a:rPr lang="en-US" altLang="en-US" dirty="0">
                <a:latin typeface="Avenir Book" panose="020B0503020203020204" pitchFamily="34" charset="-78"/>
                <a:cs typeface="Avenir Book" panose="020B0503020203020204" pitchFamily="34" charset="-78"/>
              </a:rPr>
              <a:t>on voice systems</a:t>
            </a:r>
          </a:p>
          <a:p>
            <a:pPr lvl="2">
              <a:buFont typeface="Wingdings" panose="05000000000000000000" pitchFamily="2" charset="2"/>
              <a:buChar char="q"/>
            </a:pPr>
            <a:r>
              <a:rPr lang="en-US" altLang="en-US" dirty="0">
                <a:latin typeface="Avenir Book" panose="020B0503020203020204" pitchFamily="34" charset="-78"/>
                <a:cs typeface="Avenir Book" panose="020B0503020203020204" pitchFamily="34" charset="-78"/>
              </a:rPr>
              <a:t>Short duration calls</a:t>
            </a:r>
          </a:p>
          <a:p>
            <a:pPr>
              <a:buFont typeface="Wingdings" panose="05000000000000000000" pitchFamily="2" charset="2"/>
              <a:buChar char="q"/>
            </a:pPr>
            <a:r>
              <a:rPr lang="en-US" altLang="en-US" dirty="0">
                <a:solidFill>
                  <a:srgbClr val="0000FF"/>
                </a:solidFill>
                <a:latin typeface="Avenir Book" panose="020B0503020203020204" pitchFamily="34" charset="-78"/>
                <a:cs typeface="Avenir Book" panose="020B0503020203020204" pitchFamily="34" charset="-78"/>
              </a:rPr>
              <a:t>Non-blocking</a:t>
            </a:r>
          </a:p>
          <a:p>
            <a:pPr lvl="1"/>
            <a:r>
              <a:rPr lang="en-US" altLang="en-US" dirty="0">
                <a:latin typeface="Avenir Book" panose="020B0503020203020204" pitchFamily="34" charset="-78"/>
                <a:cs typeface="Avenir Book" panose="020B0503020203020204" pitchFamily="34" charset="-78"/>
              </a:rPr>
              <a:t>Permits all stations to connect (in pairs) at once</a:t>
            </a:r>
          </a:p>
          <a:p>
            <a:pPr lvl="1"/>
            <a:r>
              <a:rPr lang="en-US" altLang="en-US" dirty="0">
                <a:latin typeface="Avenir Book" panose="020B0503020203020204" pitchFamily="34" charset="-78"/>
                <a:cs typeface="Avenir Book" panose="020B0503020203020204" pitchFamily="34" charset="-78"/>
              </a:rPr>
              <a:t>Used for some data connections</a:t>
            </a:r>
          </a:p>
        </p:txBody>
      </p:sp>
    </p:spTree>
    <p:extLst>
      <p:ext uri="{BB962C8B-B14F-4D97-AF65-F5344CB8AC3E}">
        <p14:creationId xmlns:p14="http://schemas.microsoft.com/office/powerpoint/2010/main" val="72567283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712788"/>
          </a:xfrm>
        </p:spPr>
        <p:txBody>
          <a:bodyPr>
            <a:normAutofit/>
          </a:bodyPr>
          <a:lstStyle/>
          <a:p>
            <a:pPr algn="ctr" defTabSz="914363" eaLnBrk="1" fontAlgn="auto" hangingPunct="1">
              <a:spcAft>
                <a:spcPts val="0"/>
              </a:spcAft>
              <a:defRPr/>
            </a:pPr>
            <a:r>
              <a:rPr lang="en-US" altLang="en-US" dirty="0" smtClean="0"/>
              <a:t>Switches: Crossbar</a:t>
            </a:r>
            <a:endParaRPr dirty="0"/>
          </a:p>
        </p:txBody>
      </p:sp>
      <p:sp>
        <p:nvSpPr>
          <p:cNvPr id="13315" name="Text Placeholder 2"/>
          <p:cNvSpPr>
            <a:spLocks noGrp="1"/>
          </p:cNvSpPr>
          <p:nvPr>
            <p:ph type="body" sz="quarter" idx="10"/>
          </p:nvPr>
        </p:nvSpPr>
        <p:spPr>
          <a:xfrm>
            <a:off x="381000" y="826474"/>
            <a:ext cx="8458200" cy="2743200"/>
          </a:xfrm>
        </p:spPr>
        <p:txBody>
          <a:bodyPr/>
          <a:lstStyle/>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a:p>
            <a:pPr eaLnBrk="1" hangingPunct="1">
              <a:buFont typeface="Wingdings" pitchFamily="2" charset="2"/>
              <a:buChar char="q"/>
            </a:pPr>
            <a:endParaRPr lang="en-US" sz="2000" dirty="0" smtClean="0">
              <a:solidFill>
                <a:srgbClr val="0070C0"/>
              </a:solidFill>
            </a:endParaRPr>
          </a:p>
          <a:p>
            <a:pPr eaLnBrk="1" hangingPunct="1">
              <a:buFont typeface="Wingdings" pitchFamily="2" charset="2"/>
              <a:buChar char="q"/>
            </a:pPr>
            <a:endParaRPr lang="en-US" sz="2000" dirty="0">
              <a:solidFill>
                <a:srgbClr val="0070C0"/>
              </a:solidFill>
            </a:endParaRPr>
          </a:p>
        </p:txBody>
      </p:sp>
      <p:sp>
        <p:nvSpPr>
          <p:cNvPr id="5" name="Text Placeholder 2"/>
          <p:cNvSpPr txBox="1">
            <a:spLocks/>
          </p:cNvSpPr>
          <p:nvPr/>
        </p:nvSpPr>
        <p:spPr bwMode="auto">
          <a:xfrm>
            <a:off x="381000" y="914400"/>
            <a:ext cx="8405812" cy="31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90000"/>
              </a:lnSpc>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lnSpc>
                <a:spcPct val="90000"/>
              </a:lnSpc>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lnSpc>
                <a:spcPct val="90000"/>
              </a:lnSpc>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lnSpc>
                <a:spcPct val="90000"/>
              </a:lnSpc>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lnSpc>
                <a:spcPct val="90000"/>
              </a:lnSpc>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buFont typeface="Wingdings" panose="05000000000000000000" pitchFamily="2" charset="2"/>
              <a:buChar char="q"/>
            </a:pPr>
            <a:endParaRPr lang="en-US" altLang="en-US" dirty="0">
              <a:latin typeface="Avenir Book" panose="020B0503020203020204" pitchFamily="34" charset="-78"/>
              <a:cs typeface="Avenir Book" panose="020B0503020203020204" pitchFamily="34" charset="-78"/>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9093" y="914400"/>
            <a:ext cx="3584994" cy="3530178"/>
          </a:xfrm>
          <a:prstGeom prst="rect">
            <a:avLst/>
          </a:prstGeom>
        </p:spPr>
      </p:pic>
      <p:sp>
        <p:nvSpPr>
          <p:cNvPr id="6" name="TextBox 5"/>
          <p:cNvSpPr txBox="1"/>
          <p:nvPr/>
        </p:nvSpPr>
        <p:spPr>
          <a:xfrm>
            <a:off x="1949039" y="4667275"/>
            <a:ext cx="6671260"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dirty="0" smtClean="0">
                <a:solidFill>
                  <a:srgbClr val="0000FF"/>
                </a:solidFill>
                <a:latin typeface="Avenir Book" panose="020B0503020203020204" pitchFamily="34" charset="-78"/>
                <a:cs typeface="Avenir Book" panose="020B0503020203020204" pitchFamily="34" charset="-78"/>
              </a:rPr>
              <a:t>Total number of </a:t>
            </a:r>
            <a:r>
              <a:rPr lang="en-US" sz="2400" b="1" dirty="0" err="1" smtClean="0">
                <a:solidFill>
                  <a:srgbClr val="0000FF"/>
                </a:solidFill>
                <a:latin typeface="Avenir Book" panose="020B0503020203020204" pitchFamily="34" charset="-78"/>
                <a:cs typeface="Avenir Book" panose="020B0503020203020204" pitchFamily="34" charset="-78"/>
              </a:rPr>
              <a:t>crosspoints</a:t>
            </a:r>
            <a:r>
              <a:rPr lang="en-US" sz="2400" b="1" dirty="0" smtClean="0">
                <a:solidFill>
                  <a:srgbClr val="0000FF"/>
                </a:solidFill>
                <a:latin typeface="Avenir Book" panose="020B0503020203020204" pitchFamily="34" charset="-78"/>
                <a:cs typeface="Avenir Book" panose="020B0503020203020204" pitchFamily="34" charset="-78"/>
              </a:rPr>
              <a:t> is </a:t>
            </a:r>
            <a:r>
              <a:rPr lang="en-US" altLang="en-US" sz="2400" b="1" dirty="0" smtClean="0">
                <a:solidFill>
                  <a:srgbClr val="FF0000"/>
                </a:solidFill>
                <a:latin typeface="Avenir Book" panose="020B0503020203020204" pitchFamily="34" charset="-78"/>
                <a:cs typeface="Avenir Book" panose="020B0503020203020204" pitchFamily="34" charset="-78"/>
              </a:rPr>
              <a:t>N</a:t>
            </a:r>
            <a:r>
              <a:rPr lang="en-US" altLang="en-US" sz="2400" b="1" baseline="30000" dirty="0" smtClean="0">
                <a:solidFill>
                  <a:srgbClr val="FF0000"/>
                </a:solidFill>
                <a:latin typeface="Avenir Book" panose="020B0503020203020204" pitchFamily="34" charset="-78"/>
                <a:cs typeface="Avenir Book" panose="020B0503020203020204" pitchFamily="34" charset="-78"/>
              </a:rPr>
              <a:t>2</a:t>
            </a:r>
            <a:endParaRPr lang="en-US" sz="2400" b="1" dirty="0">
              <a:solidFill>
                <a:srgbClr val="0000FF"/>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7740105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22905</TotalTime>
  <Words>8337</Words>
  <Application>Microsoft Office PowerPoint</Application>
  <PresentationFormat>On-screen Show (4:3)</PresentationFormat>
  <Paragraphs>527</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宋体</vt:lpstr>
      <vt:lpstr>Arial</vt:lpstr>
      <vt:lpstr>Avenir Book</vt:lpstr>
      <vt:lpstr>Calibri</vt:lpstr>
      <vt:lpstr>Calibri Light</vt:lpstr>
      <vt:lpstr>Times New Roman</vt:lpstr>
      <vt:lpstr>Wingdings</vt:lpstr>
      <vt:lpstr>Presentation Template 13_9_21</vt:lpstr>
      <vt:lpstr> Computer Networks   Circuit Switching and Packet Switching</vt:lpstr>
      <vt:lpstr>Simple Switched Network</vt:lpstr>
      <vt:lpstr>Circuit Switching</vt:lpstr>
      <vt:lpstr>Circuit Switching</vt:lpstr>
      <vt:lpstr>Circuit Switching</vt:lpstr>
      <vt:lpstr>Circuit Switching </vt:lpstr>
      <vt:lpstr>Circuit Switching</vt:lpstr>
      <vt:lpstr>Switches: Blocking and Non-Blocking</vt:lpstr>
      <vt:lpstr>Switches: Crossbar</vt:lpstr>
      <vt:lpstr>Switches: Crossbar</vt:lpstr>
      <vt:lpstr>Switches: Multistage Switch</vt:lpstr>
      <vt:lpstr>Switches: Multistage Switch</vt:lpstr>
      <vt:lpstr>Switches: Multistage Switch</vt:lpstr>
      <vt:lpstr>Switches: Example</vt:lpstr>
      <vt:lpstr>Packet Switching</vt:lpstr>
      <vt:lpstr>Packet Switching</vt:lpstr>
      <vt:lpstr>Packet Switching</vt:lpstr>
      <vt:lpstr>Packet Switching</vt:lpstr>
      <vt:lpstr>Datagram Packet Switching</vt:lpstr>
      <vt:lpstr>Datagram Packet Switching</vt:lpstr>
      <vt:lpstr>Virtual Circuit Packet Switching</vt:lpstr>
      <vt:lpstr>Virtual Circuit Packet Switching</vt:lpstr>
      <vt:lpstr>Virtual Circuit Packet Switching: Setup Reqst</vt:lpstr>
      <vt:lpstr>Virtual Circuit Packet Switching: Setup Ack</vt:lpstr>
      <vt:lpstr>Virtual Circuit Packet Switching: Data Trans</vt:lpstr>
      <vt:lpstr>Datagram vs Virtual Packet Switching</vt:lpstr>
      <vt:lpstr>Packet Size</vt:lpstr>
      <vt:lpstr>Event Timing</vt:lpstr>
      <vt:lpstr>Comparison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623</cp:revision>
  <cp:lastPrinted>2022-06-02T14:47:56Z</cp:lastPrinted>
  <dcterms:created xsi:type="dcterms:W3CDTF">2021-09-13T14:43:22Z</dcterms:created>
  <dcterms:modified xsi:type="dcterms:W3CDTF">2023-02-27T17:07:49Z</dcterms:modified>
</cp:coreProperties>
</file>