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handoutMasterIdLst>
    <p:handoutMasterId r:id="rId24"/>
  </p:handoutMasterIdLst>
  <p:sldIdLst>
    <p:sldId id="265" r:id="rId2"/>
    <p:sldId id="516" r:id="rId3"/>
    <p:sldId id="488" r:id="rId4"/>
    <p:sldId id="489" r:id="rId5"/>
    <p:sldId id="497" r:id="rId6"/>
    <p:sldId id="498" r:id="rId7"/>
    <p:sldId id="499" r:id="rId8"/>
    <p:sldId id="500" r:id="rId9"/>
    <p:sldId id="501" r:id="rId10"/>
    <p:sldId id="502" r:id="rId11"/>
    <p:sldId id="514" r:id="rId12"/>
    <p:sldId id="515" r:id="rId13"/>
    <p:sldId id="503" r:id="rId14"/>
    <p:sldId id="504" r:id="rId15"/>
    <p:sldId id="506" r:id="rId16"/>
    <p:sldId id="507" r:id="rId17"/>
    <p:sldId id="508" r:id="rId18"/>
    <p:sldId id="509" r:id="rId19"/>
    <p:sldId id="510" r:id="rId20"/>
    <p:sldId id="511" r:id="rId21"/>
    <p:sldId id="512" r:id="rId22"/>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27-02-2023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27-02-2023</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27/02/2023 22:38</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9586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996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12</a:t>
            </a:fld>
            <a:endParaRPr lang="en-US" sz="1200" smtClean="0"/>
          </a:p>
        </p:txBody>
      </p:sp>
    </p:spTree>
    <p:extLst>
      <p:ext uri="{BB962C8B-B14F-4D97-AF65-F5344CB8AC3E}">
        <p14:creationId xmlns:p14="http://schemas.microsoft.com/office/powerpoint/2010/main" val="3429166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0238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229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think that more buffering is a good thing.  Buffering is a bit like salt—just the right amount of salt makes food better, but too much makes it inedible!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1099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1220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0391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7427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9488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2</a:t>
            </a:fld>
            <a:endParaRPr lang="en-US" sz="1200" smtClean="0"/>
          </a:p>
        </p:txBody>
      </p:sp>
    </p:spTree>
    <p:extLst>
      <p:ext uri="{BB962C8B-B14F-4D97-AF65-F5344CB8AC3E}">
        <p14:creationId xmlns:p14="http://schemas.microsoft.com/office/powerpoint/2010/main" val="1791814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7394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27/02/2023 22:38</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21</a:t>
            </a:fld>
            <a:endParaRPr lang="en-GB" sz="1200" smtClean="0">
              <a:cs typeface="Arial" pitchFamily="34" charset="0"/>
            </a:endParaRPr>
          </a:p>
        </p:txBody>
      </p:sp>
    </p:spTree>
    <p:extLst>
      <p:ext uri="{BB962C8B-B14F-4D97-AF65-F5344CB8AC3E}">
        <p14:creationId xmlns:p14="http://schemas.microsoft.com/office/powerpoint/2010/main" val="2806001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23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132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00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5486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3788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5507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069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49050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61203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118653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01600" y="6324600"/>
            <a:ext cx="4267200" cy="369332"/>
          </a:xfrm>
          <a:prstGeom prst="rect">
            <a:avLst/>
          </a:prstGeom>
          <a:solidFill>
            <a:schemeClr val="bg1"/>
          </a:solidFill>
        </p:spPr>
        <p:txBody>
          <a:bodyPr wrap="square" rtlCol="0">
            <a:spAutoFit/>
          </a:bodyPr>
          <a:lstStyle/>
          <a:p>
            <a:endParaRPr lang="en-US" sz="1800" dirty="0"/>
          </a:p>
        </p:txBody>
      </p:sp>
      <p:cxnSp>
        <p:nvCxnSpPr>
          <p:cNvPr id="5" name="Straight Connector 4"/>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5456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566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26310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2/27/2023</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8F63A3B-78C7-47BE-AE5E-E10140E04643}" type="slidenum">
              <a:rPr lang="en-US" smtClean="0"/>
              <a:pPr/>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4378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57281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19430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17973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04658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56223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958451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Computer </a:t>
            </a:r>
            <a:r>
              <a:rPr lang="en-US" sz="3200">
                <a:latin typeface="Avenir Book" panose="020B0503020203020204" pitchFamily="34" charset="-78"/>
                <a:cs typeface="Avenir Book" panose="020B0503020203020204" pitchFamily="34" charset="-78"/>
              </a:rPr>
              <a:t>Networks </a:t>
            </a: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Router Architecture and Scheduling</a:t>
            </a:r>
            <a:br>
              <a:rPr lang="en-US" sz="3200" dirty="0">
                <a:latin typeface="Avenir Book" panose="020B0503020203020204" pitchFamily="34" charset="-78"/>
                <a:cs typeface="Avenir Book" panose="020B0503020203020204" pitchFamily="34" charset="-78"/>
              </a:rPr>
            </a:br>
            <a:endParaRPr lang="en-US" sz="2200" dirty="0">
              <a:latin typeface="Avenir Book" panose="020B0503020203020204" pitchFamily="34" charset="-78"/>
              <a:cs typeface="Avenir Book" panose="020B0503020203020204" pitchFamily="34" charset="-78"/>
            </a:endParaRP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050558" y="616649"/>
            <a:ext cx="7886700" cy="670967"/>
          </a:xfrm>
        </p:spPr>
        <p:txBody>
          <a:bodyPr>
            <a:normAutofit fontScale="90000"/>
          </a:bodyPr>
          <a:lstStyle/>
          <a:p>
            <a:r>
              <a:rPr lang="en-US" sz="3600" dirty="0"/>
              <a:t>Switching via interconnection network</a:t>
            </a:r>
          </a:p>
        </p:txBody>
      </p:sp>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1354016" y="1283178"/>
            <a:ext cx="8700258" cy="769642"/>
          </a:xfrm>
        </p:spPr>
        <p:txBody>
          <a:bodyPr>
            <a:normAutofit lnSpcReduction="10000"/>
          </a:bodyPr>
          <a:lstStyle/>
          <a:p>
            <a:pPr indent="-215504">
              <a:buFont typeface="Wingdings" charset="2"/>
              <a:buChar char="§"/>
              <a:defRPr/>
            </a:pPr>
            <a:r>
              <a:rPr lang="en-US" sz="2400" dirty="0"/>
              <a:t>S</a:t>
            </a:r>
            <a:r>
              <a:rPr lang="en-US" sz="2400" dirty="0" smtClean="0"/>
              <a:t>caling</a:t>
            </a:r>
            <a:r>
              <a:rPr lang="en-US" sz="2400" dirty="0"/>
              <a:t>, using multiple switching “planes” in parallel: </a:t>
            </a:r>
          </a:p>
          <a:p>
            <a:pPr lvl="1" indent="-215504">
              <a:buFont typeface="Wingdings" charset="2"/>
              <a:buChar char="§"/>
              <a:defRPr/>
            </a:pPr>
            <a:r>
              <a:rPr lang="en-US" sz="2100" dirty="0"/>
              <a:t>S</a:t>
            </a:r>
            <a:r>
              <a:rPr lang="en-US" sz="2100" dirty="0" smtClean="0"/>
              <a:t>peedup</a:t>
            </a:r>
            <a:r>
              <a:rPr lang="en-US" sz="2100" dirty="0"/>
              <a:t>, scaleup via parallelism</a:t>
            </a:r>
          </a:p>
        </p:txBody>
      </p:sp>
      <p:grpSp>
        <p:nvGrpSpPr>
          <p:cNvPr id="37" name="Group 36">
            <a:extLst>
              <a:ext uri="{FF2B5EF4-FFF2-40B4-BE49-F238E27FC236}">
                <a16:creationId xmlns:a16="http://schemas.microsoft.com/office/drawing/2014/main" id="{34ACF90F-291D-A84B-9EA4-A850C531F102}"/>
              </a:ext>
            </a:extLst>
          </p:cNvPr>
          <p:cNvGrpSpPr/>
          <p:nvPr/>
        </p:nvGrpSpPr>
        <p:grpSpPr>
          <a:xfrm>
            <a:off x="5521323" y="2558223"/>
            <a:ext cx="4878353" cy="2131944"/>
            <a:chOff x="2502527" y="2166731"/>
            <a:chExt cx="6504470" cy="2842592"/>
          </a:xfrm>
        </p:grpSpPr>
        <p:grpSp>
          <p:nvGrpSpPr>
            <p:cNvPr id="334" name="Group 118">
              <a:extLst>
                <a:ext uri="{FF2B5EF4-FFF2-40B4-BE49-F238E27FC236}">
                  <a16:creationId xmlns:a16="http://schemas.microsoft.com/office/drawing/2014/main" id="{AF49CF4D-AE10-6E4A-BE27-3F975761A6F8}"/>
                </a:ext>
              </a:extLst>
            </p:cNvPr>
            <p:cNvGrpSpPr>
              <a:grpSpLocks/>
            </p:cNvGrpSpPr>
            <p:nvPr/>
          </p:nvGrpSpPr>
          <p:grpSpPr bwMode="auto">
            <a:xfrm>
              <a:off x="2661555" y="4446106"/>
              <a:ext cx="977484" cy="193795"/>
              <a:chOff x="876" y="2800"/>
              <a:chExt cx="642" cy="175"/>
            </a:xfrm>
          </p:grpSpPr>
          <p:sp>
            <p:nvSpPr>
              <p:cNvPr id="335" name="Rectangle 119">
                <a:extLst>
                  <a:ext uri="{FF2B5EF4-FFF2-40B4-BE49-F238E27FC236}">
                    <a16:creationId xmlns:a16="http://schemas.microsoft.com/office/drawing/2014/main" id="{4093A69A-1A26-8344-A1EE-EC3CD90B733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6" name="Rectangle 120">
                <a:extLst>
                  <a:ext uri="{FF2B5EF4-FFF2-40B4-BE49-F238E27FC236}">
                    <a16:creationId xmlns:a16="http://schemas.microsoft.com/office/drawing/2014/main" id="{2812FBDC-BDD7-A446-BBAE-BB6C428C79D0}"/>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7" name="Rectangle 121">
                <a:extLst>
                  <a:ext uri="{FF2B5EF4-FFF2-40B4-BE49-F238E27FC236}">
                    <a16:creationId xmlns:a16="http://schemas.microsoft.com/office/drawing/2014/main" id="{F1C83022-DCCD-824D-9EFC-DB58276AFEC8}"/>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8" name="Rectangle 122">
                <a:extLst>
                  <a:ext uri="{FF2B5EF4-FFF2-40B4-BE49-F238E27FC236}">
                    <a16:creationId xmlns:a16="http://schemas.microsoft.com/office/drawing/2014/main" id="{7EF3B5CA-CC9D-5D42-9788-BE1DCF3D216C}"/>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39" name="Line 123">
                <a:extLst>
                  <a:ext uri="{FF2B5EF4-FFF2-40B4-BE49-F238E27FC236}">
                    <a16:creationId xmlns:a16="http://schemas.microsoft.com/office/drawing/2014/main" id="{888A3CB1-B901-B84C-9FDC-4A75C03255D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28" name="Group 118">
              <a:extLst>
                <a:ext uri="{FF2B5EF4-FFF2-40B4-BE49-F238E27FC236}">
                  <a16:creationId xmlns:a16="http://schemas.microsoft.com/office/drawing/2014/main" id="{424B3156-291C-B04F-8BD2-8D13170A3586}"/>
                </a:ext>
              </a:extLst>
            </p:cNvPr>
            <p:cNvGrpSpPr>
              <a:grpSpLocks/>
            </p:cNvGrpSpPr>
            <p:nvPr/>
          </p:nvGrpSpPr>
          <p:grpSpPr bwMode="auto">
            <a:xfrm>
              <a:off x="2575415" y="4611758"/>
              <a:ext cx="977484" cy="193795"/>
              <a:chOff x="876" y="2800"/>
              <a:chExt cx="642" cy="175"/>
            </a:xfrm>
          </p:grpSpPr>
          <p:sp>
            <p:nvSpPr>
              <p:cNvPr id="329" name="Rectangle 119">
                <a:extLst>
                  <a:ext uri="{FF2B5EF4-FFF2-40B4-BE49-F238E27FC236}">
                    <a16:creationId xmlns:a16="http://schemas.microsoft.com/office/drawing/2014/main" id="{B9D5FCED-BF06-4C46-AE44-21C038F8580D}"/>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0" name="Rectangle 120">
                <a:extLst>
                  <a:ext uri="{FF2B5EF4-FFF2-40B4-BE49-F238E27FC236}">
                    <a16:creationId xmlns:a16="http://schemas.microsoft.com/office/drawing/2014/main" id="{51E04347-0FE1-6E45-B8AF-9085B6208DA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1" name="Rectangle 121">
                <a:extLst>
                  <a:ext uri="{FF2B5EF4-FFF2-40B4-BE49-F238E27FC236}">
                    <a16:creationId xmlns:a16="http://schemas.microsoft.com/office/drawing/2014/main" id="{4B3FD1AD-66FF-344E-8B85-CE87F954D239}"/>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2" name="Rectangle 122">
                <a:extLst>
                  <a:ext uri="{FF2B5EF4-FFF2-40B4-BE49-F238E27FC236}">
                    <a16:creationId xmlns:a16="http://schemas.microsoft.com/office/drawing/2014/main" id="{38C47484-37BF-CC4A-8AFC-5633045A34C9}"/>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3" name="Line 123">
                <a:extLst>
                  <a:ext uri="{FF2B5EF4-FFF2-40B4-BE49-F238E27FC236}">
                    <a16:creationId xmlns:a16="http://schemas.microsoft.com/office/drawing/2014/main" id="{E9322185-052D-CF4D-9604-30F5852D0997}"/>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 name="Group 11">
              <a:extLst>
                <a:ext uri="{FF2B5EF4-FFF2-40B4-BE49-F238E27FC236}">
                  <a16:creationId xmlns:a16="http://schemas.microsoft.com/office/drawing/2014/main" id="{420BA766-6DB9-0342-ACF5-6818F39878BC}"/>
                </a:ext>
              </a:extLst>
            </p:cNvPr>
            <p:cNvGrpSpPr/>
            <p:nvPr/>
          </p:nvGrpSpPr>
          <p:grpSpPr>
            <a:xfrm>
              <a:off x="4608371" y="2166731"/>
              <a:ext cx="2321442" cy="2842592"/>
              <a:chOff x="4184302" y="2922105"/>
              <a:chExt cx="2321442" cy="2842592"/>
            </a:xfrm>
          </p:grpSpPr>
          <p:grpSp>
            <p:nvGrpSpPr>
              <p:cNvPr id="122" name="Group 121">
                <a:extLst>
                  <a:ext uri="{FF2B5EF4-FFF2-40B4-BE49-F238E27FC236}">
                    <a16:creationId xmlns:a16="http://schemas.microsoft.com/office/drawing/2014/main" id="{40760763-7D13-D14C-B004-0516855F8019}"/>
                  </a:ext>
                </a:extLst>
              </p:cNvPr>
              <p:cNvGrpSpPr/>
              <p:nvPr/>
            </p:nvGrpSpPr>
            <p:grpSpPr>
              <a:xfrm>
                <a:off x="4787274" y="2922105"/>
                <a:ext cx="1718470" cy="1311965"/>
                <a:chOff x="1401344" y="5221357"/>
                <a:chExt cx="1718470" cy="1311965"/>
              </a:xfrm>
            </p:grpSpPr>
            <p:cxnSp>
              <p:nvCxnSpPr>
                <p:cNvPr id="123" name="Straight Connector 122">
                  <a:extLst>
                    <a:ext uri="{FF2B5EF4-FFF2-40B4-BE49-F238E27FC236}">
                      <a16:creationId xmlns:a16="http://schemas.microsoft.com/office/drawing/2014/main" id="{A4E31C51-93A1-5042-9D84-F246E6733681}"/>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4626BFC-BC91-AE40-9E2F-1CAF813F24B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D5CC8D6-8701-3148-9853-D5C192B7DF31}"/>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BBFD44-0DFB-B049-98DF-A3EE6FC4071B}"/>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E13D79D-4110-5C48-B252-22BF34D55EEE}"/>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F1ED62F-9B31-4E4D-A9A1-B5604E0F379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2389D36-0494-AF4B-BE1C-E8755716C377}"/>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C930B35-8338-024A-815B-949A85C3DE94}"/>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45AFFA33-989B-6A44-AEC9-7FFF15DD3FD7}"/>
                    </a:ext>
                  </a:extLst>
                </p:cNvPr>
                <p:cNvGrpSpPr/>
                <p:nvPr/>
              </p:nvGrpSpPr>
              <p:grpSpPr>
                <a:xfrm>
                  <a:off x="1749287" y="5221357"/>
                  <a:ext cx="1336262" cy="1311965"/>
                  <a:chOff x="4426226" y="4479235"/>
                  <a:chExt cx="1336262" cy="1311965"/>
                </a:xfrm>
              </p:grpSpPr>
              <p:sp>
                <p:nvSpPr>
                  <p:cNvPr id="134" name="Rectangle 133">
                    <a:extLst>
                      <a:ext uri="{FF2B5EF4-FFF2-40B4-BE49-F238E27FC236}">
                        <a16:creationId xmlns:a16="http://schemas.microsoft.com/office/drawing/2014/main" id="{7AAD5D40-EBE5-7A46-BA23-4588D31D97BE}"/>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5" name="TextBox 134">
                    <a:extLst>
                      <a:ext uri="{FF2B5EF4-FFF2-40B4-BE49-F238E27FC236}">
                        <a16:creationId xmlns:a16="http://schemas.microsoft.com/office/drawing/2014/main" id="{A09B1F95-9C4A-5041-A4C5-44BBBB463756}"/>
                      </a:ext>
                    </a:extLst>
                  </p:cNvPr>
                  <p:cNvSpPr txBox="1"/>
                  <p:nvPr/>
                </p:nvSpPr>
                <p:spPr>
                  <a:xfrm>
                    <a:off x="4426226" y="4479235"/>
                    <a:ext cx="1336262" cy="338555"/>
                  </a:xfrm>
                  <a:prstGeom prst="rect">
                    <a:avLst/>
                  </a:prstGeom>
                  <a:noFill/>
                </p:spPr>
                <p:txBody>
                  <a:bodyPr wrap="none" rtlCol="0">
                    <a:spAutoFit/>
                  </a:bodyPr>
                  <a:lstStyle/>
                  <a:p>
                    <a:pPr defTabSz="685800">
                      <a:defRPr/>
                    </a:pPr>
                    <a:r>
                      <a:rPr lang="en-US" sz="1050" dirty="0">
                        <a:solidFill>
                          <a:prstClr val="black"/>
                        </a:solidFill>
                        <a:latin typeface="Avenir Book" panose="020B0503020203020204" pitchFamily="34" charset="-78"/>
                        <a:cs typeface="Avenir Book" panose="020B0503020203020204" pitchFamily="34" charset="-78"/>
                      </a:rPr>
                      <a:t>fabric plane 0</a:t>
                    </a:r>
                  </a:p>
                </p:txBody>
              </p:sp>
            </p:grpSp>
            <p:sp>
              <p:nvSpPr>
                <p:cNvPr id="132" name="TextBox 131">
                  <a:extLst>
                    <a:ext uri="{FF2B5EF4-FFF2-40B4-BE49-F238E27FC236}">
                      <a16:creationId xmlns:a16="http://schemas.microsoft.com/office/drawing/2014/main" id="{B61383D0-8600-7145-ABB4-73D8D87E126A}"/>
                    </a:ext>
                  </a:extLst>
                </p:cNvPr>
                <p:cNvSpPr txBox="1"/>
                <p:nvPr/>
              </p:nvSpPr>
              <p:spPr>
                <a:xfrm rot="16200000">
                  <a:off x="1317988" y="5674656"/>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sp>
              <p:nvSpPr>
                <p:cNvPr id="133" name="TextBox 132">
                  <a:extLst>
                    <a:ext uri="{FF2B5EF4-FFF2-40B4-BE49-F238E27FC236}">
                      <a16:creationId xmlns:a16="http://schemas.microsoft.com/office/drawing/2014/main" id="{C3A565F3-8853-E54F-91C8-30A8A3BB49DE}"/>
                    </a:ext>
                  </a:extLst>
                </p:cNvPr>
                <p:cNvSpPr txBox="1"/>
                <p:nvPr/>
              </p:nvSpPr>
              <p:spPr>
                <a:xfrm rot="16200000">
                  <a:off x="2636349" y="5671329"/>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grpSp>
          <p:grpSp>
            <p:nvGrpSpPr>
              <p:cNvPr id="136" name="Group 135">
                <a:extLst>
                  <a:ext uri="{FF2B5EF4-FFF2-40B4-BE49-F238E27FC236}">
                    <a16:creationId xmlns:a16="http://schemas.microsoft.com/office/drawing/2014/main" id="{1ECDB28F-7D58-FC47-90E4-A1884B6DED49}"/>
                  </a:ext>
                </a:extLst>
              </p:cNvPr>
              <p:cNvGrpSpPr/>
              <p:nvPr/>
            </p:nvGrpSpPr>
            <p:grpSpPr>
              <a:xfrm>
                <a:off x="4701136" y="3140766"/>
                <a:ext cx="1718469" cy="1311965"/>
                <a:chOff x="1401345" y="5221357"/>
                <a:chExt cx="1718469" cy="1311965"/>
              </a:xfrm>
            </p:grpSpPr>
            <p:cxnSp>
              <p:nvCxnSpPr>
                <p:cNvPr id="137" name="Straight Connector 136">
                  <a:extLst>
                    <a:ext uri="{FF2B5EF4-FFF2-40B4-BE49-F238E27FC236}">
                      <a16:creationId xmlns:a16="http://schemas.microsoft.com/office/drawing/2014/main" id="{22B49291-35C1-F646-9151-8D5CAD91152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E4800AA-0F72-3B48-BF00-140135B900EF}"/>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6A1667E-854A-2D44-8A29-88B7998B7DBC}"/>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307BC52-7519-E74E-82F4-7446D94755B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DFB66F9-2EEA-4F45-9982-AA0ECE4D0705}"/>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5AE7172-0A61-A943-AF6A-AA3B4966318B}"/>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B86A0CA-2BBD-3241-BDD7-CC2EA169186B}"/>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B056F78-A09C-F34E-9087-9576AB942378}"/>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6EAD8D3D-6C07-0C47-BC6F-F6E324523699}"/>
                    </a:ext>
                  </a:extLst>
                </p:cNvPr>
                <p:cNvGrpSpPr/>
                <p:nvPr/>
              </p:nvGrpSpPr>
              <p:grpSpPr>
                <a:xfrm>
                  <a:off x="1749287" y="5221357"/>
                  <a:ext cx="1336263" cy="1311965"/>
                  <a:chOff x="4426226" y="4479235"/>
                  <a:chExt cx="1336263" cy="1311965"/>
                </a:xfrm>
              </p:grpSpPr>
              <p:sp>
                <p:nvSpPr>
                  <p:cNvPr id="148" name="Rectangle 147">
                    <a:extLst>
                      <a:ext uri="{FF2B5EF4-FFF2-40B4-BE49-F238E27FC236}">
                        <a16:creationId xmlns:a16="http://schemas.microsoft.com/office/drawing/2014/main" id="{E1A34E00-2B81-5C43-BD96-BAC50603F9AB}"/>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9" name="TextBox 148">
                    <a:extLst>
                      <a:ext uri="{FF2B5EF4-FFF2-40B4-BE49-F238E27FC236}">
                        <a16:creationId xmlns:a16="http://schemas.microsoft.com/office/drawing/2014/main" id="{4E8CD73F-1D04-324E-8B5D-52BE9676926D}"/>
                      </a:ext>
                    </a:extLst>
                  </p:cNvPr>
                  <p:cNvSpPr txBox="1"/>
                  <p:nvPr/>
                </p:nvSpPr>
                <p:spPr>
                  <a:xfrm>
                    <a:off x="4426226" y="4479235"/>
                    <a:ext cx="1336263" cy="338555"/>
                  </a:xfrm>
                  <a:prstGeom prst="rect">
                    <a:avLst/>
                  </a:prstGeom>
                  <a:noFill/>
                </p:spPr>
                <p:txBody>
                  <a:bodyPr wrap="none" rtlCol="0">
                    <a:spAutoFit/>
                  </a:bodyPr>
                  <a:lstStyle/>
                  <a:p>
                    <a:pPr defTabSz="685800">
                      <a:defRPr/>
                    </a:pPr>
                    <a:r>
                      <a:rPr lang="en-US" sz="1050" dirty="0">
                        <a:solidFill>
                          <a:prstClr val="black"/>
                        </a:solidFill>
                        <a:latin typeface="Avenir Book" panose="020B0503020203020204" pitchFamily="34" charset="-78"/>
                        <a:cs typeface="Avenir Book" panose="020B0503020203020204" pitchFamily="34" charset="-78"/>
                      </a:rPr>
                      <a:t>fabric plane 1</a:t>
                    </a:r>
                  </a:p>
                </p:txBody>
              </p:sp>
            </p:grpSp>
            <p:sp>
              <p:nvSpPr>
                <p:cNvPr id="146" name="TextBox 145">
                  <a:extLst>
                    <a:ext uri="{FF2B5EF4-FFF2-40B4-BE49-F238E27FC236}">
                      <a16:creationId xmlns:a16="http://schemas.microsoft.com/office/drawing/2014/main" id="{AC67F0E3-96A7-9C40-9453-5DD6D22CDBF7}"/>
                    </a:ext>
                  </a:extLst>
                </p:cNvPr>
                <p:cNvSpPr txBox="1"/>
                <p:nvPr/>
              </p:nvSpPr>
              <p:spPr>
                <a:xfrm rot="16200000">
                  <a:off x="1317989" y="5674656"/>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sp>
              <p:nvSpPr>
                <p:cNvPr id="147" name="TextBox 146">
                  <a:extLst>
                    <a:ext uri="{FF2B5EF4-FFF2-40B4-BE49-F238E27FC236}">
                      <a16:creationId xmlns:a16="http://schemas.microsoft.com/office/drawing/2014/main" id="{A1B35328-3A8C-DC49-B311-E8D84E1C8394}"/>
                    </a:ext>
                  </a:extLst>
                </p:cNvPr>
                <p:cNvSpPr txBox="1"/>
                <p:nvPr/>
              </p:nvSpPr>
              <p:spPr>
                <a:xfrm rot="16200000">
                  <a:off x="2636349" y="5671329"/>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grpSp>
          <p:grpSp>
            <p:nvGrpSpPr>
              <p:cNvPr id="150" name="Group 149">
                <a:extLst>
                  <a:ext uri="{FF2B5EF4-FFF2-40B4-BE49-F238E27FC236}">
                    <a16:creationId xmlns:a16="http://schemas.microsoft.com/office/drawing/2014/main" id="{763257EE-6514-D14D-BB4B-808C84B0BBED}"/>
                  </a:ext>
                </a:extLst>
              </p:cNvPr>
              <p:cNvGrpSpPr/>
              <p:nvPr/>
            </p:nvGrpSpPr>
            <p:grpSpPr>
              <a:xfrm>
                <a:off x="4614997" y="3359427"/>
                <a:ext cx="1718469" cy="1311965"/>
                <a:chOff x="1401345" y="5221357"/>
                <a:chExt cx="1718469" cy="1311965"/>
              </a:xfrm>
            </p:grpSpPr>
            <p:cxnSp>
              <p:nvCxnSpPr>
                <p:cNvPr id="151" name="Straight Connector 150">
                  <a:extLst>
                    <a:ext uri="{FF2B5EF4-FFF2-40B4-BE49-F238E27FC236}">
                      <a16:creationId xmlns:a16="http://schemas.microsoft.com/office/drawing/2014/main" id="{625BA914-684C-6F4B-A078-484B0935E6E4}"/>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B5939BD-2E58-F046-B3EB-98CD21C55CF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4550567-087F-7D4A-ABF2-7F3F4FACFA92}"/>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D893FAE-2400-F144-9821-71CAA7E70A3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B0FF6F9-EC58-C84A-B28F-451E6C448902}"/>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841956C-2DE9-8B42-95DA-9121FCD6BE5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F88C77F-CF8B-2C4D-AD38-8280A026C0C2}"/>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A7D2E27-F9F1-9C4C-9900-89369B77816F}"/>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F24FFC69-3FC3-EE40-BEED-9120F9E4723F}"/>
                    </a:ext>
                  </a:extLst>
                </p:cNvPr>
                <p:cNvGrpSpPr/>
                <p:nvPr/>
              </p:nvGrpSpPr>
              <p:grpSpPr>
                <a:xfrm>
                  <a:off x="1749287" y="5221357"/>
                  <a:ext cx="1336263" cy="1311965"/>
                  <a:chOff x="4426226" y="4479235"/>
                  <a:chExt cx="1336263" cy="1311965"/>
                </a:xfrm>
              </p:grpSpPr>
              <p:sp>
                <p:nvSpPr>
                  <p:cNvPr id="162" name="Rectangle 161">
                    <a:extLst>
                      <a:ext uri="{FF2B5EF4-FFF2-40B4-BE49-F238E27FC236}">
                        <a16:creationId xmlns:a16="http://schemas.microsoft.com/office/drawing/2014/main" id="{286D436C-A2D4-BF4B-8437-C11986C72671}"/>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3" name="TextBox 162">
                    <a:extLst>
                      <a:ext uri="{FF2B5EF4-FFF2-40B4-BE49-F238E27FC236}">
                        <a16:creationId xmlns:a16="http://schemas.microsoft.com/office/drawing/2014/main" id="{88E4113D-A9CA-8949-8F16-E16EBD61CBD4}"/>
                      </a:ext>
                    </a:extLst>
                  </p:cNvPr>
                  <p:cNvSpPr txBox="1"/>
                  <p:nvPr/>
                </p:nvSpPr>
                <p:spPr>
                  <a:xfrm>
                    <a:off x="4426226" y="4479235"/>
                    <a:ext cx="1336263" cy="338555"/>
                  </a:xfrm>
                  <a:prstGeom prst="rect">
                    <a:avLst/>
                  </a:prstGeom>
                  <a:noFill/>
                </p:spPr>
                <p:txBody>
                  <a:bodyPr wrap="none" rtlCol="0">
                    <a:spAutoFit/>
                  </a:bodyPr>
                  <a:lstStyle/>
                  <a:p>
                    <a:pPr defTabSz="685800">
                      <a:defRPr/>
                    </a:pPr>
                    <a:r>
                      <a:rPr lang="en-US" sz="1050" dirty="0">
                        <a:solidFill>
                          <a:prstClr val="black"/>
                        </a:solidFill>
                        <a:latin typeface="Avenir Book" panose="020B0503020203020204" pitchFamily="34" charset="-78"/>
                        <a:cs typeface="Avenir Book" panose="020B0503020203020204" pitchFamily="34" charset="-78"/>
                      </a:rPr>
                      <a:t>fabric plane 2</a:t>
                    </a:r>
                  </a:p>
                </p:txBody>
              </p:sp>
            </p:grpSp>
            <p:sp>
              <p:nvSpPr>
                <p:cNvPr id="160" name="TextBox 159">
                  <a:extLst>
                    <a:ext uri="{FF2B5EF4-FFF2-40B4-BE49-F238E27FC236}">
                      <a16:creationId xmlns:a16="http://schemas.microsoft.com/office/drawing/2014/main" id="{BE7EBCF1-265E-5742-9AD9-4E6EA8AC8417}"/>
                    </a:ext>
                  </a:extLst>
                </p:cNvPr>
                <p:cNvSpPr txBox="1"/>
                <p:nvPr/>
              </p:nvSpPr>
              <p:spPr>
                <a:xfrm rot="16200000">
                  <a:off x="1317989" y="5674656"/>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sp>
              <p:nvSpPr>
                <p:cNvPr id="161" name="TextBox 160">
                  <a:extLst>
                    <a:ext uri="{FF2B5EF4-FFF2-40B4-BE49-F238E27FC236}">
                      <a16:creationId xmlns:a16="http://schemas.microsoft.com/office/drawing/2014/main" id="{2A4BCCF5-BAE8-7B49-93B9-352D63E3BADF}"/>
                    </a:ext>
                  </a:extLst>
                </p:cNvPr>
                <p:cNvSpPr txBox="1"/>
                <p:nvPr/>
              </p:nvSpPr>
              <p:spPr>
                <a:xfrm rot="16200000">
                  <a:off x="2636349" y="5671329"/>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grpSp>
          <p:grpSp>
            <p:nvGrpSpPr>
              <p:cNvPr id="164" name="Group 163">
                <a:extLst>
                  <a:ext uri="{FF2B5EF4-FFF2-40B4-BE49-F238E27FC236}">
                    <a16:creationId xmlns:a16="http://schemas.microsoft.com/office/drawing/2014/main" id="{4DCE3833-0A76-C643-A867-84E6834282A7}"/>
                  </a:ext>
                </a:extLst>
              </p:cNvPr>
              <p:cNvGrpSpPr/>
              <p:nvPr/>
            </p:nvGrpSpPr>
            <p:grpSpPr>
              <a:xfrm>
                <a:off x="4528858" y="3578088"/>
                <a:ext cx="1718469" cy="1311965"/>
                <a:chOff x="1401345" y="5221357"/>
                <a:chExt cx="1718469" cy="1311965"/>
              </a:xfrm>
            </p:grpSpPr>
            <p:cxnSp>
              <p:nvCxnSpPr>
                <p:cNvPr id="165" name="Straight Connector 164">
                  <a:extLst>
                    <a:ext uri="{FF2B5EF4-FFF2-40B4-BE49-F238E27FC236}">
                      <a16:creationId xmlns:a16="http://schemas.microsoft.com/office/drawing/2014/main" id="{47C70EEA-30DB-8C4F-90AC-620FDA2A0138}"/>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FFC5AE1-AA4D-9446-9C71-2CBADB228D1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99BB1B1-8E50-DB42-8699-52C4D6CE4F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DB77A6-D189-AA46-AEDF-2E616F256A12}"/>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1EBC83D-1513-A14A-B855-971436AA892D}"/>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39B859B-2C00-EC4B-BB9F-FA2A699D633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C304F32-EE17-864A-AE73-180F7283F1C8}"/>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889F01C-0F8B-0B4D-9089-8FA49FB1058C}"/>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8C5D3CC4-DD40-464E-81E7-9C5248FEC8AE}"/>
                    </a:ext>
                  </a:extLst>
                </p:cNvPr>
                <p:cNvGrpSpPr/>
                <p:nvPr/>
              </p:nvGrpSpPr>
              <p:grpSpPr>
                <a:xfrm>
                  <a:off x="1749287" y="5221357"/>
                  <a:ext cx="1336263" cy="1311965"/>
                  <a:chOff x="4426226" y="4479235"/>
                  <a:chExt cx="1336263" cy="1311965"/>
                </a:xfrm>
              </p:grpSpPr>
              <p:sp>
                <p:nvSpPr>
                  <p:cNvPr id="176" name="Rectangle 175">
                    <a:extLst>
                      <a:ext uri="{FF2B5EF4-FFF2-40B4-BE49-F238E27FC236}">
                        <a16:creationId xmlns:a16="http://schemas.microsoft.com/office/drawing/2014/main" id="{5CE93A9B-38A1-BF40-811E-E359099DDBBC}"/>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77" name="TextBox 176">
                    <a:extLst>
                      <a:ext uri="{FF2B5EF4-FFF2-40B4-BE49-F238E27FC236}">
                        <a16:creationId xmlns:a16="http://schemas.microsoft.com/office/drawing/2014/main" id="{5B2E5208-A895-B14E-8DCB-4EA25D617FA8}"/>
                      </a:ext>
                    </a:extLst>
                  </p:cNvPr>
                  <p:cNvSpPr txBox="1"/>
                  <p:nvPr/>
                </p:nvSpPr>
                <p:spPr>
                  <a:xfrm>
                    <a:off x="4426226" y="4479235"/>
                    <a:ext cx="1336263" cy="338555"/>
                  </a:xfrm>
                  <a:prstGeom prst="rect">
                    <a:avLst/>
                  </a:prstGeom>
                  <a:noFill/>
                </p:spPr>
                <p:txBody>
                  <a:bodyPr wrap="none" rtlCol="0">
                    <a:spAutoFit/>
                  </a:bodyPr>
                  <a:lstStyle/>
                  <a:p>
                    <a:pPr defTabSz="685800">
                      <a:defRPr/>
                    </a:pPr>
                    <a:r>
                      <a:rPr lang="en-US" sz="1050" dirty="0">
                        <a:solidFill>
                          <a:prstClr val="black"/>
                        </a:solidFill>
                        <a:latin typeface="Avenir Book" panose="020B0503020203020204" pitchFamily="34" charset="-78"/>
                        <a:cs typeface="Avenir Book" panose="020B0503020203020204" pitchFamily="34" charset="-78"/>
                      </a:rPr>
                      <a:t>fabric plane 3</a:t>
                    </a:r>
                  </a:p>
                </p:txBody>
              </p:sp>
            </p:grpSp>
            <p:sp>
              <p:nvSpPr>
                <p:cNvPr id="174" name="TextBox 173">
                  <a:extLst>
                    <a:ext uri="{FF2B5EF4-FFF2-40B4-BE49-F238E27FC236}">
                      <a16:creationId xmlns:a16="http://schemas.microsoft.com/office/drawing/2014/main" id="{2C56D9DF-BEBF-9F41-9334-37C8562CF65B}"/>
                    </a:ext>
                  </a:extLst>
                </p:cNvPr>
                <p:cNvSpPr txBox="1"/>
                <p:nvPr/>
              </p:nvSpPr>
              <p:spPr>
                <a:xfrm rot="16200000">
                  <a:off x="1317989" y="5674656"/>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sp>
              <p:nvSpPr>
                <p:cNvPr id="175" name="TextBox 174">
                  <a:extLst>
                    <a:ext uri="{FF2B5EF4-FFF2-40B4-BE49-F238E27FC236}">
                      <a16:creationId xmlns:a16="http://schemas.microsoft.com/office/drawing/2014/main" id="{5FB62124-F9A9-B74E-801E-939E6D55F5FC}"/>
                    </a:ext>
                  </a:extLst>
                </p:cNvPr>
                <p:cNvSpPr txBox="1"/>
                <p:nvPr/>
              </p:nvSpPr>
              <p:spPr>
                <a:xfrm rot="16200000">
                  <a:off x="2636349" y="5671329"/>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grpSp>
          <p:grpSp>
            <p:nvGrpSpPr>
              <p:cNvPr id="178" name="Group 177">
                <a:extLst>
                  <a:ext uri="{FF2B5EF4-FFF2-40B4-BE49-F238E27FC236}">
                    <a16:creationId xmlns:a16="http://schemas.microsoft.com/office/drawing/2014/main" id="{852B1340-D76B-4E46-856E-F639AB9F1AE8}"/>
                  </a:ext>
                </a:extLst>
              </p:cNvPr>
              <p:cNvGrpSpPr/>
              <p:nvPr/>
            </p:nvGrpSpPr>
            <p:grpSpPr>
              <a:xfrm>
                <a:off x="4442719" y="3796749"/>
                <a:ext cx="1718469" cy="1311965"/>
                <a:chOff x="1401345" y="5221357"/>
                <a:chExt cx="1718469" cy="1311965"/>
              </a:xfrm>
            </p:grpSpPr>
            <p:cxnSp>
              <p:nvCxnSpPr>
                <p:cNvPr id="179" name="Straight Connector 178">
                  <a:extLst>
                    <a:ext uri="{FF2B5EF4-FFF2-40B4-BE49-F238E27FC236}">
                      <a16:creationId xmlns:a16="http://schemas.microsoft.com/office/drawing/2014/main" id="{F59DED08-18FE-834E-9DA0-0FC95C193D97}"/>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FCA4BD1-13EE-CD49-9555-680BF4FBC4C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E1EB86E-EDA3-A241-9E9D-72B854D1C3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6A935F4-98BE-5444-BD08-78AC8A59CCE5}"/>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9C75665-BA08-3640-BED8-5DDF21BEBB11}"/>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C2AFDA-7A15-AB47-A801-28BE8DB6A7A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A760F63-3FCA-1E48-9694-3000FEDFCC64}"/>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54AEC58-3B5E-C34C-A4BF-C9CABF071051}"/>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7" name="Group 186">
                  <a:extLst>
                    <a:ext uri="{FF2B5EF4-FFF2-40B4-BE49-F238E27FC236}">
                      <a16:creationId xmlns:a16="http://schemas.microsoft.com/office/drawing/2014/main" id="{1170DB51-8293-234B-B9F1-B0B3101F4AF8}"/>
                    </a:ext>
                  </a:extLst>
                </p:cNvPr>
                <p:cNvGrpSpPr/>
                <p:nvPr/>
              </p:nvGrpSpPr>
              <p:grpSpPr>
                <a:xfrm>
                  <a:off x="1749287" y="5221357"/>
                  <a:ext cx="1336263" cy="1311965"/>
                  <a:chOff x="4426226" y="4479235"/>
                  <a:chExt cx="1336263" cy="1311965"/>
                </a:xfrm>
              </p:grpSpPr>
              <p:sp>
                <p:nvSpPr>
                  <p:cNvPr id="190" name="Rectangle 189">
                    <a:extLst>
                      <a:ext uri="{FF2B5EF4-FFF2-40B4-BE49-F238E27FC236}">
                        <a16:creationId xmlns:a16="http://schemas.microsoft.com/office/drawing/2014/main" id="{74C76E3E-68EE-114E-B49D-DCEC2C9B222A}"/>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1" name="TextBox 190">
                    <a:extLst>
                      <a:ext uri="{FF2B5EF4-FFF2-40B4-BE49-F238E27FC236}">
                        <a16:creationId xmlns:a16="http://schemas.microsoft.com/office/drawing/2014/main" id="{A87D0399-6E79-5643-89F0-7906B987D4DB}"/>
                      </a:ext>
                    </a:extLst>
                  </p:cNvPr>
                  <p:cNvSpPr txBox="1"/>
                  <p:nvPr/>
                </p:nvSpPr>
                <p:spPr>
                  <a:xfrm>
                    <a:off x="4426226" y="4479235"/>
                    <a:ext cx="1336263" cy="338555"/>
                  </a:xfrm>
                  <a:prstGeom prst="rect">
                    <a:avLst/>
                  </a:prstGeom>
                  <a:noFill/>
                </p:spPr>
                <p:txBody>
                  <a:bodyPr wrap="none" rtlCol="0">
                    <a:spAutoFit/>
                  </a:bodyPr>
                  <a:lstStyle/>
                  <a:p>
                    <a:pPr defTabSz="685800">
                      <a:defRPr/>
                    </a:pPr>
                    <a:r>
                      <a:rPr lang="en-US" sz="1050" dirty="0">
                        <a:solidFill>
                          <a:prstClr val="black"/>
                        </a:solidFill>
                        <a:latin typeface="Avenir Book" panose="020B0503020203020204" pitchFamily="34" charset="-78"/>
                        <a:cs typeface="Avenir Book" panose="020B0503020203020204" pitchFamily="34" charset="-78"/>
                      </a:rPr>
                      <a:t>fabric plane 4</a:t>
                    </a:r>
                  </a:p>
                </p:txBody>
              </p:sp>
            </p:grpSp>
            <p:sp>
              <p:nvSpPr>
                <p:cNvPr id="188" name="TextBox 187">
                  <a:extLst>
                    <a:ext uri="{FF2B5EF4-FFF2-40B4-BE49-F238E27FC236}">
                      <a16:creationId xmlns:a16="http://schemas.microsoft.com/office/drawing/2014/main" id="{A79B0505-1934-F54D-B44C-8780B6463E57}"/>
                    </a:ext>
                  </a:extLst>
                </p:cNvPr>
                <p:cNvSpPr txBox="1"/>
                <p:nvPr/>
              </p:nvSpPr>
              <p:spPr>
                <a:xfrm rot="16200000">
                  <a:off x="1317989" y="5674656"/>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sp>
              <p:nvSpPr>
                <p:cNvPr id="189" name="TextBox 188">
                  <a:extLst>
                    <a:ext uri="{FF2B5EF4-FFF2-40B4-BE49-F238E27FC236}">
                      <a16:creationId xmlns:a16="http://schemas.microsoft.com/office/drawing/2014/main" id="{B0BBB775-1B8E-AF45-9C88-E7B9BFDFBD3A}"/>
                    </a:ext>
                  </a:extLst>
                </p:cNvPr>
                <p:cNvSpPr txBox="1"/>
                <p:nvPr/>
              </p:nvSpPr>
              <p:spPr>
                <a:xfrm rot="16200000">
                  <a:off x="2636349" y="5671329"/>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grpSp>
          <p:grpSp>
            <p:nvGrpSpPr>
              <p:cNvPr id="192" name="Group 191">
                <a:extLst>
                  <a:ext uri="{FF2B5EF4-FFF2-40B4-BE49-F238E27FC236}">
                    <a16:creationId xmlns:a16="http://schemas.microsoft.com/office/drawing/2014/main" id="{27A16CD3-F266-6F4E-9433-67344A61D1CD}"/>
                  </a:ext>
                </a:extLst>
              </p:cNvPr>
              <p:cNvGrpSpPr/>
              <p:nvPr/>
            </p:nvGrpSpPr>
            <p:grpSpPr>
              <a:xfrm>
                <a:off x="4356580" y="4015410"/>
                <a:ext cx="1718469" cy="1311965"/>
                <a:chOff x="1401345" y="5221357"/>
                <a:chExt cx="1718469" cy="1311965"/>
              </a:xfrm>
            </p:grpSpPr>
            <p:cxnSp>
              <p:nvCxnSpPr>
                <p:cNvPr id="193" name="Straight Connector 192">
                  <a:extLst>
                    <a:ext uri="{FF2B5EF4-FFF2-40B4-BE49-F238E27FC236}">
                      <a16:creationId xmlns:a16="http://schemas.microsoft.com/office/drawing/2014/main" id="{242CBD24-8BFA-4F4B-871C-88474723172A}"/>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B9D3DD4-EFAB-BE46-97AE-6C051DD6997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300FE2E-5CE0-B442-98C0-BC4D3906A2E8}"/>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97E0211-B1F2-6149-9BC1-481F09996CD6}"/>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A3AA3DF-BABF-A94F-856A-2269148C5774}"/>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95EAEAA-4623-7644-9035-CD12D3CEDA0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D777CAA-B533-BD47-8D37-FE2DB83393A3}"/>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3884B12-0A7D-744B-B331-BAAC393D6F46}"/>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6450D750-FD73-664B-A24E-E4A6F25DD06A}"/>
                    </a:ext>
                  </a:extLst>
                </p:cNvPr>
                <p:cNvGrpSpPr/>
                <p:nvPr/>
              </p:nvGrpSpPr>
              <p:grpSpPr>
                <a:xfrm>
                  <a:off x="1749287" y="5221357"/>
                  <a:ext cx="1336263" cy="1311965"/>
                  <a:chOff x="4426226" y="4479235"/>
                  <a:chExt cx="1336263" cy="1311965"/>
                </a:xfrm>
              </p:grpSpPr>
              <p:sp>
                <p:nvSpPr>
                  <p:cNvPr id="204" name="Rectangle 203">
                    <a:extLst>
                      <a:ext uri="{FF2B5EF4-FFF2-40B4-BE49-F238E27FC236}">
                        <a16:creationId xmlns:a16="http://schemas.microsoft.com/office/drawing/2014/main" id="{4EB2FFEE-D801-434F-811C-4D932D9FD863}"/>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05" name="TextBox 204">
                    <a:extLst>
                      <a:ext uri="{FF2B5EF4-FFF2-40B4-BE49-F238E27FC236}">
                        <a16:creationId xmlns:a16="http://schemas.microsoft.com/office/drawing/2014/main" id="{6338DC98-C356-5F4C-BDDB-19CFA45B2ADF}"/>
                      </a:ext>
                    </a:extLst>
                  </p:cNvPr>
                  <p:cNvSpPr txBox="1"/>
                  <p:nvPr/>
                </p:nvSpPr>
                <p:spPr>
                  <a:xfrm>
                    <a:off x="4426226" y="4479235"/>
                    <a:ext cx="1336263" cy="338555"/>
                  </a:xfrm>
                  <a:prstGeom prst="rect">
                    <a:avLst/>
                  </a:prstGeom>
                  <a:noFill/>
                </p:spPr>
                <p:txBody>
                  <a:bodyPr wrap="none" rtlCol="0">
                    <a:spAutoFit/>
                  </a:bodyPr>
                  <a:lstStyle/>
                  <a:p>
                    <a:pPr defTabSz="685800">
                      <a:defRPr/>
                    </a:pPr>
                    <a:r>
                      <a:rPr lang="en-US" sz="1050" dirty="0">
                        <a:solidFill>
                          <a:prstClr val="black"/>
                        </a:solidFill>
                        <a:latin typeface="Avenir Book" panose="020B0503020203020204" pitchFamily="34" charset="-78"/>
                        <a:cs typeface="Avenir Book" panose="020B0503020203020204" pitchFamily="34" charset="-78"/>
                      </a:rPr>
                      <a:t>fabric plane 5</a:t>
                    </a:r>
                  </a:p>
                </p:txBody>
              </p:sp>
            </p:grpSp>
            <p:sp>
              <p:nvSpPr>
                <p:cNvPr id="202" name="TextBox 201">
                  <a:extLst>
                    <a:ext uri="{FF2B5EF4-FFF2-40B4-BE49-F238E27FC236}">
                      <a16:creationId xmlns:a16="http://schemas.microsoft.com/office/drawing/2014/main" id="{4F03D8B2-18DF-9441-91C6-EDCF41C5DCFE}"/>
                    </a:ext>
                  </a:extLst>
                </p:cNvPr>
                <p:cNvSpPr txBox="1"/>
                <p:nvPr/>
              </p:nvSpPr>
              <p:spPr>
                <a:xfrm rot="16200000">
                  <a:off x="1317989" y="5674656"/>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sp>
              <p:nvSpPr>
                <p:cNvPr id="203" name="TextBox 202">
                  <a:extLst>
                    <a:ext uri="{FF2B5EF4-FFF2-40B4-BE49-F238E27FC236}">
                      <a16:creationId xmlns:a16="http://schemas.microsoft.com/office/drawing/2014/main" id="{B1680810-053C-1B44-97E5-1DCD007C9E5C}"/>
                    </a:ext>
                  </a:extLst>
                </p:cNvPr>
                <p:cNvSpPr txBox="1"/>
                <p:nvPr/>
              </p:nvSpPr>
              <p:spPr>
                <a:xfrm rot="16200000">
                  <a:off x="2636349" y="5671329"/>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grpSp>
          <p:grpSp>
            <p:nvGrpSpPr>
              <p:cNvPr id="206" name="Group 205">
                <a:extLst>
                  <a:ext uri="{FF2B5EF4-FFF2-40B4-BE49-F238E27FC236}">
                    <a16:creationId xmlns:a16="http://schemas.microsoft.com/office/drawing/2014/main" id="{7D56FDB2-A56A-2049-AAEE-5D25D788A270}"/>
                  </a:ext>
                </a:extLst>
              </p:cNvPr>
              <p:cNvGrpSpPr/>
              <p:nvPr/>
            </p:nvGrpSpPr>
            <p:grpSpPr>
              <a:xfrm>
                <a:off x="4270441" y="4234071"/>
                <a:ext cx="1718469" cy="1311965"/>
                <a:chOff x="1401345" y="5221357"/>
                <a:chExt cx="1718469" cy="1311965"/>
              </a:xfrm>
            </p:grpSpPr>
            <p:cxnSp>
              <p:nvCxnSpPr>
                <p:cNvPr id="207" name="Straight Connector 206">
                  <a:extLst>
                    <a:ext uri="{FF2B5EF4-FFF2-40B4-BE49-F238E27FC236}">
                      <a16:creationId xmlns:a16="http://schemas.microsoft.com/office/drawing/2014/main" id="{22EAFDB0-6DE3-0E44-9902-0724F0EAB690}"/>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8C7048B-F714-F84E-B906-722645E7299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E4A0C0A-06FA-5F4D-B2FA-1D4BF01B99CB}"/>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E372A1A-E34B-F942-9893-AA5FB31EFB57}"/>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99CA063-1FE2-EE45-84DD-A3F243F39CBA}"/>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621C27B-0228-544D-966D-4F474D033ED9}"/>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54809C9-307B-984C-AA4B-37B74EF60940}"/>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4B91EF-1FC6-6947-8ABD-09296A096B07}"/>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5" name="Group 214">
                  <a:extLst>
                    <a:ext uri="{FF2B5EF4-FFF2-40B4-BE49-F238E27FC236}">
                      <a16:creationId xmlns:a16="http://schemas.microsoft.com/office/drawing/2014/main" id="{A3B5CB2A-7E9D-A740-9A3C-4E1E9C4E860E}"/>
                    </a:ext>
                  </a:extLst>
                </p:cNvPr>
                <p:cNvGrpSpPr/>
                <p:nvPr/>
              </p:nvGrpSpPr>
              <p:grpSpPr>
                <a:xfrm>
                  <a:off x="1749287" y="5221357"/>
                  <a:ext cx="1336263" cy="1311965"/>
                  <a:chOff x="4426226" y="4479235"/>
                  <a:chExt cx="1336263" cy="1311965"/>
                </a:xfrm>
              </p:grpSpPr>
              <p:sp>
                <p:nvSpPr>
                  <p:cNvPr id="218" name="Rectangle 217">
                    <a:extLst>
                      <a:ext uri="{FF2B5EF4-FFF2-40B4-BE49-F238E27FC236}">
                        <a16:creationId xmlns:a16="http://schemas.microsoft.com/office/drawing/2014/main" id="{67652EB3-8E5E-124E-8E46-0E70E5F5EB07}"/>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19" name="TextBox 218">
                    <a:extLst>
                      <a:ext uri="{FF2B5EF4-FFF2-40B4-BE49-F238E27FC236}">
                        <a16:creationId xmlns:a16="http://schemas.microsoft.com/office/drawing/2014/main" id="{1C717108-F21C-404D-BC48-34D7D27FDE9C}"/>
                      </a:ext>
                    </a:extLst>
                  </p:cNvPr>
                  <p:cNvSpPr txBox="1"/>
                  <p:nvPr/>
                </p:nvSpPr>
                <p:spPr>
                  <a:xfrm>
                    <a:off x="4426226" y="4479235"/>
                    <a:ext cx="1336263" cy="338555"/>
                  </a:xfrm>
                  <a:prstGeom prst="rect">
                    <a:avLst/>
                  </a:prstGeom>
                  <a:noFill/>
                </p:spPr>
                <p:txBody>
                  <a:bodyPr wrap="none" rtlCol="0">
                    <a:spAutoFit/>
                  </a:bodyPr>
                  <a:lstStyle/>
                  <a:p>
                    <a:pPr defTabSz="685800">
                      <a:defRPr/>
                    </a:pPr>
                    <a:r>
                      <a:rPr lang="en-US" sz="1050" dirty="0">
                        <a:solidFill>
                          <a:prstClr val="black"/>
                        </a:solidFill>
                        <a:latin typeface="Avenir Book" panose="020B0503020203020204" pitchFamily="34" charset="-78"/>
                        <a:cs typeface="Avenir Book" panose="020B0503020203020204" pitchFamily="34" charset="-78"/>
                      </a:rPr>
                      <a:t>fabric plane 6</a:t>
                    </a:r>
                  </a:p>
                </p:txBody>
              </p:sp>
            </p:grpSp>
            <p:sp>
              <p:nvSpPr>
                <p:cNvPr id="216" name="TextBox 215">
                  <a:extLst>
                    <a:ext uri="{FF2B5EF4-FFF2-40B4-BE49-F238E27FC236}">
                      <a16:creationId xmlns:a16="http://schemas.microsoft.com/office/drawing/2014/main" id="{B69D0A55-0506-A841-9161-089AD1E68DB7}"/>
                    </a:ext>
                  </a:extLst>
                </p:cNvPr>
                <p:cNvSpPr txBox="1"/>
                <p:nvPr/>
              </p:nvSpPr>
              <p:spPr>
                <a:xfrm rot="16200000">
                  <a:off x="1317989" y="5674656"/>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sp>
              <p:nvSpPr>
                <p:cNvPr id="217" name="TextBox 216">
                  <a:extLst>
                    <a:ext uri="{FF2B5EF4-FFF2-40B4-BE49-F238E27FC236}">
                      <a16:creationId xmlns:a16="http://schemas.microsoft.com/office/drawing/2014/main" id="{A0CCAB8F-FD60-2243-B1B8-FF0A635D71D1}"/>
                    </a:ext>
                  </a:extLst>
                </p:cNvPr>
                <p:cNvSpPr txBox="1"/>
                <p:nvPr/>
              </p:nvSpPr>
              <p:spPr>
                <a:xfrm rot="16200000">
                  <a:off x="2636349" y="5671329"/>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grpSp>
          <p:grpSp>
            <p:nvGrpSpPr>
              <p:cNvPr id="220" name="Group 219">
                <a:extLst>
                  <a:ext uri="{FF2B5EF4-FFF2-40B4-BE49-F238E27FC236}">
                    <a16:creationId xmlns:a16="http://schemas.microsoft.com/office/drawing/2014/main" id="{EBE05E73-D99E-C147-9716-828223599C40}"/>
                  </a:ext>
                </a:extLst>
              </p:cNvPr>
              <p:cNvGrpSpPr/>
              <p:nvPr/>
            </p:nvGrpSpPr>
            <p:grpSpPr>
              <a:xfrm>
                <a:off x="4184302" y="4452732"/>
                <a:ext cx="1718469" cy="1311965"/>
                <a:chOff x="1401345" y="5221357"/>
                <a:chExt cx="1718469" cy="1311965"/>
              </a:xfrm>
            </p:grpSpPr>
            <p:cxnSp>
              <p:nvCxnSpPr>
                <p:cNvPr id="221" name="Straight Connector 220">
                  <a:extLst>
                    <a:ext uri="{FF2B5EF4-FFF2-40B4-BE49-F238E27FC236}">
                      <a16:creationId xmlns:a16="http://schemas.microsoft.com/office/drawing/2014/main" id="{BD2E3933-9FCB-D54C-9E07-9014FBA4EEC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0DDC4D9-1AE1-124C-B7D3-5CBC537D97AC}"/>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0194CF0-8839-CC4F-99D8-3F3A37783E56}"/>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52B5416-5AAB-2D46-9B0E-CE3CA11D2ED9}"/>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E2826A0-6585-5742-B3D7-72AC0D8B5703}"/>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85CEE96-F86A-3F45-A843-174A5CE01AE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6F9E714-0E70-3C4B-995B-BA09A4319E0E}"/>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9A2B0DD-2B68-0345-8098-716D1C4E5C05}"/>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Group 247">
                  <a:extLst>
                    <a:ext uri="{FF2B5EF4-FFF2-40B4-BE49-F238E27FC236}">
                      <a16:creationId xmlns:a16="http://schemas.microsoft.com/office/drawing/2014/main" id="{E207C60C-2027-014E-ACA1-A8C5FECF1B84}"/>
                    </a:ext>
                  </a:extLst>
                </p:cNvPr>
                <p:cNvGrpSpPr/>
                <p:nvPr/>
              </p:nvGrpSpPr>
              <p:grpSpPr>
                <a:xfrm>
                  <a:off x="1749287" y="5221357"/>
                  <a:ext cx="1336263" cy="1311965"/>
                  <a:chOff x="4426226" y="4479235"/>
                  <a:chExt cx="1336263" cy="1311965"/>
                </a:xfrm>
              </p:grpSpPr>
              <p:sp>
                <p:nvSpPr>
                  <p:cNvPr id="251" name="Rectangle 250">
                    <a:extLst>
                      <a:ext uri="{FF2B5EF4-FFF2-40B4-BE49-F238E27FC236}">
                        <a16:creationId xmlns:a16="http://schemas.microsoft.com/office/drawing/2014/main" id="{08D55DB1-B076-A04E-8054-6804391003C5}"/>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52" name="TextBox 251">
                    <a:extLst>
                      <a:ext uri="{FF2B5EF4-FFF2-40B4-BE49-F238E27FC236}">
                        <a16:creationId xmlns:a16="http://schemas.microsoft.com/office/drawing/2014/main" id="{03F187CE-BFD2-954F-B4CF-08652524520B}"/>
                      </a:ext>
                    </a:extLst>
                  </p:cNvPr>
                  <p:cNvSpPr txBox="1"/>
                  <p:nvPr/>
                </p:nvSpPr>
                <p:spPr>
                  <a:xfrm>
                    <a:off x="4426226" y="4479235"/>
                    <a:ext cx="1336263" cy="338555"/>
                  </a:xfrm>
                  <a:prstGeom prst="rect">
                    <a:avLst/>
                  </a:prstGeom>
                  <a:noFill/>
                </p:spPr>
                <p:txBody>
                  <a:bodyPr wrap="none" rtlCol="0">
                    <a:spAutoFit/>
                  </a:bodyPr>
                  <a:lstStyle/>
                  <a:p>
                    <a:pPr defTabSz="685800">
                      <a:defRPr/>
                    </a:pPr>
                    <a:r>
                      <a:rPr lang="en-US" sz="1050" dirty="0">
                        <a:solidFill>
                          <a:prstClr val="black"/>
                        </a:solidFill>
                        <a:latin typeface="Avenir Book" panose="020B0503020203020204" pitchFamily="34" charset="-78"/>
                        <a:cs typeface="Avenir Book" panose="020B0503020203020204" pitchFamily="34" charset="-78"/>
                      </a:rPr>
                      <a:t>fabric plane 7</a:t>
                    </a:r>
                  </a:p>
                </p:txBody>
              </p:sp>
            </p:grpSp>
            <p:sp>
              <p:nvSpPr>
                <p:cNvPr id="249" name="TextBox 248">
                  <a:extLst>
                    <a:ext uri="{FF2B5EF4-FFF2-40B4-BE49-F238E27FC236}">
                      <a16:creationId xmlns:a16="http://schemas.microsoft.com/office/drawing/2014/main" id="{B8F709DD-A4C9-964E-9369-DC9024B01328}"/>
                    </a:ext>
                  </a:extLst>
                </p:cNvPr>
                <p:cNvSpPr txBox="1"/>
                <p:nvPr/>
              </p:nvSpPr>
              <p:spPr>
                <a:xfrm rot="16200000">
                  <a:off x="1317989" y="5674656"/>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sp>
              <p:nvSpPr>
                <p:cNvPr id="250" name="TextBox 249">
                  <a:extLst>
                    <a:ext uri="{FF2B5EF4-FFF2-40B4-BE49-F238E27FC236}">
                      <a16:creationId xmlns:a16="http://schemas.microsoft.com/office/drawing/2014/main" id="{0CB27A1C-1B33-8D47-A809-2A64EA9496C4}"/>
                    </a:ext>
                  </a:extLst>
                </p:cNvPr>
                <p:cNvSpPr txBox="1"/>
                <p:nvPr/>
              </p:nvSpPr>
              <p:spPr>
                <a:xfrm rot="16200000">
                  <a:off x="2636349" y="5671329"/>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grpSp>
        </p:grpSp>
        <p:grpSp>
          <p:nvGrpSpPr>
            <p:cNvPr id="276" name="Group 148">
              <a:extLst>
                <a:ext uri="{FF2B5EF4-FFF2-40B4-BE49-F238E27FC236}">
                  <a16:creationId xmlns:a16="http://schemas.microsoft.com/office/drawing/2014/main" id="{2E570F32-B5FE-CB40-B069-AF1FD1544947}"/>
                </a:ext>
              </a:extLst>
            </p:cNvPr>
            <p:cNvGrpSpPr>
              <a:grpSpLocks/>
            </p:cNvGrpSpPr>
            <p:nvPr/>
          </p:nvGrpSpPr>
          <p:grpSpPr bwMode="auto">
            <a:xfrm>
              <a:off x="7458844" y="4535520"/>
              <a:ext cx="799405" cy="236966"/>
              <a:chOff x="453" y="3465"/>
              <a:chExt cx="561" cy="136"/>
            </a:xfrm>
          </p:grpSpPr>
          <p:sp>
            <p:nvSpPr>
              <p:cNvPr id="277" name="Rectangle 149">
                <a:extLst>
                  <a:ext uri="{FF2B5EF4-FFF2-40B4-BE49-F238E27FC236}">
                    <a16:creationId xmlns:a16="http://schemas.microsoft.com/office/drawing/2014/main" id="{FEA32228-96F7-134B-A34B-AB5502318465}"/>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78" name="Rectangle 150">
                <a:extLst>
                  <a:ext uri="{FF2B5EF4-FFF2-40B4-BE49-F238E27FC236}">
                    <a16:creationId xmlns:a16="http://schemas.microsoft.com/office/drawing/2014/main" id="{2365A856-1D41-F642-858D-16C20FD01E42}"/>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79" name="Rectangle 151">
                <a:extLst>
                  <a:ext uri="{FF2B5EF4-FFF2-40B4-BE49-F238E27FC236}">
                    <a16:creationId xmlns:a16="http://schemas.microsoft.com/office/drawing/2014/main" id="{0B0BE8CF-B7C0-7947-BE53-3B146B8EC00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0" name="Rectangle 152">
                <a:extLst>
                  <a:ext uri="{FF2B5EF4-FFF2-40B4-BE49-F238E27FC236}">
                    <a16:creationId xmlns:a16="http://schemas.microsoft.com/office/drawing/2014/main" id="{868D8C31-ED5A-E24D-8D93-00655F6384B0}"/>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1" name="Line 153">
                <a:extLst>
                  <a:ext uri="{FF2B5EF4-FFF2-40B4-BE49-F238E27FC236}">
                    <a16:creationId xmlns:a16="http://schemas.microsoft.com/office/drawing/2014/main" id="{65D89C0F-33F9-8F40-A576-039AE5F2393F}"/>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cxnSp>
          <p:nvCxnSpPr>
            <p:cNvPr id="16" name="Straight Connector 15">
              <a:extLst>
                <a:ext uri="{FF2B5EF4-FFF2-40B4-BE49-F238E27FC236}">
                  <a16:creationId xmlns:a16="http://schemas.microsoft.com/office/drawing/2014/main" id="{AC5C06A7-CC33-B147-8CF7-72174E9EF51C}"/>
                </a:ext>
              </a:extLst>
            </p:cNvPr>
            <p:cNvCxnSpPr>
              <a:cxnSpLocks/>
            </p:cNvCxnSpPr>
            <p:nvPr/>
          </p:nvCxnSpPr>
          <p:spPr>
            <a:xfrm flipH="1">
              <a:off x="4374532" y="2250005"/>
              <a:ext cx="1064231" cy="292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8E278EB-F529-0245-8909-19F0275C51F3}"/>
                </a:ext>
              </a:extLst>
            </p:cNvPr>
            <p:cNvCxnSpPr>
              <a:cxnSpLocks/>
            </p:cNvCxnSpPr>
            <p:nvPr/>
          </p:nvCxnSpPr>
          <p:spPr>
            <a:xfrm flipH="1">
              <a:off x="4379613" y="2473015"/>
              <a:ext cx="975008" cy="7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52CBCAC-3051-6E4F-BE6E-0E188B5230EB}"/>
                </a:ext>
              </a:extLst>
            </p:cNvPr>
            <p:cNvCxnSpPr>
              <a:cxnSpLocks/>
            </p:cNvCxnSpPr>
            <p:nvPr/>
          </p:nvCxnSpPr>
          <p:spPr>
            <a:xfrm flipH="1" flipV="1">
              <a:off x="4374532" y="2542460"/>
              <a:ext cx="887706" cy="145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A1AA8BB-3481-5D4C-8AE1-96BF35A11907}"/>
                </a:ext>
              </a:extLst>
            </p:cNvPr>
            <p:cNvCxnSpPr>
              <a:cxnSpLocks/>
            </p:cNvCxnSpPr>
            <p:nvPr/>
          </p:nvCxnSpPr>
          <p:spPr>
            <a:xfrm flipH="1" flipV="1">
              <a:off x="4383143" y="2539506"/>
              <a:ext cx="803404" cy="366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8EE266F-7F85-D745-9E59-EFAAD06842D2}"/>
                </a:ext>
              </a:extLst>
            </p:cNvPr>
            <p:cNvCxnSpPr>
              <a:cxnSpLocks/>
            </p:cNvCxnSpPr>
            <p:nvPr/>
          </p:nvCxnSpPr>
          <p:spPr>
            <a:xfrm flipH="1" flipV="1">
              <a:off x="4374532" y="2542460"/>
              <a:ext cx="721772" cy="5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A93283C-0C9E-8543-AF5F-81C9EADB16A9}"/>
                </a:ext>
              </a:extLst>
            </p:cNvPr>
            <p:cNvCxnSpPr>
              <a:cxnSpLocks/>
            </p:cNvCxnSpPr>
            <p:nvPr/>
          </p:nvCxnSpPr>
          <p:spPr>
            <a:xfrm flipH="1" flipV="1">
              <a:off x="4379613" y="2543036"/>
              <a:ext cx="630409" cy="796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D9651E7-198A-4540-9EAA-6C1B85AACA3E}"/>
                </a:ext>
              </a:extLst>
            </p:cNvPr>
            <p:cNvCxnSpPr>
              <a:cxnSpLocks/>
            </p:cNvCxnSpPr>
            <p:nvPr/>
          </p:nvCxnSpPr>
          <p:spPr>
            <a:xfrm flipH="1" flipV="1">
              <a:off x="4374532" y="2542460"/>
              <a:ext cx="554878" cy="1023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2B32D18-45B7-A544-93F3-482D031376A5}"/>
                </a:ext>
              </a:extLst>
            </p:cNvPr>
            <p:cNvCxnSpPr>
              <a:cxnSpLocks/>
            </p:cNvCxnSpPr>
            <p:nvPr/>
          </p:nvCxnSpPr>
          <p:spPr>
            <a:xfrm flipH="1" flipV="1">
              <a:off x="4374532" y="2542460"/>
              <a:ext cx="463674" cy="1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60B2CCF9-7FBB-EB49-9BF3-CFE052378DB3}"/>
                </a:ext>
              </a:extLst>
            </p:cNvPr>
            <p:cNvCxnSpPr>
              <a:cxnSpLocks/>
            </p:cNvCxnSpPr>
            <p:nvPr/>
          </p:nvCxnSpPr>
          <p:spPr>
            <a:xfrm flipH="1" flipV="1">
              <a:off x="6814697" y="3196191"/>
              <a:ext cx="643514" cy="145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5AB2FF7-2FB7-E24A-9C38-598523278059}"/>
                </a:ext>
              </a:extLst>
            </p:cNvPr>
            <p:cNvCxnSpPr>
              <a:cxnSpLocks/>
              <a:stCxn id="281" idx="0"/>
            </p:cNvCxnSpPr>
            <p:nvPr/>
          </p:nvCxnSpPr>
          <p:spPr>
            <a:xfrm flipH="1" flipV="1">
              <a:off x="6730554" y="3415671"/>
              <a:ext cx="728290" cy="123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A0880C7-A15A-534A-90E6-FBF859429BDA}"/>
                </a:ext>
              </a:extLst>
            </p:cNvPr>
            <p:cNvCxnSpPr>
              <a:cxnSpLocks/>
              <a:stCxn id="281" idx="0"/>
            </p:cNvCxnSpPr>
            <p:nvPr/>
          </p:nvCxnSpPr>
          <p:spPr>
            <a:xfrm flipH="1" flipV="1">
              <a:off x="6653472" y="3638681"/>
              <a:ext cx="805372" cy="1015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3E017690-EC6F-FB4F-A1FF-CAE71BABDE52}"/>
                </a:ext>
              </a:extLst>
            </p:cNvPr>
            <p:cNvCxnSpPr>
              <a:cxnSpLocks/>
              <a:stCxn id="281" idx="0"/>
            </p:cNvCxnSpPr>
            <p:nvPr/>
          </p:nvCxnSpPr>
          <p:spPr>
            <a:xfrm flipH="1" flipV="1">
              <a:off x="6569330" y="3858161"/>
              <a:ext cx="889514" cy="795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8412F5B1-1BE1-734A-B9C4-7E61DAACE56E}"/>
                </a:ext>
              </a:extLst>
            </p:cNvPr>
            <p:cNvCxnSpPr>
              <a:cxnSpLocks/>
              <a:stCxn id="281" idx="0"/>
            </p:cNvCxnSpPr>
            <p:nvPr/>
          </p:nvCxnSpPr>
          <p:spPr>
            <a:xfrm flipH="1" flipV="1">
              <a:off x="6478128" y="4074111"/>
              <a:ext cx="980716" cy="579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B2D8881F-1594-4149-9DD1-52BC68531279}"/>
                </a:ext>
              </a:extLst>
            </p:cNvPr>
            <p:cNvCxnSpPr>
              <a:cxnSpLocks/>
              <a:stCxn id="281" idx="0"/>
            </p:cNvCxnSpPr>
            <p:nvPr/>
          </p:nvCxnSpPr>
          <p:spPr>
            <a:xfrm flipH="1" flipV="1">
              <a:off x="6390458" y="4290061"/>
              <a:ext cx="1068386" cy="363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B912C47-FFD4-2740-8D44-D2C1F2E1EFA0}"/>
                </a:ext>
              </a:extLst>
            </p:cNvPr>
            <p:cNvCxnSpPr>
              <a:cxnSpLocks/>
              <a:stCxn id="281" idx="0"/>
            </p:cNvCxnSpPr>
            <p:nvPr/>
          </p:nvCxnSpPr>
          <p:spPr>
            <a:xfrm flipH="1" flipV="1">
              <a:off x="6299258" y="4509543"/>
              <a:ext cx="1159586" cy="14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F4EF984-B0C2-4946-A8C1-37C7146F8BC5}"/>
                </a:ext>
              </a:extLst>
            </p:cNvPr>
            <p:cNvCxnSpPr>
              <a:cxnSpLocks/>
            </p:cNvCxnSpPr>
            <p:nvPr/>
          </p:nvCxnSpPr>
          <p:spPr>
            <a:xfrm flipH="1">
              <a:off x="6218650" y="4657807"/>
              <a:ext cx="1228969" cy="7827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2" name="Group 118">
              <a:extLst>
                <a:ext uri="{FF2B5EF4-FFF2-40B4-BE49-F238E27FC236}">
                  <a16:creationId xmlns:a16="http://schemas.microsoft.com/office/drawing/2014/main" id="{8531BEC6-8E48-1745-9FD6-6DA75DC1C20E}"/>
                </a:ext>
              </a:extLst>
            </p:cNvPr>
            <p:cNvGrpSpPr>
              <a:grpSpLocks/>
            </p:cNvGrpSpPr>
            <p:nvPr/>
          </p:nvGrpSpPr>
          <p:grpSpPr bwMode="auto">
            <a:xfrm>
              <a:off x="2502527" y="4777410"/>
              <a:ext cx="977484" cy="193795"/>
              <a:chOff x="876" y="2800"/>
              <a:chExt cx="642" cy="175"/>
            </a:xfrm>
          </p:grpSpPr>
          <p:sp>
            <p:nvSpPr>
              <p:cNvPr id="323" name="Rectangle 119">
                <a:extLst>
                  <a:ext uri="{FF2B5EF4-FFF2-40B4-BE49-F238E27FC236}">
                    <a16:creationId xmlns:a16="http://schemas.microsoft.com/office/drawing/2014/main" id="{AD85F25B-088A-FF43-8996-713EAF236AE2}"/>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4" name="Rectangle 120">
                <a:extLst>
                  <a:ext uri="{FF2B5EF4-FFF2-40B4-BE49-F238E27FC236}">
                    <a16:creationId xmlns:a16="http://schemas.microsoft.com/office/drawing/2014/main" id="{881293D1-125C-CE4E-BDAC-ED5BE197B35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25" name="Rectangle 121">
                <a:extLst>
                  <a:ext uri="{FF2B5EF4-FFF2-40B4-BE49-F238E27FC236}">
                    <a16:creationId xmlns:a16="http://schemas.microsoft.com/office/drawing/2014/main" id="{512AFAA5-EC34-A742-993A-F06E45DCEA02}"/>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6" name="Rectangle 122">
                <a:extLst>
                  <a:ext uri="{FF2B5EF4-FFF2-40B4-BE49-F238E27FC236}">
                    <a16:creationId xmlns:a16="http://schemas.microsoft.com/office/drawing/2014/main" id="{E5A9B695-D6BC-E646-8F7D-BABEDDBA0EDA}"/>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7" name="Line 123">
                <a:extLst>
                  <a:ext uri="{FF2B5EF4-FFF2-40B4-BE49-F238E27FC236}">
                    <a16:creationId xmlns:a16="http://schemas.microsoft.com/office/drawing/2014/main" id="{E65D8F28-EA0F-2244-AA7B-70C137E80EAC}"/>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6" name="Group 35">
              <a:extLst>
                <a:ext uri="{FF2B5EF4-FFF2-40B4-BE49-F238E27FC236}">
                  <a16:creationId xmlns:a16="http://schemas.microsoft.com/office/drawing/2014/main" id="{2810B165-77EB-1340-AB6E-272C262E9452}"/>
                </a:ext>
              </a:extLst>
            </p:cNvPr>
            <p:cNvGrpSpPr/>
            <p:nvPr/>
          </p:nvGrpSpPr>
          <p:grpSpPr>
            <a:xfrm>
              <a:off x="3507269" y="2955235"/>
              <a:ext cx="216590" cy="413440"/>
              <a:chOff x="3507269" y="2955235"/>
              <a:chExt cx="216590" cy="413440"/>
            </a:xfrm>
          </p:grpSpPr>
          <p:sp>
            <p:nvSpPr>
              <p:cNvPr id="33" name="Oval 32">
                <a:extLst>
                  <a:ext uri="{FF2B5EF4-FFF2-40B4-BE49-F238E27FC236}">
                    <a16:creationId xmlns:a16="http://schemas.microsoft.com/office/drawing/2014/main" id="{CC1FC9A4-61A1-B14D-939C-A6CF2C62ABA5}"/>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0" name="Oval 339">
                <a:extLst>
                  <a:ext uri="{FF2B5EF4-FFF2-40B4-BE49-F238E27FC236}">
                    <a16:creationId xmlns:a16="http://schemas.microsoft.com/office/drawing/2014/main" id="{AC8158DD-C79C-C24C-AD83-DDBAB99ED80C}"/>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1" name="Oval 340">
                <a:extLst>
                  <a:ext uri="{FF2B5EF4-FFF2-40B4-BE49-F238E27FC236}">
                    <a16:creationId xmlns:a16="http://schemas.microsoft.com/office/drawing/2014/main" id="{8FF7AB88-E320-7840-9DA7-5197F446D9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nvGrpSpPr>
            <p:cNvPr id="342" name="Group 341">
              <a:extLst>
                <a:ext uri="{FF2B5EF4-FFF2-40B4-BE49-F238E27FC236}">
                  <a16:creationId xmlns:a16="http://schemas.microsoft.com/office/drawing/2014/main" id="{799C3A75-BFC9-2E48-85C8-5B7EC7CCDAB9}"/>
                </a:ext>
              </a:extLst>
            </p:cNvPr>
            <p:cNvGrpSpPr/>
            <p:nvPr/>
          </p:nvGrpSpPr>
          <p:grpSpPr>
            <a:xfrm>
              <a:off x="3177069" y="3850585"/>
              <a:ext cx="216590" cy="413440"/>
              <a:chOff x="3507269" y="2955235"/>
              <a:chExt cx="216590" cy="413440"/>
            </a:xfrm>
          </p:grpSpPr>
          <p:sp>
            <p:nvSpPr>
              <p:cNvPr id="343" name="Oval 342">
                <a:extLst>
                  <a:ext uri="{FF2B5EF4-FFF2-40B4-BE49-F238E27FC236}">
                    <a16:creationId xmlns:a16="http://schemas.microsoft.com/office/drawing/2014/main" id="{72ABB4E7-CCDD-1048-8C9B-331093124F08}"/>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4" name="Oval 343">
                <a:extLst>
                  <a:ext uri="{FF2B5EF4-FFF2-40B4-BE49-F238E27FC236}">
                    <a16:creationId xmlns:a16="http://schemas.microsoft.com/office/drawing/2014/main" id="{788BF5C4-FCBC-234C-A3AA-4A94BEC1962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5" name="Oval 344">
                <a:extLst>
                  <a:ext uri="{FF2B5EF4-FFF2-40B4-BE49-F238E27FC236}">
                    <a16:creationId xmlns:a16="http://schemas.microsoft.com/office/drawing/2014/main" id="{81E03BF8-40AA-A14E-A442-E2FE179942C4}"/>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nvGrpSpPr>
            <p:cNvPr id="346" name="Group 118">
              <a:extLst>
                <a:ext uri="{FF2B5EF4-FFF2-40B4-BE49-F238E27FC236}">
                  <a16:creationId xmlns:a16="http://schemas.microsoft.com/office/drawing/2014/main" id="{09A94EFC-0C6E-AB46-BB6D-B8EDD8753E87}"/>
                </a:ext>
              </a:extLst>
            </p:cNvPr>
            <p:cNvGrpSpPr>
              <a:grpSpLocks/>
            </p:cNvGrpSpPr>
            <p:nvPr/>
          </p:nvGrpSpPr>
          <p:grpSpPr bwMode="auto">
            <a:xfrm>
              <a:off x="3399128" y="2453587"/>
              <a:ext cx="977484" cy="193795"/>
              <a:chOff x="876" y="2800"/>
              <a:chExt cx="642" cy="175"/>
            </a:xfrm>
          </p:grpSpPr>
          <p:sp>
            <p:nvSpPr>
              <p:cNvPr id="347" name="Rectangle 119">
                <a:extLst>
                  <a:ext uri="{FF2B5EF4-FFF2-40B4-BE49-F238E27FC236}">
                    <a16:creationId xmlns:a16="http://schemas.microsoft.com/office/drawing/2014/main" id="{95557478-C808-0A49-99F3-AB762999C6D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48" name="Rectangle 120">
                <a:extLst>
                  <a:ext uri="{FF2B5EF4-FFF2-40B4-BE49-F238E27FC236}">
                    <a16:creationId xmlns:a16="http://schemas.microsoft.com/office/drawing/2014/main" id="{57DD8E6C-AE44-C246-A617-6D3940612041}"/>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49" name="Rectangle 121">
                <a:extLst>
                  <a:ext uri="{FF2B5EF4-FFF2-40B4-BE49-F238E27FC236}">
                    <a16:creationId xmlns:a16="http://schemas.microsoft.com/office/drawing/2014/main" id="{EC25F33B-A2F2-E441-9E7F-31DC2E7A8A2A}"/>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0" name="Rectangle 122">
                <a:extLst>
                  <a:ext uri="{FF2B5EF4-FFF2-40B4-BE49-F238E27FC236}">
                    <a16:creationId xmlns:a16="http://schemas.microsoft.com/office/drawing/2014/main" id="{43EDE764-1035-AE47-96B5-71878F878CA1}"/>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1" name="Line 123">
                <a:extLst>
                  <a:ext uri="{FF2B5EF4-FFF2-40B4-BE49-F238E27FC236}">
                    <a16:creationId xmlns:a16="http://schemas.microsoft.com/office/drawing/2014/main" id="{6F7EBE29-77D5-1443-A62A-0BCECCF4B62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52" name="Group 351">
              <a:extLst>
                <a:ext uri="{FF2B5EF4-FFF2-40B4-BE49-F238E27FC236}">
                  <a16:creationId xmlns:a16="http://schemas.microsoft.com/office/drawing/2014/main" id="{190EAB13-BC95-254B-8BB7-4ECCA50E13F0}"/>
                </a:ext>
              </a:extLst>
            </p:cNvPr>
            <p:cNvGrpSpPr/>
            <p:nvPr/>
          </p:nvGrpSpPr>
          <p:grpSpPr>
            <a:xfrm>
              <a:off x="8205165" y="3160644"/>
              <a:ext cx="216590" cy="413440"/>
              <a:chOff x="3507269" y="2955235"/>
              <a:chExt cx="216590" cy="413440"/>
            </a:xfrm>
          </p:grpSpPr>
          <p:sp>
            <p:nvSpPr>
              <p:cNvPr id="353" name="Oval 352">
                <a:extLst>
                  <a:ext uri="{FF2B5EF4-FFF2-40B4-BE49-F238E27FC236}">
                    <a16:creationId xmlns:a16="http://schemas.microsoft.com/office/drawing/2014/main" id="{804BF0A2-3072-234A-8050-8FB74487C8DA}"/>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4" name="Oval 353">
                <a:extLst>
                  <a:ext uri="{FF2B5EF4-FFF2-40B4-BE49-F238E27FC236}">
                    <a16:creationId xmlns:a16="http://schemas.microsoft.com/office/drawing/2014/main" id="{C413300F-0BEB-F24C-821D-DC72C49D43A3}"/>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5" name="Oval 354">
                <a:extLst>
                  <a:ext uri="{FF2B5EF4-FFF2-40B4-BE49-F238E27FC236}">
                    <a16:creationId xmlns:a16="http://schemas.microsoft.com/office/drawing/2014/main" id="{31EB8237-FBF1-B04A-AB23-73699C8FBA07}"/>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nvGrpSpPr>
            <p:cNvPr id="356" name="Group 355">
              <a:extLst>
                <a:ext uri="{FF2B5EF4-FFF2-40B4-BE49-F238E27FC236}">
                  <a16:creationId xmlns:a16="http://schemas.microsoft.com/office/drawing/2014/main" id="{96152ADC-604E-D743-A986-EE1E09F3192C}"/>
                </a:ext>
              </a:extLst>
            </p:cNvPr>
            <p:cNvGrpSpPr/>
            <p:nvPr/>
          </p:nvGrpSpPr>
          <p:grpSpPr>
            <a:xfrm>
              <a:off x="7874965" y="4055994"/>
              <a:ext cx="216590" cy="413440"/>
              <a:chOff x="3507269" y="2955235"/>
              <a:chExt cx="216590" cy="413440"/>
            </a:xfrm>
          </p:grpSpPr>
          <p:sp>
            <p:nvSpPr>
              <p:cNvPr id="357" name="Oval 356">
                <a:extLst>
                  <a:ext uri="{FF2B5EF4-FFF2-40B4-BE49-F238E27FC236}">
                    <a16:creationId xmlns:a16="http://schemas.microsoft.com/office/drawing/2014/main" id="{AD2413A3-D610-3A44-A8C9-D33C8445F06C}"/>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8" name="Oval 357">
                <a:extLst>
                  <a:ext uri="{FF2B5EF4-FFF2-40B4-BE49-F238E27FC236}">
                    <a16:creationId xmlns:a16="http://schemas.microsoft.com/office/drawing/2014/main" id="{A236988D-798F-384E-8DDE-1AC0A77B315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9" name="Oval 358">
                <a:extLst>
                  <a:ext uri="{FF2B5EF4-FFF2-40B4-BE49-F238E27FC236}">
                    <a16:creationId xmlns:a16="http://schemas.microsoft.com/office/drawing/2014/main" id="{C4C673DD-75A7-5844-A4F5-64B9BEA27A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nvGrpSpPr>
            <p:cNvPr id="366" name="Group 148">
              <a:extLst>
                <a:ext uri="{FF2B5EF4-FFF2-40B4-BE49-F238E27FC236}">
                  <a16:creationId xmlns:a16="http://schemas.microsoft.com/office/drawing/2014/main" id="{F021FAE4-32E0-2144-BFDD-D6EFA8B276AE}"/>
                </a:ext>
              </a:extLst>
            </p:cNvPr>
            <p:cNvGrpSpPr>
              <a:grpSpLocks/>
            </p:cNvGrpSpPr>
            <p:nvPr/>
          </p:nvGrpSpPr>
          <p:grpSpPr bwMode="auto">
            <a:xfrm>
              <a:off x="8207592" y="2673589"/>
              <a:ext cx="799405" cy="236966"/>
              <a:chOff x="453" y="3465"/>
              <a:chExt cx="561" cy="136"/>
            </a:xfrm>
          </p:grpSpPr>
          <p:sp>
            <p:nvSpPr>
              <p:cNvPr id="367" name="Rectangle 149">
                <a:extLst>
                  <a:ext uri="{FF2B5EF4-FFF2-40B4-BE49-F238E27FC236}">
                    <a16:creationId xmlns:a16="http://schemas.microsoft.com/office/drawing/2014/main" id="{93B37654-0763-114F-AA2F-3A9E07388149}"/>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68" name="Rectangle 150">
                <a:extLst>
                  <a:ext uri="{FF2B5EF4-FFF2-40B4-BE49-F238E27FC236}">
                    <a16:creationId xmlns:a16="http://schemas.microsoft.com/office/drawing/2014/main" id="{AABF2D8B-7487-0742-BA35-023E04B67A8C}"/>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69" name="Rectangle 151">
                <a:extLst>
                  <a:ext uri="{FF2B5EF4-FFF2-40B4-BE49-F238E27FC236}">
                    <a16:creationId xmlns:a16="http://schemas.microsoft.com/office/drawing/2014/main" id="{D6D3CB67-9339-734B-AB0F-9E44535D56A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0" name="Rectangle 152">
                <a:extLst>
                  <a:ext uri="{FF2B5EF4-FFF2-40B4-BE49-F238E27FC236}">
                    <a16:creationId xmlns:a16="http://schemas.microsoft.com/office/drawing/2014/main" id="{D8AB43B3-3B77-B646-A401-FABAFFFA1642}"/>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1" name="Line 153">
                <a:extLst>
                  <a:ext uri="{FF2B5EF4-FFF2-40B4-BE49-F238E27FC236}">
                    <a16:creationId xmlns:a16="http://schemas.microsoft.com/office/drawing/2014/main" id="{E6B2B676-EED8-CB4D-921C-F264E4A9D76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372" name="Content Placeholder 2">
            <a:extLst>
              <a:ext uri="{FF2B5EF4-FFF2-40B4-BE49-F238E27FC236}">
                <a16:creationId xmlns:a16="http://schemas.microsoft.com/office/drawing/2014/main" id="{79568C0E-EF16-3C4B-8D37-DECD1B4863BB}"/>
              </a:ext>
            </a:extLst>
          </p:cNvPr>
          <p:cNvSpPr txBox="1">
            <a:spLocks/>
          </p:cNvSpPr>
          <p:nvPr/>
        </p:nvSpPr>
        <p:spPr>
          <a:xfrm>
            <a:off x="1266092" y="2276884"/>
            <a:ext cx="3869689" cy="267613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15504" defTabSz="685800">
              <a:spcBef>
                <a:spcPts val="750"/>
              </a:spcBef>
              <a:buFont typeface="Wingdings" charset="2"/>
              <a:buChar char="§"/>
              <a:defRPr/>
            </a:pPr>
            <a:r>
              <a:rPr lang="en-US" sz="2400" dirty="0">
                <a:solidFill>
                  <a:prstClr val="black"/>
                </a:solidFill>
                <a:latin typeface="Avenir Book" panose="020B0503020203020204" pitchFamily="34" charset="-78"/>
                <a:cs typeface="Avenir Book" panose="020B0503020203020204" pitchFamily="34" charset="-78"/>
              </a:rPr>
              <a:t>Cisco CRS router:</a:t>
            </a:r>
          </a:p>
          <a:p>
            <a:pPr marL="521494" lvl="1" indent="-215504" defTabSz="685800">
              <a:spcBef>
                <a:spcPts val="375"/>
              </a:spcBef>
              <a:buFont typeface="Wingdings" charset="2"/>
              <a:buChar char="§"/>
              <a:defRPr/>
            </a:pPr>
            <a:r>
              <a:rPr lang="en-US" sz="2100" dirty="0">
                <a:solidFill>
                  <a:prstClr val="black"/>
                </a:solidFill>
                <a:latin typeface="Avenir Book" panose="020B0503020203020204" pitchFamily="34" charset="-78"/>
                <a:cs typeface="Avenir Book" panose="020B0503020203020204" pitchFamily="34" charset="-78"/>
              </a:rPr>
              <a:t>B</a:t>
            </a:r>
            <a:r>
              <a:rPr lang="en-US" sz="2100" dirty="0" smtClean="0">
                <a:solidFill>
                  <a:prstClr val="black"/>
                </a:solidFill>
                <a:latin typeface="Avenir Book" panose="020B0503020203020204" pitchFamily="34" charset="-78"/>
                <a:cs typeface="Avenir Book" panose="020B0503020203020204" pitchFamily="34" charset="-78"/>
              </a:rPr>
              <a:t>asic </a:t>
            </a:r>
            <a:r>
              <a:rPr lang="en-US" sz="2100" dirty="0">
                <a:solidFill>
                  <a:prstClr val="black"/>
                </a:solidFill>
                <a:latin typeface="Avenir Book" panose="020B0503020203020204" pitchFamily="34" charset="-78"/>
                <a:cs typeface="Avenir Book" panose="020B0503020203020204" pitchFamily="34" charset="-78"/>
              </a:rPr>
              <a:t>unit: 8 switching planes</a:t>
            </a:r>
          </a:p>
          <a:p>
            <a:pPr marL="521494" lvl="1" indent="-215504" defTabSz="685800">
              <a:spcBef>
                <a:spcPts val="375"/>
              </a:spcBef>
              <a:buFont typeface="Wingdings" charset="2"/>
              <a:buChar char="§"/>
              <a:defRPr/>
            </a:pPr>
            <a:r>
              <a:rPr lang="en-US" sz="2100" dirty="0">
                <a:solidFill>
                  <a:prstClr val="black"/>
                </a:solidFill>
                <a:latin typeface="Avenir Book" panose="020B0503020203020204" pitchFamily="34" charset="-78"/>
                <a:cs typeface="Avenir Book" panose="020B0503020203020204" pitchFamily="34" charset="-78"/>
              </a:rPr>
              <a:t>E</a:t>
            </a:r>
            <a:r>
              <a:rPr lang="en-US" sz="2100" dirty="0" smtClean="0">
                <a:solidFill>
                  <a:prstClr val="black"/>
                </a:solidFill>
                <a:latin typeface="Avenir Book" panose="020B0503020203020204" pitchFamily="34" charset="-78"/>
                <a:cs typeface="Avenir Book" panose="020B0503020203020204" pitchFamily="34" charset="-78"/>
              </a:rPr>
              <a:t>ach </a:t>
            </a:r>
            <a:r>
              <a:rPr lang="en-US" sz="2100" dirty="0">
                <a:solidFill>
                  <a:prstClr val="black"/>
                </a:solidFill>
                <a:latin typeface="Avenir Book" panose="020B0503020203020204" pitchFamily="34" charset="-78"/>
                <a:cs typeface="Avenir Book" panose="020B0503020203020204" pitchFamily="34" charset="-78"/>
              </a:rPr>
              <a:t>plane: 3-stage interconnection network</a:t>
            </a:r>
          </a:p>
          <a:p>
            <a:pPr marL="521494" lvl="1" indent="-215504" defTabSz="685800">
              <a:spcBef>
                <a:spcPts val="375"/>
              </a:spcBef>
              <a:buFont typeface="Wingdings" charset="2"/>
              <a:buChar char="§"/>
              <a:defRPr/>
            </a:pPr>
            <a:r>
              <a:rPr lang="en-US" sz="2100" dirty="0">
                <a:solidFill>
                  <a:prstClr val="black"/>
                </a:solidFill>
                <a:latin typeface="Avenir Book" panose="020B0503020203020204" pitchFamily="34" charset="-78"/>
                <a:cs typeface="Avenir Book" panose="020B0503020203020204" pitchFamily="34" charset="-78"/>
              </a:rPr>
              <a:t>up to 100’s </a:t>
            </a:r>
            <a:r>
              <a:rPr lang="en-US" sz="2100" dirty="0" err="1">
                <a:solidFill>
                  <a:prstClr val="black"/>
                </a:solidFill>
                <a:latin typeface="Avenir Book" panose="020B0503020203020204" pitchFamily="34" charset="-78"/>
                <a:cs typeface="Avenir Book" panose="020B0503020203020204" pitchFamily="34" charset="-78"/>
              </a:rPr>
              <a:t>Tbps</a:t>
            </a:r>
            <a:r>
              <a:rPr lang="en-US" sz="2100" dirty="0">
                <a:solidFill>
                  <a:prstClr val="black"/>
                </a:solidFill>
                <a:latin typeface="Avenir Book" panose="020B0503020203020204" pitchFamily="34" charset="-78"/>
                <a:cs typeface="Avenir Book" panose="020B0503020203020204" pitchFamily="34" charset="-78"/>
              </a:rPr>
              <a:t> switching </a:t>
            </a:r>
            <a:r>
              <a:rPr lang="en-US" sz="2100" dirty="0" smtClean="0">
                <a:solidFill>
                  <a:prstClr val="black"/>
                </a:solidFill>
                <a:latin typeface="Avenir Book" panose="020B0503020203020204" pitchFamily="34" charset="-78"/>
                <a:cs typeface="Avenir Book" panose="020B0503020203020204" pitchFamily="34" charset="-78"/>
              </a:rPr>
              <a:t>capacity</a:t>
            </a:r>
          </a:p>
        </p:txBody>
      </p:sp>
      <p:pic>
        <p:nvPicPr>
          <p:cNvPr id="4" name="Picture 3">
            <a:extLst>
              <a:ext uri="{FF2B5EF4-FFF2-40B4-BE49-F238E27FC236}">
                <a16:creationId xmlns:a16="http://schemas.microsoft.com/office/drawing/2014/main" id="{6FF52103-AEE1-3D43-8707-045D602860C7}"/>
              </a:ext>
            </a:extLst>
          </p:cNvPr>
          <p:cNvPicPr>
            <a:picLocks noChangeAspect="1"/>
          </p:cNvPicPr>
          <p:nvPr/>
        </p:nvPicPr>
        <p:blipFill>
          <a:blip r:embed="rId3"/>
          <a:stretch>
            <a:fillRect/>
          </a:stretch>
        </p:blipFill>
        <p:spPr>
          <a:xfrm>
            <a:off x="7449590" y="3985784"/>
            <a:ext cx="703262" cy="550205"/>
          </a:xfrm>
          <a:prstGeom prst="rect">
            <a:avLst/>
          </a:prstGeom>
        </p:spPr>
      </p:pic>
      <p:sp>
        <p:nvSpPr>
          <p:cNvPr id="223" name="Content Placeholder 2">
            <a:extLst>
              <a:ext uri="{FF2B5EF4-FFF2-40B4-BE49-F238E27FC236}">
                <a16:creationId xmlns:a16="http://schemas.microsoft.com/office/drawing/2014/main" id="{79568C0E-EF16-3C4B-8D37-DECD1B4863BB}"/>
              </a:ext>
            </a:extLst>
          </p:cNvPr>
          <p:cNvSpPr txBox="1">
            <a:spLocks/>
          </p:cNvSpPr>
          <p:nvPr/>
        </p:nvSpPr>
        <p:spPr>
          <a:xfrm>
            <a:off x="1266092" y="4803207"/>
            <a:ext cx="9539653" cy="524037"/>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15504" defTabSz="685800">
              <a:spcBef>
                <a:spcPts val="750"/>
              </a:spcBef>
              <a:buFont typeface="Wingdings" charset="2"/>
              <a:buChar char="§"/>
              <a:defRPr/>
            </a:pPr>
            <a:r>
              <a:rPr lang="en-US" sz="1400" dirty="0">
                <a:solidFill>
                  <a:srgbClr val="C00000"/>
                </a:solidFill>
                <a:latin typeface="Avenir Book" panose="020B0503020203020204" pitchFamily="34" charset="-78"/>
                <a:cs typeface="Avenir Book" panose="020B0503020203020204" pitchFamily="34" charset="-78"/>
              </a:rPr>
              <a:t>Cisco CRS router</a:t>
            </a:r>
            <a:r>
              <a:rPr lang="en-US" sz="1400" dirty="0" smtClean="0">
                <a:solidFill>
                  <a:srgbClr val="C00000"/>
                </a:solidFill>
                <a:latin typeface="Avenir Book" panose="020B0503020203020204" pitchFamily="34" charset="-78"/>
                <a:cs typeface="Avenir Book" panose="020B0503020203020204" pitchFamily="34" charset="-78"/>
              </a:rPr>
              <a:t>:</a:t>
            </a:r>
            <a:r>
              <a:rPr lang="en-US" sz="1400" dirty="0">
                <a:solidFill>
                  <a:srgbClr val="C00000"/>
                </a:solidFill>
                <a:latin typeface="Avenir Book" panose="020B0503020203020204" pitchFamily="34" charset="-78"/>
                <a:cs typeface="Avenir Book" panose="020B0503020203020204" pitchFamily="34" charset="-78"/>
              </a:rPr>
              <a:t> https://nexstor.com/wp-content/uploads/2018/05/cisco-crs-1-multishelf-system-datasheet.pdf</a:t>
            </a:r>
          </a:p>
        </p:txBody>
      </p:sp>
    </p:spTree>
    <p:extLst>
      <p:ext uri="{BB962C8B-B14F-4D97-AF65-F5344CB8AC3E}">
        <p14:creationId xmlns:p14="http://schemas.microsoft.com/office/powerpoint/2010/main" val="334877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dissolve">
                                      <p:cBhvr>
                                        <p:cTn id="7" dur="500"/>
                                        <p:tgtEl>
                                          <p:spTgt spid="3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3"/>
                                        </p:tgtEl>
                                        <p:attrNameLst>
                                          <p:attrName>style.visibility</p:attrName>
                                        </p:attrNameLst>
                                      </p:cBhvr>
                                      <p:to>
                                        <p:strVal val="visible"/>
                                      </p:to>
                                    </p:set>
                                    <p:animEffect transition="in" filter="dissolve">
                                      <p:cBhvr>
                                        <p:cTn id="12"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P spid="2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41504" y="251876"/>
            <a:ext cx="7886700" cy="670967"/>
          </a:xfrm>
        </p:spPr>
        <p:txBody>
          <a:bodyPr>
            <a:normAutofit fontScale="90000"/>
          </a:bodyPr>
          <a:lstStyle/>
          <a:p>
            <a:r>
              <a:rPr lang="en-US" altLang="en-US" dirty="0">
                <a:ea typeface="ＭＳ Ｐゴシック" panose="020B0600070205080204" pitchFamily="34" charset="-128"/>
              </a:rPr>
              <a:t>Output port </a:t>
            </a:r>
            <a:r>
              <a:rPr lang="en-US" altLang="en-US" dirty="0" smtClean="0">
                <a:ea typeface="ＭＳ Ｐゴシック" panose="020B0600070205080204" pitchFamily="34" charset="-128"/>
              </a:rPr>
              <a:t>functions</a:t>
            </a:r>
            <a:endParaRPr lang="en-US" dirty="0"/>
          </a:p>
        </p:txBody>
      </p:sp>
      <p:grpSp>
        <p:nvGrpSpPr>
          <p:cNvPr id="10" name="Group 9">
            <a:extLst>
              <a:ext uri="{FF2B5EF4-FFF2-40B4-BE49-F238E27FC236}">
                <a16:creationId xmlns:a16="http://schemas.microsoft.com/office/drawing/2014/main" id="{89D5CAC8-4273-BF4C-A720-130BA9B77F38}"/>
              </a:ext>
            </a:extLst>
          </p:cNvPr>
          <p:cNvGrpSpPr/>
          <p:nvPr/>
        </p:nvGrpSpPr>
        <p:grpSpPr>
          <a:xfrm>
            <a:off x="6223402" y="2331483"/>
            <a:ext cx="5335264" cy="1271847"/>
            <a:chOff x="763318" y="1529542"/>
            <a:chExt cx="7113685" cy="1695796"/>
          </a:xfrm>
        </p:grpSpPr>
        <p:sp>
          <p:nvSpPr>
            <p:cNvPr id="168" name="Rectangle 5">
              <a:extLst>
                <a:ext uri="{FF2B5EF4-FFF2-40B4-BE49-F238E27FC236}">
                  <a16:creationId xmlns:a16="http://schemas.microsoft.com/office/drawing/2014/main" id="{9B163D0F-CA1A-3E4C-BF5C-777B168A4EEA}"/>
                </a:ext>
              </a:extLst>
            </p:cNvPr>
            <p:cNvSpPr>
              <a:spLocks noChangeArrowheads="1"/>
            </p:cNvSpPr>
            <p:nvPr/>
          </p:nvSpPr>
          <p:spPr bwMode="auto">
            <a:xfrm>
              <a:off x="2505123" y="1529542"/>
              <a:ext cx="4568825" cy="1679171"/>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169" name="Rectangle 6">
              <a:extLst>
                <a:ext uri="{FF2B5EF4-FFF2-40B4-BE49-F238E27FC236}">
                  <a16:creationId xmlns:a16="http://schemas.microsoft.com/office/drawing/2014/main" id="{D9ABA473-56A4-9140-B810-39DA1BF9AA4C}"/>
                </a:ext>
              </a:extLst>
            </p:cNvPr>
            <p:cNvSpPr>
              <a:spLocks noChangeArrowheads="1"/>
            </p:cNvSpPr>
            <p:nvPr/>
          </p:nvSpPr>
          <p:spPr bwMode="auto">
            <a:xfrm>
              <a:off x="5427711" y="1946056"/>
              <a:ext cx="1417637"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line</a:t>
              </a:r>
            </a:p>
            <a:p>
              <a:pPr algn="ct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termination</a:t>
              </a:r>
            </a:p>
          </p:txBody>
        </p:sp>
        <p:sp>
          <p:nvSpPr>
            <p:cNvPr id="170" name="Rectangle 7">
              <a:extLst>
                <a:ext uri="{FF2B5EF4-FFF2-40B4-BE49-F238E27FC236}">
                  <a16:creationId xmlns:a16="http://schemas.microsoft.com/office/drawing/2014/main" id="{A93445FD-0A38-824D-AD5C-D69A392C9E2F}"/>
                </a:ext>
              </a:extLst>
            </p:cNvPr>
            <p:cNvSpPr>
              <a:spLocks noChangeArrowheads="1"/>
            </p:cNvSpPr>
            <p:nvPr/>
          </p:nvSpPr>
          <p:spPr bwMode="auto">
            <a:xfrm>
              <a:off x="4118023" y="1673006"/>
              <a:ext cx="1152525" cy="1409700"/>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171" name="Line 10">
              <a:extLst>
                <a:ext uri="{FF2B5EF4-FFF2-40B4-BE49-F238E27FC236}">
                  <a16:creationId xmlns:a16="http://schemas.microsoft.com/office/drawing/2014/main" id="{F251D37A-1EA2-C048-A7C5-11851E5541EA}"/>
                </a:ext>
              </a:extLst>
            </p:cNvPr>
            <p:cNvSpPr>
              <a:spLocks noChangeShapeType="1"/>
            </p:cNvSpPr>
            <p:nvPr/>
          </p:nvSpPr>
          <p:spPr bwMode="auto">
            <a:xfrm>
              <a:off x="3940223" y="2392143"/>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2" name="Line 11">
              <a:extLst>
                <a:ext uri="{FF2B5EF4-FFF2-40B4-BE49-F238E27FC236}">
                  <a16:creationId xmlns:a16="http://schemas.microsoft.com/office/drawing/2014/main" id="{E70C16AE-A78C-2644-ACA1-5A2B601BF119}"/>
                </a:ext>
              </a:extLst>
            </p:cNvPr>
            <p:cNvSpPr>
              <a:spLocks noChangeShapeType="1"/>
            </p:cNvSpPr>
            <p:nvPr/>
          </p:nvSpPr>
          <p:spPr bwMode="auto">
            <a:xfrm>
              <a:off x="5273723" y="2349281"/>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4" name="Rectangle 13">
              <a:extLst>
                <a:ext uri="{FF2B5EF4-FFF2-40B4-BE49-F238E27FC236}">
                  <a16:creationId xmlns:a16="http://schemas.microsoft.com/office/drawing/2014/main" id="{A66255F7-4CD5-DF46-8B83-7D17A05654C5}"/>
                </a:ext>
              </a:extLst>
            </p:cNvPr>
            <p:cNvSpPr>
              <a:spLocks noChangeArrowheads="1"/>
            </p:cNvSpPr>
            <p:nvPr/>
          </p:nvSpPr>
          <p:spPr bwMode="auto">
            <a:xfrm>
              <a:off x="4151361" y="1982568"/>
              <a:ext cx="1055687"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link </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layer </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protocol</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(send)</a:t>
              </a:r>
            </a:p>
          </p:txBody>
        </p:sp>
        <p:sp>
          <p:nvSpPr>
            <p:cNvPr id="175" name="Rectangle 16">
              <a:extLst>
                <a:ext uri="{FF2B5EF4-FFF2-40B4-BE49-F238E27FC236}">
                  <a16:creationId xmlns:a16="http://schemas.microsoft.com/office/drawing/2014/main" id="{DDB93494-97A6-8A4A-91E9-BC29A5AE37AC}"/>
                </a:ext>
              </a:extLst>
            </p:cNvPr>
            <p:cNvSpPr>
              <a:spLocks noChangeArrowheads="1"/>
            </p:cNvSpPr>
            <p:nvPr/>
          </p:nvSpPr>
          <p:spPr bwMode="auto">
            <a:xfrm>
              <a:off x="763318" y="1925822"/>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switch</a:t>
              </a:r>
            </a:p>
            <a:p>
              <a:pPr algn="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f</a:t>
              </a:r>
              <a:r>
                <a:rPr lang="en-US" altLang="en-US" sz="1500" kern="0" dirty="0" err="1">
                  <a:solidFill>
                    <a:srgbClr val="000000"/>
                  </a:solidFill>
                  <a:latin typeface="Avenir Book" panose="020B0503020203020204" pitchFamily="34" charset="-78"/>
                  <a:cs typeface="Avenir Book" panose="020B0503020203020204" pitchFamily="34" charset="-78"/>
                </a:rPr>
                <a:t>abric</a:t>
              </a:r>
              <a:endParaRPr lang="en-US" altLang="en-US" sz="1500" kern="0" dirty="0">
                <a:solidFill>
                  <a:srgbClr val="000000"/>
                </a:solidFill>
                <a:latin typeface="Avenir Book" panose="020B0503020203020204" pitchFamily="34" charset="-78"/>
                <a:cs typeface="Avenir Book" panose="020B0503020203020204" pitchFamily="34" charset="-78"/>
              </a:endParaRPr>
            </a:p>
            <a:p>
              <a:pPr algn="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a:t>
              </a:r>
              <a:r>
                <a:rPr lang="en-US" altLang="en-US" sz="1350" kern="0" dirty="0">
                  <a:solidFill>
                    <a:srgbClr val="000000"/>
                  </a:solidFill>
                  <a:latin typeface="Avenir Book" panose="020B0503020203020204" pitchFamily="34" charset="-78"/>
                  <a:cs typeface="Avenir Book" panose="020B0503020203020204" pitchFamily="34" charset="-78"/>
                </a:rPr>
                <a:t>rate: </a:t>
              </a:r>
              <a:r>
                <a:rPr lang="en-US" altLang="en-US" sz="1500" kern="0" dirty="0">
                  <a:solidFill>
                    <a:srgbClr val="000000"/>
                  </a:solidFill>
                  <a:latin typeface="Avenir Book" panose="020B0503020203020204" pitchFamily="34" charset="-78"/>
                  <a:cs typeface="Avenir Book" panose="020B0503020203020204" pitchFamily="34" charset="-78"/>
                </a:rPr>
                <a:t>NR)</a:t>
              </a:r>
            </a:p>
          </p:txBody>
        </p:sp>
        <p:grpSp>
          <p:nvGrpSpPr>
            <p:cNvPr id="176" name="Group 28">
              <a:extLst>
                <a:ext uri="{FF2B5EF4-FFF2-40B4-BE49-F238E27FC236}">
                  <a16:creationId xmlns:a16="http://schemas.microsoft.com/office/drawing/2014/main" id="{D9BF0A2B-C5F9-A740-8460-7E121162451A}"/>
                </a:ext>
              </a:extLst>
            </p:cNvPr>
            <p:cNvGrpSpPr>
              <a:grpSpLocks/>
            </p:cNvGrpSpPr>
            <p:nvPr/>
          </p:nvGrpSpPr>
          <p:grpSpPr bwMode="auto">
            <a:xfrm>
              <a:off x="2657523" y="1623793"/>
              <a:ext cx="1247775" cy="1504950"/>
              <a:chOff x="3180" y="909"/>
              <a:chExt cx="786" cy="948"/>
            </a:xfrm>
          </p:grpSpPr>
          <p:sp>
            <p:nvSpPr>
              <p:cNvPr id="177" name="Rectangle 8">
                <a:extLst>
                  <a:ext uri="{FF2B5EF4-FFF2-40B4-BE49-F238E27FC236}">
                    <a16:creationId xmlns:a16="http://schemas.microsoft.com/office/drawing/2014/main" id="{DD4D9539-6E74-FE4C-939B-205C9E71D416}"/>
                  </a:ext>
                </a:extLst>
              </p:cNvPr>
              <p:cNvSpPr>
                <a:spLocks noChangeArrowheads="1"/>
              </p:cNvSpPr>
              <p:nvPr/>
            </p:nvSpPr>
            <p:spPr bwMode="auto">
              <a:xfrm>
                <a:off x="3180" y="909"/>
                <a:ext cx="786" cy="948"/>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178" name="Text Box 14">
                <a:extLst>
                  <a:ext uri="{FF2B5EF4-FFF2-40B4-BE49-F238E27FC236}">
                    <a16:creationId xmlns:a16="http://schemas.microsoft.com/office/drawing/2014/main" id="{AE54DBDF-A7F9-704B-B392-E2740194AA62}"/>
                  </a:ext>
                </a:extLst>
              </p:cNvPr>
              <p:cNvSpPr txBox="1">
                <a:spLocks noChangeArrowheads="1"/>
              </p:cNvSpPr>
              <p:nvPr/>
            </p:nvSpPr>
            <p:spPr bwMode="auto">
              <a:xfrm>
                <a:off x="3237" y="917"/>
                <a:ext cx="712"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datagram</a:t>
                </a:r>
              </a:p>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buffer</a:t>
                </a:r>
              </a:p>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queueing</a:t>
                </a:r>
              </a:p>
            </p:txBody>
          </p:sp>
          <p:grpSp>
            <p:nvGrpSpPr>
              <p:cNvPr id="179" name="Group 17">
                <a:extLst>
                  <a:ext uri="{FF2B5EF4-FFF2-40B4-BE49-F238E27FC236}">
                    <a16:creationId xmlns:a16="http://schemas.microsoft.com/office/drawing/2014/main" id="{06F8403D-BA10-5144-A155-19FE3754BE36}"/>
                  </a:ext>
                </a:extLst>
              </p:cNvPr>
              <p:cNvGrpSpPr>
                <a:grpSpLocks/>
              </p:cNvGrpSpPr>
              <p:nvPr/>
            </p:nvGrpSpPr>
            <p:grpSpPr bwMode="auto">
              <a:xfrm>
                <a:off x="3260" y="1299"/>
                <a:ext cx="626" cy="295"/>
                <a:chOff x="310" y="3526"/>
                <a:chExt cx="1040" cy="457"/>
              </a:xfrm>
            </p:grpSpPr>
            <p:sp>
              <p:nvSpPr>
                <p:cNvPr id="180" name="Rectangle 18">
                  <a:extLst>
                    <a:ext uri="{FF2B5EF4-FFF2-40B4-BE49-F238E27FC236}">
                      <a16:creationId xmlns:a16="http://schemas.microsoft.com/office/drawing/2014/main" id="{9A795CC1-826F-4C44-9993-319F64F49FC2}"/>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181" name="Line 19">
                  <a:extLst>
                    <a:ext uri="{FF2B5EF4-FFF2-40B4-BE49-F238E27FC236}">
                      <a16:creationId xmlns:a16="http://schemas.microsoft.com/office/drawing/2014/main" id="{4731A973-BD75-D041-B879-015ABFDDD7EB}"/>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2" name="Line 20">
                  <a:extLst>
                    <a:ext uri="{FF2B5EF4-FFF2-40B4-BE49-F238E27FC236}">
                      <a16:creationId xmlns:a16="http://schemas.microsoft.com/office/drawing/2014/main" id="{E25B9F25-22CB-0447-9AC4-9FC92218F432}"/>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3" name="Line 21">
                  <a:extLst>
                    <a:ext uri="{FF2B5EF4-FFF2-40B4-BE49-F238E27FC236}">
                      <a16:creationId xmlns:a16="http://schemas.microsoft.com/office/drawing/2014/main" id="{91851468-4893-D34C-9AE7-1771C894A65C}"/>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4" name="Line 22">
                  <a:extLst>
                    <a:ext uri="{FF2B5EF4-FFF2-40B4-BE49-F238E27FC236}">
                      <a16:creationId xmlns:a16="http://schemas.microsoft.com/office/drawing/2014/main" id="{24979CFA-E6E8-6443-8031-1C8E87B15CF5}"/>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5" name="Line 23">
                  <a:extLst>
                    <a:ext uri="{FF2B5EF4-FFF2-40B4-BE49-F238E27FC236}">
                      <a16:creationId xmlns:a16="http://schemas.microsoft.com/office/drawing/2014/main" id="{DD3375EE-F46C-7845-8A16-1C39FA3943F4}"/>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6" name="Line 24">
                  <a:extLst>
                    <a:ext uri="{FF2B5EF4-FFF2-40B4-BE49-F238E27FC236}">
                      <a16:creationId xmlns:a16="http://schemas.microsoft.com/office/drawing/2014/main" id="{2CF7F543-916F-574B-9CF5-E75F82B8E662}"/>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7" name="Line 25">
                  <a:extLst>
                    <a:ext uri="{FF2B5EF4-FFF2-40B4-BE49-F238E27FC236}">
                      <a16:creationId xmlns:a16="http://schemas.microsoft.com/office/drawing/2014/main" id="{5571B680-4F31-6A43-B505-CB421081C05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8" name="Line 26">
                  <a:extLst>
                    <a:ext uri="{FF2B5EF4-FFF2-40B4-BE49-F238E27FC236}">
                      <a16:creationId xmlns:a16="http://schemas.microsoft.com/office/drawing/2014/main" id="{87E5063B-F80B-F542-9BC3-D9BE9AAED9D2}"/>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189" name="Line 27">
              <a:extLst>
                <a:ext uri="{FF2B5EF4-FFF2-40B4-BE49-F238E27FC236}">
                  <a16:creationId xmlns:a16="http://schemas.microsoft.com/office/drawing/2014/main" id="{AC914BE7-EF9D-D444-B3B1-4333D5182D93}"/>
                </a:ext>
              </a:extLst>
            </p:cNvPr>
            <p:cNvSpPr>
              <a:spLocks noChangeShapeType="1"/>
            </p:cNvSpPr>
            <p:nvPr/>
          </p:nvSpPr>
          <p:spPr bwMode="auto">
            <a:xfrm>
              <a:off x="1878016" y="1579418"/>
              <a:ext cx="0" cy="16459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0" name="Line 9">
              <a:extLst>
                <a:ext uri="{FF2B5EF4-FFF2-40B4-BE49-F238E27FC236}">
                  <a16:creationId xmlns:a16="http://schemas.microsoft.com/office/drawing/2014/main" id="{CBD25FB7-BD31-354A-B607-0A105E81B218}"/>
                </a:ext>
              </a:extLst>
            </p:cNvPr>
            <p:cNvSpPr>
              <a:spLocks noChangeShapeType="1"/>
            </p:cNvSpPr>
            <p:nvPr/>
          </p:nvSpPr>
          <p:spPr bwMode="auto">
            <a:xfrm flipV="1">
              <a:off x="1860598" y="2435006"/>
              <a:ext cx="92551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8" name="Straight Arrow Connector 7">
              <a:extLst>
                <a:ext uri="{FF2B5EF4-FFF2-40B4-BE49-F238E27FC236}">
                  <a16:creationId xmlns:a16="http://schemas.microsoft.com/office/drawing/2014/main" id="{12077A03-5191-4C4E-9229-0F4C5ED20B83}"/>
                </a:ext>
              </a:extLst>
            </p:cNvPr>
            <p:cNvCxnSpPr/>
            <p:nvPr/>
          </p:nvCxnSpPr>
          <p:spPr>
            <a:xfrm>
              <a:off x="6846225" y="2394066"/>
              <a:ext cx="103077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49EDB8-5525-2E4A-8DBC-6D03E6692746}"/>
                </a:ext>
              </a:extLst>
            </p:cNvPr>
            <p:cNvSpPr txBox="1"/>
            <p:nvPr/>
          </p:nvSpPr>
          <p:spPr>
            <a:xfrm flipH="1">
              <a:off x="7215448" y="2377441"/>
              <a:ext cx="315884" cy="553997"/>
            </a:xfrm>
            <a:prstGeom prst="rect">
              <a:avLst/>
            </a:prstGeom>
            <a:noFill/>
          </p:spPr>
          <p:txBody>
            <a:bodyPr wrap="square" rtlCol="0">
              <a:spAutoFit/>
            </a:bodyPr>
            <a:lstStyle/>
            <a:p>
              <a:pPr defTabSz="685800">
                <a:defRPr/>
              </a:pPr>
              <a:r>
                <a:rPr lang="en-US" sz="2100" dirty="0">
                  <a:solidFill>
                    <a:prstClr val="black"/>
                  </a:solidFill>
                  <a:latin typeface="Avenir Book" panose="020B0503020203020204" pitchFamily="34" charset="-78"/>
                  <a:cs typeface="Avenir Book" panose="020B0503020203020204" pitchFamily="34" charset="-78"/>
                </a:rPr>
                <a:t>R</a:t>
              </a:r>
            </a:p>
          </p:txBody>
        </p:sp>
      </p:grpSp>
      <p:grpSp>
        <p:nvGrpSpPr>
          <p:cNvPr id="36" name="Group 60">
            <a:extLst>
              <a:ext uri="{FF2B5EF4-FFF2-40B4-BE49-F238E27FC236}">
                <a16:creationId xmlns:a16="http://schemas.microsoft.com/office/drawing/2014/main" id="{BFA21CC6-3BDD-0546-BF9B-53F12E412143}"/>
              </a:ext>
            </a:extLst>
          </p:cNvPr>
          <p:cNvGrpSpPr>
            <a:grpSpLocks/>
          </p:cNvGrpSpPr>
          <p:nvPr/>
        </p:nvGrpSpPr>
        <p:grpSpPr bwMode="auto">
          <a:xfrm>
            <a:off x="2070633" y="1905582"/>
            <a:ext cx="1207294" cy="1757363"/>
            <a:chOff x="2418" y="1882"/>
            <a:chExt cx="1014" cy="1476"/>
          </a:xfrm>
          <a:effectLst>
            <a:outerShdw blurRad="50800" dist="38100" dir="2700000" algn="tl" rotWithShape="0">
              <a:prstClr val="black">
                <a:alpha val="40000"/>
              </a:prstClr>
            </a:outerShdw>
          </a:effectLst>
        </p:grpSpPr>
        <p:sp>
          <p:nvSpPr>
            <p:cNvPr id="37"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8"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58" y="2418"/>
              <a:ext cx="931"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high-speed </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switching</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fabric</a:t>
              </a:r>
            </a:p>
          </p:txBody>
        </p:sp>
      </p:grpSp>
      <p:grpSp>
        <p:nvGrpSpPr>
          <p:cNvPr id="39" name="Group 38">
            <a:extLst>
              <a:ext uri="{FF2B5EF4-FFF2-40B4-BE49-F238E27FC236}">
                <a16:creationId xmlns:a16="http://schemas.microsoft.com/office/drawing/2014/main" id="{3EF9895C-337A-3B44-9EA1-F8EEA976D228}"/>
              </a:ext>
            </a:extLst>
          </p:cNvPr>
          <p:cNvGrpSpPr/>
          <p:nvPr/>
        </p:nvGrpSpPr>
        <p:grpSpPr>
          <a:xfrm>
            <a:off x="2083730" y="1184063"/>
            <a:ext cx="1193006" cy="817960"/>
            <a:chOff x="4342365" y="2504247"/>
            <a:chExt cx="1590675" cy="1090613"/>
          </a:xfrm>
        </p:grpSpPr>
        <p:sp>
          <p:nvSpPr>
            <p:cNvPr id="40"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1"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484230" y="2545522"/>
              <a:ext cx="1259320" cy="59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a:solidFill>
                    <a:prstClr val="black"/>
                  </a:solidFill>
                  <a:latin typeface="Avenir Book" panose="020B0503020203020204" pitchFamily="34" charset="-78"/>
                  <a:cs typeface="Avenir Book" panose="020B0503020203020204" pitchFamily="34" charset="-78"/>
                </a:rPr>
                <a:t>routing </a:t>
              </a:r>
            </a:p>
            <a:p>
              <a:pPr algn="ctr" defTabSz="685800">
                <a:lnSpc>
                  <a:spcPct val="85000"/>
                </a:lnSpc>
                <a:defRPr/>
              </a:pPr>
              <a:r>
                <a:rPr lang="en-US" altLang="en-US" sz="1350">
                  <a:solidFill>
                    <a:prstClr val="black"/>
                  </a:solidFill>
                  <a:latin typeface="Avenir Book" panose="020B0503020203020204" pitchFamily="34" charset="-78"/>
                  <a:cs typeface="Avenir Book" panose="020B0503020203020204" pitchFamily="34" charset="-78"/>
                </a:rPr>
                <a:t>processor</a:t>
              </a:r>
            </a:p>
          </p:txBody>
        </p:sp>
        <p:sp>
          <p:nvSpPr>
            <p:cNvPr id="42"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43" name="Group 17">
            <a:extLst>
              <a:ext uri="{FF2B5EF4-FFF2-40B4-BE49-F238E27FC236}">
                <a16:creationId xmlns:a16="http://schemas.microsoft.com/office/drawing/2014/main" id="{ACA66ED2-9041-9540-A174-B6BE809E0111}"/>
              </a:ext>
            </a:extLst>
          </p:cNvPr>
          <p:cNvGrpSpPr>
            <a:grpSpLocks/>
          </p:cNvGrpSpPr>
          <p:nvPr/>
        </p:nvGrpSpPr>
        <p:grpSpPr bwMode="auto">
          <a:xfrm>
            <a:off x="538299" y="1916298"/>
            <a:ext cx="1525190" cy="425053"/>
            <a:chOff x="930" y="1989"/>
            <a:chExt cx="1482" cy="357"/>
          </a:xfrm>
        </p:grpSpPr>
        <p:sp>
          <p:nvSpPr>
            <p:cNvPr id="44"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5"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6"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7"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8"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49" name="Group 18">
            <a:extLst>
              <a:ext uri="{FF2B5EF4-FFF2-40B4-BE49-F238E27FC236}">
                <a16:creationId xmlns:a16="http://schemas.microsoft.com/office/drawing/2014/main" id="{A6176FD2-28E4-634E-B138-CE64958CCB93}"/>
              </a:ext>
            </a:extLst>
          </p:cNvPr>
          <p:cNvGrpSpPr>
            <a:grpSpLocks/>
          </p:cNvGrpSpPr>
          <p:nvPr/>
        </p:nvGrpSpPr>
        <p:grpSpPr bwMode="auto">
          <a:xfrm>
            <a:off x="529965" y="3220031"/>
            <a:ext cx="1544241" cy="425054"/>
            <a:chOff x="930" y="1989"/>
            <a:chExt cx="1482" cy="357"/>
          </a:xfrm>
        </p:grpSpPr>
        <p:sp>
          <p:nvSpPr>
            <p:cNvPr id="50"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1"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2"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3"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4"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55"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1002643" y="2584238"/>
            <a:ext cx="409575" cy="409575"/>
            <a:chOff x="354" y="2715"/>
            <a:chExt cx="344" cy="344"/>
          </a:xfrm>
        </p:grpSpPr>
        <p:sp>
          <p:nvSpPr>
            <p:cNvPr id="56"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7"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8"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9"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60"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459717" y="3704616"/>
            <a:ext cx="15440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a:solidFill>
                  <a:prstClr val="black"/>
                </a:solidFill>
                <a:latin typeface="Avenir Book" panose="020B0503020203020204" pitchFamily="34" charset="-78"/>
                <a:cs typeface="Avenir Book" panose="020B0503020203020204" pitchFamily="34" charset="-78"/>
              </a:rPr>
              <a:t>router input ports</a:t>
            </a:r>
          </a:p>
        </p:txBody>
      </p:sp>
      <p:grpSp>
        <p:nvGrpSpPr>
          <p:cNvPr id="61" name="Group 37">
            <a:extLst>
              <a:ext uri="{FF2B5EF4-FFF2-40B4-BE49-F238E27FC236}">
                <a16:creationId xmlns:a16="http://schemas.microsoft.com/office/drawing/2014/main" id="{11CB7D7F-8B2C-554A-B4F6-07F28C5B5C9F}"/>
              </a:ext>
            </a:extLst>
          </p:cNvPr>
          <p:cNvGrpSpPr>
            <a:grpSpLocks/>
          </p:cNvGrpSpPr>
          <p:nvPr/>
        </p:nvGrpSpPr>
        <p:grpSpPr bwMode="auto">
          <a:xfrm>
            <a:off x="3238637" y="1919868"/>
            <a:ext cx="1468040" cy="425054"/>
            <a:chOff x="-51" y="2454"/>
            <a:chExt cx="1482" cy="357"/>
          </a:xfrm>
          <a:effectLst>
            <a:outerShdw blurRad="50800" dist="38100" dir="2700000" algn="tl" rotWithShape="0">
              <a:prstClr val="black">
                <a:alpha val="40000"/>
              </a:prstClr>
            </a:outerShdw>
          </a:effectLst>
        </p:grpSpPr>
        <p:grpSp>
          <p:nvGrpSpPr>
            <p:cNvPr id="62"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64"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65"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66"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67"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63"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68" name="Group 38">
            <a:extLst>
              <a:ext uri="{FF2B5EF4-FFF2-40B4-BE49-F238E27FC236}">
                <a16:creationId xmlns:a16="http://schemas.microsoft.com/office/drawing/2014/main" id="{5D8C710B-718F-D647-B17E-DF34372005AC}"/>
              </a:ext>
            </a:extLst>
          </p:cNvPr>
          <p:cNvGrpSpPr>
            <a:grpSpLocks/>
          </p:cNvGrpSpPr>
          <p:nvPr/>
        </p:nvGrpSpPr>
        <p:grpSpPr bwMode="auto">
          <a:xfrm>
            <a:off x="3252923" y="3220031"/>
            <a:ext cx="1508522" cy="425054"/>
            <a:chOff x="-51" y="2454"/>
            <a:chExt cx="1482" cy="357"/>
          </a:xfrm>
        </p:grpSpPr>
        <p:grpSp>
          <p:nvGrpSpPr>
            <p:cNvPr id="69"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71"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2"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3"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4"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70"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75"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3903006" y="2577095"/>
            <a:ext cx="409575" cy="409575"/>
            <a:chOff x="354" y="2715"/>
            <a:chExt cx="344" cy="344"/>
          </a:xfrm>
        </p:grpSpPr>
        <p:sp>
          <p:nvSpPr>
            <p:cNvPr id="76"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7"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8"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9"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80"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3477953" y="3735572"/>
            <a:ext cx="166263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a:solidFill>
                  <a:prstClr val="black"/>
                </a:solidFill>
                <a:latin typeface="Avenir Book" panose="020B0503020203020204" pitchFamily="34" charset="-78"/>
                <a:cs typeface="Avenir Book" panose="020B0503020203020204" pitchFamily="34" charset="-78"/>
              </a:rPr>
              <a:t>router output ports</a:t>
            </a:r>
          </a:p>
        </p:txBody>
      </p:sp>
      <p:sp>
        <p:nvSpPr>
          <p:cNvPr id="81" name="Freeform 10">
            <a:extLst>
              <a:ext uri="{FF2B5EF4-FFF2-40B4-BE49-F238E27FC236}">
                <a16:creationId xmlns:a16="http://schemas.microsoft.com/office/drawing/2014/main" id="{9563B337-045C-B84E-ADB0-A5D36720825E}"/>
              </a:ext>
            </a:extLst>
          </p:cNvPr>
          <p:cNvSpPr>
            <a:spLocks/>
          </p:cNvSpPr>
          <p:nvPr/>
        </p:nvSpPr>
        <p:spPr bwMode="auto">
          <a:xfrm>
            <a:off x="1628911" y="1405520"/>
            <a:ext cx="384572" cy="54769"/>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cxnSp>
        <p:nvCxnSpPr>
          <p:cNvPr id="82" name="Elbow Connector 81">
            <a:extLst>
              <a:ext uri="{FF2B5EF4-FFF2-40B4-BE49-F238E27FC236}">
                <a16:creationId xmlns:a16="http://schemas.microsoft.com/office/drawing/2014/main" id="{3E124150-F33F-0C46-842C-F5427C1367BD}"/>
              </a:ext>
            </a:extLst>
          </p:cNvPr>
          <p:cNvCxnSpPr>
            <a:cxnSpLocks noChangeShapeType="1"/>
            <a:endCxn id="53" idx="0"/>
          </p:cNvCxnSpPr>
          <p:nvPr/>
        </p:nvCxnSpPr>
        <p:spPr bwMode="auto">
          <a:xfrm rot="5400000">
            <a:off x="891319" y="2202643"/>
            <a:ext cx="1854994" cy="260747"/>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9385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fontScale="90000"/>
          </a:bodyPr>
          <a:lstStyle/>
          <a:p>
            <a:pPr algn="ctr" eaLnBrk="1" hangingPunct="1"/>
            <a:r>
              <a:rPr lang="en-GB" sz="4400" dirty="0" smtClean="0"/>
              <a:t>Queuing, Buffer management and Scheduling</a:t>
            </a:r>
            <a:endParaRPr lang="en-US" sz="4400"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267372691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39084" y="376533"/>
            <a:ext cx="7886700" cy="670967"/>
          </a:xfrm>
        </p:spPr>
        <p:txBody>
          <a:bodyPr>
            <a:normAutofit fontScale="90000"/>
          </a:bodyPr>
          <a:lstStyle/>
          <a:p>
            <a:r>
              <a:rPr lang="en-US" altLang="en-US" dirty="0">
                <a:ea typeface="ＭＳ Ｐゴシック" panose="020B0600070205080204" pitchFamily="34" charset="-128"/>
              </a:rPr>
              <a:t>Input port queuing</a:t>
            </a:r>
            <a:endParaRPr lang="en-US" dirty="0"/>
          </a:p>
        </p:txBody>
      </p:sp>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2139084" y="1120897"/>
            <a:ext cx="7886700" cy="1017599"/>
          </a:xfrm>
        </p:spPr>
        <p:txBody>
          <a:bodyPr>
            <a:normAutofit fontScale="85000" lnSpcReduction="20000"/>
          </a:bodyPr>
          <a:lstStyle/>
          <a:p>
            <a:pPr>
              <a:lnSpc>
                <a:spcPct val="110000"/>
              </a:lnSpc>
            </a:pPr>
            <a:r>
              <a:rPr lang="en-US" altLang="en-US" sz="2600" dirty="0">
                <a:ea typeface="ＭＳ Ｐゴシック" panose="020B0600070205080204" pitchFamily="34" charset="-128"/>
              </a:rPr>
              <a:t>If switch fabric slower than input ports combined </a:t>
            </a:r>
            <a:r>
              <a:rPr lang="en-US" altLang="en-US" sz="2600" dirty="0" smtClean="0">
                <a:ea typeface="ＭＳ Ｐゴシック" panose="020B0600070205080204" pitchFamily="34" charset="-128"/>
                <a:sym typeface="Wingdings" panose="05000000000000000000" pitchFamily="2" charset="2"/>
              </a:rPr>
              <a:t> </a:t>
            </a:r>
            <a:r>
              <a:rPr lang="en-US" altLang="en-US" sz="2600" dirty="0" smtClean="0">
                <a:ea typeface="ＭＳ Ｐゴシック" panose="020B0600070205080204" pitchFamily="34" charset="-128"/>
              </a:rPr>
              <a:t> </a:t>
            </a:r>
            <a:r>
              <a:rPr lang="en-US" altLang="en-US" sz="2600" dirty="0">
                <a:ea typeface="ＭＳ Ｐゴシック" panose="020B0600070205080204" pitchFamily="34" charset="-128"/>
              </a:rPr>
              <a:t>queueing may occur at input queues </a:t>
            </a:r>
          </a:p>
          <a:p>
            <a:pPr lvl="1">
              <a:lnSpc>
                <a:spcPct val="110000"/>
              </a:lnSpc>
            </a:pPr>
            <a:r>
              <a:rPr lang="en-US" altLang="en-US" sz="2100" dirty="0">
                <a:ea typeface="ＭＳ Ｐゴシック" panose="020B0600070205080204" pitchFamily="34" charset="-128"/>
              </a:rPr>
              <a:t>Q</a:t>
            </a:r>
            <a:r>
              <a:rPr lang="en-US" altLang="en-US" sz="2100" dirty="0" smtClean="0">
                <a:ea typeface="ＭＳ Ｐゴシック" panose="020B0600070205080204" pitchFamily="34" charset="-128"/>
              </a:rPr>
              <a:t>ueueing </a:t>
            </a:r>
            <a:r>
              <a:rPr lang="en-US" altLang="en-US" sz="2100" dirty="0">
                <a:ea typeface="ＭＳ Ｐゴシック" panose="020B0600070205080204" pitchFamily="34" charset="-128"/>
              </a:rPr>
              <a:t>delay and loss due to input buffer overflow!</a:t>
            </a:r>
          </a:p>
          <a:p>
            <a:pPr>
              <a:lnSpc>
                <a:spcPct val="110000"/>
              </a:lnSpc>
            </a:pPr>
            <a:endParaRPr lang="en-US" dirty="0"/>
          </a:p>
        </p:txBody>
      </p:sp>
      <p:sp>
        <p:nvSpPr>
          <p:cNvPr id="104" name="Text Box 62">
            <a:extLst>
              <a:ext uri="{FF2B5EF4-FFF2-40B4-BE49-F238E27FC236}">
                <a16:creationId xmlns:a16="http://schemas.microsoft.com/office/drawing/2014/main" id="{A61D6C7D-A6A0-2949-A958-E9C2A14B38D6}"/>
              </a:ext>
            </a:extLst>
          </p:cNvPr>
          <p:cNvSpPr txBox="1">
            <a:spLocks noChangeArrowheads="1"/>
          </p:cNvSpPr>
          <p:nvPr/>
        </p:nvSpPr>
        <p:spPr bwMode="auto">
          <a:xfrm>
            <a:off x="2863082" y="4482426"/>
            <a:ext cx="3344594"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500" dirty="0">
                <a:solidFill>
                  <a:srgbClr val="000000"/>
                </a:solidFill>
                <a:latin typeface="Avenir Book" panose="020B0503020203020204" pitchFamily="34" charset="-78"/>
                <a:cs typeface="Avenir Book" panose="020B0503020203020204" pitchFamily="34" charset="-78"/>
              </a:rPr>
              <a:t>O</a:t>
            </a:r>
            <a:r>
              <a:rPr lang="en-US" altLang="en-US" sz="1500" dirty="0" smtClean="0">
                <a:solidFill>
                  <a:srgbClr val="000000"/>
                </a:solidFill>
                <a:latin typeface="Avenir Book" panose="020B0503020203020204" pitchFamily="34" charset="-78"/>
                <a:cs typeface="Avenir Book" panose="020B0503020203020204" pitchFamily="34" charset="-78"/>
              </a:rPr>
              <a:t>utput </a:t>
            </a:r>
            <a:r>
              <a:rPr lang="en-US" altLang="en-US" sz="1500" dirty="0">
                <a:solidFill>
                  <a:srgbClr val="000000"/>
                </a:solidFill>
                <a:latin typeface="Avenir Book" panose="020B0503020203020204" pitchFamily="34" charset="-78"/>
                <a:cs typeface="Avenir Book" panose="020B0503020203020204" pitchFamily="34" charset="-78"/>
              </a:rPr>
              <a:t>port contention: only one red datagram can be transferred. lower red packet is </a:t>
            </a:r>
            <a:r>
              <a:rPr lang="en-US" altLang="en-US" sz="1500" dirty="0">
                <a:solidFill>
                  <a:srgbClr val="C00000"/>
                </a:solidFill>
                <a:latin typeface="Avenir Book" panose="020B0503020203020204" pitchFamily="34" charset="-78"/>
                <a:cs typeface="Avenir Book" panose="020B0503020203020204" pitchFamily="34" charset="-78"/>
              </a:rPr>
              <a:t>blocked</a:t>
            </a:r>
          </a:p>
        </p:txBody>
      </p:sp>
      <p:grpSp>
        <p:nvGrpSpPr>
          <p:cNvPr id="141" name="Group 140">
            <a:extLst>
              <a:ext uri="{FF2B5EF4-FFF2-40B4-BE49-F238E27FC236}">
                <a16:creationId xmlns:a16="http://schemas.microsoft.com/office/drawing/2014/main" id="{A8B7A346-0262-A945-984D-C0F97E764874}"/>
              </a:ext>
            </a:extLst>
          </p:cNvPr>
          <p:cNvGrpSpPr/>
          <p:nvPr/>
        </p:nvGrpSpPr>
        <p:grpSpPr>
          <a:xfrm>
            <a:off x="3408994" y="3067635"/>
            <a:ext cx="2270522" cy="1363265"/>
            <a:chOff x="2908374" y="3743325"/>
            <a:chExt cx="3027362" cy="1817687"/>
          </a:xfrm>
        </p:grpSpPr>
        <p:grpSp>
          <p:nvGrpSpPr>
            <p:cNvPr id="73" name="Group 7">
              <a:extLst>
                <a:ext uri="{FF2B5EF4-FFF2-40B4-BE49-F238E27FC236}">
                  <a16:creationId xmlns:a16="http://schemas.microsoft.com/office/drawing/2014/main" id="{D164F740-85C3-9A46-A495-5762FFD54497}"/>
                </a:ext>
              </a:extLst>
            </p:cNvPr>
            <p:cNvGrpSpPr>
              <a:grpSpLocks/>
            </p:cNvGrpSpPr>
            <p:nvPr/>
          </p:nvGrpSpPr>
          <p:grpSpPr bwMode="auto">
            <a:xfrm>
              <a:off x="2908374" y="3751262"/>
              <a:ext cx="3027362" cy="1809750"/>
              <a:chOff x="523" y="976"/>
              <a:chExt cx="2099" cy="1356"/>
            </a:xfrm>
          </p:grpSpPr>
          <p:sp>
            <p:nvSpPr>
              <p:cNvPr id="74" name="Rectangle 8">
                <a:extLst>
                  <a:ext uri="{FF2B5EF4-FFF2-40B4-BE49-F238E27FC236}">
                    <a16:creationId xmlns:a16="http://schemas.microsoft.com/office/drawing/2014/main" id="{3D3FDDE5-E1D2-4741-B9DB-0E91DB81EADF}"/>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75" name="Group 9">
                <a:extLst>
                  <a:ext uri="{FF2B5EF4-FFF2-40B4-BE49-F238E27FC236}">
                    <a16:creationId xmlns:a16="http://schemas.microsoft.com/office/drawing/2014/main" id="{E04796AD-83ED-2C40-B3DD-6EE81FAF767E}"/>
                  </a:ext>
                </a:extLst>
              </p:cNvPr>
              <p:cNvGrpSpPr>
                <a:grpSpLocks/>
              </p:cNvGrpSpPr>
              <p:nvPr/>
            </p:nvGrpSpPr>
            <p:grpSpPr bwMode="auto">
              <a:xfrm>
                <a:off x="804" y="997"/>
                <a:ext cx="249" cy="1295"/>
                <a:chOff x="748" y="997"/>
                <a:chExt cx="249" cy="1295"/>
              </a:xfrm>
            </p:grpSpPr>
            <p:sp>
              <p:nvSpPr>
                <p:cNvPr id="94" name="Rectangle 10">
                  <a:extLst>
                    <a:ext uri="{FF2B5EF4-FFF2-40B4-BE49-F238E27FC236}">
                      <a16:creationId xmlns:a16="http://schemas.microsoft.com/office/drawing/2014/main" id="{43ED5184-D575-0248-A3F3-81B5349D9771}"/>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5" name="Rectangle 11">
                  <a:extLst>
                    <a:ext uri="{FF2B5EF4-FFF2-40B4-BE49-F238E27FC236}">
                      <a16:creationId xmlns:a16="http://schemas.microsoft.com/office/drawing/2014/main" id="{2FA9BAD8-AE3E-DB45-B0FD-7FDA2BE93B67}"/>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6" name="Rectangle 12">
                  <a:extLst>
                    <a:ext uri="{FF2B5EF4-FFF2-40B4-BE49-F238E27FC236}">
                      <a16:creationId xmlns:a16="http://schemas.microsoft.com/office/drawing/2014/main" id="{9F580657-7B0A-D44A-A81D-E4A1D6379EDD}"/>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76" name="Group 13">
                <a:extLst>
                  <a:ext uri="{FF2B5EF4-FFF2-40B4-BE49-F238E27FC236}">
                    <a16:creationId xmlns:a16="http://schemas.microsoft.com/office/drawing/2014/main" id="{056EE82A-FAB8-7249-BC14-6FFA66DA07F7}"/>
                  </a:ext>
                </a:extLst>
              </p:cNvPr>
              <p:cNvGrpSpPr>
                <a:grpSpLocks/>
              </p:cNvGrpSpPr>
              <p:nvPr/>
            </p:nvGrpSpPr>
            <p:grpSpPr bwMode="auto">
              <a:xfrm>
                <a:off x="2109" y="1002"/>
                <a:ext cx="249" cy="1295"/>
                <a:chOff x="748" y="997"/>
                <a:chExt cx="249" cy="1295"/>
              </a:xfrm>
            </p:grpSpPr>
            <p:sp>
              <p:nvSpPr>
                <p:cNvPr id="91" name="Rectangle 14">
                  <a:extLst>
                    <a:ext uri="{FF2B5EF4-FFF2-40B4-BE49-F238E27FC236}">
                      <a16:creationId xmlns:a16="http://schemas.microsoft.com/office/drawing/2014/main" id="{E5CA9310-6AD6-2146-9776-7012072315D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2" name="Rectangle 15">
                  <a:extLst>
                    <a:ext uri="{FF2B5EF4-FFF2-40B4-BE49-F238E27FC236}">
                      <a16:creationId xmlns:a16="http://schemas.microsoft.com/office/drawing/2014/main" id="{8D066A34-9935-0949-9FF4-6C93094CBF75}"/>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3" name="Rectangle 16">
                  <a:extLst>
                    <a:ext uri="{FF2B5EF4-FFF2-40B4-BE49-F238E27FC236}">
                      <a16:creationId xmlns:a16="http://schemas.microsoft.com/office/drawing/2014/main" id="{AEE24D80-D9B2-5E43-BE37-0732E26D5A01}"/>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77" name="Line 17">
                <a:extLst>
                  <a:ext uri="{FF2B5EF4-FFF2-40B4-BE49-F238E27FC236}">
                    <a16:creationId xmlns:a16="http://schemas.microsoft.com/office/drawing/2014/main" id="{E7EAA4E2-487B-894A-934C-8BED5D29A04B}"/>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8" name="Line 18">
                <a:extLst>
                  <a:ext uri="{FF2B5EF4-FFF2-40B4-BE49-F238E27FC236}">
                    <a16:creationId xmlns:a16="http://schemas.microsoft.com/office/drawing/2014/main" id="{F056DF5E-0636-A74F-AFC5-06DA708CC8F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9" name="Line 19">
                <a:extLst>
                  <a:ext uri="{FF2B5EF4-FFF2-40B4-BE49-F238E27FC236}">
                    <a16:creationId xmlns:a16="http://schemas.microsoft.com/office/drawing/2014/main" id="{1A5F3287-940C-9740-86D0-1AB977CAFF9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0" name="Line 20">
                <a:extLst>
                  <a:ext uri="{FF2B5EF4-FFF2-40B4-BE49-F238E27FC236}">
                    <a16:creationId xmlns:a16="http://schemas.microsoft.com/office/drawing/2014/main" id="{F520F608-8F8B-EE4D-AB7D-4587DC70B484}"/>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1" name="Line 21">
                <a:extLst>
                  <a:ext uri="{FF2B5EF4-FFF2-40B4-BE49-F238E27FC236}">
                    <a16:creationId xmlns:a16="http://schemas.microsoft.com/office/drawing/2014/main" id="{5D5075D4-1165-4C4C-AF51-B90ABAD1F9B4}"/>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2" name="Line 22">
                <a:extLst>
                  <a:ext uri="{FF2B5EF4-FFF2-40B4-BE49-F238E27FC236}">
                    <a16:creationId xmlns:a16="http://schemas.microsoft.com/office/drawing/2014/main" id="{C10787ED-2529-B644-9C51-F8157D8A6B97}"/>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83" name="Group 23">
                <a:extLst>
                  <a:ext uri="{FF2B5EF4-FFF2-40B4-BE49-F238E27FC236}">
                    <a16:creationId xmlns:a16="http://schemas.microsoft.com/office/drawing/2014/main" id="{971E0D16-1F7C-F048-8258-EDA2CB10DD1F}"/>
                  </a:ext>
                </a:extLst>
              </p:cNvPr>
              <p:cNvGrpSpPr>
                <a:grpSpLocks/>
              </p:cNvGrpSpPr>
              <p:nvPr/>
            </p:nvGrpSpPr>
            <p:grpSpPr bwMode="auto">
              <a:xfrm>
                <a:off x="523" y="1169"/>
                <a:ext cx="288" cy="939"/>
                <a:chOff x="-60" y="1148"/>
                <a:chExt cx="168" cy="939"/>
              </a:xfrm>
            </p:grpSpPr>
            <p:sp>
              <p:nvSpPr>
                <p:cNvPr id="88" name="Line 24">
                  <a:extLst>
                    <a:ext uri="{FF2B5EF4-FFF2-40B4-BE49-F238E27FC236}">
                      <a16:creationId xmlns:a16="http://schemas.microsoft.com/office/drawing/2014/main" id="{A7F9F178-4046-3247-B2E2-AE134DC9BBA2}"/>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9" name="Line 25">
                  <a:extLst>
                    <a:ext uri="{FF2B5EF4-FFF2-40B4-BE49-F238E27FC236}">
                      <a16:creationId xmlns:a16="http://schemas.microsoft.com/office/drawing/2014/main" id="{C8CD8FEE-FC96-3A43-8409-D693193AE512}"/>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0" name="Line 26">
                  <a:extLst>
                    <a:ext uri="{FF2B5EF4-FFF2-40B4-BE49-F238E27FC236}">
                      <a16:creationId xmlns:a16="http://schemas.microsoft.com/office/drawing/2014/main" id="{4CBECCBD-CFD3-764F-887C-FED5405A0A3E}"/>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4" name="Group 27">
                <a:extLst>
                  <a:ext uri="{FF2B5EF4-FFF2-40B4-BE49-F238E27FC236}">
                    <a16:creationId xmlns:a16="http://schemas.microsoft.com/office/drawing/2014/main" id="{1DA00A78-49E3-534E-A704-59927A764178}"/>
                  </a:ext>
                </a:extLst>
              </p:cNvPr>
              <p:cNvGrpSpPr>
                <a:grpSpLocks/>
              </p:cNvGrpSpPr>
              <p:nvPr/>
            </p:nvGrpSpPr>
            <p:grpSpPr bwMode="auto">
              <a:xfrm>
                <a:off x="2334" y="1173"/>
                <a:ext cx="288" cy="939"/>
                <a:chOff x="-60" y="1148"/>
                <a:chExt cx="168" cy="939"/>
              </a:xfrm>
            </p:grpSpPr>
            <p:sp>
              <p:nvSpPr>
                <p:cNvPr id="85" name="Line 28">
                  <a:extLst>
                    <a:ext uri="{FF2B5EF4-FFF2-40B4-BE49-F238E27FC236}">
                      <a16:creationId xmlns:a16="http://schemas.microsoft.com/office/drawing/2014/main" id="{61838874-A5DC-7947-8DA7-12A88836EA34}"/>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6" name="Line 29">
                  <a:extLst>
                    <a:ext uri="{FF2B5EF4-FFF2-40B4-BE49-F238E27FC236}">
                      <a16:creationId xmlns:a16="http://schemas.microsoft.com/office/drawing/2014/main" id="{5372ECE9-A44D-9040-8B03-CA9D88C7D71A}"/>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7" name="Line 30">
                  <a:extLst>
                    <a:ext uri="{FF2B5EF4-FFF2-40B4-BE49-F238E27FC236}">
                      <a16:creationId xmlns:a16="http://schemas.microsoft.com/office/drawing/2014/main" id="{FA2DA940-73AA-D447-84F1-95C932F532DC}"/>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97" name="Rectangle 55">
              <a:extLst>
                <a:ext uri="{FF2B5EF4-FFF2-40B4-BE49-F238E27FC236}">
                  <a16:creationId xmlns:a16="http://schemas.microsoft.com/office/drawing/2014/main" id="{DC8735CA-28A8-9844-8915-2B52D5644D3C}"/>
                </a:ext>
              </a:extLst>
            </p:cNvPr>
            <p:cNvSpPr>
              <a:spLocks noChangeArrowheads="1"/>
            </p:cNvSpPr>
            <p:nvPr/>
          </p:nvSpPr>
          <p:spPr bwMode="auto">
            <a:xfrm>
              <a:off x="3360811" y="3748087"/>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8" name="Rectangle 56">
              <a:extLst>
                <a:ext uri="{FF2B5EF4-FFF2-40B4-BE49-F238E27FC236}">
                  <a16:creationId xmlns:a16="http://schemas.microsoft.com/office/drawing/2014/main" id="{583B70AF-74AA-594D-B7DD-CD358704562B}"/>
                </a:ext>
              </a:extLst>
            </p:cNvPr>
            <p:cNvSpPr>
              <a:spLocks noChangeArrowheads="1"/>
            </p:cNvSpPr>
            <p:nvPr/>
          </p:nvSpPr>
          <p:spPr bwMode="auto">
            <a:xfrm>
              <a:off x="3346524" y="4479925"/>
              <a:ext cx="252412"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9" name="Rectangle 57">
              <a:extLst>
                <a:ext uri="{FF2B5EF4-FFF2-40B4-BE49-F238E27FC236}">
                  <a16:creationId xmlns:a16="http://schemas.microsoft.com/office/drawing/2014/main" id="{7B6BE014-EC1B-4245-8E39-262F9C15550C}"/>
                </a:ext>
              </a:extLst>
            </p:cNvPr>
            <p:cNvSpPr>
              <a:spLocks noChangeArrowheads="1"/>
            </p:cNvSpPr>
            <p:nvPr/>
          </p:nvSpPr>
          <p:spPr bwMode="auto">
            <a:xfrm>
              <a:off x="3344936" y="5114925"/>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0" name="Rectangle 58">
              <a:extLst>
                <a:ext uri="{FF2B5EF4-FFF2-40B4-BE49-F238E27FC236}">
                  <a16:creationId xmlns:a16="http://schemas.microsoft.com/office/drawing/2014/main" id="{5727D261-4FAD-9C40-8357-59F2BB7AE5CF}"/>
                </a:ext>
              </a:extLst>
            </p:cNvPr>
            <p:cNvSpPr>
              <a:spLocks noChangeArrowheads="1"/>
            </p:cNvSpPr>
            <p:nvPr/>
          </p:nvSpPr>
          <p:spPr bwMode="auto">
            <a:xfrm>
              <a:off x="3002036" y="3743325"/>
              <a:ext cx="252413"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1" name="Rectangle 59">
              <a:extLst>
                <a:ext uri="{FF2B5EF4-FFF2-40B4-BE49-F238E27FC236}">
                  <a16:creationId xmlns:a16="http://schemas.microsoft.com/office/drawing/2014/main" id="{1194EC16-CE8F-8D4B-A795-C4A17F3FEE9C}"/>
                </a:ext>
              </a:extLst>
            </p:cNvPr>
            <p:cNvSpPr>
              <a:spLocks noChangeArrowheads="1"/>
            </p:cNvSpPr>
            <p:nvPr/>
          </p:nvSpPr>
          <p:spPr bwMode="auto">
            <a:xfrm>
              <a:off x="2997274" y="5103812"/>
              <a:ext cx="252412" cy="13176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2" name="Line 60">
              <a:extLst>
                <a:ext uri="{FF2B5EF4-FFF2-40B4-BE49-F238E27FC236}">
                  <a16:creationId xmlns:a16="http://schemas.microsoft.com/office/drawing/2014/main" id="{67621AA8-BE0E-7F4B-BC70-5D6A01E48F83}"/>
                </a:ext>
              </a:extLst>
            </p:cNvPr>
            <p:cNvSpPr>
              <a:spLocks noChangeShapeType="1"/>
            </p:cNvSpPr>
            <p:nvPr/>
          </p:nvSpPr>
          <p:spPr bwMode="auto">
            <a:xfrm>
              <a:off x="3652911" y="3803650"/>
              <a:ext cx="1479550" cy="1587"/>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5" name="Text Box 64">
              <a:extLst>
                <a:ext uri="{FF2B5EF4-FFF2-40B4-BE49-F238E27FC236}">
                  <a16:creationId xmlns:a16="http://schemas.microsoft.com/office/drawing/2014/main" id="{CB734319-6832-8C4E-B16D-A545895BCBC1}"/>
                </a:ext>
              </a:extLst>
            </p:cNvPr>
            <p:cNvSpPr txBox="1">
              <a:spLocks noChangeArrowheads="1"/>
            </p:cNvSpPr>
            <p:nvPr/>
          </p:nvSpPr>
          <p:spPr bwMode="auto">
            <a:xfrm>
              <a:off x="4046611" y="4548186"/>
              <a:ext cx="81475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switch</a:t>
              </a:r>
            </a:p>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fabric</a:t>
              </a:r>
            </a:p>
          </p:txBody>
        </p:sp>
        <p:sp>
          <p:nvSpPr>
            <p:cNvPr id="106" name="Line 73">
              <a:extLst>
                <a:ext uri="{FF2B5EF4-FFF2-40B4-BE49-F238E27FC236}">
                  <a16:creationId xmlns:a16="http://schemas.microsoft.com/office/drawing/2014/main" id="{5550252A-B930-0747-B713-DACF5B30A867}"/>
                </a:ext>
              </a:extLst>
            </p:cNvPr>
            <p:cNvSpPr>
              <a:spLocks noChangeShapeType="1"/>
            </p:cNvSpPr>
            <p:nvPr/>
          </p:nvSpPr>
          <p:spPr bwMode="auto">
            <a:xfrm>
              <a:off x="3643386" y="4548187"/>
              <a:ext cx="1458913" cy="19050"/>
            </a:xfrm>
            <a:prstGeom prst="line">
              <a:avLst/>
            </a:prstGeom>
            <a:noFill/>
            <a:ln w="28575">
              <a:solidFill>
                <a:srgbClr val="000099"/>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7" name="Group 79">
            <a:extLst>
              <a:ext uri="{FF2B5EF4-FFF2-40B4-BE49-F238E27FC236}">
                <a16:creationId xmlns:a16="http://schemas.microsoft.com/office/drawing/2014/main" id="{C5196E2D-6A1D-9849-8A2B-31C0EF009838}"/>
              </a:ext>
            </a:extLst>
          </p:cNvPr>
          <p:cNvGrpSpPr>
            <a:grpSpLocks/>
          </p:cNvGrpSpPr>
          <p:nvPr/>
        </p:nvGrpSpPr>
        <p:grpSpPr bwMode="auto">
          <a:xfrm>
            <a:off x="6871311" y="3067963"/>
            <a:ext cx="2690813" cy="2158604"/>
            <a:chOff x="2950" y="2025"/>
            <a:chExt cx="2260" cy="1813"/>
          </a:xfrm>
        </p:grpSpPr>
        <p:grpSp>
          <p:nvGrpSpPr>
            <p:cNvPr id="108" name="Group 31">
              <a:extLst>
                <a:ext uri="{FF2B5EF4-FFF2-40B4-BE49-F238E27FC236}">
                  <a16:creationId xmlns:a16="http://schemas.microsoft.com/office/drawing/2014/main" id="{961F130E-3A11-5044-A5C6-98D394F90B30}"/>
                </a:ext>
              </a:extLst>
            </p:cNvPr>
            <p:cNvGrpSpPr>
              <a:grpSpLocks/>
            </p:cNvGrpSpPr>
            <p:nvPr/>
          </p:nvGrpSpPr>
          <p:grpSpPr bwMode="auto">
            <a:xfrm>
              <a:off x="3074" y="2047"/>
              <a:ext cx="1907" cy="1140"/>
              <a:chOff x="523" y="976"/>
              <a:chExt cx="2099" cy="1356"/>
            </a:xfrm>
          </p:grpSpPr>
          <p:sp>
            <p:nvSpPr>
              <p:cNvPr id="118" name="Rectangle 32">
                <a:extLst>
                  <a:ext uri="{FF2B5EF4-FFF2-40B4-BE49-F238E27FC236}">
                    <a16:creationId xmlns:a16="http://schemas.microsoft.com/office/drawing/2014/main" id="{72F70161-3D6F-B147-8A8F-41A13F54E1D6}"/>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119" name="Group 33">
                <a:extLst>
                  <a:ext uri="{FF2B5EF4-FFF2-40B4-BE49-F238E27FC236}">
                    <a16:creationId xmlns:a16="http://schemas.microsoft.com/office/drawing/2014/main" id="{E1D22FF4-168D-4C4A-9242-A4710729BBB9}"/>
                  </a:ext>
                </a:extLst>
              </p:cNvPr>
              <p:cNvGrpSpPr>
                <a:grpSpLocks/>
              </p:cNvGrpSpPr>
              <p:nvPr/>
            </p:nvGrpSpPr>
            <p:grpSpPr bwMode="auto">
              <a:xfrm>
                <a:off x="804" y="997"/>
                <a:ext cx="249" cy="1295"/>
                <a:chOff x="748" y="997"/>
                <a:chExt cx="249" cy="1295"/>
              </a:xfrm>
            </p:grpSpPr>
            <p:sp>
              <p:nvSpPr>
                <p:cNvPr id="138" name="Rectangle 34">
                  <a:extLst>
                    <a:ext uri="{FF2B5EF4-FFF2-40B4-BE49-F238E27FC236}">
                      <a16:creationId xmlns:a16="http://schemas.microsoft.com/office/drawing/2014/main" id="{90EE215A-C3AE-254D-88D8-6E5E1C625304}"/>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39" name="Rectangle 35">
                  <a:extLst>
                    <a:ext uri="{FF2B5EF4-FFF2-40B4-BE49-F238E27FC236}">
                      <a16:creationId xmlns:a16="http://schemas.microsoft.com/office/drawing/2014/main" id="{B87EB84E-1DCB-6747-983D-A91A87C6BA50}"/>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40" name="Rectangle 36">
                  <a:extLst>
                    <a:ext uri="{FF2B5EF4-FFF2-40B4-BE49-F238E27FC236}">
                      <a16:creationId xmlns:a16="http://schemas.microsoft.com/office/drawing/2014/main" id="{13842296-C860-1A4C-94BA-0C09F8E543A4}"/>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120" name="Group 37">
                <a:extLst>
                  <a:ext uri="{FF2B5EF4-FFF2-40B4-BE49-F238E27FC236}">
                    <a16:creationId xmlns:a16="http://schemas.microsoft.com/office/drawing/2014/main" id="{20C7A379-A501-F04B-A31A-66AAB7D4ABA9}"/>
                  </a:ext>
                </a:extLst>
              </p:cNvPr>
              <p:cNvGrpSpPr>
                <a:grpSpLocks/>
              </p:cNvGrpSpPr>
              <p:nvPr/>
            </p:nvGrpSpPr>
            <p:grpSpPr bwMode="auto">
              <a:xfrm>
                <a:off x="2109" y="1002"/>
                <a:ext cx="249" cy="1295"/>
                <a:chOff x="748" y="997"/>
                <a:chExt cx="249" cy="1295"/>
              </a:xfrm>
            </p:grpSpPr>
            <p:sp>
              <p:nvSpPr>
                <p:cNvPr id="135" name="Rectangle 38">
                  <a:extLst>
                    <a:ext uri="{FF2B5EF4-FFF2-40B4-BE49-F238E27FC236}">
                      <a16:creationId xmlns:a16="http://schemas.microsoft.com/office/drawing/2014/main" id="{9AE46CFA-B305-FE44-AB5C-0CCBC6BAF91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36" name="Rectangle 39">
                  <a:extLst>
                    <a:ext uri="{FF2B5EF4-FFF2-40B4-BE49-F238E27FC236}">
                      <a16:creationId xmlns:a16="http://schemas.microsoft.com/office/drawing/2014/main" id="{06D7163C-5A06-6144-AF1D-9BE7DECCB8B7}"/>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37" name="Rectangle 40">
                  <a:extLst>
                    <a:ext uri="{FF2B5EF4-FFF2-40B4-BE49-F238E27FC236}">
                      <a16:creationId xmlns:a16="http://schemas.microsoft.com/office/drawing/2014/main" id="{06F54AE9-52AF-6E46-8BE7-EDEF5EBD718A}"/>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121" name="Line 41">
                <a:extLst>
                  <a:ext uri="{FF2B5EF4-FFF2-40B4-BE49-F238E27FC236}">
                    <a16:creationId xmlns:a16="http://schemas.microsoft.com/office/drawing/2014/main" id="{DBC39202-C178-0345-82BD-7B039DC4DAAF}"/>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2" name="Line 42">
                <a:extLst>
                  <a:ext uri="{FF2B5EF4-FFF2-40B4-BE49-F238E27FC236}">
                    <a16:creationId xmlns:a16="http://schemas.microsoft.com/office/drawing/2014/main" id="{7204CF78-4E3E-4646-91B1-ADD2AF615C5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3" name="Line 43">
                <a:extLst>
                  <a:ext uri="{FF2B5EF4-FFF2-40B4-BE49-F238E27FC236}">
                    <a16:creationId xmlns:a16="http://schemas.microsoft.com/office/drawing/2014/main" id="{1055BDC1-D40C-E34D-8FC0-FEC34E65B74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4" name="Line 44">
                <a:extLst>
                  <a:ext uri="{FF2B5EF4-FFF2-40B4-BE49-F238E27FC236}">
                    <a16:creationId xmlns:a16="http://schemas.microsoft.com/office/drawing/2014/main" id="{ED714F6D-8C7C-B141-9C39-2A02E5F58775}"/>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5" name="Line 45">
                <a:extLst>
                  <a:ext uri="{FF2B5EF4-FFF2-40B4-BE49-F238E27FC236}">
                    <a16:creationId xmlns:a16="http://schemas.microsoft.com/office/drawing/2014/main" id="{933F11AA-9C89-1D46-94C9-F6A2C2D75F3D}"/>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6" name="Line 46">
                <a:extLst>
                  <a:ext uri="{FF2B5EF4-FFF2-40B4-BE49-F238E27FC236}">
                    <a16:creationId xmlns:a16="http://schemas.microsoft.com/office/drawing/2014/main" id="{24DAFD3A-BCAA-494F-BFF3-4DD6E41FEE98}"/>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27" name="Group 47">
                <a:extLst>
                  <a:ext uri="{FF2B5EF4-FFF2-40B4-BE49-F238E27FC236}">
                    <a16:creationId xmlns:a16="http://schemas.microsoft.com/office/drawing/2014/main" id="{727F9349-D858-B041-AFEF-0AA192390617}"/>
                  </a:ext>
                </a:extLst>
              </p:cNvPr>
              <p:cNvGrpSpPr>
                <a:grpSpLocks/>
              </p:cNvGrpSpPr>
              <p:nvPr/>
            </p:nvGrpSpPr>
            <p:grpSpPr bwMode="auto">
              <a:xfrm>
                <a:off x="523" y="1169"/>
                <a:ext cx="288" cy="939"/>
                <a:chOff x="-60" y="1148"/>
                <a:chExt cx="168" cy="939"/>
              </a:xfrm>
            </p:grpSpPr>
            <p:sp>
              <p:nvSpPr>
                <p:cNvPr id="132" name="Line 48">
                  <a:extLst>
                    <a:ext uri="{FF2B5EF4-FFF2-40B4-BE49-F238E27FC236}">
                      <a16:creationId xmlns:a16="http://schemas.microsoft.com/office/drawing/2014/main" id="{92DDAA32-1BC7-F341-9DF3-8F292F94E486}"/>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3" name="Line 49">
                  <a:extLst>
                    <a:ext uri="{FF2B5EF4-FFF2-40B4-BE49-F238E27FC236}">
                      <a16:creationId xmlns:a16="http://schemas.microsoft.com/office/drawing/2014/main" id="{E1CF388A-0B46-9045-8B1B-9EFE86E92625}"/>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4" name="Line 50">
                  <a:extLst>
                    <a:ext uri="{FF2B5EF4-FFF2-40B4-BE49-F238E27FC236}">
                      <a16:creationId xmlns:a16="http://schemas.microsoft.com/office/drawing/2014/main" id="{8098E830-FF85-B942-A58C-7073F1ABDACD}"/>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8" name="Group 51">
                <a:extLst>
                  <a:ext uri="{FF2B5EF4-FFF2-40B4-BE49-F238E27FC236}">
                    <a16:creationId xmlns:a16="http://schemas.microsoft.com/office/drawing/2014/main" id="{3BE0EB8F-2722-8840-9E9E-42692DC4ECD5}"/>
                  </a:ext>
                </a:extLst>
              </p:cNvPr>
              <p:cNvGrpSpPr>
                <a:grpSpLocks/>
              </p:cNvGrpSpPr>
              <p:nvPr/>
            </p:nvGrpSpPr>
            <p:grpSpPr bwMode="auto">
              <a:xfrm>
                <a:off x="2334" y="1173"/>
                <a:ext cx="288" cy="939"/>
                <a:chOff x="-60" y="1148"/>
                <a:chExt cx="168" cy="939"/>
              </a:xfrm>
            </p:grpSpPr>
            <p:sp>
              <p:nvSpPr>
                <p:cNvPr id="129" name="Line 52">
                  <a:extLst>
                    <a:ext uri="{FF2B5EF4-FFF2-40B4-BE49-F238E27FC236}">
                      <a16:creationId xmlns:a16="http://schemas.microsoft.com/office/drawing/2014/main" id="{1471ECA8-52E2-7B48-B1D0-0E3A3FC8CCD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0" name="Line 53">
                  <a:extLst>
                    <a:ext uri="{FF2B5EF4-FFF2-40B4-BE49-F238E27FC236}">
                      <a16:creationId xmlns:a16="http://schemas.microsoft.com/office/drawing/2014/main" id="{5E4485D6-A44E-9F41-A60B-F118E84451BF}"/>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1" name="Line 54">
                  <a:extLst>
                    <a:ext uri="{FF2B5EF4-FFF2-40B4-BE49-F238E27FC236}">
                      <a16:creationId xmlns:a16="http://schemas.microsoft.com/office/drawing/2014/main" id="{76683E62-74AF-A340-8049-71651532D7C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109" name="Text Box 63">
              <a:extLst>
                <a:ext uri="{FF2B5EF4-FFF2-40B4-BE49-F238E27FC236}">
                  <a16:creationId xmlns:a16="http://schemas.microsoft.com/office/drawing/2014/main" id="{BB81457D-DD34-A44B-8BDA-064DBFE04D32}"/>
                </a:ext>
              </a:extLst>
            </p:cNvPr>
            <p:cNvSpPr txBox="1">
              <a:spLocks noChangeArrowheads="1"/>
            </p:cNvSpPr>
            <p:nvPr/>
          </p:nvSpPr>
          <p:spPr bwMode="auto">
            <a:xfrm>
              <a:off x="2950" y="3237"/>
              <a:ext cx="226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O</a:t>
              </a:r>
              <a:r>
                <a:rPr lang="en-US" altLang="en-US" sz="1500" kern="0" dirty="0" smtClean="0">
                  <a:solidFill>
                    <a:srgbClr val="000000"/>
                  </a:solidFill>
                  <a:latin typeface="Avenir Book" panose="020B0503020203020204" pitchFamily="34" charset="-78"/>
                  <a:cs typeface="Avenir Book" panose="020B0503020203020204" pitchFamily="34" charset="-78"/>
                </a:rPr>
                <a:t>ne </a:t>
              </a:r>
              <a:r>
                <a:rPr lang="en-US" altLang="en-US" sz="1500" kern="0" dirty="0">
                  <a:solidFill>
                    <a:srgbClr val="000000"/>
                  </a:solidFill>
                  <a:latin typeface="Avenir Book" panose="020B0503020203020204" pitchFamily="34" charset="-78"/>
                  <a:cs typeface="Avenir Book" panose="020B0503020203020204" pitchFamily="34" charset="-78"/>
                </a:rPr>
                <a:t>packet time later: green packet experiences HOL blocking</a:t>
              </a:r>
            </a:p>
          </p:txBody>
        </p:sp>
        <p:sp>
          <p:nvSpPr>
            <p:cNvPr id="110" name="Text Box 65">
              <a:extLst>
                <a:ext uri="{FF2B5EF4-FFF2-40B4-BE49-F238E27FC236}">
                  <a16:creationId xmlns:a16="http://schemas.microsoft.com/office/drawing/2014/main" id="{07D40F57-D66B-F444-8FCA-AFEAF69F0D14}"/>
                </a:ext>
              </a:extLst>
            </p:cNvPr>
            <p:cNvSpPr txBox="1">
              <a:spLocks noChangeArrowheads="1"/>
            </p:cNvSpPr>
            <p:nvPr/>
          </p:nvSpPr>
          <p:spPr bwMode="auto">
            <a:xfrm>
              <a:off x="3778" y="2507"/>
              <a:ext cx="513"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switch</a:t>
              </a:r>
            </a:p>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fabric</a:t>
              </a:r>
            </a:p>
          </p:txBody>
        </p:sp>
        <p:sp>
          <p:nvSpPr>
            <p:cNvPr id="111" name="Rectangle 66">
              <a:extLst>
                <a:ext uri="{FF2B5EF4-FFF2-40B4-BE49-F238E27FC236}">
                  <a16:creationId xmlns:a16="http://schemas.microsoft.com/office/drawing/2014/main" id="{CF7111F1-74EA-1F48-AF61-C3DDC0EAC0AE}"/>
                </a:ext>
              </a:extLst>
            </p:cNvPr>
            <p:cNvSpPr>
              <a:spLocks noChangeArrowheads="1"/>
            </p:cNvSpPr>
            <p:nvPr/>
          </p:nvSpPr>
          <p:spPr bwMode="auto">
            <a:xfrm>
              <a:off x="4551" y="2025"/>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2" name="Rectangle 69">
              <a:extLst>
                <a:ext uri="{FF2B5EF4-FFF2-40B4-BE49-F238E27FC236}">
                  <a16:creationId xmlns:a16="http://schemas.microsoft.com/office/drawing/2014/main" id="{C338CC7B-B194-3243-B60D-75BEFA01C177}"/>
                </a:ext>
              </a:extLst>
            </p:cNvPr>
            <p:cNvSpPr>
              <a:spLocks noChangeArrowheads="1"/>
            </p:cNvSpPr>
            <p:nvPr/>
          </p:nvSpPr>
          <p:spPr bwMode="auto">
            <a:xfrm>
              <a:off x="3363" y="2050"/>
              <a:ext cx="159" cy="8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3" name="Rectangle 70">
              <a:extLst>
                <a:ext uri="{FF2B5EF4-FFF2-40B4-BE49-F238E27FC236}">
                  <a16:creationId xmlns:a16="http://schemas.microsoft.com/office/drawing/2014/main" id="{CD0DF6A5-8591-FF4A-B8B0-1D6E21620201}"/>
                </a:ext>
              </a:extLst>
            </p:cNvPr>
            <p:cNvSpPr>
              <a:spLocks noChangeArrowheads="1"/>
            </p:cNvSpPr>
            <p:nvPr/>
          </p:nvSpPr>
          <p:spPr bwMode="auto">
            <a:xfrm>
              <a:off x="3360" y="2916"/>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4" name="Freeform 71">
              <a:extLst>
                <a:ext uri="{FF2B5EF4-FFF2-40B4-BE49-F238E27FC236}">
                  <a16:creationId xmlns:a16="http://schemas.microsoft.com/office/drawing/2014/main" id="{D86522CF-FBA5-EA4F-A7F3-97C45B0DB909}"/>
                </a:ext>
              </a:extLst>
            </p:cNvPr>
            <p:cNvSpPr>
              <a:spLocks/>
            </p:cNvSpPr>
            <p:nvPr/>
          </p:nvSpPr>
          <p:spPr bwMode="auto">
            <a:xfrm>
              <a:off x="3585" y="2324"/>
              <a:ext cx="878" cy="618"/>
            </a:xfrm>
            <a:custGeom>
              <a:avLst/>
              <a:gdLst>
                <a:gd name="T0" fmla="*/ 0 w 967"/>
                <a:gd name="T1" fmla="*/ 65 h 735"/>
                <a:gd name="T2" fmla="*/ 134 w 967"/>
                <a:gd name="T3" fmla="*/ 65 h 735"/>
                <a:gd name="T4" fmla="*/ 251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5" name="Freeform 72">
              <a:extLst>
                <a:ext uri="{FF2B5EF4-FFF2-40B4-BE49-F238E27FC236}">
                  <a16:creationId xmlns:a16="http://schemas.microsoft.com/office/drawing/2014/main" id="{F3DEE41D-FD9A-D049-8B83-8B6A31265C7F}"/>
                </a:ext>
              </a:extLst>
            </p:cNvPr>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6" name="Rectangle 76">
              <a:extLst>
                <a:ext uri="{FF2B5EF4-FFF2-40B4-BE49-F238E27FC236}">
                  <a16:creationId xmlns:a16="http://schemas.microsoft.com/office/drawing/2014/main" id="{CC9EB8FA-449A-AD48-B0D0-F22B0CB1DCA2}"/>
                </a:ext>
              </a:extLst>
            </p:cNvPr>
            <p:cNvSpPr>
              <a:spLocks noChangeArrowheads="1"/>
            </p:cNvSpPr>
            <p:nvPr/>
          </p:nvSpPr>
          <p:spPr bwMode="auto">
            <a:xfrm>
              <a:off x="3141" y="2890"/>
              <a:ext cx="159" cy="8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7" name="Rectangle 77">
              <a:extLst>
                <a:ext uri="{FF2B5EF4-FFF2-40B4-BE49-F238E27FC236}">
                  <a16:creationId xmlns:a16="http://schemas.microsoft.com/office/drawing/2014/main" id="{ED96AE20-CFC4-C449-96F2-A1836A8ADFC9}"/>
                </a:ext>
              </a:extLst>
            </p:cNvPr>
            <p:cNvSpPr>
              <a:spLocks noChangeArrowheads="1"/>
            </p:cNvSpPr>
            <p:nvPr/>
          </p:nvSpPr>
          <p:spPr bwMode="auto">
            <a:xfrm>
              <a:off x="4542" y="2518"/>
              <a:ext cx="159" cy="83"/>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142" name="Content Placeholder 1">
            <a:extLst>
              <a:ext uri="{FF2B5EF4-FFF2-40B4-BE49-F238E27FC236}">
                <a16:creationId xmlns:a16="http://schemas.microsoft.com/office/drawing/2014/main" id="{427FA225-82DF-964C-86B6-E9C527239F0C}"/>
              </a:ext>
            </a:extLst>
          </p:cNvPr>
          <p:cNvSpPr txBox="1">
            <a:spLocks/>
          </p:cNvSpPr>
          <p:nvPr/>
        </p:nvSpPr>
        <p:spPr>
          <a:xfrm>
            <a:off x="2139084" y="2203986"/>
            <a:ext cx="7886700" cy="73819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00000"/>
              </a:lnSpc>
              <a:spcBef>
                <a:spcPts val="750"/>
              </a:spcBef>
              <a:defRPr/>
            </a:pPr>
            <a:r>
              <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Head-of-the-Line (HOL) blocking:</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Queued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datagram at front of queue prevents others in queue from moving forward</a:t>
            </a:r>
          </a:p>
          <a:p>
            <a:pPr marL="264319" indent="-166688" defTabSz="685800">
              <a:lnSpc>
                <a:spcPct val="100000"/>
              </a:lnSpc>
              <a:spcBef>
                <a:spcPts val="750"/>
              </a:spcBef>
              <a:defRPr/>
            </a:pPr>
            <a:endParaRPr lang="en-US" sz="21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9152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41504" y="251876"/>
            <a:ext cx="7886700" cy="670967"/>
          </a:xfrm>
        </p:spPr>
        <p:txBody>
          <a:bodyPr>
            <a:normAutofit fontScale="90000"/>
          </a:bodyPr>
          <a:lstStyle/>
          <a:p>
            <a:r>
              <a:rPr lang="en-US" altLang="en-US" dirty="0">
                <a:ea typeface="ＭＳ Ｐゴシック" panose="020B0600070205080204" pitchFamily="34" charset="-128"/>
              </a:rPr>
              <a:t>Output port queuing</a:t>
            </a:r>
            <a:endParaRPr lang="en-US" dirty="0"/>
          </a:p>
        </p:txBody>
      </p:sp>
      <p:sp>
        <p:nvSpPr>
          <p:cNvPr id="142" name="Rectangle 3">
            <a:extLst>
              <a:ext uri="{FF2B5EF4-FFF2-40B4-BE49-F238E27FC236}">
                <a16:creationId xmlns:a16="http://schemas.microsoft.com/office/drawing/2014/main" id="{913FC5A4-1E19-7B47-9F20-2A2FD0E7A215}"/>
              </a:ext>
            </a:extLst>
          </p:cNvPr>
          <p:cNvSpPr txBox="1">
            <a:spLocks noChangeArrowheads="1"/>
          </p:cNvSpPr>
          <p:nvPr/>
        </p:nvSpPr>
        <p:spPr>
          <a:xfrm>
            <a:off x="1638462" y="2575749"/>
            <a:ext cx="5484666" cy="1378993"/>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lIns="68580" tIns="34290" rIns="68580" bIns="3429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20000"/>
              </a:lnSpc>
              <a:spcBef>
                <a:spcPts val="750"/>
              </a:spcBef>
              <a:buSzPct val="100000"/>
              <a:defRPr/>
            </a:pPr>
            <a:r>
              <a:rPr lang="en-US" sz="2100" dirty="0">
                <a:solidFill>
                  <a:srgbClr val="CC0000"/>
                </a:solidFill>
                <a:latin typeface="Avenir Book" panose="020B0503020203020204" pitchFamily="34" charset="-78"/>
                <a:cs typeface="Avenir Book" panose="020B0503020203020204" pitchFamily="34" charset="-78"/>
              </a:rPr>
              <a:t>Buffering</a:t>
            </a:r>
            <a:r>
              <a:rPr lang="en-US" sz="2100" dirty="0">
                <a:solidFill>
                  <a:prstClr val="black"/>
                </a:solidFill>
                <a:latin typeface="Avenir Book" panose="020B0503020203020204" pitchFamily="34" charset="-78"/>
                <a:cs typeface="Avenir Book" panose="020B0503020203020204" pitchFamily="34" charset="-78"/>
              </a:rPr>
              <a:t> required when datagrams arrive from fabric faster than link transmission </a:t>
            </a:r>
            <a:r>
              <a:rPr lang="en-US" sz="2100" dirty="0" smtClean="0">
                <a:solidFill>
                  <a:prstClr val="black"/>
                </a:solidFill>
                <a:latin typeface="Avenir Book" panose="020B0503020203020204" pitchFamily="34" charset="-78"/>
                <a:cs typeface="Avenir Book" panose="020B0503020203020204" pitchFamily="34" charset="-78"/>
              </a:rPr>
              <a:t>rate</a:t>
            </a:r>
          </a:p>
          <a:p>
            <a:pPr marL="264319" indent="-166688" defTabSz="685800">
              <a:lnSpc>
                <a:spcPct val="120000"/>
              </a:lnSpc>
              <a:spcBef>
                <a:spcPts val="750"/>
              </a:spcBef>
              <a:buSzPct val="100000"/>
              <a:defRPr/>
            </a:pPr>
            <a:r>
              <a:rPr lang="en-US" sz="2100" dirty="0" smtClean="0">
                <a:solidFill>
                  <a:srgbClr val="C00000"/>
                </a:solidFill>
                <a:latin typeface="Avenir Book" panose="020B0503020203020204" pitchFamily="34" charset="-78"/>
                <a:cs typeface="Avenir Book" panose="020B0503020203020204" pitchFamily="34" charset="-78"/>
              </a:rPr>
              <a:t>Drop </a:t>
            </a:r>
            <a:r>
              <a:rPr lang="en-US" sz="2100" dirty="0">
                <a:solidFill>
                  <a:srgbClr val="C00000"/>
                </a:solidFill>
                <a:latin typeface="Avenir Book" panose="020B0503020203020204" pitchFamily="34" charset="-78"/>
                <a:cs typeface="Avenir Book" panose="020B0503020203020204" pitchFamily="34" charset="-78"/>
              </a:rPr>
              <a:t>policy: </a:t>
            </a:r>
            <a:r>
              <a:rPr lang="en-US" sz="2100" dirty="0">
                <a:solidFill>
                  <a:prstClr val="black"/>
                </a:solidFill>
                <a:latin typeface="Avenir Book" panose="020B0503020203020204" pitchFamily="34" charset="-78"/>
                <a:cs typeface="Avenir Book" panose="020B0503020203020204" pitchFamily="34" charset="-78"/>
              </a:rPr>
              <a:t>which datagrams to drop if no free buffers?</a:t>
            </a:r>
          </a:p>
        </p:txBody>
      </p:sp>
      <p:sp>
        <p:nvSpPr>
          <p:cNvPr id="191" name="Rectangle 3">
            <a:extLst>
              <a:ext uri="{FF2B5EF4-FFF2-40B4-BE49-F238E27FC236}">
                <a16:creationId xmlns:a16="http://schemas.microsoft.com/office/drawing/2014/main" id="{655E40F4-C569-5647-83A5-4E4AC0D12CE4}"/>
              </a:ext>
            </a:extLst>
          </p:cNvPr>
          <p:cNvSpPr txBox="1">
            <a:spLocks noChangeArrowheads="1"/>
          </p:cNvSpPr>
          <p:nvPr/>
        </p:nvSpPr>
        <p:spPr>
          <a:xfrm>
            <a:off x="1638462" y="4182396"/>
            <a:ext cx="4887821" cy="966752"/>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00000"/>
              </a:lnSpc>
              <a:spcBef>
                <a:spcPts val="750"/>
              </a:spcBef>
              <a:buSzPct val="100000"/>
              <a:buFont typeface="Wingdings" charset="2"/>
              <a:buChar char="§"/>
              <a:defRPr/>
            </a:pPr>
            <a:r>
              <a:rPr lang="en-US" sz="2100" dirty="0">
                <a:solidFill>
                  <a:srgbClr val="CC0000"/>
                </a:solidFill>
                <a:latin typeface="Avenir Book" panose="020B0503020203020204" pitchFamily="34" charset="-78"/>
                <a:cs typeface="Avenir Book" panose="020B0503020203020204" pitchFamily="34" charset="-78"/>
              </a:rPr>
              <a:t>Scheduling discipline</a:t>
            </a:r>
            <a:r>
              <a:rPr lang="en-US" sz="2100" dirty="0">
                <a:solidFill>
                  <a:prstClr val="black"/>
                </a:solidFill>
                <a:latin typeface="Avenir Book" panose="020B0503020203020204" pitchFamily="34" charset="-78"/>
                <a:cs typeface="Avenir Book" panose="020B0503020203020204" pitchFamily="34" charset="-78"/>
              </a:rPr>
              <a:t> chooses among queued datagrams for transmission</a:t>
            </a:r>
          </a:p>
        </p:txBody>
      </p:sp>
      <p:grpSp>
        <p:nvGrpSpPr>
          <p:cNvPr id="14" name="Group 13">
            <a:extLst>
              <a:ext uri="{FF2B5EF4-FFF2-40B4-BE49-F238E27FC236}">
                <a16:creationId xmlns:a16="http://schemas.microsoft.com/office/drawing/2014/main" id="{CEACDE6A-9FE9-BD4D-9835-19E2A389BF2D}"/>
              </a:ext>
            </a:extLst>
          </p:cNvPr>
          <p:cNvGrpSpPr/>
          <p:nvPr/>
        </p:nvGrpSpPr>
        <p:grpSpPr>
          <a:xfrm>
            <a:off x="7335901" y="2734330"/>
            <a:ext cx="3777176" cy="1061829"/>
            <a:chOff x="6302327" y="3768360"/>
            <a:chExt cx="5036234" cy="1415771"/>
          </a:xfrm>
        </p:grpSpPr>
        <p:sp>
          <p:nvSpPr>
            <p:cNvPr id="143" name="TextBox 142">
              <a:extLst>
                <a:ext uri="{FF2B5EF4-FFF2-40B4-BE49-F238E27FC236}">
                  <a16:creationId xmlns:a16="http://schemas.microsoft.com/office/drawing/2014/main" id="{30FDEEE0-B9AF-9D4C-ACC2-98B5C103795E}"/>
                </a:ext>
              </a:extLst>
            </p:cNvPr>
            <p:cNvSpPr txBox="1">
              <a:spLocks noChangeArrowheads="1"/>
            </p:cNvSpPr>
            <p:nvPr/>
          </p:nvSpPr>
          <p:spPr bwMode="auto">
            <a:xfrm>
              <a:off x="7385539" y="3768360"/>
              <a:ext cx="3953022" cy="1415771"/>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dirty="0">
                  <a:solidFill>
                    <a:srgbClr val="000000"/>
                  </a:solidFill>
                  <a:latin typeface="Avenir Book" panose="020B0503020203020204" pitchFamily="34" charset="-78"/>
                  <a:cs typeface="Avenir Book" panose="020B0503020203020204" pitchFamily="34" charset="-78"/>
                </a:rPr>
                <a:t>Datagrams can be lost due to congestion, lack of buffers</a:t>
              </a:r>
            </a:p>
          </p:txBody>
        </p:sp>
        <p:sp>
          <p:nvSpPr>
            <p:cNvPr id="7" name="Right Arrow 6">
              <a:extLst>
                <a:ext uri="{FF2B5EF4-FFF2-40B4-BE49-F238E27FC236}">
                  <a16:creationId xmlns:a16="http://schemas.microsoft.com/office/drawing/2014/main" id="{2B8D69F4-7226-5D4D-A695-DB1CC7F30950}"/>
                </a:ext>
              </a:extLst>
            </p:cNvPr>
            <p:cNvSpPr/>
            <p:nvPr/>
          </p:nvSpPr>
          <p:spPr>
            <a:xfrm>
              <a:off x="6302327" y="4135902"/>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nvGrpSpPr>
          <p:cNvPr id="15" name="Group 14">
            <a:extLst>
              <a:ext uri="{FF2B5EF4-FFF2-40B4-BE49-F238E27FC236}">
                <a16:creationId xmlns:a16="http://schemas.microsoft.com/office/drawing/2014/main" id="{F388476A-12F9-364B-B461-B0624DF38E97}"/>
              </a:ext>
            </a:extLst>
          </p:cNvPr>
          <p:cNvGrpSpPr/>
          <p:nvPr/>
        </p:nvGrpSpPr>
        <p:grpSpPr>
          <a:xfrm>
            <a:off x="7338398" y="4036287"/>
            <a:ext cx="3989949" cy="1061829"/>
            <a:chOff x="6243711" y="5201260"/>
            <a:chExt cx="5319932" cy="1415771"/>
          </a:xfrm>
        </p:grpSpPr>
        <p:sp>
          <p:nvSpPr>
            <p:cNvPr id="144" name="TextBox 143">
              <a:extLst>
                <a:ext uri="{FF2B5EF4-FFF2-40B4-BE49-F238E27FC236}">
                  <a16:creationId xmlns:a16="http://schemas.microsoft.com/office/drawing/2014/main" id="{5EC532F3-AD2F-834B-A210-0023284DAED3}"/>
                </a:ext>
              </a:extLst>
            </p:cNvPr>
            <p:cNvSpPr txBox="1">
              <a:spLocks noChangeArrowheads="1"/>
            </p:cNvSpPr>
            <p:nvPr/>
          </p:nvSpPr>
          <p:spPr bwMode="auto">
            <a:xfrm>
              <a:off x="7371470" y="5201260"/>
              <a:ext cx="4192173" cy="1415771"/>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dirty="0">
                  <a:solidFill>
                    <a:srgbClr val="000000"/>
                  </a:solidFill>
                  <a:latin typeface="Avenir Book" panose="020B0503020203020204" pitchFamily="34" charset="-78"/>
                  <a:cs typeface="Avenir Book" panose="020B0503020203020204" pitchFamily="34" charset="-78"/>
                </a:rPr>
                <a:t>Priority scheduling – who gets best </a:t>
              </a:r>
              <a:r>
                <a:rPr lang="en-US" altLang="en-US" sz="2100" dirty="0" smtClean="0">
                  <a:solidFill>
                    <a:srgbClr val="000000"/>
                  </a:solidFill>
                  <a:latin typeface="Avenir Book" panose="020B0503020203020204" pitchFamily="34" charset="-78"/>
                  <a:cs typeface="Avenir Book" panose="020B0503020203020204" pitchFamily="34" charset="-78"/>
                </a:rPr>
                <a:t>performance</a:t>
              </a:r>
              <a:endParaRPr lang="en-US" altLang="en-US" sz="2100" dirty="0">
                <a:solidFill>
                  <a:srgbClr val="000000"/>
                </a:solidFill>
                <a:latin typeface="Avenir Book" panose="020B0503020203020204" pitchFamily="34" charset="-78"/>
                <a:cs typeface="Avenir Book" panose="020B0503020203020204" pitchFamily="34" charset="-78"/>
              </a:endParaRPr>
            </a:p>
          </p:txBody>
        </p:sp>
        <p:sp>
          <p:nvSpPr>
            <p:cNvPr id="192" name="Right Arrow 191">
              <a:extLst>
                <a:ext uri="{FF2B5EF4-FFF2-40B4-BE49-F238E27FC236}">
                  <a16:creationId xmlns:a16="http://schemas.microsoft.com/office/drawing/2014/main" id="{0BB35D2A-3275-9A47-BFA6-3685C1F9CA7F}"/>
                </a:ext>
              </a:extLst>
            </p:cNvPr>
            <p:cNvSpPr/>
            <p:nvPr/>
          </p:nvSpPr>
          <p:spPr>
            <a:xfrm>
              <a:off x="6243711" y="5512190"/>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nvGrpSpPr>
          <p:cNvPr id="10" name="Group 9">
            <a:extLst>
              <a:ext uri="{FF2B5EF4-FFF2-40B4-BE49-F238E27FC236}">
                <a16:creationId xmlns:a16="http://schemas.microsoft.com/office/drawing/2014/main" id="{89D5CAC8-4273-BF4C-A720-130BA9B77F38}"/>
              </a:ext>
            </a:extLst>
          </p:cNvPr>
          <p:cNvGrpSpPr/>
          <p:nvPr/>
        </p:nvGrpSpPr>
        <p:grpSpPr>
          <a:xfrm>
            <a:off x="2499300" y="1059636"/>
            <a:ext cx="5335264" cy="1271847"/>
            <a:chOff x="763318" y="1529542"/>
            <a:chExt cx="7113685" cy="1695796"/>
          </a:xfrm>
        </p:grpSpPr>
        <p:sp>
          <p:nvSpPr>
            <p:cNvPr id="168" name="Rectangle 5">
              <a:extLst>
                <a:ext uri="{FF2B5EF4-FFF2-40B4-BE49-F238E27FC236}">
                  <a16:creationId xmlns:a16="http://schemas.microsoft.com/office/drawing/2014/main" id="{9B163D0F-CA1A-3E4C-BF5C-777B168A4EEA}"/>
                </a:ext>
              </a:extLst>
            </p:cNvPr>
            <p:cNvSpPr>
              <a:spLocks noChangeArrowheads="1"/>
            </p:cNvSpPr>
            <p:nvPr/>
          </p:nvSpPr>
          <p:spPr bwMode="auto">
            <a:xfrm>
              <a:off x="2505123" y="1529542"/>
              <a:ext cx="4568825" cy="1679171"/>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169" name="Rectangle 6">
              <a:extLst>
                <a:ext uri="{FF2B5EF4-FFF2-40B4-BE49-F238E27FC236}">
                  <a16:creationId xmlns:a16="http://schemas.microsoft.com/office/drawing/2014/main" id="{D9ABA473-56A4-9140-B810-39DA1BF9AA4C}"/>
                </a:ext>
              </a:extLst>
            </p:cNvPr>
            <p:cNvSpPr>
              <a:spLocks noChangeArrowheads="1"/>
            </p:cNvSpPr>
            <p:nvPr/>
          </p:nvSpPr>
          <p:spPr bwMode="auto">
            <a:xfrm>
              <a:off x="5427711" y="1946056"/>
              <a:ext cx="1417637"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line</a:t>
              </a:r>
            </a:p>
            <a:p>
              <a:pPr algn="ct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termination</a:t>
              </a:r>
            </a:p>
          </p:txBody>
        </p:sp>
        <p:sp>
          <p:nvSpPr>
            <p:cNvPr id="170" name="Rectangle 7">
              <a:extLst>
                <a:ext uri="{FF2B5EF4-FFF2-40B4-BE49-F238E27FC236}">
                  <a16:creationId xmlns:a16="http://schemas.microsoft.com/office/drawing/2014/main" id="{A93445FD-0A38-824D-AD5C-D69A392C9E2F}"/>
                </a:ext>
              </a:extLst>
            </p:cNvPr>
            <p:cNvSpPr>
              <a:spLocks noChangeArrowheads="1"/>
            </p:cNvSpPr>
            <p:nvPr/>
          </p:nvSpPr>
          <p:spPr bwMode="auto">
            <a:xfrm>
              <a:off x="4118023" y="1673006"/>
              <a:ext cx="1152525" cy="1409700"/>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171" name="Line 10">
              <a:extLst>
                <a:ext uri="{FF2B5EF4-FFF2-40B4-BE49-F238E27FC236}">
                  <a16:creationId xmlns:a16="http://schemas.microsoft.com/office/drawing/2014/main" id="{F251D37A-1EA2-C048-A7C5-11851E5541EA}"/>
                </a:ext>
              </a:extLst>
            </p:cNvPr>
            <p:cNvSpPr>
              <a:spLocks noChangeShapeType="1"/>
            </p:cNvSpPr>
            <p:nvPr/>
          </p:nvSpPr>
          <p:spPr bwMode="auto">
            <a:xfrm>
              <a:off x="3940223" y="2392143"/>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2" name="Line 11">
              <a:extLst>
                <a:ext uri="{FF2B5EF4-FFF2-40B4-BE49-F238E27FC236}">
                  <a16:creationId xmlns:a16="http://schemas.microsoft.com/office/drawing/2014/main" id="{E70C16AE-A78C-2644-ACA1-5A2B601BF119}"/>
                </a:ext>
              </a:extLst>
            </p:cNvPr>
            <p:cNvSpPr>
              <a:spLocks noChangeShapeType="1"/>
            </p:cNvSpPr>
            <p:nvPr/>
          </p:nvSpPr>
          <p:spPr bwMode="auto">
            <a:xfrm>
              <a:off x="5273723" y="2349281"/>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4" name="Rectangle 13">
              <a:extLst>
                <a:ext uri="{FF2B5EF4-FFF2-40B4-BE49-F238E27FC236}">
                  <a16:creationId xmlns:a16="http://schemas.microsoft.com/office/drawing/2014/main" id="{A66255F7-4CD5-DF46-8B83-7D17A05654C5}"/>
                </a:ext>
              </a:extLst>
            </p:cNvPr>
            <p:cNvSpPr>
              <a:spLocks noChangeArrowheads="1"/>
            </p:cNvSpPr>
            <p:nvPr/>
          </p:nvSpPr>
          <p:spPr bwMode="auto">
            <a:xfrm>
              <a:off x="4151361" y="1982568"/>
              <a:ext cx="1055687"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link </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layer </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protocol</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(send)</a:t>
              </a:r>
            </a:p>
          </p:txBody>
        </p:sp>
        <p:sp>
          <p:nvSpPr>
            <p:cNvPr id="175" name="Rectangle 16">
              <a:extLst>
                <a:ext uri="{FF2B5EF4-FFF2-40B4-BE49-F238E27FC236}">
                  <a16:creationId xmlns:a16="http://schemas.microsoft.com/office/drawing/2014/main" id="{DDB93494-97A6-8A4A-91E9-BC29A5AE37AC}"/>
                </a:ext>
              </a:extLst>
            </p:cNvPr>
            <p:cNvSpPr>
              <a:spLocks noChangeArrowheads="1"/>
            </p:cNvSpPr>
            <p:nvPr/>
          </p:nvSpPr>
          <p:spPr bwMode="auto">
            <a:xfrm>
              <a:off x="763318" y="1925822"/>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switch</a:t>
              </a:r>
            </a:p>
            <a:p>
              <a:pPr algn="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f</a:t>
              </a:r>
              <a:r>
                <a:rPr lang="en-US" altLang="en-US" sz="1500" kern="0" dirty="0" err="1">
                  <a:solidFill>
                    <a:srgbClr val="000000"/>
                  </a:solidFill>
                  <a:latin typeface="Avenir Book" panose="020B0503020203020204" pitchFamily="34" charset="-78"/>
                  <a:cs typeface="Avenir Book" panose="020B0503020203020204" pitchFamily="34" charset="-78"/>
                </a:rPr>
                <a:t>abric</a:t>
              </a:r>
              <a:endParaRPr lang="en-US" altLang="en-US" sz="1500" kern="0" dirty="0">
                <a:solidFill>
                  <a:srgbClr val="000000"/>
                </a:solidFill>
                <a:latin typeface="Avenir Book" panose="020B0503020203020204" pitchFamily="34" charset="-78"/>
                <a:cs typeface="Avenir Book" panose="020B0503020203020204" pitchFamily="34" charset="-78"/>
              </a:endParaRPr>
            </a:p>
            <a:p>
              <a:pPr algn="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a:t>
              </a:r>
              <a:r>
                <a:rPr lang="en-US" altLang="en-US" sz="1350" kern="0" dirty="0">
                  <a:solidFill>
                    <a:srgbClr val="000000"/>
                  </a:solidFill>
                  <a:latin typeface="Avenir Book" panose="020B0503020203020204" pitchFamily="34" charset="-78"/>
                  <a:cs typeface="Avenir Book" panose="020B0503020203020204" pitchFamily="34" charset="-78"/>
                </a:rPr>
                <a:t>rate: </a:t>
              </a:r>
              <a:r>
                <a:rPr lang="en-US" altLang="en-US" sz="1500" kern="0" dirty="0">
                  <a:solidFill>
                    <a:srgbClr val="000000"/>
                  </a:solidFill>
                  <a:latin typeface="Avenir Book" panose="020B0503020203020204" pitchFamily="34" charset="-78"/>
                  <a:cs typeface="Avenir Book" panose="020B0503020203020204" pitchFamily="34" charset="-78"/>
                </a:rPr>
                <a:t>NR)</a:t>
              </a:r>
            </a:p>
          </p:txBody>
        </p:sp>
        <p:grpSp>
          <p:nvGrpSpPr>
            <p:cNvPr id="176" name="Group 28">
              <a:extLst>
                <a:ext uri="{FF2B5EF4-FFF2-40B4-BE49-F238E27FC236}">
                  <a16:creationId xmlns:a16="http://schemas.microsoft.com/office/drawing/2014/main" id="{D9BF0A2B-C5F9-A740-8460-7E121162451A}"/>
                </a:ext>
              </a:extLst>
            </p:cNvPr>
            <p:cNvGrpSpPr>
              <a:grpSpLocks/>
            </p:cNvGrpSpPr>
            <p:nvPr/>
          </p:nvGrpSpPr>
          <p:grpSpPr bwMode="auto">
            <a:xfrm>
              <a:off x="2657523" y="1623793"/>
              <a:ext cx="1247775" cy="1504950"/>
              <a:chOff x="3180" y="909"/>
              <a:chExt cx="786" cy="948"/>
            </a:xfrm>
          </p:grpSpPr>
          <p:sp>
            <p:nvSpPr>
              <p:cNvPr id="177" name="Rectangle 8">
                <a:extLst>
                  <a:ext uri="{FF2B5EF4-FFF2-40B4-BE49-F238E27FC236}">
                    <a16:creationId xmlns:a16="http://schemas.microsoft.com/office/drawing/2014/main" id="{DD4D9539-6E74-FE4C-939B-205C9E71D416}"/>
                  </a:ext>
                </a:extLst>
              </p:cNvPr>
              <p:cNvSpPr>
                <a:spLocks noChangeArrowheads="1"/>
              </p:cNvSpPr>
              <p:nvPr/>
            </p:nvSpPr>
            <p:spPr bwMode="auto">
              <a:xfrm>
                <a:off x="3180" y="909"/>
                <a:ext cx="786" cy="948"/>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178" name="Text Box 14">
                <a:extLst>
                  <a:ext uri="{FF2B5EF4-FFF2-40B4-BE49-F238E27FC236}">
                    <a16:creationId xmlns:a16="http://schemas.microsoft.com/office/drawing/2014/main" id="{AE54DBDF-A7F9-704B-B392-E2740194AA62}"/>
                  </a:ext>
                </a:extLst>
              </p:cNvPr>
              <p:cNvSpPr txBox="1">
                <a:spLocks noChangeArrowheads="1"/>
              </p:cNvSpPr>
              <p:nvPr/>
            </p:nvSpPr>
            <p:spPr bwMode="auto">
              <a:xfrm>
                <a:off x="3237" y="917"/>
                <a:ext cx="712"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datagram</a:t>
                </a:r>
              </a:p>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buffer</a:t>
                </a:r>
              </a:p>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queueing</a:t>
                </a:r>
              </a:p>
            </p:txBody>
          </p:sp>
          <p:grpSp>
            <p:nvGrpSpPr>
              <p:cNvPr id="179" name="Group 17">
                <a:extLst>
                  <a:ext uri="{FF2B5EF4-FFF2-40B4-BE49-F238E27FC236}">
                    <a16:creationId xmlns:a16="http://schemas.microsoft.com/office/drawing/2014/main" id="{06F8403D-BA10-5144-A155-19FE3754BE36}"/>
                  </a:ext>
                </a:extLst>
              </p:cNvPr>
              <p:cNvGrpSpPr>
                <a:grpSpLocks/>
              </p:cNvGrpSpPr>
              <p:nvPr/>
            </p:nvGrpSpPr>
            <p:grpSpPr bwMode="auto">
              <a:xfrm>
                <a:off x="3260" y="1299"/>
                <a:ext cx="626" cy="295"/>
                <a:chOff x="310" y="3526"/>
                <a:chExt cx="1040" cy="457"/>
              </a:xfrm>
            </p:grpSpPr>
            <p:sp>
              <p:nvSpPr>
                <p:cNvPr id="180" name="Rectangle 18">
                  <a:extLst>
                    <a:ext uri="{FF2B5EF4-FFF2-40B4-BE49-F238E27FC236}">
                      <a16:creationId xmlns:a16="http://schemas.microsoft.com/office/drawing/2014/main" id="{9A795CC1-826F-4C44-9993-319F64F49FC2}"/>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181" name="Line 19">
                  <a:extLst>
                    <a:ext uri="{FF2B5EF4-FFF2-40B4-BE49-F238E27FC236}">
                      <a16:creationId xmlns:a16="http://schemas.microsoft.com/office/drawing/2014/main" id="{4731A973-BD75-D041-B879-015ABFDDD7EB}"/>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2" name="Line 20">
                  <a:extLst>
                    <a:ext uri="{FF2B5EF4-FFF2-40B4-BE49-F238E27FC236}">
                      <a16:creationId xmlns:a16="http://schemas.microsoft.com/office/drawing/2014/main" id="{E25B9F25-22CB-0447-9AC4-9FC92218F432}"/>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3" name="Line 21">
                  <a:extLst>
                    <a:ext uri="{FF2B5EF4-FFF2-40B4-BE49-F238E27FC236}">
                      <a16:creationId xmlns:a16="http://schemas.microsoft.com/office/drawing/2014/main" id="{91851468-4893-D34C-9AE7-1771C894A65C}"/>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4" name="Line 22">
                  <a:extLst>
                    <a:ext uri="{FF2B5EF4-FFF2-40B4-BE49-F238E27FC236}">
                      <a16:creationId xmlns:a16="http://schemas.microsoft.com/office/drawing/2014/main" id="{24979CFA-E6E8-6443-8031-1C8E87B15CF5}"/>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5" name="Line 23">
                  <a:extLst>
                    <a:ext uri="{FF2B5EF4-FFF2-40B4-BE49-F238E27FC236}">
                      <a16:creationId xmlns:a16="http://schemas.microsoft.com/office/drawing/2014/main" id="{DD3375EE-F46C-7845-8A16-1C39FA3943F4}"/>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6" name="Line 24">
                  <a:extLst>
                    <a:ext uri="{FF2B5EF4-FFF2-40B4-BE49-F238E27FC236}">
                      <a16:creationId xmlns:a16="http://schemas.microsoft.com/office/drawing/2014/main" id="{2CF7F543-916F-574B-9CF5-E75F82B8E662}"/>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7" name="Line 25">
                  <a:extLst>
                    <a:ext uri="{FF2B5EF4-FFF2-40B4-BE49-F238E27FC236}">
                      <a16:creationId xmlns:a16="http://schemas.microsoft.com/office/drawing/2014/main" id="{5571B680-4F31-6A43-B505-CB421081C05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8" name="Line 26">
                  <a:extLst>
                    <a:ext uri="{FF2B5EF4-FFF2-40B4-BE49-F238E27FC236}">
                      <a16:creationId xmlns:a16="http://schemas.microsoft.com/office/drawing/2014/main" id="{87E5063B-F80B-F542-9BC3-D9BE9AAED9D2}"/>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189" name="Line 27">
              <a:extLst>
                <a:ext uri="{FF2B5EF4-FFF2-40B4-BE49-F238E27FC236}">
                  <a16:creationId xmlns:a16="http://schemas.microsoft.com/office/drawing/2014/main" id="{AC914BE7-EF9D-D444-B3B1-4333D5182D93}"/>
                </a:ext>
              </a:extLst>
            </p:cNvPr>
            <p:cNvSpPr>
              <a:spLocks noChangeShapeType="1"/>
            </p:cNvSpPr>
            <p:nvPr/>
          </p:nvSpPr>
          <p:spPr bwMode="auto">
            <a:xfrm>
              <a:off x="1878016" y="1579418"/>
              <a:ext cx="0" cy="16459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0" name="Line 9">
              <a:extLst>
                <a:ext uri="{FF2B5EF4-FFF2-40B4-BE49-F238E27FC236}">
                  <a16:creationId xmlns:a16="http://schemas.microsoft.com/office/drawing/2014/main" id="{CBD25FB7-BD31-354A-B607-0A105E81B218}"/>
                </a:ext>
              </a:extLst>
            </p:cNvPr>
            <p:cNvSpPr>
              <a:spLocks noChangeShapeType="1"/>
            </p:cNvSpPr>
            <p:nvPr/>
          </p:nvSpPr>
          <p:spPr bwMode="auto">
            <a:xfrm flipV="1">
              <a:off x="1860598" y="2435006"/>
              <a:ext cx="92551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8" name="Straight Arrow Connector 7">
              <a:extLst>
                <a:ext uri="{FF2B5EF4-FFF2-40B4-BE49-F238E27FC236}">
                  <a16:creationId xmlns:a16="http://schemas.microsoft.com/office/drawing/2014/main" id="{12077A03-5191-4C4E-9229-0F4C5ED20B83}"/>
                </a:ext>
              </a:extLst>
            </p:cNvPr>
            <p:cNvCxnSpPr/>
            <p:nvPr/>
          </p:nvCxnSpPr>
          <p:spPr>
            <a:xfrm>
              <a:off x="6846225" y="2394066"/>
              <a:ext cx="103077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49EDB8-5525-2E4A-8DBC-6D03E6692746}"/>
                </a:ext>
              </a:extLst>
            </p:cNvPr>
            <p:cNvSpPr txBox="1"/>
            <p:nvPr/>
          </p:nvSpPr>
          <p:spPr>
            <a:xfrm flipH="1">
              <a:off x="7215448" y="2377441"/>
              <a:ext cx="315884" cy="553997"/>
            </a:xfrm>
            <a:prstGeom prst="rect">
              <a:avLst/>
            </a:prstGeom>
            <a:noFill/>
          </p:spPr>
          <p:txBody>
            <a:bodyPr wrap="square" rtlCol="0">
              <a:spAutoFit/>
            </a:bodyPr>
            <a:lstStyle/>
            <a:p>
              <a:pPr defTabSz="685800">
                <a:defRPr/>
              </a:pPr>
              <a:r>
                <a:rPr lang="en-US" sz="2100" dirty="0">
                  <a:solidFill>
                    <a:prstClr val="black"/>
                  </a:solidFill>
                  <a:latin typeface="Avenir Book" panose="020B0503020203020204" pitchFamily="34" charset="-78"/>
                  <a:cs typeface="Avenir Book" panose="020B0503020203020204" pitchFamily="34" charset="-78"/>
                </a:rPr>
                <a:t>R</a:t>
              </a:r>
            </a:p>
          </p:txBody>
        </p:sp>
      </p:grpSp>
    </p:spTree>
    <p:extLst>
      <p:ext uri="{BB962C8B-B14F-4D97-AF65-F5344CB8AC3E}">
        <p14:creationId xmlns:p14="http://schemas.microsoft.com/office/powerpoint/2010/main" val="208760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Effect transition="in" filter="wipe(down)">
                                      <p:cBhvr>
                                        <p:cTn id="12" dur="500"/>
                                        <p:tgtEl>
                                          <p:spTgt spid="1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1"/>
                                        </p:tgtEl>
                                        <p:attrNameLst>
                                          <p:attrName>style.visibility</p:attrName>
                                        </p:attrNameLst>
                                      </p:cBhvr>
                                      <p:to>
                                        <p:strVal val="visible"/>
                                      </p:to>
                                    </p:set>
                                    <p:animEffect transition="in" filter="dissolve">
                                      <p:cBhvr>
                                        <p:cTn id="17" dur="500"/>
                                        <p:tgtEl>
                                          <p:spTgt spid="1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212437" y="296798"/>
            <a:ext cx="7886700" cy="670967"/>
          </a:xfrm>
        </p:spPr>
        <p:txBody>
          <a:bodyPr>
            <a:normAutofit fontScale="90000"/>
          </a:bodyPr>
          <a:lstStyle/>
          <a:p>
            <a:r>
              <a:rPr lang="en-US" dirty="0"/>
              <a:t>How much buffering?</a:t>
            </a:r>
          </a:p>
        </p:txBody>
      </p:sp>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2212437" y="2578949"/>
            <a:ext cx="7886700" cy="1703399"/>
          </a:xfrm>
        </p:spPr>
        <p:txBody>
          <a:bodyPr>
            <a:normAutofit/>
          </a:bodyPr>
          <a:lstStyle/>
          <a:p>
            <a:r>
              <a:rPr lang="en-US" altLang="en-US" sz="2000" dirty="0">
                <a:ea typeface="ＭＳ Ｐゴシック" panose="020B0600070205080204" pitchFamily="34" charset="-128"/>
              </a:rPr>
              <a:t>RFC 3439 rule of thumb: average buffering equal to “t</a:t>
            </a:r>
            <a:r>
              <a:rPr lang="en-US" altLang="ja-JP" sz="2000" dirty="0">
                <a:ea typeface="ＭＳ Ｐゴシック" panose="020B0600070205080204" pitchFamily="34" charset="-128"/>
              </a:rPr>
              <a:t>ypical” RTT </a:t>
            </a:r>
            <a:r>
              <a:rPr lang="en-US" altLang="ja-JP" sz="2000" dirty="0" smtClean="0">
                <a:ea typeface="ＭＳ Ｐゴシック" panose="020B0600070205080204" pitchFamily="34" charset="-128"/>
              </a:rPr>
              <a:t>times </a:t>
            </a:r>
            <a:r>
              <a:rPr lang="en-US" altLang="ja-JP" sz="2000" dirty="0">
                <a:ea typeface="ＭＳ Ｐゴシック" panose="020B0600070205080204" pitchFamily="34" charset="-128"/>
              </a:rPr>
              <a:t>link capacity C</a:t>
            </a:r>
          </a:p>
          <a:p>
            <a:pPr lvl="1"/>
            <a:r>
              <a:rPr lang="en-US" altLang="en-US" sz="2000" dirty="0">
                <a:ea typeface="ＭＳ Ｐゴシック" panose="020B0600070205080204" pitchFamily="34" charset="-128"/>
              </a:rPr>
              <a:t>e.g., </a:t>
            </a:r>
            <a:r>
              <a:rPr lang="en-US" altLang="en-US" sz="2000" dirty="0" smtClean="0">
                <a:ea typeface="ＭＳ Ｐゴシック" panose="020B0600070205080204" pitchFamily="34" charset="-128"/>
              </a:rPr>
              <a:t>RTT = </a:t>
            </a:r>
            <a:r>
              <a:rPr lang="en-US" altLang="ja-JP" sz="2000" dirty="0">
                <a:ea typeface="ＭＳ Ｐゴシック" panose="020B0600070205080204" pitchFamily="34" charset="-128"/>
              </a:rPr>
              <a:t>250 </a:t>
            </a:r>
            <a:r>
              <a:rPr lang="en-US" altLang="ja-JP" sz="2000" dirty="0" err="1" smtClean="0">
                <a:ea typeface="ＭＳ Ｐゴシック" panose="020B0600070205080204" pitchFamily="34" charset="-128"/>
              </a:rPr>
              <a:t>msec</a:t>
            </a:r>
            <a:r>
              <a:rPr lang="en-US" altLang="ja-JP" sz="2000" dirty="0" smtClean="0">
                <a:ea typeface="ＭＳ Ｐゴシック" panose="020B0600070205080204" pitchFamily="34" charset="-128"/>
              </a:rPr>
              <a:t>, </a:t>
            </a:r>
            <a:r>
              <a:rPr lang="en-US" altLang="en-US" sz="2000" dirty="0" smtClean="0">
                <a:ea typeface="ＭＳ Ｐゴシック" panose="020B0600070205080204" pitchFamily="34" charset="-128"/>
              </a:rPr>
              <a:t>C </a:t>
            </a:r>
            <a:r>
              <a:rPr lang="en-US" altLang="en-US" sz="2000" dirty="0">
                <a:ea typeface="ＭＳ Ｐゴシック" panose="020B0600070205080204" pitchFamily="34" charset="-128"/>
              </a:rPr>
              <a:t>= 10 </a:t>
            </a:r>
            <a:r>
              <a:rPr lang="en-US" altLang="en-US" sz="2000" dirty="0" err="1">
                <a:ea typeface="ＭＳ Ｐゴシック" panose="020B0600070205080204" pitchFamily="34" charset="-128"/>
              </a:rPr>
              <a:t>Gbps</a:t>
            </a:r>
            <a:r>
              <a:rPr lang="en-US" altLang="en-US" sz="2000" dirty="0">
                <a:ea typeface="ＭＳ Ｐゴシック" panose="020B0600070205080204" pitchFamily="34" charset="-128"/>
              </a:rPr>
              <a:t> </a:t>
            </a:r>
            <a:r>
              <a:rPr lang="en-US" altLang="en-US" sz="2000" dirty="0" smtClean="0">
                <a:ea typeface="ＭＳ Ｐゴシック" panose="020B0600070205080204" pitchFamily="34" charset="-128"/>
              </a:rPr>
              <a:t>link </a:t>
            </a:r>
            <a:r>
              <a:rPr lang="en-US" altLang="en-US" sz="2000" dirty="0" smtClean="0">
                <a:ea typeface="ＭＳ Ｐゴシック" panose="020B0600070205080204" pitchFamily="34" charset="-128"/>
                <a:sym typeface="Wingdings" panose="05000000000000000000" pitchFamily="2" charset="2"/>
              </a:rPr>
              <a:t></a:t>
            </a:r>
            <a:r>
              <a:rPr lang="en-US" altLang="en-US" sz="2000" dirty="0" smtClean="0">
                <a:ea typeface="ＭＳ Ｐゴシック" panose="020B0600070205080204" pitchFamily="34" charset="-128"/>
              </a:rPr>
              <a:t> </a:t>
            </a:r>
            <a:r>
              <a:rPr lang="en-US" altLang="en-US" sz="2000" dirty="0">
                <a:ea typeface="ＭＳ Ｐゴシック" panose="020B0600070205080204" pitchFamily="34" charset="-128"/>
              </a:rPr>
              <a:t>2.5 </a:t>
            </a:r>
            <a:r>
              <a:rPr lang="en-US" altLang="en-US" sz="2000" dirty="0" err="1">
                <a:ea typeface="ＭＳ Ｐゴシック" panose="020B0600070205080204" pitchFamily="34" charset="-128"/>
              </a:rPr>
              <a:t>Gbit</a:t>
            </a:r>
            <a:r>
              <a:rPr lang="en-US" altLang="en-US" sz="2000" dirty="0">
                <a:ea typeface="ＭＳ Ｐゴシック" panose="020B0600070205080204" pitchFamily="34" charset="-128"/>
              </a:rPr>
              <a:t> </a:t>
            </a:r>
            <a:r>
              <a:rPr lang="en-US" altLang="en-US" sz="2000" dirty="0" smtClean="0">
                <a:ea typeface="ＭＳ Ｐゴシック" panose="020B0600070205080204" pitchFamily="34" charset="-128"/>
              </a:rPr>
              <a:t>buffer</a:t>
            </a:r>
          </a:p>
          <a:p>
            <a:pPr lvl="1"/>
            <a:r>
              <a:rPr lang="en-US" altLang="en-US" sz="2000" dirty="0" smtClean="0">
                <a:solidFill>
                  <a:srgbClr val="C00000"/>
                </a:solidFill>
                <a:ea typeface="ＭＳ Ｐゴシック" panose="020B0600070205080204" pitchFamily="34" charset="-128"/>
              </a:rPr>
              <a:t>Delay-bandwidth product</a:t>
            </a:r>
            <a:endParaRPr lang="en-US" altLang="en-US" sz="2000" dirty="0">
              <a:solidFill>
                <a:srgbClr val="C00000"/>
              </a:solidFill>
              <a:ea typeface="ＭＳ Ｐゴシック" panose="020B0600070205080204" pitchFamily="34" charset="-128"/>
            </a:endParaRPr>
          </a:p>
        </p:txBody>
      </p:sp>
      <p:sp>
        <p:nvSpPr>
          <p:cNvPr id="148" name="Content Placeholder 1">
            <a:extLst>
              <a:ext uri="{FF2B5EF4-FFF2-40B4-BE49-F238E27FC236}">
                <a16:creationId xmlns:a16="http://schemas.microsoft.com/office/drawing/2014/main" id="{2CA89C76-C02B-504D-B49F-6A8F0BD48BEC}"/>
              </a:ext>
            </a:extLst>
          </p:cNvPr>
          <p:cNvSpPr txBox="1">
            <a:spLocks/>
          </p:cNvSpPr>
          <p:nvPr/>
        </p:nvSpPr>
        <p:spPr>
          <a:xfrm>
            <a:off x="2212437" y="1140594"/>
            <a:ext cx="7886700" cy="1703399"/>
          </a:xfrm>
          <a:prstGeom prst="rect">
            <a:avLst/>
          </a:prstGeom>
        </p:spPr>
        <p:txBody>
          <a:bodyPr vert="horz" lIns="68580" tIns="34290" rIns="68580" bIns="3429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T</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oo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much buffering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will reduce packet loss, but can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increase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delays</a:t>
            </a: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r>
              <a:rPr lang="en-US" altLang="en-US" sz="195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L</a:t>
            </a:r>
            <a:r>
              <a:rPr lang="en-US" altLang="en-US" sz="195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ong </a:t>
            </a:r>
            <a:r>
              <a:rPr lang="en-US" altLang="en-US" sz="195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RTTs: poor performance for </a:t>
            </a:r>
            <a:r>
              <a:rPr lang="en-US" altLang="en-US" sz="195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real-time </a:t>
            </a:r>
            <a:r>
              <a:rPr lang="en-US" altLang="en-US" sz="195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apps, sluggish TCP response </a:t>
            </a:r>
            <a:endParaRPr lang="en-US" sz="1950" dirty="0">
              <a:solidFill>
                <a:prstClr val="black"/>
              </a:solidFill>
              <a:latin typeface="Avenir Book" panose="020B0503020203020204" pitchFamily="34" charset="-78"/>
              <a:cs typeface="Avenir Book" panose="020B0503020203020204" pitchFamily="34" charset="-78"/>
            </a:endParaRPr>
          </a:p>
        </p:txBody>
      </p:sp>
      <p:grpSp>
        <p:nvGrpSpPr>
          <p:cNvPr id="5" name="Group 4">
            <a:extLst>
              <a:ext uri="{FF2B5EF4-FFF2-40B4-BE49-F238E27FC236}">
                <a16:creationId xmlns:a16="http://schemas.microsoft.com/office/drawing/2014/main" id="{91B9736C-A88D-A145-96CB-206C67EEEE9F}"/>
              </a:ext>
            </a:extLst>
          </p:cNvPr>
          <p:cNvGrpSpPr/>
          <p:nvPr/>
        </p:nvGrpSpPr>
        <p:grpSpPr>
          <a:xfrm>
            <a:off x="2212437" y="3840691"/>
            <a:ext cx="7886700" cy="1240961"/>
            <a:chOff x="852266" y="4986528"/>
            <a:chExt cx="10515600" cy="1654613"/>
          </a:xfrm>
        </p:grpSpPr>
        <mc:AlternateContent xmlns:mc="http://schemas.openxmlformats.org/markup-compatibility/2006" xmlns:a14="http://schemas.microsoft.com/office/drawing/2010/main">
          <mc:Choice Requires="a14">
            <p:sp>
              <p:nvSpPr>
                <p:cNvPr id="143" name="Text Box 4">
                  <a:extLst>
                    <a:ext uri="{FF2B5EF4-FFF2-40B4-BE49-F238E27FC236}">
                      <a16:creationId xmlns:a16="http://schemas.microsoft.com/office/drawing/2014/main" id="{D468D38D-B0DA-1E42-B890-97301180D7BB}"/>
                    </a:ext>
                  </a:extLst>
                </p:cNvPr>
                <p:cNvSpPr txBox="1">
                  <a:spLocks noChangeArrowheads="1"/>
                </p:cNvSpPr>
                <p:nvPr/>
              </p:nvSpPr>
              <p:spPr bwMode="auto">
                <a:xfrm>
                  <a:off x="4757818" y="5774366"/>
                  <a:ext cx="1216025" cy="866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14:m>
                    <m:oMathPara xmlns:m="http://schemas.openxmlformats.org/officeDocument/2006/math">
                      <m:oMathParaPr>
                        <m:jc m:val="centerGroup"/>
                      </m:oMathParaPr>
                      <m:oMath xmlns:m="http://schemas.openxmlformats.org/officeDocument/2006/math">
                        <m:f>
                          <m:fPr>
                            <m:ctrlPr>
                              <a:rPr lang="en-US" altLang="en-US" sz="1800" i="1" dirty="0" smtClean="0">
                                <a:solidFill>
                                  <a:srgbClr val="0000FF"/>
                                </a:solidFill>
                                <a:latin typeface="Cambria Math" panose="02040503050406030204" pitchFamily="18" charset="0"/>
                                <a:cs typeface="Avenir Book" panose="020B0503020203020204" pitchFamily="34" charset="-78"/>
                              </a:rPr>
                            </m:ctrlPr>
                          </m:fPr>
                          <m:num>
                            <m:r>
                              <m:rPr>
                                <m:sty m:val="p"/>
                              </m:rPr>
                              <a:rPr lang="en-IN" altLang="en-US" sz="1800" b="0" i="0" dirty="0" smtClean="0">
                                <a:solidFill>
                                  <a:srgbClr val="0000FF"/>
                                </a:solidFill>
                                <a:latin typeface="Cambria Math" panose="02040503050406030204" pitchFamily="18" charset="0"/>
                                <a:cs typeface="Avenir Book" panose="020B0503020203020204" pitchFamily="34" charset="-78"/>
                              </a:rPr>
                              <m:t>RTT</m:t>
                            </m:r>
                            <m:r>
                              <a:rPr lang="en-IN" altLang="en-US" sz="1800" b="0" i="0" dirty="0" smtClean="0">
                                <a:solidFill>
                                  <a:srgbClr val="0000FF"/>
                                </a:solidFill>
                                <a:latin typeface="Cambria Math" panose="02040503050406030204" pitchFamily="18" charset="0"/>
                                <a:cs typeface="Avenir Book" panose="020B0503020203020204" pitchFamily="34" charset="-78"/>
                              </a:rPr>
                              <m:t>.</m:t>
                            </m:r>
                            <m:r>
                              <m:rPr>
                                <m:sty m:val="p"/>
                              </m:rPr>
                              <a:rPr lang="en-IN" altLang="en-US" sz="1800" b="0" i="0" dirty="0" smtClean="0">
                                <a:solidFill>
                                  <a:srgbClr val="0000FF"/>
                                </a:solidFill>
                                <a:latin typeface="Cambria Math" panose="02040503050406030204" pitchFamily="18" charset="0"/>
                                <a:cs typeface="Avenir Book" panose="020B0503020203020204" pitchFamily="34" charset="-78"/>
                              </a:rPr>
                              <m:t>C</m:t>
                            </m:r>
                          </m:num>
                          <m:den>
                            <m:r>
                              <a:rPr lang="en-IN" altLang="en-US" sz="1800" b="0" i="0" dirty="0" smtClean="0">
                                <a:solidFill>
                                  <a:srgbClr val="0000FF"/>
                                </a:solidFill>
                                <a:latin typeface="Cambria Math" panose="02040503050406030204" pitchFamily="18" charset="0"/>
                                <a:cs typeface="Avenir Book" panose="020B0503020203020204" pitchFamily="34" charset="-78"/>
                              </a:rPr>
                              <m:t>√</m:t>
                            </m:r>
                            <m:r>
                              <m:rPr>
                                <m:sty m:val="p"/>
                              </m:rPr>
                              <a:rPr lang="en-IN" altLang="en-US" sz="1800" b="0" i="0" dirty="0" smtClean="0">
                                <a:solidFill>
                                  <a:srgbClr val="0000FF"/>
                                </a:solidFill>
                                <a:latin typeface="Cambria Math" panose="02040503050406030204" pitchFamily="18" charset="0"/>
                                <a:cs typeface="Avenir Book" panose="020B0503020203020204" pitchFamily="34" charset="-78"/>
                              </a:rPr>
                              <m:t>N</m:t>
                            </m:r>
                          </m:den>
                        </m:f>
                      </m:oMath>
                    </m:oMathPara>
                  </a14:m>
                  <a:endParaRPr lang="en-US" altLang="en-US" sz="1800" dirty="0">
                    <a:solidFill>
                      <a:srgbClr val="0000FF"/>
                    </a:solidFill>
                    <a:latin typeface="Avenir Book" panose="020B0503020203020204" pitchFamily="34" charset="-78"/>
                    <a:cs typeface="Avenir Book" panose="020B0503020203020204" pitchFamily="34" charset="-78"/>
                  </a:endParaRPr>
                </a:p>
              </p:txBody>
            </p:sp>
          </mc:Choice>
          <mc:Fallback xmlns="">
            <p:sp>
              <p:nvSpPr>
                <p:cNvPr id="143" name="Text Box 4">
                  <a:extLst>
                    <a:ext uri="{FF2B5EF4-FFF2-40B4-BE49-F238E27FC236}">
                      <a16:creationId xmlns:a16="http://schemas.microsoft.com/office/drawing/2014/main" id="{D468D38D-B0DA-1E42-B890-97301180D7BB}"/>
                    </a:ext>
                  </a:extLst>
                </p:cNvPr>
                <p:cNvSpPr txBox="1">
                  <a:spLocks noRot="1" noChangeAspect="1" noMove="1" noResize="1" noEditPoints="1" noAdjustHandles="1" noChangeArrowheads="1" noChangeShapeType="1" noTextEdit="1"/>
                </p:cNvSpPr>
                <p:nvPr/>
              </p:nvSpPr>
              <p:spPr bwMode="auto">
                <a:xfrm>
                  <a:off x="4757818" y="5774366"/>
                  <a:ext cx="1216025" cy="866775"/>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
          <p:nvSpPr>
            <p:cNvPr id="149" name="Content Placeholder 1">
              <a:extLst>
                <a:ext uri="{FF2B5EF4-FFF2-40B4-BE49-F238E27FC236}">
                  <a16:creationId xmlns:a16="http://schemas.microsoft.com/office/drawing/2014/main" id="{5BBE41F3-9B62-C74C-886C-86AA7C91E933}"/>
                </a:ext>
              </a:extLst>
            </p:cNvPr>
            <p:cNvSpPr txBox="1">
              <a:spLocks/>
            </p:cNvSpPr>
            <p:nvPr/>
          </p:nvSpPr>
          <p:spPr>
            <a:xfrm>
              <a:off x="852266" y="4986528"/>
              <a:ext cx="10515600" cy="768301"/>
            </a:xfrm>
            <a:prstGeom prst="rect">
              <a:avLst/>
            </a:prstGeom>
          </p:spPr>
          <p:txBody>
            <a:bodyPr vert="horz" lIns="68580" tIns="34290" rIns="68580" bIns="34290" rtlCol="0">
              <a:normAutofit fontScale="850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endPar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spcBef>
                  <a:spcPts val="750"/>
                </a:spcBef>
                <a:defRPr/>
              </a:pPr>
              <a:r>
                <a:rPr lang="en-US" altLang="en-US" sz="22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More </a:t>
              </a:r>
              <a:r>
                <a:rPr lang="en-US" altLang="en-US" sz="22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recent recommendation: with N flows, buffering equal to </a:t>
              </a:r>
            </a:p>
            <a:p>
              <a:pPr marL="264319" indent="-166688" defTabSz="685800">
                <a:spcBef>
                  <a:spcPts val="750"/>
                </a:spcBef>
                <a:defRPr/>
              </a:pPr>
              <a:endParaRPr lang="en-US" sz="2100" dirty="0">
                <a:solidFill>
                  <a:prstClr val="black"/>
                </a:solidFill>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291958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dissolve">
                                      <p:cBhvr>
                                        <p:cTn id="12"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1982" y="406910"/>
            <a:ext cx="7886700" cy="670967"/>
          </a:xfrm>
        </p:spPr>
        <p:txBody>
          <a:bodyPr>
            <a:normAutofit fontScale="90000"/>
          </a:bodyPr>
          <a:lstStyle/>
          <a:p>
            <a:r>
              <a:rPr lang="en-US" dirty="0"/>
              <a:t>Buffer Management</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456592" y="1245131"/>
            <a:ext cx="3724861" cy="375689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404" indent="-167879" defTabSz="685800">
              <a:spcBef>
                <a:spcPts val="750"/>
              </a:spcBef>
              <a:buNone/>
              <a:defRPr/>
            </a:pPr>
            <a:r>
              <a:rPr lang="en-US" altLang="en-US" sz="24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B</a:t>
            </a:r>
            <a:r>
              <a:rPr lang="en-US" altLang="en-US" sz="24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uffer </a:t>
            </a:r>
            <a:r>
              <a:rPr lang="en-US" altLang="en-US" sz="24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management: </a:t>
            </a:r>
          </a:p>
          <a:p>
            <a:pPr marL="221456" indent="-211931" defTabSz="685800">
              <a:lnSpc>
                <a:spcPct val="100000"/>
              </a:lnSpc>
              <a:spcBef>
                <a:spcPts val="750"/>
              </a:spcBef>
              <a:defRPr/>
            </a:pP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D</a:t>
            </a:r>
            <a:r>
              <a:rPr lang="en-US" altLang="en-US" sz="21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rop</a:t>
            </a: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which packet to add, drop when buffers are full</a:t>
            </a:r>
            <a:endPar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lnSpc>
                <a:spcPct val="100000"/>
              </a:lnSpc>
              <a:spcBef>
                <a:spcPts val="375"/>
              </a:spcBef>
              <a:defRPr/>
            </a:pPr>
            <a:r>
              <a:rPr lang="en-US" altLang="en-US" sz="2100" dirty="0">
                <a:solidFill>
                  <a:srgbClr val="000099"/>
                </a:solidFill>
                <a:latin typeface="Avenir Book" panose="020B0503020203020204" pitchFamily="34" charset="-78"/>
                <a:ea typeface="Gill Sans MT" panose="020B0502020104020203" pitchFamily="34" charset="77"/>
                <a:cs typeface="Avenir Book" panose="020B0503020203020204" pitchFamily="34" charset="-78"/>
              </a:rPr>
              <a:t>T</a:t>
            </a:r>
            <a:r>
              <a:rPr lang="en-US" altLang="en-US" sz="2100" dirty="0" smtClean="0">
                <a:solidFill>
                  <a:srgbClr val="000099"/>
                </a:solidFill>
                <a:latin typeface="Avenir Book" panose="020B0503020203020204" pitchFamily="34" charset="-78"/>
                <a:ea typeface="Gill Sans MT" panose="020B0502020104020203" pitchFamily="34" charset="77"/>
                <a:cs typeface="Avenir Book" panose="020B0503020203020204" pitchFamily="34" charset="-78"/>
              </a:rPr>
              <a:t>ail </a:t>
            </a:r>
            <a:r>
              <a:rPr lang="en-US" altLang="en-US" sz="2100" dirty="0">
                <a:solidFill>
                  <a:srgbClr val="000099"/>
                </a:solidFill>
                <a:latin typeface="Avenir Book" panose="020B0503020203020204" pitchFamily="34" charset="-78"/>
                <a:ea typeface="Gill Sans MT" panose="020B0502020104020203" pitchFamily="34" charset="77"/>
                <a:cs typeface="Avenir Book" panose="020B0503020203020204" pitchFamily="34" charset="-78"/>
              </a:rPr>
              <a:t>drop: </a:t>
            </a:r>
            <a:r>
              <a:rPr lang="en-US" altLang="en-US" sz="2100" dirty="0">
                <a:solidFill>
                  <a:prstClr val="black"/>
                </a:solidFill>
                <a:latin typeface="Avenir Book" panose="020B0503020203020204" pitchFamily="34" charset="-78"/>
                <a:ea typeface="Gill Sans MT" panose="020B0502020104020203" pitchFamily="34" charset="77"/>
                <a:cs typeface="Avenir Book" panose="020B0503020203020204" pitchFamily="34" charset="-78"/>
              </a:rPr>
              <a:t>drop arriving packet</a:t>
            </a:r>
          </a:p>
          <a:p>
            <a:pPr marL="521494" lvl="1" indent="-173831" defTabSz="685800">
              <a:lnSpc>
                <a:spcPct val="100000"/>
              </a:lnSpc>
              <a:spcBef>
                <a:spcPts val="375"/>
              </a:spcBef>
              <a:defRPr/>
            </a:pPr>
            <a:r>
              <a:rPr lang="en-US" altLang="en-US" sz="2100" dirty="0">
                <a:solidFill>
                  <a:srgbClr val="000099"/>
                </a:solidFill>
                <a:latin typeface="Avenir Book" panose="020B0503020203020204" pitchFamily="34" charset="-78"/>
                <a:ea typeface="Gill Sans MT" panose="020B0502020104020203" pitchFamily="34" charset="77"/>
                <a:cs typeface="Avenir Book" panose="020B0503020203020204" pitchFamily="34" charset="-78"/>
              </a:rPr>
              <a:t>P</a:t>
            </a:r>
            <a:r>
              <a:rPr lang="en-US" altLang="en-US" sz="2100" dirty="0" smtClean="0">
                <a:solidFill>
                  <a:srgbClr val="000099"/>
                </a:solidFill>
                <a:latin typeface="Avenir Book" panose="020B0503020203020204" pitchFamily="34" charset="-78"/>
                <a:ea typeface="Gill Sans MT" panose="020B0502020104020203" pitchFamily="34" charset="77"/>
                <a:cs typeface="Avenir Book" panose="020B0503020203020204" pitchFamily="34" charset="-78"/>
              </a:rPr>
              <a:t>riority</a:t>
            </a:r>
            <a:r>
              <a:rPr lang="en-US" altLang="en-US" sz="2100" dirty="0">
                <a:solidFill>
                  <a:srgbClr val="000099"/>
                </a:solidFill>
                <a:latin typeface="Avenir Book" panose="020B0503020203020204" pitchFamily="34" charset="-78"/>
                <a:ea typeface="Gill Sans MT" panose="020B0502020104020203" pitchFamily="34" charset="77"/>
                <a:cs typeface="Avenir Book" panose="020B0503020203020204" pitchFamily="34" charset="-78"/>
              </a:rPr>
              <a:t>: </a:t>
            </a:r>
            <a:r>
              <a:rPr lang="en-US" altLang="en-US" sz="2100" dirty="0">
                <a:solidFill>
                  <a:prstClr val="black"/>
                </a:solidFill>
                <a:latin typeface="Avenir Book" panose="020B0503020203020204" pitchFamily="34" charset="-78"/>
                <a:ea typeface="Gill Sans MT" panose="020B0502020104020203" pitchFamily="34" charset="77"/>
                <a:cs typeface="Avenir Book" panose="020B0503020203020204" pitchFamily="34" charset="-78"/>
              </a:rPr>
              <a:t>drop/remove on priority basis</a:t>
            </a:r>
          </a:p>
        </p:txBody>
      </p:sp>
      <p:sp>
        <p:nvSpPr>
          <p:cNvPr id="35" name="Rectangle 5">
            <a:extLst>
              <a:ext uri="{FF2B5EF4-FFF2-40B4-BE49-F238E27FC236}">
                <a16:creationId xmlns:a16="http://schemas.microsoft.com/office/drawing/2014/main" id="{6B5E77BE-663D-0C4F-B1A0-4FE84A5853BA}"/>
              </a:ext>
            </a:extLst>
          </p:cNvPr>
          <p:cNvSpPr>
            <a:spLocks noChangeArrowheads="1"/>
          </p:cNvSpPr>
          <p:nvPr/>
        </p:nvSpPr>
        <p:spPr bwMode="auto">
          <a:xfrm>
            <a:off x="2549234" y="1704444"/>
            <a:ext cx="2632126" cy="1364649"/>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36" name="Rectangle 6">
            <a:extLst>
              <a:ext uri="{FF2B5EF4-FFF2-40B4-BE49-F238E27FC236}">
                <a16:creationId xmlns:a16="http://schemas.microsoft.com/office/drawing/2014/main" id="{5BE02A94-EF22-BA42-86FA-86D884A8ECBC}"/>
              </a:ext>
            </a:extLst>
          </p:cNvPr>
          <p:cNvSpPr>
            <a:spLocks noChangeArrowheads="1"/>
          </p:cNvSpPr>
          <p:nvPr/>
        </p:nvSpPr>
        <p:spPr bwMode="auto">
          <a:xfrm>
            <a:off x="4386064" y="2161156"/>
            <a:ext cx="731003" cy="465801"/>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line</a:t>
            </a:r>
          </a:p>
          <a:p>
            <a:pPr algn="ct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termination</a:t>
            </a: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37" name="Rectangle 7">
            <a:extLst>
              <a:ext uri="{FF2B5EF4-FFF2-40B4-BE49-F238E27FC236}">
                <a16:creationId xmlns:a16="http://schemas.microsoft.com/office/drawing/2014/main" id="{2D2F95B6-E152-904F-9434-1185BAD6C22E}"/>
              </a:ext>
            </a:extLst>
          </p:cNvPr>
          <p:cNvSpPr>
            <a:spLocks noChangeArrowheads="1"/>
          </p:cNvSpPr>
          <p:nvPr/>
        </p:nvSpPr>
        <p:spPr bwMode="auto">
          <a:xfrm>
            <a:off x="3562932" y="1982763"/>
            <a:ext cx="724355" cy="825104"/>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38" name="Line 10">
            <a:extLst>
              <a:ext uri="{FF2B5EF4-FFF2-40B4-BE49-F238E27FC236}">
                <a16:creationId xmlns:a16="http://schemas.microsoft.com/office/drawing/2014/main" id="{1C5F0AC7-43BC-C54D-9EC4-226334C8420D}"/>
              </a:ext>
            </a:extLst>
          </p:cNvPr>
          <p:cNvSpPr>
            <a:spLocks noChangeShapeType="1"/>
          </p:cNvSpPr>
          <p:nvPr/>
        </p:nvSpPr>
        <p:spPr bwMode="auto">
          <a:xfrm>
            <a:off x="3451186" y="2412701"/>
            <a:ext cx="119728" cy="111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9" name="Line 11">
            <a:extLst>
              <a:ext uri="{FF2B5EF4-FFF2-40B4-BE49-F238E27FC236}">
                <a16:creationId xmlns:a16="http://schemas.microsoft.com/office/drawing/2014/main" id="{1D5DD4EA-D05C-D747-B223-1017B318E553}"/>
              </a:ext>
            </a:extLst>
          </p:cNvPr>
          <p:cNvSpPr>
            <a:spLocks noChangeShapeType="1"/>
          </p:cNvSpPr>
          <p:nvPr/>
        </p:nvSpPr>
        <p:spPr bwMode="auto">
          <a:xfrm>
            <a:off x="4289282" y="2409065"/>
            <a:ext cx="119728" cy="111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1" name="Rectangle 13">
            <a:extLst>
              <a:ext uri="{FF2B5EF4-FFF2-40B4-BE49-F238E27FC236}">
                <a16:creationId xmlns:a16="http://schemas.microsoft.com/office/drawing/2014/main" id="{B95717F2-1515-C143-9500-6A8B8FCE180F}"/>
              </a:ext>
            </a:extLst>
          </p:cNvPr>
          <p:cNvSpPr>
            <a:spLocks noChangeArrowheads="1"/>
          </p:cNvSpPr>
          <p:nvPr/>
        </p:nvSpPr>
        <p:spPr bwMode="auto">
          <a:xfrm>
            <a:off x="3583886" y="2095413"/>
            <a:ext cx="663493" cy="5824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link </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layer </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protocol</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(send)</a:t>
            </a:r>
          </a:p>
        </p:txBody>
      </p:sp>
      <p:sp>
        <p:nvSpPr>
          <p:cNvPr id="42" name="Rectangle 16">
            <a:extLst>
              <a:ext uri="{FF2B5EF4-FFF2-40B4-BE49-F238E27FC236}">
                <a16:creationId xmlns:a16="http://schemas.microsoft.com/office/drawing/2014/main" id="{DC955E5A-0AAE-9941-B8FE-125514F714AF}"/>
              </a:ext>
            </a:extLst>
          </p:cNvPr>
          <p:cNvSpPr>
            <a:spLocks noChangeArrowheads="1"/>
          </p:cNvSpPr>
          <p:nvPr/>
        </p:nvSpPr>
        <p:spPr bwMode="auto">
          <a:xfrm>
            <a:off x="1773059" y="1939652"/>
            <a:ext cx="663494" cy="5824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switch</a:t>
            </a:r>
          </a:p>
          <a:p>
            <a:pPr algn="ctr" defTabSz="685800" eaLnBrk="0" fontAlgn="base" hangingPunct="0">
              <a:lnSpc>
                <a:spcPct val="90000"/>
              </a:lnSpc>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fabric</a:t>
            </a:r>
          </a:p>
        </p:txBody>
      </p:sp>
      <p:grpSp>
        <p:nvGrpSpPr>
          <p:cNvPr id="43" name="Group 28">
            <a:extLst>
              <a:ext uri="{FF2B5EF4-FFF2-40B4-BE49-F238E27FC236}">
                <a16:creationId xmlns:a16="http://schemas.microsoft.com/office/drawing/2014/main" id="{A1443F96-0F63-DB42-8E29-A8625BB994E0}"/>
              </a:ext>
            </a:extLst>
          </p:cNvPr>
          <p:cNvGrpSpPr>
            <a:grpSpLocks/>
          </p:cNvGrpSpPr>
          <p:nvPr/>
        </p:nvGrpSpPr>
        <p:grpSpPr bwMode="auto">
          <a:xfrm>
            <a:off x="2579169" y="1786357"/>
            <a:ext cx="926896" cy="1228416"/>
            <a:chOff x="3114" y="858"/>
            <a:chExt cx="929" cy="1101"/>
          </a:xfrm>
        </p:grpSpPr>
        <p:sp>
          <p:nvSpPr>
            <p:cNvPr id="46" name="Rectangle 8">
              <a:extLst>
                <a:ext uri="{FF2B5EF4-FFF2-40B4-BE49-F238E27FC236}">
                  <a16:creationId xmlns:a16="http://schemas.microsoft.com/office/drawing/2014/main" id="{2FD0FF32-9B37-DC42-BD62-F82282C0088F}"/>
                </a:ext>
              </a:extLst>
            </p:cNvPr>
            <p:cNvSpPr>
              <a:spLocks noChangeArrowheads="1"/>
            </p:cNvSpPr>
            <p:nvPr/>
          </p:nvSpPr>
          <p:spPr bwMode="auto">
            <a:xfrm>
              <a:off x="3180" y="858"/>
              <a:ext cx="786" cy="1085"/>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47" name="Text Box 14">
              <a:extLst>
                <a:ext uri="{FF2B5EF4-FFF2-40B4-BE49-F238E27FC236}">
                  <a16:creationId xmlns:a16="http://schemas.microsoft.com/office/drawing/2014/main" id="{A704393B-C1D3-CB4A-8942-0AB0E7633A09}"/>
                </a:ext>
              </a:extLst>
            </p:cNvPr>
            <p:cNvSpPr txBox="1">
              <a:spLocks noChangeArrowheads="1"/>
            </p:cNvSpPr>
            <p:nvPr/>
          </p:nvSpPr>
          <p:spPr bwMode="auto">
            <a:xfrm>
              <a:off x="3114" y="883"/>
              <a:ext cx="929" cy="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datagram</a:t>
              </a:r>
            </a:p>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buffer</a:t>
              </a:r>
            </a:p>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queueing </a:t>
              </a:r>
            </a:p>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scheduling</a:t>
              </a:r>
            </a:p>
          </p:txBody>
        </p:sp>
        <p:grpSp>
          <p:nvGrpSpPr>
            <p:cNvPr id="48" name="Group 17">
              <a:extLst>
                <a:ext uri="{FF2B5EF4-FFF2-40B4-BE49-F238E27FC236}">
                  <a16:creationId xmlns:a16="http://schemas.microsoft.com/office/drawing/2014/main" id="{B0E03F2B-4025-F443-AE90-5D044032C12D}"/>
                </a:ext>
              </a:extLst>
            </p:cNvPr>
            <p:cNvGrpSpPr>
              <a:grpSpLocks/>
            </p:cNvGrpSpPr>
            <p:nvPr/>
          </p:nvGrpSpPr>
          <p:grpSpPr bwMode="auto">
            <a:xfrm>
              <a:off x="3260" y="1299"/>
              <a:ext cx="626" cy="295"/>
              <a:chOff x="310" y="3526"/>
              <a:chExt cx="1040" cy="457"/>
            </a:xfrm>
          </p:grpSpPr>
          <p:sp>
            <p:nvSpPr>
              <p:cNvPr id="49" name="Rectangle 18">
                <a:extLst>
                  <a:ext uri="{FF2B5EF4-FFF2-40B4-BE49-F238E27FC236}">
                    <a16:creationId xmlns:a16="http://schemas.microsoft.com/office/drawing/2014/main" id="{ECEBB9A5-BC44-7043-875E-41F36660919C}"/>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50" name="Line 19">
                <a:extLst>
                  <a:ext uri="{FF2B5EF4-FFF2-40B4-BE49-F238E27FC236}">
                    <a16:creationId xmlns:a16="http://schemas.microsoft.com/office/drawing/2014/main" id="{0A2D0D25-7A9A-AF43-8C67-18BD8B549BC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 name="Line 20">
                <a:extLst>
                  <a:ext uri="{FF2B5EF4-FFF2-40B4-BE49-F238E27FC236}">
                    <a16:creationId xmlns:a16="http://schemas.microsoft.com/office/drawing/2014/main" id="{0A801491-494C-F54C-A6E4-4E7C15631E9F}"/>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 name="Line 21">
                <a:extLst>
                  <a:ext uri="{FF2B5EF4-FFF2-40B4-BE49-F238E27FC236}">
                    <a16:creationId xmlns:a16="http://schemas.microsoft.com/office/drawing/2014/main" id="{EC499DCF-CBA3-D343-8D13-1CA6F6FC0192}"/>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3" name="Line 22">
                <a:extLst>
                  <a:ext uri="{FF2B5EF4-FFF2-40B4-BE49-F238E27FC236}">
                    <a16:creationId xmlns:a16="http://schemas.microsoft.com/office/drawing/2014/main" id="{9FA94699-4903-B14C-BACD-94E12E020CAE}"/>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4" name="Line 23">
                <a:extLst>
                  <a:ext uri="{FF2B5EF4-FFF2-40B4-BE49-F238E27FC236}">
                    <a16:creationId xmlns:a16="http://schemas.microsoft.com/office/drawing/2014/main" id="{F25A4708-C3C6-F343-8219-9A6897A31DC8}"/>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5" name="Line 24">
                <a:extLst>
                  <a:ext uri="{FF2B5EF4-FFF2-40B4-BE49-F238E27FC236}">
                    <a16:creationId xmlns:a16="http://schemas.microsoft.com/office/drawing/2014/main" id="{5DE5701B-9777-304C-B2CF-4C1C0765E127}"/>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6" name="Line 25">
                <a:extLst>
                  <a:ext uri="{FF2B5EF4-FFF2-40B4-BE49-F238E27FC236}">
                    <a16:creationId xmlns:a16="http://schemas.microsoft.com/office/drawing/2014/main" id="{1B0F3E17-7114-524E-9BCB-69561687E2A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7" name="Line 26">
                <a:extLst>
                  <a:ext uri="{FF2B5EF4-FFF2-40B4-BE49-F238E27FC236}">
                    <a16:creationId xmlns:a16="http://schemas.microsoft.com/office/drawing/2014/main" id="{953EF77C-6D4A-2047-A707-DF4184E0097C}"/>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44" name="Line 27">
            <a:extLst>
              <a:ext uri="{FF2B5EF4-FFF2-40B4-BE49-F238E27FC236}">
                <a16:creationId xmlns:a16="http://schemas.microsoft.com/office/drawing/2014/main" id="{40C964AE-48AA-2546-9EF3-698E815B66B6}"/>
              </a:ext>
            </a:extLst>
          </p:cNvPr>
          <p:cNvSpPr>
            <a:spLocks noChangeShapeType="1"/>
          </p:cNvSpPr>
          <p:nvPr/>
        </p:nvSpPr>
        <p:spPr bwMode="auto">
          <a:xfrm>
            <a:off x="2352743" y="1641754"/>
            <a:ext cx="6984" cy="1543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 name="Line 9">
            <a:extLst>
              <a:ext uri="{FF2B5EF4-FFF2-40B4-BE49-F238E27FC236}">
                <a16:creationId xmlns:a16="http://schemas.microsoft.com/office/drawing/2014/main" id="{93D857D3-E505-7948-820C-1A4B1683F87A}"/>
              </a:ext>
            </a:extLst>
          </p:cNvPr>
          <p:cNvSpPr>
            <a:spLocks noChangeShapeType="1"/>
          </p:cNvSpPr>
          <p:nvPr/>
        </p:nvSpPr>
        <p:spPr bwMode="auto">
          <a:xfrm flipV="1">
            <a:off x="2347755" y="2402680"/>
            <a:ext cx="311435"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58" name="Straight Arrow Connector 57">
            <a:extLst>
              <a:ext uri="{FF2B5EF4-FFF2-40B4-BE49-F238E27FC236}">
                <a16:creationId xmlns:a16="http://schemas.microsoft.com/office/drawing/2014/main" id="{2DDA7F7E-A362-2A4C-9951-2964302A9536}"/>
              </a:ext>
            </a:extLst>
          </p:cNvPr>
          <p:cNvCxnSpPr/>
          <p:nvPr/>
        </p:nvCxnSpPr>
        <p:spPr>
          <a:xfrm>
            <a:off x="5124837" y="2383242"/>
            <a:ext cx="33218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Content Placeholder 1">
            <a:extLst>
              <a:ext uri="{FF2B5EF4-FFF2-40B4-BE49-F238E27FC236}">
                <a16:creationId xmlns:a16="http://schemas.microsoft.com/office/drawing/2014/main" id="{F62DD4C0-CD1D-4043-9713-C43AC793D144}"/>
              </a:ext>
            </a:extLst>
          </p:cNvPr>
          <p:cNvSpPr txBox="1">
            <a:spLocks/>
          </p:cNvSpPr>
          <p:nvPr/>
        </p:nvSpPr>
        <p:spPr>
          <a:xfrm>
            <a:off x="6399338" y="4048129"/>
            <a:ext cx="3724861" cy="1101008"/>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5991" indent="-208360" defTabSz="685800">
              <a:lnSpc>
                <a:spcPct val="110000"/>
              </a:lnSpc>
              <a:spcBef>
                <a:spcPts val="750"/>
              </a:spcBef>
              <a:defRPr/>
            </a:pPr>
            <a:r>
              <a:rPr lang="en-US" altLang="en-US" sz="2100" dirty="0">
                <a:solidFill>
                  <a:srgbClr val="C00000"/>
                </a:solidFill>
                <a:latin typeface="Avenir Book" panose="020B0503020203020204" pitchFamily="34" charset="-78"/>
                <a:ea typeface="Gill Sans MT" panose="020B0502020104020203" pitchFamily="34" charset="77"/>
                <a:cs typeface="Avenir Book" panose="020B0503020203020204" pitchFamily="34" charset="-78"/>
              </a:rPr>
              <a:t>M</a:t>
            </a:r>
            <a:r>
              <a:rPr lang="en-US" altLang="en-US" sz="2100" dirty="0" smtClean="0">
                <a:solidFill>
                  <a:srgbClr val="C00000"/>
                </a:solidFill>
                <a:latin typeface="Avenir Book" panose="020B0503020203020204" pitchFamily="34" charset="-78"/>
                <a:ea typeface="Gill Sans MT" panose="020B0502020104020203" pitchFamily="34" charset="77"/>
                <a:cs typeface="Avenir Book" panose="020B0503020203020204" pitchFamily="34" charset="-78"/>
              </a:rPr>
              <a:t>arking</a:t>
            </a:r>
            <a:r>
              <a:rPr lang="en-US" altLang="en-US" sz="2100" dirty="0">
                <a:solidFill>
                  <a:srgbClr val="C00000"/>
                </a:solidFill>
                <a:latin typeface="Avenir Book" panose="020B0503020203020204" pitchFamily="34" charset="-78"/>
                <a:ea typeface="Gill Sans MT" panose="020B0502020104020203" pitchFamily="34" charset="77"/>
                <a:cs typeface="Avenir Book" panose="020B0503020203020204" pitchFamily="34" charset="-78"/>
              </a:rPr>
              <a:t>:</a:t>
            </a:r>
            <a:r>
              <a:rPr lang="en-US" altLang="en-US" sz="2400" dirty="0">
                <a:solidFill>
                  <a:srgbClr val="C00000"/>
                </a:solidFill>
                <a:latin typeface="Avenir Book" panose="020B0503020203020204" pitchFamily="34" charset="-78"/>
                <a:ea typeface="Gill Sans MT" panose="020B0502020104020203" pitchFamily="34" charset="77"/>
                <a:cs typeface="Avenir Book" panose="020B0503020203020204" pitchFamily="34" charset="-78"/>
              </a:rPr>
              <a:t> </a:t>
            </a:r>
            <a:r>
              <a:rPr lang="en-US" altLang="en-US" sz="2100" dirty="0">
                <a:solidFill>
                  <a:prstClr val="black"/>
                </a:solidFill>
                <a:latin typeface="Avenir Book" panose="020B0503020203020204" pitchFamily="34" charset="-78"/>
                <a:ea typeface="Gill Sans MT" panose="020B0502020104020203" pitchFamily="34" charset="77"/>
                <a:cs typeface="Avenir Book" panose="020B0503020203020204" pitchFamily="34" charset="-78"/>
              </a:rPr>
              <a:t>which packets to mark to signal congestion </a:t>
            </a:r>
            <a:r>
              <a:rPr lang="en-US" altLang="en-US" sz="2100" dirty="0" smtClean="0">
                <a:solidFill>
                  <a:prstClr val="black"/>
                </a:solidFill>
                <a:latin typeface="Avenir Book" panose="020B0503020203020204" pitchFamily="34" charset="-78"/>
                <a:ea typeface="Gill Sans MT" panose="020B0502020104020203" pitchFamily="34" charset="77"/>
                <a:cs typeface="Avenir Book" panose="020B0503020203020204" pitchFamily="34" charset="-78"/>
              </a:rPr>
              <a:t>(i.e. ECN)</a:t>
            </a:r>
            <a:endParaRPr lang="en-US" altLang="en-US" sz="2100" dirty="0">
              <a:solidFill>
                <a:prstClr val="black"/>
              </a:solidFill>
              <a:latin typeface="Avenir Book" panose="020B0503020203020204" pitchFamily="34" charset="-78"/>
              <a:ea typeface="Gill Sans MT" panose="020B0502020104020203" pitchFamily="34" charset="77"/>
              <a:cs typeface="Avenir Book" panose="020B0503020203020204" pitchFamily="34" charset="-78"/>
            </a:endParaRPr>
          </a:p>
          <a:p>
            <a:pPr marL="302419" indent="-292894" defTabSz="685800">
              <a:spcBef>
                <a:spcPts val="750"/>
              </a:spcBef>
              <a:buNone/>
              <a:defRPr/>
            </a:pPr>
            <a:endPar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6" name="TextBox 65">
            <a:extLst>
              <a:ext uri="{FF2B5EF4-FFF2-40B4-BE49-F238E27FC236}">
                <a16:creationId xmlns:a16="http://schemas.microsoft.com/office/drawing/2014/main" id="{3F4CC885-8054-8F48-8989-F712B0D1A976}"/>
              </a:ext>
            </a:extLst>
          </p:cNvPr>
          <p:cNvSpPr txBox="1"/>
          <p:nvPr/>
        </p:nvSpPr>
        <p:spPr>
          <a:xfrm>
            <a:off x="5164307" y="2066059"/>
            <a:ext cx="320922" cy="369332"/>
          </a:xfrm>
          <a:prstGeom prst="rect">
            <a:avLst/>
          </a:prstGeom>
          <a:noFill/>
        </p:spPr>
        <p:txBody>
          <a:bodyPr wrap="none" rtlCol="0">
            <a:spAutoFit/>
          </a:bodyPr>
          <a:lstStyle/>
          <a:p>
            <a:pPr defTabSz="685800">
              <a:defRPr/>
            </a:pPr>
            <a:r>
              <a:rPr lang="en-US" dirty="0">
                <a:solidFill>
                  <a:prstClr val="black"/>
                </a:solidFill>
                <a:latin typeface="Avenir Book" panose="020B0503020203020204" pitchFamily="34" charset="-78"/>
                <a:cs typeface="Avenir Book" panose="020B0503020203020204" pitchFamily="34" charset="-78"/>
              </a:rPr>
              <a:t>R</a:t>
            </a:r>
          </a:p>
        </p:txBody>
      </p:sp>
      <p:grpSp>
        <p:nvGrpSpPr>
          <p:cNvPr id="70" name="Group 69">
            <a:extLst>
              <a:ext uri="{FF2B5EF4-FFF2-40B4-BE49-F238E27FC236}">
                <a16:creationId xmlns:a16="http://schemas.microsoft.com/office/drawing/2014/main" id="{073AFBDE-85D6-DF4F-AC50-8DAEBAB4402B}"/>
              </a:ext>
            </a:extLst>
          </p:cNvPr>
          <p:cNvGrpSpPr/>
          <p:nvPr/>
        </p:nvGrpSpPr>
        <p:grpSpPr>
          <a:xfrm>
            <a:off x="2204535" y="3700682"/>
            <a:ext cx="3279576" cy="1292688"/>
            <a:chOff x="609012" y="4257679"/>
            <a:chExt cx="4372767" cy="1723584"/>
          </a:xfrm>
        </p:grpSpPr>
        <p:grpSp>
          <p:nvGrpSpPr>
            <p:cNvPr id="71" name="Group 70">
              <a:extLst>
                <a:ext uri="{FF2B5EF4-FFF2-40B4-BE49-F238E27FC236}">
                  <a16:creationId xmlns:a16="http://schemas.microsoft.com/office/drawing/2014/main" id="{2CDEC7D0-D38A-B14D-BA1B-5BBB43FFCC01}"/>
                </a:ext>
              </a:extLst>
            </p:cNvPr>
            <p:cNvGrpSpPr/>
            <p:nvPr/>
          </p:nvGrpSpPr>
          <p:grpSpPr>
            <a:xfrm>
              <a:off x="609012" y="4257679"/>
              <a:ext cx="4372767" cy="1723584"/>
              <a:chOff x="609012" y="4257679"/>
              <a:chExt cx="4372767" cy="1723584"/>
            </a:xfrm>
          </p:grpSpPr>
          <p:grpSp>
            <p:nvGrpSpPr>
              <p:cNvPr id="73" name="Group 25">
                <a:extLst>
                  <a:ext uri="{FF2B5EF4-FFF2-40B4-BE49-F238E27FC236}">
                    <a16:creationId xmlns:a16="http://schemas.microsoft.com/office/drawing/2014/main" id="{FE6D6529-7A75-4F43-A99B-35E9F160B5F3}"/>
                  </a:ext>
                </a:extLst>
              </p:cNvPr>
              <p:cNvGrpSpPr>
                <a:grpSpLocks/>
              </p:cNvGrpSpPr>
              <p:nvPr/>
            </p:nvGrpSpPr>
            <p:grpSpPr bwMode="auto">
              <a:xfrm>
                <a:off x="1468086" y="4855765"/>
                <a:ext cx="939800" cy="565150"/>
                <a:chOff x="1670312" y="2562997"/>
                <a:chExt cx="940317" cy="565219"/>
              </a:xfrm>
            </p:grpSpPr>
            <p:grpSp>
              <p:nvGrpSpPr>
                <p:cNvPr id="83" name="Group 28">
                  <a:extLst>
                    <a:ext uri="{FF2B5EF4-FFF2-40B4-BE49-F238E27FC236}">
                      <a16:creationId xmlns:a16="http://schemas.microsoft.com/office/drawing/2014/main" id="{02B7209E-6CC9-9C4C-89B8-A67F8E1E9FEB}"/>
                    </a:ext>
                  </a:extLst>
                </p:cNvPr>
                <p:cNvGrpSpPr>
                  <a:grpSpLocks/>
                </p:cNvGrpSpPr>
                <p:nvPr/>
              </p:nvGrpSpPr>
              <p:grpSpPr bwMode="auto">
                <a:xfrm>
                  <a:off x="1670312" y="2562997"/>
                  <a:ext cx="929822" cy="565219"/>
                  <a:chOff x="1670312" y="2562997"/>
                  <a:chExt cx="929822" cy="565219"/>
                </a:xfrm>
              </p:grpSpPr>
              <p:sp>
                <p:nvSpPr>
                  <p:cNvPr id="85" name="Rectangle 30">
                    <a:extLst>
                      <a:ext uri="{FF2B5EF4-FFF2-40B4-BE49-F238E27FC236}">
                        <a16:creationId xmlns:a16="http://schemas.microsoft.com/office/drawing/2014/main" id="{102A1B2D-9D16-2543-A7D1-261D2C71A845}"/>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86" name="Straight Connector 31">
                    <a:extLst>
                      <a:ext uri="{FF2B5EF4-FFF2-40B4-BE49-F238E27FC236}">
                        <a16:creationId xmlns:a16="http://schemas.microsoft.com/office/drawing/2014/main" id="{03AD5D40-7908-4044-9CAD-591F661655C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32">
                    <a:extLst>
                      <a:ext uri="{FF2B5EF4-FFF2-40B4-BE49-F238E27FC236}">
                        <a16:creationId xmlns:a16="http://schemas.microsoft.com/office/drawing/2014/main" id="{494E554E-CB70-0547-8421-0D7A028BD933}"/>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33">
                    <a:extLst>
                      <a:ext uri="{FF2B5EF4-FFF2-40B4-BE49-F238E27FC236}">
                        <a16:creationId xmlns:a16="http://schemas.microsoft.com/office/drawing/2014/main" id="{85A011C5-9EB7-B54C-AD8B-3660552BBB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34">
                    <a:extLst>
                      <a:ext uri="{FF2B5EF4-FFF2-40B4-BE49-F238E27FC236}">
                        <a16:creationId xmlns:a16="http://schemas.microsoft.com/office/drawing/2014/main" id="{BE660910-036D-8449-BD07-43DD83740A9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35">
                    <a:extLst>
                      <a:ext uri="{FF2B5EF4-FFF2-40B4-BE49-F238E27FC236}">
                        <a16:creationId xmlns:a16="http://schemas.microsoft.com/office/drawing/2014/main" id="{9D787DC4-0C12-1641-AF5A-00DF7041D95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36">
                    <a:extLst>
                      <a:ext uri="{FF2B5EF4-FFF2-40B4-BE49-F238E27FC236}">
                        <a16:creationId xmlns:a16="http://schemas.microsoft.com/office/drawing/2014/main" id="{AA98298F-12EA-D942-AFB9-39CA8127980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37">
                    <a:extLst>
                      <a:ext uri="{FF2B5EF4-FFF2-40B4-BE49-F238E27FC236}">
                        <a16:creationId xmlns:a16="http://schemas.microsoft.com/office/drawing/2014/main" id="{28C77B82-2F36-224F-BF89-5D58C0B0C510}"/>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4" name="Rectangle 29">
                  <a:extLst>
                    <a:ext uri="{FF2B5EF4-FFF2-40B4-BE49-F238E27FC236}">
                      <a16:creationId xmlns:a16="http://schemas.microsoft.com/office/drawing/2014/main" id="{54C06F40-EED0-194E-87D3-8843B65B486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74" name="Oval 27">
                <a:extLst>
                  <a:ext uri="{FF2B5EF4-FFF2-40B4-BE49-F238E27FC236}">
                    <a16:creationId xmlns:a16="http://schemas.microsoft.com/office/drawing/2014/main" id="{88894E86-5D38-724F-AEB2-14B330E1B0FF}"/>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75" name="Straight Arrow Connector 11">
                <a:extLst>
                  <a:ext uri="{FF2B5EF4-FFF2-40B4-BE49-F238E27FC236}">
                    <a16:creationId xmlns:a16="http://schemas.microsoft.com/office/drawing/2014/main" id="{7774AB2A-B674-A84B-A92A-6D330DB7E91C}"/>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17">
                <a:extLst>
                  <a:ext uri="{FF2B5EF4-FFF2-40B4-BE49-F238E27FC236}">
                    <a16:creationId xmlns:a16="http://schemas.microsoft.com/office/drawing/2014/main" id="{383BCE6D-C3CB-9445-A36E-C64D23505E9F}"/>
                  </a:ext>
                </a:extLst>
              </p:cNvPr>
              <p:cNvSpPr txBox="1">
                <a:spLocks noChangeArrowheads="1"/>
              </p:cNvSpPr>
              <p:nvPr/>
            </p:nvSpPr>
            <p:spPr bwMode="auto">
              <a:xfrm>
                <a:off x="1249738" y="5422502"/>
                <a:ext cx="1338401"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queue</a:t>
                </a:r>
              </a:p>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(waiting area)</a:t>
                </a:r>
              </a:p>
            </p:txBody>
          </p:sp>
          <p:sp>
            <p:nvSpPr>
              <p:cNvPr id="77" name="TextBox 18">
                <a:extLst>
                  <a:ext uri="{FF2B5EF4-FFF2-40B4-BE49-F238E27FC236}">
                    <a16:creationId xmlns:a16="http://schemas.microsoft.com/office/drawing/2014/main" id="{B9632A3F-08F4-F34D-9B01-65C1C39E7FDA}"/>
                  </a:ext>
                </a:extLst>
              </p:cNvPr>
              <p:cNvSpPr txBox="1">
                <a:spLocks noChangeArrowheads="1"/>
              </p:cNvSpPr>
              <p:nvPr/>
            </p:nvSpPr>
            <p:spPr bwMode="auto">
              <a:xfrm>
                <a:off x="609012" y="5182790"/>
                <a:ext cx="827579"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050">
                    <a:solidFill>
                      <a:prstClr val="black"/>
                    </a:solidFill>
                    <a:latin typeface="Avenir Book" panose="020B0503020203020204" pitchFamily="34" charset="-78"/>
                    <a:cs typeface="Avenir Book" panose="020B0503020203020204" pitchFamily="34" charset="-78"/>
                  </a:rPr>
                  <a:t>packet</a:t>
                </a:r>
              </a:p>
              <a:p>
                <a:pPr algn="ctr" defTabSz="685800">
                  <a:defRPr/>
                </a:pPr>
                <a:r>
                  <a:rPr lang="en-US" altLang="en-US" sz="1050">
                    <a:solidFill>
                      <a:prstClr val="black"/>
                    </a:solidFill>
                    <a:latin typeface="Avenir Book" panose="020B0503020203020204" pitchFamily="34" charset="-78"/>
                    <a:cs typeface="Avenir Book" panose="020B0503020203020204" pitchFamily="34" charset="-78"/>
                  </a:rPr>
                  <a:t>arrivals</a:t>
                </a:r>
              </a:p>
            </p:txBody>
          </p:sp>
          <p:cxnSp>
            <p:nvCxnSpPr>
              <p:cNvPr id="78" name="Straight Arrow Connector 20">
                <a:extLst>
                  <a:ext uri="{FF2B5EF4-FFF2-40B4-BE49-F238E27FC236}">
                    <a16:creationId xmlns:a16="http://schemas.microsoft.com/office/drawing/2014/main" id="{A18FE320-429D-9F4A-9A73-5875C7A7E138}"/>
                  </a:ext>
                </a:extLst>
              </p:cNvPr>
              <p:cNvCxnSpPr>
                <a:cxnSpLocks noChangeShapeType="1"/>
                <a:stCxn id="74"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22">
                <a:extLst>
                  <a:ext uri="{FF2B5EF4-FFF2-40B4-BE49-F238E27FC236}">
                    <a16:creationId xmlns:a16="http://schemas.microsoft.com/office/drawing/2014/main" id="{C1334E5E-01E5-254F-B7A3-E48EE0CFE51A}"/>
                  </a:ext>
                </a:extLst>
              </p:cNvPr>
              <p:cNvSpPr txBox="1">
                <a:spLocks noChangeArrowheads="1"/>
              </p:cNvSpPr>
              <p:nvPr/>
            </p:nvSpPr>
            <p:spPr bwMode="auto">
              <a:xfrm>
                <a:off x="3874210" y="4931966"/>
                <a:ext cx="1107569"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packet</a:t>
                </a:r>
              </a:p>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departures</a:t>
                </a:r>
              </a:p>
            </p:txBody>
          </p:sp>
          <p:sp>
            <p:nvSpPr>
              <p:cNvPr id="80" name="TextBox 23">
                <a:extLst>
                  <a:ext uri="{FF2B5EF4-FFF2-40B4-BE49-F238E27FC236}">
                    <a16:creationId xmlns:a16="http://schemas.microsoft.com/office/drawing/2014/main" id="{31BC3B67-5DA1-9544-B795-15A9B552C119}"/>
                  </a:ext>
                </a:extLst>
              </p:cNvPr>
              <p:cNvSpPr txBox="1">
                <a:spLocks noChangeArrowheads="1"/>
              </p:cNvSpPr>
              <p:nvPr/>
            </p:nvSpPr>
            <p:spPr bwMode="auto">
              <a:xfrm>
                <a:off x="2705809" y="5427266"/>
                <a:ext cx="872461"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link</a:t>
                </a:r>
              </a:p>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 (server)</a:t>
                </a:r>
              </a:p>
            </p:txBody>
          </p:sp>
          <p:cxnSp>
            <p:nvCxnSpPr>
              <p:cNvPr id="81" name="Straight Arrow Connector 52">
                <a:extLst>
                  <a:ext uri="{FF2B5EF4-FFF2-40B4-BE49-F238E27FC236}">
                    <a16:creationId xmlns:a16="http://schemas.microsoft.com/office/drawing/2014/main" id="{8FF19B42-73E6-7849-809B-12D65C1C5785}"/>
                  </a:ext>
                </a:extLst>
              </p:cNvPr>
              <p:cNvCxnSpPr>
                <a:cxnSpLocks noChangeShapeType="1"/>
                <a:stCxn id="84" idx="3"/>
                <a:endCxn id="74"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Box 81">
                <a:extLst>
                  <a:ext uri="{FF2B5EF4-FFF2-40B4-BE49-F238E27FC236}">
                    <a16:creationId xmlns:a16="http://schemas.microsoft.com/office/drawing/2014/main" id="{944E60FD-B5CB-CC4D-AC70-2DCAC39480B1}"/>
                  </a:ext>
                </a:extLst>
              </p:cNvPr>
              <p:cNvSpPr txBox="1"/>
              <p:nvPr/>
            </p:nvSpPr>
            <p:spPr>
              <a:xfrm>
                <a:off x="614363" y="4257679"/>
                <a:ext cx="3268415" cy="553997"/>
              </a:xfrm>
              <a:prstGeom prst="rect">
                <a:avLst/>
              </a:prstGeom>
              <a:noFill/>
            </p:spPr>
            <p:txBody>
              <a:bodyPr wrap="none" rtlCol="0">
                <a:spAutoFit/>
              </a:bodyPr>
              <a:lstStyle/>
              <a:p>
                <a:pPr defTabSz="685800">
                  <a:defRPr/>
                </a:pPr>
                <a:r>
                  <a:rPr lang="en-US" sz="2100" dirty="0">
                    <a:solidFill>
                      <a:prstClr val="black"/>
                    </a:solidFill>
                    <a:latin typeface="Avenir Book" panose="020B0503020203020204" pitchFamily="34" charset="-78"/>
                    <a:cs typeface="Avenir Book" panose="020B0503020203020204" pitchFamily="34" charset="-78"/>
                  </a:rPr>
                  <a:t>Abstraction</a:t>
                </a:r>
                <a:r>
                  <a:rPr lang="en-US" dirty="0">
                    <a:solidFill>
                      <a:prstClr val="black"/>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queue</a:t>
                </a:r>
              </a:p>
            </p:txBody>
          </p:sp>
        </p:grpSp>
        <p:sp>
          <p:nvSpPr>
            <p:cNvPr id="72" name="TextBox 71">
              <a:extLst>
                <a:ext uri="{FF2B5EF4-FFF2-40B4-BE49-F238E27FC236}">
                  <a16:creationId xmlns:a16="http://schemas.microsoft.com/office/drawing/2014/main" id="{685E3C43-4CAD-2D4C-9E17-3A20CAFBD251}"/>
                </a:ext>
              </a:extLst>
            </p:cNvPr>
            <p:cNvSpPr txBox="1"/>
            <p:nvPr/>
          </p:nvSpPr>
          <p:spPr>
            <a:xfrm>
              <a:off x="2978727" y="4907280"/>
              <a:ext cx="427896" cy="492443"/>
            </a:xfrm>
            <a:prstGeom prst="rect">
              <a:avLst/>
            </a:prstGeom>
            <a:noFill/>
          </p:spPr>
          <p:txBody>
            <a:bodyPr wrap="none" rtlCol="0">
              <a:spAutoFit/>
            </a:bodyPr>
            <a:lstStyle/>
            <a:p>
              <a:pPr defTabSz="685800">
                <a:defRPr/>
              </a:pPr>
              <a:r>
                <a:rPr lang="en-US" dirty="0">
                  <a:solidFill>
                    <a:prstClr val="black"/>
                  </a:solidFill>
                  <a:latin typeface="Avenir Book" panose="020B0503020203020204" pitchFamily="34" charset="-78"/>
                  <a:cs typeface="Avenir Book" panose="020B0503020203020204" pitchFamily="34" charset="-78"/>
                </a:rPr>
                <a:t>R</a:t>
              </a:r>
            </a:p>
          </p:txBody>
        </p:sp>
      </p:grpSp>
    </p:spTree>
    <p:extLst>
      <p:ext uri="{BB962C8B-B14F-4D97-AF65-F5344CB8AC3E}">
        <p14:creationId xmlns:p14="http://schemas.microsoft.com/office/powerpoint/2010/main" val="136463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352594"/>
            <a:ext cx="7886700" cy="670967"/>
          </a:xfrm>
        </p:spPr>
        <p:txBody>
          <a:bodyPr>
            <a:normAutofit fontScale="90000"/>
          </a:bodyPr>
          <a:lstStyle/>
          <a:p>
            <a:r>
              <a:rPr lang="en-US" dirty="0"/>
              <a:t>Packet Scheduling: FCFS</a:t>
            </a:r>
          </a:p>
        </p:txBody>
      </p:sp>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2165540" y="1153800"/>
            <a:ext cx="3813224" cy="2832331"/>
          </a:xfrm>
        </p:spPr>
        <p:txBody>
          <a:bodyPr>
            <a:normAutofit/>
          </a:bodyPr>
          <a:lstStyle/>
          <a:p>
            <a:pPr marL="97631" indent="0">
              <a:lnSpc>
                <a:spcPct val="100000"/>
              </a:lnSpc>
              <a:buNone/>
            </a:pPr>
            <a:r>
              <a:rPr lang="en-US" altLang="en-US" sz="2400" dirty="0">
                <a:solidFill>
                  <a:srgbClr val="C00000"/>
                </a:solidFill>
                <a:ea typeface="ＭＳ Ｐゴシック" panose="020B0600070205080204" pitchFamily="34" charset="-128"/>
              </a:rPr>
              <a:t>P</a:t>
            </a:r>
            <a:r>
              <a:rPr lang="en-US" altLang="en-US" sz="2400" dirty="0" smtClean="0">
                <a:solidFill>
                  <a:srgbClr val="C00000"/>
                </a:solidFill>
                <a:ea typeface="ＭＳ Ｐゴシック" panose="020B0600070205080204" pitchFamily="34" charset="-128"/>
              </a:rPr>
              <a:t>acket </a:t>
            </a:r>
            <a:r>
              <a:rPr lang="en-US" altLang="en-US" sz="2400" dirty="0">
                <a:solidFill>
                  <a:srgbClr val="C00000"/>
                </a:solidFill>
                <a:ea typeface="ＭＳ Ｐゴシック" panose="020B0600070205080204" pitchFamily="34" charset="-128"/>
              </a:rPr>
              <a:t>scheduling: </a:t>
            </a:r>
            <a:r>
              <a:rPr lang="en-US" altLang="en-US" sz="2400" dirty="0">
                <a:ea typeface="ＭＳ Ｐゴシック" panose="020B0600070205080204" pitchFamily="34" charset="-128"/>
              </a:rPr>
              <a:t>deciding which packet to send next on link</a:t>
            </a:r>
          </a:p>
          <a:p>
            <a:pPr lvl="1">
              <a:lnSpc>
                <a:spcPct val="100000"/>
              </a:lnSpc>
              <a:spcBef>
                <a:spcPts val="0"/>
              </a:spcBef>
            </a:pPr>
            <a:r>
              <a:rPr lang="en-US" altLang="en-US" sz="2100" dirty="0">
                <a:ea typeface="ＭＳ Ｐゴシック" panose="020B0600070205080204" pitchFamily="34" charset="-128"/>
              </a:rPr>
              <a:t>F</a:t>
            </a:r>
            <a:r>
              <a:rPr lang="en-US" altLang="en-US" sz="2100" dirty="0" smtClean="0">
                <a:ea typeface="ＭＳ Ｐゴシック" panose="020B0600070205080204" pitchFamily="34" charset="-128"/>
              </a:rPr>
              <a:t>irst </a:t>
            </a:r>
            <a:r>
              <a:rPr lang="en-US" altLang="en-US" sz="2100" dirty="0">
                <a:ea typeface="ＭＳ Ｐゴシック" panose="020B0600070205080204" pitchFamily="34" charset="-128"/>
              </a:rPr>
              <a:t>come, first served</a:t>
            </a:r>
          </a:p>
          <a:p>
            <a:pPr lvl="1">
              <a:lnSpc>
                <a:spcPct val="100000"/>
              </a:lnSpc>
              <a:spcBef>
                <a:spcPts val="0"/>
              </a:spcBef>
            </a:pPr>
            <a:r>
              <a:rPr lang="en-US" altLang="en-US" sz="2100" dirty="0" smtClean="0">
                <a:ea typeface="ＭＳ Ｐゴシック" panose="020B0600070205080204" pitchFamily="34" charset="-128"/>
              </a:rPr>
              <a:t>Priority based</a:t>
            </a:r>
            <a:endParaRPr lang="en-US" altLang="en-US" sz="2100" dirty="0">
              <a:ea typeface="ＭＳ Ｐゴシック" panose="020B0600070205080204" pitchFamily="34" charset="-128"/>
            </a:endParaRPr>
          </a:p>
          <a:p>
            <a:pPr lvl="1">
              <a:lnSpc>
                <a:spcPct val="100000"/>
              </a:lnSpc>
              <a:spcBef>
                <a:spcPts val="0"/>
              </a:spcBef>
            </a:pPr>
            <a:r>
              <a:rPr lang="en-US" altLang="en-US" sz="2100" dirty="0">
                <a:ea typeface="ＭＳ Ｐゴシック" panose="020B0600070205080204" pitchFamily="34" charset="-128"/>
              </a:rPr>
              <a:t>R</a:t>
            </a:r>
            <a:r>
              <a:rPr lang="en-US" altLang="en-US" sz="2100" dirty="0" smtClean="0">
                <a:ea typeface="ＭＳ Ｐゴシック" panose="020B0600070205080204" pitchFamily="34" charset="-128"/>
              </a:rPr>
              <a:t>ound </a:t>
            </a:r>
            <a:r>
              <a:rPr lang="en-US" altLang="en-US" sz="2100" dirty="0">
                <a:ea typeface="ＭＳ Ｐゴシック" panose="020B0600070205080204" pitchFamily="34" charset="-128"/>
              </a:rPr>
              <a:t>robin</a:t>
            </a:r>
          </a:p>
          <a:p>
            <a:pPr lvl="1">
              <a:lnSpc>
                <a:spcPct val="100000"/>
              </a:lnSpc>
              <a:spcBef>
                <a:spcPts val="0"/>
              </a:spcBef>
            </a:pPr>
            <a:r>
              <a:rPr lang="en-US" altLang="en-US" sz="2100" dirty="0">
                <a:ea typeface="ＭＳ Ｐゴシック" panose="020B0600070205080204" pitchFamily="34" charset="-128"/>
              </a:rPr>
              <a:t>W</a:t>
            </a:r>
            <a:r>
              <a:rPr lang="en-US" altLang="en-US" sz="2100" dirty="0" smtClean="0">
                <a:ea typeface="ＭＳ Ｐゴシック" panose="020B0600070205080204" pitchFamily="34" charset="-128"/>
              </a:rPr>
              <a:t>eighted </a:t>
            </a:r>
            <a:r>
              <a:rPr lang="en-US" altLang="en-US" sz="2100" dirty="0">
                <a:ea typeface="ＭＳ Ｐゴシック" panose="020B0600070205080204" pitchFamily="34" charset="-128"/>
              </a:rPr>
              <a:t>fair queueing</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01590" y="1180450"/>
            <a:ext cx="3724861" cy="245872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404" indent="-167879" defTabSz="685800">
              <a:lnSpc>
                <a:spcPct val="100000"/>
              </a:lnSpc>
              <a:spcBef>
                <a:spcPts val="750"/>
              </a:spcBef>
              <a:buNone/>
              <a:defRPr/>
            </a:pPr>
            <a:r>
              <a:rPr lang="en-US" altLang="en-US" sz="24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FCFS: </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packets transmitted in order of arrival to output port</a:t>
            </a:r>
          </a:p>
          <a:p>
            <a:pPr marL="390525" indent="-190500" defTabSz="685800">
              <a:lnSpc>
                <a:spcPct val="100000"/>
              </a:lnSpc>
              <a:spcBef>
                <a:spcPts val="300"/>
              </a:spcBef>
              <a:defRPr/>
            </a:pPr>
            <a:r>
              <a:rPr lang="en-US" altLang="en-US" sz="2100" dirty="0">
                <a:solidFill>
                  <a:prstClr val="black"/>
                </a:solidFill>
                <a:latin typeface="Avenir Book" panose="020B0503020203020204" pitchFamily="34" charset="-78"/>
                <a:ea typeface="Gill Sans MT" panose="020B0502020104020203" pitchFamily="34" charset="77"/>
                <a:cs typeface="Avenir Book" panose="020B0503020203020204" pitchFamily="34" charset="-78"/>
              </a:rPr>
              <a:t>also known as: First-in-first-out (FIFO</a:t>
            </a:r>
            <a:r>
              <a:rPr lang="en-US" altLang="en-US" sz="2100" dirty="0" smtClean="0">
                <a:solidFill>
                  <a:prstClr val="black"/>
                </a:solidFill>
                <a:latin typeface="Avenir Book" panose="020B0503020203020204" pitchFamily="34" charset="-78"/>
                <a:ea typeface="Gill Sans MT" panose="020B0502020104020203" pitchFamily="34" charset="77"/>
                <a:cs typeface="Avenir Book" panose="020B0503020203020204" pitchFamily="34" charset="-78"/>
              </a:rPr>
              <a:t>)</a:t>
            </a:r>
            <a:endPar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2403448" y="3902057"/>
            <a:ext cx="3279576" cy="1292688"/>
            <a:chOff x="609012" y="4257679"/>
            <a:chExt cx="4372767" cy="1723584"/>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09012" y="4257679"/>
              <a:ext cx="4372767" cy="1723584"/>
              <a:chOff x="609012" y="4257679"/>
              <a:chExt cx="4372767" cy="1723584"/>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49738" y="5422502"/>
                <a:ext cx="1338401"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queue</a:t>
                </a:r>
              </a:p>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09012" y="5182790"/>
                <a:ext cx="827579"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050">
                    <a:solidFill>
                      <a:prstClr val="black"/>
                    </a:solidFill>
                    <a:latin typeface="Avenir Book" panose="020B0503020203020204" pitchFamily="34" charset="-78"/>
                    <a:cs typeface="Avenir Book" panose="020B0503020203020204" pitchFamily="34" charset="-78"/>
                  </a:rPr>
                  <a:t>packet</a:t>
                </a:r>
              </a:p>
              <a:p>
                <a:pPr algn="ctr" defTabSz="685800">
                  <a:defRPr/>
                </a:pPr>
                <a:r>
                  <a:rPr lang="en-US" altLang="en-US" sz="1050">
                    <a:solidFill>
                      <a:prstClr val="black"/>
                    </a:solidFill>
                    <a:latin typeface="Avenir Book" panose="020B0503020203020204" pitchFamily="34" charset="-78"/>
                    <a:cs typeface="Avenir Book" panose="020B0503020203020204" pitchFamily="34" charset="-78"/>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874210" y="4931966"/>
                <a:ext cx="1107569"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packet</a:t>
                </a:r>
              </a:p>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05809" y="5427266"/>
                <a:ext cx="872461"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link</a:t>
                </a:r>
              </a:p>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3268415" cy="553997"/>
              </a:xfrm>
              <a:prstGeom prst="rect">
                <a:avLst/>
              </a:prstGeom>
              <a:noFill/>
            </p:spPr>
            <p:txBody>
              <a:bodyPr wrap="none" rtlCol="0">
                <a:spAutoFit/>
              </a:bodyPr>
              <a:lstStyle/>
              <a:p>
                <a:pPr defTabSz="685800">
                  <a:defRPr/>
                </a:pPr>
                <a:r>
                  <a:rPr lang="en-US" sz="2100" dirty="0">
                    <a:solidFill>
                      <a:prstClr val="black"/>
                    </a:solidFill>
                    <a:latin typeface="Avenir Book" panose="020B0503020203020204" pitchFamily="34" charset="-78"/>
                    <a:cs typeface="Avenir Book" panose="020B0503020203020204" pitchFamily="34" charset="-78"/>
                  </a:rPr>
                  <a:t>Abstraction</a:t>
                </a:r>
                <a:r>
                  <a:rPr lang="en-US" dirty="0">
                    <a:solidFill>
                      <a:prstClr val="black"/>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7" y="4907280"/>
              <a:ext cx="427896" cy="492443"/>
            </a:xfrm>
            <a:prstGeom prst="rect">
              <a:avLst/>
            </a:prstGeom>
            <a:noFill/>
          </p:spPr>
          <p:txBody>
            <a:bodyPr wrap="none" rtlCol="0">
              <a:spAutoFit/>
            </a:bodyPr>
            <a:lstStyle/>
            <a:p>
              <a:pPr defTabSz="685800">
                <a:defRPr/>
              </a:pPr>
              <a:r>
                <a:rPr lang="en-US" dirty="0">
                  <a:solidFill>
                    <a:prstClr val="black"/>
                  </a:solidFill>
                  <a:latin typeface="Avenir Book" panose="020B0503020203020204" pitchFamily="34" charset="-78"/>
                  <a:cs typeface="Avenir Book" panose="020B0503020203020204" pitchFamily="34" charset="-78"/>
                </a:rPr>
                <a:t>R</a:t>
              </a:r>
            </a:p>
          </p:txBody>
        </p:sp>
      </p:grpSp>
    </p:spTree>
    <p:extLst>
      <p:ext uri="{BB962C8B-B14F-4D97-AF65-F5344CB8AC3E}">
        <p14:creationId xmlns:p14="http://schemas.microsoft.com/office/powerpoint/2010/main" val="114402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936865" y="520415"/>
            <a:ext cx="8379230" cy="670967"/>
          </a:xfrm>
        </p:spPr>
        <p:txBody>
          <a:bodyPr>
            <a:normAutofit fontScale="90000"/>
          </a:bodyPr>
          <a:lstStyle/>
          <a:p>
            <a:r>
              <a:rPr lang="en-US" altLang="en-US" dirty="0">
                <a:ea typeface="ＭＳ Ｐゴシック" panose="020B0600070205080204" pitchFamily="34" charset="-128"/>
              </a:rPr>
              <a:t>Scheduling policies: </a:t>
            </a:r>
            <a:r>
              <a:rPr lang="en-US" altLang="en-US" dirty="0" smtClean="0">
                <a:ea typeface="ＭＳ Ｐゴシック" panose="020B0600070205080204" pitchFamily="34" charset="-128"/>
              </a:rPr>
              <a:t>Priority Based</a:t>
            </a:r>
            <a:endParaRPr lang="en-US" dirty="0"/>
          </a:p>
        </p:txBody>
      </p:sp>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2105308" y="1455153"/>
            <a:ext cx="3813224" cy="2010878"/>
          </a:xfrm>
        </p:spPr>
        <p:txBody>
          <a:bodyPr>
            <a:normAutofit fontScale="92500" lnSpcReduction="10000"/>
          </a:bodyPr>
          <a:lstStyle/>
          <a:p>
            <a:pPr>
              <a:lnSpc>
                <a:spcPct val="110000"/>
              </a:lnSpc>
              <a:buNone/>
            </a:pPr>
            <a:r>
              <a:rPr lang="en-US" altLang="en-US" sz="2400" dirty="0">
                <a:solidFill>
                  <a:srgbClr val="CC0000"/>
                </a:solidFill>
                <a:ea typeface="ＭＳ Ｐゴシック" panose="020B0600070205080204" pitchFamily="34" charset="-128"/>
              </a:rPr>
              <a:t>Priority </a:t>
            </a:r>
            <a:r>
              <a:rPr lang="en-US" altLang="en-US" sz="2400" dirty="0" smtClean="0">
                <a:solidFill>
                  <a:srgbClr val="CC0000"/>
                </a:solidFill>
                <a:ea typeface="ＭＳ Ｐゴシック" panose="020B0600070205080204" pitchFamily="34" charset="-128"/>
              </a:rPr>
              <a:t>based scheduling</a:t>
            </a:r>
            <a:r>
              <a:rPr lang="en-US" altLang="en-US" sz="2400" dirty="0">
                <a:solidFill>
                  <a:srgbClr val="CC0000"/>
                </a:solidFill>
                <a:ea typeface="ＭＳ Ｐゴシック" panose="020B0600070205080204" pitchFamily="34" charset="-128"/>
              </a:rPr>
              <a:t>: </a:t>
            </a:r>
          </a:p>
          <a:p>
            <a:pPr marL="386954" indent="-208360">
              <a:lnSpc>
                <a:spcPct val="110000"/>
              </a:lnSpc>
            </a:pPr>
            <a:r>
              <a:rPr lang="en-US" altLang="en-US" sz="2400" dirty="0">
                <a:ea typeface="ＭＳ Ｐゴシック" panose="020B0600070205080204" pitchFamily="34" charset="-128"/>
              </a:rPr>
              <a:t>A</a:t>
            </a:r>
            <a:r>
              <a:rPr lang="en-US" altLang="en-US" sz="2400" dirty="0" smtClean="0">
                <a:ea typeface="ＭＳ Ｐゴシック" panose="020B0600070205080204" pitchFamily="34" charset="-128"/>
              </a:rPr>
              <a:t>rriving </a:t>
            </a:r>
            <a:r>
              <a:rPr lang="en-US" altLang="en-US" sz="2400" dirty="0">
                <a:ea typeface="ＭＳ Ｐゴシック" panose="020B0600070205080204" pitchFamily="34" charset="-128"/>
              </a:rPr>
              <a:t>traffic classified, queued by class</a:t>
            </a:r>
          </a:p>
          <a:p>
            <a:pPr marL="603647" lvl="1" indent="-167879">
              <a:lnSpc>
                <a:spcPct val="110000"/>
              </a:lnSpc>
            </a:pPr>
            <a:r>
              <a:rPr lang="en-US" altLang="en-US" sz="2100" dirty="0">
                <a:ea typeface="ＭＳ Ｐゴシック" panose="020B0600070205080204" pitchFamily="34" charset="-128"/>
              </a:rPr>
              <a:t>A</a:t>
            </a:r>
            <a:r>
              <a:rPr lang="en-US" altLang="en-US" sz="2100" dirty="0" smtClean="0">
                <a:ea typeface="ＭＳ Ｐゴシック" panose="020B0600070205080204" pitchFamily="34" charset="-128"/>
              </a:rPr>
              <a:t>ny </a:t>
            </a:r>
            <a:r>
              <a:rPr lang="en-US" altLang="en-US" sz="2100" dirty="0">
                <a:ea typeface="ＭＳ Ｐゴシック" panose="020B0600070205080204" pitchFamily="34" charset="-128"/>
              </a:rPr>
              <a:t>header fields can be used for classification</a:t>
            </a:r>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7850741" y="2426765"/>
            <a:ext cx="699374" cy="435260"/>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7825901" y="1923183"/>
            <a:ext cx="705260" cy="425152"/>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225459" y="2209989"/>
            <a:ext cx="431365" cy="322687"/>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8628572" y="2150390"/>
            <a:ext cx="474719" cy="471713"/>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7602484" y="2135559"/>
            <a:ext cx="223418" cy="235773"/>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7602484" y="2371333"/>
            <a:ext cx="248258" cy="270737"/>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8529813" y="2126165"/>
            <a:ext cx="168281" cy="93305"/>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8547417" y="2536942"/>
            <a:ext cx="139235" cy="117872"/>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9099942" y="2395058"/>
            <a:ext cx="293235" cy="876"/>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406187" y="1671488"/>
            <a:ext cx="133081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479413" y="2893031"/>
            <a:ext cx="127631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687381" y="2030813"/>
            <a:ext cx="62068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a:solidFill>
                  <a:srgbClr val="000000"/>
                </a:solidFill>
                <a:latin typeface="Avenir Book" panose="020B0503020203020204" pitchFamily="34" charset="-78"/>
                <a:cs typeface="Avenir Book" panose="020B0503020203020204" pitchFamily="34" charset="-78"/>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100500" y="2580115"/>
            <a:ext cx="60304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9185548" y="2595992"/>
            <a:ext cx="83067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8681889" y="2600393"/>
            <a:ext cx="38824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link</a:t>
            </a:r>
          </a:p>
          <a:p>
            <a:pPr algn="ct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398484" y="3962127"/>
            <a:ext cx="288028" cy="565547"/>
            <a:chOff x="2797204" y="2989241"/>
            <a:chExt cx="383415"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358918" cy="370024"/>
              <a:chOff x="2821701" y="3197503"/>
              <a:chExt cx="358918" cy="37002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358918" cy="37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7660422" y="3965698"/>
            <a:ext cx="287944" cy="566738"/>
            <a:chOff x="2797204" y="2989241"/>
            <a:chExt cx="385062"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360565" cy="369247"/>
              <a:chOff x="2821701" y="3197503"/>
              <a:chExt cx="360565" cy="369247"/>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360565" cy="36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7923551" y="3962125"/>
            <a:ext cx="287944" cy="566738"/>
            <a:chOff x="997686" y="3954289"/>
            <a:chExt cx="385062"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360565" cy="369247"/>
              <a:chOff x="2821701" y="3197503"/>
              <a:chExt cx="360565" cy="369247"/>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360565" cy="36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190250" y="3960936"/>
            <a:ext cx="288028" cy="565547"/>
            <a:chOff x="2797204" y="2989241"/>
            <a:chExt cx="383415"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358918" cy="370024"/>
              <a:chOff x="2821701" y="3197503"/>
              <a:chExt cx="358918" cy="37002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358918" cy="37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8986779" y="3966888"/>
            <a:ext cx="288028" cy="566738"/>
            <a:chOff x="997686" y="3954289"/>
            <a:chExt cx="383415"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358918" cy="369247"/>
              <a:chOff x="2821701" y="3197503"/>
              <a:chExt cx="358918" cy="369247"/>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358918" cy="36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756739" y="3658515"/>
            <a:ext cx="2983706" cy="1152838"/>
            <a:chOff x="6976985" y="4182334"/>
            <a:chExt cx="3978275" cy="153711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27577"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dirty="0">
                  <a:solidFill>
                    <a:srgbClr val="000000"/>
                  </a:solidFill>
                  <a:latin typeface="Avenir Book" panose="020B0503020203020204" pitchFamily="34" charset="-78"/>
                  <a:cs typeface="Avenir Book" panose="020B0503020203020204" pitchFamily="34" charset="-78"/>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107569"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a:solidFill>
                    <a:srgbClr val="000000"/>
                  </a:solidFill>
                  <a:latin typeface="Avenir Book" panose="020B0503020203020204" pitchFamily="34" charset="-78"/>
                  <a:cs typeface="Avenir Book" panose="020B0503020203020204" pitchFamily="34" charset="-78"/>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2" y="4687159"/>
              <a:ext cx="860425" cy="63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ts val="956"/>
                </a:lnSpc>
                <a:spcBef>
                  <a:spcPct val="0"/>
                </a:spcBef>
                <a:spcAft>
                  <a:spcPct val="0"/>
                </a:spcAft>
                <a:defRPr/>
              </a:pPr>
              <a:r>
                <a:rPr lang="en-US" altLang="en-US" sz="1050" dirty="0">
                  <a:solidFill>
                    <a:srgbClr val="000000"/>
                  </a:solidFill>
                  <a:latin typeface="Avenir Book" panose="020B0503020203020204" pitchFamily="34" charset="-78"/>
                  <a:cs typeface="Avenir Book" panose="020B0503020203020204" pitchFamily="34" charset="-78"/>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6785731" y="2300192"/>
            <a:ext cx="422426" cy="127489"/>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9412886" y="2273143"/>
            <a:ext cx="422426" cy="264143"/>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2089283" y="3597464"/>
            <a:ext cx="3813224" cy="1472036"/>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6954" indent="-210741" defTabSz="685800">
              <a:lnSpc>
                <a:spcPct val="100000"/>
              </a:lnSpc>
              <a:spcBef>
                <a:spcPts val="750"/>
              </a:spcBef>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a:t>
            </a: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end </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packet from highest priority queue that has buffered packets</a:t>
            </a:r>
          </a:p>
          <a:p>
            <a:pPr marL="603647" lvl="1" indent="-170260" defTabSz="685800">
              <a:lnSpc>
                <a:spcPct val="100000"/>
              </a:lnSpc>
              <a:spcBef>
                <a:spcPts val="375"/>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277387" y="3459797"/>
            <a:ext cx="269626" cy="488477"/>
            <a:chOff x="7398516" y="3578212"/>
            <a:chExt cx="35950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498922" y="3461874"/>
            <a:ext cx="269626" cy="488477"/>
            <a:chOff x="7398516" y="3578212"/>
            <a:chExt cx="35950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7954874" y="3458965"/>
            <a:ext cx="269626" cy="488477"/>
            <a:chOff x="7398516" y="3578212"/>
            <a:chExt cx="35950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396370" y="3255154"/>
            <a:ext cx="269626" cy="695612"/>
            <a:chOff x="6725889" y="3647842"/>
            <a:chExt cx="35950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8879665" y="3466031"/>
            <a:ext cx="269626" cy="485983"/>
            <a:chOff x="7405166" y="3581538"/>
            <a:chExt cx="35950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7546304" y="4546376"/>
            <a:ext cx="269626" cy="511729"/>
            <a:chOff x="7384663" y="5459245"/>
            <a:chExt cx="359500" cy="682305"/>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7810234" y="4545961"/>
            <a:ext cx="269626" cy="511729"/>
            <a:chOff x="7391313" y="5459245"/>
            <a:chExt cx="359500" cy="682305"/>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076657" y="4545544"/>
            <a:ext cx="269626" cy="511728"/>
            <a:chOff x="7391313" y="5459245"/>
            <a:chExt cx="359500" cy="682304"/>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8338508" y="4545545"/>
            <a:ext cx="269626" cy="511729"/>
            <a:chOff x="7391313" y="5459245"/>
            <a:chExt cx="359500" cy="682305"/>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9143596" y="4542635"/>
            <a:ext cx="269626" cy="511728"/>
            <a:chOff x="7391313" y="5459245"/>
            <a:chExt cx="359500" cy="682304"/>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498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93777" y="468024"/>
            <a:ext cx="7886700" cy="670967"/>
          </a:xfrm>
        </p:spPr>
        <p:txBody>
          <a:bodyPr>
            <a:normAutofit fontScale="90000"/>
          </a:bodyPr>
          <a:lstStyle/>
          <a:p>
            <a:r>
              <a:rPr lang="en-US" altLang="en-US" dirty="0">
                <a:ea typeface="ＭＳ Ｐゴシック" panose="020B0600070205080204" pitchFamily="34" charset="-128"/>
              </a:rPr>
              <a:t>Scheduling policies: round robin</a:t>
            </a:r>
            <a:endParaRPr lang="en-US" dirty="0"/>
          </a:p>
        </p:txBody>
      </p:sp>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2066169" y="1406031"/>
            <a:ext cx="3866547" cy="1884963"/>
          </a:xfrm>
        </p:spPr>
        <p:txBody>
          <a:bodyPr>
            <a:normAutofit fontScale="92500"/>
          </a:bodyPr>
          <a:lstStyle/>
          <a:p>
            <a:pPr>
              <a:lnSpc>
                <a:spcPct val="100000"/>
              </a:lnSpc>
              <a:buNone/>
            </a:pPr>
            <a:r>
              <a:rPr lang="en-US" altLang="en-US" sz="2400" dirty="0">
                <a:solidFill>
                  <a:srgbClr val="CC0000"/>
                </a:solidFill>
                <a:ea typeface="ＭＳ Ｐゴシック" panose="020B0600070205080204" pitchFamily="34" charset="-128"/>
              </a:rPr>
              <a:t>Round Robin (RR) scheduling:</a:t>
            </a:r>
          </a:p>
          <a:p>
            <a:pPr marL="346472" indent="-167879">
              <a:lnSpc>
                <a:spcPct val="100000"/>
              </a:lnSpc>
            </a:pPr>
            <a:r>
              <a:rPr lang="en-US" altLang="en-US" sz="2400" dirty="0">
                <a:ea typeface="ＭＳ Ｐゴシック" panose="020B0600070205080204" pitchFamily="34" charset="-128"/>
              </a:rPr>
              <a:t>A</a:t>
            </a:r>
            <a:r>
              <a:rPr lang="en-US" altLang="en-US" sz="2400" dirty="0" smtClean="0">
                <a:ea typeface="ＭＳ Ｐゴシック" panose="020B0600070205080204" pitchFamily="34" charset="-128"/>
              </a:rPr>
              <a:t>rriving </a:t>
            </a:r>
            <a:r>
              <a:rPr lang="en-US" altLang="en-US" sz="2400" dirty="0">
                <a:ea typeface="ＭＳ Ｐゴシック" panose="020B0600070205080204" pitchFamily="34" charset="-128"/>
              </a:rPr>
              <a:t>traffic classified, queued by class</a:t>
            </a:r>
          </a:p>
          <a:p>
            <a:pPr marL="603647" lvl="1" indent="-167879">
              <a:lnSpc>
                <a:spcPct val="100000"/>
              </a:lnSpc>
            </a:pPr>
            <a:r>
              <a:rPr lang="en-US" altLang="en-US" sz="2100" dirty="0">
                <a:ea typeface="ＭＳ Ｐゴシック" panose="020B0600070205080204" pitchFamily="34" charset="-128"/>
              </a:rPr>
              <a:t>A</a:t>
            </a:r>
            <a:r>
              <a:rPr lang="en-US" altLang="en-US" sz="2100" dirty="0" smtClean="0">
                <a:ea typeface="ＭＳ Ｐゴシック" panose="020B0600070205080204" pitchFamily="34" charset="-128"/>
              </a:rPr>
              <a:t>ny </a:t>
            </a:r>
            <a:r>
              <a:rPr lang="en-US" altLang="en-US" sz="2100" dirty="0">
                <a:ea typeface="ＭＳ Ｐゴシック" panose="020B0600070205080204" pitchFamily="34" charset="-128"/>
              </a:rPr>
              <a:t>header fields can be used for classification</a:t>
            </a:r>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9590312" y="3453494"/>
            <a:ext cx="3429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516589" y="2439559"/>
            <a:ext cx="955649" cy="57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7529910" y="3141515"/>
            <a:ext cx="969290" cy="572456"/>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7527014" y="3822661"/>
            <a:ext cx="969289" cy="541308"/>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685084" y="3188065"/>
            <a:ext cx="608780" cy="49905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251749" y="3304024"/>
            <a:ext cx="425390" cy="254978"/>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9958330" y="3320353"/>
            <a:ext cx="425390" cy="254978"/>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409531" y="3812723"/>
            <a:ext cx="837089" cy="461665"/>
          </a:xfrm>
          <a:prstGeom prst="rect">
            <a:avLst/>
          </a:prstGeom>
          <a:noFill/>
        </p:spPr>
        <p:txBody>
          <a:bodyPr wrap="none" rtlCol="0">
            <a:spAutoFit/>
          </a:bodyPr>
          <a:lstStyle/>
          <a:p>
            <a:pPr algn="ctr" defTabSz="685800">
              <a:lnSpc>
                <a:spcPct val="80000"/>
              </a:lnSpc>
              <a:defRPr/>
            </a:pPr>
            <a:r>
              <a:rPr lang="en-US" sz="1500" dirty="0">
                <a:solidFill>
                  <a:prstClr val="black"/>
                </a:solidFill>
                <a:latin typeface="Avenir Book" panose="020B0503020203020204" pitchFamily="34" charset="-78"/>
                <a:cs typeface="Avenir Book" panose="020B0503020203020204" pitchFamily="34" charset="-78"/>
              </a:rPr>
              <a:t>classify </a:t>
            </a:r>
          </a:p>
          <a:p>
            <a:pPr algn="ctr" defTabSz="685800">
              <a:lnSpc>
                <a:spcPct val="80000"/>
              </a:lnSpc>
              <a:defRPr/>
            </a:pPr>
            <a:r>
              <a:rPr lang="en-US" sz="1500" dirty="0">
                <a:solidFill>
                  <a:prstClr val="black"/>
                </a:solidFill>
                <a:latin typeface="Avenir Book" panose="020B0503020203020204" pitchFamily="34" charset="-78"/>
                <a:cs typeface="Avenir Book" panose="020B0503020203020204" pitchFamily="34" charset="-78"/>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9423273" y="3786993"/>
            <a:ext cx="1114409" cy="276999"/>
          </a:xfrm>
          <a:prstGeom prst="rect">
            <a:avLst/>
          </a:prstGeom>
          <a:noFill/>
        </p:spPr>
        <p:txBody>
          <a:bodyPr wrap="none" rtlCol="0">
            <a:spAutoFit/>
          </a:bodyPr>
          <a:lstStyle/>
          <a:p>
            <a:pPr algn="ctr" defTabSz="685800">
              <a:lnSpc>
                <a:spcPct val="80000"/>
              </a:lnSpc>
              <a:defRPr/>
            </a:pPr>
            <a:r>
              <a:rPr lang="en-US" sz="1500" dirty="0">
                <a:solidFill>
                  <a:prstClr val="black"/>
                </a:solidFill>
                <a:latin typeface="Avenir Book" panose="020B0503020203020204" pitchFamily="34" charset="-78"/>
                <a:cs typeface="Avenir Book" panose="020B0503020203020204" pitchFamily="34" charset="-78"/>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239000" y="2700671"/>
            <a:ext cx="511930" cy="7369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250596" y="3439009"/>
            <a:ext cx="522429"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239001" y="3437591"/>
            <a:ext cx="511541" cy="653562"/>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8461569" y="2723520"/>
            <a:ext cx="498189" cy="7070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8485484" y="3430544"/>
            <a:ext cx="474275" cy="661784"/>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8499198" y="3429704"/>
            <a:ext cx="460561" cy="84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8959758" y="3103106"/>
            <a:ext cx="658187" cy="957951"/>
            <a:chOff x="9827263" y="3125100"/>
            <a:chExt cx="877582" cy="1277267"/>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11271" y="4033035"/>
              <a:ext cx="637354" cy="369332"/>
            </a:xfrm>
            <a:prstGeom prst="rect">
              <a:avLst/>
            </a:prstGeom>
            <a:noFill/>
          </p:spPr>
          <p:txBody>
            <a:bodyPr wrap="none" rtlCol="0">
              <a:spAutoFit/>
            </a:bodyPr>
            <a:lstStyle/>
            <a:p>
              <a:pPr algn="ctr" defTabSz="685800">
                <a:lnSpc>
                  <a:spcPct val="80000"/>
                </a:lnSpc>
                <a:defRPr/>
              </a:pPr>
              <a:r>
                <a:rPr lang="en-US" sz="1500" dirty="0">
                  <a:solidFill>
                    <a:prstClr val="black"/>
                  </a:solidFill>
                  <a:latin typeface="Avenir Book" panose="020B0503020203020204" pitchFamily="34" charset="-78"/>
                  <a:cs typeface="Avenir Book" panose="020B0503020203020204" pitchFamily="34" charset="-78"/>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48329" y="3391108"/>
              <a:ext cx="427896" cy="418576"/>
            </a:xfrm>
            <a:prstGeom prst="rect">
              <a:avLst/>
            </a:prstGeom>
            <a:noFill/>
          </p:spPr>
          <p:txBody>
            <a:bodyPr wrap="none" rtlCol="0">
              <a:spAutoFit/>
            </a:bodyPr>
            <a:lstStyle/>
            <a:p>
              <a:pPr algn="ctr" defTabSz="685800">
                <a:lnSpc>
                  <a:spcPct val="80000"/>
                </a:lnSpc>
                <a:defRPr/>
              </a:pPr>
              <a:r>
                <a:rPr lang="en-US" dirty="0">
                  <a:solidFill>
                    <a:prstClr val="black"/>
                  </a:solidFill>
                  <a:latin typeface="Avenir Book" panose="020B0503020203020204" pitchFamily="34" charset="-78"/>
                  <a:cs typeface="Avenir Book" panose="020B0503020203020204" pitchFamily="34" charset="-78"/>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8626929" y="2604409"/>
            <a:ext cx="261257" cy="1632857"/>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8811165" y="2721789"/>
            <a:ext cx="146649" cy="439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8883563" y="3067770"/>
            <a:ext cx="0" cy="1959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2051259" y="3340535"/>
            <a:ext cx="3866547" cy="1760724"/>
          </a:xfrm>
          <a:prstGeom prst="rect">
            <a:avLst/>
          </a:prstGeom>
        </p:spPr>
        <p:txBody>
          <a:bodyPr vert="horz" lIns="68580" tIns="34290" rIns="68580" bIns="34290" rtlCol="0">
            <a:normAutofit fontScale="850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6472" indent="-167879" defTabSz="685800">
              <a:lnSpc>
                <a:spcPct val="110000"/>
              </a:lnSpc>
              <a:spcBef>
                <a:spcPts val="750"/>
              </a:spcBef>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a:t>
            </a: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erver </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cyclically, repeatedly  scans class queues, sending one complete packet from each class (if available) in turn</a:t>
            </a:r>
          </a:p>
        </p:txBody>
      </p:sp>
    </p:spTree>
    <p:extLst>
      <p:ext uri="{BB962C8B-B14F-4D97-AF65-F5344CB8AC3E}">
        <p14:creationId xmlns:p14="http://schemas.microsoft.com/office/powerpoint/2010/main" val="1325856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pPr algn="ctr" eaLnBrk="1" hangingPunct="1"/>
            <a:r>
              <a:rPr lang="en-GB" sz="4400" dirty="0" smtClean="0"/>
              <a:t>Router Architecture</a:t>
            </a:r>
            <a:endParaRPr lang="en-US" sz="4400"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235243423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396538" y="419641"/>
            <a:ext cx="9137785" cy="670967"/>
          </a:xfrm>
        </p:spPr>
        <p:txBody>
          <a:bodyPr>
            <a:noAutofit/>
          </a:bodyPr>
          <a:lstStyle/>
          <a:p>
            <a:r>
              <a:rPr lang="en-US" altLang="en-US" sz="3400" dirty="0">
                <a:ea typeface="ＭＳ Ｐゴシック" panose="020B0600070205080204" pitchFamily="34" charset="-128"/>
              </a:rPr>
              <a:t>Scheduling policies: </a:t>
            </a:r>
            <a:r>
              <a:rPr lang="en-US" altLang="en-US" sz="3400" dirty="0" smtClean="0">
                <a:ea typeface="ＭＳ Ｐゴシック" panose="020B0600070205080204" pitchFamily="34" charset="-128"/>
              </a:rPr>
              <a:t>Weighted </a:t>
            </a:r>
            <a:r>
              <a:rPr lang="en-US" altLang="en-US" sz="3400" dirty="0">
                <a:ea typeface="ＭＳ Ｐゴシック" panose="020B0600070205080204" pitchFamily="34" charset="-128"/>
              </a:rPr>
              <a:t>F</a:t>
            </a:r>
            <a:r>
              <a:rPr lang="en-US" altLang="en-US" sz="3400" dirty="0" smtClean="0">
                <a:ea typeface="ＭＳ Ｐゴシック" panose="020B0600070205080204" pitchFamily="34" charset="-128"/>
              </a:rPr>
              <a:t>air </a:t>
            </a:r>
            <a:r>
              <a:rPr lang="en-US" altLang="en-US" sz="3400" dirty="0">
                <a:ea typeface="ＭＳ Ｐゴシック" panose="020B0600070205080204" pitchFamily="34" charset="-128"/>
              </a:rPr>
              <a:t>Q</a:t>
            </a:r>
            <a:r>
              <a:rPr lang="en-US" altLang="en-US" sz="3400" dirty="0" smtClean="0">
                <a:ea typeface="ＭＳ Ｐゴシック" panose="020B0600070205080204" pitchFamily="34" charset="-128"/>
              </a:rPr>
              <a:t>ueueing</a:t>
            </a:r>
            <a:endParaRPr lang="en-US" sz="3400" dirty="0"/>
          </a:p>
        </p:txBody>
      </p:sp>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2111796" y="1455574"/>
            <a:ext cx="4168491" cy="837095"/>
          </a:xfrm>
        </p:spPr>
        <p:txBody>
          <a:bodyPr>
            <a:normAutofit fontScale="92500"/>
          </a:bodyPr>
          <a:lstStyle/>
          <a:p>
            <a:pPr>
              <a:buNone/>
            </a:pPr>
            <a:r>
              <a:rPr lang="en-US" altLang="en-US" sz="2400" dirty="0">
                <a:solidFill>
                  <a:srgbClr val="CC0000"/>
                </a:solidFill>
                <a:ea typeface="ＭＳ Ｐゴシック" panose="020B0600070205080204" pitchFamily="34" charset="-128"/>
              </a:rPr>
              <a:t>Weighted Fair Queuing (WFQ): </a:t>
            </a:r>
          </a:p>
          <a:p>
            <a:pPr marL="436960" indent="-213122"/>
            <a:r>
              <a:rPr lang="en-US" altLang="en-US" sz="2400" dirty="0">
                <a:ea typeface="ＭＳ Ｐゴシック" panose="020B0600070205080204" pitchFamily="34" charset="-128"/>
              </a:rPr>
              <a:t>Generalized Round Robin</a:t>
            </a:r>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9586953" y="3239726"/>
            <a:ext cx="3429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513229" y="2225791"/>
            <a:ext cx="982613" cy="192441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681725" y="2974297"/>
            <a:ext cx="608780" cy="49905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248390" y="3090256"/>
            <a:ext cx="425390" cy="254978"/>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9954971" y="3106585"/>
            <a:ext cx="425390" cy="254978"/>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406172" y="3598955"/>
            <a:ext cx="837089" cy="461665"/>
          </a:xfrm>
          <a:prstGeom prst="rect">
            <a:avLst/>
          </a:prstGeom>
          <a:noFill/>
        </p:spPr>
        <p:txBody>
          <a:bodyPr wrap="none" rtlCol="0">
            <a:spAutoFit/>
          </a:bodyPr>
          <a:lstStyle/>
          <a:p>
            <a:pPr algn="ctr" defTabSz="685800">
              <a:lnSpc>
                <a:spcPct val="80000"/>
              </a:lnSpc>
              <a:defRPr/>
            </a:pPr>
            <a:r>
              <a:rPr lang="en-US" sz="1500" dirty="0">
                <a:solidFill>
                  <a:prstClr val="black"/>
                </a:solidFill>
                <a:latin typeface="Avenir Book" panose="020B0503020203020204" pitchFamily="34" charset="-78"/>
                <a:cs typeface="Avenir Book" panose="020B0503020203020204" pitchFamily="34" charset="-78"/>
              </a:rPr>
              <a:t>classify </a:t>
            </a:r>
          </a:p>
          <a:p>
            <a:pPr algn="ctr" defTabSz="685800">
              <a:lnSpc>
                <a:spcPct val="80000"/>
              </a:lnSpc>
              <a:defRPr/>
            </a:pPr>
            <a:r>
              <a:rPr lang="en-US" sz="1500" dirty="0">
                <a:solidFill>
                  <a:prstClr val="black"/>
                </a:solidFill>
                <a:latin typeface="Avenir Book" panose="020B0503020203020204" pitchFamily="34" charset="-78"/>
                <a:cs typeface="Avenir Book" panose="020B0503020203020204" pitchFamily="34" charset="-78"/>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9419914" y="3573225"/>
            <a:ext cx="1114409" cy="276999"/>
          </a:xfrm>
          <a:prstGeom prst="rect">
            <a:avLst/>
          </a:prstGeom>
          <a:noFill/>
        </p:spPr>
        <p:txBody>
          <a:bodyPr wrap="none" rtlCol="0">
            <a:spAutoFit/>
          </a:bodyPr>
          <a:lstStyle/>
          <a:p>
            <a:pPr algn="ctr" defTabSz="685800">
              <a:lnSpc>
                <a:spcPct val="80000"/>
              </a:lnSpc>
              <a:defRPr/>
            </a:pPr>
            <a:r>
              <a:rPr lang="en-US" sz="1500" dirty="0">
                <a:solidFill>
                  <a:prstClr val="black"/>
                </a:solidFill>
                <a:latin typeface="Avenir Book" panose="020B0503020203020204" pitchFamily="34" charset="-78"/>
                <a:cs typeface="Avenir Book" panose="020B0503020203020204" pitchFamily="34" charset="-78"/>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235641" y="2486903"/>
            <a:ext cx="511930" cy="7369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247237" y="3225241"/>
            <a:ext cx="522429"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235642" y="3223823"/>
            <a:ext cx="511541" cy="653562"/>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8458210" y="2509752"/>
            <a:ext cx="498189" cy="7070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8482125" y="3216776"/>
            <a:ext cx="474275" cy="661784"/>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8495839" y="3215936"/>
            <a:ext cx="460561" cy="84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8956399" y="2889338"/>
            <a:ext cx="658187" cy="957951"/>
            <a:chOff x="9827263" y="3125100"/>
            <a:chExt cx="877582" cy="1277267"/>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11271" y="4033035"/>
              <a:ext cx="637354" cy="369332"/>
            </a:xfrm>
            <a:prstGeom prst="rect">
              <a:avLst/>
            </a:prstGeom>
            <a:noFill/>
          </p:spPr>
          <p:txBody>
            <a:bodyPr wrap="none" rtlCol="0">
              <a:spAutoFit/>
            </a:bodyPr>
            <a:lstStyle/>
            <a:p>
              <a:pPr algn="ctr" defTabSz="685800">
                <a:lnSpc>
                  <a:spcPct val="80000"/>
                </a:lnSpc>
                <a:defRPr/>
              </a:pPr>
              <a:r>
                <a:rPr lang="en-US" sz="1500" dirty="0">
                  <a:solidFill>
                    <a:prstClr val="black"/>
                  </a:solidFill>
                  <a:latin typeface="Avenir Book" panose="020B0503020203020204" pitchFamily="34" charset="-78"/>
                  <a:cs typeface="Avenir Book" panose="020B0503020203020204" pitchFamily="34" charset="-78"/>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48329" y="3391108"/>
              <a:ext cx="427896" cy="418576"/>
            </a:xfrm>
            <a:prstGeom prst="rect">
              <a:avLst/>
            </a:prstGeom>
            <a:noFill/>
          </p:spPr>
          <p:txBody>
            <a:bodyPr wrap="none" rtlCol="0">
              <a:spAutoFit/>
            </a:bodyPr>
            <a:lstStyle/>
            <a:p>
              <a:pPr algn="ctr" defTabSz="685800">
                <a:lnSpc>
                  <a:spcPct val="80000"/>
                </a:lnSpc>
                <a:defRPr/>
              </a:pPr>
              <a:r>
                <a:rPr lang="en-US" dirty="0">
                  <a:solidFill>
                    <a:prstClr val="black"/>
                  </a:solidFill>
                  <a:latin typeface="Avenir Book" panose="020B0503020203020204" pitchFamily="34" charset="-78"/>
                  <a:cs typeface="Avenir Book" panose="020B0503020203020204" pitchFamily="34" charset="-78"/>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126318" y="2357059"/>
            <a:ext cx="828137" cy="1666439"/>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527180" cy="2205905"/>
              <a:chOff x="8807568" y="2894368"/>
              <a:chExt cx="527180" cy="2205905"/>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98426" cy="400109"/>
                <a:chOff x="10311441" y="2346385"/>
                <a:chExt cx="498426" cy="400109"/>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98426"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w</a:t>
                  </a:r>
                  <a:r>
                    <a:rPr lang="en-US" sz="1350" baseline="-25000" dirty="0">
                      <a:solidFill>
                        <a:prstClr val="black"/>
                      </a:solidFill>
                      <a:latin typeface="Avenir Book" panose="020B0503020203020204" pitchFamily="34" charset="-78"/>
                      <a:cs typeface="Avenir Book" panose="020B0503020203020204" pitchFamily="34" charset="-78"/>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98426" cy="400109"/>
                <a:chOff x="10311441" y="2346385"/>
                <a:chExt cx="498426" cy="400109"/>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98426"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w</a:t>
                  </a:r>
                  <a:r>
                    <a:rPr lang="en-US" sz="1350" baseline="-25000" dirty="0">
                      <a:solidFill>
                        <a:prstClr val="black"/>
                      </a:solidFill>
                      <a:latin typeface="Avenir Book" panose="020B0503020203020204" pitchFamily="34" charset="-78"/>
                      <a:cs typeface="Avenir Book" panose="020B0503020203020204" pitchFamily="34" charset="-78"/>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98426" cy="400109"/>
                <a:chOff x="10311441" y="2346385"/>
                <a:chExt cx="498426" cy="400109"/>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98426"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w</a:t>
                  </a:r>
                  <a:r>
                    <a:rPr lang="en-US" sz="1350" baseline="-25000" dirty="0">
                      <a:solidFill>
                        <a:prstClr val="black"/>
                      </a:solidFill>
                      <a:latin typeface="Avenir Book" panose="020B0503020203020204" pitchFamily="34" charset="-78"/>
                      <a:cs typeface="Avenir Book" panose="020B0503020203020204" pitchFamily="34" charset="-78"/>
                    </a:rPr>
                    <a:t>3</a:t>
                  </a:r>
                </a:p>
              </p:txBody>
            </p:sp>
          </p:grpSp>
        </p:grp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2111796" y="4379846"/>
            <a:ext cx="4168491" cy="788110"/>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6960" indent="-213122" defTabSz="685800">
              <a:spcBef>
                <a:spcPts val="750"/>
              </a:spcBef>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Minimum bandwidth guarantee (per-traffic-class)</a:t>
            </a:r>
          </a:p>
        </p:txBody>
      </p:sp>
      <mc:AlternateContent xmlns:mc="http://schemas.openxmlformats.org/markup-compatibility/2006" xmlns:a14="http://schemas.microsoft.com/office/drawing/2010/main">
        <mc:Choice Requires="a14">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2095467" y="2241512"/>
                <a:ext cx="4168491" cy="2056167"/>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6960" indent="-213122" defTabSz="685800">
                  <a:lnSpc>
                    <a:spcPct val="120000"/>
                  </a:lnSpc>
                  <a:spcBef>
                    <a:spcPts val="750"/>
                  </a:spcBef>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Each </a:t>
                </a: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class </a:t>
                </a:r>
                <a14:m>
                  <m:oMath xmlns:m="http://schemas.openxmlformats.org/officeDocument/2006/math">
                    <m:r>
                      <m:rPr>
                        <m:sty m:val="p"/>
                      </m:rPr>
                      <a:rPr lang="en-US" altLang="en-US" sz="2400" i="0" dirty="0" smtClean="0">
                        <a:solidFill>
                          <a:prstClr val="black"/>
                        </a:solidFill>
                        <a:latin typeface="Cambria Math" panose="02040503050406030204" pitchFamily="18" charset="0"/>
                        <a:ea typeface="ＭＳ Ｐゴシック" panose="020B0600070205080204" pitchFamily="34" charset="-128"/>
                        <a:cs typeface="Avenir Book" panose="020B0503020203020204" pitchFamily="34" charset="-78"/>
                      </a:rPr>
                      <m:t>i</m:t>
                    </m:r>
                  </m:oMath>
                </a14:m>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has weight, </a:t>
                </a:r>
                <a14:m>
                  <m:oMath xmlns:m="http://schemas.openxmlformats.org/officeDocument/2006/math">
                    <m:sSub>
                      <m:sSubPr>
                        <m:ctrlPr>
                          <a:rPr lang="en-IN" altLang="en-US" sz="2400" i="1">
                            <a:solidFill>
                              <a:prstClr val="black"/>
                            </a:solidFill>
                            <a:latin typeface="Cambria Math" panose="02040503050406030204" pitchFamily="18" charset="0"/>
                            <a:ea typeface="ＭＳ Ｐゴシック" panose="020B0600070205080204" pitchFamily="34" charset="-128"/>
                            <a:cs typeface="Avenir Book" panose="020B0503020203020204" pitchFamily="34" charset="-78"/>
                          </a:rPr>
                        </m:ctrlPr>
                      </m:sSubPr>
                      <m:e>
                        <m:r>
                          <m:rPr>
                            <m:sty m:val="p"/>
                          </m:rPr>
                          <a:rPr lang="en-IN" altLang="en-US" sz="2400">
                            <a:solidFill>
                              <a:prstClr val="black"/>
                            </a:solidFill>
                            <a:latin typeface="Cambria Math" panose="02040503050406030204" pitchFamily="18" charset="0"/>
                            <a:ea typeface="ＭＳ Ｐゴシック" panose="020B0600070205080204" pitchFamily="34" charset="-128"/>
                            <a:cs typeface="Avenir Book" panose="020B0503020203020204" pitchFamily="34" charset="-78"/>
                          </a:rPr>
                          <m:t>w</m:t>
                        </m:r>
                      </m:e>
                      <m:sub>
                        <m:r>
                          <m:rPr>
                            <m:sty m:val="p"/>
                          </m:rPr>
                          <a:rPr lang="en-IN" altLang="en-US" sz="2400">
                            <a:solidFill>
                              <a:prstClr val="black"/>
                            </a:solidFill>
                            <a:latin typeface="Cambria Math" panose="02040503050406030204" pitchFamily="18" charset="0"/>
                            <a:ea typeface="ＭＳ Ｐゴシック" panose="020B0600070205080204" pitchFamily="34" charset="-128"/>
                            <a:cs typeface="Avenir Book" panose="020B0503020203020204" pitchFamily="34" charset="-78"/>
                          </a:rPr>
                          <m:t>i</m:t>
                        </m:r>
                      </m:sub>
                    </m:sSub>
                  </m:oMath>
                </a14:m>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and gets weighted amount of service in each cycle:</a:t>
                </a:r>
              </a:p>
              <a:p>
                <a:pPr marL="223838" indent="0" defTabSz="685800">
                  <a:spcBef>
                    <a:spcPts val="750"/>
                  </a:spcBef>
                  <a:buNone/>
                  <a:defRPr/>
                </a:pPr>
                <a14:m>
                  <m:oMathPara xmlns:m="http://schemas.openxmlformats.org/officeDocument/2006/math">
                    <m:oMathParaPr>
                      <m:jc m:val="centerGroup"/>
                    </m:oMathParaPr>
                    <m:oMath xmlns:m="http://schemas.openxmlformats.org/officeDocument/2006/math">
                      <m:f>
                        <m:fPr>
                          <m:ctrlPr>
                            <a:rPr lang="en-US" altLang="en-US" sz="2400" i="1" smtClean="0">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ctrlPr>
                        </m:fPr>
                        <m:num>
                          <m:sSub>
                            <m:sSubPr>
                              <m:ctrlPr>
                                <a:rPr lang="en-IN" altLang="en-US" sz="2400" i="1">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ctrlPr>
                            </m:sSubPr>
                            <m:e>
                              <m:r>
                                <m:rPr>
                                  <m:sty m:val="p"/>
                                </m:rPr>
                                <a:rPr lang="en-IN" altLang="en-US" sz="2400">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t>w</m:t>
                              </m:r>
                            </m:e>
                            <m:sub>
                              <m:r>
                                <m:rPr>
                                  <m:sty m:val="p"/>
                                </m:rPr>
                                <a:rPr lang="en-IN" altLang="en-US" sz="2400">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t>i</m:t>
                              </m:r>
                            </m:sub>
                          </m:sSub>
                        </m:num>
                        <m:den>
                          <m:nary>
                            <m:naryPr>
                              <m:chr m:val="∑"/>
                              <m:supHide m:val="on"/>
                              <m:ctrlPr>
                                <a:rPr lang="en-IN" altLang="en-US" sz="2400" i="1">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ctrlPr>
                            </m:naryPr>
                            <m:sub>
                              <m:r>
                                <m:rPr>
                                  <m:sty m:val="p"/>
                                </m:rPr>
                                <a:rPr lang="en-IN" altLang="en-US" sz="2400">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t>j</m:t>
                              </m:r>
                            </m:sub>
                            <m:sup/>
                            <m:e>
                              <m:sSub>
                                <m:sSubPr>
                                  <m:ctrlPr>
                                    <a:rPr lang="en-IN" altLang="en-US" sz="2400" i="1">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ctrlPr>
                                </m:sSubPr>
                                <m:e>
                                  <m:r>
                                    <m:rPr>
                                      <m:sty m:val="p"/>
                                    </m:rPr>
                                    <a:rPr lang="en-IN" altLang="en-US" sz="2400">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t>w</m:t>
                                  </m:r>
                                </m:e>
                                <m:sub>
                                  <m:r>
                                    <m:rPr>
                                      <m:sty m:val="p"/>
                                    </m:rPr>
                                    <a:rPr lang="en-IN" altLang="en-US" sz="2400">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t>j</m:t>
                                  </m:r>
                                </m:sub>
                              </m:sSub>
                            </m:e>
                          </m:nary>
                        </m:den>
                      </m:f>
                    </m:oMath>
                  </m:oMathPara>
                </a14:m>
                <a:endPar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23838" indent="0" defTabSz="685800">
                  <a:spcBef>
                    <a:spcPts val="750"/>
                  </a:spcBef>
                  <a:buNone/>
                  <a:defRPr/>
                </a:pPr>
                <a:endPar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mc:Choice>
        <mc:Fallback xmlns="">
          <p:sp>
            <p:nvSpPr>
              <p:cNvPr id="111" name="Content Placeholder 1">
                <a:extLst>
                  <a:ext uri="{FF2B5EF4-FFF2-40B4-BE49-F238E27FC236}">
                    <a16:creationId xmlns:a16="http://schemas.microsoft.com/office/drawing/2014/main" id="{444A4D7B-9DCA-3943-91F5-F6811D0DAA99}"/>
                  </a:ext>
                </a:extLst>
              </p:cNvPr>
              <p:cNvSpPr txBox="1">
                <a:spLocks noRot="1" noChangeAspect="1" noMove="1" noResize="1" noEditPoints="1" noAdjustHandles="1" noChangeArrowheads="1" noChangeShapeType="1" noTextEdit="1"/>
              </p:cNvSpPr>
              <p:nvPr/>
            </p:nvSpPr>
            <p:spPr>
              <a:xfrm>
                <a:off x="2095467" y="2241512"/>
                <a:ext cx="4168491" cy="2056167"/>
              </a:xfrm>
              <a:prstGeom prst="rect">
                <a:avLst/>
              </a:prstGeom>
              <a:blipFill>
                <a:blip r:embed="rId3"/>
                <a:stretch>
                  <a:fillRect t="-297"/>
                </a:stretch>
              </a:blipFill>
            </p:spPr>
            <p:txBody>
              <a:bodyPr/>
              <a:lstStyle/>
              <a:p>
                <a:r>
                  <a:rPr lang="en-IN">
                    <a:noFill/>
                  </a:rPr>
                  <a:t> </a:t>
                </a:r>
              </a:p>
            </p:txBody>
          </p:sp>
        </mc:Fallback>
      </mc:AlternateContent>
    </p:spTree>
    <p:extLst>
      <p:ext uri="{BB962C8B-B14F-4D97-AF65-F5344CB8AC3E}">
        <p14:creationId xmlns:p14="http://schemas.microsoft.com/office/powerpoint/2010/main" val="1510769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05000" y="287338"/>
            <a:ext cx="8382000" cy="665162"/>
          </a:xfrm>
        </p:spPr>
        <p:txBody>
          <a:bodyPr/>
          <a:lstStyle/>
          <a:p>
            <a:pPr defTabSz="912813"/>
            <a:r>
              <a:rPr lang="en-US" dirty="0" smtClean="0"/>
              <a:t>Summary</a:t>
            </a:r>
          </a:p>
        </p:txBody>
      </p:sp>
      <p:sp>
        <p:nvSpPr>
          <p:cNvPr id="10243" name="Text Placeholder 2"/>
          <p:cNvSpPr>
            <a:spLocks noGrp="1"/>
          </p:cNvSpPr>
          <p:nvPr>
            <p:ph type="body" sz="quarter" idx="10"/>
          </p:nvPr>
        </p:nvSpPr>
        <p:spPr>
          <a:xfrm>
            <a:off x="1714500" y="861060"/>
            <a:ext cx="8763000" cy="5207000"/>
          </a:xfrm>
        </p:spPr>
        <p:txBody>
          <a:bodyPr/>
          <a:lstStyle/>
          <a:p>
            <a:pPr>
              <a:buFont typeface="Wingdings" pitchFamily="2" charset="2"/>
              <a:buChar char="q"/>
            </a:pPr>
            <a:r>
              <a:rPr lang="en-US" sz="2400" dirty="0" smtClean="0">
                <a:solidFill>
                  <a:srgbClr val="0070C0"/>
                </a:solidFill>
              </a:rPr>
              <a:t>Router architecture, queuing and packet scheduling:</a:t>
            </a:r>
            <a:endParaRPr lang="en-US" sz="2400" dirty="0">
              <a:solidFill>
                <a:srgbClr val="0070C0"/>
              </a:solidFill>
            </a:endParaRPr>
          </a:p>
          <a:p>
            <a:pPr lvl="1" eaLnBrk="1" hangingPunct="1"/>
            <a:r>
              <a:rPr lang="en-US" sz="2000" dirty="0" smtClean="0"/>
              <a:t>Router architecture</a:t>
            </a:r>
          </a:p>
          <a:p>
            <a:pPr lvl="2"/>
            <a:r>
              <a:rPr lang="en-US" sz="1600" dirty="0" smtClean="0"/>
              <a:t>Input ports</a:t>
            </a:r>
          </a:p>
          <a:p>
            <a:pPr lvl="2"/>
            <a:r>
              <a:rPr lang="en-US" sz="1600" dirty="0" smtClean="0"/>
              <a:t>High speed fabric</a:t>
            </a:r>
          </a:p>
          <a:p>
            <a:pPr lvl="2"/>
            <a:r>
              <a:rPr lang="en-US" sz="1600" dirty="0" smtClean="0"/>
              <a:t>Out ports</a:t>
            </a:r>
            <a:endParaRPr lang="en-US" sz="1600" dirty="0"/>
          </a:p>
          <a:p>
            <a:pPr lvl="1" eaLnBrk="1" hangingPunct="1"/>
            <a:r>
              <a:rPr lang="en-US" sz="2000" dirty="0" smtClean="0"/>
              <a:t>Packet scheduling</a:t>
            </a:r>
            <a:endParaRPr lang="en-US" sz="2000" dirty="0"/>
          </a:p>
          <a:p>
            <a:pPr lvl="2"/>
            <a:r>
              <a:rPr lang="en-IN" sz="1600" dirty="0" smtClean="0"/>
              <a:t>FCFS</a:t>
            </a:r>
            <a:endParaRPr lang="en-IN" sz="1600" dirty="0"/>
          </a:p>
          <a:p>
            <a:pPr lvl="2"/>
            <a:r>
              <a:rPr lang="en-IN" sz="1600" dirty="0" smtClean="0"/>
              <a:t>Priority based</a:t>
            </a:r>
          </a:p>
          <a:p>
            <a:pPr lvl="2"/>
            <a:r>
              <a:rPr lang="en-IN" sz="1600" dirty="0" smtClean="0"/>
              <a:t>Round robin</a:t>
            </a:r>
          </a:p>
          <a:p>
            <a:pPr lvl="2"/>
            <a:r>
              <a:rPr lang="en-IN" sz="1600" dirty="0" smtClean="0"/>
              <a:t>Weighted fair queuing</a:t>
            </a:r>
            <a:endParaRPr lang="en-IN" sz="1600" dirty="0"/>
          </a:p>
          <a:p>
            <a:pPr lvl="2"/>
            <a:endParaRPr lang="en-US" sz="1600" dirty="0"/>
          </a:p>
          <a:p>
            <a:pPr lvl="2"/>
            <a:endParaRPr lang="en-US" sz="1600" dirty="0"/>
          </a:p>
        </p:txBody>
      </p:sp>
    </p:spTree>
    <p:extLst>
      <p:ext uri="{BB962C8B-B14F-4D97-AF65-F5344CB8AC3E}">
        <p14:creationId xmlns:p14="http://schemas.microsoft.com/office/powerpoint/2010/main" val="4255663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43">
                                            <p:txEl>
                                              <p:pRg st="5" end="5"/>
                                            </p:txEl>
                                          </p:spTgt>
                                        </p:tgtEl>
                                        <p:attrNameLst>
                                          <p:attrName>style.visibility</p:attrName>
                                        </p:attrNameLst>
                                      </p:cBhvr>
                                      <p:to>
                                        <p:strVal val="visible"/>
                                      </p:to>
                                    </p:set>
                                    <p:animEffect transition="in" filter="fade">
                                      <p:cBhvr>
                                        <p:cTn id="42" dur="1000"/>
                                        <p:tgtEl>
                                          <p:spTgt spid="10243">
                                            <p:txEl>
                                              <p:pRg st="5" end="5"/>
                                            </p:txEl>
                                          </p:spTgt>
                                        </p:tgtEl>
                                      </p:cBhvr>
                                    </p:animEffect>
                                    <p:anim calcmode="lin" valueType="num">
                                      <p:cBhvr>
                                        <p:cTn id="43"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243">
                                            <p:txEl>
                                              <p:pRg st="6" end="6"/>
                                            </p:txEl>
                                          </p:spTgt>
                                        </p:tgtEl>
                                        <p:attrNameLst>
                                          <p:attrName>style.visibility</p:attrName>
                                        </p:attrNameLst>
                                      </p:cBhvr>
                                      <p:to>
                                        <p:strVal val="visible"/>
                                      </p:to>
                                    </p:set>
                                    <p:animEffect transition="in" filter="fade">
                                      <p:cBhvr>
                                        <p:cTn id="49" dur="1000"/>
                                        <p:tgtEl>
                                          <p:spTgt spid="10243">
                                            <p:txEl>
                                              <p:pRg st="6" end="6"/>
                                            </p:txEl>
                                          </p:spTgt>
                                        </p:tgtEl>
                                      </p:cBhvr>
                                    </p:animEffect>
                                    <p:anim calcmode="lin" valueType="num">
                                      <p:cBhvr>
                                        <p:cTn id="50"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024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0243">
                                            <p:txEl>
                                              <p:pRg st="7" end="7"/>
                                            </p:txEl>
                                          </p:spTgt>
                                        </p:tgtEl>
                                        <p:attrNameLst>
                                          <p:attrName>style.visibility</p:attrName>
                                        </p:attrNameLst>
                                      </p:cBhvr>
                                      <p:to>
                                        <p:strVal val="visible"/>
                                      </p:to>
                                    </p:set>
                                    <p:animEffect transition="in" filter="fade">
                                      <p:cBhvr>
                                        <p:cTn id="56" dur="1000"/>
                                        <p:tgtEl>
                                          <p:spTgt spid="10243">
                                            <p:txEl>
                                              <p:pRg st="7" end="7"/>
                                            </p:txEl>
                                          </p:spTgt>
                                        </p:tgtEl>
                                      </p:cBhvr>
                                    </p:animEffect>
                                    <p:anim calcmode="lin" valueType="num">
                                      <p:cBhvr>
                                        <p:cTn id="57"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02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0243">
                                            <p:txEl>
                                              <p:pRg st="8" end="8"/>
                                            </p:txEl>
                                          </p:spTgt>
                                        </p:tgtEl>
                                        <p:attrNameLst>
                                          <p:attrName>style.visibility</p:attrName>
                                        </p:attrNameLst>
                                      </p:cBhvr>
                                      <p:to>
                                        <p:strVal val="visible"/>
                                      </p:to>
                                    </p:set>
                                    <p:animEffect transition="in" filter="fade">
                                      <p:cBhvr>
                                        <p:cTn id="63" dur="1000"/>
                                        <p:tgtEl>
                                          <p:spTgt spid="10243">
                                            <p:txEl>
                                              <p:pRg st="8" end="8"/>
                                            </p:txEl>
                                          </p:spTgt>
                                        </p:tgtEl>
                                      </p:cBhvr>
                                    </p:animEffect>
                                    <p:anim calcmode="lin" valueType="num">
                                      <p:cBhvr>
                                        <p:cTn id="64" dur="10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024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0243">
                                            <p:txEl>
                                              <p:pRg st="9" end="9"/>
                                            </p:txEl>
                                          </p:spTgt>
                                        </p:tgtEl>
                                        <p:attrNameLst>
                                          <p:attrName>style.visibility</p:attrName>
                                        </p:attrNameLst>
                                      </p:cBhvr>
                                      <p:to>
                                        <p:strVal val="visible"/>
                                      </p:to>
                                    </p:set>
                                    <p:animEffect transition="in" filter="fade">
                                      <p:cBhvr>
                                        <p:cTn id="70" dur="1000"/>
                                        <p:tgtEl>
                                          <p:spTgt spid="10243">
                                            <p:txEl>
                                              <p:pRg st="9" end="9"/>
                                            </p:txEl>
                                          </p:spTgt>
                                        </p:tgtEl>
                                      </p:cBhvr>
                                    </p:animEffect>
                                    <p:anim calcmode="lin" valueType="num">
                                      <p:cBhvr>
                                        <p:cTn id="71" dur="10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1024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231646" y="700027"/>
            <a:ext cx="7886700" cy="670967"/>
          </a:xfrm>
        </p:spPr>
        <p:txBody>
          <a:bodyPr>
            <a:normAutofit/>
          </a:bodyPr>
          <a:lstStyle/>
          <a:p>
            <a:pPr algn="ctr"/>
            <a:r>
              <a:rPr lang="en-US" altLang="en-US" sz="3600" dirty="0">
                <a:latin typeface="Avenir Book" panose="020B0503020203020204" pitchFamily="34" charset="-78"/>
                <a:ea typeface="ＭＳ Ｐゴシック" panose="020B0600070205080204" pitchFamily="34" charset="-128"/>
                <a:cs typeface="Avenir Book" panose="020B0503020203020204" pitchFamily="34" charset="-78"/>
              </a:rPr>
              <a:t>Router architecture overview</a:t>
            </a:r>
            <a:endParaRPr lang="en-US" sz="3600" dirty="0">
              <a:latin typeface="Avenir Book" panose="020B0503020203020204" pitchFamily="34" charset="-78"/>
              <a:cs typeface="Avenir Book" panose="020B0503020203020204" pitchFamily="34" charset="-78"/>
            </a:endParaRP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776426" y="2668437"/>
            <a:ext cx="1207294" cy="1757363"/>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58" y="2418"/>
              <a:ext cx="931"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high-speed </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switching</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fabric</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789523" y="1946918"/>
            <a:ext cx="1193006" cy="817960"/>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484230" y="2545522"/>
              <a:ext cx="1259320" cy="59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a:solidFill>
                    <a:prstClr val="black"/>
                  </a:solidFill>
                  <a:latin typeface="Avenir Book" panose="020B0503020203020204" pitchFamily="34" charset="-78"/>
                  <a:cs typeface="Avenir Book" panose="020B0503020203020204" pitchFamily="34" charset="-78"/>
                </a:rPr>
                <a:t>routing </a:t>
              </a:r>
            </a:p>
            <a:p>
              <a:pPr algn="ctr" defTabSz="685800">
                <a:lnSpc>
                  <a:spcPct val="85000"/>
                </a:lnSpc>
                <a:defRPr/>
              </a:pPr>
              <a:r>
                <a:rPr lang="en-US" altLang="en-US" sz="1350">
                  <a:solidFill>
                    <a:prstClr val="black"/>
                  </a:solidFill>
                  <a:latin typeface="Avenir Book" panose="020B0503020203020204" pitchFamily="34" charset="-78"/>
                  <a:cs typeface="Avenir Book" panose="020B0503020203020204" pitchFamily="34" charset="-78"/>
                </a:rPr>
                <a:t>processor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17" name="Group 17">
            <a:extLst>
              <a:ext uri="{FF2B5EF4-FFF2-40B4-BE49-F238E27FC236}">
                <a16:creationId xmlns:a16="http://schemas.microsoft.com/office/drawing/2014/main" id="{ACA66ED2-9041-9540-A174-B6BE809E0111}"/>
              </a:ext>
            </a:extLst>
          </p:cNvPr>
          <p:cNvGrpSpPr>
            <a:grpSpLocks/>
          </p:cNvGrpSpPr>
          <p:nvPr/>
        </p:nvGrpSpPr>
        <p:grpSpPr bwMode="auto">
          <a:xfrm>
            <a:off x="3244092" y="2679153"/>
            <a:ext cx="1525190" cy="425053"/>
            <a:chOff x="930" y="1989"/>
            <a:chExt cx="1482" cy="357"/>
          </a:xfrm>
        </p:grpSpPr>
        <p:sp>
          <p:nvSpPr>
            <p:cNvPr id="18"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9"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0"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1"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2"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23" name="Group 18">
            <a:extLst>
              <a:ext uri="{FF2B5EF4-FFF2-40B4-BE49-F238E27FC236}">
                <a16:creationId xmlns:a16="http://schemas.microsoft.com/office/drawing/2014/main" id="{A6176FD2-28E4-634E-B138-CE64958CCB93}"/>
              </a:ext>
            </a:extLst>
          </p:cNvPr>
          <p:cNvGrpSpPr>
            <a:grpSpLocks/>
          </p:cNvGrpSpPr>
          <p:nvPr/>
        </p:nvGrpSpPr>
        <p:grpSpPr bwMode="auto">
          <a:xfrm>
            <a:off x="3235758" y="3982886"/>
            <a:ext cx="1544241" cy="425054"/>
            <a:chOff x="930" y="1989"/>
            <a:chExt cx="1482" cy="357"/>
          </a:xfrm>
        </p:grpSpPr>
        <p:sp>
          <p:nvSpPr>
            <p:cNvPr id="24"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5"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6"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7"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8"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3708436" y="3347093"/>
            <a:ext cx="409575" cy="409575"/>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3165510" y="4467471"/>
            <a:ext cx="15440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a:solidFill>
                  <a:prstClr val="black"/>
                </a:solidFill>
                <a:latin typeface="Avenir Book" panose="020B0503020203020204" pitchFamily="34" charset="-78"/>
                <a:cs typeface="Avenir Book" panose="020B0503020203020204" pitchFamily="34" charset="-78"/>
              </a:rPr>
              <a:t>router input ports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944430" y="2682723"/>
            <a:ext cx="1468040" cy="425054"/>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58716" y="3982886"/>
            <a:ext cx="1508522" cy="425054"/>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608799" y="3339950"/>
            <a:ext cx="409575" cy="409575"/>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6183746" y="4498427"/>
            <a:ext cx="166263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a:solidFill>
                  <a:prstClr val="black"/>
                </a:solidFill>
                <a:latin typeface="Avenir Book" panose="020B0503020203020204" pitchFamily="34" charset="-78"/>
                <a:cs typeface="Avenir Book" panose="020B0503020203020204" pitchFamily="34" charset="-78"/>
              </a:rPr>
              <a:t>router output ports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3235757" y="2525562"/>
            <a:ext cx="5851922" cy="95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7666073" y="2552947"/>
            <a:ext cx="163949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defRPr/>
            </a:pPr>
            <a:r>
              <a:rPr lang="en-US" altLang="en-US" sz="1200" dirty="0">
                <a:solidFill>
                  <a:srgbClr val="CC0000"/>
                </a:solidFill>
                <a:latin typeface="Avenir Book" panose="020B0503020203020204" pitchFamily="34" charset="-78"/>
                <a:cs typeface="Avenir Book" panose="020B0503020203020204" pitchFamily="34" charset="-78"/>
              </a:rPr>
              <a:t>forwarding data plane  </a:t>
            </a:r>
            <a:r>
              <a:rPr lang="en-US" altLang="en-US" sz="1200" dirty="0">
                <a:solidFill>
                  <a:prstClr val="black"/>
                </a:solidFill>
                <a:latin typeface="Avenir Book" panose="020B0503020203020204" pitchFamily="34" charset="-78"/>
                <a:cs typeface="Avenir Book" panose="020B0503020203020204" pitchFamily="34" charset="-78"/>
              </a:rPr>
              <a:t>(hardware) </a:t>
            </a:r>
            <a:r>
              <a:rPr lang="en-US" altLang="en-US" sz="1200" dirty="0">
                <a:solidFill>
                  <a:srgbClr val="0000FF"/>
                </a:solidFill>
                <a:latin typeface="Avenir Book" panose="020B0503020203020204" pitchFamily="34" charset="-78"/>
                <a:cs typeface="Avenir Book" panose="020B0503020203020204" pitchFamily="34" charset="-78"/>
              </a:rPr>
              <a:t>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150532" y="1725462"/>
            <a:ext cx="21597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defRPr/>
            </a:pPr>
            <a:r>
              <a:rPr lang="en-US" altLang="en-US" sz="1200" dirty="0">
                <a:solidFill>
                  <a:srgbClr val="CC0000"/>
                </a:solidFill>
                <a:latin typeface="Avenir Book" panose="020B0503020203020204" pitchFamily="34" charset="-78"/>
                <a:cs typeface="Avenir Book" panose="020B0503020203020204" pitchFamily="34" charset="-78"/>
              </a:rPr>
              <a:t>routing, management</a:t>
            </a:r>
          </a:p>
          <a:p>
            <a:pPr algn="r" defTabSz="685800">
              <a:defRPr/>
            </a:pPr>
            <a:r>
              <a:rPr lang="en-US" altLang="en-US" sz="1200" dirty="0">
                <a:solidFill>
                  <a:srgbClr val="CC0000"/>
                </a:solidFill>
                <a:latin typeface="Avenir Book" panose="020B0503020203020204" pitchFamily="34" charset="-78"/>
                <a:cs typeface="Avenir Book" panose="020B0503020203020204" pitchFamily="34" charset="-78"/>
              </a:rPr>
              <a:t>control plane </a:t>
            </a:r>
            <a:r>
              <a:rPr lang="en-US" altLang="en-US" sz="1200" dirty="0">
                <a:solidFill>
                  <a:prstClr val="black"/>
                </a:solidFill>
                <a:latin typeface="Avenir Book" panose="020B0503020203020204" pitchFamily="34" charset="-78"/>
                <a:cs typeface="Avenir Book" panose="020B0503020203020204" pitchFamily="34" charset="-78"/>
              </a:rPr>
              <a:t>(software)</a:t>
            </a:r>
          </a:p>
          <a:p>
            <a:pPr algn="r" defTabSz="685800">
              <a:defRPr/>
            </a:pPr>
            <a:r>
              <a:rPr lang="en-US" altLang="en-US" sz="1200" dirty="0">
                <a:solidFill>
                  <a:srgbClr val="0000FF"/>
                </a:solidFill>
                <a:latin typeface="Avenir Book" panose="020B0503020203020204" pitchFamily="34" charset="-78"/>
                <a:cs typeface="Avenir Book" panose="020B0503020203020204" pitchFamily="34" charset="-78"/>
              </a:rPr>
              <a:t>operates in millisecond </a:t>
            </a:r>
          </a:p>
          <a:p>
            <a:pPr algn="r" defTabSz="685800">
              <a:defRPr/>
            </a:pPr>
            <a:r>
              <a:rPr lang="en-US" altLang="en-US" sz="1200" dirty="0">
                <a:solidFill>
                  <a:srgbClr val="0000FF"/>
                </a:solidFill>
                <a:latin typeface="Avenir Book" panose="020B0503020203020204" pitchFamily="34" charset="-78"/>
                <a:cs typeface="Avenir Book" panose="020B0503020203020204" pitchFamily="34" charset="-78"/>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4334704" y="2168375"/>
            <a:ext cx="384572" cy="54769"/>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a:endCxn id="27" idx="0"/>
          </p:cNvCxnSpPr>
          <p:nvPr/>
        </p:nvCxnSpPr>
        <p:spPr bwMode="auto">
          <a:xfrm rot="5400000">
            <a:off x="3597112" y="2965498"/>
            <a:ext cx="1854994" cy="260747"/>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03672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223330" y="239990"/>
            <a:ext cx="7886700" cy="670967"/>
          </a:xfrm>
        </p:spPr>
        <p:txBody>
          <a:bodyPr>
            <a:normAutofit/>
          </a:bodyPr>
          <a:lstStyle/>
          <a:p>
            <a:r>
              <a:rPr lang="en-US" altLang="en-US" sz="3600" dirty="0">
                <a:ea typeface="ＭＳ Ｐゴシック" panose="020B0600070205080204" pitchFamily="34" charset="-128"/>
              </a:rPr>
              <a:t>Input port functions</a:t>
            </a:r>
            <a:endParaRPr lang="en-US" sz="36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1932690" y="1392110"/>
            <a:ext cx="3426619" cy="1377553"/>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725522" y="2086243"/>
            <a:ext cx="31789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5177143" y="2069575"/>
            <a:ext cx="552450" cy="119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5721259" y="930147"/>
            <a:ext cx="8335" cy="2149078"/>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5790314" y="1776681"/>
            <a:ext cx="791766" cy="621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switch</a:t>
            </a:r>
          </a:p>
          <a:p>
            <a:pPr algn="ctr" defTabSz="685800" eaLnBrk="0" fontAlgn="base" hangingPunct="0">
              <a:lnSpc>
                <a:spcPct val="90000"/>
              </a:lnSpc>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fabric</a:t>
            </a:r>
          </a:p>
        </p:txBody>
      </p:sp>
      <p:grpSp>
        <p:nvGrpSpPr>
          <p:cNvPr id="3" name="Group 2">
            <a:extLst>
              <a:ext uri="{FF2B5EF4-FFF2-40B4-BE49-F238E27FC236}">
                <a16:creationId xmlns:a16="http://schemas.microsoft.com/office/drawing/2014/main" id="{67F3BF66-FCD5-DF4D-990A-B26733B57152}"/>
              </a:ext>
            </a:extLst>
          </p:cNvPr>
          <p:cNvGrpSpPr/>
          <p:nvPr/>
        </p:nvGrpSpPr>
        <p:grpSpPr>
          <a:xfrm>
            <a:off x="210188" y="1777872"/>
            <a:ext cx="2902411" cy="1571447"/>
            <a:chOff x="-21160" y="2032898"/>
            <a:chExt cx="3869881" cy="2095262"/>
          </a:xfrm>
        </p:grpSpPr>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line</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termination</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1160" y="3266386"/>
              <a:ext cx="275545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800" kern="0" dirty="0">
                  <a:solidFill>
                    <a:srgbClr val="000099"/>
                  </a:solidFill>
                  <a:latin typeface="Avenir Book" panose="020B0503020203020204" pitchFamily="34" charset="-78"/>
                  <a:cs typeface="Avenir Book" panose="020B0503020203020204" pitchFamily="34" charset="-78"/>
                </a:rPr>
                <a:t>P</a:t>
              </a:r>
              <a:r>
                <a:rPr lang="en-US" altLang="en-US" sz="1800" kern="0" dirty="0" smtClean="0">
                  <a:solidFill>
                    <a:srgbClr val="000099"/>
                  </a:solidFill>
                  <a:latin typeface="Avenir Book" panose="020B0503020203020204" pitchFamily="34" charset="-78"/>
                  <a:cs typeface="Avenir Book" panose="020B0503020203020204" pitchFamily="34" charset="-78"/>
                </a:rPr>
                <a:t>hysical </a:t>
              </a:r>
              <a:r>
                <a:rPr lang="en-US" altLang="en-US" sz="1800" kern="0" dirty="0">
                  <a:solidFill>
                    <a:srgbClr val="000099"/>
                  </a:solidFill>
                  <a:latin typeface="Avenir Book" panose="020B0503020203020204" pitchFamily="34" charset="-78"/>
                  <a:cs typeface="Avenir Book" panose="020B0503020203020204" pitchFamily="34" charset="-78"/>
                </a:rPr>
                <a:t>layer:</a:t>
              </a:r>
            </a:p>
            <a:p>
              <a:pPr algn="r" defTabSz="685800" eaLnBrk="0" fontAlgn="base" hangingPunct="0">
                <a:spcBef>
                  <a:spcPct val="0"/>
                </a:spcBef>
                <a:spcAft>
                  <a:spcPct val="0"/>
                </a:spcAft>
                <a:defRPr/>
              </a:pPr>
              <a:r>
                <a:rPr lang="en-US" altLang="en-US" sz="1800" kern="0" dirty="0">
                  <a:solidFill>
                    <a:srgbClr val="000000"/>
                  </a:solidFill>
                  <a:latin typeface="Avenir Book" panose="020B0503020203020204" pitchFamily="34" charset="-78"/>
                  <a:cs typeface="Avenir Book" panose="020B0503020203020204" pitchFamily="34" charset="-78"/>
                </a:rPr>
                <a:t>B</a:t>
              </a:r>
              <a:r>
                <a:rPr lang="en-US" altLang="en-US" sz="1800" kern="0" dirty="0" smtClean="0">
                  <a:solidFill>
                    <a:srgbClr val="000000"/>
                  </a:solidFill>
                  <a:latin typeface="Avenir Book" panose="020B0503020203020204" pitchFamily="34" charset="-78"/>
                  <a:cs typeface="Avenir Book" panose="020B0503020203020204" pitchFamily="34" charset="-78"/>
                </a:rPr>
                <a:t>it-level </a:t>
              </a:r>
              <a:r>
                <a:rPr lang="en-US" altLang="en-US" sz="1800" kern="0" dirty="0">
                  <a:solidFill>
                    <a:srgbClr val="000000"/>
                  </a:solidFill>
                  <a:latin typeface="Avenir Book" panose="020B0503020203020204" pitchFamily="34" charset="-78"/>
                  <a:cs typeface="Avenir Book" panose="020B0503020203020204" pitchFamily="34" charset="-78"/>
                </a:rPr>
                <a:t>reception</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7" name="Group 6">
            <a:extLst>
              <a:ext uri="{FF2B5EF4-FFF2-40B4-BE49-F238E27FC236}">
                <a16:creationId xmlns:a16="http://schemas.microsoft.com/office/drawing/2014/main" id="{6BA40969-3F14-3A45-97E9-4D81F9F1D53C}"/>
              </a:ext>
            </a:extLst>
          </p:cNvPr>
          <p:cNvGrpSpPr/>
          <p:nvPr/>
        </p:nvGrpSpPr>
        <p:grpSpPr>
          <a:xfrm>
            <a:off x="696996" y="1501596"/>
            <a:ext cx="3434779" cy="2543307"/>
            <a:chOff x="627916" y="1664528"/>
            <a:chExt cx="4579705" cy="3391077"/>
          </a:xfrm>
        </p:grpSpPr>
        <p:sp>
          <p:nvSpPr>
            <p:cNvPr id="99" name="Rectangle 33">
              <a:extLst>
                <a:ext uri="{FF2B5EF4-FFF2-40B4-BE49-F238E27FC236}">
                  <a16:creationId xmlns:a16="http://schemas.microsoft.com/office/drawing/2014/main" id="{C0248889-95B0-8647-AC13-2A31FDECF3D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link </a:t>
              </a:r>
            </a:p>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layer </a:t>
              </a:r>
            </a:p>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protocol</a:t>
              </a:r>
            </a:p>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(receive)</a:t>
              </a:r>
            </a:p>
          </p:txBody>
        </p:sp>
        <p:grpSp>
          <p:nvGrpSpPr>
            <p:cNvPr id="4" name="Group 3">
              <a:extLst>
                <a:ext uri="{FF2B5EF4-FFF2-40B4-BE49-F238E27FC236}">
                  <a16:creationId xmlns:a16="http://schemas.microsoft.com/office/drawing/2014/main" id="{9212FDFA-0F46-D741-88DA-002B11963175}"/>
                </a:ext>
              </a:extLst>
            </p:cNvPr>
            <p:cNvGrpSpPr/>
            <p:nvPr/>
          </p:nvGrpSpPr>
          <p:grpSpPr>
            <a:xfrm>
              <a:off x="627916" y="1664528"/>
              <a:ext cx="4579705" cy="3391077"/>
              <a:chOff x="627916" y="1664528"/>
              <a:chExt cx="4579705" cy="3391077"/>
            </a:xfrm>
          </p:grpSpPr>
          <p:sp>
            <p:nvSpPr>
              <p:cNvPr id="93" name="Rectangle 14">
                <a:extLst>
                  <a:ext uri="{FF2B5EF4-FFF2-40B4-BE49-F238E27FC236}">
                    <a16:creationId xmlns:a16="http://schemas.microsoft.com/office/drawing/2014/main" id="{12FFE13A-BB9E-4943-97F3-EA1EFC2EB338}"/>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3" name="Text Box 6">
                <a:extLst>
                  <a:ext uri="{FF2B5EF4-FFF2-40B4-BE49-F238E27FC236}">
                    <a16:creationId xmlns:a16="http://schemas.microsoft.com/office/drawing/2014/main" id="{EAC11D6E-3147-1749-980D-26286A15A284}"/>
                  </a:ext>
                </a:extLst>
              </p:cNvPr>
              <p:cNvSpPr txBox="1">
                <a:spLocks noChangeArrowheads="1"/>
              </p:cNvSpPr>
              <p:nvPr/>
            </p:nvSpPr>
            <p:spPr bwMode="auto">
              <a:xfrm>
                <a:off x="627916" y="4193830"/>
                <a:ext cx="2120667"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800" kern="0" dirty="0">
                    <a:solidFill>
                      <a:srgbClr val="000099"/>
                    </a:solidFill>
                    <a:latin typeface="Avenir Book" panose="020B0503020203020204" pitchFamily="34" charset="-78"/>
                    <a:cs typeface="Avenir Book" panose="020B0503020203020204" pitchFamily="34" charset="-78"/>
                  </a:rPr>
                  <a:t>L</a:t>
                </a:r>
                <a:r>
                  <a:rPr lang="en-US" altLang="en-US" sz="1800" kern="0" dirty="0" smtClean="0">
                    <a:solidFill>
                      <a:srgbClr val="000099"/>
                    </a:solidFill>
                    <a:latin typeface="Avenir Book" panose="020B0503020203020204" pitchFamily="34" charset="-78"/>
                    <a:cs typeface="Avenir Book" panose="020B0503020203020204" pitchFamily="34" charset="-78"/>
                  </a:rPr>
                  <a:t>ink </a:t>
                </a:r>
                <a:r>
                  <a:rPr lang="en-US" altLang="en-US" sz="1800" kern="0" dirty="0">
                    <a:solidFill>
                      <a:srgbClr val="000099"/>
                    </a:solidFill>
                    <a:latin typeface="Avenir Book" panose="020B0503020203020204" pitchFamily="34" charset="-78"/>
                    <a:cs typeface="Avenir Book" panose="020B0503020203020204" pitchFamily="34" charset="-78"/>
                  </a:rPr>
                  <a:t>layer:</a:t>
                </a:r>
              </a:p>
              <a:p>
                <a:pPr algn="r" defTabSz="685800" eaLnBrk="0" fontAlgn="base" hangingPunct="0">
                  <a:spcBef>
                    <a:spcPct val="0"/>
                  </a:spcBef>
                  <a:spcAft>
                    <a:spcPct val="0"/>
                  </a:spcAft>
                  <a:defRPr/>
                </a:pPr>
                <a:r>
                  <a:rPr lang="en-US" altLang="en-US" sz="1800" kern="0" dirty="0">
                    <a:solidFill>
                      <a:srgbClr val="000000"/>
                    </a:solidFill>
                    <a:latin typeface="Avenir Book" panose="020B0503020203020204" pitchFamily="34" charset="-78"/>
                    <a:cs typeface="Avenir Book" panose="020B0503020203020204" pitchFamily="34" charset="-78"/>
                  </a:rPr>
                  <a:t>e.g., Ethernet</a:t>
                </a:r>
              </a:p>
            </p:txBody>
          </p:sp>
          <p:sp>
            <p:nvSpPr>
              <p:cNvPr id="117" name="Line 59">
                <a:extLst>
                  <a:ext uri="{FF2B5EF4-FFF2-40B4-BE49-F238E27FC236}">
                    <a16:creationId xmlns:a16="http://schemas.microsoft.com/office/drawing/2014/main" id="{052969D8-B347-344A-9102-4C70516822DF}"/>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8" name="Group 7">
            <a:extLst>
              <a:ext uri="{FF2B5EF4-FFF2-40B4-BE49-F238E27FC236}">
                <a16:creationId xmlns:a16="http://schemas.microsoft.com/office/drawing/2014/main" id="{4E501147-3CF5-8941-886B-E4E508892657}"/>
              </a:ext>
            </a:extLst>
          </p:cNvPr>
          <p:cNvGrpSpPr/>
          <p:nvPr/>
        </p:nvGrpSpPr>
        <p:grpSpPr>
          <a:xfrm>
            <a:off x="2820172" y="1494504"/>
            <a:ext cx="6623108" cy="3767603"/>
            <a:chOff x="3458817" y="1655073"/>
            <a:chExt cx="8830811" cy="5023471"/>
          </a:xfrm>
        </p:grpSpPr>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384464" y="1667773"/>
              <a:ext cx="1357637"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lookup,</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forwarding</a:t>
              </a:r>
            </a:p>
            <a:p>
              <a:pPr algn="ct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queueing</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6" name="Group 5">
              <a:extLst>
                <a:ext uri="{FF2B5EF4-FFF2-40B4-BE49-F238E27FC236}">
                  <a16:creationId xmlns:a16="http://schemas.microsoft.com/office/drawing/2014/main" id="{B1658A4B-37AF-414E-BE01-AD93294C9259}"/>
                </a:ext>
              </a:extLst>
            </p:cNvPr>
            <p:cNvGrpSpPr/>
            <p:nvPr/>
          </p:nvGrpSpPr>
          <p:grpSpPr>
            <a:xfrm>
              <a:off x="3458817" y="1655073"/>
              <a:ext cx="8830811" cy="5023471"/>
              <a:chOff x="3458817" y="1655073"/>
              <a:chExt cx="8830811" cy="5023471"/>
            </a:xfrm>
          </p:grpSpPr>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no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830811"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57175" indent="-257175" defTabSz="685800">
                  <a:lnSpc>
                    <a:spcPct val="90000"/>
                  </a:lnSpc>
                  <a:buNone/>
                  <a:defRPr/>
                </a:pPr>
                <a:r>
                  <a:rPr lang="en-US" altLang="en-US" sz="2100" kern="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D</a:t>
                </a:r>
                <a:r>
                  <a:rPr lang="en-US" altLang="en-US" sz="2100" kern="0" dirty="0" smtClean="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ecentralized </a:t>
                </a:r>
                <a:r>
                  <a:rPr lang="en-US" altLang="en-US" sz="2100" kern="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switching: </a:t>
                </a:r>
              </a:p>
              <a:p>
                <a:pPr marL="257175" indent="-257175" defTabSz="685800">
                  <a:lnSpc>
                    <a:spcPct val="90000"/>
                  </a:lnSpc>
                  <a:defRPr/>
                </a:pPr>
                <a:r>
                  <a:rPr lang="en-US" altLang="en-US" sz="18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U</a:t>
                </a:r>
                <a:r>
                  <a:rPr lang="en-US" altLang="en-US" sz="1800" kern="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sing </a:t>
                </a:r>
                <a:r>
                  <a:rPr lang="en-US" altLang="en-US" sz="18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header field values, lookup output port using forwarding table in input port memory (“match plus action”)</a:t>
                </a:r>
              </a:p>
              <a:p>
                <a:pPr marL="257175" indent="-257175" defTabSz="685800">
                  <a:lnSpc>
                    <a:spcPct val="90000"/>
                  </a:lnSpc>
                  <a:defRPr/>
                </a:pPr>
                <a:r>
                  <a:rPr lang="en-US" altLang="en-US" sz="18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G</a:t>
                </a:r>
                <a:r>
                  <a:rPr lang="en-US" altLang="en-US" sz="1800" kern="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oal</a:t>
                </a:r>
                <a:r>
                  <a:rPr lang="en-US" altLang="en-US" sz="18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complete input port processing at ‘</a:t>
                </a:r>
                <a:r>
                  <a:rPr lang="en-US" altLang="ja-JP" sz="18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line speed’</a:t>
                </a:r>
              </a:p>
              <a:p>
                <a:pPr marL="257175" indent="-257175" defTabSz="685800">
                  <a:lnSpc>
                    <a:spcPct val="90000"/>
                  </a:lnSpc>
                  <a:defRPr/>
                </a:pPr>
                <a:r>
                  <a:rPr lang="en-US" altLang="en-US" sz="1800" kern="0" dirty="0">
                    <a:solidFill>
                      <a:srgbClr val="0000A3"/>
                    </a:solidFill>
                    <a:latin typeface="Avenir Book" panose="020B0503020203020204" pitchFamily="34" charset="-78"/>
                    <a:ea typeface="ＭＳ Ｐゴシック" panose="020B0600070205080204" pitchFamily="34" charset="-128"/>
                    <a:cs typeface="Avenir Book" panose="020B0503020203020204" pitchFamily="34" charset="-78"/>
                  </a:rPr>
                  <a:t>I</a:t>
                </a:r>
                <a:r>
                  <a:rPr lang="en-US" altLang="en-US" sz="1800" kern="0" dirty="0" smtClean="0">
                    <a:solidFill>
                      <a:srgbClr val="0000A3"/>
                    </a:solidFill>
                    <a:latin typeface="Avenir Book" panose="020B0503020203020204" pitchFamily="34" charset="-78"/>
                    <a:ea typeface="ＭＳ Ｐゴシック" panose="020B0600070205080204" pitchFamily="34" charset="-128"/>
                    <a:cs typeface="Avenir Book" panose="020B0503020203020204" pitchFamily="34" charset="-78"/>
                  </a:rPr>
                  <a:t>nput </a:t>
                </a:r>
                <a:r>
                  <a:rPr lang="en-US" altLang="en-US" sz="1800" kern="0" dirty="0">
                    <a:solidFill>
                      <a:srgbClr val="0000A3"/>
                    </a:solidFill>
                    <a:latin typeface="Avenir Book" panose="020B0503020203020204" pitchFamily="34" charset="-78"/>
                    <a:ea typeface="ＭＳ Ｐゴシック" panose="020B0600070205080204" pitchFamily="34" charset="-128"/>
                    <a:cs typeface="Avenir Book" panose="020B0503020203020204" pitchFamily="34" charset="-78"/>
                  </a:rPr>
                  <a:t>port queuing: </a:t>
                </a:r>
                <a:r>
                  <a:rPr lang="en-US" altLang="en-US" sz="18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if datagrams arrive faster than forwarding rate into switch fabric</a:t>
                </a: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36" name="Group 60">
            <a:extLst>
              <a:ext uri="{FF2B5EF4-FFF2-40B4-BE49-F238E27FC236}">
                <a16:creationId xmlns:a16="http://schemas.microsoft.com/office/drawing/2014/main" id="{BFA21CC6-3BDD-0546-BF9B-53F12E412143}"/>
              </a:ext>
            </a:extLst>
          </p:cNvPr>
          <p:cNvGrpSpPr>
            <a:grpSpLocks/>
          </p:cNvGrpSpPr>
          <p:nvPr/>
        </p:nvGrpSpPr>
        <p:grpSpPr bwMode="auto">
          <a:xfrm>
            <a:off x="9152596" y="1173347"/>
            <a:ext cx="1207294" cy="1757363"/>
            <a:chOff x="2418" y="1882"/>
            <a:chExt cx="1014" cy="1476"/>
          </a:xfrm>
          <a:effectLst>
            <a:outerShdw blurRad="50800" dist="38100" dir="2700000" algn="tl" rotWithShape="0">
              <a:prstClr val="black">
                <a:alpha val="40000"/>
              </a:prstClr>
            </a:outerShdw>
          </a:effectLst>
        </p:grpSpPr>
        <p:sp>
          <p:nvSpPr>
            <p:cNvPr id="37"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8"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58" y="2418"/>
              <a:ext cx="931"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high-speed </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switching</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fabric</a:t>
              </a:r>
            </a:p>
          </p:txBody>
        </p:sp>
      </p:grpSp>
      <p:grpSp>
        <p:nvGrpSpPr>
          <p:cNvPr id="39" name="Group 38">
            <a:extLst>
              <a:ext uri="{FF2B5EF4-FFF2-40B4-BE49-F238E27FC236}">
                <a16:creationId xmlns:a16="http://schemas.microsoft.com/office/drawing/2014/main" id="{3EF9895C-337A-3B44-9EA1-F8EEA976D228}"/>
              </a:ext>
            </a:extLst>
          </p:cNvPr>
          <p:cNvGrpSpPr/>
          <p:nvPr/>
        </p:nvGrpSpPr>
        <p:grpSpPr>
          <a:xfrm>
            <a:off x="9165693" y="451828"/>
            <a:ext cx="1193006" cy="817960"/>
            <a:chOff x="4342365" y="2504247"/>
            <a:chExt cx="1590675" cy="1090613"/>
          </a:xfrm>
        </p:grpSpPr>
        <p:sp>
          <p:nvSpPr>
            <p:cNvPr id="40"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1"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484230" y="2545522"/>
              <a:ext cx="1259320" cy="59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a:solidFill>
                    <a:prstClr val="black"/>
                  </a:solidFill>
                  <a:latin typeface="Avenir Book" panose="020B0503020203020204" pitchFamily="34" charset="-78"/>
                  <a:cs typeface="Avenir Book" panose="020B0503020203020204" pitchFamily="34" charset="-78"/>
                </a:rPr>
                <a:t>routing </a:t>
              </a:r>
            </a:p>
            <a:p>
              <a:pPr algn="ctr" defTabSz="685800">
                <a:lnSpc>
                  <a:spcPct val="85000"/>
                </a:lnSpc>
                <a:defRPr/>
              </a:pPr>
              <a:r>
                <a:rPr lang="en-US" altLang="en-US" sz="1350">
                  <a:solidFill>
                    <a:prstClr val="black"/>
                  </a:solidFill>
                  <a:latin typeface="Avenir Book" panose="020B0503020203020204" pitchFamily="34" charset="-78"/>
                  <a:cs typeface="Avenir Book" panose="020B0503020203020204" pitchFamily="34" charset="-78"/>
                </a:rPr>
                <a:t>processor</a:t>
              </a:r>
            </a:p>
          </p:txBody>
        </p:sp>
        <p:sp>
          <p:nvSpPr>
            <p:cNvPr id="42"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43" name="Group 17">
            <a:extLst>
              <a:ext uri="{FF2B5EF4-FFF2-40B4-BE49-F238E27FC236}">
                <a16:creationId xmlns:a16="http://schemas.microsoft.com/office/drawing/2014/main" id="{ACA66ED2-9041-9540-A174-B6BE809E0111}"/>
              </a:ext>
            </a:extLst>
          </p:cNvPr>
          <p:cNvGrpSpPr>
            <a:grpSpLocks/>
          </p:cNvGrpSpPr>
          <p:nvPr/>
        </p:nvGrpSpPr>
        <p:grpSpPr bwMode="auto">
          <a:xfrm>
            <a:off x="7620262" y="1184063"/>
            <a:ext cx="1525190" cy="425053"/>
            <a:chOff x="930" y="1989"/>
            <a:chExt cx="1482" cy="357"/>
          </a:xfrm>
        </p:grpSpPr>
        <p:sp>
          <p:nvSpPr>
            <p:cNvPr id="44"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5"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6"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7"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8"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49" name="Group 18">
            <a:extLst>
              <a:ext uri="{FF2B5EF4-FFF2-40B4-BE49-F238E27FC236}">
                <a16:creationId xmlns:a16="http://schemas.microsoft.com/office/drawing/2014/main" id="{A6176FD2-28E4-634E-B138-CE64958CCB93}"/>
              </a:ext>
            </a:extLst>
          </p:cNvPr>
          <p:cNvGrpSpPr>
            <a:grpSpLocks/>
          </p:cNvGrpSpPr>
          <p:nvPr/>
        </p:nvGrpSpPr>
        <p:grpSpPr bwMode="auto">
          <a:xfrm>
            <a:off x="7611928" y="2487796"/>
            <a:ext cx="1544241" cy="425054"/>
            <a:chOff x="930" y="1989"/>
            <a:chExt cx="1482" cy="357"/>
          </a:xfrm>
        </p:grpSpPr>
        <p:sp>
          <p:nvSpPr>
            <p:cNvPr id="50"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1"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2"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3"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4"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55"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8084606" y="1852003"/>
            <a:ext cx="409575" cy="409575"/>
            <a:chOff x="354" y="2715"/>
            <a:chExt cx="344" cy="344"/>
          </a:xfrm>
        </p:grpSpPr>
        <p:sp>
          <p:nvSpPr>
            <p:cNvPr id="56"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7"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8"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9"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60"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7541680" y="2972381"/>
            <a:ext cx="15440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a:solidFill>
                  <a:prstClr val="black"/>
                </a:solidFill>
                <a:latin typeface="Avenir Book" panose="020B0503020203020204" pitchFamily="34" charset="-78"/>
                <a:cs typeface="Avenir Book" panose="020B0503020203020204" pitchFamily="34" charset="-78"/>
              </a:rPr>
              <a:t>router input ports</a:t>
            </a:r>
          </a:p>
        </p:txBody>
      </p:sp>
      <p:grpSp>
        <p:nvGrpSpPr>
          <p:cNvPr id="61" name="Group 37">
            <a:extLst>
              <a:ext uri="{FF2B5EF4-FFF2-40B4-BE49-F238E27FC236}">
                <a16:creationId xmlns:a16="http://schemas.microsoft.com/office/drawing/2014/main" id="{11CB7D7F-8B2C-554A-B4F6-07F28C5B5C9F}"/>
              </a:ext>
            </a:extLst>
          </p:cNvPr>
          <p:cNvGrpSpPr>
            <a:grpSpLocks/>
          </p:cNvGrpSpPr>
          <p:nvPr/>
        </p:nvGrpSpPr>
        <p:grpSpPr bwMode="auto">
          <a:xfrm>
            <a:off x="10320600" y="1187633"/>
            <a:ext cx="1468040" cy="425054"/>
            <a:chOff x="-51" y="2454"/>
            <a:chExt cx="1482" cy="357"/>
          </a:xfrm>
          <a:effectLst>
            <a:outerShdw blurRad="50800" dist="38100" dir="2700000" algn="tl" rotWithShape="0">
              <a:prstClr val="black">
                <a:alpha val="40000"/>
              </a:prstClr>
            </a:outerShdw>
          </a:effectLst>
        </p:grpSpPr>
        <p:grpSp>
          <p:nvGrpSpPr>
            <p:cNvPr id="62"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64"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65"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66"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67"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63"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68" name="Group 38">
            <a:extLst>
              <a:ext uri="{FF2B5EF4-FFF2-40B4-BE49-F238E27FC236}">
                <a16:creationId xmlns:a16="http://schemas.microsoft.com/office/drawing/2014/main" id="{5D8C710B-718F-D647-B17E-DF34372005AC}"/>
              </a:ext>
            </a:extLst>
          </p:cNvPr>
          <p:cNvGrpSpPr>
            <a:grpSpLocks/>
          </p:cNvGrpSpPr>
          <p:nvPr/>
        </p:nvGrpSpPr>
        <p:grpSpPr bwMode="auto">
          <a:xfrm>
            <a:off x="10334886" y="2487796"/>
            <a:ext cx="1508522" cy="425054"/>
            <a:chOff x="-51" y="2454"/>
            <a:chExt cx="1482" cy="357"/>
          </a:xfrm>
        </p:grpSpPr>
        <p:grpSp>
          <p:nvGrpSpPr>
            <p:cNvPr id="69"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71"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2"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3"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4"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70"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75"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10984969" y="1844860"/>
            <a:ext cx="409575" cy="409575"/>
            <a:chOff x="354" y="2715"/>
            <a:chExt cx="344" cy="344"/>
          </a:xfrm>
        </p:grpSpPr>
        <p:sp>
          <p:nvSpPr>
            <p:cNvPr id="76"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7"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8"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9"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80"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10559916" y="3003337"/>
            <a:ext cx="166263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a:solidFill>
                  <a:prstClr val="black"/>
                </a:solidFill>
                <a:latin typeface="Avenir Book" panose="020B0503020203020204" pitchFamily="34" charset="-78"/>
                <a:cs typeface="Avenir Book" panose="020B0503020203020204" pitchFamily="34" charset="-78"/>
              </a:rPr>
              <a:t>router output ports</a:t>
            </a:r>
          </a:p>
        </p:txBody>
      </p:sp>
      <p:sp>
        <p:nvSpPr>
          <p:cNvPr id="84" name="Freeform 10">
            <a:extLst>
              <a:ext uri="{FF2B5EF4-FFF2-40B4-BE49-F238E27FC236}">
                <a16:creationId xmlns:a16="http://schemas.microsoft.com/office/drawing/2014/main" id="{9563B337-045C-B84E-ADB0-A5D36720825E}"/>
              </a:ext>
            </a:extLst>
          </p:cNvPr>
          <p:cNvSpPr>
            <a:spLocks/>
          </p:cNvSpPr>
          <p:nvPr/>
        </p:nvSpPr>
        <p:spPr bwMode="auto">
          <a:xfrm>
            <a:off x="8710874" y="673285"/>
            <a:ext cx="384572" cy="54769"/>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cxnSp>
        <p:nvCxnSpPr>
          <p:cNvPr id="85" name="Elbow Connector 84">
            <a:extLst>
              <a:ext uri="{FF2B5EF4-FFF2-40B4-BE49-F238E27FC236}">
                <a16:creationId xmlns:a16="http://schemas.microsoft.com/office/drawing/2014/main" id="{3E124150-F33F-0C46-842C-F5427C1367BD}"/>
              </a:ext>
            </a:extLst>
          </p:cNvPr>
          <p:cNvCxnSpPr>
            <a:cxnSpLocks noChangeShapeType="1"/>
            <a:endCxn id="53" idx="0"/>
          </p:cNvCxnSpPr>
          <p:nvPr/>
        </p:nvCxnSpPr>
        <p:spPr bwMode="auto">
          <a:xfrm rot="5400000">
            <a:off x="7973282" y="1470408"/>
            <a:ext cx="1854994" cy="260747"/>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21376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157619" y="155267"/>
            <a:ext cx="7886700" cy="1325563"/>
          </a:xfrm>
        </p:spPr>
        <p:txBody>
          <a:bodyPr>
            <a:normAutofit/>
          </a:bodyPr>
          <a:lstStyle/>
          <a:p>
            <a:r>
              <a:rPr lang="en-US" altLang="en-US" sz="3600" dirty="0">
                <a:latin typeface="Avenir Book" panose="020B0503020203020204" pitchFamily="34" charset="-78"/>
                <a:ea typeface="ＭＳ Ｐゴシック" panose="020B0600070205080204" pitchFamily="34" charset="-128"/>
                <a:cs typeface="Avenir Book" panose="020B0503020203020204" pitchFamily="34" charset="-78"/>
              </a:rPr>
              <a:t>Switching fabrics</a:t>
            </a:r>
            <a:endParaRPr lang="en-US" sz="3600" dirty="0">
              <a:latin typeface="Avenir Book" panose="020B0503020203020204" pitchFamily="34" charset="-78"/>
              <a:cs typeface="Avenir Book" panose="020B0503020203020204" pitchFamily="34" charset="-78"/>
            </a:endParaRPr>
          </a:p>
        </p:txBody>
      </p:sp>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2212406" y="1336450"/>
            <a:ext cx="8276811" cy="476145"/>
          </a:xfrm>
        </p:spPr>
        <p:txBody>
          <a:bodyPr>
            <a:normAutofit/>
          </a:bodyPr>
          <a:lstStyle/>
          <a:p>
            <a:pPr indent="-215504">
              <a:buFont typeface="Wingdings" charset="2"/>
              <a:buChar char="§"/>
              <a:defRPr/>
            </a:pPr>
            <a:r>
              <a:rPr lang="en-US" sz="2400" dirty="0"/>
              <a:t>T</a:t>
            </a:r>
            <a:r>
              <a:rPr lang="en-US" sz="2400" dirty="0" smtClean="0">
                <a:latin typeface="Avenir Book" panose="020B0503020203020204" pitchFamily="34" charset="-78"/>
                <a:cs typeface="Avenir Book" panose="020B0503020203020204" pitchFamily="34" charset="-78"/>
              </a:rPr>
              <a:t>ransfer </a:t>
            </a:r>
            <a:r>
              <a:rPr lang="en-US" sz="2400" dirty="0">
                <a:latin typeface="Avenir Book" panose="020B0503020203020204" pitchFamily="34" charset="-78"/>
                <a:cs typeface="Avenir Book" panose="020B0503020203020204" pitchFamily="34" charset="-78"/>
              </a:rPr>
              <a:t>packet from input link to appropriate output link</a:t>
            </a:r>
          </a:p>
          <a:p>
            <a:pPr indent="-215504">
              <a:buFont typeface="Wingdings" charset="2"/>
              <a:buChar char="§"/>
              <a:defRPr/>
            </a:pPr>
            <a:endParaRPr lang="en-US" dirty="0">
              <a:latin typeface="Avenir Book" panose="020B0503020203020204" pitchFamily="34" charset="-78"/>
              <a:cs typeface="Avenir Book" panose="020B0503020203020204" pitchFamily="34" charset="-78"/>
            </a:endParaRPr>
          </a:p>
        </p:txBody>
      </p:sp>
      <p:grpSp>
        <p:nvGrpSpPr>
          <p:cNvPr id="140" name="Group 60">
            <a:extLst>
              <a:ext uri="{FF2B5EF4-FFF2-40B4-BE49-F238E27FC236}">
                <a16:creationId xmlns:a16="http://schemas.microsoft.com/office/drawing/2014/main" id="{E16CE5B6-2BB1-8843-9C94-E2F2D5BE7F75}"/>
              </a:ext>
            </a:extLst>
          </p:cNvPr>
          <p:cNvGrpSpPr>
            <a:grpSpLocks/>
          </p:cNvGrpSpPr>
          <p:nvPr/>
        </p:nvGrpSpPr>
        <p:grpSpPr bwMode="auto">
          <a:xfrm>
            <a:off x="4986457" y="3259358"/>
            <a:ext cx="1207294" cy="1757363"/>
            <a:chOff x="2418" y="1882"/>
            <a:chExt cx="1014" cy="1476"/>
          </a:xfrm>
          <a:effectLst>
            <a:outerShdw blurRad="50800" dist="38100" dir="2700000" algn="tl" rotWithShape="0">
              <a:prstClr val="black">
                <a:alpha val="40000"/>
              </a:prstClr>
            </a:outerShdw>
          </a:effectLst>
        </p:grpSpPr>
        <p:sp>
          <p:nvSpPr>
            <p:cNvPr id="141" name="Rectangle 45">
              <a:extLst>
                <a:ext uri="{FF2B5EF4-FFF2-40B4-BE49-F238E27FC236}">
                  <a16:creationId xmlns:a16="http://schemas.microsoft.com/office/drawing/2014/main" id="{F26101B5-1F43-6C44-B633-4C17C2A3D1C0}"/>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42" name="Text Box 48">
              <a:extLst>
                <a:ext uri="{FF2B5EF4-FFF2-40B4-BE49-F238E27FC236}">
                  <a16:creationId xmlns:a16="http://schemas.microsoft.com/office/drawing/2014/main" id="{1E1E4579-D30C-D245-B0D4-E5A2AEC25247}"/>
                </a:ext>
              </a:extLst>
            </p:cNvPr>
            <p:cNvSpPr txBox="1">
              <a:spLocks noChangeArrowheads="1"/>
            </p:cNvSpPr>
            <p:nvPr/>
          </p:nvSpPr>
          <p:spPr bwMode="auto">
            <a:xfrm>
              <a:off x="2458" y="2418"/>
              <a:ext cx="931"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high-speed </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switching</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fabric</a:t>
              </a:r>
            </a:p>
          </p:txBody>
        </p:sp>
      </p:grpSp>
      <p:sp>
        <p:nvSpPr>
          <p:cNvPr id="160" name="Text Box 57">
            <a:extLst>
              <a:ext uri="{FF2B5EF4-FFF2-40B4-BE49-F238E27FC236}">
                <a16:creationId xmlns:a16="http://schemas.microsoft.com/office/drawing/2014/main" id="{F1679189-37C6-6D40-A05F-4B13D87DE33B}"/>
              </a:ext>
            </a:extLst>
          </p:cNvPr>
          <p:cNvSpPr txBox="1">
            <a:spLocks noChangeArrowheads="1"/>
          </p:cNvSpPr>
          <p:nvPr/>
        </p:nvSpPr>
        <p:spPr bwMode="auto">
          <a:xfrm>
            <a:off x="3266212" y="3945209"/>
            <a:ext cx="121058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N input ports</a:t>
            </a:r>
          </a:p>
        </p:txBody>
      </p:sp>
      <p:grpSp>
        <p:nvGrpSpPr>
          <p:cNvPr id="168" name="Group 38">
            <a:extLst>
              <a:ext uri="{FF2B5EF4-FFF2-40B4-BE49-F238E27FC236}">
                <a16:creationId xmlns:a16="http://schemas.microsoft.com/office/drawing/2014/main" id="{8AC17FBD-D822-CD43-929D-2CC812BF0667}"/>
              </a:ext>
            </a:extLst>
          </p:cNvPr>
          <p:cNvGrpSpPr>
            <a:grpSpLocks/>
          </p:cNvGrpSpPr>
          <p:nvPr/>
        </p:nvGrpSpPr>
        <p:grpSpPr bwMode="auto">
          <a:xfrm>
            <a:off x="6215390" y="4583748"/>
            <a:ext cx="1104071" cy="290099"/>
            <a:chOff x="-51" y="2454"/>
            <a:chExt cx="1482" cy="357"/>
          </a:xfrm>
        </p:grpSpPr>
        <p:grpSp>
          <p:nvGrpSpPr>
            <p:cNvPr id="169" name="Group 39">
              <a:extLst>
                <a:ext uri="{FF2B5EF4-FFF2-40B4-BE49-F238E27FC236}">
                  <a16:creationId xmlns:a16="http://schemas.microsoft.com/office/drawing/2014/main" id="{0892708C-B62F-1443-A450-88C550BC04BC}"/>
                </a:ext>
              </a:extLst>
            </p:cNvPr>
            <p:cNvGrpSpPr>
              <a:grpSpLocks/>
            </p:cNvGrpSpPr>
            <p:nvPr/>
          </p:nvGrpSpPr>
          <p:grpSpPr bwMode="auto">
            <a:xfrm flipH="1">
              <a:off x="171" y="2454"/>
              <a:ext cx="1086" cy="357"/>
              <a:chOff x="171" y="2454"/>
              <a:chExt cx="1086" cy="357"/>
            </a:xfrm>
          </p:grpSpPr>
          <p:sp>
            <p:nvSpPr>
              <p:cNvPr id="171" name="Rectangle 40">
                <a:extLst>
                  <a:ext uri="{FF2B5EF4-FFF2-40B4-BE49-F238E27FC236}">
                    <a16:creationId xmlns:a16="http://schemas.microsoft.com/office/drawing/2014/main" id="{646AD0B4-3035-904E-BC08-F1F7B9E664EF}"/>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72" name="Rectangle 41">
                <a:extLst>
                  <a:ext uri="{FF2B5EF4-FFF2-40B4-BE49-F238E27FC236}">
                    <a16:creationId xmlns:a16="http://schemas.microsoft.com/office/drawing/2014/main" id="{C11D294C-080E-E146-92DD-4E0970AA192D}"/>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73" name="Rectangle 42">
                <a:extLst>
                  <a:ext uri="{FF2B5EF4-FFF2-40B4-BE49-F238E27FC236}">
                    <a16:creationId xmlns:a16="http://schemas.microsoft.com/office/drawing/2014/main" id="{AEC771A2-E626-8246-BD5D-885A3F23221F}"/>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74" name="Rectangle 43">
                <a:extLst>
                  <a:ext uri="{FF2B5EF4-FFF2-40B4-BE49-F238E27FC236}">
                    <a16:creationId xmlns:a16="http://schemas.microsoft.com/office/drawing/2014/main" id="{D9ACADB5-CB99-0C44-953C-36D248E856BC}"/>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170" name="Line 44">
              <a:extLst>
                <a:ext uri="{FF2B5EF4-FFF2-40B4-BE49-F238E27FC236}">
                  <a16:creationId xmlns:a16="http://schemas.microsoft.com/office/drawing/2014/main" id="{0B5CB4ED-80BB-FD4A-8E51-691C12DA6F5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181" name="Text Box 57">
            <a:extLst>
              <a:ext uri="{FF2B5EF4-FFF2-40B4-BE49-F238E27FC236}">
                <a16:creationId xmlns:a16="http://schemas.microsoft.com/office/drawing/2014/main" id="{7B04503A-E5E8-3F47-B2CA-2C4493C5596F}"/>
              </a:ext>
            </a:extLst>
          </p:cNvPr>
          <p:cNvSpPr txBox="1">
            <a:spLocks noChangeArrowheads="1"/>
          </p:cNvSpPr>
          <p:nvPr/>
        </p:nvSpPr>
        <p:spPr bwMode="auto">
          <a:xfrm>
            <a:off x="6620666" y="3950179"/>
            <a:ext cx="132921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N output ports</a:t>
            </a:r>
          </a:p>
        </p:txBody>
      </p:sp>
      <p:grpSp>
        <p:nvGrpSpPr>
          <p:cNvPr id="182" name="Group 38">
            <a:extLst>
              <a:ext uri="{FF2B5EF4-FFF2-40B4-BE49-F238E27FC236}">
                <a16:creationId xmlns:a16="http://schemas.microsoft.com/office/drawing/2014/main" id="{0D66BD80-759C-4845-8712-8D0B4AF84EF1}"/>
              </a:ext>
            </a:extLst>
          </p:cNvPr>
          <p:cNvGrpSpPr>
            <a:grpSpLocks/>
          </p:cNvGrpSpPr>
          <p:nvPr/>
        </p:nvGrpSpPr>
        <p:grpSpPr bwMode="auto">
          <a:xfrm>
            <a:off x="6220359" y="3356265"/>
            <a:ext cx="1104071" cy="290099"/>
            <a:chOff x="-51" y="2454"/>
            <a:chExt cx="1482" cy="357"/>
          </a:xfrm>
        </p:grpSpPr>
        <p:grpSp>
          <p:nvGrpSpPr>
            <p:cNvPr id="183" name="Group 39">
              <a:extLst>
                <a:ext uri="{FF2B5EF4-FFF2-40B4-BE49-F238E27FC236}">
                  <a16:creationId xmlns:a16="http://schemas.microsoft.com/office/drawing/2014/main" id="{5C936A85-45B9-074E-B843-773AFF5135C9}"/>
                </a:ext>
              </a:extLst>
            </p:cNvPr>
            <p:cNvGrpSpPr>
              <a:grpSpLocks/>
            </p:cNvGrpSpPr>
            <p:nvPr/>
          </p:nvGrpSpPr>
          <p:grpSpPr bwMode="auto">
            <a:xfrm flipH="1">
              <a:off x="171" y="2454"/>
              <a:ext cx="1086" cy="357"/>
              <a:chOff x="171" y="2454"/>
              <a:chExt cx="1086" cy="357"/>
            </a:xfrm>
          </p:grpSpPr>
          <p:sp>
            <p:nvSpPr>
              <p:cNvPr id="185" name="Rectangle 40">
                <a:extLst>
                  <a:ext uri="{FF2B5EF4-FFF2-40B4-BE49-F238E27FC236}">
                    <a16:creationId xmlns:a16="http://schemas.microsoft.com/office/drawing/2014/main" id="{B622FEB5-7929-1240-B7D5-15643E719FB3}"/>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86" name="Rectangle 41">
                <a:extLst>
                  <a:ext uri="{FF2B5EF4-FFF2-40B4-BE49-F238E27FC236}">
                    <a16:creationId xmlns:a16="http://schemas.microsoft.com/office/drawing/2014/main" id="{9EC76602-1084-F84D-AD9A-D96EB15A89EB}"/>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87" name="Rectangle 42">
                <a:extLst>
                  <a:ext uri="{FF2B5EF4-FFF2-40B4-BE49-F238E27FC236}">
                    <a16:creationId xmlns:a16="http://schemas.microsoft.com/office/drawing/2014/main" id="{DD155316-70EC-7F4D-B61B-21231E854AF0}"/>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88" name="Rectangle 43">
                <a:extLst>
                  <a:ext uri="{FF2B5EF4-FFF2-40B4-BE49-F238E27FC236}">
                    <a16:creationId xmlns:a16="http://schemas.microsoft.com/office/drawing/2014/main" id="{BFE2402A-9D06-854F-8BB0-978456C98DC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184" name="Line 44">
              <a:extLst>
                <a:ext uri="{FF2B5EF4-FFF2-40B4-BE49-F238E27FC236}">
                  <a16:creationId xmlns:a16="http://schemas.microsoft.com/office/drawing/2014/main" id="{D7FF759B-D504-9D47-8A31-C0C49E47A70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6" name="TextBox 5">
            <a:extLst>
              <a:ext uri="{FF2B5EF4-FFF2-40B4-BE49-F238E27FC236}">
                <a16:creationId xmlns:a16="http://schemas.microsoft.com/office/drawing/2014/main" id="{F67B67A3-971A-E044-9E63-6007998B6291}"/>
              </a:ext>
            </a:extLst>
          </p:cNvPr>
          <p:cNvSpPr txBox="1"/>
          <p:nvPr/>
        </p:nvSpPr>
        <p:spPr>
          <a:xfrm rot="5400000">
            <a:off x="6289934" y="3590765"/>
            <a:ext cx="695737" cy="1015663"/>
          </a:xfrm>
          <a:prstGeom prst="rect">
            <a:avLst/>
          </a:prstGeom>
          <a:noFill/>
        </p:spPr>
        <p:txBody>
          <a:bodyPr wrap="square" rtlCol="0">
            <a:spAutoFit/>
          </a:bodyPr>
          <a:lstStyle/>
          <a:p>
            <a:pPr algn="ctr" defTabSz="685800">
              <a:defRPr/>
            </a:pPr>
            <a:r>
              <a:rPr lang="en-US" sz="3000" dirty="0">
                <a:solidFill>
                  <a:prstClr val="black"/>
                </a:solidFill>
                <a:latin typeface="Avenir Book" panose="020B0503020203020204" pitchFamily="34" charset="-78"/>
                <a:cs typeface="Avenir Book" panose="020B0503020203020204" pitchFamily="34" charset="-78"/>
              </a:rPr>
              <a:t>. . . </a:t>
            </a:r>
          </a:p>
        </p:txBody>
      </p:sp>
      <p:sp>
        <p:nvSpPr>
          <p:cNvPr id="190" name="TextBox 189">
            <a:extLst>
              <a:ext uri="{FF2B5EF4-FFF2-40B4-BE49-F238E27FC236}">
                <a16:creationId xmlns:a16="http://schemas.microsoft.com/office/drawing/2014/main" id="{90C8DE0E-9EEF-204C-9448-24E1458DC419}"/>
              </a:ext>
            </a:extLst>
          </p:cNvPr>
          <p:cNvSpPr txBox="1"/>
          <p:nvPr/>
        </p:nvSpPr>
        <p:spPr>
          <a:xfrm rot="5400000">
            <a:off x="4207687" y="3595735"/>
            <a:ext cx="695737" cy="1015663"/>
          </a:xfrm>
          <a:prstGeom prst="rect">
            <a:avLst/>
          </a:prstGeom>
          <a:noFill/>
        </p:spPr>
        <p:txBody>
          <a:bodyPr wrap="square" rtlCol="0">
            <a:spAutoFit/>
          </a:bodyPr>
          <a:lstStyle/>
          <a:p>
            <a:pPr algn="ctr" defTabSz="685800">
              <a:defRPr/>
            </a:pPr>
            <a:r>
              <a:rPr lang="en-US" sz="3000" dirty="0">
                <a:solidFill>
                  <a:prstClr val="black"/>
                </a:solidFill>
                <a:latin typeface="Avenir Book" panose="020B0503020203020204" pitchFamily="34" charset="-78"/>
                <a:cs typeface="Avenir Book" panose="020B0503020203020204" pitchFamily="34" charset="-78"/>
              </a:rPr>
              <a:t>. . . </a:t>
            </a:r>
          </a:p>
        </p:txBody>
      </p:sp>
      <p:grpSp>
        <p:nvGrpSpPr>
          <p:cNvPr id="192" name="Group 39">
            <a:extLst>
              <a:ext uri="{FF2B5EF4-FFF2-40B4-BE49-F238E27FC236}">
                <a16:creationId xmlns:a16="http://schemas.microsoft.com/office/drawing/2014/main" id="{43EE5875-DB50-8F42-9E84-EBF455D6C7E5}"/>
              </a:ext>
            </a:extLst>
          </p:cNvPr>
          <p:cNvGrpSpPr>
            <a:grpSpLocks/>
          </p:cNvGrpSpPr>
          <p:nvPr/>
        </p:nvGrpSpPr>
        <p:grpSpPr bwMode="auto">
          <a:xfrm rot="10800000" flipH="1">
            <a:off x="4035141" y="3351296"/>
            <a:ext cx="809057" cy="290099"/>
            <a:chOff x="171" y="2454"/>
            <a:chExt cx="1086" cy="357"/>
          </a:xfrm>
        </p:grpSpPr>
        <p:sp>
          <p:nvSpPr>
            <p:cNvPr id="194" name="Rectangle 40">
              <a:extLst>
                <a:ext uri="{FF2B5EF4-FFF2-40B4-BE49-F238E27FC236}">
                  <a16:creationId xmlns:a16="http://schemas.microsoft.com/office/drawing/2014/main" id="{906CC695-2DD1-2E42-A750-72D29415134B}"/>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95" name="Rectangle 41">
              <a:extLst>
                <a:ext uri="{FF2B5EF4-FFF2-40B4-BE49-F238E27FC236}">
                  <a16:creationId xmlns:a16="http://schemas.microsoft.com/office/drawing/2014/main" id="{99D0D5A4-1E5B-0B43-A1B7-FD7BC835DCFE}"/>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96" name="Rectangle 42">
              <a:extLst>
                <a:ext uri="{FF2B5EF4-FFF2-40B4-BE49-F238E27FC236}">
                  <a16:creationId xmlns:a16="http://schemas.microsoft.com/office/drawing/2014/main" id="{6140224D-DBC1-EB40-AFE8-D6D0132B57D2}"/>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97" name="Rectangle 43">
              <a:extLst>
                <a:ext uri="{FF2B5EF4-FFF2-40B4-BE49-F238E27FC236}">
                  <a16:creationId xmlns:a16="http://schemas.microsoft.com/office/drawing/2014/main" id="{0A00DDFA-F665-324F-A415-D0B5E35A5F4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193" name="Line 44">
            <a:extLst>
              <a:ext uri="{FF2B5EF4-FFF2-40B4-BE49-F238E27FC236}">
                <a16:creationId xmlns:a16="http://schemas.microsoft.com/office/drawing/2014/main" id="{A888E476-EAD9-6C4A-A7A3-DDB9C8C3A0C3}"/>
              </a:ext>
            </a:extLst>
          </p:cNvPr>
          <p:cNvSpPr>
            <a:spLocks noChangeShapeType="1"/>
          </p:cNvSpPr>
          <p:nvPr/>
        </p:nvSpPr>
        <p:spPr bwMode="auto">
          <a:xfrm>
            <a:off x="3869755" y="3497563"/>
            <a:ext cx="110407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199" name="Group 39">
            <a:extLst>
              <a:ext uri="{FF2B5EF4-FFF2-40B4-BE49-F238E27FC236}">
                <a16:creationId xmlns:a16="http://schemas.microsoft.com/office/drawing/2014/main" id="{861F8D20-AD91-3246-9499-A09CBEB79CED}"/>
              </a:ext>
            </a:extLst>
          </p:cNvPr>
          <p:cNvGrpSpPr>
            <a:grpSpLocks/>
          </p:cNvGrpSpPr>
          <p:nvPr/>
        </p:nvGrpSpPr>
        <p:grpSpPr bwMode="auto">
          <a:xfrm rot="10800000" flipH="1">
            <a:off x="4040111" y="4598656"/>
            <a:ext cx="809057" cy="290099"/>
            <a:chOff x="171" y="2454"/>
            <a:chExt cx="1086" cy="357"/>
          </a:xfrm>
        </p:grpSpPr>
        <p:sp>
          <p:nvSpPr>
            <p:cNvPr id="201" name="Rectangle 40">
              <a:extLst>
                <a:ext uri="{FF2B5EF4-FFF2-40B4-BE49-F238E27FC236}">
                  <a16:creationId xmlns:a16="http://schemas.microsoft.com/office/drawing/2014/main" id="{C04E48EB-4A34-004B-84AD-61BC56BA591D}"/>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02" name="Rectangle 41">
              <a:extLst>
                <a:ext uri="{FF2B5EF4-FFF2-40B4-BE49-F238E27FC236}">
                  <a16:creationId xmlns:a16="http://schemas.microsoft.com/office/drawing/2014/main" id="{D0C6BD53-6130-A748-BC48-3FA6588875D2}"/>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03" name="Rectangle 42">
              <a:extLst>
                <a:ext uri="{FF2B5EF4-FFF2-40B4-BE49-F238E27FC236}">
                  <a16:creationId xmlns:a16="http://schemas.microsoft.com/office/drawing/2014/main" id="{19984A44-E408-0A4C-A437-40EAEAA848A3}"/>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04" name="Rectangle 43">
              <a:extLst>
                <a:ext uri="{FF2B5EF4-FFF2-40B4-BE49-F238E27FC236}">
                  <a16:creationId xmlns:a16="http://schemas.microsoft.com/office/drawing/2014/main" id="{30660A84-3620-0541-9A93-C5E1D76F117E}"/>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200" name="Line 44">
            <a:extLst>
              <a:ext uri="{FF2B5EF4-FFF2-40B4-BE49-F238E27FC236}">
                <a16:creationId xmlns:a16="http://schemas.microsoft.com/office/drawing/2014/main" id="{975E947C-3697-5947-8DC9-3EF33B31BD2E}"/>
              </a:ext>
            </a:extLst>
          </p:cNvPr>
          <p:cNvSpPr>
            <a:spLocks noChangeShapeType="1"/>
          </p:cNvSpPr>
          <p:nvPr/>
        </p:nvSpPr>
        <p:spPr bwMode="auto">
          <a:xfrm>
            <a:off x="3874725" y="4744923"/>
            <a:ext cx="110407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07" name="Content Placeholder 2">
            <a:extLst>
              <a:ext uri="{FF2B5EF4-FFF2-40B4-BE49-F238E27FC236}">
                <a16:creationId xmlns:a16="http://schemas.microsoft.com/office/drawing/2014/main" id="{DC2E6EA4-0C86-5F4C-BB3E-C92E5B769FC5}"/>
              </a:ext>
            </a:extLst>
          </p:cNvPr>
          <p:cNvSpPr txBox="1">
            <a:spLocks/>
          </p:cNvSpPr>
          <p:nvPr/>
        </p:nvSpPr>
        <p:spPr>
          <a:xfrm>
            <a:off x="2207437" y="1719107"/>
            <a:ext cx="8276811" cy="1738415"/>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15504" defTabSz="685800">
              <a:spcBef>
                <a:spcPts val="750"/>
              </a:spcBef>
              <a:buFont typeface="Wingdings" charset="2"/>
              <a:buChar char="§"/>
              <a:defRPr/>
            </a:pPr>
            <a:r>
              <a:rPr lang="en-US" sz="2400" dirty="0">
                <a:solidFill>
                  <a:srgbClr val="0000A3"/>
                </a:solidFill>
                <a:latin typeface="Avenir Book" panose="020B0503020203020204" pitchFamily="34" charset="-78"/>
                <a:cs typeface="Avenir Book" panose="020B0503020203020204" pitchFamily="34" charset="-78"/>
              </a:rPr>
              <a:t>S</a:t>
            </a:r>
            <a:r>
              <a:rPr lang="en-US" sz="2400" dirty="0" smtClean="0">
                <a:solidFill>
                  <a:srgbClr val="0000A3"/>
                </a:solidFill>
                <a:latin typeface="Avenir Book" panose="020B0503020203020204" pitchFamily="34" charset="-78"/>
                <a:cs typeface="Avenir Book" panose="020B0503020203020204" pitchFamily="34" charset="-78"/>
              </a:rPr>
              <a:t>witching </a:t>
            </a:r>
            <a:r>
              <a:rPr lang="en-US" sz="2400" dirty="0">
                <a:solidFill>
                  <a:srgbClr val="0000A3"/>
                </a:solidFill>
                <a:latin typeface="Avenir Book" panose="020B0503020203020204" pitchFamily="34" charset="-78"/>
                <a:cs typeface="Avenir Book" panose="020B0503020203020204" pitchFamily="34" charset="-78"/>
              </a:rPr>
              <a:t>rate: </a:t>
            </a:r>
            <a:r>
              <a:rPr lang="en-US" sz="2400" dirty="0">
                <a:solidFill>
                  <a:prstClr val="black"/>
                </a:solidFill>
                <a:latin typeface="Avenir Book" panose="020B0503020203020204" pitchFamily="34" charset="-78"/>
                <a:cs typeface="Avenir Book" panose="020B0503020203020204" pitchFamily="34" charset="-78"/>
              </a:rPr>
              <a:t>rate at which packets can be transfer from inputs to outputs</a:t>
            </a:r>
          </a:p>
          <a:p>
            <a:pPr marL="521494" lvl="1" indent="-173831" defTabSz="685800">
              <a:spcBef>
                <a:spcPts val="375"/>
              </a:spcBef>
              <a:buFont typeface="Arial"/>
              <a:buChar char="•"/>
              <a:defRPr/>
            </a:pPr>
            <a:r>
              <a:rPr lang="en-US" sz="1800" dirty="0">
                <a:solidFill>
                  <a:prstClr val="black"/>
                </a:solidFill>
                <a:latin typeface="Avenir Book" panose="020B0503020203020204" pitchFamily="34" charset="-78"/>
                <a:cs typeface="Avenir Book" panose="020B0503020203020204" pitchFamily="34" charset="-78"/>
              </a:rPr>
              <a:t>O</a:t>
            </a:r>
            <a:r>
              <a:rPr lang="en-US" sz="1800" dirty="0" smtClean="0">
                <a:solidFill>
                  <a:prstClr val="black"/>
                </a:solidFill>
                <a:latin typeface="Avenir Book" panose="020B0503020203020204" pitchFamily="34" charset="-78"/>
                <a:cs typeface="Avenir Book" panose="020B0503020203020204" pitchFamily="34" charset="-78"/>
              </a:rPr>
              <a:t>ften </a:t>
            </a:r>
            <a:r>
              <a:rPr lang="en-US" sz="1800" dirty="0">
                <a:solidFill>
                  <a:prstClr val="black"/>
                </a:solidFill>
                <a:latin typeface="Avenir Book" panose="020B0503020203020204" pitchFamily="34" charset="-78"/>
                <a:cs typeface="Avenir Book" panose="020B0503020203020204" pitchFamily="34" charset="-78"/>
              </a:rPr>
              <a:t>measured as multiple of input/output line rate</a:t>
            </a:r>
          </a:p>
          <a:p>
            <a:pPr marL="521494" lvl="1" indent="-173831" defTabSz="685800">
              <a:spcBef>
                <a:spcPts val="375"/>
              </a:spcBef>
              <a:buFont typeface="Arial"/>
              <a:buChar char="•"/>
              <a:defRPr/>
            </a:pPr>
            <a:r>
              <a:rPr lang="en-US" sz="1800" dirty="0">
                <a:solidFill>
                  <a:prstClr val="black"/>
                </a:solidFill>
                <a:latin typeface="Avenir Book" panose="020B0503020203020204" pitchFamily="34" charset="-78"/>
                <a:cs typeface="Avenir Book" panose="020B0503020203020204" pitchFamily="34" charset="-78"/>
              </a:rPr>
              <a:t>N inputs: switching rate N times line rate desirable</a:t>
            </a:r>
          </a:p>
        </p:txBody>
      </p:sp>
      <p:sp>
        <p:nvSpPr>
          <p:cNvPr id="9" name="TextBox 8">
            <a:extLst>
              <a:ext uri="{FF2B5EF4-FFF2-40B4-BE49-F238E27FC236}">
                <a16:creationId xmlns:a16="http://schemas.microsoft.com/office/drawing/2014/main" id="{01E77334-DD7E-1B48-8BC7-370BDB02F09A}"/>
              </a:ext>
            </a:extLst>
          </p:cNvPr>
          <p:cNvSpPr txBox="1"/>
          <p:nvPr/>
        </p:nvSpPr>
        <p:spPr>
          <a:xfrm>
            <a:off x="3670972" y="3363097"/>
            <a:ext cx="287258" cy="300082"/>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R</a:t>
            </a:r>
          </a:p>
        </p:txBody>
      </p:sp>
      <p:sp>
        <p:nvSpPr>
          <p:cNvPr id="209" name="TextBox 208">
            <a:extLst>
              <a:ext uri="{FF2B5EF4-FFF2-40B4-BE49-F238E27FC236}">
                <a16:creationId xmlns:a16="http://schemas.microsoft.com/office/drawing/2014/main" id="{38F21D3F-8391-534C-9242-3758758C301A}"/>
              </a:ext>
            </a:extLst>
          </p:cNvPr>
          <p:cNvSpPr txBox="1"/>
          <p:nvPr/>
        </p:nvSpPr>
        <p:spPr>
          <a:xfrm>
            <a:off x="3666003" y="4590580"/>
            <a:ext cx="287258" cy="300082"/>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R</a:t>
            </a:r>
          </a:p>
        </p:txBody>
      </p:sp>
      <p:sp>
        <p:nvSpPr>
          <p:cNvPr id="210" name="TextBox 209">
            <a:extLst>
              <a:ext uri="{FF2B5EF4-FFF2-40B4-BE49-F238E27FC236}">
                <a16:creationId xmlns:a16="http://schemas.microsoft.com/office/drawing/2014/main" id="{58A4E43E-89E0-E547-8C85-19EA30836952}"/>
              </a:ext>
            </a:extLst>
          </p:cNvPr>
          <p:cNvSpPr txBox="1"/>
          <p:nvPr/>
        </p:nvSpPr>
        <p:spPr>
          <a:xfrm>
            <a:off x="7298754" y="3363098"/>
            <a:ext cx="287258" cy="300082"/>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R</a:t>
            </a:r>
          </a:p>
        </p:txBody>
      </p:sp>
      <p:sp>
        <p:nvSpPr>
          <p:cNvPr id="211" name="TextBox 210">
            <a:extLst>
              <a:ext uri="{FF2B5EF4-FFF2-40B4-BE49-F238E27FC236}">
                <a16:creationId xmlns:a16="http://schemas.microsoft.com/office/drawing/2014/main" id="{394AA5E3-B3F2-B445-8CEF-84D33DC4565C}"/>
              </a:ext>
            </a:extLst>
          </p:cNvPr>
          <p:cNvSpPr txBox="1"/>
          <p:nvPr/>
        </p:nvSpPr>
        <p:spPr>
          <a:xfrm>
            <a:off x="7293784" y="4590581"/>
            <a:ext cx="287258" cy="300082"/>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R</a:t>
            </a:r>
          </a:p>
        </p:txBody>
      </p:sp>
      <p:sp>
        <p:nvSpPr>
          <p:cNvPr id="10" name="TextBox 9">
            <a:extLst>
              <a:ext uri="{FF2B5EF4-FFF2-40B4-BE49-F238E27FC236}">
                <a16:creationId xmlns:a16="http://schemas.microsoft.com/office/drawing/2014/main" id="{A8D02FF0-F045-2443-B110-8EA634D57D8A}"/>
              </a:ext>
            </a:extLst>
          </p:cNvPr>
          <p:cNvSpPr txBox="1"/>
          <p:nvPr/>
        </p:nvSpPr>
        <p:spPr>
          <a:xfrm>
            <a:off x="5062453" y="3373038"/>
            <a:ext cx="998385" cy="507831"/>
          </a:xfrm>
          <a:prstGeom prst="rect">
            <a:avLst/>
          </a:prstGeom>
          <a:noFill/>
        </p:spPr>
        <p:txBody>
          <a:bodyPr wrap="square" rtlCol="0">
            <a:spAutoFit/>
          </a:bodyPr>
          <a:lstStyle/>
          <a:p>
            <a:pPr algn="ctr" defTabSz="685800">
              <a:defRPr/>
            </a:pPr>
            <a:r>
              <a:rPr lang="en-US" sz="1350" dirty="0">
                <a:solidFill>
                  <a:prstClr val="black"/>
                </a:solidFill>
                <a:latin typeface="Avenir Book" panose="020B0503020203020204" pitchFamily="34" charset="-78"/>
                <a:cs typeface="Avenir Book" panose="020B0503020203020204" pitchFamily="34" charset="-78"/>
              </a:rPr>
              <a:t>(rate: NR, ideally)</a:t>
            </a:r>
          </a:p>
        </p:txBody>
      </p:sp>
    </p:spTree>
    <p:extLst>
      <p:ext uri="{BB962C8B-B14F-4D97-AF65-F5344CB8AC3E}">
        <p14:creationId xmlns:p14="http://schemas.microsoft.com/office/powerpoint/2010/main" val="2885207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152650" y="122084"/>
            <a:ext cx="7886700" cy="1127297"/>
          </a:xfrm>
        </p:spPr>
        <p:txBody>
          <a:bodyPr>
            <a:normAutofit/>
          </a:bodyPr>
          <a:lstStyle/>
          <a:p>
            <a:r>
              <a:rPr lang="en-US" altLang="en-US" sz="3600" dirty="0">
                <a:ea typeface="ＭＳ Ｐゴシック" panose="020B0600070205080204" pitchFamily="34" charset="-128"/>
              </a:rPr>
              <a:t>Switching fabrics</a:t>
            </a:r>
            <a:endParaRPr lang="en-US" sz="3600" dirty="0"/>
          </a:p>
        </p:txBody>
      </p:sp>
      <p:sp>
        <p:nvSpPr>
          <p:cNvPr id="412" name="Content Placeholder 2">
            <a:extLst>
              <a:ext uri="{FF2B5EF4-FFF2-40B4-BE49-F238E27FC236}">
                <a16:creationId xmlns:a16="http://schemas.microsoft.com/office/drawing/2014/main" id="{B6082DFD-51BE-9044-ABA0-EB366AEB63D5}"/>
              </a:ext>
            </a:extLst>
          </p:cNvPr>
          <p:cNvSpPr>
            <a:spLocks noGrp="1"/>
          </p:cNvSpPr>
          <p:nvPr>
            <p:ph idx="1"/>
          </p:nvPr>
        </p:nvSpPr>
        <p:spPr>
          <a:xfrm>
            <a:off x="2186331" y="1225103"/>
            <a:ext cx="8276811" cy="476145"/>
          </a:xfrm>
        </p:spPr>
        <p:txBody>
          <a:bodyPr>
            <a:normAutofit/>
          </a:bodyPr>
          <a:lstStyle/>
          <a:p>
            <a:pPr indent="-215504">
              <a:buFont typeface="Wingdings" charset="2"/>
              <a:buChar char="§"/>
              <a:defRPr/>
            </a:pPr>
            <a:r>
              <a:rPr lang="en-US" sz="2400" dirty="0"/>
              <a:t>T</a:t>
            </a:r>
            <a:r>
              <a:rPr lang="en-US" sz="2400" dirty="0" smtClean="0"/>
              <a:t>ransfer </a:t>
            </a:r>
            <a:r>
              <a:rPr lang="en-US" sz="2400" dirty="0"/>
              <a:t>packet from input link to appropriate output link</a:t>
            </a:r>
          </a:p>
          <a:p>
            <a:pPr indent="-215504">
              <a:buFont typeface="Wingdings" charset="2"/>
              <a:buChar char="§"/>
              <a:defRPr/>
            </a:pPr>
            <a:endParaRPr lang="en-US" dirty="0"/>
          </a:p>
        </p:txBody>
      </p:sp>
      <p:grpSp>
        <p:nvGrpSpPr>
          <p:cNvPr id="311" name="Group 80">
            <a:extLst>
              <a:ext uri="{FF2B5EF4-FFF2-40B4-BE49-F238E27FC236}">
                <a16:creationId xmlns:a16="http://schemas.microsoft.com/office/drawing/2014/main" id="{3ECBEF50-5AB0-494A-8A71-7779C83BEB48}"/>
              </a:ext>
            </a:extLst>
          </p:cNvPr>
          <p:cNvGrpSpPr>
            <a:grpSpLocks/>
          </p:cNvGrpSpPr>
          <p:nvPr/>
        </p:nvGrpSpPr>
        <p:grpSpPr bwMode="auto">
          <a:xfrm>
            <a:off x="5154519" y="3553793"/>
            <a:ext cx="819840" cy="161925"/>
            <a:chOff x="876" y="2800"/>
            <a:chExt cx="788" cy="175"/>
          </a:xfrm>
        </p:grpSpPr>
        <p:sp>
          <p:nvSpPr>
            <p:cNvPr id="312" name="Rectangle 81">
              <a:extLst>
                <a:ext uri="{FF2B5EF4-FFF2-40B4-BE49-F238E27FC236}">
                  <a16:creationId xmlns:a16="http://schemas.microsoft.com/office/drawing/2014/main" id="{37D52850-F316-4144-A0B4-19C304D6843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13" name="Rectangle 82">
              <a:extLst>
                <a:ext uri="{FF2B5EF4-FFF2-40B4-BE49-F238E27FC236}">
                  <a16:creationId xmlns:a16="http://schemas.microsoft.com/office/drawing/2014/main" id="{69439B26-261D-744E-9369-27374726E0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14" name="Rectangle 83">
              <a:extLst>
                <a:ext uri="{FF2B5EF4-FFF2-40B4-BE49-F238E27FC236}">
                  <a16:creationId xmlns:a16="http://schemas.microsoft.com/office/drawing/2014/main" id="{1B510572-6B31-7748-A75A-BF9B27F84964}"/>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15" name="Rectangle 84">
              <a:extLst>
                <a:ext uri="{FF2B5EF4-FFF2-40B4-BE49-F238E27FC236}">
                  <a16:creationId xmlns:a16="http://schemas.microsoft.com/office/drawing/2014/main" id="{09923AAC-D18D-164E-B81F-A06E6E34C8F3}"/>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16" name="Line 85">
              <a:extLst>
                <a:ext uri="{FF2B5EF4-FFF2-40B4-BE49-F238E27FC236}">
                  <a16:creationId xmlns:a16="http://schemas.microsoft.com/office/drawing/2014/main" id="{7260ED2A-03CA-CD4D-ADAC-6C8DFBED0D6A}"/>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17" name="Group 86">
            <a:extLst>
              <a:ext uri="{FF2B5EF4-FFF2-40B4-BE49-F238E27FC236}">
                <a16:creationId xmlns:a16="http://schemas.microsoft.com/office/drawing/2014/main" id="{BE86221D-4C38-2645-B32F-F1F6D4B5168D}"/>
              </a:ext>
            </a:extLst>
          </p:cNvPr>
          <p:cNvGrpSpPr>
            <a:grpSpLocks/>
          </p:cNvGrpSpPr>
          <p:nvPr/>
        </p:nvGrpSpPr>
        <p:grpSpPr bwMode="auto">
          <a:xfrm>
            <a:off x="5153328" y="3850259"/>
            <a:ext cx="820880" cy="161925"/>
            <a:chOff x="876" y="2800"/>
            <a:chExt cx="789" cy="175"/>
          </a:xfrm>
        </p:grpSpPr>
        <p:sp>
          <p:nvSpPr>
            <p:cNvPr id="318" name="Rectangle 87">
              <a:extLst>
                <a:ext uri="{FF2B5EF4-FFF2-40B4-BE49-F238E27FC236}">
                  <a16:creationId xmlns:a16="http://schemas.microsoft.com/office/drawing/2014/main" id="{996C6DCD-B0C9-FD49-B834-5736A5B7DAA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19" name="Rectangle 88">
              <a:extLst>
                <a:ext uri="{FF2B5EF4-FFF2-40B4-BE49-F238E27FC236}">
                  <a16:creationId xmlns:a16="http://schemas.microsoft.com/office/drawing/2014/main" id="{4C49FD79-8AA8-374F-9E0F-16366ADC47D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0" name="Rectangle 89">
              <a:extLst>
                <a:ext uri="{FF2B5EF4-FFF2-40B4-BE49-F238E27FC236}">
                  <a16:creationId xmlns:a16="http://schemas.microsoft.com/office/drawing/2014/main" id="{30AA73C6-743D-744D-8076-CEB84412F666}"/>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1" name="Rectangle 90">
              <a:extLst>
                <a:ext uri="{FF2B5EF4-FFF2-40B4-BE49-F238E27FC236}">
                  <a16:creationId xmlns:a16="http://schemas.microsoft.com/office/drawing/2014/main" id="{4090BF92-DB22-2543-BF40-68E82A14D80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2" name="Line 91">
              <a:extLst>
                <a:ext uri="{FF2B5EF4-FFF2-40B4-BE49-F238E27FC236}">
                  <a16:creationId xmlns:a16="http://schemas.microsoft.com/office/drawing/2014/main" id="{A9CC5C11-4FA7-CD4B-974B-BE7F20975D5E}"/>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23" name="Group 92">
            <a:extLst>
              <a:ext uri="{FF2B5EF4-FFF2-40B4-BE49-F238E27FC236}">
                <a16:creationId xmlns:a16="http://schemas.microsoft.com/office/drawing/2014/main" id="{7F0C30F0-93C0-7B41-A148-F2583C432712}"/>
              </a:ext>
            </a:extLst>
          </p:cNvPr>
          <p:cNvGrpSpPr>
            <a:grpSpLocks/>
          </p:cNvGrpSpPr>
          <p:nvPr/>
        </p:nvGrpSpPr>
        <p:grpSpPr bwMode="auto">
          <a:xfrm>
            <a:off x="5149757" y="4170537"/>
            <a:ext cx="809436" cy="161925"/>
            <a:chOff x="876" y="2800"/>
            <a:chExt cx="778" cy="175"/>
          </a:xfrm>
        </p:grpSpPr>
        <p:sp>
          <p:nvSpPr>
            <p:cNvPr id="324" name="Rectangle 93">
              <a:extLst>
                <a:ext uri="{FF2B5EF4-FFF2-40B4-BE49-F238E27FC236}">
                  <a16:creationId xmlns:a16="http://schemas.microsoft.com/office/drawing/2014/main" id="{FE2D31CC-2899-6644-8262-069C836FEE9E}"/>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25" name="Rectangle 94">
              <a:extLst>
                <a:ext uri="{FF2B5EF4-FFF2-40B4-BE49-F238E27FC236}">
                  <a16:creationId xmlns:a16="http://schemas.microsoft.com/office/drawing/2014/main" id="{E084BCAF-AF68-F044-95BA-E9DD3AB8AE4C}"/>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6" name="Rectangle 95">
              <a:extLst>
                <a:ext uri="{FF2B5EF4-FFF2-40B4-BE49-F238E27FC236}">
                  <a16:creationId xmlns:a16="http://schemas.microsoft.com/office/drawing/2014/main" id="{21E8CE31-B88B-E249-802C-CD6E7DB9056F}"/>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7" name="Rectangle 96">
              <a:extLst>
                <a:ext uri="{FF2B5EF4-FFF2-40B4-BE49-F238E27FC236}">
                  <a16:creationId xmlns:a16="http://schemas.microsoft.com/office/drawing/2014/main" id="{1D496C77-4D8A-4B49-BD5B-56233FC90DF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8" name="Line 97">
              <a:extLst>
                <a:ext uri="{FF2B5EF4-FFF2-40B4-BE49-F238E27FC236}">
                  <a16:creationId xmlns:a16="http://schemas.microsoft.com/office/drawing/2014/main" id="{A04C69F2-C1EE-854B-B285-27D90EB90A40}"/>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329" name="Line 98">
            <a:extLst>
              <a:ext uri="{FF2B5EF4-FFF2-40B4-BE49-F238E27FC236}">
                <a16:creationId xmlns:a16="http://schemas.microsoft.com/office/drawing/2014/main" id="{C1BD91B1-20FC-3B4C-8D6A-F8B58DCC0D0C}"/>
              </a:ext>
            </a:extLst>
          </p:cNvPr>
          <p:cNvSpPr>
            <a:spLocks noChangeShapeType="1"/>
          </p:cNvSpPr>
          <p:nvPr/>
        </p:nvSpPr>
        <p:spPr bwMode="auto">
          <a:xfrm>
            <a:off x="5993904" y="3559881"/>
            <a:ext cx="0" cy="752475"/>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330" name="Group 99">
            <a:extLst>
              <a:ext uri="{FF2B5EF4-FFF2-40B4-BE49-F238E27FC236}">
                <a16:creationId xmlns:a16="http://schemas.microsoft.com/office/drawing/2014/main" id="{81F4A5FC-EF4D-2A48-8784-1750FC54BE25}"/>
              </a:ext>
            </a:extLst>
          </p:cNvPr>
          <p:cNvGrpSpPr>
            <a:grpSpLocks/>
          </p:cNvGrpSpPr>
          <p:nvPr/>
        </p:nvGrpSpPr>
        <p:grpSpPr bwMode="auto">
          <a:xfrm>
            <a:off x="6044783" y="3566511"/>
            <a:ext cx="772716" cy="161925"/>
            <a:chOff x="367" y="3463"/>
            <a:chExt cx="649" cy="136"/>
          </a:xfrm>
        </p:grpSpPr>
        <p:sp>
          <p:nvSpPr>
            <p:cNvPr id="331" name="Rectangle 100">
              <a:extLst>
                <a:ext uri="{FF2B5EF4-FFF2-40B4-BE49-F238E27FC236}">
                  <a16:creationId xmlns:a16="http://schemas.microsoft.com/office/drawing/2014/main" id="{2FA335FE-AECE-F547-B1ED-C257408CFF60}"/>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32" name="Rectangle 101">
              <a:extLst>
                <a:ext uri="{FF2B5EF4-FFF2-40B4-BE49-F238E27FC236}">
                  <a16:creationId xmlns:a16="http://schemas.microsoft.com/office/drawing/2014/main" id="{5F80436E-3841-8349-8966-AB341E01A6B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3" name="Rectangle 102">
              <a:extLst>
                <a:ext uri="{FF2B5EF4-FFF2-40B4-BE49-F238E27FC236}">
                  <a16:creationId xmlns:a16="http://schemas.microsoft.com/office/drawing/2014/main" id="{36262B26-2B10-664E-B485-2B0BF6B95705}"/>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4" name="Rectangle 103">
              <a:extLst>
                <a:ext uri="{FF2B5EF4-FFF2-40B4-BE49-F238E27FC236}">
                  <a16:creationId xmlns:a16="http://schemas.microsoft.com/office/drawing/2014/main" id="{B2511842-B5CE-E242-9E79-819A629F7DC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5" name="Line 104">
              <a:extLst>
                <a:ext uri="{FF2B5EF4-FFF2-40B4-BE49-F238E27FC236}">
                  <a16:creationId xmlns:a16="http://schemas.microsoft.com/office/drawing/2014/main" id="{CAAFBF8F-0301-0F4D-9DF5-B3DD1EC8C778}"/>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36" name="Group 105">
            <a:extLst>
              <a:ext uri="{FF2B5EF4-FFF2-40B4-BE49-F238E27FC236}">
                <a16:creationId xmlns:a16="http://schemas.microsoft.com/office/drawing/2014/main" id="{7BFAB449-E2DA-3147-849E-09A6366B098F}"/>
              </a:ext>
            </a:extLst>
          </p:cNvPr>
          <p:cNvGrpSpPr>
            <a:grpSpLocks/>
          </p:cNvGrpSpPr>
          <p:nvPr/>
        </p:nvGrpSpPr>
        <p:grpSpPr bwMode="auto">
          <a:xfrm>
            <a:off x="6037640" y="3860596"/>
            <a:ext cx="783431" cy="161925"/>
            <a:chOff x="358" y="3463"/>
            <a:chExt cx="658" cy="136"/>
          </a:xfrm>
        </p:grpSpPr>
        <p:sp>
          <p:nvSpPr>
            <p:cNvPr id="337" name="Rectangle 106">
              <a:extLst>
                <a:ext uri="{FF2B5EF4-FFF2-40B4-BE49-F238E27FC236}">
                  <a16:creationId xmlns:a16="http://schemas.microsoft.com/office/drawing/2014/main" id="{9C435B71-B7F9-FB4C-83FD-6F3745D78BFE}"/>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38" name="Rectangle 107">
              <a:extLst>
                <a:ext uri="{FF2B5EF4-FFF2-40B4-BE49-F238E27FC236}">
                  <a16:creationId xmlns:a16="http://schemas.microsoft.com/office/drawing/2014/main" id="{09CF7D3E-B128-CD40-817F-B76520EE2A6C}"/>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9" name="Rectangle 108">
              <a:extLst>
                <a:ext uri="{FF2B5EF4-FFF2-40B4-BE49-F238E27FC236}">
                  <a16:creationId xmlns:a16="http://schemas.microsoft.com/office/drawing/2014/main" id="{86FC5905-2FC0-E848-B8C8-C68F4ACE3C5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40" name="Rectangle 109">
              <a:extLst>
                <a:ext uri="{FF2B5EF4-FFF2-40B4-BE49-F238E27FC236}">
                  <a16:creationId xmlns:a16="http://schemas.microsoft.com/office/drawing/2014/main" id="{D25B9F48-5027-6E4E-BF5B-3A43EB20480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41" name="Line 110">
              <a:extLst>
                <a:ext uri="{FF2B5EF4-FFF2-40B4-BE49-F238E27FC236}">
                  <a16:creationId xmlns:a16="http://schemas.microsoft.com/office/drawing/2014/main" id="{9C3B50DE-BC7E-DC41-A996-2C8F99ABF59C}"/>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42" name="Group 111">
            <a:extLst>
              <a:ext uri="{FF2B5EF4-FFF2-40B4-BE49-F238E27FC236}">
                <a16:creationId xmlns:a16="http://schemas.microsoft.com/office/drawing/2014/main" id="{7DF99D71-DDE6-BB4A-B28F-8F67E7B81B51}"/>
              </a:ext>
            </a:extLst>
          </p:cNvPr>
          <p:cNvGrpSpPr>
            <a:grpSpLocks/>
          </p:cNvGrpSpPr>
          <p:nvPr/>
        </p:nvGrpSpPr>
        <p:grpSpPr bwMode="auto">
          <a:xfrm>
            <a:off x="6036585" y="4177166"/>
            <a:ext cx="784622" cy="161925"/>
            <a:chOff x="357" y="3463"/>
            <a:chExt cx="659" cy="136"/>
          </a:xfrm>
        </p:grpSpPr>
        <p:sp>
          <p:nvSpPr>
            <p:cNvPr id="343" name="Rectangle 112">
              <a:extLst>
                <a:ext uri="{FF2B5EF4-FFF2-40B4-BE49-F238E27FC236}">
                  <a16:creationId xmlns:a16="http://schemas.microsoft.com/office/drawing/2014/main" id="{DADCADDA-AA8E-4A44-881D-9DC07838042A}"/>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44" name="Rectangle 113">
              <a:extLst>
                <a:ext uri="{FF2B5EF4-FFF2-40B4-BE49-F238E27FC236}">
                  <a16:creationId xmlns:a16="http://schemas.microsoft.com/office/drawing/2014/main" id="{7B071F8D-7A94-0545-B654-6656D361736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45" name="Rectangle 114">
              <a:extLst>
                <a:ext uri="{FF2B5EF4-FFF2-40B4-BE49-F238E27FC236}">
                  <a16:creationId xmlns:a16="http://schemas.microsoft.com/office/drawing/2014/main" id="{030036A2-20DE-2444-AEBC-ED30EF2E2069}"/>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46" name="Rectangle 115">
              <a:extLst>
                <a:ext uri="{FF2B5EF4-FFF2-40B4-BE49-F238E27FC236}">
                  <a16:creationId xmlns:a16="http://schemas.microsoft.com/office/drawing/2014/main" id="{618626AC-F6A7-144F-9ECD-C4110EE9DEA2}"/>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47" name="Line 116">
              <a:extLst>
                <a:ext uri="{FF2B5EF4-FFF2-40B4-BE49-F238E27FC236}">
                  <a16:creationId xmlns:a16="http://schemas.microsoft.com/office/drawing/2014/main" id="{75B1015E-550F-F445-8AAB-4865BC07F6DA}"/>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348" name="Text Box 117">
            <a:extLst>
              <a:ext uri="{FF2B5EF4-FFF2-40B4-BE49-F238E27FC236}">
                <a16:creationId xmlns:a16="http://schemas.microsoft.com/office/drawing/2014/main" id="{65D98CB2-870D-B84B-9B0C-A2C174F40D4D}"/>
              </a:ext>
            </a:extLst>
          </p:cNvPr>
          <p:cNvSpPr txBox="1">
            <a:spLocks noChangeArrowheads="1"/>
          </p:cNvSpPr>
          <p:nvPr/>
        </p:nvSpPr>
        <p:spPr bwMode="auto">
          <a:xfrm>
            <a:off x="5825916" y="4566770"/>
            <a:ext cx="46358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B</a:t>
            </a:r>
            <a:r>
              <a:rPr lang="en-US" altLang="en-US" sz="1350" kern="0" dirty="0" smtClean="0">
                <a:solidFill>
                  <a:srgbClr val="000000"/>
                </a:solidFill>
                <a:latin typeface="Avenir Book" panose="020B0503020203020204" pitchFamily="34" charset="-78"/>
                <a:cs typeface="Avenir Book" panose="020B0503020203020204" pitchFamily="34" charset="-78"/>
              </a:rPr>
              <a:t>us</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nvGrpSpPr>
          <p:cNvPr id="4" name="Group 3">
            <a:extLst>
              <a:ext uri="{FF2B5EF4-FFF2-40B4-BE49-F238E27FC236}">
                <a16:creationId xmlns:a16="http://schemas.microsoft.com/office/drawing/2014/main" id="{DD7B28A1-7CC4-EC46-9F15-0A766D5FA67A}"/>
              </a:ext>
            </a:extLst>
          </p:cNvPr>
          <p:cNvGrpSpPr/>
          <p:nvPr/>
        </p:nvGrpSpPr>
        <p:grpSpPr>
          <a:xfrm>
            <a:off x="2467733" y="3519797"/>
            <a:ext cx="2099072" cy="1339498"/>
            <a:chOff x="1968777" y="4452316"/>
            <a:chExt cx="2798763" cy="1785996"/>
          </a:xfrm>
        </p:grpSpPr>
        <p:grpSp>
          <p:nvGrpSpPr>
            <p:cNvPr id="272" name="Group 30">
              <a:extLst>
                <a:ext uri="{FF2B5EF4-FFF2-40B4-BE49-F238E27FC236}">
                  <a16:creationId xmlns:a16="http://schemas.microsoft.com/office/drawing/2014/main" id="{3C7C2E39-B8FC-2E4E-8EA7-9980DBE0894E}"/>
                </a:ext>
              </a:extLst>
            </p:cNvPr>
            <p:cNvGrpSpPr>
              <a:grpSpLocks/>
            </p:cNvGrpSpPr>
            <p:nvPr/>
          </p:nvGrpSpPr>
          <p:grpSpPr bwMode="auto">
            <a:xfrm>
              <a:off x="2121177" y="4534866"/>
              <a:ext cx="890588" cy="215900"/>
              <a:chOff x="876" y="2800"/>
              <a:chExt cx="642" cy="175"/>
            </a:xfrm>
          </p:grpSpPr>
          <p:sp>
            <p:nvSpPr>
              <p:cNvPr id="273" name="Rectangle 7">
                <a:extLst>
                  <a:ext uri="{FF2B5EF4-FFF2-40B4-BE49-F238E27FC236}">
                    <a16:creationId xmlns:a16="http://schemas.microsoft.com/office/drawing/2014/main" id="{1C7F0720-4AD3-7241-A18F-1322594DDDD8}"/>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274" name="Rectangle 8">
                <a:extLst>
                  <a:ext uri="{FF2B5EF4-FFF2-40B4-BE49-F238E27FC236}">
                    <a16:creationId xmlns:a16="http://schemas.microsoft.com/office/drawing/2014/main" id="{6355CF5C-E1D3-BA4C-9C14-531EDEA373AD}"/>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75" name="Rectangle 9">
                <a:extLst>
                  <a:ext uri="{FF2B5EF4-FFF2-40B4-BE49-F238E27FC236}">
                    <a16:creationId xmlns:a16="http://schemas.microsoft.com/office/drawing/2014/main" id="{41497BCF-AE4C-5744-A422-5C5FDE760F0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76" name="Rectangle 10">
                <a:extLst>
                  <a:ext uri="{FF2B5EF4-FFF2-40B4-BE49-F238E27FC236}">
                    <a16:creationId xmlns:a16="http://schemas.microsoft.com/office/drawing/2014/main" id="{BC5034A8-3C30-BA4E-9BC2-0F43C7DAE03E}"/>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77" name="Line 11">
                <a:extLst>
                  <a:ext uri="{FF2B5EF4-FFF2-40B4-BE49-F238E27FC236}">
                    <a16:creationId xmlns:a16="http://schemas.microsoft.com/office/drawing/2014/main" id="{B5DB05AA-F635-D242-8616-F8A3AA12323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78" name="Group 45">
              <a:extLst>
                <a:ext uri="{FF2B5EF4-FFF2-40B4-BE49-F238E27FC236}">
                  <a16:creationId xmlns:a16="http://schemas.microsoft.com/office/drawing/2014/main" id="{8F35E416-2B65-1B4A-A2ED-DF0FCBEF8372}"/>
                </a:ext>
              </a:extLst>
            </p:cNvPr>
            <p:cNvGrpSpPr>
              <a:grpSpLocks/>
            </p:cNvGrpSpPr>
            <p:nvPr/>
          </p:nvGrpSpPr>
          <p:grpSpPr bwMode="auto">
            <a:xfrm>
              <a:off x="2097365" y="4930154"/>
              <a:ext cx="890587" cy="215900"/>
              <a:chOff x="876" y="2800"/>
              <a:chExt cx="642" cy="175"/>
            </a:xfrm>
          </p:grpSpPr>
          <p:sp>
            <p:nvSpPr>
              <p:cNvPr id="279" name="Rectangle 46">
                <a:extLst>
                  <a:ext uri="{FF2B5EF4-FFF2-40B4-BE49-F238E27FC236}">
                    <a16:creationId xmlns:a16="http://schemas.microsoft.com/office/drawing/2014/main" id="{38918ABB-CEF1-BE45-AEE3-24901AE8397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280" name="Rectangle 47">
                <a:extLst>
                  <a:ext uri="{FF2B5EF4-FFF2-40B4-BE49-F238E27FC236}">
                    <a16:creationId xmlns:a16="http://schemas.microsoft.com/office/drawing/2014/main" id="{FA6EFB7D-6BC0-FB42-BB60-753DA2C2FA82}"/>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1" name="Rectangle 48">
                <a:extLst>
                  <a:ext uri="{FF2B5EF4-FFF2-40B4-BE49-F238E27FC236}">
                    <a16:creationId xmlns:a16="http://schemas.microsoft.com/office/drawing/2014/main" id="{E6160B5F-9E39-C440-A991-AFCD9768C28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2" name="Rectangle 49">
                <a:extLst>
                  <a:ext uri="{FF2B5EF4-FFF2-40B4-BE49-F238E27FC236}">
                    <a16:creationId xmlns:a16="http://schemas.microsoft.com/office/drawing/2014/main" id="{732D2AFE-3597-644A-97A1-28DD2F90A43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3" name="Line 50">
                <a:extLst>
                  <a:ext uri="{FF2B5EF4-FFF2-40B4-BE49-F238E27FC236}">
                    <a16:creationId xmlns:a16="http://schemas.microsoft.com/office/drawing/2014/main" id="{F3A2C82B-D735-2341-9B29-100DEE8F8C5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84" name="Group 51">
              <a:extLst>
                <a:ext uri="{FF2B5EF4-FFF2-40B4-BE49-F238E27FC236}">
                  <a16:creationId xmlns:a16="http://schemas.microsoft.com/office/drawing/2014/main" id="{6BA36712-4E6B-3D4E-ABC4-0CE286CF569C}"/>
                </a:ext>
              </a:extLst>
            </p:cNvPr>
            <p:cNvGrpSpPr>
              <a:grpSpLocks/>
            </p:cNvGrpSpPr>
            <p:nvPr/>
          </p:nvGrpSpPr>
          <p:grpSpPr bwMode="auto">
            <a:xfrm>
              <a:off x="2092602" y="5357191"/>
              <a:ext cx="890588" cy="215900"/>
              <a:chOff x="876" y="2800"/>
              <a:chExt cx="642" cy="175"/>
            </a:xfrm>
          </p:grpSpPr>
          <p:sp>
            <p:nvSpPr>
              <p:cNvPr id="285" name="Rectangle 52">
                <a:extLst>
                  <a:ext uri="{FF2B5EF4-FFF2-40B4-BE49-F238E27FC236}">
                    <a16:creationId xmlns:a16="http://schemas.microsoft.com/office/drawing/2014/main" id="{129DC514-3311-A645-A11D-4FF6C0B87A75}"/>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286" name="Rectangle 53">
                <a:extLst>
                  <a:ext uri="{FF2B5EF4-FFF2-40B4-BE49-F238E27FC236}">
                    <a16:creationId xmlns:a16="http://schemas.microsoft.com/office/drawing/2014/main" id="{E067EF7E-DADF-0B4B-A13F-44B8E34072B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7" name="Rectangle 54">
                <a:extLst>
                  <a:ext uri="{FF2B5EF4-FFF2-40B4-BE49-F238E27FC236}">
                    <a16:creationId xmlns:a16="http://schemas.microsoft.com/office/drawing/2014/main" id="{9301E58F-0697-8D42-8D86-7240128C545D}"/>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8" name="Rectangle 55">
                <a:extLst>
                  <a:ext uri="{FF2B5EF4-FFF2-40B4-BE49-F238E27FC236}">
                    <a16:creationId xmlns:a16="http://schemas.microsoft.com/office/drawing/2014/main" id="{91AC650D-8A42-5745-8F86-B02FF0476B8B}"/>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9" name="Line 56">
                <a:extLst>
                  <a:ext uri="{FF2B5EF4-FFF2-40B4-BE49-F238E27FC236}">
                    <a16:creationId xmlns:a16="http://schemas.microsoft.com/office/drawing/2014/main" id="{F9808253-1247-4A4E-96D0-B5614778EF5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290" name="Rectangle 57">
              <a:extLst>
                <a:ext uri="{FF2B5EF4-FFF2-40B4-BE49-F238E27FC236}">
                  <a16:creationId xmlns:a16="http://schemas.microsoft.com/office/drawing/2014/main" id="{41269D84-F7BD-3F4B-9EE9-23A8785FCBB4}"/>
                </a:ext>
              </a:extLst>
            </p:cNvPr>
            <p:cNvSpPr>
              <a:spLocks noChangeArrowheads="1"/>
            </p:cNvSpPr>
            <p:nvPr/>
          </p:nvSpPr>
          <p:spPr bwMode="auto">
            <a:xfrm>
              <a:off x="2980015" y="4452316"/>
              <a:ext cx="704850" cy="1176338"/>
            </a:xfrm>
            <a:prstGeom prst="rect">
              <a:avLst/>
            </a:prstGeom>
            <a:solidFill>
              <a:srgbClr val="FFFFFF"/>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291" name="Group 64">
              <a:extLst>
                <a:ext uri="{FF2B5EF4-FFF2-40B4-BE49-F238E27FC236}">
                  <a16:creationId xmlns:a16="http://schemas.microsoft.com/office/drawing/2014/main" id="{F48BF83F-9F4E-FD44-89AF-AD40F44A1B03}"/>
                </a:ext>
              </a:extLst>
            </p:cNvPr>
            <p:cNvGrpSpPr>
              <a:grpSpLocks/>
            </p:cNvGrpSpPr>
            <p:nvPr/>
          </p:nvGrpSpPr>
          <p:grpSpPr bwMode="auto">
            <a:xfrm>
              <a:off x="3689627" y="4533279"/>
              <a:ext cx="890588" cy="215900"/>
              <a:chOff x="455" y="3463"/>
              <a:chExt cx="561" cy="136"/>
            </a:xfrm>
          </p:grpSpPr>
          <p:sp>
            <p:nvSpPr>
              <p:cNvPr id="292" name="Rectangle 59">
                <a:extLst>
                  <a:ext uri="{FF2B5EF4-FFF2-40B4-BE49-F238E27FC236}">
                    <a16:creationId xmlns:a16="http://schemas.microsoft.com/office/drawing/2014/main" id="{4E120DDC-4D03-F842-94AF-27555EDB5CF7}"/>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293" name="Rectangle 60">
                <a:extLst>
                  <a:ext uri="{FF2B5EF4-FFF2-40B4-BE49-F238E27FC236}">
                    <a16:creationId xmlns:a16="http://schemas.microsoft.com/office/drawing/2014/main" id="{3E424F24-DEF2-7747-8B32-D2D41DCCB1C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94" name="Rectangle 61">
                <a:extLst>
                  <a:ext uri="{FF2B5EF4-FFF2-40B4-BE49-F238E27FC236}">
                    <a16:creationId xmlns:a16="http://schemas.microsoft.com/office/drawing/2014/main" id="{FCB1CF36-46B1-EA41-94AF-564D1A453693}"/>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95" name="Rectangle 62">
                <a:extLst>
                  <a:ext uri="{FF2B5EF4-FFF2-40B4-BE49-F238E27FC236}">
                    <a16:creationId xmlns:a16="http://schemas.microsoft.com/office/drawing/2014/main" id="{1B49B267-612F-D84F-B02E-C419C0367BE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96" name="Line 63">
                <a:extLst>
                  <a:ext uri="{FF2B5EF4-FFF2-40B4-BE49-F238E27FC236}">
                    <a16:creationId xmlns:a16="http://schemas.microsoft.com/office/drawing/2014/main" id="{DCB1F4FA-6E22-F34F-B286-A108C325D330}"/>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97" name="Group 65">
              <a:extLst>
                <a:ext uri="{FF2B5EF4-FFF2-40B4-BE49-F238E27FC236}">
                  <a16:creationId xmlns:a16="http://schemas.microsoft.com/office/drawing/2014/main" id="{719D39D4-FB51-7642-A36C-2BA36F16985A}"/>
                </a:ext>
              </a:extLst>
            </p:cNvPr>
            <p:cNvGrpSpPr>
              <a:grpSpLocks/>
            </p:cNvGrpSpPr>
            <p:nvPr/>
          </p:nvGrpSpPr>
          <p:grpSpPr bwMode="auto">
            <a:xfrm>
              <a:off x="3694390" y="4925391"/>
              <a:ext cx="890587" cy="215900"/>
              <a:chOff x="455" y="3463"/>
              <a:chExt cx="561" cy="136"/>
            </a:xfrm>
          </p:grpSpPr>
          <p:sp>
            <p:nvSpPr>
              <p:cNvPr id="298" name="Rectangle 66">
                <a:extLst>
                  <a:ext uri="{FF2B5EF4-FFF2-40B4-BE49-F238E27FC236}">
                    <a16:creationId xmlns:a16="http://schemas.microsoft.com/office/drawing/2014/main" id="{95FB090C-CEEB-C642-B6E3-796C33946BBF}"/>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299" name="Rectangle 67">
                <a:extLst>
                  <a:ext uri="{FF2B5EF4-FFF2-40B4-BE49-F238E27FC236}">
                    <a16:creationId xmlns:a16="http://schemas.microsoft.com/office/drawing/2014/main" id="{90EE24D2-2A23-8A4B-AA6C-77A540AF262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00" name="Rectangle 68">
                <a:extLst>
                  <a:ext uri="{FF2B5EF4-FFF2-40B4-BE49-F238E27FC236}">
                    <a16:creationId xmlns:a16="http://schemas.microsoft.com/office/drawing/2014/main" id="{0EE5C8FE-A545-1047-B033-D000FCC810C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01" name="Rectangle 69">
                <a:extLst>
                  <a:ext uri="{FF2B5EF4-FFF2-40B4-BE49-F238E27FC236}">
                    <a16:creationId xmlns:a16="http://schemas.microsoft.com/office/drawing/2014/main" id="{4875E736-57B1-E048-9DED-51F8EBE441B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02" name="Line 70">
                <a:extLst>
                  <a:ext uri="{FF2B5EF4-FFF2-40B4-BE49-F238E27FC236}">
                    <a16:creationId xmlns:a16="http://schemas.microsoft.com/office/drawing/2014/main" id="{F1131A5F-4FDC-6741-B569-1128DD469CB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03" name="Group 71">
              <a:extLst>
                <a:ext uri="{FF2B5EF4-FFF2-40B4-BE49-F238E27FC236}">
                  <a16:creationId xmlns:a16="http://schemas.microsoft.com/office/drawing/2014/main" id="{563249F4-CC55-FB4F-A620-0484EEFEF155}"/>
                </a:ext>
              </a:extLst>
            </p:cNvPr>
            <p:cNvGrpSpPr>
              <a:grpSpLocks/>
            </p:cNvGrpSpPr>
            <p:nvPr/>
          </p:nvGrpSpPr>
          <p:grpSpPr bwMode="auto">
            <a:xfrm>
              <a:off x="3689627" y="5352429"/>
              <a:ext cx="890588" cy="215900"/>
              <a:chOff x="455" y="3463"/>
              <a:chExt cx="561" cy="136"/>
            </a:xfrm>
          </p:grpSpPr>
          <p:sp>
            <p:nvSpPr>
              <p:cNvPr id="304" name="Rectangle 72">
                <a:extLst>
                  <a:ext uri="{FF2B5EF4-FFF2-40B4-BE49-F238E27FC236}">
                    <a16:creationId xmlns:a16="http://schemas.microsoft.com/office/drawing/2014/main" id="{C3C1DBA4-7D91-0449-AD0B-AD923E348603}"/>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05" name="Rectangle 73">
                <a:extLst>
                  <a:ext uri="{FF2B5EF4-FFF2-40B4-BE49-F238E27FC236}">
                    <a16:creationId xmlns:a16="http://schemas.microsoft.com/office/drawing/2014/main" id="{0745B999-1569-3C4A-B569-9ACA7563333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06" name="Rectangle 74">
                <a:extLst>
                  <a:ext uri="{FF2B5EF4-FFF2-40B4-BE49-F238E27FC236}">
                    <a16:creationId xmlns:a16="http://schemas.microsoft.com/office/drawing/2014/main" id="{521FB59F-393E-8043-969B-F3359100624A}"/>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07" name="Rectangle 75">
                <a:extLst>
                  <a:ext uri="{FF2B5EF4-FFF2-40B4-BE49-F238E27FC236}">
                    <a16:creationId xmlns:a16="http://schemas.microsoft.com/office/drawing/2014/main" id="{8BDC1A78-9913-4044-AD8A-150F0412665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08" name="Line 76">
                <a:extLst>
                  <a:ext uri="{FF2B5EF4-FFF2-40B4-BE49-F238E27FC236}">
                    <a16:creationId xmlns:a16="http://schemas.microsoft.com/office/drawing/2014/main" id="{7CD69A6B-8BD5-4A41-B066-4747BB61C49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309" name="Text Box 78">
              <a:extLst>
                <a:ext uri="{FF2B5EF4-FFF2-40B4-BE49-F238E27FC236}">
                  <a16:creationId xmlns:a16="http://schemas.microsoft.com/office/drawing/2014/main" id="{DA6CCE94-715B-FE44-98B3-B5292404E1CD}"/>
                </a:ext>
              </a:extLst>
            </p:cNvPr>
            <p:cNvSpPr txBox="1">
              <a:spLocks noChangeArrowheads="1"/>
            </p:cNvSpPr>
            <p:nvPr/>
          </p:nvSpPr>
          <p:spPr bwMode="auto">
            <a:xfrm>
              <a:off x="2813326" y="5838203"/>
              <a:ext cx="1101156"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M</a:t>
              </a:r>
              <a:r>
                <a:rPr lang="en-US" altLang="en-US" sz="1350" kern="0" dirty="0" smtClean="0">
                  <a:solidFill>
                    <a:srgbClr val="000000"/>
                  </a:solidFill>
                  <a:latin typeface="Avenir Book" panose="020B0503020203020204" pitchFamily="34" charset="-78"/>
                  <a:cs typeface="Avenir Book" panose="020B0503020203020204" pitchFamily="34" charset="-78"/>
                </a:rPr>
                <a:t>emory</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10" name="Text Box 79">
              <a:extLst>
                <a:ext uri="{FF2B5EF4-FFF2-40B4-BE49-F238E27FC236}">
                  <a16:creationId xmlns:a16="http://schemas.microsoft.com/office/drawing/2014/main" id="{021CED6C-C2DB-174F-9D8D-6ABDA5614120}"/>
                </a:ext>
              </a:extLst>
            </p:cNvPr>
            <p:cNvSpPr txBox="1">
              <a:spLocks noChangeArrowheads="1"/>
            </p:cNvSpPr>
            <p:nvPr/>
          </p:nvSpPr>
          <p:spPr bwMode="auto">
            <a:xfrm>
              <a:off x="2911752" y="4769816"/>
              <a:ext cx="9066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a:solidFill>
                    <a:srgbClr val="000000"/>
                  </a:solidFill>
                  <a:latin typeface="Avenir Book" panose="020B0503020203020204" pitchFamily="34" charset="-78"/>
                  <a:cs typeface="Avenir Book" panose="020B0503020203020204" pitchFamily="34" charset="-78"/>
                </a:rPr>
                <a:t>memory</a:t>
              </a:r>
            </a:p>
          </p:txBody>
        </p:sp>
        <p:sp>
          <p:nvSpPr>
            <p:cNvPr id="402" name="Freeform 171">
              <a:extLst>
                <a:ext uri="{FF2B5EF4-FFF2-40B4-BE49-F238E27FC236}">
                  <a16:creationId xmlns:a16="http://schemas.microsoft.com/office/drawing/2014/main" id="{7EB6C5B2-8711-C447-BA49-C9D20140FF62}"/>
                </a:ext>
              </a:extLst>
            </p:cNvPr>
            <p:cNvSpPr>
              <a:spLocks/>
            </p:cNvSpPr>
            <p:nvPr/>
          </p:nvSpPr>
          <p:spPr bwMode="auto">
            <a:xfrm>
              <a:off x="1968777" y="4577729"/>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403" name="Freeform 172">
            <a:extLst>
              <a:ext uri="{FF2B5EF4-FFF2-40B4-BE49-F238E27FC236}">
                <a16:creationId xmlns:a16="http://schemas.microsoft.com/office/drawing/2014/main" id="{FCB8CAB7-7CE5-7648-B2F4-FF9B29F4C17A}"/>
              </a:ext>
            </a:extLst>
          </p:cNvPr>
          <p:cNvSpPr>
            <a:spLocks/>
          </p:cNvSpPr>
          <p:nvPr/>
        </p:nvSpPr>
        <p:spPr bwMode="auto">
          <a:xfrm>
            <a:off x="5342522" y="3601172"/>
            <a:ext cx="1504950" cy="300038"/>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05" name="Group 404">
            <a:extLst>
              <a:ext uri="{FF2B5EF4-FFF2-40B4-BE49-F238E27FC236}">
                <a16:creationId xmlns:a16="http://schemas.microsoft.com/office/drawing/2014/main" id="{1E24DDED-AAB8-1742-BEAA-647483FFA1F1}"/>
              </a:ext>
            </a:extLst>
          </p:cNvPr>
          <p:cNvGrpSpPr/>
          <p:nvPr/>
        </p:nvGrpSpPr>
        <p:grpSpPr>
          <a:xfrm>
            <a:off x="7021222" y="3574618"/>
            <a:ext cx="2141189" cy="1550194"/>
            <a:chOff x="6675121" y="4485654"/>
            <a:chExt cx="2854919" cy="2066925"/>
          </a:xfrm>
        </p:grpSpPr>
        <p:grpSp>
          <p:nvGrpSpPr>
            <p:cNvPr id="349" name="Group 118">
              <a:extLst>
                <a:ext uri="{FF2B5EF4-FFF2-40B4-BE49-F238E27FC236}">
                  <a16:creationId xmlns:a16="http://schemas.microsoft.com/office/drawing/2014/main" id="{2404D93A-580B-0343-A0B1-94D96A2957A1}"/>
                </a:ext>
              </a:extLst>
            </p:cNvPr>
            <p:cNvGrpSpPr>
              <a:grpSpLocks/>
            </p:cNvGrpSpPr>
            <p:nvPr/>
          </p:nvGrpSpPr>
          <p:grpSpPr bwMode="auto">
            <a:xfrm>
              <a:off x="7469465" y="4485654"/>
              <a:ext cx="890587" cy="215900"/>
              <a:chOff x="876" y="2800"/>
              <a:chExt cx="642" cy="175"/>
            </a:xfrm>
          </p:grpSpPr>
          <p:sp>
            <p:nvSpPr>
              <p:cNvPr id="350" name="Rectangle 119">
                <a:extLst>
                  <a:ext uri="{FF2B5EF4-FFF2-40B4-BE49-F238E27FC236}">
                    <a16:creationId xmlns:a16="http://schemas.microsoft.com/office/drawing/2014/main" id="{DEAD9689-A93F-3A40-A1F0-D7AE2D9E4800}"/>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1" name="Rectangle 120">
                <a:extLst>
                  <a:ext uri="{FF2B5EF4-FFF2-40B4-BE49-F238E27FC236}">
                    <a16:creationId xmlns:a16="http://schemas.microsoft.com/office/drawing/2014/main" id="{B3FFEF5C-2CF8-3F48-AA70-FCA4463DD740}"/>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2" name="Rectangle 121">
                <a:extLst>
                  <a:ext uri="{FF2B5EF4-FFF2-40B4-BE49-F238E27FC236}">
                    <a16:creationId xmlns:a16="http://schemas.microsoft.com/office/drawing/2014/main" id="{6DA8F41A-C8D0-E84A-BE1E-E5D24606E51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3" name="Rectangle 122">
                <a:extLst>
                  <a:ext uri="{FF2B5EF4-FFF2-40B4-BE49-F238E27FC236}">
                    <a16:creationId xmlns:a16="http://schemas.microsoft.com/office/drawing/2014/main" id="{71D1CE81-6E07-EF41-B20A-E71DD542761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4" name="Line 123">
                <a:extLst>
                  <a:ext uri="{FF2B5EF4-FFF2-40B4-BE49-F238E27FC236}">
                    <a16:creationId xmlns:a16="http://schemas.microsoft.com/office/drawing/2014/main" id="{FDFD10E9-723C-CD4E-9B1E-C974437C04F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55" name="Group 124">
              <a:extLst>
                <a:ext uri="{FF2B5EF4-FFF2-40B4-BE49-F238E27FC236}">
                  <a16:creationId xmlns:a16="http://schemas.microsoft.com/office/drawing/2014/main" id="{531A9996-A8C0-EB41-BF87-89DBD438FC81}"/>
                </a:ext>
              </a:extLst>
            </p:cNvPr>
            <p:cNvGrpSpPr>
              <a:grpSpLocks/>
            </p:cNvGrpSpPr>
            <p:nvPr/>
          </p:nvGrpSpPr>
          <p:grpSpPr bwMode="auto">
            <a:xfrm>
              <a:off x="7445652" y="4880941"/>
              <a:ext cx="890588" cy="215900"/>
              <a:chOff x="876" y="2800"/>
              <a:chExt cx="642" cy="175"/>
            </a:xfrm>
          </p:grpSpPr>
          <p:sp>
            <p:nvSpPr>
              <p:cNvPr id="356" name="Rectangle 125">
                <a:extLst>
                  <a:ext uri="{FF2B5EF4-FFF2-40B4-BE49-F238E27FC236}">
                    <a16:creationId xmlns:a16="http://schemas.microsoft.com/office/drawing/2014/main" id="{2467BB19-E02A-7B43-9CA4-9F0EB6D87A5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7" name="Rectangle 126">
                <a:extLst>
                  <a:ext uri="{FF2B5EF4-FFF2-40B4-BE49-F238E27FC236}">
                    <a16:creationId xmlns:a16="http://schemas.microsoft.com/office/drawing/2014/main" id="{962D332A-F4A3-2648-892A-BD845A64A7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8" name="Rectangle 127">
                <a:extLst>
                  <a:ext uri="{FF2B5EF4-FFF2-40B4-BE49-F238E27FC236}">
                    <a16:creationId xmlns:a16="http://schemas.microsoft.com/office/drawing/2014/main" id="{72283283-9F77-C548-B1DC-7BED275E1B8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9" name="Rectangle 128">
                <a:extLst>
                  <a:ext uri="{FF2B5EF4-FFF2-40B4-BE49-F238E27FC236}">
                    <a16:creationId xmlns:a16="http://schemas.microsoft.com/office/drawing/2014/main" id="{97305BF1-8C59-FD41-8C7C-DBF2671DCB74}"/>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60" name="Line 129">
                <a:extLst>
                  <a:ext uri="{FF2B5EF4-FFF2-40B4-BE49-F238E27FC236}">
                    <a16:creationId xmlns:a16="http://schemas.microsoft.com/office/drawing/2014/main" id="{EDA7687B-3958-E947-B115-E7E60D7772D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61" name="Group 130">
              <a:extLst>
                <a:ext uri="{FF2B5EF4-FFF2-40B4-BE49-F238E27FC236}">
                  <a16:creationId xmlns:a16="http://schemas.microsoft.com/office/drawing/2014/main" id="{1D80AFC0-343E-BE4A-A3A1-7940B6D336B9}"/>
                </a:ext>
              </a:extLst>
            </p:cNvPr>
            <p:cNvGrpSpPr>
              <a:grpSpLocks/>
            </p:cNvGrpSpPr>
            <p:nvPr/>
          </p:nvGrpSpPr>
          <p:grpSpPr bwMode="auto">
            <a:xfrm>
              <a:off x="7440890" y="5307979"/>
              <a:ext cx="890587" cy="215900"/>
              <a:chOff x="876" y="2800"/>
              <a:chExt cx="642" cy="175"/>
            </a:xfrm>
          </p:grpSpPr>
          <p:sp>
            <p:nvSpPr>
              <p:cNvPr id="362" name="Rectangle 131">
                <a:extLst>
                  <a:ext uri="{FF2B5EF4-FFF2-40B4-BE49-F238E27FC236}">
                    <a16:creationId xmlns:a16="http://schemas.microsoft.com/office/drawing/2014/main" id="{41CC58A8-B68E-884F-BD23-08890CD10FD1}"/>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63" name="Rectangle 132">
                <a:extLst>
                  <a:ext uri="{FF2B5EF4-FFF2-40B4-BE49-F238E27FC236}">
                    <a16:creationId xmlns:a16="http://schemas.microsoft.com/office/drawing/2014/main" id="{328A28BC-2B66-004E-8A4C-0C3533209AF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64" name="Rectangle 133">
                <a:extLst>
                  <a:ext uri="{FF2B5EF4-FFF2-40B4-BE49-F238E27FC236}">
                    <a16:creationId xmlns:a16="http://schemas.microsoft.com/office/drawing/2014/main" id="{D3427F60-4900-B545-B8F2-23A9D4F79890}"/>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65" name="Rectangle 134">
                <a:extLst>
                  <a:ext uri="{FF2B5EF4-FFF2-40B4-BE49-F238E27FC236}">
                    <a16:creationId xmlns:a16="http://schemas.microsoft.com/office/drawing/2014/main" id="{808AFD0A-2342-6644-842D-FE9FD6D74F4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66" name="Line 135">
                <a:extLst>
                  <a:ext uri="{FF2B5EF4-FFF2-40B4-BE49-F238E27FC236}">
                    <a16:creationId xmlns:a16="http://schemas.microsoft.com/office/drawing/2014/main" id="{AA67B89E-6553-F34F-9540-BB2888CF458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67" name="Group 154">
              <a:extLst>
                <a:ext uri="{FF2B5EF4-FFF2-40B4-BE49-F238E27FC236}">
                  <a16:creationId xmlns:a16="http://schemas.microsoft.com/office/drawing/2014/main" id="{FCB38C9C-3886-1647-B1BB-77C45B97E5F0}"/>
                </a:ext>
              </a:extLst>
            </p:cNvPr>
            <p:cNvGrpSpPr>
              <a:grpSpLocks/>
            </p:cNvGrpSpPr>
            <p:nvPr/>
          </p:nvGrpSpPr>
          <p:grpSpPr bwMode="auto">
            <a:xfrm rot="5400000">
              <a:off x="8564840" y="5504829"/>
              <a:ext cx="895350" cy="1035050"/>
              <a:chOff x="2954" y="2776"/>
              <a:chExt cx="564" cy="652"/>
            </a:xfrm>
          </p:grpSpPr>
          <p:grpSp>
            <p:nvGrpSpPr>
              <p:cNvPr id="368" name="Group 136">
                <a:extLst>
                  <a:ext uri="{FF2B5EF4-FFF2-40B4-BE49-F238E27FC236}">
                    <a16:creationId xmlns:a16="http://schemas.microsoft.com/office/drawing/2014/main" id="{EC3B7F3C-2CB6-0642-A702-4D975C6E9658}"/>
                  </a:ext>
                </a:extLst>
              </p:cNvPr>
              <p:cNvGrpSpPr>
                <a:grpSpLocks/>
              </p:cNvGrpSpPr>
              <p:nvPr/>
            </p:nvGrpSpPr>
            <p:grpSpPr bwMode="auto">
              <a:xfrm>
                <a:off x="2954" y="2776"/>
                <a:ext cx="561" cy="136"/>
                <a:chOff x="455" y="3463"/>
                <a:chExt cx="561" cy="136"/>
              </a:xfrm>
            </p:grpSpPr>
            <p:sp>
              <p:nvSpPr>
                <p:cNvPr id="381" name="Rectangle 137">
                  <a:extLst>
                    <a:ext uri="{FF2B5EF4-FFF2-40B4-BE49-F238E27FC236}">
                      <a16:creationId xmlns:a16="http://schemas.microsoft.com/office/drawing/2014/main" id="{333322CF-B6EA-B147-806E-4AA261E4300B}"/>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82" name="Rectangle 138">
                  <a:extLst>
                    <a:ext uri="{FF2B5EF4-FFF2-40B4-BE49-F238E27FC236}">
                      <a16:creationId xmlns:a16="http://schemas.microsoft.com/office/drawing/2014/main" id="{884DB2A1-6022-954E-B68C-90C304DB2F8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83" name="Rectangle 139">
                  <a:extLst>
                    <a:ext uri="{FF2B5EF4-FFF2-40B4-BE49-F238E27FC236}">
                      <a16:creationId xmlns:a16="http://schemas.microsoft.com/office/drawing/2014/main" id="{39F0096A-6580-4B46-9B00-336282120F4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84" name="Rectangle 140">
                  <a:extLst>
                    <a:ext uri="{FF2B5EF4-FFF2-40B4-BE49-F238E27FC236}">
                      <a16:creationId xmlns:a16="http://schemas.microsoft.com/office/drawing/2014/main" id="{A02D0A4D-FA88-0445-B282-F1BA4FAC99CA}"/>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85" name="Line 141">
                  <a:extLst>
                    <a:ext uri="{FF2B5EF4-FFF2-40B4-BE49-F238E27FC236}">
                      <a16:creationId xmlns:a16="http://schemas.microsoft.com/office/drawing/2014/main" id="{89AD7EED-2D5A-5F4B-82F9-B59964C7DA25}"/>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69" name="Group 142">
                <a:extLst>
                  <a:ext uri="{FF2B5EF4-FFF2-40B4-BE49-F238E27FC236}">
                    <a16:creationId xmlns:a16="http://schemas.microsoft.com/office/drawing/2014/main" id="{971C6EFA-672B-694C-8BB8-27DE8BB10C8E}"/>
                  </a:ext>
                </a:extLst>
              </p:cNvPr>
              <p:cNvGrpSpPr>
                <a:grpSpLocks/>
              </p:cNvGrpSpPr>
              <p:nvPr/>
            </p:nvGrpSpPr>
            <p:grpSpPr bwMode="auto">
              <a:xfrm>
                <a:off x="2957" y="3023"/>
                <a:ext cx="561" cy="136"/>
                <a:chOff x="455" y="3463"/>
                <a:chExt cx="561" cy="136"/>
              </a:xfrm>
            </p:grpSpPr>
            <p:sp>
              <p:nvSpPr>
                <p:cNvPr id="376" name="Rectangle 143">
                  <a:extLst>
                    <a:ext uri="{FF2B5EF4-FFF2-40B4-BE49-F238E27FC236}">
                      <a16:creationId xmlns:a16="http://schemas.microsoft.com/office/drawing/2014/main" id="{E55A46DF-72A8-7647-876D-A80F15CE885A}"/>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7" name="Rectangle 144">
                  <a:extLst>
                    <a:ext uri="{FF2B5EF4-FFF2-40B4-BE49-F238E27FC236}">
                      <a16:creationId xmlns:a16="http://schemas.microsoft.com/office/drawing/2014/main" id="{D24335F7-9D53-044A-AB88-2B9DF89C150F}"/>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8" name="Rectangle 145">
                  <a:extLst>
                    <a:ext uri="{FF2B5EF4-FFF2-40B4-BE49-F238E27FC236}">
                      <a16:creationId xmlns:a16="http://schemas.microsoft.com/office/drawing/2014/main" id="{6AEA3435-AA43-9F49-9087-3A3338DAFA3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9" name="Rectangle 146">
                  <a:extLst>
                    <a:ext uri="{FF2B5EF4-FFF2-40B4-BE49-F238E27FC236}">
                      <a16:creationId xmlns:a16="http://schemas.microsoft.com/office/drawing/2014/main" id="{177A053B-0BAE-0640-AB44-0E043F06D9F4}"/>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80" name="Line 147">
                  <a:extLst>
                    <a:ext uri="{FF2B5EF4-FFF2-40B4-BE49-F238E27FC236}">
                      <a16:creationId xmlns:a16="http://schemas.microsoft.com/office/drawing/2014/main" id="{8AEFB38B-7DDC-9F44-A516-7DAA76A7E04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70" name="Group 148">
                <a:extLst>
                  <a:ext uri="{FF2B5EF4-FFF2-40B4-BE49-F238E27FC236}">
                    <a16:creationId xmlns:a16="http://schemas.microsoft.com/office/drawing/2014/main" id="{FD714310-89A4-394D-B783-5EC2CA17AEC5}"/>
                  </a:ext>
                </a:extLst>
              </p:cNvPr>
              <p:cNvGrpSpPr>
                <a:grpSpLocks/>
              </p:cNvGrpSpPr>
              <p:nvPr/>
            </p:nvGrpSpPr>
            <p:grpSpPr bwMode="auto">
              <a:xfrm>
                <a:off x="2954" y="3292"/>
                <a:ext cx="561" cy="136"/>
                <a:chOff x="455" y="3463"/>
                <a:chExt cx="561" cy="136"/>
              </a:xfrm>
            </p:grpSpPr>
            <p:sp>
              <p:nvSpPr>
                <p:cNvPr id="371" name="Rectangle 149">
                  <a:extLst>
                    <a:ext uri="{FF2B5EF4-FFF2-40B4-BE49-F238E27FC236}">
                      <a16:creationId xmlns:a16="http://schemas.microsoft.com/office/drawing/2014/main" id="{ADDE511B-C129-9D4B-A35E-5B67168684B2}"/>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2" name="Rectangle 150">
                  <a:extLst>
                    <a:ext uri="{FF2B5EF4-FFF2-40B4-BE49-F238E27FC236}">
                      <a16:creationId xmlns:a16="http://schemas.microsoft.com/office/drawing/2014/main" id="{1926829B-5C2B-7B46-AAD2-DCC04D10C24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3" name="Rectangle 151">
                  <a:extLst>
                    <a:ext uri="{FF2B5EF4-FFF2-40B4-BE49-F238E27FC236}">
                      <a16:creationId xmlns:a16="http://schemas.microsoft.com/office/drawing/2014/main" id="{5166BAC0-36EC-054B-AEAE-4083E2973B9D}"/>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4" name="Rectangle 152">
                  <a:extLst>
                    <a:ext uri="{FF2B5EF4-FFF2-40B4-BE49-F238E27FC236}">
                      <a16:creationId xmlns:a16="http://schemas.microsoft.com/office/drawing/2014/main" id="{B8D687ED-21A3-5844-8144-FC4568CCB84C}"/>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5" name="Line 153">
                  <a:extLst>
                    <a:ext uri="{FF2B5EF4-FFF2-40B4-BE49-F238E27FC236}">
                      <a16:creationId xmlns:a16="http://schemas.microsoft.com/office/drawing/2014/main" id="{B0B99B84-F7F0-474D-9C17-F45572185CA1}"/>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386" name="Line 155">
              <a:extLst>
                <a:ext uri="{FF2B5EF4-FFF2-40B4-BE49-F238E27FC236}">
                  <a16:creationId xmlns:a16="http://schemas.microsoft.com/office/drawing/2014/main" id="{03C8D9EA-BBBC-B346-8BF2-359A0A507706}"/>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87" name="Line 156">
              <a:extLst>
                <a:ext uri="{FF2B5EF4-FFF2-40B4-BE49-F238E27FC236}">
                  <a16:creationId xmlns:a16="http://schemas.microsoft.com/office/drawing/2014/main" id="{A11B99D5-398C-2B4F-8426-2A7897D2674E}"/>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88" name="Line 157">
              <a:extLst>
                <a:ext uri="{FF2B5EF4-FFF2-40B4-BE49-F238E27FC236}">
                  <a16:creationId xmlns:a16="http://schemas.microsoft.com/office/drawing/2014/main" id="{E19B9C74-C0F9-9C48-96BC-5083BFA42607}"/>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89" name="Line 158">
              <a:extLst>
                <a:ext uri="{FF2B5EF4-FFF2-40B4-BE49-F238E27FC236}">
                  <a16:creationId xmlns:a16="http://schemas.microsoft.com/office/drawing/2014/main" id="{972BC1ED-3C65-0D48-80B7-F3828BC10B96}"/>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90" name="Line 159">
              <a:extLst>
                <a:ext uri="{FF2B5EF4-FFF2-40B4-BE49-F238E27FC236}">
                  <a16:creationId xmlns:a16="http://schemas.microsoft.com/office/drawing/2014/main" id="{C423A751-C773-8948-92DB-5C00303B0053}"/>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91" name="Line 160">
              <a:extLst>
                <a:ext uri="{FF2B5EF4-FFF2-40B4-BE49-F238E27FC236}">
                  <a16:creationId xmlns:a16="http://schemas.microsoft.com/office/drawing/2014/main" id="{2109E4A3-3D73-694A-B332-08F4B9DB2B2E}"/>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92" name="Oval 161">
              <a:extLst>
                <a:ext uri="{FF2B5EF4-FFF2-40B4-BE49-F238E27FC236}">
                  <a16:creationId xmlns:a16="http://schemas.microsoft.com/office/drawing/2014/main" id="{560F0CCD-566F-2848-BC28-48AB5BC46834}"/>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93" name="Oval 162">
              <a:extLst>
                <a:ext uri="{FF2B5EF4-FFF2-40B4-BE49-F238E27FC236}">
                  <a16:creationId xmlns:a16="http://schemas.microsoft.com/office/drawing/2014/main" id="{6B545151-450A-F94D-A4C6-78382BC89362}"/>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94" name="Oval 163">
              <a:extLst>
                <a:ext uri="{FF2B5EF4-FFF2-40B4-BE49-F238E27FC236}">
                  <a16:creationId xmlns:a16="http://schemas.microsoft.com/office/drawing/2014/main" id="{EA145C17-3847-3E48-8C50-06E7F086C3EA}"/>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95" name="Oval 164">
              <a:extLst>
                <a:ext uri="{FF2B5EF4-FFF2-40B4-BE49-F238E27FC236}">
                  <a16:creationId xmlns:a16="http://schemas.microsoft.com/office/drawing/2014/main" id="{D583174B-E718-A249-BE75-33AB9B1F693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96" name="Oval 165">
              <a:extLst>
                <a:ext uri="{FF2B5EF4-FFF2-40B4-BE49-F238E27FC236}">
                  <a16:creationId xmlns:a16="http://schemas.microsoft.com/office/drawing/2014/main" id="{FC9B88BE-9FFF-DE40-8BFE-380354604C84}"/>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97" name="Oval 166">
              <a:extLst>
                <a:ext uri="{FF2B5EF4-FFF2-40B4-BE49-F238E27FC236}">
                  <a16:creationId xmlns:a16="http://schemas.microsoft.com/office/drawing/2014/main" id="{6F896AF1-2C34-3149-8329-09390CA6B75A}"/>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98" name="Oval 167">
              <a:extLst>
                <a:ext uri="{FF2B5EF4-FFF2-40B4-BE49-F238E27FC236}">
                  <a16:creationId xmlns:a16="http://schemas.microsoft.com/office/drawing/2014/main" id="{54294AED-0555-D244-94AB-1E755BFB4E3F}"/>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99" name="Oval 168">
              <a:extLst>
                <a:ext uri="{FF2B5EF4-FFF2-40B4-BE49-F238E27FC236}">
                  <a16:creationId xmlns:a16="http://schemas.microsoft.com/office/drawing/2014/main" id="{89BB0930-936E-2C4A-B203-3AF50935C686}"/>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400" name="Oval 169">
              <a:extLst>
                <a:ext uri="{FF2B5EF4-FFF2-40B4-BE49-F238E27FC236}">
                  <a16:creationId xmlns:a16="http://schemas.microsoft.com/office/drawing/2014/main" id="{54A896D0-B039-1C43-B23B-699A69438397}"/>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401" name="Text Box 170">
              <a:extLst>
                <a:ext uri="{FF2B5EF4-FFF2-40B4-BE49-F238E27FC236}">
                  <a16:creationId xmlns:a16="http://schemas.microsoft.com/office/drawing/2014/main" id="{D7A7FAC4-A795-2344-B8A6-A06C12033377}"/>
                </a:ext>
              </a:extLst>
            </p:cNvPr>
            <p:cNvSpPr txBox="1">
              <a:spLocks noChangeArrowheads="1"/>
            </p:cNvSpPr>
            <p:nvPr/>
          </p:nvSpPr>
          <p:spPr bwMode="auto">
            <a:xfrm>
              <a:off x="6675121" y="5767934"/>
              <a:ext cx="185349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I</a:t>
              </a:r>
              <a:r>
                <a:rPr lang="en-US" altLang="en-US" sz="1350" kern="0" dirty="0" smtClean="0">
                  <a:solidFill>
                    <a:srgbClr val="000000"/>
                  </a:solidFill>
                  <a:latin typeface="Avenir Book" panose="020B0503020203020204" pitchFamily="34" charset="-78"/>
                  <a:cs typeface="Avenir Book" panose="020B0503020203020204" pitchFamily="34" charset="-78"/>
                </a:rPr>
                <a:t>nterconnection</a:t>
              </a:r>
              <a:endParaRPr lang="en-US" altLang="en-US" sz="1350" kern="0" dirty="0">
                <a:solidFill>
                  <a:srgbClr val="000000"/>
                </a:solidFill>
                <a:latin typeface="Avenir Book" panose="020B0503020203020204" pitchFamily="34" charset="-78"/>
                <a:cs typeface="Avenir Book" panose="020B0503020203020204" pitchFamily="34" charset="-78"/>
              </a:endParaRPr>
            </a:p>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network</a:t>
              </a:r>
            </a:p>
          </p:txBody>
        </p:sp>
        <p:sp>
          <p:nvSpPr>
            <p:cNvPr id="404" name="Freeform 173">
              <a:extLst>
                <a:ext uri="{FF2B5EF4-FFF2-40B4-BE49-F238E27FC236}">
                  <a16:creationId xmlns:a16="http://schemas.microsoft.com/office/drawing/2014/main" id="{7731649A-7A0C-FF4B-AE01-BDFE9F59024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406" name="Content Placeholder 2">
            <a:extLst>
              <a:ext uri="{FF2B5EF4-FFF2-40B4-BE49-F238E27FC236}">
                <a16:creationId xmlns:a16="http://schemas.microsoft.com/office/drawing/2014/main" id="{2B7122AF-D615-5F41-945E-7E1D8CD01EF3}"/>
              </a:ext>
            </a:extLst>
          </p:cNvPr>
          <p:cNvSpPr txBox="1">
            <a:spLocks/>
          </p:cNvSpPr>
          <p:nvPr/>
        </p:nvSpPr>
        <p:spPr>
          <a:xfrm>
            <a:off x="2191301" y="2959480"/>
            <a:ext cx="8276811" cy="49105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15504" defTabSz="685800">
              <a:spcBef>
                <a:spcPts val="750"/>
              </a:spcBef>
              <a:buFont typeface="Wingdings" charset="2"/>
              <a:buChar char="§"/>
              <a:defRPr/>
            </a:pPr>
            <a:r>
              <a:rPr lang="en-US" sz="2400" dirty="0">
                <a:solidFill>
                  <a:prstClr val="black"/>
                </a:solidFill>
                <a:latin typeface="Avenir Book" panose="020B0503020203020204" pitchFamily="34" charset="-78"/>
                <a:cs typeface="Avenir Book" panose="020B0503020203020204" pitchFamily="34" charset="-78"/>
              </a:rPr>
              <a:t>T</a:t>
            </a:r>
            <a:r>
              <a:rPr lang="en-US" sz="2400" dirty="0" smtClean="0">
                <a:solidFill>
                  <a:prstClr val="black"/>
                </a:solidFill>
                <a:latin typeface="Avenir Book" panose="020B0503020203020204" pitchFamily="34" charset="-78"/>
                <a:cs typeface="Avenir Book" panose="020B0503020203020204" pitchFamily="34" charset="-78"/>
              </a:rPr>
              <a:t>hree </a:t>
            </a:r>
            <a:r>
              <a:rPr lang="en-US" sz="2400" dirty="0">
                <a:solidFill>
                  <a:prstClr val="black"/>
                </a:solidFill>
                <a:latin typeface="Avenir Book" panose="020B0503020203020204" pitchFamily="34" charset="-78"/>
                <a:cs typeface="Avenir Book" panose="020B0503020203020204" pitchFamily="34" charset="-78"/>
              </a:rPr>
              <a:t>major types of switching fabrics:</a:t>
            </a:r>
          </a:p>
        </p:txBody>
      </p:sp>
      <p:sp>
        <p:nvSpPr>
          <p:cNvPr id="413" name="Content Placeholder 2">
            <a:extLst>
              <a:ext uri="{FF2B5EF4-FFF2-40B4-BE49-F238E27FC236}">
                <a16:creationId xmlns:a16="http://schemas.microsoft.com/office/drawing/2014/main" id="{A6F34ABD-FD08-FA48-8F01-C889297B0D8A}"/>
              </a:ext>
            </a:extLst>
          </p:cNvPr>
          <p:cNvSpPr txBox="1">
            <a:spLocks/>
          </p:cNvSpPr>
          <p:nvPr/>
        </p:nvSpPr>
        <p:spPr>
          <a:xfrm>
            <a:off x="2181362" y="1607760"/>
            <a:ext cx="8276811" cy="1738415"/>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15504" defTabSz="685800">
              <a:spcBef>
                <a:spcPts val="750"/>
              </a:spcBef>
              <a:buFont typeface="Wingdings" charset="2"/>
              <a:buChar char="§"/>
              <a:defRPr/>
            </a:pPr>
            <a:r>
              <a:rPr lang="en-US" sz="2400" dirty="0">
                <a:solidFill>
                  <a:srgbClr val="0000A3"/>
                </a:solidFill>
                <a:latin typeface="Avenir Book" panose="020B0503020203020204" pitchFamily="34" charset="-78"/>
                <a:cs typeface="Avenir Book" panose="020B0503020203020204" pitchFamily="34" charset="-78"/>
              </a:rPr>
              <a:t>S</a:t>
            </a:r>
            <a:r>
              <a:rPr lang="en-US" sz="2400" dirty="0" smtClean="0">
                <a:solidFill>
                  <a:srgbClr val="0000A3"/>
                </a:solidFill>
                <a:latin typeface="Avenir Book" panose="020B0503020203020204" pitchFamily="34" charset="-78"/>
                <a:cs typeface="Avenir Book" panose="020B0503020203020204" pitchFamily="34" charset="-78"/>
              </a:rPr>
              <a:t>witching </a:t>
            </a:r>
            <a:r>
              <a:rPr lang="en-US" sz="2400" dirty="0">
                <a:solidFill>
                  <a:srgbClr val="0000A3"/>
                </a:solidFill>
                <a:latin typeface="Avenir Book" panose="020B0503020203020204" pitchFamily="34" charset="-78"/>
                <a:cs typeface="Avenir Book" panose="020B0503020203020204" pitchFamily="34" charset="-78"/>
              </a:rPr>
              <a:t>rate: </a:t>
            </a:r>
            <a:r>
              <a:rPr lang="en-US" sz="2400" dirty="0">
                <a:solidFill>
                  <a:prstClr val="black"/>
                </a:solidFill>
                <a:latin typeface="Avenir Book" panose="020B0503020203020204" pitchFamily="34" charset="-78"/>
                <a:cs typeface="Avenir Book" panose="020B0503020203020204" pitchFamily="34" charset="-78"/>
              </a:rPr>
              <a:t>rate at which packets can be transfer from inputs to outputs</a:t>
            </a:r>
          </a:p>
          <a:p>
            <a:pPr marL="521494" lvl="1" indent="-173831" defTabSz="685800">
              <a:spcBef>
                <a:spcPts val="375"/>
              </a:spcBef>
              <a:buFont typeface="Arial"/>
              <a:buChar char="•"/>
              <a:defRPr/>
            </a:pPr>
            <a:r>
              <a:rPr lang="en-US" sz="1800" dirty="0" smtClean="0">
                <a:solidFill>
                  <a:prstClr val="black"/>
                </a:solidFill>
                <a:latin typeface="Avenir Book" panose="020B0503020203020204" pitchFamily="34" charset="-78"/>
                <a:cs typeface="Avenir Book" panose="020B0503020203020204" pitchFamily="34" charset="-78"/>
              </a:rPr>
              <a:t>Often </a:t>
            </a:r>
            <a:r>
              <a:rPr lang="en-US" sz="1800" dirty="0">
                <a:solidFill>
                  <a:prstClr val="black"/>
                </a:solidFill>
                <a:latin typeface="Avenir Book" panose="020B0503020203020204" pitchFamily="34" charset="-78"/>
                <a:cs typeface="Avenir Book" panose="020B0503020203020204" pitchFamily="34" charset="-78"/>
              </a:rPr>
              <a:t>measured as multiple of input/output line rate</a:t>
            </a:r>
          </a:p>
          <a:p>
            <a:pPr marL="521494" lvl="1" indent="-173831" defTabSz="685800">
              <a:spcBef>
                <a:spcPts val="375"/>
              </a:spcBef>
              <a:buFont typeface="Arial"/>
              <a:buChar char="•"/>
              <a:defRPr/>
            </a:pPr>
            <a:r>
              <a:rPr lang="en-US" sz="1800" dirty="0">
                <a:solidFill>
                  <a:prstClr val="black"/>
                </a:solidFill>
                <a:latin typeface="Avenir Book" panose="020B0503020203020204" pitchFamily="34" charset="-78"/>
                <a:cs typeface="Avenir Book" panose="020B0503020203020204" pitchFamily="34" charset="-78"/>
              </a:rPr>
              <a:t>N inputs: switching rate N times line rate desirable</a:t>
            </a:r>
          </a:p>
        </p:txBody>
      </p:sp>
    </p:spTree>
    <p:extLst>
      <p:ext uri="{BB962C8B-B14F-4D97-AF65-F5344CB8AC3E}">
        <p14:creationId xmlns:p14="http://schemas.microsoft.com/office/powerpoint/2010/main" val="2535735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65125"/>
            <a:ext cx="10515600" cy="1101729"/>
          </a:xfrm>
        </p:spPr>
        <p:txBody>
          <a:bodyPr>
            <a:normAutofit/>
          </a:bodyPr>
          <a:lstStyle/>
          <a:p>
            <a:r>
              <a:rPr lang="en-US" altLang="en-US" sz="3600" dirty="0">
                <a:ea typeface="ＭＳ Ｐゴシック" panose="020B0600070205080204" pitchFamily="34" charset="-128"/>
              </a:rPr>
              <a:t>Switching via memory</a:t>
            </a:r>
            <a:endParaRPr lang="en-US" sz="3600" dirty="0"/>
          </a:p>
        </p:txBody>
      </p:sp>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2228179" y="1380801"/>
            <a:ext cx="8465654" cy="2076345"/>
          </a:xfrm>
        </p:spPr>
        <p:txBody>
          <a:bodyPr>
            <a:normAutofit fontScale="92500" lnSpcReduction="20000"/>
          </a:bodyPr>
          <a:lstStyle/>
          <a:p>
            <a:pPr marL="176213" indent="-176213">
              <a:buNone/>
            </a:pPr>
            <a:r>
              <a:rPr lang="en-US" altLang="en-US" dirty="0">
                <a:solidFill>
                  <a:srgbClr val="C00000"/>
                </a:solidFill>
                <a:ea typeface="ＭＳ Ｐゴシック" panose="020B0600070205080204" pitchFamily="34" charset="-128"/>
              </a:rPr>
              <a:t>F</a:t>
            </a:r>
            <a:r>
              <a:rPr lang="en-US" altLang="en-US" dirty="0" smtClean="0">
                <a:solidFill>
                  <a:srgbClr val="C00000"/>
                </a:solidFill>
                <a:ea typeface="ＭＳ Ｐゴシック" panose="020B0600070205080204" pitchFamily="34" charset="-128"/>
              </a:rPr>
              <a:t>irst </a:t>
            </a:r>
            <a:r>
              <a:rPr lang="en-US" altLang="en-US" dirty="0">
                <a:solidFill>
                  <a:srgbClr val="C00000"/>
                </a:solidFill>
                <a:ea typeface="ＭＳ Ｐゴシック" panose="020B0600070205080204" pitchFamily="34" charset="-128"/>
              </a:rPr>
              <a:t>generation routers:</a:t>
            </a:r>
          </a:p>
          <a:p>
            <a:pPr marL="303610" indent="-215504"/>
            <a:r>
              <a:rPr lang="en-US" altLang="en-US" sz="2400" dirty="0">
                <a:ea typeface="ＭＳ Ｐゴシック" panose="020B0600070205080204" pitchFamily="34" charset="-128"/>
              </a:rPr>
              <a:t>T</a:t>
            </a:r>
            <a:r>
              <a:rPr lang="en-US" altLang="en-US" sz="2400" dirty="0" smtClean="0">
                <a:ea typeface="ＭＳ Ｐゴシック" panose="020B0600070205080204" pitchFamily="34" charset="-128"/>
              </a:rPr>
              <a:t>raditional </a:t>
            </a:r>
            <a:r>
              <a:rPr lang="en-US" altLang="en-US" sz="2400" dirty="0">
                <a:ea typeface="ＭＳ Ｐゴシック" panose="020B0600070205080204" pitchFamily="34" charset="-128"/>
              </a:rPr>
              <a:t>computers with switching under direct control of CPU</a:t>
            </a:r>
          </a:p>
          <a:p>
            <a:pPr marL="303610" indent="-215504"/>
            <a:r>
              <a:rPr lang="en-US" altLang="en-US" sz="2400" dirty="0">
                <a:ea typeface="ＭＳ Ｐゴシック" panose="020B0600070205080204" pitchFamily="34" charset="-128"/>
              </a:rPr>
              <a:t>P</a:t>
            </a:r>
            <a:r>
              <a:rPr lang="en-US" altLang="en-US" sz="2400" dirty="0" smtClean="0">
                <a:ea typeface="ＭＳ Ｐゴシック" panose="020B0600070205080204" pitchFamily="34" charset="-128"/>
              </a:rPr>
              <a:t>acket </a:t>
            </a:r>
            <a:r>
              <a:rPr lang="en-US" altLang="en-US" sz="2400" dirty="0">
                <a:ea typeface="ＭＳ Ｐゴシック" panose="020B0600070205080204" pitchFamily="34" charset="-128"/>
              </a:rPr>
              <a:t>copied to system’</a:t>
            </a:r>
            <a:r>
              <a:rPr lang="en-US" altLang="ja-JP" sz="2400" dirty="0">
                <a:ea typeface="ＭＳ Ｐゴシック" panose="020B0600070205080204" pitchFamily="34" charset="-128"/>
              </a:rPr>
              <a:t>s memory</a:t>
            </a:r>
          </a:p>
          <a:p>
            <a:pPr marL="303610" indent="-215504"/>
            <a:r>
              <a:rPr lang="en-US" altLang="en-US" sz="2400" dirty="0">
                <a:ea typeface="ＭＳ Ｐゴシック" panose="020B0600070205080204" pitchFamily="34" charset="-128"/>
              </a:rPr>
              <a:t>S</a:t>
            </a:r>
            <a:r>
              <a:rPr lang="en-US" altLang="en-US" sz="2400" dirty="0" smtClean="0">
                <a:ea typeface="ＭＳ Ｐゴシック" panose="020B0600070205080204" pitchFamily="34" charset="-128"/>
              </a:rPr>
              <a:t>peed </a:t>
            </a:r>
            <a:r>
              <a:rPr lang="en-US" altLang="en-US" sz="2400" dirty="0">
                <a:ea typeface="ＭＳ Ｐゴシック" panose="020B0600070205080204" pitchFamily="34" charset="-128"/>
              </a:rPr>
              <a:t>limited by memory bandwidth (2 bus crossings per datagram)</a:t>
            </a:r>
          </a:p>
        </p:txBody>
      </p:sp>
      <p:grpSp>
        <p:nvGrpSpPr>
          <p:cNvPr id="20" name="Group 42">
            <a:extLst>
              <a:ext uri="{FF2B5EF4-FFF2-40B4-BE49-F238E27FC236}">
                <a16:creationId xmlns:a16="http://schemas.microsoft.com/office/drawing/2014/main" id="{F2B5464E-F88B-A642-84D4-5094AFD5B16B}"/>
              </a:ext>
            </a:extLst>
          </p:cNvPr>
          <p:cNvGrpSpPr>
            <a:grpSpLocks/>
          </p:cNvGrpSpPr>
          <p:nvPr/>
        </p:nvGrpSpPr>
        <p:grpSpPr bwMode="auto">
          <a:xfrm>
            <a:off x="4031535" y="3601276"/>
            <a:ext cx="5030391" cy="1365647"/>
            <a:chOff x="969" y="2540"/>
            <a:chExt cx="4225" cy="1147"/>
          </a:xfrm>
        </p:grpSpPr>
        <p:sp>
          <p:nvSpPr>
            <p:cNvPr id="21" name="Rectangle 30">
              <a:extLst>
                <a:ext uri="{FF2B5EF4-FFF2-40B4-BE49-F238E27FC236}">
                  <a16:creationId xmlns:a16="http://schemas.microsoft.com/office/drawing/2014/main" id="{45BBBE01-E2E8-274B-8035-4961E1D9E91A}"/>
                </a:ext>
              </a:extLst>
            </p:cNvPr>
            <p:cNvSpPr>
              <a:spLocks noChangeArrowheads="1"/>
            </p:cNvSpPr>
            <p:nvPr/>
          </p:nvSpPr>
          <p:spPr bwMode="auto">
            <a:xfrm>
              <a:off x="983" y="2542"/>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endParaRPr>
            </a:p>
          </p:txBody>
        </p:sp>
        <p:sp>
          <p:nvSpPr>
            <p:cNvPr id="22" name="Text Box 31">
              <a:extLst>
                <a:ext uri="{FF2B5EF4-FFF2-40B4-BE49-F238E27FC236}">
                  <a16:creationId xmlns:a16="http://schemas.microsoft.com/office/drawing/2014/main" id="{FFED6ECD-74D4-9944-B695-F1E1E045E39E}"/>
                </a:ext>
              </a:extLst>
            </p:cNvPr>
            <p:cNvSpPr txBox="1">
              <a:spLocks noChangeArrowheads="1"/>
            </p:cNvSpPr>
            <p:nvPr/>
          </p:nvSpPr>
          <p:spPr bwMode="auto">
            <a:xfrm>
              <a:off x="969" y="2557"/>
              <a:ext cx="753"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a:solidFill>
                    <a:srgbClr val="000000"/>
                  </a:solidFill>
                </a:rPr>
                <a:t>input</a:t>
              </a:r>
            </a:p>
            <a:p>
              <a:pPr algn="ctr" defTabSz="685800" eaLnBrk="0" fontAlgn="base" hangingPunct="0">
                <a:lnSpc>
                  <a:spcPct val="90000"/>
                </a:lnSpc>
                <a:spcBef>
                  <a:spcPct val="0"/>
                </a:spcBef>
                <a:spcAft>
                  <a:spcPct val="0"/>
                </a:spcAft>
                <a:defRPr/>
              </a:pPr>
              <a:r>
                <a:rPr lang="en-US" altLang="en-US" sz="1350" kern="0">
                  <a:solidFill>
                    <a:srgbClr val="000000"/>
                  </a:solidFill>
                </a:rPr>
                <a:t>port</a:t>
              </a:r>
            </a:p>
            <a:p>
              <a:pPr algn="ctr" defTabSz="685800" eaLnBrk="0" fontAlgn="base" hangingPunct="0">
                <a:lnSpc>
                  <a:spcPct val="90000"/>
                </a:lnSpc>
                <a:spcBef>
                  <a:spcPct val="0"/>
                </a:spcBef>
                <a:spcAft>
                  <a:spcPct val="0"/>
                </a:spcAft>
                <a:defRPr/>
              </a:pPr>
              <a:r>
                <a:rPr lang="en-US" altLang="en-US" sz="1350" kern="0">
                  <a:solidFill>
                    <a:srgbClr val="000000"/>
                  </a:solidFill>
                </a:rPr>
                <a:t>(e.g.,</a:t>
              </a:r>
            </a:p>
            <a:p>
              <a:pPr algn="ctr" defTabSz="685800" eaLnBrk="0" fontAlgn="base" hangingPunct="0">
                <a:lnSpc>
                  <a:spcPct val="90000"/>
                </a:lnSpc>
                <a:spcBef>
                  <a:spcPct val="0"/>
                </a:spcBef>
                <a:spcAft>
                  <a:spcPct val="0"/>
                </a:spcAft>
                <a:defRPr/>
              </a:pPr>
              <a:r>
                <a:rPr lang="en-US" altLang="en-US" sz="1350" kern="0">
                  <a:solidFill>
                    <a:srgbClr val="000000"/>
                  </a:solidFill>
                </a:rPr>
                <a:t>Ethernet)</a:t>
              </a:r>
            </a:p>
          </p:txBody>
        </p:sp>
        <p:sp>
          <p:nvSpPr>
            <p:cNvPr id="23" name="Text Box 32">
              <a:extLst>
                <a:ext uri="{FF2B5EF4-FFF2-40B4-BE49-F238E27FC236}">
                  <a16:creationId xmlns:a16="http://schemas.microsoft.com/office/drawing/2014/main" id="{20392B0C-5AA1-5D4A-8C31-19BC5047BD55}"/>
                </a:ext>
              </a:extLst>
            </p:cNvPr>
            <p:cNvSpPr txBox="1">
              <a:spLocks noChangeArrowheads="1"/>
            </p:cNvSpPr>
            <p:nvPr/>
          </p:nvSpPr>
          <p:spPr bwMode="auto">
            <a:xfrm>
              <a:off x="2302" y="2773"/>
              <a:ext cx="680"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a:solidFill>
                    <a:srgbClr val="000000"/>
                  </a:solidFill>
                </a:rPr>
                <a:t>memory</a:t>
              </a:r>
            </a:p>
          </p:txBody>
        </p:sp>
        <p:sp>
          <p:nvSpPr>
            <p:cNvPr id="24" name="Rectangle 34">
              <a:extLst>
                <a:ext uri="{FF2B5EF4-FFF2-40B4-BE49-F238E27FC236}">
                  <a16:creationId xmlns:a16="http://schemas.microsoft.com/office/drawing/2014/main" id="{EA86606E-2DCD-924C-A723-41E2CA4CDA0D}"/>
                </a:ext>
              </a:extLst>
            </p:cNvPr>
            <p:cNvSpPr>
              <a:spLocks noChangeArrowheads="1"/>
            </p:cNvSpPr>
            <p:nvPr/>
          </p:nvSpPr>
          <p:spPr bwMode="auto">
            <a:xfrm>
              <a:off x="2072" y="2542"/>
              <a:ext cx="1173" cy="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endParaRPr>
            </a:p>
          </p:txBody>
        </p:sp>
        <p:sp>
          <p:nvSpPr>
            <p:cNvPr id="25" name="Rectangle 35">
              <a:extLst>
                <a:ext uri="{FF2B5EF4-FFF2-40B4-BE49-F238E27FC236}">
                  <a16:creationId xmlns:a16="http://schemas.microsoft.com/office/drawing/2014/main" id="{24885012-DDCB-5048-A51F-1CDF934C29D4}"/>
                </a:ext>
              </a:extLst>
            </p:cNvPr>
            <p:cNvSpPr>
              <a:spLocks noChangeArrowheads="1"/>
            </p:cNvSpPr>
            <p:nvPr/>
          </p:nvSpPr>
          <p:spPr bwMode="auto">
            <a:xfrm>
              <a:off x="3557" y="2540"/>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endParaRPr>
            </a:p>
          </p:txBody>
        </p:sp>
        <p:sp>
          <p:nvSpPr>
            <p:cNvPr id="26" name="Text Box 36">
              <a:extLst>
                <a:ext uri="{FF2B5EF4-FFF2-40B4-BE49-F238E27FC236}">
                  <a16:creationId xmlns:a16="http://schemas.microsoft.com/office/drawing/2014/main" id="{14386179-C33A-9940-94C2-AA092DA42295}"/>
                </a:ext>
              </a:extLst>
            </p:cNvPr>
            <p:cNvSpPr txBox="1">
              <a:spLocks noChangeArrowheads="1"/>
            </p:cNvSpPr>
            <p:nvPr/>
          </p:nvSpPr>
          <p:spPr bwMode="auto">
            <a:xfrm>
              <a:off x="3543" y="2555"/>
              <a:ext cx="753"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a:solidFill>
                    <a:srgbClr val="000000"/>
                  </a:solidFill>
                </a:rPr>
                <a:t>output</a:t>
              </a:r>
            </a:p>
            <a:p>
              <a:pPr algn="ctr" defTabSz="685800" eaLnBrk="0" fontAlgn="base" hangingPunct="0">
                <a:lnSpc>
                  <a:spcPct val="90000"/>
                </a:lnSpc>
                <a:spcBef>
                  <a:spcPct val="0"/>
                </a:spcBef>
                <a:spcAft>
                  <a:spcPct val="0"/>
                </a:spcAft>
                <a:defRPr/>
              </a:pPr>
              <a:r>
                <a:rPr lang="en-US" altLang="en-US" sz="1350" kern="0">
                  <a:solidFill>
                    <a:srgbClr val="000000"/>
                  </a:solidFill>
                </a:rPr>
                <a:t>port</a:t>
              </a:r>
            </a:p>
            <a:p>
              <a:pPr algn="ctr" defTabSz="685800" eaLnBrk="0" fontAlgn="base" hangingPunct="0">
                <a:lnSpc>
                  <a:spcPct val="90000"/>
                </a:lnSpc>
                <a:spcBef>
                  <a:spcPct val="0"/>
                </a:spcBef>
                <a:spcAft>
                  <a:spcPct val="0"/>
                </a:spcAft>
                <a:defRPr/>
              </a:pPr>
              <a:r>
                <a:rPr lang="en-US" altLang="en-US" sz="1350" kern="0">
                  <a:solidFill>
                    <a:srgbClr val="000000"/>
                  </a:solidFill>
                </a:rPr>
                <a:t>(e.g.,</a:t>
              </a:r>
            </a:p>
            <a:p>
              <a:pPr algn="ctr" defTabSz="685800" eaLnBrk="0" fontAlgn="base" hangingPunct="0">
                <a:lnSpc>
                  <a:spcPct val="90000"/>
                </a:lnSpc>
                <a:spcBef>
                  <a:spcPct val="0"/>
                </a:spcBef>
                <a:spcAft>
                  <a:spcPct val="0"/>
                </a:spcAft>
                <a:defRPr/>
              </a:pPr>
              <a:r>
                <a:rPr lang="en-US" altLang="en-US" sz="1350" kern="0">
                  <a:solidFill>
                    <a:srgbClr val="000000"/>
                  </a:solidFill>
                </a:rPr>
                <a:t>Ethernet)</a:t>
              </a:r>
            </a:p>
          </p:txBody>
        </p:sp>
        <p:sp>
          <p:nvSpPr>
            <p:cNvPr id="27" name="Line 37">
              <a:extLst>
                <a:ext uri="{FF2B5EF4-FFF2-40B4-BE49-F238E27FC236}">
                  <a16:creationId xmlns:a16="http://schemas.microsoft.com/office/drawing/2014/main" id="{65666B6A-D931-D542-B3CE-2E1BC9433DC1}"/>
                </a:ext>
              </a:extLst>
            </p:cNvPr>
            <p:cNvSpPr>
              <a:spLocks noChangeShapeType="1"/>
            </p:cNvSpPr>
            <p:nvPr/>
          </p:nvSpPr>
          <p:spPr bwMode="auto">
            <a:xfrm>
              <a:off x="983" y="3561"/>
              <a:ext cx="3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rial" panose="020B0604020202020204" pitchFamily="34" charset="0"/>
                <a:ea typeface="ＭＳ Ｐゴシック" panose="020B0600070205080204" pitchFamily="34" charset="-128"/>
              </a:endParaRPr>
            </a:p>
          </p:txBody>
        </p:sp>
        <p:sp>
          <p:nvSpPr>
            <p:cNvPr id="28" name="Line 38">
              <a:extLst>
                <a:ext uri="{FF2B5EF4-FFF2-40B4-BE49-F238E27FC236}">
                  <a16:creationId xmlns:a16="http://schemas.microsoft.com/office/drawing/2014/main" id="{60D852FF-88FA-2B42-8C46-DCE293525165}"/>
                </a:ext>
              </a:extLst>
            </p:cNvPr>
            <p:cNvSpPr>
              <a:spLocks noChangeShapeType="1"/>
            </p:cNvSpPr>
            <p:nvPr/>
          </p:nvSpPr>
          <p:spPr bwMode="auto">
            <a:xfrm>
              <a:off x="1370" y="325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rial" panose="020B0604020202020204" pitchFamily="34" charset="0"/>
                <a:ea typeface="ＭＳ Ｐゴシック" panose="020B0600070205080204" pitchFamily="34" charset="-128"/>
              </a:endParaRPr>
            </a:p>
          </p:txBody>
        </p:sp>
        <p:sp>
          <p:nvSpPr>
            <p:cNvPr id="29" name="Line 39">
              <a:extLst>
                <a:ext uri="{FF2B5EF4-FFF2-40B4-BE49-F238E27FC236}">
                  <a16:creationId xmlns:a16="http://schemas.microsoft.com/office/drawing/2014/main" id="{6E64FFE5-A2FF-0849-879D-A0AA8D0578BD}"/>
                </a:ext>
              </a:extLst>
            </p:cNvPr>
            <p:cNvSpPr>
              <a:spLocks noChangeShapeType="1"/>
            </p:cNvSpPr>
            <p:nvPr/>
          </p:nvSpPr>
          <p:spPr bwMode="auto">
            <a:xfrm>
              <a:off x="3939" y="324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rial" panose="020B0604020202020204" pitchFamily="34" charset="0"/>
                <a:ea typeface="ＭＳ Ｐゴシック" panose="020B0600070205080204" pitchFamily="34" charset="-128"/>
              </a:endParaRPr>
            </a:p>
          </p:txBody>
        </p:sp>
        <p:sp>
          <p:nvSpPr>
            <p:cNvPr id="30" name="Line 40">
              <a:extLst>
                <a:ext uri="{FF2B5EF4-FFF2-40B4-BE49-F238E27FC236}">
                  <a16:creationId xmlns:a16="http://schemas.microsoft.com/office/drawing/2014/main" id="{CA89C20C-F9FF-C845-B7D8-9DEA22C142FB}"/>
                </a:ext>
              </a:extLst>
            </p:cNvPr>
            <p:cNvSpPr>
              <a:spLocks noChangeShapeType="1"/>
            </p:cNvSpPr>
            <p:nvPr/>
          </p:nvSpPr>
          <p:spPr bwMode="auto">
            <a:xfrm>
              <a:off x="2665" y="3240"/>
              <a:ext cx="0" cy="3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rial" panose="020B0604020202020204" pitchFamily="34" charset="0"/>
                <a:ea typeface="ＭＳ Ｐゴシック" panose="020B0600070205080204" pitchFamily="34" charset="-128"/>
              </a:endParaRPr>
            </a:p>
          </p:txBody>
        </p:sp>
        <p:sp>
          <p:nvSpPr>
            <p:cNvPr id="31" name="Text Box 41">
              <a:extLst>
                <a:ext uri="{FF2B5EF4-FFF2-40B4-BE49-F238E27FC236}">
                  <a16:creationId xmlns:a16="http://schemas.microsoft.com/office/drawing/2014/main" id="{2EA1FDDA-9659-AC45-86D4-9A50513453AF}"/>
                </a:ext>
              </a:extLst>
            </p:cNvPr>
            <p:cNvSpPr txBox="1">
              <a:spLocks noChangeArrowheads="1"/>
            </p:cNvSpPr>
            <p:nvPr/>
          </p:nvSpPr>
          <p:spPr bwMode="auto">
            <a:xfrm>
              <a:off x="4304" y="3435"/>
              <a:ext cx="89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rPr>
                <a:t>system bus</a:t>
              </a:r>
            </a:p>
          </p:txBody>
        </p:sp>
      </p:grpSp>
      <p:pic>
        <p:nvPicPr>
          <p:cNvPr id="32" name="Picture 43">
            <a:extLst>
              <a:ext uri="{FF2B5EF4-FFF2-40B4-BE49-F238E27FC236}">
                <a16:creationId xmlns:a16="http://schemas.microsoft.com/office/drawing/2014/main" id="{934DBF87-BC52-A04F-9252-6C0BA3F16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973" y="3746533"/>
            <a:ext cx="400050" cy="51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44">
            <a:extLst>
              <a:ext uri="{FF2B5EF4-FFF2-40B4-BE49-F238E27FC236}">
                <a16:creationId xmlns:a16="http://schemas.microsoft.com/office/drawing/2014/main" id="{F4E5056C-1E65-BD48-BC26-3C48FF565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1073" y="3719149"/>
            <a:ext cx="400050" cy="51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45">
            <a:extLst>
              <a:ext uri="{FF2B5EF4-FFF2-40B4-BE49-F238E27FC236}">
                <a16:creationId xmlns:a16="http://schemas.microsoft.com/office/drawing/2014/main" id="{8A994D05-53E3-B047-9E60-A9448B35FAA0}"/>
              </a:ext>
            </a:extLst>
          </p:cNvPr>
          <p:cNvSpPr>
            <a:spLocks noChangeArrowheads="1"/>
          </p:cNvSpPr>
          <p:nvPr/>
        </p:nvSpPr>
        <p:spPr bwMode="auto">
          <a:xfrm>
            <a:off x="3161188" y="3922745"/>
            <a:ext cx="326231" cy="16668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endParaRPr>
          </a:p>
        </p:txBody>
      </p:sp>
      <p:sp>
        <p:nvSpPr>
          <p:cNvPr id="35" name="Rectangle 46">
            <a:extLst>
              <a:ext uri="{FF2B5EF4-FFF2-40B4-BE49-F238E27FC236}">
                <a16:creationId xmlns:a16="http://schemas.microsoft.com/office/drawing/2014/main" id="{14B41E01-8B4F-2643-84CF-7D3D707C7DA0}"/>
              </a:ext>
            </a:extLst>
          </p:cNvPr>
          <p:cNvSpPr>
            <a:spLocks noChangeArrowheads="1"/>
          </p:cNvSpPr>
          <p:nvPr/>
        </p:nvSpPr>
        <p:spPr bwMode="auto">
          <a:xfrm>
            <a:off x="3170713" y="3929890"/>
            <a:ext cx="334566" cy="159544"/>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endParaRPr>
          </a:p>
        </p:txBody>
      </p:sp>
    </p:spTree>
    <p:extLst>
      <p:ext uri="{BB962C8B-B14F-4D97-AF65-F5344CB8AC3E}">
        <p14:creationId xmlns:p14="http://schemas.microsoft.com/office/powerpoint/2010/main" val="426391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70833E-6 2.59259E-6 L 0.08763 2.59259E-6 L 0.09024 0.13495 L 0.20847 0.13495 L 0.20847 0.04074 " pathEditMode="relative" rAng="0" ptsTypes="AAAAA">
                                      <p:cBhvr>
                                        <p:cTn id="6" dur="2000" fill="hold"/>
                                        <p:tgtEl>
                                          <p:spTgt spid="34"/>
                                        </p:tgtEl>
                                        <p:attrNameLst>
                                          <p:attrName>ppt_x</p:attrName>
                                          <p:attrName>ppt_y</p:attrName>
                                        </p:attrNameLst>
                                      </p:cBhvr>
                                      <p:rCtr x="10417" y="6736"/>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dissolve">
                                      <p:cBhvr>
                                        <p:cTn id="10" dur="500"/>
                                        <p:tgtEl>
                                          <p:spTgt spid="35"/>
                                        </p:tgtEl>
                                      </p:cBhvr>
                                    </p:animEffect>
                                  </p:childTnLst>
                                </p:cTn>
                              </p:par>
                            </p:childTnLst>
                          </p:cTn>
                        </p:par>
                        <p:par>
                          <p:cTn id="11" fill="hold">
                            <p:stCondLst>
                              <p:cond delay="2500"/>
                            </p:stCondLst>
                            <p:childTnLst>
                              <p:par>
                                <p:cTn id="12" presetID="0" presetClass="path" presetSubtype="0" accel="50000" decel="50000" fill="hold" grpId="1" nodeType="afterEffect">
                                  <p:stCondLst>
                                    <p:cond delay="0"/>
                                  </p:stCondLst>
                                  <p:childTnLst>
                                    <p:animMotion origin="layout" path="M 2.08333E-6 -2.22222E-6 L 0.1151 -2.22222E-6 L 0.11758 0.1382 L 0.24049 0.13588 L 0.23945 0.03843 " pathEditMode="relative" rAng="0" ptsTypes="AAAAA">
                                      <p:cBhvr>
                                        <p:cTn id="13" dur="2000" fill="hold"/>
                                        <p:tgtEl>
                                          <p:spTgt spid="35"/>
                                        </p:tgtEl>
                                        <p:attrNameLst>
                                          <p:attrName>ppt_x</p:attrName>
                                          <p:attrName>ppt_y</p:attrName>
                                        </p:attrNameLst>
                                      </p:cBhvr>
                                      <p:rCtr x="12018" y="6898"/>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1" nodeType="clickEffect">
                                  <p:stCondLst>
                                    <p:cond delay="0"/>
                                  </p:stCondLst>
                                  <p:childTnLst>
                                    <p:animMotion origin="layout" path="M 0.20846 0.04074 L 0.21797 0.04074 L 0.21797 0.12847 L 0.34049 0.12361 L 0.34114 -0.00162 L 0.44036 -0.00162 " pathEditMode="relative" rAng="0" ptsTypes="AAAAAA">
                                      <p:cBhvr>
                                        <p:cTn id="17" dur="2000" fill="hold"/>
                                        <p:tgtEl>
                                          <p:spTgt spid="34"/>
                                        </p:tgtEl>
                                        <p:attrNameLst>
                                          <p:attrName>ppt_x</p:attrName>
                                          <p:attrName>ppt_y</p:attrName>
                                        </p:attrNameLst>
                                      </p:cBhvr>
                                      <p:rCtr x="11589" y="2269"/>
                                    </p:animMotion>
                                  </p:childTnLst>
                                </p:cTn>
                              </p:par>
                            </p:childTnLst>
                          </p:cTn>
                        </p:par>
                        <p:par>
                          <p:cTn id="18" fill="hold">
                            <p:stCondLst>
                              <p:cond delay="2000"/>
                            </p:stCondLst>
                            <p:childTnLst>
                              <p:par>
                                <p:cTn id="19" presetID="9" presetClass="exit" presetSubtype="0" fill="hold" grpId="2" nodeType="afterEffect">
                                  <p:stCondLst>
                                    <p:cond delay="0"/>
                                  </p:stCondLst>
                                  <p:childTnLst>
                                    <p:animEffect transition="out" filter="dissolve">
                                      <p:cBhvr>
                                        <p:cTn id="20" dur="500"/>
                                        <p:tgtEl>
                                          <p:spTgt spid="34"/>
                                        </p:tgtEl>
                                      </p:cBhvr>
                                    </p:animEffect>
                                    <p:set>
                                      <p:cBhvr>
                                        <p:cTn id="21"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4" grpId="2" animBg="1"/>
      <p:bldP spid="35" grpId="0" animBg="1"/>
      <p:bldP spid="3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3600" dirty="0">
                <a:ea typeface="ＭＳ Ｐゴシック" panose="020B0600070205080204" pitchFamily="34" charset="-128"/>
              </a:rPr>
              <a:t>Switching via a bus</a:t>
            </a:r>
            <a:endParaRPr lang="en-US" sz="3600" dirty="0"/>
          </a:p>
        </p:txBody>
      </p:sp>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2108150" y="1545972"/>
            <a:ext cx="7931201" cy="2076345"/>
          </a:xfrm>
        </p:spPr>
        <p:txBody>
          <a:bodyPr>
            <a:normAutofit fontScale="92500"/>
          </a:bodyPr>
          <a:lstStyle/>
          <a:p>
            <a:pPr>
              <a:buFont typeface="Wingdings" charset="2"/>
              <a:buChar char="§"/>
              <a:defRPr/>
            </a:pPr>
            <a:r>
              <a:rPr lang="en-US" sz="2400" dirty="0"/>
              <a:t>D</a:t>
            </a:r>
            <a:r>
              <a:rPr lang="en-US" sz="2400" dirty="0" smtClean="0"/>
              <a:t>atagram </a:t>
            </a:r>
            <a:r>
              <a:rPr lang="en-US" sz="2400" dirty="0"/>
              <a:t>from input port memory to output port memory via a shared bus</a:t>
            </a:r>
          </a:p>
          <a:p>
            <a:pPr>
              <a:buFont typeface="Wingdings" charset="2"/>
              <a:buChar char="§"/>
              <a:defRPr/>
            </a:pPr>
            <a:r>
              <a:rPr lang="en-US" sz="2400" dirty="0">
                <a:solidFill>
                  <a:srgbClr val="CC0000"/>
                </a:solidFill>
              </a:rPr>
              <a:t>B</a:t>
            </a:r>
            <a:r>
              <a:rPr lang="en-US" sz="2400" dirty="0" smtClean="0">
                <a:solidFill>
                  <a:srgbClr val="CC0000"/>
                </a:solidFill>
              </a:rPr>
              <a:t>us </a:t>
            </a:r>
            <a:r>
              <a:rPr lang="en-US" sz="2400" dirty="0">
                <a:solidFill>
                  <a:srgbClr val="CC0000"/>
                </a:solidFill>
              </a:rPr>
              <a:t>contention:</a:t>
            </a:r>
            <a:r>
              <a:rPr lang="en-US" sz="2400" dirty="0"/>
              <a:t>  switching speed limited by bus bandwidth</a:t>
            </a:r>
          </a:p>
          <a:p>
            <a:pPr>
              <a:buFont typeface="Wingdings" charset="2"/>
              <a:buChar char="§"/>
              <a:defRPr/>
            </a:pPr>
            <a:r>
              <a:rPr lang="en-US" sz="2400" dirty="0"/>
              <a:t>32 Gbps bus, Cisco 5600: sufficient speed for access routers</a:t>
            </a:r>
          </a:p>
        </p:txBody>
      </p:sp>
      <p:grpSp>
        <p:nvGrpSpPr>
          <p:cNvPr id="4" name="Group 3">
            <a:extLst>
              <a:ext uri="{FF2B5EF4-FFF2-40B4-BE49-F238E27FC236}">
                <a16:creationId xmlns:a16="http://schemas.microsoft.com/office/drawing/2014/main" id="{9B8CD304-8CB5-AA4B-A0E8-C0ADE3BF0764}"/>
              </a:ext>
            </a:extLst>
          </p:cNvPr>
          <p:cNvGrpSpPr/>
          <p:nvPr/>
        </p:nvGrpSpPr>
        <p:grpSpPr>
          <a:xfrm>
            <a:off x="4198197" y="3624959"/>
            <a:ext cx="3972499" cy="1324753"/>
            <a:chOff x="4336991" y="4484392"/>
            <a:chExt cx="2903568" cy="1047064"/>
          </a:xfrm>
        </p:grpSpPr>
        <p:grpSp>
          <p:nvGrpSpPr>
            <p:cNvPr id="21" name="Group 80">
              <a:extLst>
                <a:ext uri="{FF2B5EF4-FFF2-40B4-BE49-F238E27FC236}">
                  <a16:creationId xmlns:a16="http://schemas.microsoft.com/office/drawing/2014/main" id="{6528F6A7-EDEC-9C4B-9732-5C83E48F24B4}"/>
                </a:ext>
              </a:extLst>
            </p:cNvPr>
            <p:cNvGrpSpPr>
              <a:grpSpLocks/>
            </p:cNvGrpSpPr>
            <p:nvPr/>
          </p:nvGrpSpPr>
          <p:grpSpPr bwMode="auto">
            <a:xfrm>
              <a:off x="4769281" y="4484392"/>
              <a:ext cx="1093120" cy="215900"/>
              <a:chOff x="876" y="2800"/>
              <a:chExt cx="788" cy="175"/>
            </a:xfrm>
          </p:grpSpPr>
          <p:sp>
            <p:nvSpPr>
              <p:cNvPr id="22" name="Rectangle 81">
                <a:extLst>
                  <a:ext uri="{FF2B5EF4-FFF2-40B4-BE49-F238E27FC236}">
                    <a16:creationId xmlns:a16="http://schemas.microsoft.com/office/drawing/2014/main" id="{DFDBF7BA-06E4-494D-8F9D-FFA33A3BF9B1}"/>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3" name="Rectangle 82">
                <a:extLst>
                  <a:ext uri="{FF2B5EF4-FFF2-40B4-BE49-F238E27FC236}">
                    <a16:creationId xmlns:a16="http://schemas.microsoft.com/office/drawing/2014/main" id="{2C9A0A09-54EF-D24E-84A4-0E4BF0FA6A9A}"/>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4" name="Rectangle 83">
                <a:extLst>
                  <a:ext uri="{FF2B5EF4-FFF2-40B4-BE49-F238E27FC236}">
                    <a16:creationId xmlns:a16="http://schemas.microsoft.com/office/drawing/2014/main" id="{AF1F9C4D-1234-2343-9758-A7BC801F60D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5" name="Rectangle 84">
                <a:extLst>
                  <a:ext uri="{FF2B5EF4-FFF2-40B4-BE49-F238E27FC236}">
                    <a16:creationId xmlns:a16="http://schemas.microsoft.com/office/drawing/2014/main" id="{FFA1C2EC-B4A7-7945-BE6D-F41404063626}"/>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6" name="Line 85">
                <a:extLst>
                  <a:ext uri="{FF2B5EF4-FFF2-40B4-BE49-F238E27FC236}">
                    <a16:creationId xmlns:a16="http://schemas.microsoft.com/office/drawing/2014/main" id="{BB9C01BB-870F-9B4A-8484-B8328825B5D3}"/>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7" name="Group 86">
              <a:extLst>
                <a:ext uri="{FF2B5EF4-FFF2-40B4-BE49-F238E27FC236}">
                  <a16:creationId xmlns:a16="http://schemas.microsoft.com/office/drawing/2014/main" id="{0507AB92-4047-F447-8DD5-6B9DDD71376B}"/>
                </a:ext>
              </a:extLst>
            </p:cNvPr>
            <p:cNvGrpSpPr>
              <a:grpSpLocks/>
            </p:cNvGrpSpPr>
            <p:nvPr/>
          </p:nvGrpSpPr>
          <p:grpSpPr bwMode="auto">
            <a:xfrm>
              <a:off x="4767694" y="4879680"/>
              <a:ext cx="1094506" cy="215900"/>
              <a:chOff x="876" y="2800"/>
              <a:chExt cx="789" cy="175"/>
            </a:xfrm>
          </p:grpSpPr>
          <p:sp>
            <p:nvSpPr>
              <p:cNvPr id="28" name="Rectangle 87">
                <a:extLst>
                  <a:ext uri="{FF2B5EF4-FFF2-40B4-BE49-F238E27FC236}">
                    <a16:creationId xmlns:a16="http://schemas.microsoft.com/office/drawing/2014/main" id="{1F3E0863-B0C8-C846-9E3A-94CA2AB7D17A}"/>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29" name="Rectangle 88">
                <a:extLst>
                  <a:ext uri="{FF2B5EF4-FFF2-40B4-BE49-F238E27FC236}">
                    <a16:creationId xmlns:a16="http://schemas.microsoft.com/office/drawing/2014/main" id="{E1208338-3967-594A-A93C-06C80B2EF0C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0" name="Rectangle 89">
                <a:extLst>
                  <a:ext uri="{FF2B5EF4-FFF2-40B4-BE49-F238E27FC236}">
                    <a16:creationId xmlns:a16="http://schemas.microsoft.com/office/drawing/2014/main" id="{AD425D1B-FA67-5D49-809C-40473A85332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1" name="Rectangle 90">
                <a:extLst>
                  <a:ext uri="{FF2B5EF4-FFF2-40B4-BE49-F238E27FC236}">
                    <a16:creationId xmlns:a16="http://schemas.microsoft.com/office/drawing/2014/main" id="{C12121D2-ED33-1E48-B66D-BB7E335548F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 name="Line 91">
                <a:extLst>
                  <a:ext uri="{FF2B5EF4-FFF2-40B4-BE49-F238E27FC236}">
                    <a16:creationId xmlns:a16="http://schemas.microsoft.com/office/drawing/2014/main" id="{29B1EBEE-9DC3-F248-883E-3C7EBBC5D9E2}"/>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3" name="Group 92">
              <a:extLst>
                <a:ext uri="{FF2B5EF4-FFF2-40B4-BE49-F238E27FC236}">
                  <a16:creationId xmlns:a16="http://schemas.microsoft.com/office/drawing/2014/main" id="{15849422-916A-D541-89DB-EDF9C76CA030}"/>
                </a:ext>
              </a:extLst>
            </p:cNvPr>
            <p:cNvGrpSpPr>
              <a:grpSpLocks/>
            </p:cNvGrpSpPr>
            <p:nvPr/>
          </p:nvGrpSpPr>
          <p:grpSpPr bwMode="auto">
            <a:xfrm>
              <a:off x="4762932" y="5306717"/>
              <a:ext cx="1079248" cy="215900"/>
              <a:chOff x="876" y="2800"/>
              <a:chExt cx="778" cy="175"/>
            </a:xfrm>
          </p:grpSpPr>
          <p:sp>
            <p:nvSpPr>
              <p:cNvPr id="34" name="Rectangle 93">
                <a:extLst>
                  <a:ext uri="{FF2B5EF4-FFF2-40B4-BE49-F238E27FC236}">
                    <a16:creationId xmlns:a16="http://schemas.microsoft.com/office/drawing/2014/main" id="{6837A002-1AB6-B746-AB5C-86F943C2EABE}"/>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5" name="Rectangle 94">
                <a:extLst>
                  <a:ext uri="{FF2B5EF4-FFF2-40B4-BE49-F238E27FC236}">
                    <a16:creationId xmlns:a16="http://schemas.microsoft.com/office/drawing/2014/main" id="{3B8F334D-4C97-7143-9AC3-AC7B3FE5FFA5}"/>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6" name="Rectangle 95">
                <a:extLst>
                  <a:ext uri="{FF2B5EF4-FFF2-40B4-BE49-F238E27FC236}">
                    <a16:creationId xmlns:a16="http://schemas.microsoft.com/office/drawing/2014/main" id="{4D921AF2-17CB-8E49-8671-3EAA4877DC1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 name="Rectangle 96">
                <a:extLst>
                  <a:ext uri="{FF2B5EF4-FFF2-40B4-BE49-F238E27FC236}">
                    <a16:creationId xmlns:a16="http://schemas.microsoft.com/office/drawing/2014/main" id="{B87CC2E9-EF90-8543-8B83-B8D8ADCE2C1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8" name="Line 97">
                <a:extLst>
                  <a:ext uri="{FF2B5EF4-FFF2-40B4-BE49-F238E27FC236}">
                    <a16:creationId xmlns:a16="http://schemas.microsoft.com/office/drawing/2014/main" id="{B30FD0D3-0C14-504C-BBDC-CDFB3AC0566D}"/>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39" name="Line 98">
              <a:extLst>
                <a:ext uri="{FF2B5EF4-FFF2-40B4-BE49-F238E27FC236}">
                  <a16:creationId xmlns:a16="http://schemas.microsoft.com/office/drawing/2014/main" id="{DE23C0B3-C20C-6E4B-83D9-8205BD88B571}"/>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0" name="Group 99">
              <a:extLst>
                <a:ext uri="{FF2B5EF4-FFF2-40B4-BE49-F238E27FC236}">
                  <a16:creationId xmlns:a16="http://schemas.microsoft.com/office/drawing/2014/main" id="{B057B153-5339-C940-9B95-E3A19199C219}"/>
                </a:ext>
              </a:extLst>
            </p:cNvPr>
            <p:cNvGrpSpPr>
              <a:grpSpLocks/>
            </p:cNvGrpSpPr>
            <p:nvPr/>
          </p:nvGrpSpPr>
          <p:grpSpPr bwMode="auto">
            <a:xfrm>
              <a:off x="5956300" y="4501349"/>
              <a:ext cx="1030288" cy="215900"/>
              <a:chOff x="367" y="3463"/>
              <a:chExt cx="649" cy="136"/>
            </a:xfrm>
          </p:grpSpPr>
          <p:sp>
            <p:nvSpPr>
              <p:cNvPr id="41" name="Rectangle 100">
                <a:extLst>
                  <a:ext uri="{FF2B5EF4-FFF2-40B4-BE49-F238E27FC236}">
                    <a16:creationId xmlns:a16="http://schemas.microsoft.com/office/drawing/2014/main" id="{8DEBF029-6DFE-F347-BF75-F0FE46DE483A}"/>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42" name="Rectangle 101">
                <a:extLst>
                  <a:ext uri="{FF2B5EF4-FFF2-40B4-BE49-F238E27FC236}">
                    <a16:creationId xmlns:a16="http://schemas.microsoft.com/office/drawing/2014/main" id="{30E34A5E-46CF-1448-8180-33029F58502D}"/>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43" name="Rectangle 102">
                <a:extLst>
                  <a:ext uri="{FF2B5EF4-FFF2-40B4-BE49-F238E27FC236}">
                    <a16:creationId xmlns:a16="http://schemas.microsoft.com/office/drawing/2014/main" id="{644A9EC6-2179-E746-B3EC-49E5DC46F58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44" name="Rectangle 103">
                <a:extLst>
                  <a:ext uri="{FF2B5EF4-FFF2-40B4-BE49-F238E27FC236}">
                    <a16:creationId xmlns:a16="http://schemas.microsoft.com/office/drawing/2014/main" id="{ADA4A993-AB6B-9847-94AF-6B5ABC32A51A}"/>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45" name="Line 104">
                <a:extLst>
                  <a:ext uri="{FF2B5EF4-FFF2-40B4-BE49-F238E27FC236}">
                    <a16:creationId xmlns:a16="http://schemas.microsoft.com/office/drawing/2014/main" id="{7F7B93B6-8CCC-4246-80FD-A0BC1C0DE72F}"/>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46" name="Group 105">
              <a:extLst>
                <a:ext uri="{FF2B5EF4-FFF2-40B4-BE49-F238E27FC236}">
                  <a16:creationId xmlns:a16="http://schemas.microsoft.com/office/drawing/2014/main" id="{253A7FA6-AF01-EE46-AEBD-180DFBBE2B36}"/>
                </a:ext>
              </a:extLst>
            </p:cNvPr>
            <p:cNvGrpSpPr>
              <a:grpSpLocks/>
            </p:cNvGrpSpPr>
            <p:nvPr/>
          </p:nvGrpSpPr>
          <p:grpSpPr bwMode="auto">
            <a:xfrm>
              <a:off x="5946775" y="4893462"/>
              <a:ext cx="1044574" cy="215900"/>
              <a:chOff x="358" y="3463"/>
              <a:chExt cx="658" cy="136"/>
            </a:xfrm>
          </p:grpSpPr>
          <p:sp>
            <p:nvSpPr>
              <p:cNvPr id="47" name="Rectangle 106">
                <a:extLst>
                  <a:ext uri="{FF2B5EF4-FFF2-40B4-BE49-F238E27FC236}">
                    <a16:creationId xmlns:a16="http://schemas.microsoft.com/office/drawing/2014/main" id="{4CB26F35-0AB7-6C45-9E02-E33340F14495}"/>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48" name="Rectangle 107">
                <a:extLst>
                  <a:ext uri="{FF2B5EF4-FFF2-40B4-BE49-F238E27FC236}">
                    <a16:creationId xmlns:a16="http://schemas.microsoft.com/office/drawing/2014/main" id="{67BE3DEA-07EB-2B43-8B04-C28F8282171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49" name="Rectangle 108">
                <a:extLst>
                  <a:ext uri="{FF2B5EF4-FFF2-40B4-BE49-F238E27FC236}">
                    <a16:creationId xmlns:a16="http://schemas.microsoft.com/office/drawing/2014/main" id="{B51ABD53-CAD7-F74A-89E0-FCB3F00BF291}"/>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50" name="Rectangle 109">
                <a:extLst>
                  <a:ext uri="{FF2B5EF4-FFF2-40B4-BE49-F238E27FC236}">
                    <a16:creationId xmlns:a16="http://schemas.microsoft.com/office/drawing/2014/main" id="{3F2D9755-73A8-9948-95A4-E712A4BDFCC9}"/>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51" name="Line 110">
                <a:extLst>
                  <a:ext uri="{FF2B5EF4-FFF2-40B4-BE49-F238E27FC236}">
                    <a16:creationId xmlns:a16="http://schemas.microsoft.com/office/drawing/2014/main" id="{D7F71280-BF9B-274A-A19D-8AD6340BC197}"/>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52" name="Group 111">
              <a:extLst>
                <a:ext uri="{FF2B5EF4-FFF2-40B4-BE49-F238E27FC236}">
                  <a16:creationId xmlns:a16="http://schemas.microsoft.com/office/drawing/2014/main" id="{AEA606A1-09BC-9842-A76E-4118C48EBEE3}"/>
                </a:ext>
              </a:extLst>
            </p:cNvPr>
            <p:cNvGrpSpPr>
              <a:grpSpLocks/>
            </p:cNvGrpSpPr>
            <p:nvPr/>
          </p:nvGrpSpPr>
          <p:grpSpPr bwMode="auto">
            <a:xfrm>
              <a:off x="5945368" y="5315556"/>
              <a:ext cx="1046163" cy="215900"/>
              <a:chOff x="357" y="3463"/>
              <a:chExt cx="659" cy="136"/>
            </a:xfrm>
          </p:grpSpPr>
          <p:sp>
            <p:nvSpPr>
              <p:cNvPr id="53" name="Rectangle 112">
                <a:extLst>
                  <a:ext uri="{FF2B5EF4-FFF2-40B4-BE49-F238E27FC236}">
                    <a16:creationId xmlns:a16="http://schemas.microsoft.com/office/drawing/2014/main" id="{0AEBF59D-138D-7B49-A052-A32BEC687741}"/>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54" name="Rectangle 113">
                <a:extLst>
                  <a:ext uri="{FF2B5EF4-FFF2-40B4-BE49-F238E27FC236}">
                    <a16:creationId xmlns:a16="http://schemas.microsoft.com/office/drawing/2014/main" id="{3A86422E-A2BC-1241-A314-C1DCEDCA5761}"/>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55" name="Rectangle 114">
                <a:extLst>
                  <a:ext uri="{FF2B5EF4-FFF2-40B4-BE49-F238E27FC236}">
                    <a16:creationId xmlns:a16="http://schemas.microsoft.com/office/drawing/2014/main" id="{2BDFF28F-4422-D64B-8B07-E2807D44A23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56" name="Rectangle 115">
                <a:extLst>
                  <a:ext uri="{FF2B5EF4-FFF2-40B4-BE49-F238E27FC236}">
                    <a16:creationId xmlns:a16="http://schemas.microsoft.com/office/drawing/2014/main" id="{0A511C67-6757-134F-8367-4F223A21195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57" name="Line 116">
                <a:extLst>
                  <a:ext uri="{FF2B5EF4-FFF2-40B4-BE49-F238E27FC236}">
                    <a16:creationId xmlns:a16="http://schemas.microsoft.com/office/drawing/2014/main" id="{761AAC06-8D58-1442-B04E-57C0C45D512D}"/>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59" name="Freeform 172">
              <a:extLst>
                <a:ext uri="{FF2B5EF4-FFF2-40B4-BE49-F238E27FC236}">
                  <a16:creationId xmlns:a16="http://schemas.microsoft.com/office/drawing/2014/main" id="{B11B5CDC-2A64-4848-B87A-BC58BA35ABBA}"/>
                </a:ext>
              </a:extLst>
            </p:cNvPr>
            <p:cNvSpPr>
              <a:spLocks/>
            </p:cNvSpPr>
            <p:nvPr/>
          </p:nvSpPr>
          <p:spPr bwMode="auto">
            <a:xfrm>
              <a:off x="4336991" y="4553666"/>
              <a:ext cx="2903568" cy="39659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 name="connsiteX0" fmla="*/ 0 w 12819"/>
                <a:gd name="connsiteY0" fmla="*/ 155 h 10000"/>
                <a:gd name="connsiteX1" fmla="*/ 7740 w 12819"/>
                <a:gd name="connsiteY1" fmla="*/ 0 h 10000"/>
                <a:gd name="connsiteX2" fmla="*/ 7692 w 12819"/>
                <a:gd name="connsiteY2" fmla="*/ 9762 h 10000"/>
                <a:gd name="connsiteX3" fmla="*/ 12819 w 12819"/>
                <a:gd name="connsiteY3" fmla="*/ 10000 h 10000"/>
                <a:gd name="connsiteX0" fmla="*/ 0 w 12819"/>
                <a:gd name="connsiteY0" fmla="*/ 155 h 10000"/>
                <a:gd name="connsiteX1" fmla="*/ 7740 w 12819"/>
                <a:gd name="connsiteY1" fmla="*/ 0 h 10000"/>
                <a:gd name="connsiteX2" fmla="*/ 7773 w 12819"/>
                <a:gd name="connsiteY2" fmla="*/ 9838 h 10000"/>
                <a:gd name="connsiteX3" fmla="*/ 12819 w 12819"/>
                <a:gd name="connsiteY3" fmla="*/ 10000 h 10000"/>
                <a:gd name="connsiteX0" fmla="*/ 0 w 13839"/>
                <a:gd name="connsiteY0" fmla="*/ 155 h 9838"/>
                <a:gd name="connsiteX1" fmla="*/ 7740 w 13839"/>
                <a:gd name="connsiteY1" fmla="*/ 0 h 9838"/>
                <a:gd name="connsiteX2" fmla="*/ 7773 w 13839"/>
                <a:gd name="connsiteY2" fmla="*/ 9838 h 9838"/>
                <a:gd name="connsiteX3" fmla="*/ 13839 w 13839"/>
                <a:gd name="connsiteY3" fmla="*/ 9696 h 9838"/>
                <a:gd name="connsiteX0" fmla="*/ 0 w 10000"/>
                <a:gd name="connsiteY0" fmla="*/ 158 h 10077"/>
                <a:gd name="connsiteX1" fmla="*/ 5593 w 10000"/>
                <a:gd name="connsiteY1" fmla="*/ 0 h 10077"/>
                <a:gd name="connsiteX2" fmla="*/ 5375 w 10000"/>
                <a:gd name="connsiteY2" fmla="*/ 10077 h 10077"/>
                <a:gd name="connsiteX3" fmla="*/ 10000 w 10000"/>
                <a:gd name="connsiteY3" fmla="*/ 9856 h 10077"/>
                <a:gd name="connsiteX0" fmla="*/ 0 w 10000"/>
                <a:gd name="connsiteY0" fmla="*/ 3 h 9922"/>
                <a:gd name="connsiteX1" fmla="*/ 5351 w 10000"/>
                <a:gd name="connsiteY1" fmla="*/ 0 h 9922"/>
                <a:gd name="connsiteX2" fmla="*/ 5375 w 10000"/>
                <a:gd name="connsiteY2" fmla="*/ 9922 h 9922"/>
                <a:gd name="connsiteX3" fmla="*/ 10000 w 10000"/>
                <a:gd name="connsiteY3" fmla="*/ 9701 h 9922"/>
                <a:gd name="connsiteX0" fmla="*/ 0 w 10000"/>
                <a:gd name="connsiteY0" fmla="*/ 3 h 10078"/>
                <a:gd name="connsiteX1" fmla="*/ 5351 w 10000"/>
                <a:gd name="connsiteY1" fmla="*/ 0 h 10078"/>
                <a:gd name="connsiteX2" fmla="*/ 5346 w 10000"/>
                <a:gd name="connsiteY2" fmla="*/ 10078 h 10078"/>
                <a:gd name="connsiteX3" fmla="*/ 10000 w 10000"/>
                <a:gd name="connsiteY3" fmla="*/ 9777 h 10078"/>
                <a:gd name="connsiteX0" fmla="*/ 0 w 10000"/>
                <a:gd name="connsiteY0" fmla="*/ 3 h 10156"/>
                <a:gd name="connsiteX1" fmla="*/ 5351 w 10000"/>
                <a:gd name="connsiteY1" fmla="*/ 0 h 10156"/>
                <a:gd name="connsiteX2" fmla="*/ 5365 w 10000"/>
                <a:gd name="connsiteY2" fmla="*/ 10156 h 10156"/>
                <a:gd name="connsiteX3" fmla="*/ 10000 w 10000"/>
                <a:gd name="connsiteY3" fmla="*/ 9777 h 10156"/>
              </a:gdLst>
              <a:ahLst/>
              <a:cxnLst>
                <a:cxn ang="0">
                  <a:pos x="connsiteX0" y="connsiteY0"/>
                </a:cxn>
                <a:cxn ang="0">
                  <a:pos x="connsiteX1" y="connsiteY1"/>
                </a:cxn>
                <a:cxn ang="0">
                  <a:pos x="connsiteX2" y="connsiteY2"/>
                </a:cxn>
                <a:cxn ang="0">
                  <a:pos x="connsiteX3" y="connsiteY3"/>
                </a:cxn>
              </a:cxnLst>
              <a:rect l="l" t="t" r="r" b="b"/>
              <a:pathLst>
                <a:path w="10000" h="10156">
                  <a:moveTo>
                    <a:pt x="0" y="3"/>
                  </a:moveTo>
                  <a:lnTo>
                    <a:pt x="5351" y="0"/>
                  </a:lnTo>
                  <a:cubicBezTo>
                    <a:pt x="5359" y="3359"/>
                    <a:pt x="5357" y="6797"/>
                    <a:pt x="5365" y="10156"/>
                  </a:cubicBezTo>
                  <a:lnTo>
                    <a:pt x="10000" y="9777"/>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Tree>
    <p:extLst>
      <p:ext uri="{BB962C8B-B14F-4D97-AF65-F5344CB8AC3E}">
        <p14:creationId xmlns:p14="http://schemas.microsoft.com/office/powerpoint/2010/main" val="1210404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102955" y="318611"/>
            <a:ext cx="7886700" cy="670967"/>
          </a:xfrm>
        </p:spPr>
        <p:txBody>
          <a:bodyPr>
            <a:normAutofit fontScale="90000"/>
          </a:bodyPr>
          <a:lstStyle/>
          <a:p>
            <a:r>
              <a:rPr lang="en-US" sz="3600" dirty="0"/>
              <a:t>Switching via interconnection network</a:t>
            </a:r>
          </a:p>
        </p:txBody>
      </p:sp>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2081922" y="1111755"/>
            <a:ext cx="4857750" cy="3825632"/>
          </a:xfrm>
        </p:spPr>
        <p:txBody>
          <a:bodyPr>
            <a:normAutofit/>
          </a:bodyPr>
          <a:lstStyle/>
          <a:p>
            <a:pPr indent="-215504">
              <a:buFont typeface="Wingdings" charset="2"/>
              <a:buChar char="§"/>
              <a:defRPr/>
            </a:pPr>
            <a:r>
              <a:rPr lang="en-US" sz="2200" dirty="0"/>
              <a:t>Crossbar, Clos networks, other interconnection nets initially developed to connect processors in </a:t>
            </a:r>
            <a:r>
              <a:rPr lang="en-US" sz="2200" dirty="0" smtClean="0"/>
              <a:t>multiprocessor computer architecture</a:t>
            </a:r>
            <a:endParaRPr lang="en-US" sz="2200" dirty="0"/>
          </a:p>
        </p:txBody>
      </p:sp>
      <p:grpSp>
        <p:nvGrpSpPr>
          <p:cNvPr id="58" name="Group 57">
            <a:extLst>
              <a:ext uri="{FF2B5EF4-FFF2-40B4-BE49-F238E27FC236}">
                <a16:creationId xmlns:a16="http://schemas.microsoft.com/office/drawing/2014/main" id="{73BC25E0-E8D5-F049-83E9-F0682565AF56}"/>
              </a:ext>
            </a:extLst>
          </p:cNvPr>
          <p:cNvGrpSpPr/>
          <p:nvPr/>
        </p:nvGrpSpPr>
        <p:grpSpPr>
          <a:xfrm>
            <a:off x="7537174" y="1378980"/>
            <a:ext cx="1739348" cy="1391478"/>
            <a:chOff x="7417077" y="4485654"/>
            <a:chExt cx="2112963" cy="2066925"/>
          </a:xfrm>
        </p:grpSpPr>
        <p:grpSp>
          <p:nvGrpSpPr>
            <p:cNvPr id="60" name="Group 118">
              <a:extLst>
                <a:ext uri="{FF2B5EF4-FFF2-40B4-BE49-F238E27FC236}">
                  <a16:creationId xmlns:a16="http://schemas.microsoft.com/office/drawing/2014/main" id="{BDFB8215-3D56-2D42-B36A-269A0DF68C1A}"/>
                </a:ext>
              </a:extLst>
            </p:cNvPr>
            <p:cNvGrpSpPr>
              <a:grpSpLocks/>
            </p:cNvGrpSpPr>
            <p:nvPr/>
          </p:nvGrpSpPr>
          <p:grpSpPr bwMode="auto">
            <a:xfrm>
              <a:off x="7469465" y="4485654"/>
              <a:ext cx="890587" cy="215900"/>
              <a:chOff x="876" y="2800"/>
              <a:chExt cx="642" cy="175"/>
            </a:xfrm>
          </p:grpSpPr>
          <p:sp>
            <p:nvSpPr>
              <p:cNvPr id="109" name="Rectangle 119">
                <a:extLst>
                  <a:ext uri="{FF2B5EF4-FFF2-40B4-BE49-F238E27FC236}">
                    <a16:creationId xmlns:a16="http://schemas.microsoft.com/office/drawing/2014/main" id="{EF4B7892-A69C-B64C-8510-14C1B274D0CF}"/>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0" name="Rectangle 120">
                <a:extLst>
                  <a:ext uri="{FF2B5EF4-FFF2-40B4-BE49-F238E27FC236}">
                    <a16:creationId xmlns:a16="http://schemas.microsoft.com/office/drawing/2014/main" id="{FE2EA6C0-E7DC-1842-B380-66BD448F4B1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1" name="Rectangle 121">
                <a:extLst>
                  <a:ext uri="{FF2B5EF4-FFF2-40B4-BE49-F238E27FC236}">
                    <a16:creationId xmlns:a16="http://schemas.microsoft.com/office/drawing/2014/main" id="{7E0CFCBF-4656-A846-BB21-6FD14CE46A43}"/>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2" name="Rectangle 122">
                <a:extLst>
                  <a:ext uri="{FF2B5EF4-FFF2-40B4-BE49-F238E27FC236}">
                    <a16:creationId xmlns:a16="http://schemas.microsoft.com/office/drawing/2014/main" id="{92F45F15-8114-484B-BB16-CBD68760ADAC}"/>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3" name="Line 123">
                <a:extLst>
                  <a:ext uri="{FF2B5EF4-FFF2-40B4-BE49-F238E27FC236}">
                    <a16:creationId xmlns:a16="http://schemas.microsoft.com/office/drawing/2014/main" id="{2D95AFB2-02C8-3D4A-87D0-AE121B456CCA}"/>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61" name="Group 124">
              <a:extLst>
                <a:ext uri="{FF2B5EF4-FFF2-40B4-BE49-F238E27FC236}">
                  <a16:creationId xmlns:a16="http://schemas.microsoft.com/office/drawing/2014/main" id="{93E2D3F6-A7EF-6542-84C8-21B44C9CEED2}"/>
                </a:ext>
              </a:extLst>
            </p:cNvPr>
            <p:cNvGrpSpPr>
              <a:grpSpLocks/>
            </p:cNvGrpSpPr>
            <p:nvPr/>
          </p:nvGrpSpPr>
          <p:grpSpPr bwMode="auto">
            <a:xfrm>
              <a:off x="7445652" y="4880941"/>
              <a:ext cx="890588" cy="215900"/>
              <a:chOff x="876" y="2800"/>
              <a:chExt cx="642" cy="175"/>
            </a:xfrm>
          </p:grpSpPr>
          <p:sp>
            <p:nvSpPr>
              <p:cNvPr id="104" name="Rectangle 125">
                <a:extLst>
                  <a:ext uri="{FF2B5EF4-FFF2-40B4-BE49-F238E27FC236}">
                    <a16:creationId xmlns:a16="http://schemas.microsoft.com/office/drawing/2014/main" id="{41418EC7-91D0-5544-BCA0-2A1CC3DFC9AC}"/>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5" name="Rectangle 126">
                <a:extLst>
                  <a:ext uri="{FF2B5EF4-FFF2-40B4-BE49-F238E27FC236}">
                    <a16:creationId xmlns:a16="http://schemas.microsoft.com/office/drawing/2014/main" id="{D8E3B2A9-3D82-AD48-A93B-71583BCE3A5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6" name="Rectangle 127">
                <a:extLst>
                  <a:ext uri="{FF2B5EF4-FFF2-40B4-BE49-F238E27FC236}">
                    <a16:creationId xmlns:a16="http://schemas.microsoft.com/office/drawing/2014/main" id="{C0867EE3-2BC5-874A-814C-A4B0DAF9545B}"/>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7" name="Rectangle 128">
                <a:extLst>
                  <a:ext uri="{FF2B5EF4-FFF2-40B4-BE49-F238E27FC236}">
                    <a16:creationId xmlns:a16="http://schemas.microsoft.com/office/drawing/2014/main" id="{75944114-E888-5043-A7C2-56BC12040CC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8" name="Line 129">
                <a:extLst>
                  <a:ext uri="{FF2B5EF4-FFF2-40B4-BE49-F238E27FC236}">
                    <a16:creationId xmlns:a16="http://schemas.microsoft.com/office/drawing/2014/main" id="{26320DB4-394D-0A43-A8A6-C99E5CC0BF82}"/>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62" name="Group 130">
              <a:extLst>
                <a:ext uri="{FF2B5EF4-FFF2-40B4-BE49-F238E27FC236}">
                  <a16:creationId xmlns:a16="http://schemas.microsoft.com/office/drawing/2014/main" id="{DD7E937A-F922-3B49-B727-489978FC6398}"/>
                </a:ext>
              </a:extLst>
            </p:cNvPr>
            <p:cNvGrpSpPr>
              <a:grpSpLocks/>
            </p:cNvGrpSpPr>
            <p:nvPr/>
          </p:nvGrpSpPr>
          <p:grpSpPr bwMode="auto">
            <a:xfrm>
              <a:off x="7440890" y="5307979"/>
              <a:ext cx="890587" cy="215900"/>
              <a:chOff x="876" y="2800"/>
              <a:chExt cx="642" cy="175"/>
            </a:xfrm>
          </p:grpSpPr>
          <p:sp>
            <p:nvSpPr>
              <p:cNvPr id="99" name="Rectangle 131">
                <a:extLst>
                  <a:ext uri="{FF2B5EF4-FFF2-40B4-BE49-F238E27FC236}">
                    <a16:creationId xmlns:a16="http://schemas.microsoft.com/office/drawing/2014/main" id="{A0A7DC16-AAF0-0543-B181-2D0657967547}"/>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00" name="Rectangle 132">
                <a:extLst>
                  <a:ext uri="{FF2B5EF4-FFF2-40B4-BE49-F238E27FC236}">
                    <a16:creationId xmlns:a16="http://schemas.microsoft.com/office/drawing/2014/main" id="{4888429E-949E-5C46-B8C3-47C65F62A48B}"/>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1" name="Rectangle 133">
                <a:extLst>
                  <a:ext uri="{FF2B5EF4-FFF2-40B4-BE49-F238E27FC236}">
                    <a16:creationId xmlns:a16="http://schemas.microsoft.com/office/drawing/2014/main" id="{B17D677C-7F64-6F43-82D8-FCC88D2C0E2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2" name="Rectangle 134">
                <a:extLst>
                  <a:ext uri="{FF2B5EF4-FFF2-40B4-BE49-F238E27FC236}">
                    <a16:creationId xmlns:a16="http://schemas.microsoft.com/office/drawing/2014/main" id="{E19D732E-85B6-E34A-9661-7644732E757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3" name="Line 135">
                <a:extLst>
                  <a:ext uri="{FF2B5EF4-FFF2-40B4-BE49-F238E27FC236}">
                    <a16:creationId xmlns:a16="http://schemas.microsoft.com/office/drawing/2014/main" id="{9E926801-1D95-B942-965D-EC34909B22F0}"/>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63" name="Group 154">
              <a:extLst>
                <a:ext uri="{FF2B5EF4-FFF2-40B4-BE49-F238E27FC236}">
                  <a16:creationId xmlns:a16="http://schemas.microsoft.com/office/drawing/2014/main" id="{5D801805-22E9-3342-9E61-4013BDBDBF00}"/>
                </a:ext>
              </a:extLst>
            </p:cNvPr>
            <p:cNvGrpSpPr>
              <a:grpSpLocks/>
            </p:cNvGrpSpPr>
            <p:nvPr/>
          </p:nvGrpSpPr>
          <p:grpSpPr bwMode="auto">
            <a:xfrm rot="5400000">
              <a:off x="8564840" y="5504829"/>
              <a:ext cx="895350" cy="1035050"/>
              <a:chOff x="2954" y="2776"/>
              <a:chExt cx="564" cy="652"/>
            </a:xfrm>
          </p:grpSpPr>
          <p:grpSp>
            <p:nvGrpSpPr>
              <p:cNvPr id="81" name="Group 136">
                <a:extLst>
                  <a:ext uri="{FF2B5EF4-FFF2-40B4-BE49-F238E27FC236}">
                    <a16:creationId xmlns:a16="http://schemas.microsoft.com/office/drawing/2014/main" id="{DC4ACDF3-3A37-974C-9F24-96752CB4F955}"/>
                  </a:ext>
                </a:extLst>
              </p:cNvPr>
              <p:cNvGrpSpPr>
                <a:grpSpLocks/>
              </p:cNvGrpSpPr>
              <p:nvPr/>
            </p:nvGrpSpPr>
            <p:grpSpPr bwMode="auto">
              <a:xfrm>
                <a:off x="2954" y="2776"/>
                <a:ext cx="561" cy="136"/>
                <a:chOff x="455" y="3463"/>
                <a:chExt cx="561" cy="136"/>
              </a:xfrm>
            </p:grpSpPr>
            <p:sp>
              <p:nvSpPr>
                <p:cNvPr id="94" name="Rectangle 137">
                  <a:extLst>
                    <a:ext uri="{FF2B5EF4-FFF2-40B4-BE49-F238E27FC236}">
                      <a16:creationId xmlns:a16="http://schemas.microsoft.com/office/drawing/2014/main" id="{5140BCA1-AB6C-7246-9D38-40A1E491AA5C}"/>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5" name="Rectangle 138">
                  <a:extLst>
                    <a:ext uri="{FF2B5EF4-FFF2-40B4-BE49-F238E27FC236}">
                      <a16:creationId xmlns:a16="http://schemas.microsoft.com/office/drawing/2014/main" id="{C37AD059-391A-BD44-8F54-18B650B064F0}"/>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6" name="Rectangle 139">
                  <a:extLst>
                    <a:ext uri="{FF2B5EF4-FFF2-40B4-BE49-F238E27FC236}">
                      <a16:creationId xmlns:a16="http://schemas.microsoft.com/office/drawing/2014/main" id="{EE27F0FF-5EF9-D843-929A-3953523A9F44}"/>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7" name="Rectangle 140">
                  <a:extLst>
                    <a:ext uri="{FF2B5EF4-FFF2-40B4-BE49-F238E27FC236}">
                      <a16:creationId xmlns:a16="http://schemas.microsoft.com/office/drawing/2014/main" id="{09C2F96D-9977-7F48-B003-05EE8C4173AB}"/>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8" name="Line 141">
                  <a:extLst>
                    <a:ext uri="{FF2B5EF4-FFF2-40B4-BE49-F238E27FC236}">
                      <a16:creationId xmlns:a16="http://schemas.microsoft.com/office/drawing/2014/main" id="{B0A2C267-A8F8-5343-BBA6-24283D0BE14D}"/>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2" name="Group 142">
                <a:extLst>
                  <a:ext uri="{FF2B5EF4-FFF2-40B4-BE49-F238E27FC236}">
                    <a16:creationId xmlns:a16="http://schemas.microsoft.com/office/drawing/2014/main" id="{73020812-FECA-6246-AAD6-7B05930AC00E}"/>
                  </a:ext>
                </a:extLst>
              </p:cNvPr>
              <p:cNvGrpSpPr>
                <a:grpSpLocks/>
              </p:cNvGrpSpPr>
              <p:nvPr/>
            </p:nvGrpSpPr>
            <p:grpSpPr bwMode="auto">
              <a:xfrm>
                <a:off x="2957" y="3023"/>
                <a:ext cx="561" cy="136"/>
                <a:chOff x="455" y="3463"/>
                <a:chExt cx="561" cy="136"/>
              </a:xfrm>
            </p:grpSpPr>
            <p:sp>
              <p:nvSpPr>
                <p:cNvPr id="89" name="Rectangle 143">
                  <a:extLst>
                    <a:ext uri="{FF2B5EF4-FFF2-40B4-BE49-F238E27FC236}">
                      <a16:creationId xmlns:a16="http://schemas.microsoft.com/office/drawing/2014/main" id="{D6FCD1B7-B959-994C-B29E-A9A5B76E36B9}"/>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0" name="Rectangle 144">
                  <a:extLst>
                    <a:ext uri="{FF2B5EF4-FFF2-40B4-BE49-F238E27FC236}">
                      <a16:creationId xmlns:a16="http://schemas.microsoft.com/office/drawing/2014/main" id="{593F7969-8E89-2D47-BDE5-5210EAEE609D}"/>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1" name="Rectangle 145">
                  <a:extLst>
                    <a:ext uri="{FF2B5EF4-FFF2-40B4-BE49-F238E27FC236}">
                      <a16:creationId xmlns:a16="http://schemas.microsoft.com/office/drawing/2014/main" id="{C1482B84-B84B-7E4B-AF00-6AA2344929CA}"/>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2" name="Rectangle 146">
                  <a:extLst>
                    <a:ext uri="{FF2B5EF4-FFF2-40B4-BE49-F238E27FC236}">
                      <a16:creationId xmlns:a16="http://schemas.microsoft.com/office/drawing/2014/main" id="{73FD5F69-21CF-0346-B2CA-EDA9FF6EFD6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3" name="Line 147">
                  <a:extLst>
                    <a:ext uri="{FF2B5EF4-FFF2-40B4-BE49-F238E27FC236}">
                      <a16:creationId xmlns:a16="http://schemas.microsoft.com/office/drawing/2014/main" id="{31A2A149-6C13-3640-A322-7E1A5ED0BD0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3" name="Group 148">
                <a:extLst>
                  <a:ext uri="{FF2B5EF4-FFF2-40B4-BE49-F238E27FC236}">
                    <a16:creationId xmlns:a16="http://schemas.microsoft.com/office/drawing/2014/main" id="{6C1D3A5F-381C-864A-88EB-B040498493AD}"/>
                  </a:ext>
                </a:extLst>
              </p:cNvPr>
              <p:cNvGrpSpPr>
                <a:grpSpLocks/>
              </p:cNvGrpSpPr>
              <p:nvPr/>
            </p:nvGrpSpPr>
            <p:grpSpPr bwMode="auto">
              <a:xfrm>
                <a:off x="2954" y="3292"/>
                <a:ext cx="561" cy="136"/>
                <a:chOff x="455" y="3463"/>
                <a:chExt cx="561" cy="136"/>
              </a:xfrm>
            </p:grpSpPr>
            <p:sp>
              <p:nvSpPr>
                <p:cNvPr id="84" name="Rectangle 149">
                  <a:extLst>
                    <a:ext uri="{FF2B5EF4-FFF2-40B4-BE49-F238E27FC236}">
                      <a16:creationId xmlns:a16="http://schemas.microsoft.com/office/drawing/2014/main" id="{14AD2249-2359-6A4A-A176-4000523777BF}"/>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5" name="Rectangle 150">
                  <a:extLst>
                    <a:ext uri="{FF2B5EF4-FFF2-40B4-BE49-F238E27FC236}">
                      <a16:creationId xmlns:a16="http://schemas.microsoft.com/office/drawing/2014/main" id="{04B515EF-281D-F94C-AED4-8ED9BEAE757A}"/>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6" name="Rectangle 151">
                  <a:extLst>
                    <a:ext uri="{FF2B5EF4-FFF2-40B4-BE49-F238E27FC236}">
                      <a16:creationId xmlns:a16="http://schemas.microsoft.com/office/drawing/2014/main" id="{C272AC2F-2576-1447-A246-09AEE63AFD63}"/>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7" name="Rectangle 152">
                  <a:extLst>
                    <a:ext uri="{FF2B5EF4-FFF2-40B4-BE49-F238E27FC236}">
                      <a16:creationId xmlns:a16="http://schemas.microsoft.com/office/drawing/2014/main" id="{7806C0E0-4DAD-EB43-94FA-6C7BFC6D433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8" name="Line 153">
                  <a:extLst>
                    <a:ext uri="{FF2B5EF4-FFF2-40B4-BE49-F238E27FC236}">
                      <a16:creationId xmlns:a16="http://schemas.microsoft.com/office/drawing/2014/main" id="{3BF9883C-66A0-5947-BC28-BF02D827A954}"/>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64" name="Line 155">
              <a:extLst>
                <a:ext uri="{FF2B5EF4-FFF2-40B4-BE49-F238E27FC236}">
                  <a16:creationId xmlns:a16="http://schemas.microsoft.com/office/drawing/2014/main" id="{A0B12453-ABAF-784E-9587-2EDADB3CEE4B}"/>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5" name="Line 156">
              <a:extLst>
                <a:ext uri="{FF2B5EF4-FFF2-40B4-BE49-F238E27FC236}">
                  <a16:creationId xmlns:a16="http://schemas.microsoft.com/office/drawing/2014/main" id="{3BA7B7A3-5901-8B41-AF4B-8AD856BE213F}"/>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6" name="Line 157">
              <a:extLst>
                <a:ext uri="{FF2B5EF4-FFF2-40B4-BE49-F238E27FC236}">
                  <a16:creationId xmlns:a16="http://schemas.microsoft.com/office/drawing/2014/main" id="{F69E1FCD-BBAA-9E43-BED9-EE235364E4F2}"/>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7" name="Line 158">
              <a:extLst>
                <a:ext uri="{FF2B5EF4-FFF2-40B4-BE49-F238E27FC236}">
                  <a16:creationId xmlns:a16="http://schemas.microsoft.com/office/drawing/2014/main" id="{4DEB4277-4967-454A-9807-61DFB43FB239}"/>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8" name="Line 159">
              <a:extLst>
                <a:ext uri="{FF2B5EF4-FFF2-40B4-BE49-F238E27FC236}">
                  <a16:creationId xmlns:a16="http://schemas.microsoft.com/office/drawing/2014/main" id="{32ED3CA0-6B4A-9940-A7FF-2B4B1FD49405}"/>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9" name="Line 160">
              <a:extLst>
                <a:ext uri="{FF2B5EF4-FFF2-40B4-BE49-F238E27FC236}">
                  <a16:creationId xmlns:a16="http://schemas.microsoft.com/office/drawing/2014/main" id="{D6336297-B3DB-A64E-8187-6A52BB96D572}"/>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0" name="Oval 161">
              <a:extLst>
                <a:ext uri="{FF2B5EF4-FFF2-40B4-BE49-F238E27FC236}">
                  <a16:creationId xmlns:a16="http://schemas.microsoft.com/office/drawing/2014/main" id="{14FD0237-6962-7D4D-A26A-99F549DF7C9D}"/>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71" name="Oval 162">
              <a:extLst>
                <a:ext uri="{FF2B5EF4-FFF2-40B4-BE49-F238E27FC236}">
                  <a16:creationId xmlns:a16="http://schemas.microsoft.com/office/drawing/2014/main" id="{2384493A-323F-B14C-9F98-CA62184022FA}"/>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72" name="Oval 163">
              <a:extLst>
                <a:ext uri="{FF2B5EF4-FFF2-40B4-BE49-F238E27FC236}">
                  <a16:creationId xmlns:a16="http://schemas.microsoft.com/office/drawing/2014/main" id="{32E7692D-5C12-B442-80FF-C7B249514970}"/>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73" name="Oval 164">
              <a:extLst>
                <a:ext uri="{FF2B5EF4-FFF2-40B4-BE49-F238E27FC236}">
                  <a16:creationId xmlns:a16="http://schemas.microsoft.com/office/drawing/2014/main" id="{0DDA2FFE-E5BA-0C4F-8A0B-F1CA4A5E388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74" name="Oval 165">
              <a:extLst>
                <a:ext uri="{FF2B5EF4-FFF2-40B4-BE49-F238E27FC236}">
                  <a16:creationId xmlns:a16="http://schemas.microsoft.com/office/drawing/2014/main" id="{9CF681B8-BF04-5441-BEE3-A16AEEDE8CC8}"/>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75" name="Oval 166">
              <a:extLst>
                <a:ext uri="{FF2B5EF4-FFF2-40B4-BE49-F238E27FC236}">
                  <a16:creationId xmlns:a16="http://schemas.microsoft.com/office/drawing/2014/main" id="{F756BE03-9919-5149-B8C1-27AA8537629D}"/>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76" name="Oval 167">
              <a:extLst>
                <a:ext uri="{FF2B5EF4-FFF2-40B4-BE49-F238E27FC236}">
                  <a16:creationId xmlns:a16="http://schemas.microsoft.com/office/drawing/2014/main" id="{ACBB363A-E96A-164C-982D-673D5C98F32A}"/>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77" name="Oval 168">
              <a:extLst>
                <a:ext uri="{FF2B5EF4-FFF2-40B4-BE49-F238E27FC236}">
                  <a16:creationId xmlns:a16="http://schemas.microsoft.com/office/drawing/2014/main" id="{6B3D6E0C-831F-1C4C-A193-5B2FD8811328}"/>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78" name="Oval 169">
              <a:extLst>
                <a:ext uri="{FF2B5EF4-FFF2-40B4-BE49-F238E27FC236}">
                  <a16:creationId xmlns:a16="http://schemas.microsoft.com/office/drawing/2014/main" id="{9A7D3398-0377-0B4F-823A-F463BA7F4884}"/>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0" name="Freeform 173">
              <a:extLst>
                <a:ext uri="{FF2B5EF4-FFF2-40B4-BE49-F238E27FC236}">
                  <a16:creationId xmlns:a16="http://schemas.microsoft.com/office/drawing/2014/main" id="{030444B6-CE0A-BD47-AC76-37A98FE88F2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4" name="Group 3">
            <a:extLst>
              <a:ext uri="{FF2B5EF4-FFF2-40B4-BE49-F238E27FC236}">
                <a16:creationId xmlns:a16="http://schemas.microsoft.com/office/drawing/2014/main" id="{9D4BCC10-D7E9-614B-926D-56BBE41D093E}"/>
              </a:ext>
            </a:extLst>
          </p:cNvPr>
          <p:cNvGrpSpPr/>
          <p:nvPr/>
        </p:nvGrpSpPr>
        <p:grpSpPr>
          <a:xfrm>
            <a:off x="7425903" y="3201257"/>
            <a:ext cx="2675732" cy="1958884"/>
            <a:chOff x="7935465" y="4019964"/>
            <a:chExt cx="3567643" cy="2611844"/>
          </a:xfrm>
        </p:grpSpPr>
        <p:grpSp>
          <p:nvGrpSpPr>
            <p:cNvPr id="239" name="Group 238">
              <a:extLst>
                <a:ext uri="{FF2B5EF4-FFF2-40B4-BE49-F238E27FC236}">
                  <a16:creationId xmlns:a16="http://schemas.microsoft.com/office/drawing/2014/main" id="{F8CD2492-ABC8-0B42-8CF0-E5637A87FB48}"/>
                </a:ext>
              </a:extLst>
            </p:cNvPr>
            <p:cNvGrpSpPr/>
            <p:nvPr/>
          </p:nvGrpSpPr>
          <p:grpSpPr>
            <a:xfrm>
              <a:off x="8169965" y="4019964"/>
              <a:ext cx="2682875" cy="1949450"/>
              <a:chOff x="7772400" y="4086225"/>
              <a:chExt cx="2682875" cy="1949450"/>
            </a:xfrm>
          </p:grpSpPr>
          <p:sp>
            <p:nvSpPr>
              <p:cNvPr id="223" name="Freeform 222">
                <a:extLst>
                  <a:ext uri="{FF2B5EF4-FFF2-40B4-BE49-F238E27FC236}">
                    <a16:creationId xmlns:a16="http://schemas.microsoft.com/office/drawing/2014/main" id="{6D34F9C0-29A9-D84A-A418-F4116A1040B0}"/>
                  </a:ext>
                </a:extLst>
              </p:cNvPr>
              <p:cNvSpPr/>
              <p:nvPr/>
            </p:nvSpPr>
            <p:spPr>
              <a:xfrm>
                <a:off x="7778750" y="4194175"/>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4" name="Freeform 223">
                <a:extLst>
                  <a:ext uri="{FF2B5EF4-FFF2-40B4-BE49-F238E27FC236}">
                    <a16:creationId xmlns:a16="http://schemas.microsoft.com/office/drawing/2014/main" id="{00F4ED56-6913-1F47-AFAA-EA8139FE3A6A}"/>
                  </a:ext>
                </a:extLst>
              </p:cNvPr>
              <p:cNvSpPr/>
              <p:nvPr/>
            </p:nvSpPr>
            <p:spPr>
              <a:xfrm flipV="1">
                <a:off x="7775575" y="5454650"/>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5" name="Freeform 224">
                <a:extLst>
                  <a:ext uri="{FF2B5EF4-FFF2-40B4-BE49-F238E27FC236}">
                    <a16:creationId xmlns:a16="http://schemas.microsoft.com/office/drawing/2014/main" id="{D040CEC2-BCD9-CC4A-9B8C-BA4CBF9256D1}"/>
                  </a:ext>
                </a:extLst>
              </p:cNvPr>
              <p:cNvSpPr/>
              <p:nvPr/>
            </p:nvSpPr>
            <p:spPr>
              <a:xfrm>
                <a:off x="7781925" y="4699000"/>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6" name="Freeform 225">
                <a:extLst>
                  <a:ext uri="{FF2B5EF4-FFF2-40B4-BE49-F238E27FC236}">
                    <a16:creationId xmlns:a16="http://schemas.microsoft.com/office/drawing/2014/main" id="{1A2CDA45-208E-9946-A2AD-822647EFEDFA}"/>
                  </a:ext>
                </a:extLst>
              </p:cNvPr>
              <p:cNvSpPr/>
              <p:nvPr/>
            </p:nvSpPr>
            <p:spPr>
              <a:xfrm flipV="1">
                <a:off x="7772400" y="5381625"/>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7" name="Freeform 226">
                <a:extLst>
                  <a:ext uri="{FF2B5EF4-FFF2-40B4-BE49-F238E27FC236}">
                    <a16:creationId xmlns:a16="http://schemas.microsoft.com/office/drawing/2014/main" id="{FE54A13B-3416-FF4A-B70D-7C6B5BAF587B}"/>
                  </a:ext>
                </a:extLst>
              </p:cNvPr>
              <p:cNvSpPr/>
              <p:nvPr/>
            </p:nvSpPr>
            <p:spPr>
              <a:xfrm>
                <a:off x="7781925" y="48323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8" name="Freeform 227">
                <a:extLst>
                  <a:ext uri="{FF2B5EF4-FFF2-40B4-BE49-F238E27FC236}">
                    <a16:creationId xmlns:a16="http://schemas.microsoft.com/office/drawing/2014/main" id="{422C6A4B-723B-9F4A-9C0E-546001CFE567}"/>
                  </a:ext>
                </a:extLst>
              </p:cNvPr>
              <p:cNvSpPr/>
              <p:nvPr/>
            </p:nvSpPr>
            <p:spPr>
              <a:xfrm flipV="1">
                <a:off x="7772400" y="48704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9" name="Freeform 228">
                <a:extLst>
                  <a:ext uri="{FF2B5EF4-FFF2-40B4-BE49-F238E27FC236}">
                    <a16:creationId xmlns:a16="http://schemas.microsoft.com/office/drawing/2014/main" id="{9E0AF2C1-2620-9E44-97FC-19E9F839C492}"/>
                  </a:ext>
                </a:extLst>
              </p:cNvPr>
              <p:cNvSpPr/>
              <p:nvPr/>
            </p:nvSpPr>
            <p:spPr>
              <a:xfrm>
                <a:off x="7778750" y="4911725"/>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0" name="Freeform 229">
                <a:extLst>
                  <a:ext uri="{FF2B5EF4-FFF2-40B4-BE49-F238E27FC236}">
                    <a16:creationId xmlns:a16="http://schemas.microsoft.com/office/drawing/2014/main" id="{88B69035-8F28-C644-A38A-B94888D6C889}"/>
                  </a:ext>
                </a:extLst>
              </p:cNvPr>
              <p:cNvSpPr/>
              <p:nvPr/>
            </p:nvSpPr>
            <p:spPr>
              <a:xfrm flipV="1">
                <a:off x="7772400" y="4362450"/>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1" name="Rectangle 230">
                <a:extLst>
                  <a:ext uri="{FF2B5EF4-FFF2-40B4-BE49-F238E27FC236}">
                    <a16:creationId xmlns:a16="http://schemas.microsoft.com/office/drawing/2014/main" id="{96950FD3-B7F2-234A-A4D7-176DF00FF8F2}"/>
                  </a:ext>
                </a:extLst>
              </p:cNvPr>
              <p:cNvSpPr/>
              <p:nvPr/>
            </p:nvSpPr>
            <p:spPr>
              <a:xfrm>
                <a:off x="7896225" y="46069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2" name="Rectangle 231">
                <a:extLst>
                  <a:ext uri="{FF2B5EF4-FFF2-40B4-BE49-F238E27FC236}">
                    <a16:creationId xmlns:a16="http://schemas.microsoft.com/office/drawing/2014/main" id="{668109C4-4800-6341-9708-CD02EDA64090}"/>
                  </a:ext>
                </a:extLst>
              </p:cNvPr>
              <p:cNvSpPr/>
              <p:nvPr/>
            </p:nvSpPr>
            <p:spPr>
              <a:xfrm>
                <a:off x="789305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3" name="Rectangle 232">
                <a:extLst>
                  <a:ext uri="{FF2B5EF4-FFF2-40B4-BE49-F238E27FC236}">
                    <a16:creationId xmlns:a16="http://schemas.microsoft.com/office/drawing/2014/main" id="{87252927-5ABB-4143-A0CF-8F27601B552F}"/>
                  </a:ext>
                </a:extLst>
              </p:cNvPr>
              <p:cNvSpPr/>
              <p:nvPr/>
            </p:nvSpPr>
            <p:spPr>
              <a:xfrm>
                <a:off x="8921750" y="40862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4" name="Rectangle 233">
                <a:extLst>
                  <a:ext uri="{FF2B5EF4-FFF2-40B4-BE49-F238E27FC236}">
                    <a16:creationId xmlns:a16="http://schemas.microsoft.com/office/drawing/2014/main" id="{6F93DF06-F167-394B-81B1-7291F4CA8475}"/>
                  </a:ext>
                </a:extLst>
              </p:cNvPr>
              <p:cNvSpPr/>
              <p:nvPr/>
            </p:nvSpPr>
            <p:spPr>
              <a:xfrm>
                <a:off x="8912225"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5" name="Rectangle 234">
                <a:extLst>
                  <a:ext uri="{FF2B5EF4-FFF2-40B4-BE49-F238E27FC236}">
                    <a16:creationId xmlns:a16="http://schemas.microsoft.com/office/drawing/2014/main" id="{EF079388-6C88-6547-87EC-8A1B75261342}"/>
                  </a:ext>
                </a:extLst>
              </p:cNvPr>
              <p:cNvSpPr/>
              <p:nvPr/>
            </p:nvSpPr>
            <p:spPr>
              <a:xfrm>
                <a:off x="8915400" y="5143500"/>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6" name="Rectangle 235">
                <a:extLst>
                  <a:ext uri="{FF2B5EF4-FFF2-40B4-BE49-F238E27FC236}">
                    <a16:creationId xmlns:a16="http://schemas.microsoft.com/office/drawing/2014/main" id="{7D123F75-983B-C64D-8690-6077B5C786EC}"/>
                  </a:ext>
                </a:extLst>
              </p:cNvPr>
              <p:cNvSpPr/>
              <p:nvPr/>
            </p:nvSpPr>
            <p:spPr>
              <a:xfrm>
                <a:off x="8921750" y="56546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7" name="Rectangle 236">
                <a:extLst>
                  <a:ext uri="{FF2B5EF4-FFF2-40B4-BE49-F238E27FC236}">
                    <a16:creationId xmlns:a16="http://schemas.microsoft.com/office/drawing/2014/main" id="{7494C5C3-47A7-E742-A563-34C9D94740D8}"/>
                  </a:ext>
                </a:extLst>
              </p:cNvPr>
              <p:cNvSpPr/>
              <p:nvPr/>
            </p:nvSpPr>
            <p:spPr>
              <a:xfrm>
                <a:off x="994410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8" name="Rectangle 237">
                <a:extLst>
                  <a:ext uri="{FF2B5EF4-FFF2-40B4-BE49-F238E27FC236}">
                    <a16:creationId xmlns:a16="http://schemas.microsoft.com/office/drawing/2014/main" id="{00C425D8-A431-8042-B3F0-55970A83C656}"/>
                  </a:ext>
                </a:extLst>
              </p:cNvPr>
              <p:cNvSpPr/>
              <p:nvPr/>
            </p:nvSpPr>
            <p:spPr>
              <a:xfrm>
                <a:off x="9944100"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sp>
          <p:nvSpPr>
            <p:cNvPr id="240" name="TextBox 239">
              <a:extLst>
                <a:ext uri="{FF2B5EF4-FFF2-40B4-BE49-F238E27FC236}">
                  <a16:creationId xmlns:a16="http://schemas.microsoft.com/office/drawing/2014/main" id="{3D9B9457-EBBB-0C43-82B6-87717EDBAAEA}"/>
                </a:ext>
              </a:extLst>
            </p:cNvPr>
            <p:cNvSpPr txBox="1"/>
            <p:nvPr/>
          </p:nvSpPr>
          <p:spPr>
            <a:xfrm>
              <a:off x="7935465" y="6037799"/>
              <a:ext cx="3567643" cy="594009"/>
            </a:xfrm>
            <a:prstGeom prst="rect">
              <a:avLst/>
            </a:prstGeom>
            <a:noFill/>
          </p:spPr>
          <p:txBody>
            <a:bodyPr wrap="none" rtlCol="0">
              <a:spAutoFit/>
            </a:bodyPr>
            <a:lstStyle/>
            <a:p>
              <a:pPr algn="ctr" defTabSz="685800">
                <a:lnSpc>
                  <a:spcPct val="85000"/>
                </a:lnSpc>
                <a:defRPr/>
              </a:pPr>
              <a:r>
                <a:rPr lang="en-US" sz="1350" dirty="0">
                  <a:solidFill>
                    <a:prstClr val="black"/>
                  </a:solidFill>
                  <a:latin typeface="Avenir Book" panose="020B0503020203020204" pitchFamily="34" charset="-78"/>
                  <a:cs typeface="Avenir Book" panose="020B0503020203020204" pitchFamily="34" charset="-78"/>
                </a:rPr>
                <a:t>8x8 multistage switch </a:t>
              </a:r>
            </a:p>
            <a:p>
              <a:pPr algn="ctr" defTabSz="685800">
                <a:lnSpc>
                  <a:spcPct val="85000"/>
                </a:lnSpc>
                <a:defRPr/>
              </a:pPr>
              <a:r>
                <a:rPr lang="en-US" sz="1350" dirty="0">
                  <a:solidFill>
                    <a:prstClr val="black"/>
                  </a:solidFill>
                  <a:latin typeface="Avenir Book" panose="020B0503020203020204" pitchFamily="34" charset="-78"/>
                  <a:cs typeface="Avenir Book" panose="020B0503020203020204" pitchFamily="34" charset="-78"/>
                </a:rPr>
                <a:t>built from smaller-sized switches</a:t>
              </a:r>
            </a:p>
          </p:txBody>
        </p:sp>
      </p:grpSp>
      <p:sp>
        <p:nvSpPr>
          <p:cNvPr id="241" name="TextBox 240">
            <a:extLst>
              <a:ext uri="{FF2B5EF4-FFF2-40B4-BE49-F238E27FC236}">
                <a16:creationId xmlns:a16="http://schemas.microsoft.com/office/drawing/2014/main" id="{B2396B77-B6FA-2840-BC57-4DD04AF562BD}"/>
              </a:ext>
            </a:extLst>
          </p:cNvPr>
          <p:cNvSpPr txBox="1"/>
          <p:nvPr/>
        </p:nvSpPr>
        <p:spPr>
          <a:xfrm>
            <a:off x="8162485" y="2765488"/>
            <a:ext cx="1152881" cy="268920"/>
          </a:xfrm>
          <a:prstGeom prst="rect">
            <a:avLst/>
          </a:prstGeom>
          <a:noFill/>
        </p:spPr>
        <p:txBody>
          <a:bodyPr wrap="none" rtlCol="0">
            <a:spAutoFit/>
          </a:bodyPr>
          <a:lstStyle/>
          <a:p>
            <a:pPr algn="ctr" defTabSz="685800">
              <a:lnSpc>
                <a:spcPct val="85000"/>
              </a:lnSpc>
              <a:defRPr/>
            </a:pPr>
            <a:r>
              <a:rPr lang="en-US" sz="1350" dirty="0">
                <a:solidFill>
                  <a:prstClr val="black"/>
                </a:solidFill>
                <a:latin typeface="Avenir Book" panose="020B0503020203020204" pitchFamily="34" charset="-78"/>
                <a:cs typeface="Avenir Book" panose="020B0503020203020204" pitchFamily="34" charset="-78"/>
              </a:rPr>
              <a:t>3x3 crossbar</a:t>
            </a:r>
          </a:p>
        </p:txBody>
      </p:sp>
      <p:sp>
        <p:nvSpPr>
          <p:cNvPr id="79" name="Content Placeholder 2">
            <a:extLst>
              <a:ext uri="{FF2B5EF4-FFF2-40B4-BE49-F238E27FC236}">
                <a16:creationId xmlns:a16="http://schemas.microsoft.com/office/drawing/2014/main" id="{F80CBFA4-4A18-914C-A713-E4A5E18F64DB}"/>
              </a:ext>
            </a:extLst>
          </p:cNvPr>
          <p:cNvSpPr txBox="1">
            <a:spLocks/>
          </p:cNvSpPr>
          <p:nvPr/>
        </p:nvSpPr>
        <p:spPr>
          <a:xfrm>
            <a:off x="2057103" y="2745481"/>
            <a:ext cx="4857750" cy="820305"/>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15504" defTabSz="685800">
              <a:spcBef>
                <a:spcPts val="750"/>
              </a:spcBef>
              <a:buFont typeface="Wingdings" charset="2"/>
              <a:buChar char="§"/>
              <a:defRPr/>
            </a:pPr>
            <a:r>
              <a:rPr lang="en-US" sz="2400" dirty="0">
                <a:solidFill>
                  <a:srgbClr val="0000A3"/>
                </a:solidFill>
                <a:latin typeface="Avenir Book" panose="020B0503020203020204" pitchFamily="34" charset="-78"/>
                <a:cs typeface="Avenir Book" panose="020B0503020203020204" pitchFamily="34" charset="-78"/>
              </a:rPr>
              <a:t>M</a:t>
            </a:r>
            <a:r>
              <a:rPr lang="en-US" sz="2400" dirty="0" smtClean="0">
                <a:solidFill>
                  <a:srgbClr val="0000A3"/>
                </a:solidFill>
                <a:latin typeface="Avenir Book" panose="020B0503020203020204" pitchFamily="34" charset="-78"/>
                <a:cs typeface="Avenir Book" panose="020B0503020203020204" pitchFamily="34" charset="-78"/>
              </a:rPr>
              <a:t>ultistage </a:t>
            </a:r>
            <a:r>
              <a:rPr lang="en-US" sz="2400" dirty="0">
                <a:solidFill>
                  <a:srgbClr val="0000A3"/>
                </a:solidFill>
                <a:latin typeface="Avenir Book" panose="020B0503020203020204" pitchFamily="34" charset="-78"/>
                <a:cs typeface="Avenir Book" panose="020B0503020203020204" pitchFamily="34" charset="-78"/>
              </a:rPr>
              <a:t>switch: </a:t>
            </a:r>
            <a:r>
              <a:rPr lang="en-US" sz="2400" dirty="0" err="1">
                <a:solidFill>
                  <a:prstClr val="black"/>
                </a:solidFill>
                <a:latin typeface="Avenir Book" panose="020B0503020203020204" pitchFamily="34" charset="-78"/>
                <a:cs typeface="Avenir Book" panose="020B0503020203020204" pitchFamily="34" charset="-78"/>
              </a:rPr>
              <a:t>nxn</a:t>
            </a:r>
            <a:r>
              <a:rPr lang="en-US" sz="2400" dirty="0">
                <a:solidFill>
                  <a:prstClr val="black"/>
                </a:solidFill>
                <a:latin typeface="Avenir Book" panose="020B0503020203020204" pitchFamily="34" charset="-78"/>
                <a:cs typeface="Avenir Book" panose="020B0503020203020204" pitchFamily="34" charset="-78"/>
              </a:rPr>
              <a:t> switch from multiple stages of smaller switches</a:t>
            </a:r>
          </a:p>
        </p:txBody>
      </p:sp>
      <p:sp>
        <p:nvSpPr>
          <p:cNvPr id="114" name="Content Placeholder 2">
            <a:extLst>
              <a:ext uri="{FF2B5EF4-FFF2-40B4-BE49-F238E27FC236}">
                <a16:creationId xmlns:a16="http://schemas.microsoft.com/office/drawing/2014/main" id="{C44BED26-0F25-A14C-A2DE-9DA48DF09A44}"/>
              </a:ext>
            </a:extLst>
          </p:cNvPr>
          <p:cNvSpPr txBox="1">
            <a:spLocks/>
          </p:cNvSpPr>
          <p:nvPr/>
        </p:nvSpPr>
        <p:spPr>
          <a:xfrm>
            <a:off x="2091903" y="3485348"/>
            <a:ext cx="4857750" cy="158923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15504" defTabSz="685800">
              <a:spcBef>
                <a:spcPts val="750"/>
              </a:spcBef>
              <a:buFont typeface="Wingdings" charset="2"/>
              <a:buChar char="§"/>
              <a:defRPr/>
            </a:pPr>
            <a:r>
              <a:rPr lang="en-US" sz="2200" dirty="0">
                <a:solidFill>
                  <a:srgbClr val="0000A3"/>
                </a:solidFill>
                <a:latin typeface="Avenir Book" panose="020B0503020203020204" pitchFamily="34" charset="-78"/>
                <a:cs typeface="Avenir Book" panose="020B0503020203020204" pitchFamily="34" charset="-78"/>
              </a:rPr>
              <a:t>E</a:t>
            </a:r>
            <a:r>
              <a:rPr lang="en-US" sz="2200" dirty="0" smtClean="0">
                <a:solidFill>
                  <a:srgbClr val="0000A3"/>
                </a:solidFill>
                <a:latin typeface="Avenir Book" panose="020B0503020203020204" pitchFamily="34" charset="-78"/>
                <a:cs typeface="Avenir Book" panose="020B0503020203020204" pitchFamily="34" charset="-78"/>
              </a:rPr>
              <a:t>xploiting </a:t>
            </a:r>
            <a:r>
              <a:rPr lang="en-US" sz="2200" dirty="0">
                <a:solidFill>
                  <a:srgbClr val="0000A3"/>
                </a:solidFill>
                <a:latin typeface="Avenir Book" panose="020B0503020203020204" pitchFamily="34" charset="-78"/>
                <a:cs typeface="Avenir Book" panose="020B0503020203020204" pitchFamily="34" charset="-78"/>
              </a:rPr>
              <a:t>parallelism: </a:t>
            </a:r>
          </a:p>
          <a:p>
            <a:pPr marL="520304" lvl="1" indent="-215504" defTabSz="685800">
              <a:spcBef>
                <a:spcPts val="375"/>
              </a:spcBef>
              <a:defRPr/>
            </a:pPr>
            <a:r>
              <a:rPr lang="en-US" sz="1800" dirty="0">
                <a:solidFill>
                  <a:prstClr val="black"/>
                </a:solidFill>
                <a:latin typeface="Avenir Book" panose="020B0503020203020204" pitchFamily="34" charset="-78"/>
                <a:cs typeface="Avenir Book" panose="020B0503020203020204" pitchFamily="34" charset="-78"/>
              </a:rPr>
              <a:t>F</a:t>
            </a:r>
            <a:r>
              <a:rPr lang="en-US" sz="1800" dirty="0" smtClean="0">
                <a:solidFill>
                  <a:prstClr val="black"/>
                </a:solidFill>
                <a:latin typeface="Avenir Book" panose="020B0503020203020204" pitchFamily="34" charset="-78"/>
                <a:cs typeface="Avenir Book" panose="020B0503020203020204" pitchFamily="34" charset="-78"/>
              </a:rPr>
              <a:t>ragment </a:t>
            </a:r>
            <a:r>
              <a:rPr lang="en-US" sz="1800" dirty="0">
                <a:solidFill>
                  <a:prstClr val="black"/>
                </a:solidFill>
                <a:latin typeface="Avenir Book" panose="020B0503020203020204" pitchFamily="34" charset="-78"/>
                <a:cs typeface="Avenir Book" panose="020B0503020203020204" pitchFamily="34" charset="-78"/>
              </a:rPr>
              <a:t>datagram into fixed length cells on entry</a:t>
            </a:r>
          </a:p>
          <a:p>
            <a:pPr marL="520304" lvl="1" indent="-215504" defTabSz="685800">
              <a:spcBef>
                <a:spcPts val="375"/>
              </a:spcBef>
              <a:defRPr/>
            </a:pPr>
            <a:r>
              <a:rPr lang="en-US" sz="1800" dirty="0">
                <a:solidFill>
                  <a:prstClr val="black"/>
                </a:solidFill>
                <a:latin typeface="Avenir Book" panose="020B0503020203020204" pitchFamily="34" charset="-78"/>
                <a:cs typeface="Avenir Book" panose="020B0503020203020204" pitchFamily="34" charset="-78"/>
              </a:rPr>
              <a:t>S</a:t>
            </a:r>
            <a:r>
              <a:rPr lang="en-US" sz="1800" dirty="0" smtClean="0">
                <a:solidFill>
                  <a:prstClr val="black"/>
                </a:solidFill>
                <a:latin typeface="Avenir Book" panose="020B0503020203020204" pitchFamily="34" charset="-78"/>
                <a:cs typeface="Avenir Book" panose="020B0503020203020204" pitchFamily="34" charset="-78"/>
              </a:rPr>
              <a:t>witch </a:t>
            </a:r>
            <a:r>
              <a:rPr lang="en-US" sz="1800" dirty="0">
                <a:solidFill>
                  <a:prstClr val="black"/>
                </a:solidFill>
                <a:latin typeface="Avenir Book" panose="020B0503020203020204" pitchFamily="34" charset="-78"/>
                <a:cs typeface="Avenir Book" panose="020B0503020203020204" pitchFamily="34" charset="-78"/>
              </a:rPr>
              <a:t>cells through the fabric, reassemble datagram at exit</a:t>
            </a:r>
          </a:p>
        </p:txBody>
      </p:sp>
      <p:sp>
        <p:nvSpPr>
          <p:cNvPr id="134" name="TextBox 133">
            <a:extLst>
              <a:ext uri="{FF2B5EF4-FFF2-40B4-BE49-F238E27FC236}">
                <a16:creationId xmlns:a16="http://schemas.microsoft.com/office/drawing/2014/main" id="{2ACE683F-C3E3-E542-87F3-26A8CC51B32B}"/>
              </a:ext>
            </a:extLst>
          </p:cNvPr>
          <p:cNvSpPr txBox="1"/>
          <p:nvPr/>
        </p:nvSpPr>
        <p:spPr>
          <a:xfrm>
            <a:off x="8162485" y="2765488"/>
            <a:ext cx="1152881" cy="268920"/>
          </a:xfrm>
          <a:prstGeom prst="rect">
            <a:avLst/>
          </a:prstGeom>
          <a:noFill/>
        </p:spPr>
        <p:txBody>
          <a:bodyPr wrap="none" rtlCol="0">
            <a:spAutoFit/>
          </a:bodyPr>
          <a:lstStyle/>
          <a:p>
            <a:pPr algn="ctr" defTabSz="685800">
              <a:lnSpc>
                <a:spcPct val="85000"/>
              </a:lnSpc>
              <a:defRPr/>
            </a:pPr>
            <a:r>
              <a:rPr lang="en-US" sz="1350" dirty="0">
                <a:solidFill>
                  <a:prstClr val="black"/>
                </a:solidFill>
                <a:latin typeface="Avenir Book" panose="020B0503020203020204" pitchFamily="34" charset="-78"/>
                <a:cs typeface="Avenir Book" panose="020B0503020203020204" pitchFamily="34" charset="-78"/>
              </a:rPr>
              <a:t>3x3 crossbar</a:t>
            </a:r>
          </a:p>
        </p:txBody>
      </p:sp>
      <p:sp>
        <p:nvSpPr>
          <p:cNvPr id="135" name="Rectangle 46">
            <a:extLst>
              <a:ext uri="{FF2B5EF4-FFF2-40B4-BE49-F238E27FC236}">
                <a16:creationId xmlns:a16="http://schemas.microsoft.com/office/drawing/2014/main" id="{CADDF9A1-F510-0A48-A5C8-B604DC721314}"/>
              </a:ext>
            </a:extLst>
          </p:cNvPr>
          <p:cNvSpPr>
            <a:spLocks noChangeArrowheads="1"/>
          </p:cNvSpPr>
          <p:nvPr/>
        </p:nvSpPr>
        <p:spPr bwMode="auto">
          <a:xfrm>
            <a:off x="6933148" y="3567988"/>
            <a:ext cx="218114" cy="142635"/>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36" name="Rectangle 46">
            <a:extLst>
              <a:ext uri="{FF2B5EF4-FFF2-40B4-BE49-F238E27FC236}">
                <a16:creationId xmlns:a16="http://schemas.microsoft.com/office/drawing/2014/main" id="{EF37199A-A67A-4242-ABE8-2B6C3B2BEA3E}"/>
              </a:ext>
            </a:extLst>
          </p:cNvPr>
          <p:cNvSpPr>
            <a:spLocks noChangeArrowheads="1"/>
          </p:cNvSpPr>
          <p:nvPr/>
        </p:nvSpPr>
        <p:spPr bwMode="auto">
          <a:xfrm>
            <a:off x="7152752" y="3567559"/>
            <a:ext cx="218114" cy="142635"/>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37" name="Rectangle 46">
            <a:extLst>
              <a:ext uri="{FF2B5EF4-FFF2-40B4-BE49-F238E27FC236}">
                <a16:creationId xmlns:a16="http://schemas.microsoft.com/office/drawing/2014/main" id="{2A43E4D0-9761-694D-909E-DDC6673E3480}"/>
              </a:ext>
            </a:extLst>
          </p:cNvPr>
          <p:cNvSpPr>
            <a:spLocks noChangeArrowheads="1"/>
          </p:cNvSpPr>
          <p:nvPr/>
        </p:nvSpPr>
        <p:spPr bwMode="auto">
          <a:xfrm>
            <a:off x="7371413" y="3567559"/>
            <a:ext cx="218114" cy="142635"/>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5314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dissolve">
                                      <p:cBhvr>
                                        <p:cTn id="7" dur="500"/>
                                        <p:tgtEl>
                                          <p:spTgt spid="79"/>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dissolv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5"/>
                                        </p:tgtEl>
                                        <p:attrNameLst>
                                          <p:attrName>style.visibility</p:attrName>
                                        </p:attrNameLst>
                                      </p:cBhvr>
                                      <p:to>
                                        <p:strVal val="visible"/>
                                      </p:to>
                                    </p:set>
                                    <p:animEffect transition="in" filter="dissolve">
                                      <p:cBhvr>
                                        <p:cTn id="20" dur="500"/>
                                        <p:tgtEl>
                                          <p:spTgt spid="1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dissolve">
                                      <p:cBhvr>
                                        <p:cTn id="23" dur="500"/>
                                        <p:tgtEl>
                                          <p:spTgt spid="13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dissolve">
                                      <p:cBhvr>
                                        <p:cTn id="26" dur="500"/>
                                        <p:tgtEl>
                                          <p:spTgt spid="137"/>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1.66667E-6 4.44444E-6 L 0.04531 0.00023 L 0.06745 -0.06899 L 0.10261 -0.06899 C 0.11029 -0.0463 0.11797 -0.02385 0.12591 -0.00093 C 0.13581 -0.00186 0.19505 -0.00047 0.20586 -0.00116 " pathEditMode="relative" rAng="0" ptsTypes="AAAAAA">
                                      <p:cBhvr>
                                        <p:cTn id="30" dur="3000" fill="hold"/>
                                        <p:tgtEl>
                                          <p:spTgt spid="137"/>
                                        </p:tgtEl>
                                        <p:attrNameLst>
                                          <p:attrName>ppt_x</p:attrName>
                                          <p:attrName>ppt_y</p:attrName>
                                        </p:attrNameLst>
                                      </p:cBhvr>
                                      <p:rCtr x="10286" y="-3449"/>
                                    </p:animMotion>
                                  </p:childTnLst>
                                </p:cTn>
                              </p:par>
                              <p:par>
                                <p:cTn id="31" presetID="0" presetClass="path" presetSubtype="0" accel="50000" decel="50000" fill="hold" grpId="1" nodeType="withEffect">
                                  <p:stCondLst>
                                    <p:cond delay="0"/>
                                  </p:stCondLst>
                                  <p:childTnLst>
                                    <p:animMotion origin="layout" path="M -2.91667E-6 -0.00024 L 0.0474 0.00069 C 0.05131 0.00949 0.05495 0.01851 0.05873 0.02731 L 0.06576 0.02592 L 0.09076 0.08842 L 0.12735 0.08842 L 0.15209 0.02453 L 0.17071 0.02453 L 0.17448 -0.00116 C 0.18946 -0.00116 0.2086 -0.0007 0.22383 -0.0007 " pathEditMode="relative" rAng="0" ptsTypes="AAAAAAAAAA">
                                      <p:cBhvr>
                                        <p:cTn id="32" dur="3000" fill="hold"/>
                                        <p:tgtEl>
                                          <p:spTgt spid="136"/>
                                        </p:tgtEl>
                                        <p:attrNameLst>
                                          <p:attrName>ppt_x</p:attrName>
                                          <p:attrName>ppt_y</p:attrName>
                                        </p:attrNameLst>
                                      </p:cBhvr>
                                      <p:rCtr x="11185" y="4375"/>
                                    </p:animMotion>
                                  </p:childTnLst>
                                </p:cTn>
                              </p:par>
                              <p:par>
                                <p:cTn id="33" presetID="0" presetClass="path" presetSubtype="0" accel="50000" decel="50000" fill="hold" grpId="1" nodeType="withEffect">
                                  <p:stCondLst>
                                    <p:cond delay="0"/>
                                  </p:stCondLst>
                                  <p:childTnLst>
                                    <p:animMotion origin="layout" path="M -4.16667E-6 4.44444E-6 L 0.06875 0.00138 L 0.08191 0.03912 L 0.08985 0.03842 L 0.11628 0.16365 L 0.1556 0.16296 L 0.18282 0.03634 L 0.20079 0.03564 L 0.20612 -0.00116 L 0.2418 -0.00116 " pathEditMode="relative" rAng="0" ptsTypes="AAAAAAAAAA">
                                      <p:cBhvr>
                                        <p:cTn id="34" dur="3000" fill="hold"/>
                                        <p:tgtEl>
                                          <p:spTgt spid="135"/>
                                        </p:tgtEl>
                                        <p:attrNameLst>
                                          <p:attrName>ppt_x</p:attrName>
                                          <p:attrName>ppt_y</p:attrName>
                                        </p:attrNameLst>
                                      </p:cBhvr>
                                      <p:rCtr x="12083" y="8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14" grpId="0"/>
      <p:bldP spid="135" grpId="0" animBg="1"/>
      <p:bldP spid="135" grpId="1" animBg="1"/>
      <p:bldP spid="136" grpId="0" animBg="1"/>
      <p:bldP spid="136" grpId="1" animBg="1"/>
      <p:bldP spid="137" grpId="0" animBg="1"/>
      <p:bldP spid="137" grpId="1" animBg="1"/>
    </p:bld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12639</TotalTime>
  <Words>1284</Words>
  <Application>Microsoft Office PowerPoint</Application>
  <PresentationFormat>Widescreen</PresentationFormat>
  <Paragraphs>345</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ＭＳ Ｐゴシック</vt:lpstr>
      <vt:lpstr>Arial</vt:lpstr>
      <vt:lpstr>Avenir Book</vt:lpstr>
      <vt:lpstr>Calibri</vt:lpstr>
      <vt:lpstr>Calibri Light</vt:lpstr>
      <vt:lpstr>Cambria Math</vt:lpstr>
      <vt:lpstr>Gill Sans MT</vt:lpstr>
      <vt:lpstr>Times New Roman</vt:lpstr>
      <vt:lpstr>Wingdings</vt:lpstr>
      <vt:lpstr>Presentation Template 13_9_21</vt:lpstr>
      <vt:lpstr> Computer Networks   Router Architecture and Scheduling </vt:lpstr>
      <vt:lpstr>Router Architecture</vt:lpstr>
      <vt:lpstr>Router architecture overview</vt:lpstr>
      <vt:lpstr>Input port functions</vt:lpstr>
      <vt:lpstr>Switching fabrics</vt:lpstr>
      <vt:lpstr>Switching fabrics</vt:lpstr>
      <vt:lpstr>Switching via memory</vt:lpstr>
      <vt:lpstr>Switching via a bus</vt:lpstr>
      <vt:lpstr>Switching via interconnection network</vt:lpstr>
      <vt:lpstr>Switching via interconnection network</vt:lpstr>
      <vt:lpstr>Output port functions</vt:lpstr>
      <vt:lpstr>Queuing, Buffer management and Scheduling</vt:lpstr>
      <vt:lpstr>Input port queuing</vt:lpstr>
      <vt:lpstr>Output port queuing</vt:lpstr>
      <vt:lpstr>How much buffering?</vt:lpstr>
      <vt:lpstr>Buffer Management</vt:lpstr>
      <vt:lpstr>Packet Scheduling: FCFS</vt:lpstr>
      <vt:lpstr>Scheduling policies: Priority Based</vt:lpstr>
      <vt:lpstr>Scheduling policies: round robin</vt:lpstr>
      <vt:lpstr>Scheduling policies: Weighted Fair Queueing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408</cp:revision>
  <cp:lastPrinted>2022-09-06T06:09:12Z</cp:lastPrinted>
  <dcterms:created xsi:type="dcterms:W3CDTF">2021-09-13T14:43:22Z</dcterms:created>
  <dcterms:modified xsi:type="dcterms:W3CDTF">2023-02-27T17:08:11Z</dcterms:modified>
</cp:coreProperties>
</file>