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1"/>
  </p:notesMasterIdLst>
  <p:handoutMasterIdLst>
    <p:handoutMasterId r:id="rId32"/>
  </p:handoutMasterIdLst>
  <p:sldIdLst>
    <p:sldId id="265" r:id="rId2"/>
    <p:sldId id="588" r:id="rId3"/>
    <p:sldId id="580" r:id="rId4"/>
    <p:sldId id="586" r:id="rId5"/>
    <p:sldId id="587" r:id="rId6"/>
    <p:sldId id="538" r:id="rId7"/>
    <p:sldId id="541" r:id="rId8"/>
    <p:sldId id="591" r:id="rId9"/>
    <p:sldId id="592" r:id="rId10"/>
    <p:sldId id="593" r:id="rId11"/>
    <p:sldId id="594" r:id="rId12"/>
    <p:sldId id="598" r:id="rId13"/>
    <p:sldId id="597" r:id="rId14"/>
    <p:sldId id="579" r:id="rId15"/>
    <p:sldId id="543" r:id="rId16"/>
    <p:sldId id="544" r:id="rId17"/>
    <p:sldId id="590" r:id="rId18"/>
    <p:sldId id="589" r:id="rId19"/>
    <p:sldId id="583" r:id="rId20"/>
    <p:sldId id="582" r:id="rId21"/>
    <p:sldId id="595" r:id="rId22"/>
    <p:sldId id="596" r:id="rId23"/>
    <p:sldId id="584" r:id="rId24"/>
    <p:sldId id="585" r:id="rId25"/>
    <p:sldId id="545" r:id="rId26"/>
    <p:sldId id="547" r:id="rId27"/>
    <p:sldId id="548" r:id="rId28"/>
    <p:sldId id="549" r:id="rId29"/>
    <p:sldId id="581" r:id="rId30"/>
  </p:sldIdLst>
  <p:sldSz cx="12192000" cy="6858000"/>
  <p:notesSz cx="6797675"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49689" y="0"/>
            <a:ext cx="2946400" cy="498475"/>
          </a:xfrm>
          <a:prstGeom prst="rect">
            <a:avLst/>
          </a:prstGeom>
        </p:spPr>
        <p:txBody>
          <a:bodyPr vert="horz" lIns="91440" tIns="45720" rIns="91440" bIns="45720" rtlCol="0"/>
          <a:lstStyle>
            <a:lvl1pPr algn="r">
              <a:defRPr sz="1200"/>
            </a:lvl1pPr>
          </a:lstStyle>
          <a:p>
            <a:fld id="{ABC86ED3-83A1-415E-B018-B1E46DF31CFD}" type="datetimeFigureOut">
              <a:rPr lang="en-IN" smtClean="0"/>
              <a:t>21-03-2023</a:t>
            </a:fld>
            <a:endParaRPr lang="en-IN"/>
          </a:p>
        </p:txBody>
      </p:sp>
      <p:sp>
        <p:nvSpPr>
          <p:cNvPr id="4" name="Footer Placeholder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49689" y="9431338"/>
            <a:ext cx="2946400" cy="498475"/>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21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50444" y="0"/>
            <a:ext cx="2945659" cy="498215"/>
          </a:xfrm>
          <a:prstGeom prst="rect">
            <a:avLst/>
          </a:prstGeom>
        </p:spPr>
        <p:txBody>
          <a:bodyPr vert="horz" lIns="91440" tIns="45720" rIns="91440" bIns="45720" rtlCol="0"/>
          <a:lstStyle>
            <a:lvl1pPr algn="r">
              <a:defRPr sz="1200"/>
            </a:lvl1pPr>
          </a:lstStyle>
          <a:p>
            <a:fld id="{BDA1889E-C7EC-45CB-B713-9702810221D9}" type="datetimeFigureOut">
              <a:rPr lang="en-IN" smtClean="0"/>
              <a:t>21-03-2023</a:t>
            </a:fld>
            <a:endParaRPr lang="en-IN"/>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768" y="4778723"/>
            <a:ext cx="5438140" cy="390986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9431600"/>
            <a:ext cx="2945659" cy="49821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50444" y="9431600"/>
            <a:ext cx="2945659" cy="498215"/>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422275" y="1241425"/>
            <a:ext cx="5953125" cy="3349625"/>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21/03/2023 13:45</a:t>
            </a:fld>
            <a:endParaRPr lang="en-GB" sz="1200" smtClean="0">
              <a:cs typeface="Arial" pitchFamily="34" charset="0"/>
            </a:endParaRPr>
          </a:p>
        </p:txBody>
      </p:sp>
      <p:sp>
        <p:nvSpPr>
          <p:cNvPr id="61446" name="Footer Placeholder 5"/>
          <p:cNvSpPr>
            <a:spLocks noGrp="1"/>
          </p:cNvSpPr>
          <p:nvPr>
            <p:ph type="ftr" sz="quarter" idx="4"/>
          </p:nvPr>
        </p:nvSpPr>
        <p:spPr>
          <a:xfrm>
            <a:off x="0" y="9588477"/>
            <a:ext cx="6253232" cy="505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6253231" y="9588477"/>
            <a:ext cx="693930" cy="505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6142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422275" y="1241425"/>
            <a:ext cx="5953125" cy="3349625"/>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14</a:t>
            </a:fld>
            <a:endParaRPr lang="en-US" sz="1200" smtClean="0"/>
          </a:p>
        </p:txBody>
      </p:sp>
    </p:spTree>
    <p:extLst>
      <p:ext uri="{BB962C8B-B14F-4D97-AF65-F5344CB8AC3E}">
        <p14:creationId xmlns:p14="http://schemas.microsoft.com/office/powerpoint/2010/main" val="3164563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017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493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8835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487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4162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5919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4537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186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9522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2166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6330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549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327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9373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686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21/03/2023 13:45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29</a:t>
            </a:fld>
            <a:endParaRPr lang="en-GB" sz="1200" smtClean="0">
              <a:cs typeface="Arial" pitchFamily="34" charset="0"/>
            </a:endParaRPr>
          </a:p>
        </p:txBody>
      </p:sp>
    </p:spTree>
    <p:extLst>
      <p:ext uri="{BB962C8B-B14F-4D97-AF65-F5344CB8AC3E}">
        <p14:creationId xmlns:p14="http://schemas.microsoft.com/office/powerpoint/2010/main" val="3257069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422275" y="1241425"/>
            <a:ext cx="5953125" cy="3349625"/>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3</a:t>
            </a:fld>
            <a:endParaRPr lang="en-US" sz="1200" smtClean="0"/>
          </a:p>
        </p:txBody>
      </p:sp>
    </p:spTree>
    <p:extLst>
      <p:ext uri="{BB962C8B-B14F-4D97-AF65-F5344CB8AC3E}">
        <p14:creationId xmlns:p14="http://schemas.microsoft.com/office/powerpoint/2010/main" val="427802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347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3975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001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161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747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2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5154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1216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26522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11016" y="5257800"/>
            <a:ext cx="12192000" cy="15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9239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lvl1pPr algn="ctr">
              <a:defRPr>
                <a:latin typeface="Avenir Book" panose="020B0503020203020204" pitchFamily="34" charset="-78"/>
                <a:cs typeface="Avenir Book" panose="020B0503020203020204" pitchFamily="34" charset="-78"/>
              </a:defRPr>
            </a:lvl1pPr>
          </a:lstStyle>
          <a:p>
            <a:r>
              <a:rPr lang="en-US" smtClean="0"/>
              <a:t>Click to edit Master title style</a:t>
            </a:r>
            <a:endParaRPr lang="en-US"/>
          </a:p>
        </p:txBody>
      </p:sp>
      <p:sp>
        <p:nvSpPr>
          <p:cNvPr id="3" name="Text Placeholder 2"/>
          <p:cNvSpPr>
            <a:spLocks noGrp="1"/>
          </p:cNvSpPr>
          <p:nvPr>
            <p:ph type="body" sz="half" idx="1"/>
          </p:nvPr>
        </p:nvSpPr>
        <p:spPr>
          <a:xfrm>
            <a:off x="711200" y="1600200"/>
            <a:ext cx="5080000" cy="4648200"/>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94400" y="1600200"/>
            <a:ext cx="5080000" cy="4648200"/>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atin typeface="Avenir Book" panose="020B0503020203020204" pitchFamily="34" charset="-78"/>
                <a:cs typeface="Avenir Book" panose="020B0503020203020204" pitchFamily="34" charset="-78"/>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atin typeface="Avenir Book" panose="020B0503020203020204" pitchFamily="34" charset="-78"/>
                <a:cs typeface="Avenir Book" panose="020B0503020203020204" pitchFamily="34" charset="-78"/>
              </a:defRPr>
            </a:lvl1pPr>
          </a:lstStyle>
          <a:p>
            <a:pPr>
              <a:defRPr/>
            </a:pPr>
            <a:r>
              <a:rPr lang="en-US" smtClean="0"/>
              <a:t>Network Layer</a:t>
            </a:r>
            <a:endParaRPr lang="en-US"/>
          </a:p>
        </p:txBody>
      </p:sp>
      <p:sp>
        <p:nvSpPr>
          <p:cNvPr id="7" name="Rectangle 8"/>
          <p:cNvSpPr>
            <a:spLocks noGrp="1" noChangeArrowheads="1"/>
          </p:cNvSpPr>
          <p:nvPr>
            <p:ph type="sldNum" sz="quarter" idx="12"/>
          </p:nvPr>
        </p:nvSpPr>
        <p:spPr>
          <a:ln/>
        </p:spPr>
        <p:txBody>
          <a:bodyPr/>
          <a:lstStyle>
            <a:lvl1pPr>
              <a:defRPr>
                <a:latin typeface="Avenir Book" panose="020B0503020203020204" pitchFamily="34" charset="-78"/>
                <a:cs typeface="Avenir Book" panose="020B0503020203020204" pitchFamily="34" charset="-78"/>
              </a:defRPr>
            </a:lvl1pPr>
          </a:lstStyle>
          <a:p>
            <a:r>
              <a:rPr lang="en-US" altLang="en-US" smtClean="0"/>
              <a:t>4-</a:t>
            </a:r>
            <a:fld id="{76CC8F39-1FDE-4544-B688-963DD72FDB99}" type="slidenum">
              <a:rPr lang="en-US" altLang="en-US" smtClean="0"/>
              <a:pPr/>
              <a:t>‹#›</a:t>
            </a:fld>
            <a:endParaRPr lang="en-US" altLang="en-US"/>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710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3/21/2023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9963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7225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45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56063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2535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51529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566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84800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3/21/2023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17633364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t/>
            </a:r>
            <a:br>
              <a:rPr lang="en-US" sz="3200" dirty="0"/>
            </a:br>
            <a:r>
              <a:rPr lang="en-US" sz="3200" dirty="0"/>
              <a:t>Computer Networks II</a:t>
            </a:r>
            <a:br>
              <a:rPr lang="en-US" sz="3200" dirty="0"/>
            </a:br>
            <a:r>
              <a:rPr lang="en-US" sz="3200" dirty="0"/>
              <a:t/>
            </a:r>
            <a:br>
              <a:rPr lang="en-US" sz="3200" dirty="0"/>
            </a:br>
            <a:r>
              <a:rPr lang="en-GB" sz="3200" dirty="0"/>
              <a:t>Network Address Translation and IPv6</a:t>
            </a:r>
            <a:endParaRPr lang="en-US" sz="3200" dirty="0"/>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p:txBody>
          <a:bodyPr/>
          <a:lstStyle/>
          <a:p>
            <a:pPr>
              <a:defRPr/>
            </a:pPr>
            <a:r>
              <a:rPr lang="en-US" dirty="0"/>
              <a:t>NAT </a:t>
            </a:r>
            <a:r>
              <a:rPr lang="en-US" dirty="0" smtClean="0"/>
              <a:t>Traversal Problem</a:t>
            </a:r>
            <a:endParaRPr lang="en-US" dirty="0"/>
          </a:p>
        </p:txBody>
      </p:sp>
      <p:sp>
        <p:nvSpPr>
          <p:cNvPr id="106500" name="Rectangle 3"/>
          <p:cNvSpPr>
            <a:spLocks noGrp="1" noChangeArrowheads="1"/>
          </p:cNvSpPr>
          <p:nvPr>
            <p:ph type="body" sz="half" idx="1"/>
          </p:nvPr>
        </p:nvSpPr>
        <p:spPr>
          <a:xfrm>
            <a:off x="555523" y="1371600"/>
            <a:ext cx="6915150" cy="5159375"/>
          </a:xfrm>
        </p:spPr>
        <p:txBody>
          <a:bodyPr/>
          <a:lstStyle/>
          <a:p>
            <a:r>
              <a:rPr lang="en-US" altLang="en-US" sz="2400" dirty="0" smtClean="0">
                <a:solidFill>
                  <a:srgbClr val="CC0000"/>
                </a:solidFill>
                <a:ea typeface="ＭＳ Ｐゴシック" panose="020B0600070205080204" pitchFamily="34" charset="-128"/>
              </a:rPr>
              <a:t>Solution 1:</a:t>
            </a:r>
            <a:r>
              <a:rPr lang="en-US" altLang="en-US" sz="2400" dirty="0" smtClean="0">
                <a:ea typeface="ＭＳ Ｐゴシック" panose="020B0600070205080204" pitchFamily="34" charset="-128"/>
              </a:rPr>
              <a:t> </a:t>
            </a:r>
            <a:r>
              <a:rPr lang="en-US" altLang="en-US" sz="2400" dirty="0">
                <a:ea typeface="ＭＳ Ｐゴシック" panose="020B0600070205080204" pitchFamily="34" charset="-128"/>
              </a:rPr>
              <a:t>Universal Plug and Play (UPnP) Internet Gateway Device (IGD) Protocol.  Allows </a:t>
            </a:r>
            <a:r>
              <a:rPr lang="en-US" altLang="en-US" sz="2400" dirty="0" err="1">
                <a:ea typeface="ＭＳ Ｐゴシック" panose="020B0600070205080204" pitchFamily="34" charset="-128"/>
              </a:rPr>
              <a:t>NATed</a:t>
            </a:r>
            <a:r>
              <a:rPr lang="en-US" altLang="en-US" sz="2400" dirty="0">
                <a:ea typeface="ＭＳ Ｐゴシック" panose="020B0600070205080204" pitchFamily="34" charset="-128"/>
              </a:rPr>
              <a:t> host to:</a:t>
            </a:r>
          </a:p>
          <a:p>
            <a:pPr lvl="1">
              <a:spcBef>
                <a:spcPct val="0"/>
              </a:spcBef>
              <a:buSzPct val="65000"/>
              <a:buFont typeface="Wingdings" panose="05000000000000000000" pitchFamily="2" charset="2"/>
              <a:buChar char="v"/>
            </a:pPr>
            <a:r>
              <a:rPr lang="en-US" altLang="en-US" dirty="0" smtClean="0">
                <a:ea typeface="ＭＳ Ｐゴシック" panose="020B0600070205080204" pitchFamily="34" charset="-128"/>
              </a:rPr>
              <a:t>Learn public IP address (138.76.29.7)</a:t>
            </a:r>
          </a:p>
          <a:p>
            <a:pPr lvl="1">
              <a:spcBef>
                <a:spcPct val="0"/>
              </a:spcBef>
              <a:buSzPct val="65000"/>
              <a:buFont typeface="Wingdings" panose="05000000000000000000" pitchFamily="2" charset="2"/>
              <a:buChar char="v"/>
            </a:pPr>
            <a:r>
              <a:rPr lang="en-US" altLang="en-US" dirty="0" smtClean="0">
                <a:ea typeface="ＭＳ Ｐゴシック" panose="020B0600070205080204" pitchFamily="34" charset="-128"/>
              </a:rPr>
              <a:t>Add/remove port mappings (with lease times)</a:t>
            </a:r>
          </a:p>
          <a:p>
            <a:pPr lvl="1">
              <a:spcBef>
                <a:spcPct val="0"/>
              </a:spcBef>
              <a:buFont typeface="Wingdings" panose="05000000000000000000" pitchFamily="2" charset="2"/>
              <a:buChar char="v"/>
            </a:pPr>
            <a:endParaRPr lang="en-US" altLang="en-US" dirty="0" smtClean="0">
              <a:ea typeface="ＭＳ Ｐゴシック" panose="020B0600070205080204" pitchFamily="34" charset="-128"/>
            </a:endParaRPr>
          </a:p>
        </p:txBody>
      </p:sp>
      <p:grpSp>
        <p:nvGrpSpPr>
          <p:cNvPr id="106501" name="Group 158"/>
          <p:cNvGrpSpPr>
            <a:grpSpLocks/>
          </p:cNvGrpSpPr>
          <p:nvPr/>
        </p:nvGrpSpPr>
        <p:grpSpPr bwMode="auto">
          <a:xfrm>
            <a:off x="8285064" y="1809751"/>
            <a:ext cx="3057527" cy="2676525"/>
            <a:chOff x="3997" y="1258"/>
            <a:chExt cx="1926" cy="1686"/>
          </a:xfrm>
        </p:grpSpPr>
        <p:sp>
          <p:nvSpPr>
            <p:cNvPr id="106539" name="Freeform 96"/>
            <p:cNvSpPr>
              <a:spLocks/>
            </p:cNvSpPr>
            <p:nvPr/>
          </p:nvSpPr>
          <p:spPr bwMode="auto">
            <a:xfrm>
              <a:off x="4482" y="1377"/>
              <a:ext cx="1056" cy="1567"/>
            </a:xfrm>
            <a:custGeom>
              <a:avLst/>
              <a:gdLst>
                <a:gd name="T0" fmla="*/ 109 w 1056"/>
                <a:gd name="T1" fmla="*/ 676 h 1567"/>
                <a:gd name="T2" fmla="*/ 598 w 1056"/>
                <a:gd name="T3" fmla="*/ 647 h 1567"/>
                <a:gd name="T4" fmla="*/ 533 w 1056"/>
                <a:gd name="T5" fmla="*/ 614 h 1567"/>
                <a:gd name="T6" fmla="*/ 566 w 1056"/>
                <a:gd name="T7" fmla="*/ 169 h 1567"/>
                <a:gd name="T8" fmla="*/ 795 w 1056"/>
                <a:gd name="T9" fmla="*/ 38 h 1567"/>
                <a:gd name="T10" fmla="*/ 1013 w 1056"/>
                <a:gd name="T11" fmla="*/ 90 h 1567"/>
                <a:gd name="T12" fmla="*/ 987 w 1056"/>
                <a:gd name="T13" fmla="*/ 579 h 1567"/>
                <a:gd name="T14" fmla="*/ 1005 w 1056"/>
                <a:gd name="T15" fmla="*/ 875 h 1567"/>
                <a:gd name="T16" fmla="*/ 987 w 1056"/>
                <a:gd name="T17" fmla="*/ 1451 h 1567"/>
                <a:gd name="T18" fmla="*/ 592 w 1056"/>
                <a:gd name="T19" fmla="*/ 1478 h 1567"/>
                <a:gd name="T20" fmla="*/ 473 w 1056"/>
                <a:gd name="T21" fmla="*/ 919 h 1567"/>
                <a:gd name="T22" fmla="*/ 61 w 1056"/>
                <a:gd name="T23" fmla="*/ 838 h 1567"/>
                <a:gd name="T24" fmla="*/ 109 w 1056"/>
                <a:gd name="T25" fmla="*/ 676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567"/>
                <a:gd name="T41" fmla="*/ 1056 w 1056"/>
                <a:gd name="T42" fmla="*/ 1567 h 15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567">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06540" name="Line 99"/>
            <p:cNvSpPr>
              <a:spLocks noChangeShapeType="1"/>
            </p:cNvSpPr>
            <p:nvPr/>
          </p:nvSpPr>
          <p:spPr bwMode="auto">
            <a:xfrm flipV="1">
              <a:off x="5061" y="2594"/>
              <a:ext cx="1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6541" name="Text Box 100"/>
            <p:cNvSpPr txBox="1">
              <a:spLocks noChangeArrowheads="1"/>
            </p:cNvSpPr>
            <p:nvPr/>
          </p:nvSpPr>
          <p:spPr bwMode="auto">
            <a:xfrm>
              <a:off x="4980" y="1258"/>
              <a:ext cx="94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dirty="0" smtClean="0">
                  <a:latin typeface="Avenir Book" panose="020B0503020203020204" pitchFamily="34" charset="-78"/>
                  <a:cs typeface="Avenir Book" panose="020B0503020203020204" pitchFamily="34" charset="-78"/>
                </a:rPr>
                <a:t>10.0.0.1, 3345</a:t>
              </a:r>
              <a:endParaRPr lang="en-US" altLang="en-US" sz="1600" dirty="0">
                <a:latin typeface="Avenir Book" panose="020B0503020203020204" pitchFamily="34" charset="-78"/>
                <a:cs typeface="Avenir Book" panose="020B0503020203020204" pitchFamily="34" charset="-78"/>
              </a:endParaRPr>
            </a:p>
          </p:txBody>
        </p:sp>
        <p:sp>
          <p:nvSpPr>
            <p:cNvPr id="106542" name="Text Box 104"/>
            <p:cNvSpPr txBox="1">
              <a:spLocks noChangeArrowheads="1"/>
            </p:cNvSpPr>
            <p:nvPr/>
          </p:nvSpPr>
          <p:spPr bwMode="auto">
            <a:xfrm>
              <a:off x="4157" y="2237"/>
              <a:ext cx="509"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1800">
                  <a:solidFill>
                    <a:srgbClr val="CC0000"/>
                  </a:solidFill>
                  <a:latin typeface="Avenir Book" panose="020B0503020203020204" pitchFamily="34" charset="-78"/>
                  <a:cs typeface="Avenir Book" panose="020B0503020203020204" pitchFamily="34" charset="-78"/>
                </a:rPr>
                <a:t>NAT </a:t>
              </a:r>
            </a:p>
            <a:p>
              <a:pPr algn="ctr">
                <a:lnSpc>
                  <a:spcPct val="85000"/>
                </a:lnSpc>
              </a:pPr>
              <a:r>
                <a:rPr lang="en-US" altLang="en-US" sz="1800">
                  <a:solidFill>
                    <a:srgbClr val="CC0000"/>
                  </a:solidFill>
                  <a:latin typeface="Avenir Book" panose="020B0503020203020204" pitchFamily="34" charset="-78"/>
                  <a:cs typeface="Avenir Book" panose="020B0503020203020204" pitchFamily="34" charset="-78"/>
                </a:rPr>
                <a:t>router</a:t>
              </a:r>
            </a:p>
          </p:txBody>
        </p:sp>
        <p:sp>
          <p:nvSpPr>
            <p:cNvPr id="106543" name="Line 106"/>
            <p:cNvSpPr>
              <a:spLocks noChangeShapeType="1"/>
            </p:cNvSpPr>
            <p:nvPr/>
          </p:nvSpPr>
          <p:spPr bwMode="auto">
            <a:xfrm>
              <a:off x="3997" y="2156"/>
              <a:ext cx="2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grpSp>
          <p:nvGrpSpPr>
            <p:cNvPr id="106544" name="Group 109"/>
            <p:cNvGrpSpPr>
              <a:grpSpLocks/>
            </p:cNvGrpSpPr>
            <p:nvPr/>
          </p:nvGrpSpPr>
          <p:grpSpPr bwMode="auto">
            <a:xfrm>
              <a:off x="4193" y="2018"/>
              <a:ext cx="370" cy="204"/>
              <a:chOff x="4396" y="1245"/>
              <a:chExt cx="672" cy="248"/>
            </a:xfrm>
          </p:grpSpPr>
          <p:sp>
            <p:nvSpPr>
              <p:cNvPr id="10655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655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0655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06557" name="Group 113"/>
              <p:cNvGrpSpPr>
                <a:grpSpLocks/>
              </p:cNvGrpSpPr>
              <p:nvPr/>
            </p:nvGrpSpPr>
            <p:grpSpPr bwMode="auto">
              <a:xfrm>
                <a:off x="4530" y="1287"/>
                <a:ext cx="377" cy="75"/>
                <a:chOff x="2468" y="1332"/>
                <a:chExt cx="310" cy="60"/>
              </a:xfrm>
            </p:grpSpPr>
            <p:sp>
              <p:nvSpPr>
                <p:cNvPr id="106560" name="Freeform 1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06561" name="Freeform 1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grpSp>
          <p:sp>
            <p:nvSpPr>
              <p:cNvPr id="106558" name="Line 116"/>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06559" name="Line 11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grpSp>
        <p:grpSp>
          <p:nvGrpSpPr>
            <p:cNvPr id="106545" name="Group 118"/>
            <p:cNvGrpSpPr>
              <a:grpSpLocks/>
            </p:cNvGrpSpPr>
            <p:nvPr/>
          </p:nvGrpSpPr>
          <p:grpSpPr bwMode="auto">
            <a:xfrm flipH="1">
              <a:off x="5108" y="1993"/>
              <a:ext cx="404" cy="352"/>
              <a:chOff x="-44" y="1473"/>
              <a:chExt cx="981" cy="1105"/>
            </a:xfrm>
          </p:grpSpPr>
          <p:pic>
            <p:nvPicPr>
              <p:cNvPr id="106552" name="Picture 11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53" name="Freeform 120"/>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106546" name="Group 121"/>
            <p:cNvGrpSpPr>
              <a:grpSpLocks/>
            </p:cNvGrpSpPr>
            <p:nvPr/>
          </p:nvGrpSpPr>
          <p:grpSpPr bwMode="auto">
            <a:xfrm flipH="1">
              <a:off x="5092" y="2474"/>
              <a:ext cx="404" cy="352"/>
              <a:chOff x="-44" y="1473"/>
              <a:chExt cx="981" cy="1105"/>
            </a:xfrm>
          </p:grpSpPr>
          <p:pic>
            <p:nvPicPr>
              <p:cNvPr id="106550" name="Picture 12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51" name="Freeform 123"/>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sp>
          <p:nvSpPr>
            <p:cNvPr id="106547" name="Oval 150"/>
            <p:cNvSpPr>
              <a:spLocks noChangeArrowheads="1"/>
            </p:cNvSpPr>
            <p:nvPr/>
          </p:nvSpPr>
          <p:spPr bwMode="auto">
            <a:xfrm>
              <a:off x="5299" y="1852"/>
              <a:ext cx="7" cy="1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48" name="Freeform 92"/>
            <p:cNvSpPr>
              <a:spLocks/>
            </p:cNvSpPr>
            <p:nvPr/>
          </p:nvSpPr>
          <p:spPr bwMode="auto">
            <a:xfrm>
              <a:off x="4564" y="1425"/>
              <a:ext cx="735" cy="680"/>
            </a:xfrm>
            <a:custGeom>
              <a:avLst/>
              <a:gdLst>
                <a:gd name="T0" fmla="*/ 0 w 735"/>
                <a:gd name="T1" fmla="*/ 326 h 742"/>
                <a:gd name="T2" fmla="*/ 398 w 735"/>
                <a:gd name="T3" fmla="*/ 306 h 742"/>
                <a:gd name="T4" fmla="*/ 416 w 735"/>
                <a:gd name="T5" fmla="*/ 127 h 742"/>
                <a:gd name="T6" fmla="*/ 452 w 735"/>
                <a:gd name="T7" fmla="*/ 19 h 742"/>
                <a:gd name="T8" fmla="*/ 735 w 735"/>
                <a:gd name="T9" fmla="*/ 15 h 742"/>
                <a:gd name="T10" fmla="*/ 0 60000 65536"/>
                <a:gd name="T11" fmla="*/ 0 60000 65536"/>
                <a:gd name="T12" fmla="*/ 0 60000 65536"/>
                <a:gd name="T13" fmla="*/ 0 60000 65536"/>
                <a:gd name="T14" fmla="*/ 0 60000 65536"/>
                <a:gd name="T15" fmla="*/ 0 w 735"/>
                <a:gd name="T16" fmla="*/ 0 h 742"/>
                <a:gd name="T17" fmla="*/ 735 w 735"/>
                <a:gd name="T18" fmla="*/ 742 h 742"/>
              </a:gdLst>
              <a:ahLst/>
              <a:cxnLst>
                <a:cxn ang="T10">
                  <a:pos x="T0" y="T1"/>
                </a:cxn>
                <a:cxn ang="T11">
                  <a:pos x="T2" y="T3"/>
                </a:cxn>
                <a:cxn ang="T12">
                  <a:pos x="T4" y="T5"/>
                </a:cxn>
                <a:cxn ang="T13">
                  <a:pos x="T6" y="T7"/>
                </a:cxn>
                <a:cxn ang="T14">
                  <a:pos x="T8" y="T9"/>
                </a:cxn>
              </a:cxnLst>
              <a:rect l="T15" t="T16" r="T17" b="T18"/>
              <a:pathLst>
                <a:path w="735" h="742">
                  <a:moveTo>
                    <a:pt x="0" y="715"/>
                  </a:moveTo>
                  <a:cubicBezTo>
                    <a:pt x="66" y="708"/>
                    <a:pt x="329" y="742"/>
                    <a:pt x="398" y="670"/>
                  </a:cubicBezTo>
                  <a:cubicBezTo>
                    <a:pt x="467" y="598"/>
                    <a:pt x="407" y="386"/>
                    <a:pt x="416" y="281"/>
                  </a:cubicBezTo>
                  <a:cubicBezTo>
                    <a:pt x="425" y="176"/>
                    <a:pt x="399" y="82"/>
                    <a:pt x="452" y="41"/>
                  </a:cubicBezTo>
                  <a:cubicBezTo>
                    <a:pt x="505" y="0"/>
                    <a:pt x="676" y="34"/>
                    <a:pt x="735" y="32"/>
                  </a:cubicBezTo>
                </a:path>
              </a:pathLst>
            </a:custGeom>
            <a:noFill/>
            <a:ln w="38100"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6549" name="Text Box 93"/>
            <p:cNvSpPr txBox="1">
              <a:spLocks noChangeArrowheads="1"/>
            </p:cNvSpPr>
            <p:nvPr/>
          </p:nvSpPr>
          <p:spPr bwMode="auto">
            <a:xfrm>
              <a:off x="4612" y="1569"/>
              <a:ext cx="3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solidFill>
                    <a:srgbClr val="CC0000"/>
                  </a:solidFill>
                  <a:latin typeface="Avenir Book" panose="020B0503020203020204" pitchFamily="34" charset="-78"/>
                  <a:cs typeface="Avenir Book" panose="020B0503020203020204" pitchFamily="34" charset="-78"/>
                </a:rPr>
                <a:t>IGD</a:t>
              </a:r>
            </a:p>
          </p:txBody>
        </p:sp>
      </p:grpSp>
      <p:sp>
        <p:nvSpPr>
          <p:cNvPr id="106503" name="Line 35"/>
          <p:cNvSpPr>
            <a:spLocks noChangeShapeType="1"/>
          </p:cNvSpPr>
          <p:nvPr/>
        </p:nvSpPr>
        <p:spPr bwMode="auto">
          <a:xfrm>
            <a:off x="10080521" y="2425700"/>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6504" name="Line 137"/>
          <p:cNvSpPr>
            <a:spLocks noChangeShapeType="1"/>
          </p:cNvSpPr>
          <p:nvPr/>
        </p:nvSpPr>
        <p:spPr bwMode="auto">
          <a:xfrm>
            <a:off x="9177235" y="3201988"/>
            <a:ext cx="25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grpSp>
        <p:nvGrpSpPr>
          <p:cNvPr id="106505" name="Group 138"/>
          <p:cNvGrpSpPr>
            <a:grpSpLocks/>
          </p:cNvGrpSpPr>
          <p:nvPr/>
        </p:nvGrpSpPr>
        <p:grpSpPr bwMode="auto">
          <a:xfrm>
            <a:off x="10199585" y="2174875"/>
            <a:ext cx="346075" cy="623888"/>
            <a:chOff x="4140" y="429"/>
            <a:chExt cx="1425" cy="2396"/>
          </a:xfrm>
        </p:grpSpPr>
        <p:sp>
          <p:nvSpPr>
            <p:cNvPr id="106507" name="Freeform 139"/>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6508" name="Rectangle 140"/>
            <p:cNvSpPr>
              <a:spLocks noChangeArrowheads="1"/>
            </p:cNvSpPr>
            <p:nvPr/>
          </p:nvSpPr>
          <p:spPr bwMode="auto">
            <a:xfrm>
              <a:off x="4205"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09" name="Freeform 141"/>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6510" name="Freeform 142"/>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6511" name="Rectangle 143"/>
            <p:cNvSpPr>
              <a:spLocks noChangeArrowheads="1"/>
            </p:cNvSpPr>
            <p:nvPr/>
          </p:nvSpPr>
          <p:spPr bwMode="auto">
            <a:xfrm>
              <a:off x="4212" y="691"/>
              <a:ext cx="595"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6512" name="Group 144"/>
            <p:cNvGrpSpPr>
              <a:grpSpLocks/>
            </p:cNvGrpSpPr>
            <p:nvPr/>
          </p:nvGrpSpPr>
          <p:grpSpPr bwMode="auto">
            <a:xfrm>
              <a:off x="4749" y="668"/>
              <a:ext cx="581" cy="145"/>
              <a:chOff x="614" y="2568"/>
              <a:chExt cx="725" cy="139"/>
            </a:xfrm>
          </p:grpSpPr>
          <p:sp>
            <p:nvSpPr>
              <p:cNvPr id="106537" name="AutoShape 145"/>
              <p:cNvSpPr>
                <a:spLocks noChangeArrowheads="1"/>
              </p:cNvSpPr>
              <p:nvPr/>
            </p:nvSpPr>
            <p:spPr bwMode="auto">
              <a:xfrm>
                <a:off x="613"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38" name="AutoShape 146"/>
              <p:cNvSpPr>
                <a:spLocks noChangeArrowheads="1"/>
              </p:cNvSpPr>
              <p:nvPr/>
            </p:nvSpPr>
            <p:spPr bwMode="auto">
              <a:xfrm>
                <a:off x="629" y="2584"/>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6513" name="Rectangle 147"/>
            <p:cNvSpPr>
              <a:spLocks noChangeArrowheads="1"/>
            </p:cNvSpPr>
            <p:nvPr/>
          </p:nvSpPr>
          <p:spPr bwMode="auto">
            <a:xfrm>
              <a:off x="4225" y="1020"/>
              <a:ext cx="595" cy="43"/>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6514" name="Group 148"/>
            <p:cNvGrpSpPr>
              <a:grpSpLocks/>
            </p:cNvGrpSpPr>
            <p:nvPr/>
          </p:nvGrpSpPr>
          <p:grpSpPr bwMode="auto">
            <a:xfrm>
              <a:off x="4747" y="994"/>
              <a:ext cx="581" cy="134"/>
              <a:chOff x="614" y="2568"/>
              <a:chExt cx="725" cy="139"/>
            </a:xfrm>
          </p:grpSpPr>
          <p:sp>
            <p:nvSpPr>
              <p:cNvPr id="106535" name="AutoShape 149"/>
              <p:cNvSpPr>
                <a:spLocks noChangeArrowheads="1"/>
              </p:cNvSpPr>
              <p:nvPr/>
            </p:nvSpPr>
            <p:spPr bwMode="auto">
              <a:xfrm>
                <a:off x="615" y="2570"/>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36" name="AutoShape 150"/>
              <p:cNvSpPr>
                <a:spLocks noChangeArrowheads="1"/>
              </p:cNvSpPr>
              <p:nvPr/>
            </p:nvSpPr>
            <p:spPr bwMode="auto">
              <a:xfrm>
                <a:off x="631" y="2589"/>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6515" name="Rectangle 151"/>
            <p:cNvSpPr>
              <a:spLocks noChangeArrowheads="1"/>
            </p:cNvSpPr>
            <p:nvPr/>
          </p:nvSpPr>
          <p:spPr bwMode="auto">
            <a:xfrm>
              <a:off x="4218" y="1356"/>
              <a:ext cx="595"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16" name="Rectangle 152"/>
            <p:cNvSpPr>
              <a:spLocks noChangeArrowheads="1"/>
            </p:cNvSpPr>
            <p:nvPr/>
          </p:nvSpPr>
          <p:spPr bwMode="auto">
            <a:xfrm>
              <a:off x="4225" y="1654"/>
              <a:ext cx="601"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6517" name="Group 153"/>
            <p:cNvGrpSpPr>
              <a:grpSpLocks/>
            </p:cNvGrpSpPr>
            <p:nvPr/>
          </p:nvGrpSpPr>
          <p:grpSpPr bwMode="auto">
            <a:xfrm>
              <a:off x="4735" y="1627"/>
              <a:ext cx="582" cy="151"/>
              <a:chOff x="614" y="2568"/>
              <a:chExt cx="725" cy="139"/>
            </a:xfrm>
          </p:grpSpPr>
          <p:sp>
            <p:nvSpPr>
              <p:cNvPr id="106533" name="AutoShape 154"/>
              <p:cNvSpPr>
                <a:spLocks noChangeArrowheads="1"/>
              </p:cNvSpPr>
              <p:nvPr/>
            </p:nvSpPr>
            <p:spPr bwMode="auto">
              <a:xfrm>
                <a:off x="614" y="2576"/>
                <a:ext cx="725" cy="12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34" name="AutoShape 155"/>
              <p:cNvSpPr>
                <a:spLocks noChangeArrowheads="1"/>
              </p:cNvSpPr>
              <p:nvPr/>
            </p:nvSpPr>
            <p:spPr bwMode="auto">
              <a:xfrm>
                <a:off x="630" y="2588"/>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6518" name="Freeform 156"/>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grpSp>
          <p:nvGrpSpPr>
            <p:cNvPr id="106519" name="Group 157"/>
            <p:cNvGrpSpPr>
              <a:grpSpLocks/>
            </p:cNvGrpSpPr>
            <p:nvPr/>
          </p:nvGrpSpPr>
          <p:grpSpPr bwMode="auto">
            <a:xfrm>
              <a:off x="4739" y="1327"/>
              <a:ext cx="582" cy="139"/>
              <a:chOff x="614" y="2568"/>
              <a:chExt cx="725" cy="139"/>
            </a:xfrm>
          </p:grpSpPr>
          <p:sp>
            <p:nvSpPr>
              <p:cNvPr id="106531" name="AutoShape 158"/>
              <p:cNvSpPr>
                <a:spLocks noChangeArrowheads="1"/>
              </p:cNvSpPr>
              <p:nvPr/>
            </p:nvSpPr>
            <p:spPr bwMode="auto">
              <a:xfrm>
                <a:off x="617" y="2566"/>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32" name="AutoShape 159"/>
              <p:cNvSpPr>
                <a:spLocks noChangeArrowheads="1"/>
              </p:cNvSpPr>
              <p:nvPr/>
            </p:nvSpPr>
            <p:spPr bwMode="auto">
              <a:xfrm>
                <a:off x="633" y="2585"/>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6520" name="Rectangle 160"/>
            <p:cNvSpPr>
              <a:spLocks noChangeArrowheads="1"/>
            </p:cNvSpPr>
            <p:nvPr/>
          </p:nvSpPr>
          <p:spPr bwMode="auto">
            <a:xfrm>
              <a:off x="5251" y="429"/>
              <a:ext cx="65"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21" name="Freeform 161"/>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6522" name="Freeform 162"/>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6523" name="Oval 163"/>
            <p:cNvSpPr>
              <a:spLocks noChangeArrowheads="1"/>
            </p:cNvSpPr>
            <p:nvPr/>
          </p:nvSpPr>
          <p:spPr bwMode="auto">
            <a:xfrm>
              <a:off x="5519" y="2612"/>
              <a:ext cx="46"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24" name="Freeform 164"/>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6525" name="AutoShape 165"/>
            <p:cNvSpPr>
              <a:spLocks noChangeArrowheads="1"/>
            </p:cNvSpPr>
            <p:nvPr/>
          </p:nvSpPr>
          <p:spPr bwMode="auto">
            <a:xfrm>
              <a:off x="4140" y="2679"/>
              <a:ext cx="1196" cy="146"/>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26" name="AutoShape 166"/>
            <p:cNvSpPr>
              <a:spLocks noChangeArrowheads="1"/>
            </p:cNvSpPr>
            <p:nvPr/>
          </p:nvSpPr>
          <p:spPr bwMode="auto">
            <a:xfrm>
              <a:off x="4205"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27" name="Oval 167"/>
            <p:cNvSpPr>
              <a:spLocks noChangeArrowheads="1"/>
            </p:cNvSpPr>
            <p:nvPr/>
          </p:nvSpPr>
          <p:spPr bwMode="auto">
            <a:xfrm>
              <a:off x="4310" y="2386"/>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28" name="Oval 168"/>
            <p:cNvSpPr>
              <a:spLocks noChangeArrowheads="1"/>
            </p:cNvSpPr>
            <p:nvPr/>
          </p:nvSpPr>
          <p:spPr bwMode="auto">
            <a:xfrm>
              <a:off x="4486" y="2386"/>
              <a:ext cx="157"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0000"/>
                </a:solidFill>
                <a:latin typeface="Avenir Book" panose="020B0503020203020204" pitchFamily="34" charset="-78"/>
                <a:cs typeface="Avenir Book" panose="020B0503020203020204" pitchFamily="34" charset="-78"/>
              </a:endParaRPr>
            </a:p>
          </p:txBody>
        </p:sp>
        <p:sp>
          <p:nvSpPr>
            <p:cNvPr id="106529" name="Oval 169"/>
            <p:cNvSpPr>
              <a:spLocks noChangeArrowheads="1"/>
            </p:cNvSpPr>
            <p:nvPr/>
          </p:nvSpPr>
          <p:spPr bwMode="auto">
            <a:xfrm>
              <a:off x="4663" y="2380"/>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6530" name="Rectangle 170"/>
            <p:cNvSpPr>
              <a:spLocks noChangeArrowheads="1"/>
            </p:cNvSpPr>
            <p:nvPr/>
          </p:nvSpPr>
          <p:spPr bwMode="auto">
            <a:xfrm>
              <a:off x="5062" y="1837"/>
              <a:ext cx="85" cy="756"/>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6506" name="Line 137"/>
          <p:cNvSpPr>
            <a:spLocks noChangeShapeType="1"/>
          </p:cNvSpPr>
          <p:nvPr/>
        </p:nvSpPr>
        <p:spPr bwMode="auto">
          <a:xfrm>
            <a:off x="9997972" y="3213100"/>
            <a:ext cx="12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67"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6568819" y="3954479"/>
            <a:ext cx="32528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smtClean="0">
                <a:solidFill>
                  <a:srgbClr val="000000"/>
                </a:solidFill>
                <a:latin typeface="Avenir Book" panose="020B0503020203020204" pitchFamily="34" charset="-78"/>
                <a:cs typeface="Avenir Book" panose="020B0503020203020204" pitchFamily="34" charset="-78"/>
              </a:rPr>
              <a:t>Mapping: </a:t>
            </a:r>
          </a:p>
          <a:p>
            <a:pPr algn="ctr" defTabSz="685800" eaLnBrk="0" fontAlgn="base" hangingPunct="0">
              <a:spcBef>
                <a:spcPct val="0"/>
              </a:spcBef>
              <a:spcAft>
                <a:spcPct val="0"/>
              </a:spcAft>
              <a:defRPr/>
            </a:pPr>
            <a:r>
              <a:rPr lang="en-US" altLang="en-US" sz="1500" kern="0" dirty="0" smtClean="0">
                <a:solidFill>
                  <a:srgbClr val="000000"/>
                </a:solidFill>
                <a:latin typeface="Avenir Book" panose="020B0503020203020204" pitchFamily="34" charset="-78"/>
                <a:cs typeface="Avenir Book" panose="020B0503020203020204" pitchFamily="34" charset="-78"/>
              </a:rPr>
              <a:t>10.0.0.1, 3345 to 138.76.29.7, 5001</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484809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711200" y="228600"/>
            <a:ext cx="10363200" cy="874891"/>
          </a:xfrm>
        </p:spPr>
        <p:txBody>
          <a:bodyPr/>
          <a:lstStyle/>
          <a:p>
            <a:pPr>
              <a:defRPr/>
            </a:pPr>
            <a:r>
              <a:rPr lang="en-US" dirty="0"/>
              <a:t>NAT </a:t>
            </a:r>
            <a:r>
              <a:rPr lang="en-US" dirty="0" smtClean="0"/>
              <a:t>Traversal Problem</a:t>
            </a:r>
            <a:endParaRPr lang="en-US" dirty="0"/>
          </a:p>
        </p:txBody>
      </p:sp>
      <p:sp>
        <p:nvSpPr>
          <p:cNvPr id="107524" name="Rectangle 3"/>
          <p:cNvSpPr>
            <a:spLocks noGrp="1" noChangeArrowheads="1"/>
          </p:cNvSpPr>
          <p:nvPr>
            <p:ph type="body" sz="half" idx="1"/>
          </p:nvPr>
        </p:nvSpPr>
        <p:spPr>
          <a:xfrm>
            <a:off x="380206" y="3472277"/>
            <a:ext cx="7675563" cy="5159375"/>
          </a:xfrm>
        </p:spPr>
        <p:txBody>
          <a:bodyPr/>
          <a:lstStyle/>
          <a:p>
            <a:r>
              <a:rPr lang="en-US" altLang="en-US" sz="2400" dirty="0" smtClean="0">
                <a:solidFill>
                  <a:srgbClr val="CC0000"/>
                </a:solidFill>
                <a:ea typeface="ＭＳ Ｐゴシック" panose="020B0600070205080204" pitchFamily="34" charset="-128"/>
              </a:rPr>
              <a:t>Solution 2:</a:t>
            </a:r>
            <a:r>
              <a:rPr lang="en-US" altLang="en-US" sz="2400" dirty="0" smtClean="0">
                <a:ea typeface="ＭＳ Ｐゴシック" panose="020B0600070205080204" pitchFamily="34" charset="-128"/>
              </a:rPr>
              <a:t> Relaying </a:t>
            </a:r>
            <a:r>
              <a:rPr lang="en-US" altLang="en-US" sz="2400" dirty="0">
                <a:ea typeface="ＭＳ Ｐゴシック" panose="020B0600070205080204" pitchFamily="34" charset="-128"/>
              </a:rPr>
              <a:t>(used in Skype)</a:t>
            </a:r>
          </a:p>
          <a:p>
            <a:pPr lvl="1"/>
            <a:r>
              <a:rPr lang="en-US" altLang="en-US" dirty="0" err="1" smtClean="0">
                <a:ea typeface="ＭＳ Ｐゴシック" panose="020B0600070205080204" pitchFamily="34" charset="-128"/>
              </a:rPr>
              <a:t>NATed</a:t>
            </a:r>
            <a:r>
              <a:rPr lang="en-US" altLang="en-US" dirty="0" smtClean="0">
                <a:ea typeface="ＭＳ Ｐゴシック" panose="020B0600070205080204" pitchFamily="34" charset="-128"/>
              </a:rPr>
              <a:t> client establishes connection to relay</a:t>
            </a:r>
          </a:p>
          <a:p>
            <a:pPr lvl="1"/>
            <a:r>
              <a:rPr lang="en-US" altLang="en-US" dirty="0" smtClean="0">
                <a:ea typeface="ＭＳ Ｐゴシック" panose="020B0600070205080204" pitchFamily="34" charset="-128"/>
              </a:rPr>
              <a:t>External client connects to relay</a:t>
            </a:r>
          </a:p>
          <a:p>
            <a:pPr lvl="1"/>
            <a:r>
              <a:rPr lang="en-US" altLang="en-US" dirty="0" smtClean="0">
                <a:ea typeface="ＭＳ Ｐゴシック" panose="020B0600070205080204" pitchFamily="34" charset="-128"/>
              </a:rPr>
              <a:t>Relay bridges packets between to connections</a:t>
            </a:r>
          </a:p>
          <a:p>
            <a:pPr>
              <a:buFont typeface="Wingdings" panose="05000000000000000000" pitchFamily="2" charset="2"/>
              <a:buNone/>
            </a:pPr>
            <a:endParaRPr lang="en-US" altLang="en-US" sz="2400" dirty="0">
              <a:ea typeface="ＭＳ Ｐゴシック" panose="020B0600070205080204" pitchFamily="34" charset="-128"/>
            </a:endParaRPr>
          </a:p>
        </p:txBody>
      </p:sp>
      <p:sp>
        <p:nvSpPr>
          <p:cNvPr id="107525" name="Text Box 16"/>
          <p:cNvSpPr txBox="1">
            <a:spLocks noChangeArrowheads="1"/>
          </p:cNvSpPr>
          <p:nvPr/>
        </p:nvSpPr>
        <p:spPr bwMode="auto">
          <a:xfrm>
            <a:off x="7827962" y="301304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Avenir Book" panose="020B0503020203020204" pitchFamily="34" charset="-78"/>
                <a:cs typeface="Avenir Book" panose="020B0503020203020204" pitchFamily="34" charset="-78"/>
              </a:rPr>
              <a:t>138.76.29.7</a:t>
            </a:r>
          </a:p>
        </p:txBody>
      </p:sp>
      <p:sp>
        <p:nvSpPr>
          <p:cNvPr id="107526" name="Text Box 42"/>
          <p:cNvSpPr txBox="1">
            <a:spLocks noChangeArrowheads="1"/>
          </p:cNvSpPr>
          <p:nvPr/>
        </p:nvSpPr>
        <p:spPr bwMode="auto">
          <a:xfrm>
            <a:off x="3208337" y="2635219"/>
            <a:ext cx="74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latin typeface="Avenir Book" panose="020B0503020203020204" pitchFamily="34" charset="-78"/>
                <a:cs typeface="Avenir Book" panose="020B0503020203020204" pitchFamily="34" charset="-78"/>
              </a:rPr>
              <a:t>client</a:t>
            </a:r>
          </a:p>
        </p:txBody>
      </p:sp>
      <p:sp>
        <p:nvSpPr>
          <p:cNvPr id="107527" name="Line 14"/>
          <p:cNvSpPr>
            <a:spLocks noChangeShapeType="1"/>
          </p:cNvSpPr>
          <p:nvPr/>
        </p:nvSpPr>
        <p:spPr bwMode="auto">
          <a:xfrm flipH="1">
            <a:off x="9050338" y="2949543"/>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pic>
        <p:nvPicPr>
          <p:cNvPr id="107528" name="Picture 46" descr="kw_skype_re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4150" y="1246157"/>
            <a:ext cx="8255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9" name="Picture 57"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225" y="1879568"/>
            <a:ext cx="736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4154" name="Freeform 58"/>
          <p:cNvSpPr>
            <a:spLocks/>
          </p:cNvSpPr>
          <p:nvPr/>
        </p:nvSpPr>
        <p:spPr bwMode="auto">
          <a:xfrm>
            <a:off x="7089775" y="1865281"/>
            <a:ext cx="3714750" cy="1039812"/>
          </a:xfrm>
          <a:custGeom>
            <a:avLst/>
            <a:gdLst>
              <a:gd name="T0" fmla="*/ 2147483647 w 1597"/>
              <a:gd name="T1" fmla="*/ 2147483647 h 655"/>
              <a:gd name="T2" fmla="*/ 2147483647 w 1597"/>
              <a:gd name="T3" fmla="*/ 2147483647 h 655"/>
              <a:gd name="T4" fmla="*/ 2147483647 w 1597"/>
              <a:gd name="T5" fmla="*/ 2147483647 h 655"/>
              <a:gd name="T6" fmla="*/ 2147483647 w 1597"/>
              <a:gd name="T7" fmla="*/ 2147483647 h 655"/>
              <a:gd name="T8" fmla="*/ 0 w 1597"/>
              <a:gd name="T9" fmla="*/ 2147483647 h 655"/>
              <a:gd name="T10" fmla="*/ 0 60000 65536"/>
              <a:gd name="T11" fmla="*/ 0 60000 65536"/>
              <a:gd name="T12" fmla="*/ 0 60000 65536"/>
              <a:gd name="T13" fmla="*/ 0 60000 65536"/>
              <a:gd name="T14" fmla="*/ 0 60000 65536"/>
              <a:gd name="T15" fmla="*/ 0 w 1597"/>
              <a:gd name="T16" fmla="*/ 0 h 655"/>
              <a:gd name="T17" fmla="*/ 1597 w 1597"/>
              <a:gd name="T18" fmla="*/ 655 h 655"/>
            </a:gdLst>
            <a:ahLst/>
            <a:cxnLst>
              <a:cxn ang="T10">
                <a:pos x="T0" y="T1"/>
              </a:cxn>
              <a:cxn ang="T11">
                <a:pos x="T2" y="T3"/>
              </a:cxn>
              <a:cxn ang="T12">
                <a:pos x="T4" y="T5"/>
              </a:cxn>
              <a:cxn ang="T13">
                <a:pos x="T6" y="T7"/>
              </a:cxn>
              <a:cxn ang="T14">
                <a:pos x="T8" y="T9"/>
              </a:cxn>
            </a:cxnLst>
            <a:rect l="T15" t="T16" r="T17" b="T18"/>
            <a:pathLst>
              <a:path w="1597" h="655">
                <a:moveTo>
                  <a:pt x="1597" y="61"/>
                </a:moveTo>
                <a:cubicBezTo>
                  <a:pt x="1562" y="64"/>
                  <a:pt x="1425" y="0"/>
                  <a:pt x="1376" y="78"/>
                </a:cubicBezTo>
                <a:cubicBezTo>
                  <a:pt x="1327" y="156"/>
                  <a:pt x="1464" y="449"/>
                  <a:pt x="1303" y="531"/>
                </a:cubicBezTo>
                <a:cubicBezTo>
                  <a:pt x="1142" y="613"/>
                  <a:pt x="625" y="655"/>
                  <a:pt x="408" y="572"/>
                </a:cubicBezTo>
                <a:cubicBezTo>
                  <a:pt x="190" y="490"/>
                  <a:pt x="94" y="263"/>
                  <a:pt x="0" y="36"/>
                </a:cubicBezTo>
              </a:path>
            </a:pathLst>
          </a:custGeom>
          <a:noFill/>
          <a:ln w="38100"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644155" name="Text Box 59"/>
          <p:cNvSpPr txBox="1">
            <a:spLocks noChangeArrowheads="1"/>
          </p:cNvSpPr>
          <p:nvPr/>
        </p:nvSpPr>
        <p:spPr bwMode="auto">
          <a:xfrm>
            <a:off x="8066088" y="1784319"/>
            <a:ext cx="19462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1800" b="1">
                <a:solidFill>
                  <a:srgbClr val="CC0000"/>
                </a:solidFill>
                <a:latin typeface="Avenir Book" panose="020B0503020203020204" pitchFamily="34" charset="-78"/>
                <a:cs typeface="Avenir Book" panose="020B0503020203020204" pitchFamily="34" charset="-78"/>
              </a:rPr>
              <a:t>1.</a:t>
            </a:r>
            <a:r>
              <a:rPr lang="en-US" altLang="en-US" sz="1800">
                <a:latin typeface="Avenir Book" panose="020B0503020203020204" pitchFamily="34" charset="-78"/>
                <a:cs typeface="Avenir Book" panose="020B0503020203020204" pitchFamily="34" charset="-78"/>
              </a:rPr>
              <a:t> connection to</a:t>
            </a:r>
          </a:p>
          <a:p>
            <a:pPr>
              <a:lnSpc>
                <a:spcPct val="85000"/>
              </a:lnSpc>
            </a:pPr>
            <a:r>
              <a:rPr lang="en-US" altLang="en-US" sz="1800">
                <a:latin typeface="Avenir Book" panose="020B0503020203020204" pitchFamily="34" charset="-78"/>
                <a:cs typeface="Avenir Book" panose="020B0503020203020204" pitchFamily="34" charset="-78"/>
              </a:rPr>
              <a:t>relay initiated</a:t>
            </a:r>
          </a:p>
          <a:p>
            <a:pPr>
              <a:lnSpc>
                <a:spcPct val="85000"/>
              </a:lnSpc>
            </a:pPr>
            <a:r>
              <a:rPr lang="en-US" altLang="en-US" sz="1800">
                <a:latin typeface="Avenir Book" panose="020B0503020203020204" pitchFamily="34" charset="-78"/>
                <a:cs typeface="Avenir Book" panose="020B0503020203020204" pitchFamily="34" charset="-78"/>
              </a:rPr>
              <a:t>by NATed host</a:t>
            </a:r>
          </a:p>
        </p:txBody>
      </p:sp>
      <p:sp>
        <p:nvSpPr>
          <p:cNvPr id="644156" name="Text Box 60"/>
          <p:cNvSpPr txBox="1">
            <a:spLocks noChangeArrowheads="1"/>
          </p:cNvSpPr>
          <p:nvPr/>
        </p:nvSpPr>
        <p:spPr bwMode="auto">
          <a:xfrm>
            <a:off x="3862388" y="1520794"/>
            <a:ext cx="19462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1800" b="1">
                <a:solidFill>
                  <a:srgbClr val="CC0000"/>
                </a:solidFill>
                <a:latin typeface="Avenir Book" panose="020B0503020203020204" pitchFamily="34" charset="-78"/>
                <a:cs typeface="Avenir Book" panose="020B0503020203020204" pitchFamily="34" charset="-78"/>
              </a:rPr>
              <a:t>2.</a:t>
            </a:r>
            <a:r>
              <a:rPr lang="en-US" altLang="en-US" sz="1800">
                <a:latin typeface="Avenir Book" panose="020B0503020203020204" pitchFamily="34" charset="-78"/>
                <a:cs typeface="Avenir Book" panose="020B0503020203020204" pitchFamily="34" charset="-78"/>
              </a:rPr>
              <a:t> connection to</a:t>
            </a:r>
          </a:p>
          <a:p>
            <a:pPr>
              <a:lnSpc>
                <a:spcPct val="85000"/>
              </a:lnSpc>
            </a:pPr>
            <a:r>
              <a:rPr lang="en-US" altLang="en-US" sz="1800">
                <a:latin typeface="Avenir Book" panose="020B0503020203020204" pitchFamily="34" charset="-78"/>
                <a:cs typeface="Avenir Book" panose="020B0503020203020204" pitchFamily="34" charset="-78"/>
              </a:rPr>
              <a:t>relay initiated</a:t>
            </a:r>
          </a:p>
          <a:p>
            <a:pPr>
              <a:lnSpc>
                <a:spcPct val="85000"/>
              </a:lnSpc>
            </a:pPr>
            <a:r>
              <a:rPr lang="en-US" altLang="en-US" sz="1800">
                <a:latin typeface="Avenir Book" panose="020B0503020203020204" pitchFamily="34" charset="-78"/>
                <a:cs typeface="Avenir Book" panose="020B0503020203020204" pitchFamily="34" charset="-78"/>
              </a:rPr>
              <a:t>by client</a:t>
            </a:r>
          </a:p>
        </p:txBody>
      </p:sp>
      <p:sp>
        <p:nvSpPr>
          <p:cNvPr id="644157" name="Freeform 61"/>
          <p:cNvSpPr>
            <a:spLocks/>
          </p:cNvSpPr>
          <p:nvPr/>
        </p:nvSpPr>
        <p:spPr bwMode="auto">
          <a:xfrm>
            <a:off x="3981450" y="2001807"/>
            <a:ext cx="2798762" cy="511175"/>
          </a:xfrm>
          <a:custGeom>
            <a:avLst/>
            <a:gdLst>
              <a:gd name="T0" fmla="*/ 0 w 1763"/>
              <a:gd name="T1" fmla="*/ 2147483647 h 322"/>
              <a:gd name="T2" fmla="*/ 2147483647 w 1763"/>
              <a:gd name="T3" fmla="*/ 2147483647 h 322"/>
              <a:gd name="T4" fmla="*/ 2147483647 w 1763"/>
              <a:gd name="T5" fmla="*/ 2147483647 h 322"/>
              <a:gd name="T6" fmla="*/ 2147483647 w 1763"/>
              <a:gd name="T7" fmla="*/ 0 h 322"/>
              <a:gd name="T8" fmla="*/ 0 60000 65536"/>
              <a:gd name="T9" fmla="*/ 0 60000 65536"/>
              <a:gd name="T10" fmla="*/ 0 60000 65536"/>
              <a:gd name="T11" fmla="*/ 0 60000 65536"/>
              <a:gd name="T12" fmla="*/ 0 w 1763"/>
              <a:gd name="T13" fmla="*/ 0 h 322"/>
              <a:gd name="T14" fmla="*/ 1763 w 1763"/>
              <a:gd name="T15" fmla="*/ 322 h 322"/>
            </a:gdLst>
            <a:ahLst/>
            <a:cxnLst>
              <a:cxn ang="T8">
                <a:pos x="T0" y="T1"/>
              </a:cxn>
              <a:cxn ang="T9">
                <a:pos x="T2" y="T3"/>
              </a:cxn>
              <a:cxn ang="T10">
                <a:pos x="T4" y="T5"/>
              </a:cxn>
              <a:cxn ang="T11">
                <a:pos x="T6" y="T7"/>
              </a:cxn>
            </a:cxnLst>
            <a:rect l="T12" t="T13" r="T14" b="T15"/>
            <a:pathLst>
              <a:path w="1763" h="322">
                <a:moveTo>
                  <a:pt x="0" y="305"/>
                </a:moveTo>
                <a:cubicBezTo>
                  <a:pt x="412" y="313"/>
                  <a:pt x="825" y="322"/>
                  <a:pt x="1091" y="305"/>
                </a:cubicBezTo>
                <a:cubicBezTo>
                  <a:pt x="1357" y="288"/>
                  <a:pt x="1485" y="252"/>
                  <a:pt x="1597" y="201"/>
                </a:cubicBezTo>
                <a:cubicBezTo>
                  <a:pt x="1709" y="150"/>
                  <a:pt x="1736" y="75"/>
                  <a:pt x="1763" y="0"/>
                </a:cubicBezTo>
              </a:path>
            </a:pathLst>
          </a:custGeom>
          <a:noFill/>
          <a:ln w="38100"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644158" name="Freeform 62"/>
          <p:cNvSpPr>
            <a:spLocks/>
          </p:cNvSpPr>
          <p:nvPr/>
        </p:nvSpPr>
        <p:spPr bwMode="auto">
          <a:xfrm>
            <a:off x="6753225" y="1614457"/>
            <a:ext cx="360362" cy="420687"/>
          </a:xfrm>
          <a:custGeom>
            <a:avLst/>
            <a:gdLst>
              <a:gd name="T0" fmla="*/ 0 w 227"/>
              <a:gd name="T1" fmla="*/ 2147483647 h 265"/>
              <a:gd name="T2" fmla="*/ 2147483647 w 227"/>
              <a:gd name="T3" fmla="*/ 2147483647 h 265"/>
              <a:gd name="T4" fmla="*/ 2147483647 w 227"/>
              <a:gd name="T5" fmla="*/ 2147483647 h 265"/>
              <a:gd name="T6" fmla="*/ 0 60000 65536"/>
              <a:gd name="T7" fmla="*/ 0 60000 65536"/>
              <a:gd name="T8" fmla="*/ 0 60000 65536"/>
              <a:gd name="T9" fmla="*/ 0 w 227"/>
              <a:gd name="T10" fmla="*/ 0 h 265"/>
              <a:gd name="T11" fmla="*/ 227 w 227"/>
              <a:gd name="T12" fmla="*/ 265 h 265"/>
            </a:gdLst>
            <a:ahLst/>
            <a:cxnLst>
              <a:cxn ang="T6">
                <a:pos x="T0" y="T1"/>
              </a:cxn>
              <a:cxn ang="T7">
                <a:pos x="T2" y="T3"/>
              </a:cxn>
              <a:cxn ang="T8">
                <a:pos x="T4" y="T5"/>
              </a:cxn>
            </a:cxnLst>
            <a:rect l="T9" t="T10" r="T11" b="T12"/>
            <a:pathLst>
              <a:path w="227" h="265">
                <a:moveTo>
                  <a:pt x="0" y="265"/>
                </a:moveTo>
                <a:cubicBezTo>
                  <a:pt x="33" y="135"/>
                  <a:pt x="67" y="6"/>
                  <a:pt x="105" y="3"/>
                </a:cubicBezTo>
                <a:cubicBezTo>
                  <a:pt x="143" y="0"/>
                  <a:pt x="185" y="123"/>
                  <a:pt x="227" y="247"/>
                </a:cubicBezTo>
              </a:path>
            </a:pathLst>
          </a:custGeom>
          <a:noFill/>
          <a:ln w="38100" cap="flat" cmpd="sng">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644159" name="Text Box 63"/>
          <p:cNvSpPr txBox="1">
            <a:spLocks noChangeArrowheads="1"/>
          </p:cNvSpPr>
          <p:nvPr/>
        </p:nvSpPr>
        <p:spPr bwMode="auto">
          <a:xfrm>
            <a:off x="6134101" y="2501868"/>
            <a:ext cx="19462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1800" b="1">
                <a:solidFill>
                  <a:srgbClr val="CC0000"/>
                </a:solidFill>
                <a:latin typeface="Avenir Book" panose="020B0503020203020204" pitchFamily="34" charset="-78"/>
                <a:cs typeface="Avenir Book" panose="020B0503020203020204" pitchFamily="34" charset="-78"/>
              </a:rPr>
              <a:t>3.</a:t>
            </a:r>
            <a:r>
              <a:rPr lang="en-US" altLang="en-US" sz="1800">
                <a:latin typeface="Avenir Book" panose="020B0503020203020204" pitchFamily="34" charset="-78"/>
                <a:cs typeface="Avenir Book" panose="020B0503020203020204" pitchFamily="34" charset="-78"/>
              </a:rPr>
              <a:t> relaying </a:t>
            </a:r>
          </a:p>
          <a:p>
            <a:pPr>
              <a:lnSpc>
                <a:spcPct val="85000"/>
              </a:lnSpc>
            </a:pPr>
            <a:r>
              <a:rPr lang="en-US" altLang="en-US" sz="1800">
                <a:latin typeface="Avenir Book" panose="020B0503020203020204" pitchFamily="34" charset="-78"/>
                <a:cs typeface="Avenir Book" panose="020B0503020203020204" pitchFamily="34" charset="-78"/>
              </a:rPr>
              <a:t>established</a:t>
            </a:r>
          </a:p>
        </p:txBody>
      </p:sp>
      <p:grpSp>
        <p:nvGrpSpPr>
          <p:cNvPr id="107537" name="Group 157"/>
          <p:cNvGrpSpPr>
            <a:grpSpLocks/>
          </p:cNvGrpSpPr>
          <p:nvPr/>
        </p:nvGrpSpPr>
        <p:grpSpPr bwMode="auto">
          <a:xfrm>
            <a:off x="8869362" y="1698593"/>
            <a:ext cx="2711450" cy="2565400"/>
            <a:chOff x="3948" y="731"/>
            <a:chExt cx="1708" cy="1616"/>
          </a:xfrm>
        </p:grpSpPr>
        <p:sp>
          <p:nvSpPr>
            <p:cNvPr id="107574" name="Freeform 95"/>
            <p:cNvSpPr>
              <a:spLocks/>
            </p:cNvSpPr>
            <p:nvPr/>
          </p:nvSpPr>
          <p:spPr bwMode="auto">
            <a:xfrm>
              <a:off x="4433" y="874"/>
              <a:ext cx="1056" cy="1473"/>
            </a:xfrm>
            <a:custGeom>
              <a:avLst/>
              <a:gdLst>
                <a:gd name="T0" fmla="*/ 109 w 1056"/>
                <a:gd name="T1" fmla="*/ 582 h 1473"/>
                <a:gd name="T2" fmla="*/ 598 w 1056"/>
                <a:gd name="T3" fmla="*/ 553 h 1473"/>
                <a:gd name="T4" fmla="*/ 533 w 1056"/>
                <a:gd name="T5" fmla="*/ 520 h 1473"/>
                <a:gd name="T6" fmla="*/ 566 w 1056"/>
                <a:gd name="T7" fmla="*/ 75 h 1473"/>
                <a:gd name="T8" fmla="*/ 835 w 1056"/>
                <a:gd name="T9" fmla="*/ 67 h 1473"/>
                <a:gd name="T10" fmla="*/ 1025 w 1056"/>
                <a:gd name="T11" fmla="*/ 152 h 1473"/>
                <a:gd name="T12" fmla="*/ 987 w 1056"/>
                <a:gd name="T13" fmla="*/ 485 h 1473"/>
                <a:gd name="T14" fmla="*/ 1005 w 1056"/>
                <a:gd name="T15" fmla="*/ 781 h 1473"/>
                <a:gd name="T16" fmla="*/ 987 w 1056"/>
                <a:gd name="T17" fmla="*/ 1357 h 1473"/>
                <a:gd name="T18" fmla="*/ 592 w 1056"/>
                <a:gd name="T19" fmla="*/ 1384 h 1473"/>
                <a:gd name="T20" fmla="*/ 473 w 1056"/>
                <a:gd name="T21" fmla="*/ 825 h 1473"/>
                <a:gd name="T22" fmla="*/ 61 w 1056"/>
                <a:gd name="T23" fmla="*/ 744 h 1473"/>
                <a:gd name="T24" fmla="*/ 109 w 1056"/>
                <a:gd name="T25" fmla="*/ 582 h 14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473"/>
                <a:gd name="T41" fmla="*/ 1056 w 1056"/>
                <a:gd name="T42" fmla="*/ 1473 h 14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473">
                  <a:moveTo>
                    <a:pt x="109" y="582"/>
                  </a:moveTo>
                  <a:cubicBezTo>
                    <a:pt x="199" y="550"/>
                    <a:pt x="527" y="563"/>
                    <a:pt x="598" y="553"/>
                  </a:cubicBezTo>
                  <a:cubicBezTo>
                    <a:pt x="669" y="543"/>
                    <a:pt x="538" y="600"/>
                    <a:pt x="533" y="520"/>
                  </a:cubicBezTo>
                  <a:cubicBezTo>
                    <a:pt x="527" y="440"/>
                    <a:pt x="516" y="150"/>
                    <a:pt x="566" y="75"/>
                  </a:cubicBezTo>
                  <a:cubicBezTo>
                    <a:pt x="616" y="0"/>
                    <a:pt x="759" y="54"/>
                    <a:pt x="835" y="67"/>
                  </a:cubicBezTo>
                  <a:cubicBezTo>
                    <a:pt x="911" y="80"/>
                    <a:pt x="1000" y="82"/>
                    <a:pt x="1025" y="152"/>
                  </a:cubicBezTo>
                  <a:cubicBezTo>
                    <a:pt x="1050" y="222"/>
                    <a:pt x="990" y="380"/>
                    <a:pt x="987" y="485"/>
                  </a:cubicBezTo>
                  <a:cubicBezTo>
                    <a:pt x="984" y="590"/>
                    <a:pt x="1005" y="636"/>
                    <a:pt x="1005" y="781"/>
                  </a:cubicBezTo>
                  <a:cubicBezTo>
                    <a:pt x="1005" y="926"/>
                    <a:pt x="1056" y="1257"/>
                    <a:pt x="987" y="1357"/>
                  </a:cubicBezTo>
                  <a:cubicBezTo>
                    <a:pt x="918" y="1457"/>
                    <a:pt x="678" y="1473"/>
                    <a:pt x="592" y="1384"/>
                  </a:cubicBezTo>
                  <a:cubicBezTo>
                    <a:pt x="506" y="1295"/>
                    <a:pt x="562" y="932"/>
                    <a:pt x="473" y="825"/>
                  </a:cubicBezTo>
                  <a:cubicBezTo>
                    <a:pt x="384" y="718"/>
                    <a:pt x="122" y="784"/>
                    <a:pt x="61" y="744"/>
                  </a:cubicBezTo>
                  <a:cubicBezTo>
                    <a:pt x="0" y="704"/>
                    <a:pt x="26" y="616"/>
                    <a:pt x="109" y="58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07575" name="Line 96"/>
            <p:cNvSpPr>
              <a:spLocks noChangeShapeType="1"/>
            </p:cNvSpPr>
            <p:nvPr/>
          </p:nvSpPr>
          <p:spPr bwMode="auto">
            <a:xfrm flipH="1">
              <a:off x="5005" y="1003"/>
              <a:ext cx="6" cy="9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7576" name="Line 97"/>
            <p:cNvSpPr>
              <a:spLocks noChangeShapeType="1"/>
            </p:cNvSpPr>
            <p:nvPr/>
          </p:nvSpPr>
          <p:spPr bwMode="auto">
            <a:xfrm>
              <a:off x="5008" y="1000"/>
              <a:ext cx="84"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7577" name="Line 98"/>
            <p:cNvSpPr>
              <a:spLocks noChangeShapeType="1"/>
            </p:cNvSpPr>
            <p:nvPr/>
          </p:nvSpPr>
          <p:spPr bwMode="auto">
            <a:xfrm flipV="1">
              <a:off x="5012" y="1948"/>
              <a:ext cx="1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7578" name="Text Box 100"/>
            <p:cNvSpPr txBox="1">
              <a:spLocks noChangeArrowheads="1"/>
            </p:cNvSpPr>
            <p:nvPr/>
          </p:nvSpPr>
          <p:spPr bwMode="auto">
            <a:xfrm>
              <a:off x="4108" y="1591"/>
              <a:ext cx="509"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1800">
                  <a:solidFill>
                    <a:srgbClr val="CC0000"/>
                  </a:solidFill>
                  <a:latin typeface="Avenir Book" panose="020B0503020203020204" pitchFamily="34" charset="-78"/>
                  <a:cs typeface="Avenir Book" panose="020B0503020203020204" pitchFamily="34" charset="-78"/>
                </a:rPr>
                <a:t>NAT </a:t>
              </a:r>
            </a:p>
            <a:p>
              <a:pPr algn="ctr">
                <a:lnSpc>
                  <a:spcPct val="85000"/>
                </a:lnSpc>
              </a:pPr>
              <a:r>
                <a:rPr lang="en-US" altLang="en-US" sz="1800">
                  <a:solidFill>
                    <a:srgbClr val="CC0000"/>
                  </a:solidFill>
                  <a:latin typeface="Avenir Book" panose="020B0503020203020204" pitchFamily="34" charset="-78"/>
                  <a:cs typeface="Avenir Book" panose="020B0503020203020204" pitchFamily="34" charset="-78"/>
                </a:rPr>
                <a:t>router</a:t>
              </a:r>
            </a:p>
          </p:txBody>
        </p:sp>
        <p:sp>
          <p:nvSpPr>
            <p:cNvPr id="107579" name="Line 101"/>
            <p:cNvSpPr>
              <a:spLocks noChangeShapeType="1"/>
            </p:cNvSpPr>
            <p:nvPr/>
          </p:nvSpPr>
          <p:spPr bwMode="auto">
            <a:xfrm>
              <a:off x="3948" y="1510"/>
              <a:ext cx="2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grpSp>
          <p:nvGrpSpPr>
            <p:cNvPr id="107580" name="Group 102"/>
            <p:cNvGrpSpPr>
              <a:grpSpLocks/>
            </p:cNvGrpSpPr>
            <p:nvPr/>
          </p:nvGrpSpPr>
          <p:grpSpPr bwMode="auto">
            <a:xfrm>
              <a:off x="4144" y="1372"/>
              <a:ext cx="370" cy="204"/>
              <a:chOff x="4396" y="1245"/>
              <a:chExt cx="672" cy="248"/>
            </a:xfrm>
          </p:grpSpPr>
          <p:sp>
            <p:nvSpPr>
              <p:cNvPr id="10759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759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0759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07596" name="Group 106"/>
              <p:cNvGrpSpPr>
                <a:grpSpLocks/>
              </p:cNvGrpSpPr>
              <p:nvPr/>
            </p:nvGrpSpPr>
            <p:grpSpPr bwMode="auto">
              <a:xfrm>
                <a:off x="4530" y="1287"/>
                <a:ext cx="377" cy="75"/>
                <a:chOff x="2468" y="1332"/>
                <a:chExt cx="310" cy="60"/>
              </a:xfrm>
            </p:grpSpPr>
            <p:sp>
              <p:nvSpPr>
                <p:cNvPr id="107599" name="Freeform 10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07600" name="Freeform 10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grpSp>
          <p:sp>
            <p:nvSpPr>
              <p:cNvPr id="107597" name="Line 109"/>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07598" name="Line 110"/>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grpSp>
        <p:grpSp>
          <p:nvGrpSpPr>
            <p:cNvPr id="107581" name="Group 111"/>
            <p:cNvGrpSpPr>
              <a:grpSpLocks/>
            </p:cNvGrpSpPr>
            <p:nvPr/>
          </p:nvGrpSpPr>
          <p:grpSpPr bwMode="auto">
            <a:xfrm flipH="1">
              <a:off x="5059" y="1347"/>
              <a:ext cx="404" cy="352"/>
              <a:chOff x="-44" y="1473"/>
              <a:chExt cx="981" cy="1105"/>
            </a:xfrm>
          </p:grpSpPr>
          <p:pic>
            <p:nvPicPr>
              <p:cNvPr id="107591" name="Picture 112"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92" name="Freeform 113"/>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107582" name="Group 114"/>
            <p:cNvGrpSpPr>
              <a:grpSpLocks/>
            </p:cNvGrpSpPr>
            <p:nvPr/>
          </p:nvGrpSpPr>
          <p:grpSpPr bwMode="auto">
            <a:xfrm flipH="1">
              <a:off x="5043" y="1828"/>
              <a:ext cx="404" cy="352"/>
              <a:chOff x="-44" y="1473"/>
              <a:chExt cx="981" cy="1105"/>
            </a:xfrm>
          </p:grpSpPr>
          <p:pic>
            <p:nvPicPr>
              <p:cNvPr id="107589" name="Picture 11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90" name="Freeform 116"/>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sp>
          <p:nvSpPr>
            <p:cNvPr id="107583" name="Line 117"/>
            <p:cNvSpPr>
              <a:spLocks noChangeShapeType="1"/>
            </p:cNvSpPr>
            <p:nvPr/>
          </p:nvSpPr>
          <p:spPr bwMode="auto">
            <a:xfrm>
              <a:off x="4510" y="1489"/>
              <a:ext cx="58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grpSp>
          <p:nvGrpSpPr>
            <p:cNvPr id="107584" name="Group 153"/>
            <p:cNvGrpSpPr>
              <a:grpSpLocks/>
            </p:cNvGrpSpPr>
            <p:nvPr/>
          </p:nvGrpSpPr>
          <p:grpSpPr bwMode="auto">
            <a:xfrm flipH="1">
              <a:off x="5043" y="952"/>
              <a:ext cx="404" cy="352"/>
              <a:chOff x="-44" y="1473"/>
              <a:chExt cx="981" cy="1105"/>
            </a:xfrm>
          </p:grpSpPr>
          <p:pic>
            <p:nvPicPr>
              <p:cNvPr id="107587" name="Picture 154"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88" name="Freeform 155"/>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pic>
          <p:nvPicPr>
            <p:cNvPr id="107585" name="Picture 156" descr="skype_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 y="869"/>
              <a:ext cx="51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86" name="Text Box 99"/>
            <p:cNvSpPr txBox="1">
              <a:spLocks noChangeArrowheads="1"/>
            </p:cNvSpPr>
            <p:nvPr/>
          </p:nvSpPr>
          <p:spPr bwMode="auto">
            <a:xfrm>
              <a:off x="5077" y="731"/>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Avenir Book" panose="020B0503020203020204" pitchFamily="34" charset="-78"/>
                  <a:cs typeface="Avenir Book" panose="020B0503020203020204" pitchFamily="34" charset="-78"/>
                </a:rPr>
                <a:t>10.0.0.1</a:t>
              </a:r>
            </a:p>
          </p:txBody>
        </p:sp>
      </p:grpSp>
      <p:grpSp>
        <p:nvGrpSpPr>
          <p:cNvPr id="107538" name="Group 158"/>
          <p:cNvGrpSpPr>
            <a:grpSpLocks/>
          </p:cNvGrpSpPr>
          <p:nvPr/>
        </p:nvGrpSpPr>
        <p:grpSpPr bwMode="auto">
          <a:xfrm>
            <a:off x="6126162" y="1393794"/>
            <a:ext cx="388938" cy="569913"/>
            <a:chOff x="4140" y="429"/>
            <a:chExt cx="1425" cy="2396"/>
          </a:xfrm>
        </p:grpSpPr>
        <p:sp>
          <p:nvSpPr>
            <p:cNvPr id="107542" name="Freeform 159"/>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7543" name="Rectangle 160"/>
            <p:cNvSpPr>
              <a:spLocks noChangeArrowheads="1"/>
            </p:cNvSpPr>
            <p:nvPr/>
          </p:nvSpPr>
          <p:spPr bwMode="auto">
            <a:xfrm>
              <a:off x="4204"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44" name="Freeform 161"/>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7545" name="Freeform 162"/>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7546" name="Rectangle 163"/>
            <p:cNvSpPr>
              <a:spLocks noChangeArrowheads="1"/>
            </p:cNvSpPr>
            <p:nvPr/>
          </p:nvSpPr>
          <p:spPr bwMode="auto">
            <a:xfrm>
              <a:off x="4210" y="696"/>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7547" name="Group 164"/>
            <p:cNvGrpSpPr>
              <a:grpSpLocks/>
            </p:cNvGrpSpPr>
            <p:nvPr/>
          </p:nvGrpSpPr>
          <p:grpSpPr bwMode="auto">
            <a:xfrm>
              <a:off x="4749" y="668"/>
              <a:ext cx="581" cy="145"/>
              <a:chOff x="614" y="2568"/>
              <a:chExt cx="725" cy="139"/>
            </a:xfrm>
          </p:grpSpPr>
          <p:sp>
            <p:nvSpPr>
              <p:cNvPr id="107572" name="AutoShape 165"/>
              <p:cNvSpPr>
                <a:spLocks noChangeArrowheads="1"/>
              </p:cNvSpPr>
              <p:nvPr/>
            </p:nvSpPr>
            <p:spPr bwMode="auto">
              <a:xfrm>
                <a:off x="616" y="2569"/>
                <a:ext cx="726"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73" name="AutoShape 166"/>
              <p:cNvSpPr>
                <a:spLocks noChangeArrowheads="1"/>
              </p:cNvSpPr>
              <p:nvPr/>
            </p:nvSpPr>
            <p:spPr bwMode="auto">
              <a:xfrm>
                <a:off x="631" y="2588"/>
                <a:ext cx="697"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7548" name="Rectangle 167"/>
            <p:cNvSpPr>
              <a:spLocks noChangeArrowheads="1"/>
            </p:cNvSpPr>
            <p:nvPr/>
          </p:nvSpPr>
          <p:spPr bwMode="auto">
            <a:xfrm>
              <a:off x="4221" y="1016"/>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7549" name="Group 168"/>
            <p:cNvGrpSpPr>
              <a:grpSpLocks/>
            </p:cNvGrpSpPr>
            <p:nvPr/>
          </p:nvGrpSpPr>
          <p:grpSpPr bwMode="auto">
            <a:xfrm>
              <a:off x="4747" y="994"/>
              <a:ext cx="581" cy="134"/>
              <a:chOff x="614" y="2568"/>
              <a:chExt cx="725" cy="139"/>
            </a:xfrm>
          </p:grpSpPr>
          <p:sp>
            <p:nvSpPr>
              <p:cNvPr id="107570" name="AutoShape 169"/>
              <p:cNvSpPr>
                <a:spLocks noChangeArrowheads="1"/>
              </p:cNvSpPr>
              <p:nvPr/>
            </p:nvSpPr>
            <p:spPr bwMode="auto">
              <a:xfrm>
                <a:off x="611"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71" name="AutoShape 170"/>
              <p:cNvSpPr>
                <a:spLocks noChangeArrowheads="1"/>
              </p:cNvSpPr>
              <p:nvPr/>
            </p:nvSpPr>
            <p:spPr bwMode="auto">
              <a:xfrm>
                <a:off x="626" y="2584"/>
                <a:ext cx="697"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7550" name="Rectangle 171"/>
            <p:cNvSpPr>
              <a:spLocks noChangeArrowheads="1"/>
            </p:cNvSpPr>
            <p:nvPr/>
          </p:nvSpPr>
          <p:spPr bwMode="auto">
            <a:xfrm>
              <a:off x="4216" y="1357"/>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51" name="Rectangle 172"/>
            <p:cNvSpPr>
              <a:spLocks noChangeArrowheads="1"/>
            </p:cNvSpPr>
            <p:nvPr/>
          </p:nvSpPr>
          <p:spPr bwMode="auto">
            <a:xfrm>
              <a:off x="4227" y="1657"/>
              <a:ext cx="599"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7552" name="Group 173"/>
            <p:cNvGrpSpPr>
              <a:grpSpLocks/>
            </p:cNvGrpSpPr>
            <p:nvPr/>
          </p:nvGrpSpPr>
          <p:grpSpPr bwMode="auto">
            <a:xfrm>
              <a:off x="4735" y="1627"/>
              <a:ext cx="582" cy="151"/>
              <a:chOff x="614" y="2568"/>
              <a:chExt cx="725" cy="139"/>
            </a:xfrm>
          </p:grpSpPr>
          <p:sp>
            <p:nvSpPr>
              <p:cNvPr id="107568" name="AutoShape 174"/>
              <p:cNvSpPr>
                <a:spLocks noChangeArrowheads="1"/>
              </p:cNvSpPr>
              <p:nvPr/>
            </p:nvSpPr>
            <p:spPr bwMode="auto">
              <a:xfrm>
                <a:off x="612" y="2571"/>
                <a:ext cx="725"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69" name="AutoShape 175"/>
              <p:cNvSpPr>
                <a:spLocks noChangeArrowheads="1"/>
              </p:cNvSpPr>
              <p:nvPr/>
            </p:nvSpPr>
            <p:spPr bwMode="auto">
              <a:xfrm>
                <a:off x="626" y="2590"/>
                <a:ext cx="69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7553" name="Freeform 176"/>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grpSp>
          <p:nvGrpSpPr>
            <p:cNvPr id="107554" name="Group 177"/>
            <p:cNvGrpSpPr>
              <a:grpSpLocks/>
            </p:cNvGrpSpPr>
            <p:nvPr/>
          </p:nvGrpSpPr>
          <p:grpSpPr bwMode="auto">
            <a:xfrm>
              <a:off x="4739" y="1327"/>
              <a:ext cx="582" cy="139"/>
              <a:chOff x="614" y="2568"/>
              <a:chExt cx="725" cy="139"/>
            </a:xfrm>
          </p:grpSpPr>
          <p:sp>
            <p:nvSpPr>
              <p:cNvPr id="107566" name="AutoShape 178"/>
              <p:cNvSpPr>
                <a:spLocks noChangeArrowheads="1"/>
              </p:cNvSpPr>
              <p:nvPr/>
            </p:nvSpPr>
            <p:spPr bwMode="auto">
              <a:xfrm>
                <a:off x="614" y="2571"/>
                <a:ext cx="725" cy="13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67" name="AutoShape 179"/>
              <p:cNvSpPr>
                <a:spLocks noChangeArrowheads="1"/>
              </p:cNvSpPr>
              <p:nvPr/>
            </p:nvSpPr>
            <p:spPr bwMode="auto">
              <a:xfrm>
                <a:off x="629" y="2584"/>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7555" name="Rectangle 180"/>
            <p:cNvSpPr>
              <a:spLocks noChangeArrowheads="1"/>
            </p:cNvSpPr>
            <p:nvPr/>
          </p:nvSpPr>
          <p:spPr bwMode="auto">
            <a:xfrm>
              <a:off x="5251" y="429"/>
              <a:ext cx="70"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56" name="Freeform 181"/>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7557" name="Freeform 182"/>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7558" name="Oval 183"/>
            <p:cNvSpPr>
              <a:spLocks noChangeArrowheads="1"/>
            </p:cNvSpPr>
            <p:nvPr/>
          </p:nvSpPr>
          <p:spPr bwMode="auto">
            <a:xfrm>
              <a:off x="5518" y="2611"/>
              <a:ext cx="47" cy="9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59" name="Freeform 184"/>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7560" name="AutoShape 185"/>
            <p:cNvSpPr>
              <a:spLocks noChangeArrowheads="1"/>
            </p:cNvSpPr>
            <p:nvPr/>
          </p:nvSpPr>
          <p:spPr bwMode="auto">
            <a:xfrm>
              <a:off x="4140" y="2678"/>
              <a:ext cx="1198" cy="147"/>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61" name="AutoShape 186"/>
            <p:cNvSpPr>
              <a:spLocks noChangeArrowheads="1"/>
            </p:cNvSpPr>
            <p:nvPr/>
          </p:nvSpPr>
          <p:spPr bwMode="auto">
            <a:xfrm>
              <a:off x="4204"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62" name="Oval 187"/>
            <p:cNvSpPr>
              <a:spLocks noChangeArrowheads="1"/>
            </p:cNvSpPr>
            <p:nvPr/>
          </p:nvSpPr>
          <p:spPr bwMode="auto">
            <a:xfrm>
              <a:off x="4309" y="2385"/>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63" name="Oval 188"/>
            <p:cNvSpPr>
              <a:spLocks noChangeArrowheads="1"/>
            </p:cNvSpPr>
            <p:nvPr/>
          </p:nvSpPr>
          <p:spPr bwMode="auto">
            <a:xfrm>
              <a:off x="4483" y="2385"/>
              <a:ext cx="163"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0000"/>
                </a:solidFill>
                <a:latin typeface="Avenir Book" panose="020B0503020203020204" pitchFamily="34" charset="-78"/>
                <a:cs typeface="Avenir Book" panose="020B0503020203020204" pitchFamily="34" charset="-78"/>
              </a:endParaRPr>
            </a:p>
          </p:txBody>
        </p:sp>
        <p:sp>
          <p:nvSpPr>
            <p:cNvPr id="107564" name="Oval 189"/>
            <p:cNvSpPr>
              <a:spLocks noChangeArrowheads="1"/>
            </p:cNvSpPr>
            <p:nvPr/>
          </p:nvSpPr>
          <p:spPr bwMode="auto">
            <a:xfrm>
              <a:off x="4663" y="2378"/>
              <a:ext cx="157"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7565" name="Rectangle 190"/>
            <p:cNvSpPr>
              <a:spLocks noChangeArrowheads="1"/>
            </p:cNvSpPr>
            <p:nvPr/>
          </p:nvSpPr>
          <p:spPr bwMode="auto">
            <a:xfrm>
              <a:off x="5065" y="1837"/>
              <a:ext cx="81" cy="761"/>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grpSp>
        <p:nvGrpSpPr>
          <p:cNvPr id="107539" name="Group 191"/>
          <p:cNvGrpSpPr>
            <a:grpSpLocks/>
          </p:cNvGrpSpPr>
          <p:nvPr/>
        </p:nvGrpSpPr>
        <p:grpSpPr bwMode="auto">
          <a:xfrm>
            <a:off x="3257551" y="2063719"/>
            <a:ext cx="631825" cy="671513"/>
            <a:chOff x="-44" y="1473"/>
            <a:chExt cx="981" cy="1105"/>
          </a:xfrm>
        </p:grpSpPr>
        <p:pic>
          <p:nvPicPr>
            <p:cNvPr id="107540" name="Picture 192"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Freeform 193"/>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486803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644154"/>
                                        </p:tgtEl>
                                        <p:attrNameLst>
                                          <p:attrName>style.visibility</p:attrName>
                                        </p:attrNameLst>
                                      </p:cBhvr>
                                      <p:to>
                                        <p:strVal val="visible"/>
                                      </p:to>
                                    </p:set>
                                    <p:animEffect transition="in" filter="wipe(right)">
                                      <p:cBhvr>
                                        <p:cTn id="7" dur="2000"/>
                                        <p:tgtEl>
                                          <p:spTgt spid="644154"/>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6441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44157"/>
                                        </p:tgtEl>
                                        <p:attrNameLst>
                                          <p:attrName>style.visibility</p:attrName>
                                        </p:attrNameLst>
                                      </p:cBhvr>
                                      <p:to>
                                        <p:strVal val="visible"/>
                                      </p:to>
                                    </p:set>
                                    <p:animEffect transition="in" filter="wipe(left)">
                                      <p:cBhvr>
                                        <p:cTn id="15" dur="2000"/>
                                        <p:tgtEl>
                                          <p:spTgt spid="644157"/>
                                        </p:tgtEl>
                                      </p:cBhvr>
                                    </p:animEffec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6441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644158"/>
                                        </p:tgtEl>
                                        <p:attrNameLst>
                                          <p:attrName>style.visibility</p:attrName>
                                        </p:attrNameLst>
                                      </p:cBhvr>
                                      <p:to>
                                        <p:strVal val="visible"/>
                                      </p:to>
                                    </p:set>
                                    <p:animEffect transition="in" filter="wipe(down)">
                                      <p:cBhvr>
                                        <p:cTn id="23" dur="2000"/>
                                        <p:tgtEl>
                                          <p:spTgt spid="644158"/>
                                        </p:tgtEl>
                                      </p:cBhvr>
                                    </p:animEffec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644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55" grpId="0"/>
      <p:bldP spid="644156" grpId="0"/>
      <p:bldP spid="6441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152526" y="1292753"/>
            <a:ext cx="9553574" cy="396352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21494" lvl="1" indent="-217885" defTabSz="685800">
              <a:spcBef>
                <a:spcPts val="375"/>
              </a:spcBef>
              <a:buFont typeface="Wingdings" pitchFamily="2" charset="2"/>
              <a:buChar char="§"/>
              <a:defRPr/>
            </a:pPr>
            <a:r>
              <a:rPr lang="en-US" altLang="en-US"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Advantages</a:t>
            </a:r>
            <a:r>
              <a:rPr lang="en-US" altLang="en-US"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t>
            </a:r>
          </a:p>
          <a:p>
            <a:pPr marL="857250" lvl="2" indent="-217885" defTabSz="685800">
              <a:spcBef>
                <a:spcPts val="375"/>
              </a:spcBef>
              <a:buClr>
                <a:srgbClr val="0000A3"/>
              </a:buClr>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Just </a:t>
            </a: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one</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IP address needed from provider ISP for </a:t>
            </a:r>
            <a:r>
              <a:rPr lang="en-US" altLang="en-US" sz="2100" dirty="0">
                <a:solidFill>
                  <a:srgbClr val="0000A3"/>
                </a:solidFill>
                <a:latin typeface="Avenir Book" panose="020B0503020203020204" pitchFamily="34" charset="-78"/>
                <a:ea typeface="ＭＳ Ｐゴシック" panose="020B0600070205080204" pitchFamily="34" charset="-128"/>
                <a:cs typeface="Avenir Book" panose="020B0503020203020204" pitchFamily="34" charset="-78"/>
              </a:rPr>
              <a:t>all</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devices</a:t>
            </a:r>
          </a:p>
          <a:p>
            <a:pPr marL="857250" lvl="2" indent="-217885" defTabSz="685800">
              <a:spcBef>
                <a:spcPts val="375"/>
              </a:spcBef>
              <a:buClr>
                <a:srgbClr val="0000A8"/>
              </a:buClr>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Can change addresses of host in local network without notifying outside world</a:t>
            </a:r>
          </a:p>
          <a:p>
            <a:pPr marL="857250" lvl="2" indent="-217885" defTabSz="685800">
              <a:spcBef>
                <a:spcPts val="375"/>
              </a:spcBef>
              <a:buClr>
                <a:srgbClr val="0000A8"/>
              </a:buClr>
              <a:buFont typeface="Wingdings" pitchFamily="2" charset="2"/>
              <a:buChar char="§"/>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Can change ISP without changing addresses of devices in local network</a:t>
            </a:r>
          </a:p>
          <a:p>
            <a:pPr marL="857250" lvl="2" indent="-217885" defTabSz="685800">
              <a:spcBef>
                <a:spcPts val="375"/>
              </a:spcBef>
              <a:buClr>
                <a:srgbClr val="0000A8"/>
              </a:buClr>
              <a:buFont typeface="Wingdings" pitchFamily="2" charset="2"/>
              <a:buChar char="§"/>
              <a:defRPr/>
            </a:pPr>
            <a:r>
              <a:rPr lang="en-US" altLang="en-US" sz="21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Security:</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devices inside local net not directly addressable, visible by outside world</a:t>
            </a:r>
          </a:p>
          <a:p>
            <a:pPr marL="261938" lvl="1" indent="0" defTabSz="685800">
              <a:spcBef>
                <a:spcPts val="375"/>
              </a:spcBef>
              <a:buNone/>
              <a:defRPr/>
            </a:pPr>
            <a:endPar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242658" y="444670"/>
            <a:ext cx="7886700" cy="800963"/>
          </a:xfrm>
        </p:spPr>
        <p:txBody>
          <a:bodyPr>
            <a:normAutofit/>
          </a:bodyPr>
          <a:lstStyle/>
          <a:p>
            <a:r>
              <a:rPr lang="en-US" sz="3600" dirty="0"/>
              <a:t>NAT: </a:t>
            </a:r>
            <a:r>
              <a:rPr lang="en-US" sz="3600" dirty="0" smtClean="0"/>
              <a:t>Network </a:t>
            </a:r>
            <a:r>
              <a:rPr lang="en-US" sz="3600" dirty="0"/>
              <a:t>A</a:t>
            </a:r>
            <a:r>
              <a:rPr lang="en-US" sz="3600" dirty="0" smtClean="0"/>
              <a:t>ddress </a:t>
            </a:r>
            <a:r>
              <a:rPr lang="en-US" sz="3600" dirty="0"/>
              <a:t>T</a:t>
            </a:r>
            <a:r>
              <a:rPr lang="en-US" sz="3600" dirty="0" smtClean="0"/>
              <a:t>ranslation</a:t>
            </a:r>
            <a:endParaRPr lang="en-US" sz="3600" dirty="0"/>
          </a:p>
        </p:txBody>
      </p:sp>
    </p:spTree>
    <p:extLst>
      <p:ext uri="{BB962C8B-B14F-4D97-AF65-F5344CB8AC3E}">
        <p14:creationId xmlns:p14="http://schemas.microsoft.com/office/powerpoint/2010/main" val="2601752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228725" y="1327371"/>
            <a:ext cx="9667875"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3616" indent="-255985" defTabSz="685800">
              <a:lnSpc>
                <a:spcPct val="100000"/>
              </a:lnSpc>
              <a:spcBef>
                <a:spcPts val="45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NAT has been controversial:</a:t>
            </a:r>
          </a:p>
          <a:p>
            <a:pPr marL="521494" lvl="1" indent="-173831" defTabSz="685800">
              <a:lnSpc>
                <a:spcPct val="100000"/>
              </a:lnSpc>
              <a:spcBef>
                <a:spcPts val="45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Routers “should” only process up to layer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3</a:t>
            </a:r>
          </a:p>
          <a:p>
            <a:pPr marL="521494" lvl="1" indent="-173831" defTabSz="685800">
              <a:lnSpc>
                <a:spcPct val="100000"/>
              </a:lnSpc>
              <a:spcBef>
                <a:spcPts val="450"/>
              </a:spcBef>
              <a:defRPr/>
            </a:pP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Violates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end-to-end argument </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(port # manipulation by network-layer device</a:t>
            </a:r>
            <a:r>
              <a:rPr lang="en-US" altLang="en-US" sz="18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t>
            </a:r>
          </a:p>
          <a:p>
            <a:pPr marL="521494" lvl="1" indent="-173831" defTabSz="685800">
              <a:lnSpc>
                <a:spcPct val="100000"/>
              </a:lnSpc>
              <a:spcBef>
                <a:spcPts val="450"/>
              </a:spcBef>
              <a:defRPr/>
            </a:pPr>
            <a:endPar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lnSpc>
                <a:spcPct val="100000"/>
              </a:lnSpc>
              <a:spcBef>
                <a:spcPts val="450"/>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353616" indent="-255985" defTabSz="685800">
              <a:lnSpc>
                <a:spcPct val="100000"/>
              </a:lnSpc>
              <a:spcBef>
                <a:spcPts val="45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But NAT is here to stay:</a:t>
            </a:r>
          </a:p>
          <a:p>
            <a:pPr marL="521494" lvl="1" indent="-173831" defTabSz="685800">
              <a:lnSpc>
                <a:spcPct val="100000"/>
              </a:lnSpc>
              <a:spcBef>
                <a:spcPts val="45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Extensively used in home and institutional nets, 4G/5G cellular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nets</a:t>
            </a: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25613" y="461295"/>
            <a:ext cx="7886700" cy="800963"/>
          </a:xfrm>
        </p:spPr>
        <p:txBody>
          <a:bodyPr>
            <a:normAutofit/>
          </a:bodyPr>
          <a:lstStyle/>
          <a:p>
            <a:r>
              <a:rPr lang="en-US" sz="3600" dirty="0"/>
              <a:t>NAT: </a:t>
            </a:r>
            <a:r>
              <a:rPr lang="en-US" sz="3600" dirty="0" smtClean="0"/>
              <a:t>Network Address </a:t>
            </a:r>
            <a:r>
              <a:rPr lang="en-US" sz="3600" dirty="0"/>
              <a:t>T</a:t>
            </a:r>
            <a:r>
              <a:rPr lang="en-US" sz="3600" dirty="0" smtClean="0"/>
              <a:t>ranslation</a:t>
            </a:r>
            <a:endParaRPr lang="en-US" sz="3600" dirty="0"/>
          </a:p>
        </p:txBody>
      </p:sp>
    </p:spTree>
    <p:extLst>
      <p:ext uri="{BB962C8B-B14F-4D97-AF65-F5344CB8AC3E}">
        <p14:creationId xmlns:p14="http://schemas.microsoft.com/office/powerpoint/2010/main" val="1752324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lstStyle/>
          <a:p>
            <a:pPr algn="ctr" eaLnBrk="1" hangingPunct="1"/>
            <a:r>
              <a:rPr lang="en-GB" dirty="0">
                <a:latin typeface="Avenir Book" panose="020B0503020203020204" pitchFamily="34" charset="-78"/>
                <a:cs typeface="Avenir Book" panose="020B0503020203020204" pitchFamily="34" charset="-78"/>
              </a:rPr>
              <a:t>IPv6</a:t>
            </a:r>
            <a:endParaRPr lang="en-US" dirty="0">
              <a:latin typeface="Avenir Book" panose="020B0503020203020204" pitchFamily="34" charset="-78"/>
              <a:cs typeface="Avenir Book" panose="020B0503020203020204" pitchFamily="34" charset="-78"/>
            </a:endParaRP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65508853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764770" y="1136178"/>
            <a:ext cx="6464935"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3616" indent="-255985" defTabSz="685800">
              <a:spcBef>
                <a:spcPts val="750"/>
              </a:spcBef>
              <a:defRPr/>
            </a:pPr>
            <a:r>
              <a:rPr lang="en-US" altLang="en-US" sz="24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Initial motivation:</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32-bit IPv4 address space would be completely allocated  </a:t>
            </a:r>
          </a:p>
          <a:p>
            <a:pPr marL="353616" indent="-255985" defTabSz="685800">
              <a:spcBef>
                <a:spcPts val="75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Additional motivation:</a:t>
            </a:r>
          </a:p>
          <a:p>
            <a:pPr marL="521494" lvl="1" indent="-173831" defTabSz="685800">
              <a:spcBef>
                <a:spcPts val="375"/>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Speed processing/forwarding: 40-byte fixed length header</a:t>
            </a:r>
          </a:p>
          <a:p>
            <a:pPr marL="521494" lvl="1" indent="-173831" defTabSz="685800">
              <a:spcBef>
                <a:spcPts val="375"/>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Enable different network-layer treatment of “flows</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t>
            </a: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IPv6 has a much larger address space </a:t>
            </a:r>
            <a:r>
              <a:rPr lang="en-US" altLang="en-US" sz="24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(i.e. 128 bits)</a:t>
            </a:r>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5436" y="270103"/>
            <a:ext cx="7886700" cy="692548"/>
          </a:xfrm>
        </p:spPr>
        <p:txBody>
          <a:bodyPr>
            <a:normAutofit/>
          </a:bodyPr>
          <a:lstStyle/>
          <a:p>
            <a:r>
              <a:rPr lang="en-US" sz="3600" dirty="0" smtClean="0"/>
              <a:t>IPv6 Motivation</a:t>
            </a:r>
            <a:endParaRPr lang="en-US" sz="3600" dirty="0"/>
          </a:p>
        </p:txBody>
      </p:sp>
      <p:pic>
        <p:nvPicPr>
          <p:cNvPr id="1026" name="Picture 2" descr="File:Internet Hosts Count lo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402" y="962651"/>
            <a:ext cx="4292237" cy="34337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831090" y="4407101"/>
            <a:ext cx="408154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9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9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https://commons.wikimedia.org/wiki/File:Internet_Hosts_Count_log.svg</a:t>
            </a:r>
            <a:endParaRPr lang="en-US" altLang="en-US" sz="9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0776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1930752" y="295040"/>
            <a:ext cx="7886700" cy="716184"/>
          </a:xfrm>
        </p:spPr>
        <p:txBody>
          <a:bodyPr>
            <a:normAutofit/>
          </a:bodyPr>
          <a:lstStyle/>
          <a:p>
            <a:r>
              <a:rPr lang="en-US" sz="3600" dirty="0"/>
              <a:t>IPv6 </a:t>
            </a:r>
            <a:r>
              <a:rPr lang="en-US" sz="3600" dirty="0" smtClean="0"/>
              <a:t>Datagram Format</a:t>
            </a:r>
            <a:endParaRPr lang="en-US" sz="3600" dirty="0"/>
          </a:p>
        </p:txBody>
      </p:sp>
      <p:sp>
        <p:nvSpPr>
          <p:cNvPr id="7" name="Rectangle 56">
            <a:extLst>
              <a:ext uri="{FF2B5EF4-FFF2-40B4-BE49-F238E27FC236}">
                <a16:creationId xmlns:a16="http://schemas.microsoft.com/office/drawing/2014/main" id="{06BD331B-6C82-EA41-9AF4-9AB955F03E40}"/>
              </a:ext>
            </a:extLst>
          </p:cNvPr>
          <p:cNvSpPr>
            <a:spLocks noChangeArrowheads="1"/>
          </p:cNvSpPr>
          <p:nvPr/>
        </p:nvSpPr>
        <p:spPr bwMode="auto">
          <a:xfrm>
            <a:off x="4202138" y="1698292"/>
            <a:ext cx="3561159" cy="2113359"/>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8" name="Line 60">
            <a:extLst>
              <a:ext uri="{FF2B5EF4-FFF2-40B4-BE49-F238E27FC236}">
                <a16:creationId xmlns:a16="http://schemas.microsoft.com/office/drawing/2014/main" id="{FF46BAEB-0183-724A-A6DD-D25D457DBDD2}"/>
              </a:ext>
            </a:extLst>
          </p:cNvPr>
          <p:cNvSpPr>
            <a:spLocks noChangeShapeType="1"/>
          </p:cNvSpPr>
          <p:nvPr/>
        </p:nvSpPr>
        <p:spPr bwMode="auto">
          <a:xfrm>
            <a:off x="4203329" y="1930463"/>
            <a:ext cx="35456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 name="Line 61">
            <a:extLst>
              <a:ext uri="{FF2B5EF4-FFF2-40B4-BE49-F238E27FC236}">
                <a16:creationId xmlns:a16="http://schemas.microsoft.com/office/drawing/2014/main" id="{4AB2FA49-F8C7-3B44-B21F-4186310D80F5}"/>
              </a:ext>
            </a:extLst>
          </p:cNvPr>
          <p:cNvSpPr>
            <a:spLocks noChangeShapeType="1"/>
          </p:cNvSpPr>
          <p:nvPr/>
        </p:nvSpPr>
        <p:spPr bwMode="auto">
          <a:xfrm>
            <a:off x="4691483" y="1705437"/>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 name="Line 63">
            <a:extLst>
              <a:ext uri="{FF2B5EF4-FFF2-40B4-BE49-F238E27FC236}">
                <a16:creationId xmlns:a16="http://schemas.microsoft.com/office/drawing/2014/main" id="{3032CAAE-849B-6041-8584-A4B185020812}"/>
              </a:ext>
            </a:extLst>
          </p:cNvPr>
          <p:cNvSpPr>
            <a:spLocks noChangeShapeType="1"/>
          </p:cNvSpPr>
          <p:nvPr/>
        </p:nvSpPr>
        <p:spPr bwMode="auto">
          <a:xfrm>
            <a:off x="5208215" y="1703055"/>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 name="Line 64">
            <a:extLst>
              <a:ext uri="{FF2B5EF4-FFF2-40B4-BE49-F238E27FC236}">
                <a16:creationId xmlns:a16="http://schemas.microsoft.com/office/drawing/2014/main" id="{08C91634-6D01-FD43-B618-241CCA3AE545}"/>
              </a:ext>
            </a:extLst>
          </p:cNvPr>
          <p:cNvSpPr>
            <a:spLocks noChangeShapeType="1"/>
          </p:cNvSpPr>
          <p:nvPr/>
        </p:nvSpPr>
        <p:spPr bwMode="auto">
          <a:xfrm>
            <a:off x="5903540" y="1926893"/>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 name="Line 65">
            <a:extLst>
              <a:ext uri="{FF2B5EF4-FFF2-40B4-BE49-F238E27FC236}">
                <a16:creationId xmlns:a16="http://schemas.microsoft.com/office/drawing/2014/main" id="{B1E03300-E1D2-D14B-81BA-074E0B943A8D}"/>
              </a:ext>
            </a:extLst>
          </p:cNvPr>
          <p:cNvSpPr>
            <a:spLocks noChangeShapeType="1"/>
          </p:cNvSpPr>
          <p:nvPr/>
        </p:nvSpPr>
        <p:spPr bwMode="auto">
          <a:xfrm>
            <a:off x="6763171" y="1929274"/>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 name="Line 66">
            <a:extLst>
              <a:ext uri="{FF2B5EF4-FFF2-40B4-BE49-F238E27FC236}">
                <a16:creationId xmlns:a16="http://schemas.microsoft.com/office/drawing/2014/main" id="{154D8129-6C32-E84D-B8E1-4813483FD7D4}"/>
              </a:ext>
            </a:extLst>
          </p:cNvPr>
          <p:cNvSpPr>
            <a:spLocks noChangeShapeType="1"/>
          </p:cNvSpPr>
          <p:nvPr/>
        </p:nvSpPr>
        <p:spPr bwMode="auto">
          <a:xfrm>
            <a:off x="4193803" y="3071082"/>
            <a:ext cx="35706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5" name="Line 67">
            <a:extLst>
              <a:ext uri="{FF2B5EF4-FFF2-40B4-BE49-F238E27FC236}">
                <a16:creationId xmlns:a16="http://schemas.microsoft.com/office/drawing/2014/main" id="{9A2D256A-3619-D145-8E9B-835ABDC5637D}"/>
              </a:ext>
            </a:extLst>
          </p:cNvPr>
          <p:cNvSpPr>
            <a:spLocks noChangeShapeType="1"/>
          </p:cNvSpPr>
          <p:nvPr/>
        </p:nvSpPr>
        <p:spPr bwMode="auto">
          <a:xfrm>
            <a:off x="4206899" y="2591260"/>
            <a:ext cx="35706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6" name="Line 68">
            <a:extLst>
              <a:ext uri="{FF2B5EF4-FFF2-40B4-BE49-F238E27FC236}">
                <a16:creationId xmlns:a16="http://schemas.microsoft.com/office/drawing/2014/main" id="{4BED1352-6084-5E44-8ADB-97D4B1546060}"/>
              </a:ext>
            </a:extLst>
          </p:cNvPr>
          <p:cNvSpPr>
            <a:spLocks noChangeShapeType="1"/>
          </p:cNvSpPr>
          <p:nvPr/>
        </p:nvSpPr>
        <p:spPr bwMode="auto">
          <a:xfrm>
            <a:off x="4196185" y="2154300"/>
            <a:ext cx="35706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7"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5328955" y="3279855"/>
            <a:ext cx="13388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 payload (data)</a:t>
            </a:r>
          </a:p>
        </p:txBody>
      </p:sp>
      <p:sp>
        <p:nvSpPr>
          <p:cNvPr id="18"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5099103" y="2623408"/>
            <a:ext cx="1685077" cy="4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destination address</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(128 bits)</a:t>
            </a:r>
          </a:p>
        </p:txBody>
      </p:sp>
      <p:sp>
        <p:nvSpPr>
          <p:cNvPr id="19"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5224461" y="2168589"/>
            <a:ext cx="1367682" cy="4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source address</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(128 bits)</a:t>
            </a:r>
          </a:p>
        </p:txBody>
      </p:sp>
      <p:sp>
        <p:nvSpPr>
          <p:cNvPr id="20"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4566468" y="1904269"/>
            <a:ext cx="1085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payload len</a:t>
            </a:r>
          </a:p>
        </p:txBody>
      </p:sp>
      <p:sp>
        <p:nvSpPr>
          <p:cNvPr id="21"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5902351" y="1910222"/>
            <a:ext cx="82586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next hdr</a:t>
            </a:r>
          </a:p>
        </p:txBody>
      </p:sp>
      <p:sp>
        <p:nvSpPr>
          <p:cNvPr id="22"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6844135" y="1899506"/>
            <a:ext cx="86754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hop limit</a:t>
            </a:r>
          </a:p>
        </p:txBody>
      </p:sp>
      <p:sp>
        <p:nvSpPr>
          <p:cNvPr id="23"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5996410" y="1679241"/>
            <a:ext cx="92845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flow label</a:t>
            </a:r>
          </a:p>
        </p:txBody>
      </p:sp>
      <p:sp>
        <p:nvSpPr>
          <p:cNvPr id="24"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4780780" y="1668525"/>
            <a:ext cx="3898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pri</a:t>
            </a:r>
          </a:p>
        </p:txBody>
      </p:sp>
      <p:sp>
        <p:nvSpPr>
          <p:cNvPr id="25"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4250952" y="1674479"/>
            <a:ext cx="42511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ver</a:t>
            </a:r>
          </a:p>
        </p:txBody>
      </p:sp>
      <p:sp>
        <p:nvSpPr>
          <p:cNvPr id="26" name="Line 79">
            <a:extLst>
              <a:ext uri="{FF2B5EF4-FFF2-40B4-BE49-F238E27FC236}">
                <a16:creationId xmlns:a16="http://schemas.microsoft.com/office/drawing/2014/main" id="{6D309F43-CEA6-6C4A-A66E-1ED5E647B3B1}"/>
              </a:ext>
            </a:extLst>
          </p:cNvPr>
          <p:cNvSpPr>
            <a:spLocks noChangeShapeType="1"/>
          </p:cNvSpPr>
          <p:nvPr/>
        </p:nvSpPr>
        <p:spPr bwMode="auto">
          <a:xfrm>
            <a:off x="4175530" y="1525340"/>
            <a:ext cx="361235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a:defRPr/>
            </a:pPr>
            <a:r>
              <a:rPr lang="en-US" sz="1350" dirty="0">
                <a:solidFill>
                  <a:prstClr val="black"/>
                </a:solidFill>
                <a:latin typeface="Avenir Book" panose="020B0503020203020204" pitchFamily="34" charset="-78"/>
                <a:cs typeface="Avenir Book" panose="020B0503020203020204" pitchFamily="34" charset="-78"/>
              </a:rPr>
              <a:t>      </a:t>
            </a:r>
          </a:p>
        </p:txBody>
      </p:sp>
      <p:sp>
        <p:nvSpPr>
          <p:cNvPr id="27"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5569752" y="1382465"/>
            <a:ext cx="704039"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32 bits</a:t>
            </a:r>
          </a:p>
        </p:txBody>
      </p:sp>
      <p:grpSp>
        <p:nvGrpSpPr>
          <p:cNvPr id="38" name="Group 37">
            <a:extLst>
              <a:ext uri="{FF2B5EF4-FFF2-40B4-BE49-F238E27FC236}">
                <a16:creationId xmlns:a16="http://schemas.microsoft.com/office/drawing/2014/main" id="{6AEA1261-6406-384A-80E1-CD0E73579F74}"/>
              </a:ext>
            </a:extLst>
          </p:cNvPr>
          <p:cNvGrpSpPr/>
          <p:nvPr/>
        </p:nvGrpSpPr>
        <p:grpSpPr>
          <a:xfrm>
            <a:off x="1522555" y="1511208"/>
            <a:ext cx="3299792" cy="840230"/>
            <a:chOff x="159026" y="1902722"/>
            <a:chExt cx="4399722" cy="1120307"/>
          </a:xfrm>
        </p:grpSpPr>
        <p:sp>
          <p:nvSpPr>
            <p:cNvPr id="30" name="Rectangle 4">
              <a:extLst>
                <a:ext uri="{FF2B5EF4-FFF2-40B4-BE49-F238E27FC236}">
                  <a16:creationId xmlns:a16="http://schemas.microsoft.com/office/drawing/2014/main" id="{A62F1DF5-B9B3-694D-A24D-1B7BD3EDB470}"/>
                </a:ext>
              </a:extLst>
            </p:cNvPr>
            <p:cNvSpPr>
              <a:spLocks noChangeArrowheads="1"/>
            </p:cNvSpPr>
            <p:nvPr/>
          </p:nvSpPr>
          <p:spPr bwMode="auto">
            <a:xfrm>
              <a:off x="159026" y="1902722"/>
              <a:ext cx="3072157" cy="112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lnSpc>
                  <a:spcPct val="90000"/>
                </a:lnSpc>
                <a:defRPr/>
              </a:pPr>
              <a:r>
                <a:rPr lang="en-US" altLang="en-US" sz="1800" dirty="0">
                  <a:solidFill>
                    <a:srgbClr val="C00000"/>
                  </a:solidFill>
                  <a:latin typeface="Avenir Book" panose="020B0503020203020204" pitchFamily="34" charset="-78"/>
                  <a:cs typeface="Avenir Book" panose="020B0503020203020204" pitchFamily="34" charset="-78"/>
                </a:rPr>
                <a:t>priority:  </a:t>
              </a:r>
              <a:r>
                <a:rPr lang="en-US" altLang="en-US" sz="1800" dirty="0">
                  <a:solidFill>
                    <a:prstClr val="black"/>
                  </a:solidFill>
                  <a:latin typeface="Avenir Book" panose="020B0503020203020204" pitchFamily="34" charset="-78"/>
                  <a:cs typeface="Avenir Book" panose="020B0503020203020204" pitchFamily="34" charset="-78"/>
                </a:rPr>
                <a:t>identify priority among datagrams in flow</a:t>
              </a:r>
            </a:p>
          </p:txBody>
        </p:sp>
        <p:cxnSp>
          <p:nvCxnSpPr>
            <p:cNvPr id="32" name="Straight Connector 31">
              <a:extLst>
                <a:ext uri="{FF2B5EF4-FFF2-40B4-BE49-F238E27FC236}">
                  <a16:creationId xmlns:a16="http://schemas.microsoft.com/office/drawing/2014/main" id="{687B5EFD-DE55-954C-AA2E-B11349D91A5E}"/>
                </a:ext>
              </a:extLst>
            </p:cNvPr>
            <p:cNvCxnSpPr/>
            <p:nvPr/>
          </p:nvCxnSpPr>
          <p:spPr>
            <a:xfrm>
              <a:off x="3299791" y="2398643"/>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7C16337-BB18-3647-8DA0-0577F7F7EAE2}"/>
              </a:ext>
            </a:extLst>
          </p:cNvPr>
          <p:cNvGrpSpPr/>
          <p:nvPr/>
        </p:nvGrpSpPr>
        <p:grpSpPr>
          <a:xfrm>
            <a:off x="7013925" y="1154407"/>
            <a:ext cx="3374334" cy="1338828"/>
            <a:chOff x="7480852" y="1426988"/>
            <a:chExt cx="4499112" cy="1785104"/>
          </a:xfrm>
        </p:grpSpPr>
        <p:sp>
          <p:nvSpPr>
            <p:cNvPr id="29" name="Rectangle 4">
              <a:extLst>
                <a:ext uri="{FF2B5EF4-FFF2-40B4-BE49-F238E27FC236}">
                  <a16:creationId xmlns:a16="http://schemas.microsoft.com/office/drawing/2014/main" id="{5C471EC3-3AA5-544E-9614-322ED92F4309}"/>
                </a:ext>
              </a:extLst>
            </p:cNvPr>
            <p:cNvSpPr>
              <a:spLocks noChangeArrowheads="1"/>
            </p:cNvSpPr>
            <p:nvPr/>
          </p:nvSpPr>
          <p:spPr bwMode="auto">
            <a:xfrm>
              <a:off x="8742156" y="1426988"/>
              <a:ext cx="3237808"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90000"/>
                </a:lnSpc>
                <a:defRPr/>
              </a:pPr>
              <a:r>
                <a:rPr lang="en-US" altLang="en-US" sz="1800" dirty="0">
                  <a:solidFill>
                    <a:srgbClr val="C00000"/>
                  </a:solidFill>
                  <a:latin typeface="Avenir Book" panose="020B0503020203020204" pitchFamily="34" charset="-78"/>
                  <a:cs typeface="Avenir Book" panose="020B0503020203020204" pitchFamily="34" charset="-78"/>
                </a:rPr>
                <a:t>flow label: </a:t>
              </a:r>
              <a:r>
                <a:rPr lang="en-US" altLang="en-US" sz="1800" dirty="0">
                  <a:solidFill>
                    <a:prstClr val="black"/>
                  </a:solidFill>
                  <a:latin typeface="Avenir Book" panose="020B0503020203020204" pitchFamily="34" charset="-78"/>
                  <a:cs typeface="Avenir Book" panose="020B0503020203020204" pitchFamily="34" charset="-78"/>
                </a:rPr>
                <a:t>identify datagrams in same "</a:t>
              </a:r>
              <a:r>
                <a:rPr lang="en-US" altLang="ja-JP" sz="1800" dirty="0">
                  <a:solidFill>
                    <a:prstClr val="black"/>
                  </a:solidFill>
                  <a:latin typeface="Avenir Book" panose="020B0503020203020204" pitchFamily="34" charset="-78"/>
                  <a:cs typeface="Avenir Book" panose="020B0503020203020204" pitchFamily="34" charset="-78"/>
                </a:rPr>
                <a:t>flow.” </a:t>
              </a:r>
              <a:r>
                <a:rPr lang="en-US" altLang="en-US" sz="1800" dirty="0">
                  <a:solidFill>
                    <a:prstClr val="black"/>
                  </a:solidFill>
                  <a:latin typeface="Avenir Book" panose="020B0503020203020204" pitchFamily="34" charset="-78"/>
                  <a:cs typeface="Avenir Book" panose="020B0503020203020204" pitchFamily="34" charset="-78"/>
                </a:rPr>
                <a:t>(concept of “</a:t>
              </a:r>
              <a:r>
                <a:rPr lang="en-US" altLang="ja-JP" sz="1800" dirty="0">
                  <a:solidFill>
                    <a:prstClr val="black"/>
                  </a:solidFill>
                  <a:latin typeface="Avenir Book" panose="020B0503020203020204" pitchFamily="34" charset="-78"/>
                  <a:cs typeface="Avenir Book" panose="020B0503020203020204" pitchFamily="34" charset="-78"/>
                </a:rPr>
                <a:t>flow” not well defined).</a:t>
              </a:r>
            </a:p>
          </p:txBody>
        </p:sp>
        <p:cxnSp>
          <p:nvCxnSpPr>
            <p:cNvPr id="34" name="Straight Connector 33">
              <a:extLst>
                <a:ext uri="{FF2B5EF4-FFF2-40B4-BE49-F238E27FC236}">
                  <a16:creationId xmlns:a16="http://schemas.microsoft.com/office/drawing/2014/main" id="{2E335EC0-BE93-7D48-B1F1-2EBDF7E08A9B}"/>
                </a:ext>
              </a:extLst>
            </p:cNvPr>
            <p:cNvCxnSpPr/>
            <p:nvPr/>
          </p:nvCxnSpPr>
          <p:spPr>
            <a:xfrm>
              <a:off x="7480852" y="2325756"/>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1414790-8DD3-3D4D-8E4E-CD4D79358549}"/>
              </a:ext>
            </a:extLst>
          </p:cNvPr>
          <p:cNvGrpSpPr/>
          <p:nvPr/>
        </p:nvGrpSpPr>
        <p:grpSpPr>
          <a:xfrm>
            <a:off x="1403286" y="2312317"/>
            <a:ext cx="3021496" cy="590931"/>
            <a:chOff x="0" y="2970865"/>
            <a:chExt cx="4028661" cy="787908"/>
          </a:xfrm>
        </p:grpSpPr>
        <p:sp>
          <p:nvSpPr>
            <p:cNvPr id="31" name="Rectangle 4">
              <a:extLst>
                <a:ext uri="{FF2B5EF4-FFF2-40B4-BE49-F238E27FC236}">
                  <a16:creationId xmlns:a16="http://schemas.microsoft.com/office/drawing/2014/main" id="{FD2BAAAA-1AE8-4040-B5EF-F0275A2B5E9A}"/>
                </a:ext>
              </a:extLst>
            </p:cNvPr>
            <p:cNvSpPr>
              <a:spLocks noChangeArrowheads="1"/>
            </p:cNvSpPr>
            <p:nvPr/>
          </p:nvSpPr>
          <p:spPr bwMode="auto">
            <a:xfrm>
              <a:off x="0" y="2970865"/>
              <a:ext cx="3237808" cy="78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lnSpc>
                  <a:spcPct val="90000"/>
                </a:lnSpc>
                <a:defRPr/>
              </a:pPr>
              <a:r>
                <a:rPr lang="en-US" altLang="en-US" sz="1800" dirty="0">
                  <a:solidFill>
                    <a:srgbClr val="C00000"/>
                  </a:solidFill>
                  <a:latin typeface="Avenir Book" panose="020B0503020203020204" pitchFamily="34" charset="-78"/>
                  <a:cs typeface="Avenir Book" panose="020B0503020203020204" pitchFamily="34" charset="-78"/>
                </a:rPr>
                <a:t>128-bit </a:t>
              </a:r>
            </a:p>
            <a:p>
              <a:pPr algn="r" defTabSz="685800">
                <a:lnSpc>
                  <a:spcPct val="90000"/>
                </a:lnSpc>
                <a:defRPr/>
              </a:pPr>
              <a:r>
                <a:rPr lang="en-US" altLang="en-US" sz="1800" dirty="0">
                  <a:solidFill>
                    <a:prstClr val="black"/>
                  </a:solidFill>
                  <a:latin typeface="Avenir Book" panose="020B0503020203020204" pitchFamily="34" charset="-78"/>
                  <a:cs typeface="Avenir Book" panose="020B0503020203020204" pitchFamily="34" charset="-78"/>
                </a:rPr>
                <a:t>IPv6 addresses</a:t>
              </a:r>
              <a:endParaRPr lang="en-US" altLang="ja-JP" sz="1800" dirty="0">
                <a:solidFill>
                  <a:prstClr val="black"/>
                </a:solidFill>
                <a:latin typeface="Avenir Book" panose="020B0503020203020204" pitchFamily="34" charset="-78"/>
                <a:cs typeface="Avenir Book" panose="020B0503020203020204" pitchFamily="34" charset="-78"/>
              </a:endParaRPr>
            </a:p>
          </p:txBody>
        </p:sp>
        <p:cxnSp>
          <p:nvCxnSpPr>
            <p:cNvPr id="37" name="Straight Connector 36">
              <a:extLst>
                <a:ext uri="{FF2B5EF4-FFF2-40B4-BE49-F238E27FC236}">
                  <a16:creationId xmlns:a16="http://schemas.microsoft.com/office/drawing/2014/main" id="{86D2440C-820D-DB4D-9733-7F45283BFBFD}"/>
                </a:ext>
              </a:extLst>
            </p:cNvPr>
            <p:cNvCxnSpPr>
              <a:cxnSpLocks/>
            </p:cNvCxnSpPr>
            <p:nvPr/>
          </p:nvCxnSpPr>
          <p:spPr>
            <a:xfrm>
              <a:off x="3124200" y="3380098"/>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9E4D90-DD97-EC4E-8478-927833442B32}"/>
                </a:ext>
              </a:extLst>
            </p:cNvPr>
            <p:cNvCxnSpPr>
              <a:cxnSpLocks/>
            </p:cNvCxnSpPr>
            <p:nvPr/>
          </p:nvCxnSpPr>
          <p:spPr>
            <a:xfrm flipV="1">
              <a:off x="3124200" y="3055420"/>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147A05B-9FF8-9348-9157-B03754DD0182}"/>
              </a:ext>
            </a:extLst>
          </p:cNvPr>
          <p:cNvSpPr txBox="1"/>
          <p:nvPr/>
        </p:nvSpPr>
        <p:spPr>
          <a:xfrm>
            <a:off x="2297808" y="4078910"/>
            <a:ext cx="7829865" cy="923330"/>
          </a:xfrm>
          <a:prstGeom prst="rect">
            <a:avLst/>
          </a:prstGeom>
          <a:noFill/>
        </p:spPr>
        <p:txBody>
          <a:bodyPr wrap="square" rtlCol="0">
            <a:spAutoFit/>
          </a:bodyPr>
          <a:lstStyle/>
          <a:p>
            <a:pPr defTabSz="685800">
              <a:defRPr/>
            </a:pPr>
            <a:r>
              <a:rPr lang="en-US" dirty="0" smtClean="0">
                <a:solidFill>
                  <a:prstClr val="black"/>
                </a:solidFill>
                <a:latin typeface="Avenir Book" panose="020B0503020203020204" pitchFamily="34" charset="-78"/>
                <a:cs typeface="Avenir Book" panose="020B0503020203020204" pitchFamily="34" charset="-78"/>
              </a:rPr>
              <a:t>Important features: </a:t>
            </a:r>
            <a:endParaRPr lang="en-US" dirty="0">
              <a:solidFill>
                <a:prstClr val="black"/>
              </a:solidFill>
              <a:latin typeface="Avenir Book" panose="020B0503020203020204" pitchFamily="34" charset="-78"/>
              <a:cs typeface="Avenir Book" panose="020B0503020203020204" pitchFamily="34" charset="-78"/>
            </a:endParaRPr>
          </a:p>
          <a:p>
            <a:pPr marL="214313" indent="-214313" defTabSz="685800">
              <a:buClr>
                <a:srgbClr val="0000A3"/>
              </a:buClr>
              <a:buFont typeface="Wingdings" pitchFamily="2" charset="2"/>
              <a:buChar char="§"/>
              <a:defRPr/>
            </a:pPr>
            <a:r>
              <a:rPr lang="en-US" dirty="0" smtClean="0">
                <a:solidFill>
                  <a:prstClr val="black"/>
                </a:solidFill>
                <a:latin typeface="Avenir Book" panose="020B0503020203020204" pitchFamily="34" charset="-78"/>
                <a:cs typeface="Avenir Book" panose="020B0503020203020204" pitchFamily="34" charset="-78"/>
              </a:rPr>
              <a:t>Flow levels for a group of packets</a:t>
            </a:r>
            <a:endParaRPr lang="en-US" dirty="0">
              <a:solidFill>
                <a:prstClr val="black"/>
              </a:solidFill>
              <a:latin typeface="Avenir Book" panose="020B0503020203020204" pitchFamily="34" charset="-78"/>
              <a:cs typeface="Avenir Book" panose="020B0503020203020204" pitchFamily="34" charset="-78"/>
            </a:endParaRPr>
          </a:p>
          <a:p>
            <a:pPr marL="214313" indent="-214313" defTabSz="685800">
              <a:buClr>
                <a:srgbClr val="0000A3"/>
              </a:buClr>
              <a:buFont typeface="Wingdings" pitchFamily="2" charset="2"/>
              <a:buChar char="§"/>
              <a:defRPr/>
            </a:pPr>
            <a:r>
              <a:rPr lang="en-US" dirty="0" smtClean="0">
                <a:solidFill>
                  <a:prstClr val="black"/>
                </a:solidFill>
                <a:latin typeface="Avenir Book" panose="020B0503020203020204" pitchFamily="34" charset="-78"/>
                <a:cs typeface="Avenir Book" panose="020B0503020203020204" pitchFamily="34" charset="-78"/>
              </a:rPr>
              <a:t>Better fit for advanced features (e.g. mobility, multicasting, security etc.)</a:t>
            </a:r>
            <a:endParaRPr lang="en-US" sz="135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2758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1930752" y="295039"/>
            <a:ext cx="7886700" cy="794173"/>
          </a:xfrm>
        </p:spPr>
        <p:txBody>
          <a:bodyPr>
            <a:normAutofit/>
          </a:bodyPr>
          <a:lstStyle/>
          <a:p>
            <a:r>
              <a:rPr lang="en-US" sz="3600" dirty="0"/>
              <a:t>IPv6 </a:t>
            </a:r>
            <a:r>
              <a:rPr lang="en-US" sz="3600" dirty="0" smtClean="0"/>
              <a:t>Datagram Format</a:t>
            </a:r>
            <a:endParaRPr lang="en-US" sz="3600" dirty="0"/>
          </a:p>
        </p:txBody>
      </p:sp>
      <p:pic>
        <p:nvPicPr>
          <p:cNvPr id="2050" name="Picture 2" descr="https://www.cisco.com/en/US/technologies/tk648/tk872/images/technologies_white_paper0900aecd8054d37d-04.jpg"/>
          <p:cNvPicPr>
            <a:picLocks noChangeAspect="1" noChangeArrowheads="1"/>
          </p:cNvPicPr>
          <p:nvPr/>
        </p:nvPicPr>
        <p:blipFill rotWithShape="1">
          <a:blip r:embed="rId3">
            <a:extLst>
              <a:ext uri="{28A0092B-C50C-407E-A947-70E740481C1C}">
                <a14:useLocalDpi xmlns:a14="http://schemas.microsoft.com/office/drawing/2010/main" val="0"/>
              </a:ext>
            </a:extLst>
          </a:blip>
          <a:srcRect b="63747"/>
          <a:stretch/>
        </p:blipFill>
        <p:spPr bwMode="auto">
          <a:xfrm>
            <a:off x="505776" y="3217144"/>
            <a:ext cx="5276850" cy="12811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www.cisco.com/en/US/technologies/tk648/tk872/images/technologies_white_paper0900aecd8054d37d-04.jpg"/>
          <p:cNvPicPr>
            <a:picLocks noChangeAspect="1" noChangeArrowheads="1"/>
          </p:cNvPicPr>
          <p:nvPr/>
        </p:nvPicPr>
        <p:blipFill rotWithShape="1">
          <a:blip r:embed="rId3">
            <a:extLst>
              <a:ext uri="{28A0092B-C50C-407E-A947-70E740481C1C}">
                <a14:useLocalDpi xmlns:a14="http://schemas.microsoft.com/office/drawing/2010/main" val="0"/>
              </a:ext>
            </a:extLst>
          </a:blip>
          <a:srcRect t="38140"/>
          <a:stretch/>
        </p:blipFill>
        <p:spPr bwMode="auto">
          <a:xfrm>
            <a:off x="6565900" y="2314575"/>
            <a:ext cx="5276850" cy="21859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874102" y="4809617"/>
            <a:ext cx="6001964" cy="210058"/>
          </a:xfrm>
          <a:prstGeom prst="rect">
            <a:avLst/>
          </a:prstGeom>
        </p:spPr>
        <p:txBody>
          <a:bodyPr wrap="none">
            <a:spAutoFit/>
          </a:bodyPr>
          <a:lstStyle/>
          <a:p>
            <a:pPr lvl="0" defTabSz="685800">
              <a:lnSpc>
                <a:spcPct val="85000"/>
              </a:lnSpc>
              <a:spcBef>
                <a:spcPct val="20000"/>
              </a:spcBef>
              <a:buClr>
                <a:srgbClr val="000099"/>
              </a:buClr>
              <a:buSzPct val="75000"/>
              <a:defRPr/>
            </a:pPr>
            <a:r>
              <a:rPr lang="en-US" altLang="en-US" sz="9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9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https://www.cisco.com/en/US/technologies/tk648/tk872/technologies_white_paper0900aecd8054d37d.html</a:t>
            </a:r>
            <a:endParaRPr lang="en-US" altLang="en-US" sz="900" dirty="0">
              <a:solidFill>
                <a:prstClr val="black"/>
              </a:solidFill>
              <a:latin typeface="Avenir Book" panose="020B0503020203020204" pitchFamily="34" charset="-78"/>
              <a:cs typeface="Avenir Book" panose="020B0503020203020204" pitchFamily="34" charset="-78"/>
            </a:endParaRPr>
          </a:p>
        </p:txBody>
      </p:sp>
      <p:sp>
        <p:nvSpPr>
          <p:cNvPr id="8" name="Rectangle 3">
            <a:extLst>
              <a:ext uri="{FF2B5EF4-FFF2-40B4-BE49-F238E27FC236}">
                <a16:creationId xmlns:a16="http://schemas.microsoft.com/office/drawing/2014/main" id="{6B160A08-0872-E943-930F-3549C899DA74}"/>
              </a:ext>
            </a:extLst>
          </p:cNvPr>
          <p:cNvSpPr txBox="1">
            <a:spLocks noChangeArrowheads="1"/>
          </p:cNvSpPr>
          <p:nvPr/>
        </p:nvSpPr>
        <p:spPr>
          <a:xfrm>
            <a:off x="764770" y="1136178"/>
            <a:ext cx="10673543"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Extension headers</a:t>
            </a:r>
          </a:p>
          <a:p>
            <a:pPr marL="521494" lvl="1" indent="-173831" defTabSz="685800">
              <a:spcBef>
                <a:spcPts val="375"/>
              </a:spcBef>
              <a:defRPr/>
            </a:pP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Next header </a:t>
            </a: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field carries the information of the header following it</a:t>
            </a:r>
            <a:endParaRPr lang="en-US" altLang="en-US" sz="2000" dirty="0">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1767360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1759302" y="133115"/>
            <a:ext cx="7886700" cy="716184"/>
          </a:xfrm>
        </p:spPr>
        <p:txBody>
          <a:bodyPr>
            <a:normAutofit/>
          </a:bodyPr>
          <a:lstStyle/>
          <a:p>
            <a:r>
              <a:rPr lang="en-US" sz="3600" dirty="0"/>
              <a:t>IPv6 </a:t>
            </a:r>
            <a:r>
              <a:rPr lang="en-US" sz="3600" dirty="0" smtClean="0"/>
              <a:t>Datagram Format</a:t>
            </a:r>
            <a:endParaRPr lang="en-US" sz="3600" dirty="0"/>
          </a:p>
        </p:txBody>
      </p:sp>
      <p:pic>
        <p:nvPicPr>
          <p:cNvPr id="1026" name="Picture 2" descr="IPv6 Extension Headers Review and Considerations [IP Version 6 (IPv6)] -  Cisco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64" y="1113331"/>
            <a:ext cx="6219825" cy="3790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3017783396"/>
              </p:ext>
            </p:extLst>
          </p:nvPr>
        </p:nvGraphicFramePr>
        <p:xfrm>
          <a:off x="7343775" y="965284"/>
          <a:ext cx="4419597" cy="4087044"/>
        </p:xfrm>
        <a:graphic>
          <a:graphicData uri="http://schemas.openxmlformats.org/drawingml/2006/table">
            <a:tbl>
              <a:tblPr firstRow="1" bandRow="1">
                <a:tableStyleId>{5C22544A-7EE6-4342-B048-85BDC9FD1C3A}</a:tableStyleId>
              </a:tblPr>
              <a:tblGrid>
                <a:gridCol w="969097">
                  <a:extLst>
                    <a:ext uri="{9D8B030D-6E8A-4147-A177-3AD203B41FA5}">
                      <a16:colId xmlns:a16="http://schemas.microsoft.com/office/drawing/2014/main" val="395528419"/>
                    </a:ext>
                  </a:extLst>
                </a:gridCol>
                <a:gridCol w="2272281">
                  <a:extLst>
                    <a:ext uri="{9D8B030D-6E8A-4147-A177-3AD203B41FA5}">
                      <a16:colId xmlns:a16="http://schemas.microsoft.com/office/drawing/2014/main" val="197843001"/>
                    </a:ext>
                  </a:extLst>
                </a:gridCol>
                <a:gridCol w="1178219">
                  <a:extLst>
                    <a:ext uri="{9D8B030D-6E8A-4147-A177-3AD203B41FA5}">
                      <a16:colId xmlns:a16="http://schemas.microsoft.com/office/drawing/2014/main" val="2045784216"/>
                    </a:ext>
                  </a:extLst>
                </a:gridCol>
              </a:tblGrid>
              <a:tr h="270102">
                <a:tc>
                  <a:txBody>
                    <a:bodyPr/>
                    <a:lstStyle/>
                    <a:p>
                      <a:pPr marL="38100" marR="38100" indent="0" algn="l">
                        <a:spcBef>
                          <a:spcPts val="300"/>
                        </a:spcBef>
                        <a:spcAft>
                          <a:spcPts val="300"/>
                        </a:spcAft>
                      </a:pPr>
                      <a:r>
                        <a:rPr lang="en-IN" sz="1200" b="0" i="0" dirty="0">
                          <a:effectLst/>
                          <a:latin typeface="Avenir Book" panose="020B0503020203020204" pitchFamily="34" charset="-78"/>
                          <a:cs typeface="Avenir Book" panose="020B0503020203020204" pitchFamily="34" charset="-78"/>
                        </a:rPr>
                        <a:t>Order</a:t>
                      </a:r>
                    </a:p>
                  </a:txBody>
                  <a:tcPr marL="28575" marR="28575" marT="28575" marB="28575"/>
                </a:tc>
                <a:tc>
                  <a:txBody>
                    <a:bodyPr/>
                    <a:lstStyle/>
                    <a:p>
                      <a:pPr marL="38100" marR="38100" indent="0" algn="l">
                        <a:spcBef>
                          <a:spcPts val="300"/>
                        </a:spcBef>
                        <a:spcAft>
                          <a:spcPts val="300"/>
                        </a:spcAft>
                      </a:pPr>
                      <a:r>
                        <a:rPr lang="en-IN" sz="1200" b="0" i="0">
                          <a:effectLst/>
                          <a:latin typeface="Avenir Book" panose="020B0503020203020204" pitchFamily="34" charset="-78"/>
                          <a:cs typeface="Avenir Book" panose="020B0503020203020204" pitchFamily="34" charset="-78"/>
                        </a:rPr>
                        <a:t>Header Type</a:t>
                      </a:r>
                    </a:p>
                  </a:txBody>
                  <a:tcPr marL="28575" marR="28575" marT="28575" marB="28575"/>
                </a:tc>
                <a:tc>
                  <a:txBody>
                    <a:bodyPr/>
                    <a:lstStyle/>
                    <a:p>
                      <a:pPr marL="38100" marR="38100" indent="0" algn="l">
                        <a:spcBef>
                          <a:spcPts val="300"/>
                        </a:spcBef>
                        <a:spcAft>
                          <a:spcPts val="300"/>
                        </a:spcAft>
                      </a:pPr>
                      <a:r>
                        <a:rPr lang="en-IN" sz="1200" b="0" i="0">
                          <a:effectLst/>
                          <a:latin typeface="Avenir Book" panose="020B0503020203020204" pitchFamily="34" charset="-78"/>
                          <a:cs typeface="Avenir Book" panose="020B0503020203020204" pitchFamily="34" charset="-78"/>
                        </a:rPr>
                        <a:t>Next Header Code</a:t>
                      </a:r>
                    </a:p>
                  </a:txBody>
                  <a:tcPr marL="28575" marR="28575" marT="28575" marB="28575"/>
                </a:tc>
                <a:extLst>
                  <a:ext uri="{0D108BD9-81ED-4DB2-BD59-A6C34878D82A}">
                    <a16:rowId xmlns:a16="http://schemas.microsoft.com/office/drawing/2014/main" val="720618198"/>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1</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Basic IPv6 Header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a:t>
                      </a:r>
                    </a:p>
                  </a:txBody>
                  <a:tcPr marL="28575" marR="28575" marT="28575" marB="28575"/>
                </a:tc>
                <a:extLst>
                  <a:ext uri="{0D108BD9-81ED-4DB2-BD59-A6C34878D82A}">
                    <a16:rowId xmlns:a16="http://schemas.microsoft.com/office/drawing/2014/main" val="907956625"/>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2</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Hop-by-Hop Options</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0</a:t>
                      </a:r>
                    </a:p>
                  </a:txBody>
                  <a:tcPr marL="28575" marR="28575" marT="28575" marB="28575"/>
                </a:tc>
                <a:extLst>
                  <a:ext uri="{0D108BD9-81ED-4DB2-BD59-A6C34878D82A}">
                    <a16:rowId xmlns:a16="http://schemas.microsoft.com/office/drawing/2014/main" val="604529166"/>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3</a:t>
                      </a:r>
                    </a:p>
                  </a:txBody>
                  <a:tcPr marL="28575" marR="28575" marT="28575" marB="28575"/>
                </a:tc>
                <a:tc>
                  <a:txBody>
                    <a:bodyPr/>
                    <a:lstStyle/>
                    <a:p>
                      <a:pPr marL="38100" marR="38100" indent="0" algn="l">
                        <a:spcBef>
                          <a:spcPts val="300"/>
                        </a:spcBef>
                        <a:spcAft>
                          <a:spcPts val="300"/>
                        </a:spcAft>
                      </a:pPr>
                      <a:r>
                        <a:rPr lang="en-GB" sz="1200" b="0" i="0" u="none" strike="noStrike" dirty="0">
                          <a:effectLst/>
                          <a:latin typeface="Avenir Book" panose="020B0503020203020204" pitchFamily="34" charset="-78"/>
                          <a:cs typeface="Avenir Book" panose="020B0503020203020204" pitchFamily="34" charset="-78"/>
                        </a:rPr>
                        <a:t>Destination Options </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60</a:t>
                      </a:r>
                    </a:p>
                  </a:txBody>
                  <a:tcPr marL="28575" marR="28575" marT="28575" marB="28575"/>
                </a:tc>
                <a:extLst>
                  <a:ext uri="{0D108BD9-81ED-4DB2-BD59-A6C34878D82A}">
                    <a16:rowId xmlns:a16="http://schemas.microsoft.com/office/drawing/2014/main" val="3418985725"/>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4</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Routing Header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43</a:t>
                      </a:r>
                    </a:p>
                  </a:txBody>
                  <a:tcPr marL="28575" marR="28575" marT="28575" marB="28575"/>
                </a:tc>
                <a:extLst>
                  <a:ext uri="{0D108BD9-81ED-4DB2-BD59-A6C34878D82A}">
                    <a16:rowId xmlns:a16="http://schemas.microsoft.com/office/drawing/2014/main" val="3954358482"/>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5</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Fragment Header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44</a:t>
                      </a:r>
                    </a:p>
                  </a:txBody>
                  <a:tcPr marL="28575" marR="28575" marT="28575" marB="28575"/>
                </a:tc>
                <a:extLst>
                  <a:ext uri="{0D108BD9-81ED-4DB2-BD59-A6C34878D82A}">
                    <a16:rowId xmlns:a16="http://schemas.microsoft.com/office/drawing/2014/main" val="3862434818"/>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6</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Authentication Header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51</a:t>
                      </a:r>
                    </a:p>
                  </a:txBody>
                  <a:tcPr marL="28575" marR="28575" marT="28575" marB="28575"/>
                </a:tc>
                <a:extLst>
                  <a:ext uri="{0D108BD9-81ED-4DB2-BD59-A6C34878D82A}">
                    <a16:rowId xmlns:a16="http://schemas.microsoft.com/office/drawing/2014/main" val="3688019614"/>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7</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Encapsulation Security Payload Header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50</a:t>
                      </a:r>
                    </a:p>
                  </a:txBody>
                  <a:tcPr marL="28575" marR="28575" marT="28575" marB="28575"/>
                </a:tc>
                <a:extLst>
                  <a:ext uri="{0D108BD9-81ED-4DB2-BD59-A6C34878D82A}">
                    <a16:rowId xmlns:a16="http://schemas.microsoft.com/office/drawing/2014/main" val="3391663851"/>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8</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Destination Options</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60</a:t>
                      </a:r>
                    </a:p>
                  </a:txBody>
                  <a:tcPr marL="28575" marR="28575" marT="28575" marB="28575"/>
                </a:tc>
                <a:extLst>
                  <a:ext uri="{0D108BD9-81ED-4DB2-BD59-A6C34878D82A}">
                    <a16:rowId xmlns:a16="http://schemas.microsoft.com/office/drawing/2014/main" val="1145087306"/>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9</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Mobility Header</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135</a:t>
                      </a:r>
                    </a:p>
                  </a:txBody>
                  <a:tcPr marL="28575" marR="28575" marT="28575" marB="28575"/>
                </a:tc>
                <a:extLst>
                  <a:ext uri="{0D108BD9-81ED-4DB2-BD59-A6C34878D82A}">
                    <a16:rowId xmlns:a16="http://schemas.microsoft.com/office/drawing/2014/main" val="2754847931"/>
                  </a:ext>
                </a:extLst>
              </a:tr>
              <a:tr h="270102">
                <a:tc>
                  <a:txBody>
                    <a:bodyPr/>
                    <a:lstStyle/>
                    <a:p>
                      <a:pPr algn="l"/>
                      <a:r>
                        <a:rPr lang="en-IN" sz="1200" b="0">
                          <a:latin typeface="Avenir Book" panose="020B0503020203020204" pitchFamily="34" charset="-78"/>
                          <a:cs typeface="Avenir Book" panose="020B0503020203020204" pitchFamily="34" charset="-78"/>
                        </a:rPr>
                        <a:t> </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No next header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59</a:t>
                      </a:r>
                    </a:p>
                  </a:txBody>
                  <a:tcPr marL="28575" marR="28575" marT="28575" marB="28575"/>
                </a:tc>
                <a:extLst>
                  <a:ext uri="{0D108BD9-81ED-4DB2-BD59-A6C34878D82A}">
                    <a16:rowId xmlns:a16="http://schemas.microsoft.com/office/drawing/2014/main" val="4210621760"/>
                  </a:ext>
                </a:extLst>
              </a:tr>
              <a:tr h="270102">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Upper Layer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TCP</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6</a:t>
                      </a:r>
                    </a:p>
                  </a:txBody>
                  <a:tcPr marL="28575" marR="28575" marT="28575" marB="28575"/>
                </a:tc>
                <a:extLst>
                  <a:ext uri="{0D108BD9-81ED-4DB2-BD59-A6C34878D82A}">
                    <a16:rowId xmlns:a16="http://schemas.microsoft.com/office/drawing/2014/main" val="2868210405"/>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Upper Layer</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UDP</a:t>
                      </a:r>
                    </a:p>
                  </a:txBody>
                  <a:tcPr marL="28575" marR="28575" marT="28575" marB="28575"/>
                </a:tc>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17</a:t>
                      </a:r>
                    </a:p>
                  </a:txBody>
                  <a:tcPr marL="28575" marR="28575" marT="28575" marB="28575"/>
                </a:tc>
                <a:extLst>
                  <a:ext uri="{0D108BD9-81ED-4DB2-BD59-A6C34878D82A}">
                    <a16:rowId xmlns:a16="http://schemas.microsoft.com/office/drawing/2014/main" val="4095904130"/>
                  </a:ext>
                </a:extLst>
              </a:tr>
              <a:tr h="270102">
                <a:tc>
                  <a:txBody>
                    <a:bodyPr/>
                    <a:lstStyle/>
                    <a:p>
                      <a:pPr marL="38100" marR="38100" indent="0" algn="l">
                        <a:spcBef>
                          <a:spcPts val="300"/>
                        </a:spcBef>
                        <a:spcAft>
                          <a:spcPts val="300"/>
                        </a:spcAft>
                      </a:pPr>
                      <a:r>
                        <a:rPr lang="en-IN" sz="1200" b="0" i="0" u="none" strike="noStrike">
                          <a:effectLst/>
                          <a:latin typeface="Avenir Book" panose="020B0503020203020204" pitchFamily="34" charset="-78"/>
                          <a:cs typeface="Avenir Book" panose="020B0503020203020204" pitchFamily="34" charset="-78"/>
                        </a:rPr>
                        <a:t>Upper Layer</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ICMPv6</a:t>
                      </a:r>
                    </a:p>
                  </a:txBody>
                  <a:tcPr marL="28575" marR="28575" marT="28575" marB="28575"/>
                </a:tc>
                <a:tc>
                  <a:txBody>
                    <a:bodyPr/>
                    <a:lstStyle/>
                    <a:p>
                      <a:pPr marL="38100" marR="38100" indent="0" algn="l">
                        <a:spcBef>
                          <a:spcPts val="300"/>
                        </a:spcBef>
                        <a:spcAft>
                          <a:spcPts val="300"/>
                        </a:spcAft>
                      </a:pPr>
                      <a:r>
                        <a:rPr lang="en-IN" sz="1200" b="0" i="0" u="none" strike="noStrike" dirty="0">
                          <a:effectLst/>
                          <a:latin typeface="Avenir Book" panose="020B0503020203020204" pitchFamily="34" charset="-78"/>
                          <a:cs typeface="Avenir Book" panose="020B0503020203020204" pitchFamily="34" charset="-78"/>
                        </a:rPr>
                        <a:t>58</a:t>
                      </a:r>
                    </a:p>
                  </a:txBody>
                  <a:tcPr marL="28575" marR="28575" marT="28575" marB="28575"/>
                </a:tc>
                <a:extLst>
                  <a:ext uri="{0D108BD9-81ED-4DB2-BD59-A6C34878D82A}">
                    <a16:rowId xmlns:a16="http://schemas.microsoft.com/office/drawing/2014/main" val="2608298272"/>
                  </a:ext>
                </a:extLst>
              </a:tr>
            </a:tbl>
          </a:graphicData>
        </a:graphic>
      </p:graphicFrame>
      <p:sp>
        <p:nvSpPr>
          <p:cNvPr id="42"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81000" y="4999988"/>
            <a:ext cx="600560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9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9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https://www.cisco.com/en/US/technologies/tk648/tk872/technologies_white_paper0900aecd8054d37d.html</a:t>
            </a:r>
            <a:endParaRPr lang="en-US" altLang="en-US" sz="9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680102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1930752" y="295040"/>
            <a:ext cx="7886700" cy="716184"/>
          </a:xfrm>
        </p:spPr>
        <p:txBody>
          <a:bodyPr>
            <a:normAutofit/>
          </a:bodyPr>
          <a:lstStyle/>
          <a:p>
            <a:r>
              <a:rPr lang="en-US" sz="3600" dirty="0"/>
              <a:t>IPv6 </a:t>
            </a:r>
            <a:r>
              <a:rPr lang="en-US" sz="3600" dirty="0" smtClean="0"/>
              <a:t>vs IPv4 Header</a:t>
            </a:r>
            <a:endParaRPr lang="en-US" sz="3600" dirty="0"/>
          </a:p>
        </p:txBody>
      </p:sp>
      <p:sp>
        <p:nvSpPr>
          <p:cNvPr id="7" name="Rectangle 56">
            <a:extLst>
              <a:ext uri="{FF2B5EF4-FFF2-40B4-BE49-F238E27FC236}">
                <a16:creationId xmlns:a16="http://schemas.microsoft.com/office/drawing/2014/main" id="{06BD331B-6C82-EA41-9AF4-9AB955F03E40}"/>
              </a:ext>
            </a:extLst>
          </p:cNvPr>
          <p:cNvSpPr>
            <a:spLocks noChangeArrowheads="1"/>
          </p:cNvSpPr>
          <p:nvPr/>
        </p:nvSpPr>
        <p:spPr bwMode="auto">
          <a:xfrm>
            <a:off x="1445974" y="1214731"/>
            <a:ext cx="3561159" cy="2113359"/>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8" name="Line 60">
            <a:extLst>
              <a:ext uri="{FF2B5EF4-FFF2-40B4-BE49-F238E27FC236}">
                <a16:creationId xmlns:a16="http://schemas.microsoft.com/office/drawing/2014/main" id="{FF46BAEB-0183-724A-A6DD-D25D457DBDD2}"/>
              </a:ext>
            </a:extLst>
          </p:cNvPr>
          <p:cNvSpPr>
            <a:spLocks noChangeShapeType="1"/>
          </p:cNvSpPr>
          <p:nvPr/>
        </p:nvSpPr>
        <p:spPr bwMode="auto">
          <a:xfrm>
            <a:off x="1447165" y="1446902"/>
            <a:ext cx="35456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 name="Line 61">
            <a:extLst>
              <a:ext uri="{FF2B5EF4-FFF2-40B4-BE49-F238E27FC236}">
                <a16:creationId xmlns:a16="http://schemas.microsoft.com/office/drawing/2014/main" id="{4AB2FA49-F8C7-3B44-B21F-4186310D80F5}"/>
              </a:ext>
            </a:extLst>
          </p:cNvPr>
          <p:cNvSpPr>
            <a:spLocks noChangeShapeType="1"/>
          </p:cNvSpPr>
          <p:nvPr/>
        </p:nvSpPr>
        <p:spPr bwMode="auto">
          <a:xfrm>
            <a:off x="1935319" y="1221876"/>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0" name="Line 63">
            <a:extLst>
              <a:ext uri="{FF2B5EF4-FFF2-40B4-BE49-F238E27FC236}">
                <a16:creationId xmlns:a16="http://schemas.microsoft.com/office/drawing/2014/main" id="{3032CAAE-849B-6041-8584-A4B185020812}"/>
              </a:ext>
            </a:extLst>
          </p:cNvPr>
          <p:cNvSpPr>
            <a:spLocks noChangeShapeType="1"/>
          </p:cNvSpPr>
          <p:nvPr/>
        </p:nvSpPr>
        <p:spPr bwMode="auto">
          <a:xfrm>
            <a:off x="2452051" y="1219494"/>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2" name="Line 64">
            <a:extLst>
              <a:ext uri="{FF2B5EF4-FFF2-40B4-BE49-F238E27FC236}">
                <a16:creationId xmlns:a16="http://schemas.microsoft.com/office/drawing/2014/main" id="{08C91634-6D01-FD43-B618-241CCA3AE545}"/>
              </a:ext>
            </a:extLst>
          </p:cNvPr>
          <p:cNvSpPr>
            <a:spLocks noChangeShapeType="1"/>
          </p:cNvSpPr>
          <p:nvPr/>
        </p:nvSpPr>
        <p:spPr bwMode="auto">
          <a:xfrm>
            <a:off x="3147376" y="1443332"/>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3" name="Line 65">
            <a:extLst>
              <a:ext uri="{FF2B5EF4-FFF2-40B4-BE49-F238E27FC236}">
                <a16:creationId xmlns:a16="http://schemas.microsoft.com/office/drawing/2014/main" id="{B1E03300-E1D2-D14B-81BA-074E0B943A8D}"/>
              </a:ext>
            </a:extLst>
          </p:cNvPr>
          <p:cNvSpPr>
            <a:spLocks noChangeShapeType="1"/>
          </p:cNvSpPr>
          <p:nvPr/>
        </p:nvSpPr>
        <p:spPr bwMode="auto">
          <a:xfrm>
            <a:off x="4007007" y="1445713"/>
            <a:ext cx="0" cy="22026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 name="Line 66">
            <a:extLst>
              <a:ext uri="{FF2B5EF4-FFF2-40B4-BE49-F238E27FC236}">
                <a16:creationId xmlns:a16="http://schemas.microsoft.com/office/drawing/2014/main" id="{154D8129-6C32-E84D-B8E1-4813483FD7D4}"/>
              </a:ext>
            </a:extLst>
          </p:cNvPr>
          <p:cNvSpPr>
            <a:spLocks noChangeShapeType="1"/>
          </p:cNvSpPr>
          <p:nvPr/>
        </p:nvSpPr>
        <p:spPr bwMode="auto">
          <a:xfrm>
            <a:off x="1437639" y="2587521"/>
            <a:ext cx="35706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5" name="Line 67">
            <a:extLst>
              <a:ext uri="{FF2B5EF4-FFF2-40B4-BE49-F238E27FC236}">
                <a16:creationId xmlns:a16="http://schemas.microsoft.com/office/drawing/2014/main" id="{9A2D256A-3619-D145-8E9B-835ABDC5637D}"/>
              </a:ext>
            </a:extLst>
          </p:cNvPr>
          <p:cNvSpPr>
            <a:spLocks noChangeShapeType="1"/>
          </p:cNvSpPr>
          <p:nvPr/>
        </p:nvSpPr>
        <p:spPr bwMode="auto">
          <a:xfrm>
            <a:off x="1450735" y="2107699"/>
            <a:ext cx="35706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6" name="Line 68">
            <a:extLst>
              <a:ext uri="{FF2B5EF4-FFF2-40B4-BE49-F238E27FC236}">
                <a16:creationId xmlns:a16="http://schemas.microsoft.com/office/drawing/2014/main" id="{4BED1352-6084-5E44-8ADB-97D4B1546060}"/>
              </a:ext>
            </a:extLst>
          </p:cNvPr>
          <p:cNvSpPr>
            <a:spLocks noChangeShapeType="1"/>
          </p:cNvSpPr>
          <p:nvPr/>
        </p:nvSpPr>
        <p:spPr bwMode="auto">
          <a:xfrm>
            <a:off x="1440021" y="1670739"/>
            <a:ext cx="357068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7"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2572791" y="2796294"/>
            <a:ext cx="13388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 payload (data)</a:t>
            </a:r>
          </a:p>
        </p:txBody>
      </p:sp>
      <p:sp>
        <p:nvSpPr>
          <p:cNvPr id="18"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2342939" y="2139847"/>
            <a:ext cx="1685077" cy="4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destination address</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(128 bits)</a:t>
            </a:r>
          </a:p>
        </p:txBody>
      </p:sp>
      <p:sp>
        <p:nvSpPr>
          <p:cNvPr id="19"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2468297" y="1685028"/>
            <a:ext cx="1367682" cy="44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source address</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(128 bits)</a:t>
            </a:r>
          </a:p>
        </p:txBody>
      </p:sp>
      <p:sp>
        <p:nvSpPr>
          <p:cNvPr id="20"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1810304" y="1420708"/>
            <a:ext cx="10855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payload len</a:t>
            </a:r>
          </a:p>
        </p:txBody>
      </p:sp>
      <p:sp>
        <p:nvSpPr>
          <p:cNvPr id="21"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3146187" y="1426661"/>
            <a:ext cx="82586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next hdr</a:t>
            </a:r>
          </a:p>
        </p:txBody>
      </p:sp>
      <p:sp>
        <p:nvSpPr>
          <p:cNvPr id="22"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4087971" y="1415945"/>
            <a:ext cx="86754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hop limit</a:t>
            </a:r>
          </a:p>
        </p:txBody>
      </p:sp>
      <p:sp>
        <p:nvSpPr>
          <p:cNvPr id="23"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3240246" y="1195680"/>
            <a:ext cx="92845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flow label</a:t>
            </a:r>
          </a:p>
        </p:txBody>
      </p:sp>
      <p:sp>
        <p:nvSpPr>
          <p:cNvPr id="24"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2024616" y="1184964"/>
            <a:ext cx="3898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pri</a:t>
            </a:r>
          </a:p>
        </p:txBody>
      </p:sp>
      <p:sp>
        <p:nvSpPr>
          <p:cNvPr id="25"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1494788" y="1190918"/>
            <a:ext cx="42511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ver</a:t>
            </a:r>
          </a:p>
        </p:txBody>
      </p:sp>
      <p:sp>
        <p:nvSpPr>
          <p:cNvPr id="26" name="Line 79">
            <a:extLst>
              <a:ext uri="{FF2B5EF4-FFF2-40B4-BE49-F238E27FC236}">
                <a16:creationId xmlns:a16="http://schemas.microsoft.com/office/drawing/2014/main" id="{6D309F43-CEA6-6C4A-A66E-1ED5E647B3B1}"/>
              </a:ext>
            </a:extLst>
          </p:cNvPr>
          <p:cNvSpPr>
            <a:spLocks noChangeShapeType="1"/>
          </p:cNvSpPr>
          <p:nvPr/>
        </p:nvSpPr>
        <p:spPr bwMode="auto">
          <a:xfrm>
            <a:off x="1419366" y="1041779"/>
            <a:ext cx="361235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a:defRPr/>
            </a:pPr>
            <a:r>
              <a:rPr lang="en-US" sz="1350" dirty="0">
                <a:solidFill>
                  <a:prstClr val="black"/>
                </a:solidFill>
                <a:latin typeface="Avenir Book" panose="020B0503020203020204" pitchFamily="34" charset="-78"/>
                <a:cs typeface="Avenir Book" panose="020B0503020203020204" pitchFamily="34" charset="-78"/>
              </a:rPr>
              <a:t>      </a:t>
            </a:r>
          </a:p>
        </p:txBody>
      </p:sp>
      <p:sp>
        <p:nvSpPr>
          <p:cNvPr id="27"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2813588" y="898904"/>
            <a:ext cx="704039"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32 bits</a:t>
            </a:r>
          </a:p>
        </p:txBody>
      </p:sp>
      <p:sp>
        <p:nvSpPr>
          <p:cNvPr id="43" name="TextBox 42">
            <a:extLst>
              <a:ext uri="{FF2B5EF4-FFF2-40B4-BE49-F238E27FC236}">
                <a16:creationId xmlns:a16="http://schemas.microsoft.com/office/drawing/2014/main" id="{2147A05B-9FF8-9348-9157-B03754DD0182}"/>
              </a:ext>
            </a:extLst>
          </p:cNvPr>
          <p:cNvSpPr txBox="1"/>
          <p:nvPr/>
        </p:nvSpPr>
        <p:spPr>
          <a:xfrm>
            <a:off x="633218" y="3560036"/>
            <a:ext cx="6149872" cy="1477328"/>
          </a:xfrm>
          <a:prstGeom prst="rect">
            <a:avLst/>
          </a:prstGeom>
          <a:noFill/>
        </p:spPr>
        <p:txBody>
          <a:bodyPr wrap="squar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What’s missing (compared with IPv4): </a:t>
            </a:r>
          </a:p>
          <a:p>
            <a:pPr marL="214313" indent="-214313" defTabSz="685800">
              <a:buClr>
                <a:srgbClr val="00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N</a:t>
            </a:r>
            <a:r>
              <a:rPr lang="en-US" dirty="0" smtClean="0">
                <a:solidFill>
                  <a:prstClr val="black"/>
                </a:solidFill>
                <a:latin typeface="Avenir Book" panose="020B0503020203020204" pitchFamily="34" charset="-78"/>
                <a:cs typeface="Avenir Book" panose="020B0503020203020204" pitchFamily="34" charset="-78"/>
              </a:rPr>
              <a:t>o </a:t>
            </a:r>
            <a:r>
              <a:rPr lang="en-US" dirty="0">
                <a:solidFill>
                  <a:prstClr val="black"/>
                </a:solidFill>
                <a:latin typeface="Avenir Book" panose="020B0503020203020204" pitchFamily="34" charset="-78"/>
                <a:cs typeface="Avenir Book" panose="020B0503020203020204" pitchFamily="34" charset="-78"/>
              </a:rPr>
              <a:t>checksum (to speed processing at routers)</a:t>
            </a:r>
          </a:p>
          <a:p>
            <a:pPr marL="214313" indent="-214313" defTabSz="685800">
              <a:buClr>
                <a:srgbClr val="00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N</a:t>
            </a:r>
            <a:r>
              <a:rPr lang="en-US" dirty="0" smtClean="0">
                <a:solidFill>
                  <a:prstClr val="black"/>
                </a:solidFill>
                <a:latin typeface="Avenir Book" panose="020B0503020203020204" pitchFamily="34" charset="-78"/>
                <a:cs typeface="Avenir Book" panose="020B0503020203020204" pitchFamily="34" charset="-78"/>
              </a:rPr>
              <a:t>o </a:t>
            </a:r>
            <a:r>
              <a:rPr lang="en-US" dirty="0">
                <a:solidFill>
                  <a:prstClr val="black"/>
                </a:solidFill>
                <a:latin typeface="Avenir Book" panose="020B0503020203020204" pitchFamily="34" charset="-78"/>
                <a:cs typeface="Avenir Book" panose="020B0503020203020204" pitchFamily="34" charset="-78"/>
              </a:rPr>
              <a:t>fragmentation/reassembly</a:t>
            </a:r>
          </a:p>
          <a:p>
            <a:pPr marL="214313" indent="-214313" defTabSz="685800">
              <a:buClr>
                <a:srgbClr val="0000A3"/>
              </a:buClr>
              <a:buFont typeface="Wingdings" pitchFamily="2" charset="2"/>
              <a:buChar char="§"/>
              <a:defRPr/>
            </a:pPr>
            <a:r>
              <a:rPr lang="en-US" dirty="0">
                <a:solidFill>
                  <a:prstClr val="black"/>
                </a:solidFill>
                <a:latin typeface="Avenir Book" panose="020B0503020203020204" pitchFamily="34" charset="-78"/>
                <a:cs typeface="Avenir Book" panose="020B0503020203020204" pitchFamily="34" charset="-78"/>
              </a:rPr>
              <a:t>N</a:t>
            </a:r>
            <a:r>
              <a:rPr lang="en-US" dirty="0" smtClean="0">
                <a:solidFill>
                  <a:prstClr val="black"/>
                </a:solidFill>
                <a:latin typeface="Avenir Book" panose="020B0503020203020204" pitchFamily="34" charset="-78"/>
                <a:cs typeface="Avenir Book" panose="020B0503020203020204" pitchFamily="34" charset="-78"/>
              </a:rPr>
              <a:t>o </a:t>
            </a:r>
            <a:r>
              <a:rPr lang="en-US" dirty="0">
                <a:solidFill>
                  <a:prstClr val="black"/>
                </a:solidFill>
                <a:latin typeface="Avenir Book" panose="020B0503020203020204" pitchFamily="34" charset="-78"/>
                <a:cs typeface="Avenir Book" panose="020B0503020203020204" pitchFamily="34" charset="-78"/>
              </a:rPr>
              <a:t>options (available as upper-layer, next-header protocol at router)</a:t>
            </a: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35" name="Group 55">
            <a:extLst>
              <a:ext uri="{FF2B5EF4-FFF2-40B4-BE49-F238E27FC236}">
                <a16:creationId xmlns:a16="http://schemas.microsoft.com/office/drawing/2014/main" id="{096C3C5A-67A4-3541-9E14-6812D63272DC}"/>
              </a:ext>
            </a:extLst>
          </p:cNvPr>
          <p:cNvGrpSpPr>
            <a:grpSpLocks/>
          </p:cNvGrpSpPr>
          <p:nvPr/>
        </p:nvGrpSpPr>
        <p:grpSpPr bwMode="auto">
          <a:xfrm>
            <a:off x="7258296" y="971107"/>
            <a:ext cx="3030141" cy="3994547"/>
            <a:chOff x="1929" y="607"/>
            <a:chExt cx="2545" cy="3355"/>
          </a:xfrm>
        </p:grpSpPr>
        <p:sp>
          <p:nvSpPr>
            <p:cNvPr id="36"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42"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33" y="973"/>
              <a:ext cx="3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ver</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4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498" y="1012"/>
              <a:ext cx="5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length</a:t>
              </a:r>
            </a:p>
          </p:txBody>
        </p:sp>
        <p:sp>
          <p:nvSpPr>
            <p:cNvPr id="4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896" y="607"/>
              <a:ext cx="5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32 bits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4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51" y="2943"/>
              <a:ext cx="1405"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payload data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(variable length,</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typically a TCP </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or UDP segment)</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5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16-bit identifier</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5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41" y="1549"/>
              <a:ext cx="85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checksum</a:t>
              </a:r>
            </a:p>
          </p:txBody>
        </p:sp>
        <p:sp>
          <p:nvSpPr>
            <p:cNvPr id="5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1972" y="1531"/>
              <a:ext cx="61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time to</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live</a:t>
              </a:r>
            </a:p>
          </p:txBody>
        </p:sp>
        <p:sp>
          <p:nvSpPr>
            <p:cNvPr id="5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40" y="1959"/>
              <a:ext cx="13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source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5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01" y="907"/>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head.</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len</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5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24" y="901"/>
              <a:ext cx="61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type of</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service</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5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flgs</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6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fragment</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offset</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6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38" y="1525"/>
              <a:ext cx="54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upper</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layer</a:t>
              </a:r>
            </a:p>
          </p:txBody>
        </p:sp>
        <p:sp>
          <p:nvSpPr>
            <p:cNvPr id="6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31" y="2235"/>
              <a:ext cx="15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destination IP address</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sp>
          <p:nvSpPr>
            <p:cNvPr id="7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48" y="2529"/>
              <a:ext cx="11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options (if any)</a:t>
              </a:r>
              <a:endParaRPr lang="en-US" altLang="en-US" sz="1800" kern="0" dirty="0">
                <a:solidFill>
                  <a:srgbClr val="000000"/>
                </a:solidFill>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1157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561975" y="1067665"/>
            <a:ext cx="10991849"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3616" indent="-255985" defTabSz="685800">
              <a:spcBef>
                <a:spcPts val="750"/>
              </a:spcBef>
              <a:defRPr/>
            </a:pP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IPv4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address space </a:t>
            </a: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is limited</a:t>
            </a:r>
          </a:p>
          <a:p>
            <a:pPr marL="696516" lvl="1" indent="-255985" defTabSz="685800">
              <a:spcBef>
                <a:spcPts val="750"/>
              </a:spcBef>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Number of Internet users increased exponentially</a:t>
            </a:r>
          </a:p>
          <a:p>
            <a:pPr marL="696516" lvl="1" indent="-255985" defTabSz="685800">
              <a:spcBef>
                <a:spcPts val="750"/>
              </a:spcBef>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NAT: Network Address Translation</a:t>
            </a:r>
          </a:p>
          <a:p>
            <a:pPr marL="696516" lvl="1" indent="-255985" defTabSz="685800">
              <a:spcBef>
                <a:spcPts val="750"/>
              </a:spcBef>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IPv6 addressing</a:t>
            </a: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5436" y="270103"/>
            <a:ext cx="7886700" cy="692548"/>
          </a:xfrm>
        </p:spPr>
        <p:txBody>
          <a:bodyPr>
            <a:normAutofit/>
          </a:bodyPr>
          <a:lstStyle/>
          <a:p>
            <a:r>
              <a:rPr lang="en-US" sz="3600" dirty="0" smtClean="0"/>
              <a:t>IPv4 Address Space Exhaustion</a:t>
            </a:r>
            <a:endParaRPr lang="en-US" sz="3600" dirty="0"/>
          </a:p>
        </p:txBody>
      </p:sp>
      <p:pic>
        <p:nvPicPr>
          <p:cNvPr id="1026" name="Picture 2" descr="File:Internet Hosts Count lo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402" y="1097347"/>
            <a:ext cx="4292237" cy="34337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831090" y="4541797"/>
            <a:ext cx="4081549"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9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9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https://commons.wikimedia.org/wiki/File:Internet_Hosts_Count_log.svg</a:t>
            </a:r>
            <a:endParaRPr lang="en-US" altLang="en-US" sz="900" dirty="0">
              <a:solidFill>
                <a:prstClr val="black"/>
              </a:solidFill>
              <a:latin typeface="Avenir Book" panose="020B0503020203020204" pitchFamily="34" charset="-78"/>
              <a:cs typeface="Avenir Book" panose="020B0503020203020204" pitchFamily="34" charset="-78"/>
            </a:endParaRPr>
          </a:p>
        </p:txBody>
      </p:sp>
      <p:sp>
        <p:nvSpPr>
          <p:cNvPr id="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1342422" y="4875743"/>
            <a:ext cx="561606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10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https://commons.wikimedia.org/wiki/File:IPv4_exhaustion_time_line-en.svg</a:t>
            </a:r>
            <a:endParaRPr lang="en-US" altLang="en-US" sz="1000" dirty="0">
              <a:solidFill>
                <a:prstClr val="black"/>
              </a:solidFill>
              <a:latin typeface="Avenir Book" panose="020B0503020203020204" pitchFamily="34" charset="-78"/>
              <a:cs typeface="Avenir Book" panose="020B0503020203020204" pitchFamily="34" charset="-78"/>
            </a:endParaRPr>
          </a:p>
        </p:txBody>
      </p:sp>
      <p:pic>
        <p:nvPicPr>
          <p:cNvPr id="3074" name="Picture 2" descr="File:IPv4 exhaustion time line-en.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590" y="2839101"/>
            <a:ext cx="6209898" cy="2039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50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764770" y="1136178"/>
            <a:ext cx="10673543" cy="47693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IPv6 has a much larger address space </a:t>
            </a:r>
            <a:r>
              <a:rPr lang="en-US" altLang="en-US" sz="24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(i.e. 128 bits)</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Consists of </a:t>
            </a: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8 groups </a:t>
            </a: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of </a:t>
            </a: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4 hex digits (i.e. 16 bits)</a:t>
            </a:r>
          </a:p>
          <a:p>
            <a:pPr marL="521494" lvl="1" indent="-173831" defTabSz="685800">
              <a:spcBef>
                <a:spcPts val="375"/>
              </a:spcBef>
              <a:defRPr/>
            </a:pPr>
            <a:endParaRPr lang="en-US" altLang="en-US" sz="20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Can be written in compact format</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Omit leading zeros</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Omit groups of zeros</a:t>
            </a:r>
          </a:p>
          <a:p>
            <a:pPr marL="521494" lvl="1" indent="-173831" defTabSz="685800">
              <a:spcBef>
                <a:spcPts val="375"/>
              </a:spcBef>
              <a:defRPr/>
            </a:pPr>
            <a:endParaRPr lang="en-US" altLang="en-US" sz="2000" dirty="0">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Example: 2001:0db8:0000:0000:0000:ff00:0042:b239</a:t>
            </a:r>
          </a:p>
          <a:p>
            <a:pPr marL="1709738" lvl="4" indent="0" defTabSz="685800">
              <a:spcBef>
                <a:spcPts val="375"/>
              </a:spcBef>
              <a:buNone/>
              <a:defRPr/>
            </a:pPr>
            <a:endPar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endParaRPr>
          </a:p>
          <a:p>
            <a:pPr marL="1709738" lvl="4" indent="0" defTabSz="685800">
              <a:spcBef>
                <a:spcPts val="375"/>
              </a:spcBef>
              <a:buNone/>
              <a:defRPr/>
            </a:pPr>
            <a:endPar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endParaRPr>
          </a:p>
          <a:p>
            <a:pPr marL="347663" lvl="1" indent="0" defTabSz="685800">
              <a:spcBef>
                <a:spcPts val="375"/>
              </a:spcBef>
              <a:buNone/>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5436" y="270103"/>
            <a:ext cx="7886700" cy="692548"/>
          </a:xfrm>
        </p:spPr>
        <p:txBody>
          <a:bodyPr>
            <a:normAutofit/>
          </a:bodyPr>
          <a:lstStyle/>
          <a:p>
            <a:r>
              <a:rPr lang="en-US" sz="3600" dirty="0" smtClean="0"/>
              <a:t>IPv6 Addressing</a:t>
            </a:r>
            <a:endParaRPr lang="en-US" sz="3600" dirty="0"/>
          </a:p>
        </p:txBody>
      </p:sp>
    </p:spTree>
    <p:extLst>
      <p:ext uri="{BB962C8B-B14F-4D97-AF65-F5344CB8AC3E}">
        <p14:creationId xmlns:p14="http://schemas.microsoft.com/office/powerpoint/2010/main" val="2628721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764770" y="1136178"/>
            <a:ext cx="10673543" cy="47693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IPv6 has a much larger address space </a:t>
            </a:r>
            <a:r>
              <a:rPr lang="en-US" altLang="en-US" sz="24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(i.e. 128 bits)</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Consists of </a:t>
            </a: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8 groups </a:t>
            </a: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of </a:t>
            </a:r>
            <a:r>
              <a:rPr lang="en-US" altLang="en-US" sz="2000" dirty="0" smtClean="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rPr>
              <a:t>4 hex digits (i.e. 16 bits)</a:t>
            </a:r>
          </a:p>
          <a:p>
            <a:pPr marL="521494" lvl="1" indent="-173831" defTabSz="685800">
              <a:spcBef>
                <a:spcPts val="375"/>
              </a:spcBef>
              <a:defRPr/>
            </a:pPr>
            <a:endParaRPr lang="en-US" altLang="en-US" sz="20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Can be written in compact format</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Omit leading zeros</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Omit groups of zeros</a:t>
            </a:r>
          </a:p>
          <a:p>
            <a:pPr marL="521494" lvl="1" indent="-173831" defTabSz="685800">
              <a:spcBef>
                <a:spcPts val="375"/>
              </a:spcBef>
              <a:defRPr/>
            </a:pPr>
            <a:endParaRPr lang="en-US" altLang="en-US" sz="2000" dirty="0">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Example</a:t>
            </a:r>
            <a:r>
              <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rPr>
              <a:t>: 2001:0db8:0000:0000:0000:ff00:0000:b239</a:t>
            </a:r>
            <a:endPar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endParaRPr>
          </a:p>
          <a:p>
            <a:pPr marL="1709738" lvl="4" indent="0" defTabSz="685800">
              <a:spcBef>
                <a:spcPts val="375"/>
              </a:spcBef>
              <a:buNone/>
              <a:defRPr/>
            </a:pPr>
            <a:endPar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endParaRPr>
          </a:p>
          <a:p>
            <a:pPr marL="1709738" lvl="4" indent="0" defTabSz="685800">
              <a:spcBef>
                <a:spcPts val="375"/>
              </a:spcBef>
              <a:buNone/>
              <a:defRPr/>
            </a:pPr>
            <a:endPar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5436" y="270103"/>
            <a:ext cx="7886700" cy="692548"/>
          </a:xfrm>
        </p:spPr>
        <p:txBody>
          <a:bodyPr>
            <a:normAutofit/>
          </a:bodyPr>
          <a:lstStyle/>
          <a:p>
            <a:r>
              <a:rPr lang="en-US" sz="3600" dirty="0" smtClean="0"/>
              <a:t>IPv6 Addressing</a:t>
            </a:r>
            <a:endParaRPr lang="en-US" sz="3600" dirty="0"/>
          </a:p>
        </p:txBody>
      </p:sp>
    </p:spTree>
    <p:extLst>
      <p:ext uri="{BB962C8B-B14F-4D97-AF65-F5344CB8AC3E}">
        <p14:creationId xmlns:p14="http://schemas.microsoft.com/office/powerpoint/2010/main" val="14131261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764770" y="1136178"/>
            <a:ext cx="10673543" cy="47693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213" indent="-176213" defTabSz="685800">
              <a:spcBef>
                <a:spcPts val="750"/>
              </a:spcBef>
              <a:defRPr/>
            </a:pPr>
            <a:r>
              <a:rPr lang="en-US" altLang="en-US" sz="24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IP addresses have structure:</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p>
          <a:p>
            <a:pPr marL="436960" lvl="1" indent="-175022" defTabSz="685800">
              <a:spcBef>
                <a:spcPts val="375"/>
              </a:spcBef>
              <a:defRPr/>
            </a:pP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Network part: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devices in same network have common high order bits</a:t>
            </a:r>
          </a:p>
          <a:p>
            <a:pPr marL="436960" lvl="1" indent="-175022" defTabSz="685800">
              <a:spcBef>
                <a:spcPts val="375"/>
              </a:spcBef>
              <a:defRPr/>
            </a:pP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Host part: </a:t>
            </a:r>
            <a:r>
              <a:rPr lang="en-US" altLang="en-US" sz="2100" dirty="0">
                <a:latin typeface="Avenir Book" panose="020B0503020203020204" pitchFamily="34" charset="-78"/>
                <a:ea typeface="ＭＳ Ｐゴシック" panose="020B0600070205080204" pitchFamily="34" charset="-128"/>
                <a:cs typeface="Avenir Book" panose="020B0503020203020204" pitchFamily="34" charset="-78"/>
              </a:rPr>
              <a:t>remaining</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low order bits </a:t>
            </a:r>
          </a:p>
          <a:p>
            <a:pPr marL="521494" lvl="1" indent="-173831" defTabSz="685800">
              <a:spcBef>
                <a:spcPts val="375"/>
              </a:spcBef>
              <a:defRPr/>
            </a:pPr>
            <a:endPar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000" dirty="0">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Example</a:t>
            </a:r>
            <a:r>
              <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2001:0db8:0000:0000:0000:ff00:0000:b239/64</a:t>
            </a:r>
          </a:p>
          <a:p>
            <a:pPr marL="1709738" lvl="4" indent="0" defTabSz="685800">
              <a:spcBef>
                <a:spcPts val="375"/>
              </a:spcBef>
              <a:buNone/>
              <a:defRPr/>
            </a:pPr>
            <a:endParaRPr lang="en-US" altLang="en-US" sz="2400" dirty="0">
              <a:latin typeface="Avenir Book" panose="020B0503020203020204" pitchFamily="34" charset="-78"/>
              <a:ea typeface="ＭＳ Ｐゴシック" panose="020B0600070205080204" pitchFamily="34" charset="-128"/>
              <a:cs typeface="Avenir Book" panose="020B0503020203020204" pitchFamily="34" charset="-78"/>
            </a:endParaRPr>
          </a:p>
          <a:p>
            <a:pPr marL="1709738" lvl="4" indent="0" defTabSz="685800">
              <a:spcBef>
                <a:spcPts val="375"/>
              </a:spcBef>
              <a:buNone/>
              <a:defRPr/>
            </a:pPr>
            <a:endPar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5436" y="270103"/>
            <a:ext cx="7886700" cy="692548"/>
          </a:xfrm>
        </p:spPr>
        <p:txBody>
          <a:bodyPr>
            <a:normAutofit/>
          </a:bodyPr>
          <a:lstStyle/>
          <a:p>
            <a:r>
              <a:rPr lang="en-US" sz="3600" dirty="0" smtClean="0"/>
              <a:t>IPv6 Addressing</a:t>
            </a:r>
            <a:endParaRPr lang="en-US" sz="3600" dirty="0"/>
          </a:p>
        </p:txBody>
      </p:sp>
    </p:spTree>
    <p:extLst>
      <p:ext uri="{BB962C8B-B14F-4D97-AF65-F5344CB8AC3E}">
        <p14:creationId xmlns:p14="http://schemas.microsoft.com/office/powerpoint/2010/main" val="2318158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764770" y="1136178"/>
            <a:ext cx="10673543"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IPv6 is fundamentally different than IPv4</a:t>
            </a:r>
          </a:p>
          <a:p>
            <a:pPr marL="178594" indent="-173831" defTabSz="685800">
              <a:spcBef>
                <a:spcPts val="375"/>
              </a:spcBef>
              <a:defRPr/>
            </a:pPr>
            <a:r>
              <a:rPr lang="en-GB" altLang="en-US" sz="2400" dirty="0">
                <a:latin typeface="Avenir Book" panose="020B0503020203020204" pitchFamily="34" charset="-78"/>
                <a:ea typeface="ＭＳ Ｐゴシック" panose="020B0600070205080204" pitchFamily="34" charset="-128"/>
                <a:cs typeface="Avenir Book" panose="020B0503020203020204" pitchFamily="34" charset="-78"/>
              </a:rPr>
              <a:t>Not all routers can be upgraded simultaneously</a:t>
            </a:r>
          </a:p>
          <a:p>
            <a:pPr marL="521494" lvl="1" indent="-173831" defTabSz="685800">
              <a:spcBef>
                <a:spcPts val="375"/>
              </a:spcBef>
              <a:defRPr/>
            </a:pPr>
            <a:r>
              <a:rPr lang="en-GB" altLang="en-US" sz="2000" dirty="0">
                <a:latin typeface="Avenir Book" panose="020B0503020203020204" pitchFamily="34" charset="-78"/>
                <a:ea typeface="ＭＳ Ｐゴシック" panose="020B0600070205080204" pitchFamily="34" charset="-128"/>
                <a:cs typeface="Avenir Book" panose="020B0503020203020204" pitchFamily="34" charset="-78"/>
              </a:rPr>
              <a:t>How will </a:t>
            </a:r>
            <a:r>
              <a:rPr lang="en-GB"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the network </a:t>
            </a:r>
            <a:r>
              <a:rPr lang="en-GB" altLang="en-US" sz="2000" dirty="0">
                <a:latin typeface="Avenir Book" panose="020B0503020203020204" pitchFamily="34" charset="-78"/>
                <a:ea typeface="ＭＳ Ｐゴシック" panose="020B0600070205080204" pitchFamily="34" charset="-128"/>
                <a:cs typeface="Avenir Book" panose="020B0503020203020204" pitchFamily="34" charset="-78"/>
              </a:rPr>
              <a:t>operate with mixed IPv4 and IPv6 routers? </a:t>
            </a:r>
          </a:p>
          <a:p>
            <a:pPr marL="178594" indent="-173831" defTabSz="685800">
              <a:spcBef>
                <a:spcPts val="375"/>
              </a:spcBef>
              <a:defRPr/>
            </a:pPr>
            <a:endParaRPr lang="en-US" altLang="en-US" sz="24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000" dirty="0">
              <a:solidFill>
                <a:srgbClr val="0000FF"/>
              </a:solidFill>
              <a:latin typeface="Avenir Book" panose="020B0503020203020204" pitchFamily="34" charset="-78"/>
              <a:ea typeface="ＭＳ Ｐゴシック" panose="020B0600070205080204" pitchFamily="34" charset="-128"/>
              <a:cs typeface="Avenir Book" panose="020B0503020203020204" pitchFamily="34" charset="-78"/>
            </a:endParaRPr>
          </a:p>
          <a:p>
            <a:pPr marL="178594" indent="-173831" defTabSz="685800">
              <a:spcBef>
                <a:spcPts val="375"/>
              </a:spcBef>
              <a:defRPr/>
            </a:pPr>
            <a:r>
              <a:rPr lang="en-US" altLang="en-US" sz="2400" dirty="0" smtClean="0">
                <a:latin typeface="Avenir Book" panose="020B0503020203020204" pitchFamily="34" charset="-78"/>
                <a:ea typeface="ＭＳ Ｐゴシック" panose="020B0600070205080204" pitchFamily="34" charset="-128"/>
                <a:cs typeface="Avenir Book" panose="020B0503020203020204" pitchFamily="34" charset="-78"/>
              </a:rPr>
              <a:t>Well known approaches:</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Dual stack (supports both IPv4 and IPv6)</a:t>
            </a:r>
          </a:p>
          <a:p>
            <a:pPr marL="521494" lvl="1" indent="-173831" defTabSz="685800">
              <a:spcBef>
                <a:spcPts val="375"/>
              </a:spcBef>
              <a:defRPr/>
            </a:pPr>
            <a:r>
              <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rPr>
              <a:t>Tunneling (carries IPv6 over IPv4)</a:t>
            </a:r>
          </a:p>
          <a:p>
            <a:pPr marL="521494" lvl="1" indent="-173831" defTabSz="685800">
              <a:spcBef>
                <a:spcPts val="375"/>
              </a:spcBef>
              <a:defRPr/>
            </a:pPr>
            <a:endParaRPr lang="en-US" altLang="en-US" sz="2000" dirty="0" smtClean="0">
              <a:latin typeface="Avenir Book" panose="020B0503020203020204" pitchFamily="34" charset="-78"/>
              <a:ea typeface="ＭＳ Ｐゴシック" panose="020B0600070205080204" pitchFamily="34" charset="-128"/>
              <a:cs typeface="Avenir Book" panose="020B0503020203020204" pitchFamily="34" charset="-78"/>
            </a:endParaRPr>
          </a:p>
          <a:p>
            <a:pPr marL="347663" lvl="1" indent="0" defTabSz="685800">
              <a:spcBef>
                <a:spcPts val="375"/>
              </a:spcBef>
              <a:buNone/>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spcBef>
                <a:spcPts val="375"/>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5436" y="270103"/>
            <a:ext cx="7886700" cy="692548"/>
          </a:xfrm>
        </p:spPr>
        <p:txBody>
          <a:bodyPr>
            <a:normAutofit/>
          </a:bodyPr>
          <a:lstStyle/>
          <a:p>
            <a:r>
              <a:rPr lang="en-US" sz="3600" dirty="0"/>
              <a:t>Transition from IPv4 to IPv6</a:t>
            </a:r>
          </a:p>
        </p:txBody>
      </p:sp>
    </p:spTree>
    <p:extLst>
      <p:ext uri="{BB962C8B-B14F-4D97-AF65-F5344CB8AC3E}">
        <p14:creationId xmlns:p14="http://schemas.microsoft.com/office/powerpoint/2010/main" val="3676663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37859" y="333826"/>
            <a:ext cx="7886700" cy="670967"/>
          </a:xfrm>
        </p:spPr>
        <p:txBody>
          <a:bodyPr>
            <a:normAutofit/>
          </a:bodyPr>
          <a:lstStyle/>
          <a:p>
            <a:r>
              <a:rPr lang="en-US" sz="3600" dirty="0" smtClean="0"/>
              <a:t>Dual Stack IP Implementation</a:t>
            </a:r>
            <a:endParaRPr lang="en-US" sz="3600" dirty="0"/>
          </a:p>
        </p:txBody>
      </p:sp>
      <p:sp>
        <p:nvSpPr>
          <p:cNvPr id="94" name="Rectangle 6">
            <a:extLst>
              <a:ext uri="{FF2B5EF4-FFF2-40B4-BE49-F238E27FC236}">
                <a16:creationId xmlns:a16="http://schemas.microsoft.com/office/drawing/2014/main" id="{7FC87645-22AD-8040-8C83-BC2F64C5D928}"/>
              </a:ext>
            </a:extLst>
          </p:cNvPr>
          <p:cNvSpPr>
            <a:spLocks noChangeArrowheads="1"/>
          </p:cNvSpPr>
          <p:nvPr/>
        </p:nvSpPr>
        <p:spPr bwMode="auto">
          <a:xfrm>
            <a:off x="5150529" y="1664941"/>
            <a:ext cx="1892300" cy="2862942"/>
          </a:xfrm>
          <a:prstGeom prst="rect">
            <a:avLst/>
          </a:prstGeom>
          <a:solidFill>
            <a:schemeClr val="accent2">
              <a:lumMod val="20000"/>
              <a:lumOff val="80000"/>
            </a:schemeClr>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95" name="Text Box 7">
            <a:extLst>
              <a:ext uri="{FF2B5EF4-FFF2-40B4-BE49-F238E27FC236}">
                <a16:creationId xmlns:a16="http://schemas.microsoft.com/office/drawing/2014/main" id="{8C032AE1-21C7-1541-9531-59DC0E0F6A64}"/>
              </a:ext>
            </a:extLst>
          </p:cNvPr>
          <p:cNvSpPr txBox="1">
            <a:spLocks noChangeArrowheads="1"/>
          </p:cNvSpPr>
          <p:nvPr/>
        </p:nvSpPr>
        <p:spPr bwMode="auto">
          <a:xfrm>
            <a:off x="5725837" y="3980484"/>
            <a:ext cx="73129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link</a:t>
            </a:r>
          </a:p>
        </p:txBody>
      </p:sp>
      <p:sp>
        <p:nvSpPr>
          <p:cNvPr id="96" name="Line 8">
            <a:extLst>
              <a:ext uri="{FF2B5EF4-FFF2-40B4-BE49-F238E27FC236}">
                <a16:creationId xmlns:a16="http://schemas.microsoft.com/office/drawing/2014/main" id="{2FF6CB9E-FC16-794F-9F97-8FE4CC7DA95C}"/>
              </a:ext>
            </a:extLst>
          </p:cNvPr>
          <p:cNvSpPr>
            <a:spLocks noChangeShapeType="1"/>
          </p:cNvSpPr>
          <p:nvPr/>
        </p:nvSpPr>
        <p:spPr bwMode="auto">
          <a:xfrm>
            <a:off x="5144179" y="240063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97" name="Line 9">
            <a:extLst>
              <a:ext uri="{FF2B5EF4-FFF2-40B4-BE49-F238E27FC236}">
                <a16:creationId xmlns:a16="http://schemas.microsoft.com/office/drawing/2014/main" id="{E0C842E9-2804-A24B-90F5-1E76ED56B971}"/>
              </a:ext>
            </a:extLst>
          </p:cNvPr>
          <p:cNvSpPr>
            <a:spLocks noChangeShapeType="1"/>
          </p:cNvSpPr>
          <p:nvPr/>
        </p:nvSpPr>
        <p:spPr bwMode="auto">
          <a:xfrm>
            <a:off x="5144179" y="310548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98" name="Line 10">
            <a:extLst>
              <a:ext uri="{FF2B5EF4-FFF2-40B4-BE49-F238E27FC236}">
                <a16:creationId xmlns:a16="http://schemas.microsoft.com/office/drawing/2014/main" id="{80C10F46-6CD7-F647-A004-85EB56C772DF}"/>
              </a:ext>
            </a:extLst>
          </p:cNvPr>
          <p:cNvSpPr>
            <a:spLocks noChangeShapeType="1"/>
          </p:cNvSpPr>
          <p:nvPr/>
        </p:nvSpPr>
        <p:spPr bwMode="auto">
          <a:xfrm>
            <a:off x="5144179" y="381668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99" name="Line 11">
            <a:extLst>
              <a:ext uri="{FF2B5EF4-FFF2-40B4-BE49-F238E27FC236}">
                <a16:creationId xmlns:a16="http://schemas.microsoft.com/office/drawing/2014/main" id="{264B0C4A-9518-2F45-BBDA-97BCDD99E256}"/>
              </a:ext>
            </a:extLst>
          </p:cNvPr>
          <p:cNvSpPr>
            <a:spLocks noChangeShapeType="1"/>
          </p:cNvSpPr>
          <p:nvPr/>
        </p:nvSpPr>
        <p:spPr bwMode="auto">
          <a:xfrm>
            <a:off x="5144179" y="452788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00"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5097233" y="1833028"/>
            <a:ext cx="1960793"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rPr>
              <a:t>application</a:t>
            </a:r>
          </a:p>
        </p:txBody>
      </p:sp>
      <p:sp>
        <p:nvSpPr>
          <p:cNvPr id="102"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5220776" y="2539611"/>
            <a:ext cx="1630576"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transport</a:t>
            </a:r>
          </a:p>
        </p:txBody>
      </p:sp>
      <p:grpSp>
        <p:nvGrpSpPr>
          <p:cNvPr id="104" name="Group 103">
            <a:extLst>
              <a:ext uri="{FF2B5EF4-FFF2-40B4-BE49-F238E27FC236}">
                <a16:creationId xmlns:a16="http://schemas.microsoft.com/office/drawing/2014/main" id="{0D5C6DD9-E1C8-9A47-B128-964947A9BCA1}"/>
              </a:ext>
            </a:extLst>
          </p:cNvPr>
          <p:cNvGrpSpPr/>
          <p:nvPr/>
        </p:nvGrpSpPr>
        <p:grpSpPr>
          <a:xfrm>
            <a:off x="5104876" y="1657049"/>
            <a:ext cx="2021708" cy="734786"/>
            <a:chOff x="8916617" y="751114"/>
            <a:chExt cx="2021708" cy="734786"/>
          </a:xfrm>
        </p:grpSpPr>
        <p:sp>
          <p:nvSpPr>
            <p:cNvPr id="105" name="Rectangle 104">
              <a:extLst>
                <a:ext uri="{FF2B5EF4-FFF2-40B4-BE49-F238E27FC236}">
                  <a16:creationId xmlns:a16="http://schemas.microsoft.com/office/drawing/2014/main" id="{A763C0FF-36B6-664F-90B3-14AB76C3338D}"/>
                </a:ext>
              </a:extLst>
            </p:cNvPr>
            <p:cNvSpPr/>
            <p:nvPr/>
          </p:nvSpPr>
          <p:spPr>
            <a:xfrm>
              <a:off x="8980714" y="751114"/>
              <a:ext cx="1877786" cy="734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B0503020203020204" pitchFamily="34" charset="-78"/>
                <a:cs typeface="Avenir Book" panose="020B0503020203020204" pitchFamily="34" charset="-78"/>
              </a:endParaRPr>
            </a:p>
          </p:txBody>
        </p:sp>
        <p:sp>
          <p:nvSpPr>
            <p:cNvPr id="106" name="Text Box 7">
              <a:extLst>
                <a:ext uri="{FF2B5EF4-FFF2-40B4-BE49-F238E27FC236}">
                  <a16:creationId xmlns:a16="http://schemas.microsoft.com/office/drawing/2014/main" id="{D1D9D12F-41D2-1C43-BE10-20C3B18B6C74}"/>
                </a:ext>
              </a:extLst>
            </p:cNvPr>
            <p:cNvSpPr txBox="1">
              <a:spLocks noChangeArrowheads="1"/>
            </p:cNvSpPr>
            <p:nvPr/>
          </p:nvSpPr>
          <p:spPr bwMode="auto">
            <a:xfrm>
              <a:off x="8916617" y="899878"/>
              <a:ext cx="202170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A</a:t>
              </a:r>
              <a:r>
                <a:rPr kumimoji="0" lang="en-US" altLang="en-US" sz="2800" b="0" i="0" u="none" strike="noStrike" kern="1200" cap="none" spc="0" normalizeH="0" baseline="0" noProof="0" dirty="0" err="1" smtClean="0">
                  <a:ln>
                    <a:noFill/>
                  </a:ln>
                  <a:effectLst/>
                  <a:uLnTx/>
                  <a:uFillTx/>
                  <a:latin typeface="Avenir Book" panose="020B0503020203020204" pitchFamily="34" charset="-78"/>
                  <a:cs typeface="Avenir Book" panose="020B0503020203020204" pitchFamily="34" charset="-78"/>
                </a:rPr>
                <a:t>pplication</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grpSp>
        <p:nvGrpSpPr>
          <p:cNvPr id="107" name="Group 106">
            <a:extLst>
              <a:ext uri="{FF2B5EF4-FFF2-40B4-BE49-F238E27FC236}">
                <a16:creationId xmlns:a16="http://schemas.microsoft.com/office/drawing/2014/main" id="{FBC066ED-EC5C-E148-85B2-CE56D9C40F28}"/>
              </a:ext>
            </a:extLst>
          </p:cNvPr>
          <p:cNvGrpSpPr/>
          <p:nvPr/>
        </p:nvGrpSpPr>
        <p:grpSpPr>
          <a:xfrm>
            <a:off x="5171224" y="2412433"/>
            <a:ext cx="1861418" cy="688224"/>
            <a:chOff x="8993850" y="766270"/>
            <a:chExt cx="1861418" cy="688224"/>
          </a:xfrm>
        </p:grpSpPr>
        <p:sp>
          <p:nvSpPr>
            <p:cNvPr id="108" name="Rectangle 107">
              <a:extLst>
                <a:ext uri="{FF2B5EF4-FFF2-40B4-BE49-F238E27FC236}">
                  <a16:creationId xmlns:a16="http://schemas.microsoft.com/office/drawing/2014/main" id="{173E1221-1527-4744-A110-60E3BD72A69D}"/>
                </a:ext>
              </a:extLst>
            </p:cNvPr>
            <p:cNvSpPr/>
            <p:nvPr/>
          </p:nvSpPr>
          <p:spPr>
            <a:xfrm>
              <a:off x="8993850" y="766270"/>
              <a:ext cx="1861418" cy="68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09" name="Text Box 7">
              <a:extLst>
                <a:ext uri="{FF2B5EF4-FFF2-40B4-BE49-F238E27FC236}">
                  <a16:creationId xmlns:a16="http://schemas.microsoft.com/office/drawing/2014/main" id="{5D7E6050-1C4A-AC42-9C80-455BF3E89624}"/>
                </a:ext>
              </a:extLst>
            </p:cNvPr>
            <p:cNvSpPr txBox="1">
              <a:spLocks noChangeArrowheads="1"/>
            </p:cNvSpPr>
            <p:nvPr/>
          </p:nvSpPr>
          <p:spPr bwMode="auto">
            <a:xfrm>
              <a:off x="9068103" y="899878"/>
              <a:ext cx="171874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T</a:t>
              </a:r>
              <a:r>
                <a:rPr kumimoji="0" lang="en-US" altLang="en-US" sz="2800" b="0" i="0" u="none" strike="noStrike" kern="1200" cap="none" spc="0" normalizeH="0" baseline="0" noProof="0" dirty="0" err="1" smtClean="0">
                  <a:ln>
                    <a:noFill/>
                  </a:ln>
                  <a:effectLst/>
                  <a:uLnTx/>
                  <a:uFillTx/>
                  <a:latin typeface="Avenir Book" panose="020B0503020203020204" pitchFamily="34" charset="-78"/>
                  <a:cs typeface="Avenir Book" panose="020B0503020203020204" pitchFamily="34" charset="-78"/>
                </a:rPr>
                <a:t>ransport</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grpSp>
        <p:nvGrpSpPr>
          <p:cNvPr id="113" name="Group 112">
            <a:extLst>
              <a:ext uri="{FF2B5EF4-FFF2-40B4-BE49-F238E27FC236}">
                <a16:creationId xmlns:a16="http://schemas.microsoft.com/office/drawing/2014/main" id="{AC9AAF3B-AED3-A449-97D4-F0291249333B}"/>
              </a:ext>
            </a:extLst>
          </p:cNvPr>
          <p:cNvGrpSpPr/>
          <p:nvPr/>
        </p:nvGrpSpPr>
        <p:grpSpPr>
          <a:xfrm>
            <a:off x="5169069" y="3835192"/>
            <a:ext cx="1861418" cy="677992"/>
            <a:chOff x="8993850" y="766270"/>
            <a:chExt cx="1861418" cy="677992"/>
          </a:xfrm>
        </p:grpSpPr>
        <p:sp>
          <p:nvSpPr>
            <p:cNvPr id="114" name="Rectangle 113">
              <a:extLst>
                <a:ext uri="{FF2B5EF4-FFF2-40B4-BE49-F238E27FC236}">
                  <a16:creationId xmlns:a16="http://schemas.microsoft.com/office/drawing/2014/main" id="{821B1C9B-1511-9048-954A-42C526FFA552}"/>
                </a:ext>
              </a:extLst>
            </p:cNvPr>
            <p:cNvSpPr/>
            <p:nvPr/>
          </p:nvSpPr>
          <p:spPr>
            <a:xfrm>
              <a:off x="8993850" y="766270"/>
              <a:ext cx="1861418" cy="677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15"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515340" y="899878"/>
              <a:ext cx="82426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L</a:t>
              </a: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ink</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sp>
        <p:nvSpPr>
          <p:cNvPr id="111" name="Rectangle 110">
            <a:extLst>
              <a:ext uri="{FF2B5EF4-FFF2-40B4-BE49-F238E27FC236}">
                <a16:creationId xmlns:a16="http://schemas.microsoft.com/office/drawing/2014/main" id="{5BB6D480-0EF6-9743-B8C0-63D799A0402B}"/>
              </a:ext>
            </a:extLst>
          </p:cNvPr>
          <p:cNvSpPr/>
          <p:nvPr/>
        </p:nvSpPr>
        <p:spPr>
          <a:xfrm>
            <a:off x="5168530" y="3120581"/>
            <a:ext cx="953785" cy="677992"/>
          </a:xfrm>
          <a:prstGeom prst="rect">
            <a:avLst/>
          </a:prstGeom>
          <a:solidFill>
            <a:schemeClr val="accent1">
              <a:lumMod val="20000"/>
              <a:lumOff val="80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01"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5221678" y="3231373"/>
            <a:ext cx="85953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IPv4</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19"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6143256" y="3219852"/>
            <a:ext cx="85953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IPv6</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21" name="Rectangle 6">
            <a:extLst>
              <a:ext uri="{FF2B5EF4-FFF2-40B4-BE49-F238E27FC236}">
                <a16:creationId xmlns:a16="http://schemas.microsoft.com/office/drawing/2014/main" id="{7FC87645-22AD-8040-8C83-BC2F64C5D928}"/>
              </a:ext>
            </a:extLst>
          </p:cNvPr>
          <p:cNvSpPr>
            <a:spLocks noChangeArrowheads="1"/>
          </p:cNvSpPr>
          <p:nvPr/>
        </p:nvSpPr>
        <p:spPr bwMode="auto">
          <a:xfrm>
            <a:off x="8262088" y="1689518"/>
            <a:ext cx="1892300" cy="2862942"/>
          </a:xfrm>
          <a:prstGeom prst="rect">
            <a:avLst/>
          </a:prstGeom>
          <a:solidFill>
            <a:schemeClr val="accent2">
              <a:lumMod val="20000"/>
              <a:lumOff val="80000"/>
            </a:schemeClr>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22" name="Text Box 7">
            <a:extLst>
              <a:ext uri="{FF2B5EF4-FFF2-40B4-BE49-F238E27FC236}">
                <a16:creationId xmlns:a16="http://schemas.microsoft.com/office/drawing/2014/main" id="{8C032AE1-21C7-1541-9531-59DC0E0F6A64}"/>
              </a:ext>
            </a:extLst>
          </p:cNvPr>
          <p:cNvSpPr txBox="1">
            <a:spLocks noChangeArrowheads="1"/>
          </p:cNvSpPr>
          <p:nvPr/>
        </p:nvSpPr>
        <p:spPr bwMode="auto">
          <a:xfrm>
            <a:off x="8837396" y="4005061"/>
            <a:ext cx="73129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link</a:t>
            </a:r>
          </a:p>
        </p:txBody>
      </p:sp>
      <p:sp>
        <p:nvSpPr>
          <p:cNvPr id="123" name="Line 8">
            <a:extLst>
              <a:ext uri="{FF2B5EF4-FFF2-40B4-BE49-F238E27FC236}">
                <a16:creationId xmlns:a16="http://schemas.microsoft.com/office/drawing/2014/main" id="{2FF6CB9E-FC16-794F-9F97-8FE4CC7DA95C}"/>
              </a:ext>
            </a:extLst>
          </p:cNvPr>
          <p:cNvSpPr>
            <a:spLocks noChangeShapeType="1"/>
          </p:cNvSpPr>
          <p:nvPr/>
        </p:nvSpPr>
        <p:spPr bwMode="auto">
          <a:xfrm>
            <a:off x="8255738" y="2425210"/>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24" name="Line 9">
            <a:extLst>
              <a:ext uri="{FF2B5EF4-FFF2-40B4-BE49-F238E27FC236}">
                <a16:creationId xmlns:a16="http://schemas.microsoft.com/office/drawing/2014/main" id="{E0C842E9-2804-A24B-90F5-1E76ED56B971}"/>
              </a:ext>
            </a:extLst>
          </p:cNvPr>
          <p:cNvSpPr>
            <a:spLocks noChangeShapeType="1"/>
          </p:cNvSpPr>
          <p:nvPr/>
        </p:nvSpPr>
        <p:spPr bwMode="auto">
          <a:xfrm>
            <a:off x="8255738" y="3130060"/>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25" name="Line 10">
            <a:extLst>
              <a:ext uri="{FF2B5EF4-FFF2-40B4-BE49-F238E27FC236}">
                <a16:creationId xmlns:a16="http://schemas.microsoft.com/office/drawing/2014/main" id="{80C10F46-6CD7-F647-A004-85EB56C772DF}"/>
              </a:ext>
            </a:extLst>
          </p:cNvPr>
          <p:cNvSpPr>
            <a:spLocks noChangeShapeType="1"/>
          </p:cNvSpPr>
          <p:nvPr/>
        </p:nvSpPr>
        <p:spPr bwMode="auto">
          <a:xfrm>
            <a:off x="8255738" y="3841260"/>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26" name="Line 11">
            <a:extLst>
              <a:ext uri="{FF2B5EF4-FFF2-40B4-BE49-F238E27FC236}">
                <a16:creationId xmlns:a16="http://schemas.microsoft.com/office/drawing/2014/main" id="{264B0C4A-9518-2F45-BBDA-97BCDD99E256}"/>
              </a:ext>
            </a:extLst>
          </p:cNvPr>
          <p:cNvSpPr>
            <a:spLocks noChangeShapeType="1"/>
          </p:cNvSpPr>
          <p:nvPr/>
        </p:nvSpPr>
        <p:spPr bwMode="auto">
          <a:xfrm>
            <a:off x="8255738" y="4552460"/>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27"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8208792" y="1857605"/>
            <a:ext cx="1960793"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rPr>
              <a:t>application</a:t>
            </a:r>
          </a:p>
        </p:txBody>
      </p:sp>
      <p:sp>
        <p:nvSpPr>
          <p:cNvPr id="128"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8332335" y="2564188"/>
            <a:ext cx="1630576"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transport</a:t>
            </a:r>
          </a:p>
        </p:txBody>
      </p:sp>
      <p:grpSp>
        <p:nvGrpSpPr>
          <p:cNvPr id="129" name="Group 128">
            <a:extLst>
              <a:ext uri="{FF2B5EF4-FFF2-40B4-BE49-F238E27FC236}">
                <a16:creationId xmlns:a16="http://schemas.microsoft.com/office/drawing/2014/main" id="{0D5C6DD9-E1C8-9A47-B128-964947A9BCA1}"/>
              </a:ext>
            </a:extLst>
          </p:cNvPr>
          <p:cNvGrpSpPr/>
          <p:nvPr/>
        </p:nvGrpSpPr>
        <p:grpSpPr>
          <a:xfrm>
            <a:off x="8216435" y="1681626"/>
            <a:ext cx="2021708" cy="734786"/>
            <a:chOff x="8916617" y="751114"/>
            <a:chExt cx="2021708" cy="734786"/>
          </a:xfrm>
        </p:grpSpPr>
        <p:sp>
          <p:nvSpPr>
            <p:cNvPr id="130" name="Rectangle 129">
              <a:extLst>
                <a:ext uri="{FF2B5EF4-FFF2-40B4-BE49-F238E27FC236}">
                  <a16:creationId xmlns:a16="http://schemas.microsoft.com/office/drawing/2014/main" id="{A763C0FF-36B6-664F-90B3-14AB76C3338D}"/>
                </a:ext>
              </a:extLst>
            </p:cNvPr>
            <p:cNvSpPr/>
            <p:nvPr/>
          </p:nvSpPr>
          <p:spPr>
            <a:xfrm>
              <a:off x="8980714" y="751114"/>
              <a:ext cx="1877786" cy="734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B0503020203020204" pitchFamily="34" charset="-78"/>
                <a:cs typeface="Avenir Book" panose="020B0503020203020204" pitchFamily="34" charset="-78"/>
              </a:endParaRPr>
            </a:p>
          </p:txBody>
        </p:sp>
        <p:sp>
          <p:nvSpPr>
            <p:cNvPr id="131" name="Text Box 7">
              <a:extLst>
                <a:ext uri="{FF2B5EF4-FFF2-40B4-BE49-F238E27FC236}">
                  <a16:creationId xmlns:a16="http://schemas.microsoft.com/office/drawing/2014/main" id="{D1D9D12F-41D2-1C43-BE10-20C3B18B6C74}"/>
                </a:ext>
              </a:extLst>
            </p:cNvPr>
            <p:cNvSpPr txBox="1">
              <a:spLocks noChangeArrowheads="1"/>
            </p:cNvSpPr>
            <p:nvPr/>
          </p:nvSpPr>
          <p:spPr bwMode="auto">
            <a:xfrm>
              <a:off x="8916617" y="899878"/>
              <a:ext cx="202170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A</a:t>
              </a:r>
              <a:r>
                <a:rPr kumimoji="0" lang="en-US" altLang="en-US" sz="2800" b="0" i="0" u="none" strike="noStrike" kern="1200" cap="none" spc="0" normalizeH="0" baseline="0" noProof="0" dirty="0" err="1" smtClean="0">
                  <a:ln>
                    <a:noFill/>
                  </a:ln>
                  <a:effectLst/>
                  <a:uLnTx/>
                  <a:uFillTx/>
                  <a:latin typeface="Avenir Book" panose="020B0503020203020204" pitchFamily="34" charset="-78"/>
                  <a:cs typeface="Avenir Book" panose="020B0503020203020204" pitchFamily="34" charset="-78"/>
                </a:rPr>
                <a:t>pplication</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grpSp>
        <p:nvGrpSpPr>
          <p:cNvPr id="132" name="Group 131">
            <a:extLst>
              <a:ext uri="{FF2B5EF4-FFF2-40B4-BE49-F238E27FC236}">
                <a16:creationId xmlns:a16="http://schemas.microsoft.com/office/drawing/2014/main" id="{FBC066ED-EC5C-E148-85B2-CE56D9C40F28}"/>
              </a:ext>
            </a:extLst>
          </p:cNvPr>
          <p:cNvGrpSpPr/>
          <p:nvPr/>
        </p:nvGrpSpPr>
        <p:grpSpPr>
          <a:xfrm>
            <a:off x="8282783" y="2437010"/>
            <a:ext cx="1861418" cy="688224"/>
            <a:chOff x="8993850" y="766270"/>
            <a:chExt cx="1861418" cy="688224"/>
          </a:xfrm>
        </p:grpSpPr>
        <p:sp>
          <p:nvSpPr>
            <p:cNvPr id="133" name="Rectangle 132">
              <a:extLst>
                <a:ext uri="{FF2B5EF4-FFF2-40B4-BE49-F238E27FC236}">
                  <a16:creationId xmlns:a16="http://schemas.microsoft.com/office/drawing/2014/main" id="{173E1221-1527-4744-A110-60E3BD72A69D}"/>
                </a:ext>
              </a:extLst>
            </p:cNvPr>
            <p:cNvSpPr/>
            <p:nvPr/>
          </p:nvSpPr>
          <p:spPr>
            <a:xfrm>
              <a:off x="8993850" y="766270"/>
              <a:ext cx="1861418" cy="68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34" name="Text Box 7">
              <a:extLst>
                <a:ext uri="{FF2B5EF4-FFF2-40B4-BE49-F238E27FC236}">
                  <a16:creationId xmlns:a16="http://schemas.microsoft.com/office/drawing/2014/main" id="{5D7E6050-1C4A-AC42-9C80-455BF3E89624}"/>
                </a:ext>
              </a:extLst>
            </p:cNvPr>
            <p:cNvSpPr txBox="1">
              <a:spLocks noChangeArrowheads="1"/>
            </p:cNvSpPr>
            <p:nvPr/>
          </p:nvSpPr>
          <p:spPr bwMode="auto">
            <a:xfrm>
              <a:off x="9068103" y="899878"/>
              <a:ext cx="171874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T</a:t>
              </a:r>
              <a:r>
                <a:rPr kumimoji="0" lang="en-US" altLang="en-US" sz="2800" b="0" i="0" u="none" strike="noStrike" kern="1200" cap="none" spc="0" normalizeH="0" baseline="0" noProof="0" dirty="0" err="1" smtClean="0">
                  <a:ln>
                    <a:noFill/>
                  </a:ln>
                  <a:effectLst/>
                  <a:uLnTx/>
                  <a:uFillTx/>
                  <a:latin typeface="Avenir Book" panose="020B0503020203020204" pitchFamily="34" charset="-78"/>
                  <a:cs typeface="Avenir Book" panose="020B0503020203020204" pitchFamily="34" charset="-78"/>
                </a:rPr>
                <a:t>ransport</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grpSp>
        <p:nvGrpSpPr>
          <p:cNvPr id="135" name="Group 134">
            <a:extLst>
              <a:ext uri="{FF2B5EF4-FFF2-40B4-BE49-F238E27FC236}">
                <a16:creationId xmlns:a16="http://schemas.microsoft.com/office/drawing/2014/main" id="{AC9AAF3B-AED3-A449-97D4-F0291249333B}"/>
              </a:ext>
            </a:extLst>
          </p:cNvPr>
          <p:cNvGrpSpPr/>
          <p:nvPr/>
        </p:nvGrpSpPr>
        <p:grpSpPr>
          <a:xfrm>
            <a:off x="8280628" y="3859769"/>
            <a:ext cx="1861418" cy="677992"/>
            <a:chOff x="8993850" y="766270"/>
            <a:chExt cx="1861418" cy="677992"/>
          </a:xfrm>
        </p:grpSpPr>
        <p:sp>
          <p:nvSpPr>
            <p:cNvPr id="136" name="Rectangle 135">
              <a:extLst>
                <a:ext uri="{FF2B5EF4-FFF2-40B4-BE49-F238E27FC236}">
                  <a16:creationId xmlns:a16="http://schemas.microsoft.com/office/drawing/2014/main" id="{821B1C9B-1511-9048-954A-42C526FFA552}"/>
                </a:ext>
              </a:extLst>
            </p:cNvPr>
            <p:cNvSpPr/>
            <p:nvPr/>
          </p:nvSpPr>
          <p:spPr>
            <a:xfrm>
              <a:off x="8993850" y="766270"/>
              <a:ext cx="1861418" cy="677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37"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515340" y="899878"/>
              <a:ext cx="82426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L</a:t>
              </a: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ink</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sp>
        <p:nvSpPr>
          <p:cNvPr id="140"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8766852" y="3262416"/>
            <a:ext cx="85953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IPv6</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sp>
        <p:nvSpPr>
          <p:cNvPr id="141" name="Rectangle 6">
            <a:extLst>
              <a:ext uri="{FF2B5EF4-FFF2-40B4-BE49-F238E27FC236}">
                <a16:creationId xmlns:a16="http://schemas.microsoft.com/office/drawing/2014/main" id="{7FC87645-22AD-8040-8C83-BC2F64C5D928}"/>
              </a:ext>
            </a:extLst>
          </p:cNvPr>
          <p:cNvSpPr>
            <a:spLocks noChangeArrowheads="1"/>
          </p:cNvSpPr>
          <p:nvPr/>
        </p:nvSpPr>
        <p:spPr bwMode="auto">
          <a:xfrm>
            <a:off x="2013836" y="1681626"/>
            <a:ext cx="1892300" cy="2862942"/>
          </a:xfrm>
          <a:prstGeom prst="rect">
            <a:avLst/>
          </a:prstGeom>
          <a:solidFill>
            <a:schemeClr val="accent1">
              <a:lumMod val="20000"/>
              <a:lumOff val="80000"/>
            </a:schemeClr>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Avenir Book" panose="020B0503020203020204" pitchFamily="34" charset="-78"/>
              <a:cs typeface="Avenir Book" panose="020B0503020203020204" pitchFamily="34" charset="-78"/>
            </a:endParaRPr>
          </a:p>
        </p:txBody>
      </p:sp>
      <p:sp>
        <p:nvSpPr>
          <p:cNvPr id="142" name="Text Box 7">
            <a:extLst>
              <a:ext uri="{FF2B5EF4-FFF2-40B4-BE49-F238E27FC236}">
                <a16:creationId xmlns:a16="http://schemas.microsoft.com/office/drawing/2014/main" id="{8C032AE1-21C7-1541-9531-59DC0E0F6A64}"/>
              </a:ext>
            </a:extLst>
          </p:cNvPr>
          <p:cNvSpPr txBox="1">
            <a:spLocks noChangeArrowheads="1"/>
          </p:cNvSpPr>
          <p:nvPr/>
        </p:nvSpPr>
        <p:spPr bwMode="auto">
          <a:xfrm>
            <a:off x="2589144" y="3997169"/>
            <a:ext cx="73129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link</a:t>
            </a:r>
          </a:p>
        </p:txBody>
      </p:sp>
      <p:sp>
        <p:nvSpPr>
          <p:cNvPr id="143" name="Line 8">
            <a:extLst>
              <a:ext uri="{FF2B5EF4-FFF2-40B4-BE49-F238E27FC236}">
                <a16:creationId xmlns:a16="http://schemas.microsoft.com/office/drawing/2014/main" id="{2FF6CB9E-FC16-794F-9F97-8FE4CC7DA95C}"/>
              </a:ext>
            </a:extLst>
          </p:cNvPr>
          <p:cNvSpPr>
            <a:spLocks noChangeShapeType="1"/>
          </p:cNvSpPr>
          <p:nvPr/>
        </p:nvSpPr>
        <p:spPr bwMode="auto">
          <a:xfrm>
            <a:off x="2007486" y="241731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44" name="Line 9">
            <a:extLst>
              <a:ext uri="{FF2B5EF4-FFF2-40B4-BE49-F238E27FC236}">
                <a16:creationId xmlns:a16="http://schemas.microsoft.com/office/drawing/2014/main" id="{E0C842E9-2804-A24B-90F5-1E76ED56B971}"/>
              </a:ext>
            </a:extLst>
          </p:cNvPr>
          <p:cNvSpPr>
            <a:spLocks noChangeShapeType="1"/>
          </p:cNvSpPr>
          <p:nvPr/>
        </p:nvSpPr>
        <p:spPr bwMode="auto">
          <a:xfrm>
            <a:off x="2007486" y="312216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45" name="Line 10">
            <a:extLst>
              <a:ext uri="{FF2B5EF4-FFF2-40B4-BE49-F238E27FC236}">
                <a16:creationId xmlns:a16="http://schemas.microsoft.com/office/drawing/2014/main" id="{80C10F46-6CD7-F647-A004-85EB56C772DF}"/>
              </a:ext>
            </a:extLst>
          </p:cNvPr>
          <p:cNvSpPr>
            <a:spLocks noChangeShapeType="1"/>
          </p:cNvSpPr>
          <p:nvPr/>
        </p:nvSpPr>
        <p:spPr bwMode="auto">
          <a:xfrm>
            <a:off x="2007486" y="383336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46" name="Line 11">
            <a:extLst>
              <a:ext uri="{FF2B5EF4-FFF2-40B4-BE49-F238E27FC236}">
                <a16:creationId xmlns:a16="http://schemas.microsoft.com/office/drawing/2014/main" id="{264B0C4A-9518-2F45-BBDA-97BCDD99E256}"/>
              </a:ext>
            </a:extLst>
          </p:cNvPr>
          <p:cNvSpPr>
            <a:spLocks noChangeShapeType="1"/>
          </p:cNvSpPr>
          <p:nvPr/>
        </p:nvSpPr>
        <p:spPr bwMode="auto">
          <a:xfrm>
            <a:off x="2007486" y="454456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a:ln>
                <a:noFill/>
              </a:ln>
              <a:effectLst/>
              <a:uLnTx/>
              <a:uFillTx/>
              <a:latin typeface="Avenir Book" panose="020B0503020203020204" pitchFamily="34" charset="-78"/>
              <a:cs typeface="Avenir Book" panose="020B0503020203020204" pitchFamily="34" charset="-78"/>
            </a:endParaRPr>
          </a:p>
        </p:txBody>
      </p:sp>
      <p:sp>
        <p:nvSpPr>
          <p:cNvPr id="147"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1960540" y="1849713"/>
            <a:ext cx="1960793"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Avenir Book" panose="020B0503020203020204" pitchFamily="34" charset="-78"/>
                <a:cs typeface="Avenir Book" panose="020B0503020203020204" pitchFamily="34" charset="-78"/>
              </a:rPr>
              <a:t>application</a:t>
            </a:r>
          </a:p>
        </p:txBody>
      </p:sp>
      <p:sp>
        <p:nvSpPr>
          <p:cNvPr id="148"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2084083" y="2556296"/>
            <a:ext cx="1630576"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rPr>
              <a:t>transport</a:t>
            </a:r>
          </a:p>
        </p:txBody>
      </p:sp>
      <p:grpSp>
        <p:nvGrpSpPr>
          <p:cNvPr id="149" name="Group 148">
            <a:extLst>
              <a:ext uri="{FF2B5EF4-FFF2-40B4-BE49-F238E27FC236}">
                <a16:creationId xmlns:a16="http://schemas.microsoft.com/office/drawing/2014/main" id="{0D5C6DD9-E1C8-9A47-B128-964947A9BCA1}"/>
              </a:ext>
            </a:extLst>
          </p:cNvPr>
          <p:cNvGrpSpPr/>
          <p:nvPr/>
        </p:nvGrpSpPr>
        <p:grpSpPr>
          <a:xfrm>
            <a:off x="1968183" y="1673734"/>
            <a:ext cx="2021708" cy="734786"/>
            <a:chOff x="8916617" y="751114"/>
            <a:chExt cx="2021708" cy="734786"/>
          </a:xfrm>
        </p:grpSpPr>
        <p:sp>
          <p:nvSpPr>
            <p:cNvPr id="150" name="Rectangle 149">
              <a:extLst>
                <a:ext uri="{FF2B5EF4-FFF2-40B4-BE49-F238E27FC236}">
                  <a16:creationId xmlns:a16="http://schemas.microsoft.com/office/drawing/2014/main" id="{A763C0FF-36B6-664F-90B3-14AB76C3338D}"/>
                </a:ext>
              </a:extLst>
            </p:cNvPr>
            <p:cNvSpPr/>
            <p:nvPr/>
          </p:nvSpPr>
          <p:spPr>
            <a:xfrm>
              <a:off x="8980714" y="751114"/>
              <a:ext cx="1877786" cy="734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B0503020203020204" pitchFamily="34" charset="-78"/>
                <a:cs typeface="Avenir Book" panose="020B0503020203020204" pitchFamily="34" charset="-78"/>
              </a:endParaRPr>
            </a:p>
          </p:txBody>
        </p:sp>
        <p:sp>
          <p:nvSpPr>
            <p:cNvPr id="151" name="Text Box 7">
              <a:extLst>
                <a:ext uri="{FF2B5EF4-FFF2-40B4-BE49-F238E27FC236}">
                  <a16:creationId xmlns:a16="http://schemas.microsoft.com/office/drawing/2014/main" id="{D1D9D12F-41D2-1C43-BE10-20C3B18B6C74}"/>
                </a:ext>
              </a:extLst>
            </p:cNvPr>
            <p:cNvSpPr txBox="1">
              <a:spLocks noChangeArrowheads="1"/>
            </p:cNvSpPr>
            <p:nvPr/>
          </p:nvSpPr>
          <p:spPr bwMode="auto">
            <a:xfrm>
              <a:off x="8916617" y="899878"/>
              <a:ext cx="202170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A</a:t>
              </a:r>
              <a:r>
                <a:rPr kumimoji="0" lang="en-US" altLang="en-US" sz="2800" b="0" i="0" u="none" strike="noStrike" kern="1200" cap="none" spc="0" normalizeH="0" baseline="0" noProof="0" dirty="0" err="1" smtClean="0">
                  <a:ln>
                    <a:noFill/>
                  </a:ln>
                  <a:effectLst/>
                  <a:uLnTx/>
                  <a:uFillTx/>
                  <a:latin typeface="Avenir Book" panose="020B0503020203020204" pitchFamily="34" charset="-78"/>
                  <a:cs typeface="Avenir Book" panose="020B0503020203020204" pitchFamily="34" charset="-78"/>
                </a:rPr>
                <a:t>pplication</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grpSp>
        <p:nvGrpSpPr>
          <p:cNvPr id="152" name="Group 151">
            <a:extLst>
              <a:ext uri="{FF2B5EF4-FFF2-40B4-BE49-F238E27FC236}">
                <a16:creationId xmlns:a16="http://schemas.microsoft.com/office/drawing/2014/main" id="{FBC066ED-EC5C-E148-85B2-CE56D9C40F28}"/>
              </a:ext>
            </a:extLst>
          </p:cNvPr>
          <p:cNvGrpSpPr/>
          <p:nvPr/>
        </p:nvGrpSpPr>
        <p:grpSpPr>
          <a:xfrm>
            <a:off x="2034531" y="2429118"/>
            <a:ext cx="1861418" cy="688224"/>
            <a:chOff x="8993850" y="766270"/>
            <a:chExt cx="1861418" cy="688224"/>
          </a:xfrm>
        </p:grpSpPr>
        <p:sp>
          <p:nvSpPr>
            <p:cNvPr id="153" name="Rectangle 152">
              <a:extLst>
                <a:ext uri="{FF2B5EF4-FFF2-40B4-BE49-F238E27FC236}">
                  <a16:creationId xmlns:a16="http://schemas.microsoft.com/office/drawing/2014/main" id="{173E1221-1527-4744-A110-60E3BD72A69D}"/>
                </a:ext>
              </a:extLst>
            </p:cNvPr>
            <p:cNvSpPr/>
            <p:nvPr/>
          </p:nvSpPr>
          <p:spPr>
            <a:xfrm>
              <a:off x="8993850" y="766270"/>
              <a:ext cx="1861418" cy="68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54" name="Text Box 7">
              <a:extLst>
                <a:ext uri="{FF2B5EF4-FFF2-40B4-BE49-F238E27FC236}">
                  <a16:creationId xmlns:a16="http://schemas.microsoft.com/office/drawing/2014/main" id="{5D7E6050-1C4A-AC42-9C80-455BF3E89624}"/>
                </a:ext>
              </a:extLst>
            </p:cNvPr>
            <p:cNvSpPr txBox="1">
              <a:spLocks noChangeArrowheads="1"/>
            </p:cNvSpPr>
            <p:nvPr/>
          </p:nvSpPr>
          <p:spPr bwMode="auto">
            <a:xfrm>
              <a:off x="9068103" y="899878"/>
              <a:ext cx="1718740"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T</a:t>
              </a:r>
              <a:r>
                <a:rPr kumimoji="0" lang="en-US" altLang="en-US" sz="2800" b="0" i="0" u="none" strike="noStrike" kern="1200" cap="none" spc="0" normalizeH="0" baseline="0" noProof="0" dirty="0" err="1" smtClean="0">
                  <a:ln>
                    <a:noFill/>
                  </a:ln>
                  <a:effectLst/>
                  <a:uLnTx/>
                  <a:uFillTx/>
                  <a:latin typeface="Avenir Book" panose="020B0503020203020204" pitchFamily="34" charset="-78"/>
                  <a:cs typeface="Avenir Book" panose="020B0503020203020204" pitchFamily="34" charset="-78"/>
                </a:rPr>
                <a:t>ransport</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grpSp>
        <p:nvGrpSpPr>
          <p:cNvPr id="155" name="Group 154">
            <a:extLst>
              <a:ext uri="{FF2B5EF4-FFF2-40B4-BE49-F238E27FC236}">
                <a16:creationId xmlns:a16="http://schemas.microsoft.com/office/drawing/2014/main" id="{AC9AAF3B-AED3-A449-97D4-F0291249333B}"/>
              </a:ext>
            </a:extLst>
          </p:cNvPr>
          <p:cNvGrpSpPr/>
          <p:nvPr/>
        </p:nvGrpSpPr>
        <p:grpSpPr>
          <a:xfrm>
            <a:off x="2032376" y="3851877"/>
            <a:ext cx="1861418" cy="677992"/>
            <a:chOff x="8993850" y="766270"/>
            <a:chExt cx="1861418" cy="677992"/>
          </a:xfrm>
        </p:grpSpPr>
        <p:sp>
          <p:nvSpPr>
            <p:cNvPr id="156" name="Rectangle 155">
              <a:extLst>
                <a:ext uri="{FF2B5EF4-FFF2-40B4-BE49-F238E27FC236}">
                  <a16:creationId xmlns:a16="http://schemas.microsoft.com/office/drawing/2014/main" id="{821B1C9B-1511-9048-954A-42C526FFA552}"/>
                </a:ext>
              </a:extLst>
            </p:cNvPr>
            <p:cNvSpPr/>
            <p:nvPr/>
          </p:nvSpPr>
          <p:spPr>
            <a:xfrm>
              <a:off x="8993850" y="766270"/>
              <a:ext cx="1861418" cy="677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Book" panose="020B0503020203020204" pitchFamily="34" charset="-78"/>
                <a:cs typeface="Avenir Book" panose="020B0503020203020204" pitchFamily="34" charset="-78"/>
              </a:endParaRPr>
            </a:p>
          </p:txBody>
        </p:sp>
        <p:sp>
          <p:nvSpPr>
            <p:cNvPr id="157"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515340" y="899878"/>
              <a:ext cx="824265"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lang="en-US" altLang="en-US" sz="2800" dirty="0">
                  <a:latin typeface="Avenir Book" panose="020B0503020203020204" pitchFamily="34" charset="-78"/>
                  <a:cs typeface="Avenir Book" panose="020B0503020203020204" pitchFamily="34" charset="-78"/>
                </a:rPr>
                <a:t>L</a:t>
              </a: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ink</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grpSp>
      <p:sp>
        <p:nvSpPr>
          <p:cNvPr id="158"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2518600" y="3254524"/>
            <a:ext cx="859531"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smtClean="0">
                <a:ln>
                  <a:noFill/>
                </a:ln>
                <a:effectLst/>
                <a:uLnTx/>
                <a:uFillTx/>
                <a:latin typeface="Avenir Book" panose="020B0503020203020204" pitchFamily="34" charset="-78"/>
                <a:cs typeface="Avenir Book" panose="020B0503020203020204" pitchFamily="34" charset="-78"/>
              </a:rPr>
              <a:t>IPv4</a:t>
            </a:r>
            <a:endParaRPr kumimoji="0" lang="en-US" altLang="en-US" sz="2800" b="0" i="0" u="none" strike="noStrike" kern="1200" cap="none" spc="0" normalizeH="0" baseline="0" noProof="0" dirty="0">
              <a:ln>
                <a:noFill/>
              </a:ln>
              <a:effectLst/>
              <a:uLnTx/>
              <a:uFillTx/>
              <a:latin typeface="Avenir Book" panose="020B0503020203020204" pitchFamily="34" charset="-78"/>
              <a:cs typeface="Avenir Book" panose="020B0503020203020204" pitchFamily="34" charset="-78"/>
            </a:endParaRPr>
          </a:p>
        </p:txBody>
      </p:sp>
      <p:cxnSp>
        <p:nvCxnSpPr>
          <p:cNvPr id="15" name="Straight Connector 14"/>
          <p:cNvCxnSpPr/>
          <p:nvPr/>
        </p:nvCxnSpPr>
        <p:spPr>
          <a:xfrm>
            <a:off x="3607361" y="2278905"/>
            <a:ext cx="0" cy="2509597"/>
          </a:xfrm>
          <a:prstGeom prst="line">
            <a:avLst/>
          </a:prstGeom>
          <a:ln w="19050">
            <a:solidFill>
              <a:srgbClr val="0000FF"/>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5451861" y="2266528"/>
            <a:ext cx="6554" cy="252197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3607361" y="4781128"/>
            <a:ext cx="1842655"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6724548" y="2278905"/>
            <a:ext cx="0" cy="2561254"/>
          </a:xfrm>
          <a:prstGeom prst="line">
            <a:avLst/>
          </a:prstGeom>
          <a:ln w="19050">
            <a:solidFill>
              <a:srgbClr val="FF0000"/>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561774" y="2283335"/>
            <a:ext cx="13828" cy="2556824"/>
          </a:xfrm>
          <a:prstGeom prst="line">
            <a:avLst/>
          </a:prstGeom>
          <a:ln w="19050">
            <a:solidFill>
              <a:srgbClr val="FF0000"/>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6724548" y="4832785"/>
            <a:ext cx="184265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6" name="Text Box 75">
            <a:extLst>
              <a:ext uri="{FF2B5EF4-FFF2-40B4-BE49-F238E27FC236}">
                <a16:creationId xmlns:a16="http://schemas.microsoft.com/office/drawing/2014/main" id="{9575480C-065E-F445-B98F-75CCDE26D4F5}"/>
              </a:ext>
            </a:extLst>
          </p:cNvPr>
          <p:cNvSpPr txBox="1">
            <a:spLocks noChangeArrowheads="1"/>
          </p:cNvSpPr>
          <p:nvPr/>
        </p:nvSpPr>
        <p:spPr bwMode="auto">
          <a:xfrm>
            <a:off x="5206345" y="1211765"/>
            <a:ext cx="1920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smtClean="0">
                <a:solidFill>
                  <a:srgbClr val="C00000"/>
                </a:solidFill>
                <a:latin typeface="Avenir Book" panose="020B0503020203020204" pitchFamily="34" charset="-78"/>
                <a:cs typeface="Avenir Book" panose="020B0503020203020204" pitchFamily="34" charset="-78"/>
              </a:rPr>
              <a:t>IPv4/IPv6 Host</a:t>
            </a:r>
            <a:endParaRPr lang="en-US" altLang="en-US" sz="1800" dirty="0">
              <a:solidFill>
                <a:srgbClr val="C00000"/>
              </a:solidFill>
              <a:latin typeface="Avenir Book" panose="020B0503020203020204" pitchFamily="34" charset="-78"/>
              <a:cs typeface="Avenir Book" panose="020B0503020203020204" pitchFamily="34" charset="-78"/>
            </a:endParaRPr>
          </a:p>
        </p:txBody>
      </p:sp>
      <p:sp>
        <p:nvSpPr>
          <p:cNvPr id="187" name="Text Box 75">
            <a:extLst>
              <a:ext uri="{FF2B5EF4-FFF2-40B4-BE49-F238E27FC236}">
                <a16:creationId xmlns:a16="http://schemas.microsoft.com/office/drawing/2014/main" id="{9575480C-065E-F445-B98F-75CCDE26D4F5}"/>
              </a:ext>
            </a:extLst>
          </p:cNvPr>
          <p:cNvSpPr txBox="1">
            <a:spLocks noChangeArrowheads="1"/>
          </p:cNvSpPr>
          <p:nvPr/>
        </p:nvSpPr>
        <p:spPr bwMode="auto">
          <a:xfrm>
            <a:off x="8532960" y="1240136"/>
            <a:ext cx="1920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smtClean="0">
                <a:solidFill>
                  <a:srgbClr val="C00000"/>
                </a:solidFill>
                <a:latin typeface="Avenir Book" panose="020B0503020203020204" pitchFamily="34" charset="-78"/>
                <a:cs typeface="Avenir Book" panose="020B0503020203020204" pitchFamily="34" charset="-78"/>
              </a:rPr>
              <a:t>IPv6 Host</a:t>
            </a:r>
            <a:endParaRPr lang="en-US" altLang="en-US" sz="1800" dirty="0">
              <a:solidFill>
                <a:srgbClr val="C00000"/>
              </a:solidFill>
              <a:latin typeface="Avenir Book" panose="020B0503020203020204" pitchFamily="34" charset="-78"/>
              <a:cs typeface="Avenir Book" panose="020B0503020203020204" pitchFamily="34" charset="-78"/>
            </a:endParaRPr>
          </a:p>
        </p:txBody>
      </p:sp>
      <p:sp>
        <p:nvSpPr>
          <p:cNvPr id="188" name="Text Box 75">
            <a:extLst>
              <a:ext uri="{FF2B5EF4-FFF2-40B4-BE49-F238E27FC236}">
                <a16:creationId xmlns:a16="http://schemas.microsoft.com/office/drawing/2014/main" id="{9575480C-065E-F445-B98F-75CCDE26D4F5}"/>
              </a:ext>
            </a:extLst>
          </p:cNvPr>
          <p:cNvSpPr txBox="1">
            <a:spLocks noChangeArrowheads="1"/>
          </p:cNvSpPr>
          <p:nvPr/>
        </p:nvSpPr>
        <p:spPr bwMode="auto">
          <a:xfrm>
            <a:off x="2360314" y="1259698"/>
            <a:ext cx="1920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smtClean="0">
                <a:solidFill>
                  <a:srgbClr val="C00000"/>
                </a:solidFill>
                <a:latin typeface="Avenir Book" panose="020B0503020203020204" pitchFamily="34" charset="-78"/>
                <a:cs typeface="Avenir Book" panose="020B0503020203020204" pitchFamily="34" charset="-78"/>
              </a:rPr>
              <a:t>IPv4 Host</a:t>
            </a:r>
            <a:endParaRPr lang="en-US" altLang="en-US" sz="1800" dirty="0">
              <a:solidFill>
                <a:srgbClr val="C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931008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224122" y="376489"/>
            <a:ext cx="7886700" cy="670967"/>
          </a:xfrm>
        </p:spPr>
        <p:txBody>
          <a:bodyPr>
            <a:normAutofit/>
          </a:bodyPr>
          <a:lstStyle/>
          <a:p>
            <a:r>
              <a:rPr lang="en-US" sz="3600" dirty="0"/>
              <a:t>Tunneling and encapsulation</a:t>
            </a:r>
          </a:p>
        </p:txBody>
      </p:sp>
      <p:grpSp>
        <p:nvGrpSpPr>
          <p:cNvPr id="3" name="Group 2">
            <a:extLst>
              <a:ext uri="{FF2B5EF4-FFF2-40B4-BE49-F238E27FC236}">
                <a16:creationId xmlns:a16="http://schemas.microsoft.com/office/drawing/2014/main" id="{B2DCBD89-E19C-084D-BCB3-FA5D2DD220BC}"/>
              </a:ext>
            </a:extLst>
          </p:cNvPr>
          <p:cNvGrpSpPr/>
          <p:nvPr/>
        </p:nvGrpSpPr>
        <p:grpSpPr>
          <a:xfrm>
            <a:off x="3522116" y="2844728"/>
            <a:ext cx="5030392" cy="1695495"/>
            <a:chOff x="2588799" y="4315653"/>
            <a:chExt cx="6707189" cy="2260660"/>
          </a:xfrm>
        </p:grpSpPr>
        <p:grpSp>
          <p:nvGrpSpPr>
            <p:cNvPr id="44" name="Group 47">
              <a:extLst>
                <a:ext uri="{FF2B5EF4-FFF2-40B4-BE49-F238E27FC236}">
                  <a16:creationId xmlns:a16="http://schemas.microsoft.com/office/drawing/2014/main" id="{85CE4E48-327A-8A4D-A954-DE107FCAEB31}"/>
                </a:ext>
              </a:extLst>
            </p:cNvPr>
            <p:cNvGrpSpPr>
              <a:grpSpLocks/>
            </p:cNvGrpSpPr>
            <p:nvPr/>
          </p:nvGrpSpPr>
          <p:grpSpPr bwMode="auto">
            <a:xfrm>
              <a:off x="3387311" y="5349116"/>
              <a:ext cx="4854575" cy="473075"/>
              <a:chOff x="1163" y="3504"/>
              <a:chExt cx="3058" cy="298"/>
            </a:xfrm>
          </p:grpSpPr>
          <p:sp>
            <p:nvSpPr>
              <p:cNvPr id="45" name="Rectangle 26">
                <a:extLst>
                  <a:ext uri="{FF2B5EF4-FFF2-40B4-BE49-F238E27FC236}">
                    <a16:creationId xmlns:a16="http://schemas.microsoft.com/office/drawing/2014/main" id="{0B8F7B45-E1EB-F74C-93D5-404449143184}"/>
                  </a:ext>
                </a:extLst>
              </p:cNvPr>
              <p:cNvSpPr>
                <a:spLocks noChangeArrowheads="1"/>
              </p:cNvSpPr>
              <p:nvPr/>
            </p:nvSpPr>
            <p:spPr bwMode="auto">
              <a:xfrm>
                <a:off x="1163" y="3505"/>
                <a:ext cx="3058" cy="295"/>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46" name="Line 27">
                <a:extLst>
                  <a:ext uri="{FF2B5EF4-FFF2-40B4-BE49-F238E27FC236}">
                    <a16:creationId xmlns:a16="http://schemas.microsoft.com/office/drawing/2014/main" id="{5BB83C09-29F8-E14A-8594-6289590FD122}"/>
                  </a:ext>
                </a:extLst>
              </p:cNvPr>
              <p:cNvSpPr>
                <a:spLocks noChangeShapeType="1"/>
              </p:cNvSpPr>
              <p:nvPr/>
            </p:nvSpPr>
            <p:spPr bwMode="auto">
              <a:xfrm>
                <a:off x="202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7" name="Line 28">
                <a:extLst>
                  <a:ext uri="{FF2B5EF4-FFF2-40B4-BE49-F238E27FC236}">
                    <a16:creationId xmlns:a16="http://schemas.microsoft.com/office/drawing/2014/main" id="{45A07E19-C579-6C4A-B872-F2972F10380C}"/>
                  </a:ext>
                </a:extLst>
              </p:cNvPr>
              <p:cNvSpPr>
                <a:spLocks noChangeShapeType="1"/>
              </p:cNvSpPr>
              <p:nvPr/>
            </p:nvSpPr>
            <p:spPr bwMode="auto">
              <a:xfrm>
                <a:off x="1781" y="3507"/>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 name="Line 29">
                <a:extLst>
                  <a:ext uri="{FF2B5EF4-FFF2-40B4-BE49-F238E27FC236}">
                    <a16:creationId xmlns:a16="http://schemas.microsoft.com/office/drawing/2014/main" id="{26CE7756-DC4E-8F4C-B1A2-C3AAC5F9E1D7}"/>
                  </a:ext>
                </a:extLst>
              </p:cNvPr>
              <p:cNvSpPr>
                <a:spLocks noChangeShapeType="1"/>
              </p:cNvSpPr>
              <p:nvPr/>
            </p:nvSpPr>
            <p:spPr bwMode="auto">
              <a:xfrm>
                <a:off x="153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9" name="Line 31">
                <a:extLst>
                  <a:ext uri="{FF2B5EF4-FFF2-40B4-BE49-F238E27FC236}">
                    <a16:creationId xmlns:a16="http://schemas.microsoft.com/office/drawing/2014/main" id="{E7FFE15F-A560-7B48-9D5C-0D4C42F11873}"/>
                  </a:ext>
                </a:extLst>
              </p:cNvPr>
              <p:cNvSpPr>
                <a:spLocks noChangeShapeType="1"/>
              </p:cNvSpPr>
              <p:nvPr/>
            </p:nvSpPr>
            <p:spPr bwMode="auto">
              <a:xfrm>
                <a:off x="1187"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0" name="Line 32">
                <a:extLst>
                  <a:ext uri="{FF2B5EF4-FFF2-40B4-BE49-F238E27FC236}">
                    <a16:creationId xmlns:a16="http://schemas.microsoft.com/office/drawing/2014/main" id="{DCA21855-02AD-4C46-B913-B70528AA95D3}"/>
                  </a:ext>
                </a:extLst>
              </p:cNvPr>
              <p:cNvSpPr>
                <a:spLocks noChangeShapeType="1"/>
              </p:cNvSpPr>
              <p:nvPr/>
            </p:nvSpPr>
            <p:spPr bwMode="auto">
              <a:xfrm>
                <a:off x="1187"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1" name="Line 33">
                <a:extLst>
                  <a:ext uri="{FF2B5EF4-FFF2-40B4-BE49-F238E27FC236}">
                    <a16:creationId xmlns:a16="http://schemas.microsoft.com/office/drawing/2014/main" id="{9214E5A2-AFB0-BD42-B022-36FDD4FC8793}"/>
                  </a:ext>
                </a:extLst>
              </p:cNvPr>
              <p:cNvSpPr>
                <a:spLocks noChangeShapeType="1"/>
              </p:cNvSpPr>
              <p:nvPr/>
            </p:nvSpPr>
            <p:spPr bwMode="auto">
              <a:xfrm>
                <a:off x="1283"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2" name="Line 34">
                <a:extLst>
                  <a:ext uri="{FF2B5EF4-FFF2-40B4-BE49-F238E27FC236}">
                    <a16:creationId xmlns:a16="http://schemas.microsoft.com/office/drawing/2014/main" id="{06D605D3-808D-7B4E-BBDE-CF4C297F5023}"/>
                  </a:ext>
                </a:extLst>
              </p:cNvPr>
              <p:cNvSpPr>
                <a:spLocks noChangeShapeType="1"/>
              </p:cNvSpPr>
              <p:nvPr/>
            </p:nvSpPr>
            <p:spPr bwMode="auto">
              <a:xfrm>
                <a:off x="1283"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3" name="Line 35">
                <a:extLst>
                  <a:ext uri="{FF2B5EF4-FFF2-40B4-BE49-F238E27FC236}">
                    <a16:creationId xmlns:a16="http://schemas.microsoft.com/office/drawing/2014/main" id="{2EAA871A-A6B1-2F44-9A79-2326FD66CA28}"/>
                  </a:ext>
                </a:extLst>
              </p:cNvPr>
              <p:cNvSpPr>
                <a:spLocks noChangeShapeType="1"/>
              </p:cNvSpPr>
              <p:nvPr/>
            </p:nvSpPr>
            <p:spPr bwMode="auto">
              <a:xfrm>
                <a:off x="1379"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4" name="Line 36">
                <a:extLst>
                  <a:ext uri="{FF2B5EF4-FFF2-40B4-BE49-F238E27FC236}">
                    <a16:creationId xmlns:a16="http://schemas.microsoft.com/office/drawing/2014/main" id="{4AB1D42E-1D5F-FE45-A523-C7543989DE8F}"/>
                  </a:ext>
                </a:extLst>
              </p:cNvPr>
              <p:cNvSpPr>
                <a:spLocks noChangeShapeType="1"/>
              </p:cNvSpPr>
              <p:nvPr/>
            </p:nvSpPr>
            <p:spPr bwMode="auto">
              <a:xfrm>
                <a:off x="1379"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5" name="Line 37">
                <a:extLst>
                  <a:ext uri="{FF2B5EF4-FFF2-40B4-BE49-F238E27FC236}">
                    <a16:creationId xmlns:a16="http://schemas.microsoft.com/office/drawing/2014/main" id="{90B32EFE-1E28-D647-8125-D4EB79D8100B}"/>
                  </a:ext>
                </a:extLst>
              </p:cNvPr>
              <p:cNvSpPr>
                <a:spLocks noChangeShapeType="1"/>
              </p:cNvSpPr>
              <p:nvPr/>
            </p:nvSpPr>
            <p:spPr bwMode="auto">
              <a:xfrm>
                <a:off x="1475"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6" name="Line 38">
                <a:extLst>
                  <a:ext uri="{FF2B5EF4-FFF2-40B4-BE49-F238E27FC236}">
                    <a16:creationId xmlns:a16="http://schemas.microsoft.com/office/drawing/2014/main" id="{9AF24D69-1E89-014E-983B-84CE811B3B6C}"/>
                  </a:ext>
                </a:extLst>
              </p:cNvPr>
              <p:cNvSpPr>
                <a:spLocks noChangeShapeType="1"/>
              </p:cNvSpPr>
              <p:nvPr/>
            </p:nvSpPr>
            <p:spPr bwMode="auto">
              <a:xfrm>
                <a:off x="1475"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7" name="Line 39">
                <a:extLst>
                  <a:ext uri="{FF2B5EF4-FFF2-40B4-BE49-F238E27FC236}">
                    <a16:creationId xmlns:a16="http://schemas.microsoft.com/office/drawing/2014/main" id="{E5582665-5410-4F4B-BB26-C2BE5777C922}"/>
                  </a:ext>
                </a:extLst>
              </p:cNvPr>
              <p:cNvSpPr>
                <a:spLocks noChangeShapeType="1"/>
              </p:cNvSpPr>
              <p:nvPr/>
            </p:nvSpPr>
            <p:spPr bwMode="auto">
              <a:xfrm>
                <a:off x="1327" y="350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8" name="Line 40">
                <a:extLst>
                  <a:ext uri="{FF2B5EF4-FFF2-40B4-BE49-F238E27FC236}">
                    <a16:creationId xmlns:a16="http://schemas.microsoft.com/office/drawing/2014/main" id="{517D11AD-7383-864C-AED0-B4B1CA23D875}"/>
                  </a:ext>
                </a:extLst>
              </p:cNvPr>
              <p:cNvSpPr>
                <a:spLocks noChangeShapeType="1"/>
              </p:cNvSpPr>
              <p:nvPr/>
            </p:nvSpPr>
            <p:spPr bwMode="auto">
              <a:xfrm>
                <a:off x="1327" y="374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59" name="Line 41">
                <a:extLst>
                  <a:ext uri="{FF2B5EF4-FFF2-40B4-BE49-F238E27FC236}">
                    <a16:creationId xmlns:a16="http://schemas.microsoft.com/office/drawing/2014/main" id="{740AB5BD-C969-9E46-818D-C58B8E93548F}"/>
                  </a:ext>
                </a:extLst>
              </p:cNvPr>
              <p:cNvSpPr>
                <a:spLocks noChangeShapeType="1"/>
              </p:cNvSpPr>
              <p:nvPr/>
            </p:nvSpPr>
            <p:spPr bwMode="auto">
              <a:xfrm>
                <a:off x="1213" y="3508"/>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0" name="Line 42">
                <a:extLst>
                  <a:ext uri="{FF2B5EF4-FFF2-40B4-BE49-F238E27FC236}">
                    <a16:creationId xmlns:a16="http://schemas.microsoft.com/office/drawing/2014/main" id="{484D648A-3257-2B45-8669-ED9980CF3F79}"/>
                  </a:ext>
                </a:extLst>
              </p:cNvPr>
              <p:cNvSpPr>
                <a:spLocks noChangeShapeType="1"/>
              </p:cNvSpPr>
              <p:nvPr/>
            </p:nvSpPr>
            <p:spPr bwMode="auto">
              <a:xfrm>
                <a:off x="1213" y="374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61" name="Text Box 48">
              <a:extLst>
                <a:ext uri="{FF2B5EF4-FFF2-40B4-BE49-F238E27FC236}">
                  <a16:creationId xmlns:a16="http://schemas.microsoft.com/office/drawing/2014/main" id="{3025677D-1A39-4D4E-952D-47FA93E9C304}"/>
                </a:ext>
              </a:extLst>
            </p:cNvPr>
            <p:cNvSpPr txBox="1">
              <a:spLocks noChangeArrowheads="1"/>
            </p:cNvSpPr>
            <p:nvPr/>
          </p:nvSpPr>
          <p:spPr bwMode="auto">
            <a:xfrm>
              <a:off x="2882486" y="4547428"/>
              <a:ext cx="2092880"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IPv4 source, dest addr </a:t>
              </a:r>
            </a:p>
          </p:txBody>
        </p:sp>
        <p:sp>
          <p:nvSpPr>
            <p:cNvPr id="62" name="Text Box 50">
              <a:extLst>
                <a:ext uri="{FF2B5EF4-FFF2-40B4-BE49-F238E27FC236}">
                  <a16:creationId xmlns:a16="http://schemas.microsoft.com/office/drawing/2014/main" id="{3F15789A-CD81-DA43-90BD-430C29BF1ECC}"/>
                </a:ext>
              </a:extLst>
            </p:cNvPr>
            <p:cNvSpPr txBox="1">
              <a:spLocks noChangeArrowheads="1"/>
            </p:cNvSpPr>
            <p:nvPr/>
          </p:nvSpPr>
          <p:spPr bwMode="auto">
            <a:xfrm>
              <a:off x="2588799" y="4315653"/>
              <a:ext cx="1735945"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IPv4 header fields </a:t>
              </a:r>
            </a:p>
          </p:txBody>
        </p:sp>
        <p:sp>
          <p:nvSpPr>
            <p:cNvPr id="63" name="Line 55">
              <a:extLst>
                <a:ext uri="{FF2B5EF4-FFF2-40B4-BE49-F238E27FC236}">
                  <a16:creationId xmlns:a16="http://schemas.microsoft.com/office/drawing/2014/main" id="{2B0FC6EA-6836-1247-B55A-1F3BC4B8C3BF}"/>
                </a:ext>
              </a:extLst>
            </p:cNvPr>
            <p:cNvSpPr>
              <a:spLocks noChangeShapeType="1"/>
            </p:cNvSpPr>
            <p:nvPr/>
          </p:nvSpPr>
          <p:spPr bwMode="auto">
            <a:xfrm>
              <a:off x="4141374" y="4806191"/>
              <a:ext cx="0" cy="738187"/>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4" name="Line 56">
              <a:extLst>
                <a:ext uri="{FF2B5EF4-FFF2-40B4-BE49-F238E27FC236}">
                  <a16:creationId xmlns:a16="http://schemas.microsoft.com/office/drawing/2014/main" id="{575738DA-3D85-0C40-B1CC-102540708635}"/>
                </a:ext>
              </a:extLst>
            </p:cNvPr>
            <p:cNvSpPr>
              <a:spLocks noChangeShapeType="1"/>
            </p:cNvSpPr>
            <p:nvPr/>
          </p:nvSpPr>
          <p:spPr bwMode="auto">
            <a:xfrm>
              <a:off x="4146136" y="4801428"/>
              <a:ext cx="381000" cy="73818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5" name="Line 57">
              <a:extLst>
                <a:ext uri="{FF2B5EF4-FFF2-40B4-BE49-F238E27FC236}">
                  <a16:creationId xmlns:a16="http://schemas.microsoft.com/office/drawing/2014/main" id="{25FB55E6-487A-584F-801B-6DCFD28711EB}"/>
                </a:ext>
              </a:extLst>
            </p:cNvPr>
            <p:cNvSpPr>
              <a:spLocks noChangeShapeType="1"/>
            </p:cNvSpPr>
            <p:nvPr/>
          </p:nvSpPr>
          <p:spPr bwMode="auto">
            <a:xfrm>
              <a:off x="3546061" y="4558541"/>
              <a:ext cx="0" cy="9763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6" name="Text Box 23">
              <a:extLst>
                <a:ext uri="{FF2B5EF4-FFF2-40B4-BE49-F238E27FC236}">
                  <a16:creationId xmlns:a16="http://schemas.microsoft.com/office/drawing/2014/main" id="{F83CF542-0D7B-B642-9D47-1F5780EFFFE6}"/>
                </a:ext>
              </a:extLst>
            </p:cNvPr>
            <p:cNvSpPr txBox="1">
              <a:spLocks noChangeArrowheads="1"/>
            </p:cNvSpPr>
            <p:nvPr/>
          </p:nvSpPr>
          <p:spPr bwMode="auto">
            <a:xfrm>
              <a:off x="4949411" y="6176204"/>
              <a:ext cx="174663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IPv4 datagram</a:t>
              </a:r>
            </a:p>
          </p:txBody>
        </p:sp>
        <p:sp>
          <p:nvSpPr>
            <p:cNvPr id="67" name="Line 24">
              <a:extLst>
                <a:ext uri="{FF2B5EF4-FFF2-40B4-BE49-F238E27FC236}">
                  <a16:creationId xmlns:a16="http://schemas.microsoft.com/office/drawing/2014/main" id="{FC5D76F7-DA23-B744-AEE7-007E350319B9}"/>
                </a:ext>
              </a:extLst>
            </p:cNvPr>
            <p:cNvSpPr>
              <a:spLocks noChangeShapeType="1"/>
            </p:cNvSpPr>
            <p:nvPr/>
          </p:nvSpPr>
          <p:spPr bwMode="auto">
            <a:xfrm>
              <a:off x="6570249" y="6365116"/>
              <a:ext cx="1695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8" name="Line 25">
              <a:extLst>
                <a:ext uri="{FF2B5EF4-FFF2-40B4-BE49-F238E27FC236}">
                  <a16:creationId xmlns:a16="http://schemas.microsoft.com/office/drawing/2014/main" id="{37CA3CBB-F876-E848-B825-EA004F538DB7}"/>
                </a:ext>
              </a:extLst>
            </p:cNvPr>
            <p:cNvSpPr>
              <a:spLocks noChangeShapeType="1"/>
            </p:cNvSpPr>
            <p:nvPr/>
          </p:nvSpPr>
          <p:spPr bwMode="auto">
            <a:xfrm flipH="1">
              <a:off x="3380961" y="6365116"/>
              <a:ext cx="1606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9" name="Text Box 64">
              <a:extLst>
                <a:ext uri="{FF2B5EF4-FFF2-40B4-BE49-F238E27FC236}">
                  <a16:creationId xmlns:a16="http://schemas.microsoft.com/office/drawing/2014/main" id="{3D823FF2-049B-2745-A899-C1EADB194DD4}"/>
                </a:ext>
              </a:extLst>
            </p:cNvPr>
            <p:cNvSpPr txBox="1">
              <a:spLocks noChangeArrowheads="1"/>
            </p:cNvSpPr>
            <p:nvPr/>
          </p:nvSpPr>
          <p:spPr bwMode="auto">
            <a:xfrm>
              <a:off x="5670136" y="5826953"/>
              <a:ext cx="174663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IPv6 datagram</a:t>
              </a:r>
            </a:p>
          </p:txBody>
        </p:sp>
        <p:sp>
          <p:nvSpPr>
            <p:cNvPr id="70" name="Line 65">
              <a:extLst>
                <a:ext uri="{FF2B5EF4-FFF2-40B4-BE49-F238E27FC236}">
                  <a16:creationId xmlns:a16="http://schemas.microsoft.com/office/drawing/2014/main" id="{647F016D-72CE-0A42-A123-FC8779F68E9D}"/>
                </a:ext>
              </a:extLst>
            </p:cNvPr>
            <p:cNvSpPr>
              <a:spLocks noChangeShapeType="1"/>
            </p:cNvSpPr>
            <p:nvPr/>
          </p:nvSpPr>
          <p:spPr bwMode="auto">
            <a:xfrm>
              <a:off x="7306849" y="59968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71" name="Line 66">
              <a:extLst>
                <a:ext uri="{FF2B5EF4-FFF2-40B4-BE49-F238E27FC236}">
                  <a16:creationId xmlns:a16="http://schemas.microsoft.com/office/drawing/2014/main" id="{D1F92FDA-6A3B-4F4D-9882-D486C8F81A16}"/>
                </a:ext>
              </a:extLst>
            </p:cNvPr>
            <p:cNvSpPr>
              <a:spLocks noChangeShapeType="1"/>
            </p:cNvSpPr>
            <p:nvPr/>
          </p:nvSpPr>
          <p:spPr bwMode="auto">
            <a:xfrm flipH="1">
              <a:off x="4808124" y="5996816"/>
              <a:ext cx="925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72" name="Rectangle 69">
              <a:extLst>
                <a:ext uri="{FF2B5EF4-FFF2-40B4-BE49-F238E27FC236}">
                  <a16:creationId xmlns:a16="http://schemas.microsoft.com/office/drawing/2014/main" id="{3CA4B0A3-1924-9F4B-8C00-0B7305199E0B}"/>
                </a:ext>
              </a:extLst>
            </p:cNvPr>
            <p:cNvSpPr>
              <a:spLocks noChangeArrowheads="1"/>
            </p:cNvSpPr>
            <p:nvPr/>
          </p:nvSpPr>
          <p:spPr bwMode="auto">
            <a:xfrm>
              <a:off x="4776374" y="5384041"/>
              <a:ext cx="3422650" cy="4016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grpSp>
          <p:nvGrpSpPr>
            <p:cNvPr id="73" name="Group 70">
              <a:extLst>
                <a:ext uri="{FF2B5EF4-FFF2-40B4-BE49-F238E27FC236}">
                  <a16:creationId xmlns:a16="http://schemas.microsoft.com/office/drawing/2014/main" id="{F5129026-19D5-D04F-AA22-0EA328FF6601}"/>
                </a:ext>
              </a:extLst>
            </p:cNvPr>
            <p:cNvGrpSpPr>
              <a:grpSpLocks/>
            </p:cNvGrpSpPr>
            <p:nvPr/>
          </p:nvGrpSpPr>
          <p:grpSpPr bwMode="auto">
            <a:xfrm>
              <a:off x="5838412" y="4414078"/>
              <a:ext cx="3457576" cy="1109663"/>
              <a:chOff x="2868" y="2782"/>
              <a:chExt cx="2178" cy="699"/>
            </a:xfrm>
          </p:grpSpPr>
          <p:sp>
            <p:nvSpPr>
              <p:cNvPr id="74" name="Text Box 51">
                <a:extLst>
                  <a:ext uri="{FF2B5EF4-FFF2-40B4-BE49-F238E27FC236}">
                    <a16:creationId xmlns:a16="http://schemas.microsoft.com/office/drawing/2014/main" id="{0B64CEDF-9FF3-9140-9742-3908E5BF0A76}"/>
                  </a:ext>
                </a:extLst>
              </p:cNvPr>
              <p:cNvSpPr txBox="1">
                <a:spLocks noChangeArrowheads="1"/>
              </p:cNvSpPr>
              <p:nvPr/>
            </p:nvSpPr>
            <p:spPr bwMode="auto">
              <a:xfrm>
                <a:off x="4204" y="2782"/>
                <a:ext cx="8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IPv4 payload </a:t>
                </a:r>
              </a:p>
            </p:txBody>
          </p:sp>
          <p:sp>
            <p:nvSpPr>
              <p:cNvPr id="75" name="Line 54">
                <a:extLst>
                  <a:ext uri="{FF2B5EF4-FFF2-40B4-BE49-F238E27FC236}">
                    <a16:creationId xmlns:a16="http://schemas.microsoft.com/office/drawing/2014/main" id="{A0D83449-189A-C940-A264-4540DB3CDD5C}"/>
                  </a:ext>
                </a:extLst>
              </p:cNvPr>
              <p:cNvSpPr>
                <a:spLocks noChangeShapeType="1"/>
              </p:cNvSpPr>
              <p:nvPr/>
            </p:nvSpPr>
            <p:spPr bwMode="auto">
              <a:xfrm flipH="1">
                <a:off x="2868" y="2979"/>
                <a:ext cx="1532" cy="50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grpSp>
        <p:nvGrpSpPr>
          <p:cNvPr id="76" name="Group 71">
            <a:extLst>
              <a:ext uri="{FF2B5EF4-FFF2-40B4-BE49-F238E27FC236}">
                <a16:creationId xmlns:a16="http://schemas.microsoft.com/office/drawing/2014/main" id="{11FE3D05-AB54-8048-97B8-F988E3FA27D7}"/>
              </a:ext>
            </a:extLst>
          </p:cNvPr>
          <p:cNvGrpSpPr>
            <a:grpSpLocks/>
          </p:cNvGrpSpPr>
          <p:nvPr/>
        </p:nvGrpSpPr>
        <p:grpSpPr bwMode="auto">
          <a:xfrm>
            <a:off x="5174704" y="2847110"/>
            <a:ext cx="2551509" cy="1107281"/>
            <a:chOff x="2280" y="1247"/>
            <a:chExt cx="2143" cy="930"/>
          </a:xfrm>
        </p:grpSpPr>
        <p:sp>
          <p:nvSpPr>
            <p:cNvPr id="77" name="Rectangle 5">
              <a:extLst>
                <a:ext uri="{FF2B5EF4-FFF2-40B4-BE49-F238E27FC236}">
                  <a16:creationId xmlns:a16="http://schemas.microsoft.com/office/drawing/2014/main" id="{7836EF7C-2C36-D04E-9464-59A64A8CE943}"/>
                </a:ext>
              </a:extLst>
            </p:cNvPr>
            <p:cNvSpPr>
              <a:spLocks noChangeArrowheads="1"/>
            </p:cNvSpPr>
            <p:nvPr/>
          </p:nvSpPr>
          <p:spPr bwMode="auto">
            <a:xfrm>
              <a:off x="2280" y="1918"/>
              <a:ext cx="2143" cy="253"/>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78" name="Line 8">
              <a:extLst>
                <a:ext uri="{FF2B5EF4-FFF2-40B4-BE49-F238E27FC236}">
                  <a16:creationId xmlns:a16="http://schemas.microsoft.com/office/drawing/2014/main" id="{22F7E034-02DD-0244-A9BA-0A7469D63EA3}"/>
                </a:ext>
              </a:extLst>
            </p:cNvPr>
            <p:cNvSpPr>
              <a:spLocks noChangeShapeType="1"/>
            </p:cNvSpPr>
            <p:nvPr/>
          </p:nvSpPr>
          <p:spPr bwMode="auto">
            <a:xfrm>
              <a:off x="2333"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79" name="Line 9">
              <a:extLst>
                <a:ext uri="{FF2B5EF4-FFF2-40B4-BE49-F238E27FC236}">
                  <a16:creationId xmlns:a16="http://schemas.microsoft.com/office/drawing/2014/main" id="{43D3B1B8-8C3B-8940-B5FC-CC0850459D80}"/>
                </a:ext>
              </a:extLst>
            </p:cNvPr>
            <p:cNvSpPr>
              <a:spLocks noChangeShapeType="1"/>
            </p:cNvSpPr>
            <p:nvPr/>
          </p:nvSpPr>
          <p:spPr bwMode="auto">
            <a:xfrm>
              <a:off x="2307" y="1917"/>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0" name="Line 10">
              <a:extLst>
                <a:ext uri="{FF2B5EF4-FFF2-40B4-BE49-F238E27FC236}">
                  <a16:creationId xmlns:a16="http://schemas.microsoft.com/office/drawing/2014/main" id="{D4EEA358-A0E2-2E4C-B3F1-4AB85620D57A}"/>
                </a:ext>
              </a:extLst>
            </p:cNvPr>
            <p:cNvSpPr>
              <a:spLocks noChangeShapeType="1"/>
            </p:cNvSpPr>
            <p:nvPr/>
          </p:nvSpPr>
          <p:spPr bwMode="auto">
            <a:xfrm>
              <a:off x="2381"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1" name="Line 11">
              <a:extLst>
                <a:ext uri="{FF2B5EF4-FFF2-40B4-BE49-F238E27FC236}">
                  <a16:creationId xmlns:a16="http://schemas.microsoft.com/office/drawing/2014/main" id="{044BD051-8D50-4149-AA8D-83655F9F0995}"/>
                </a:ext>
              </a:extLst>
            </p:cNvPr>
            <p:cNvSpPr>
              <a:spLocks noChangeShapeType="1"/>
            </p:cNvSpPr>
            <p:nvPr/>
          </p:nvSpPr>
          <p:spPr bwMode="auto">
            <a:xfrm>
              <a:off x="2407"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2" name="Line 12">
              <a:extLst>
                <a:ext uri="{FF2B5EF4-FFF2-40B4-BE49-F238E27FC236}">
                  <a16:creationId xmlns:a16="http://schemas.microsoft.com/office/drawing/2014/main" id="{16F7C54D-7A80-2C4A-80DA-304D757F0F38}"/>
                </a:ext>
              </a:extLst>
            </p:cNvPr>
            <p:cNvSpPr>
              <a:spLocks noChangeShapeType="1"/>
            </p:cNvSpPr>
            <p:nvPr/>
          </p:nvSpPr>
          <p:spPr bwMode="auto">
            <a:xfrm>
              <a:off x="2441"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3" name="Line 13">
              <a:extLst>
                <a:ext uri="{FF2B5EF4-FFF2-40B4-BE49-F238E27FC236}">
                  <a16:creationId xmlns:a16="http://schemas.microsoft.com/office/drawing/2014/main" id="{BCAFC5F9-EFA9-0C42-B353-8A1070775B65}"/>
                </a:ext>
              </a:extLst>
            </p:cNvPr>
            <p:cNvSpPr>
              <a:spLocks noChangeShapeType="1"/>
            </p:cNvSpPr>
            <p:nvPr/>
          </p:nvSpPr>
          <p:spPr bwMode="auto">
            <a:xfrm>
              <a:off x="2483"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4" name="Line 14">
              <a:extLst>
                <a:ext uri="{FF2B5EF4-FFF2-40B4-BE49-F238E27FC236}">
                  <a16:creationId xmlns:a16="http://schemas.microsoft.com/office/drawing/2014/main" id="{7A455CBF-E8BD-0F48-B73C-FE33944CE085}"/>
                </a:ext>
              </a:extLst>
            </p:cNvPr>
            <p:cNvSpPr>
              <a:spLocks noChangeShapeType="1"/>
            </p:cNvSpPr>
            <p:nvPr/>
          </p:nvSpPr>
          <p:spPr bwMode="auto">
            <a:xfrm>
              <a:off x="2679"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5" name="Line 15">
              <a:extLst>
                <a:ext uri="{FF2B5EF4-FFF2-40B4-BE49-F238E27FC236}">
                  <a16:creationId xmlns:a16="http://schemas.microsoft.com/office/drawing/2014/main" id="{850745A4-4FB6-764F-9779-3BFEABB0B564}"/>
                </a:ext>
              </a:extLst>
            </p:cNvPr>
            <p:cNvSpPr>
              <a:spLocks noChangeShapeType="1"/>
            </p:cNvSpPr>
            <p:nvPr/>
          </p:nvSpPr>
          <p:spPr bwMode="auto">
            <a:xfrm>
              <a:off x="2915"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86" name="Text Box 16">
              <a:extLst>
                <a:ext uri="{FF2B5EF4-FFF2-40B4-BE49-F238E27FC236}">
                  <a16:creationId xmlns:a16="http://schemas.microsoft.com/office/drawing/2014/main" id="{C92465C7-640E-8E40-AABE-A68237BB5270}"/>
                </a:ext>
              </a:extLst>
            </p:cNvPr>
            <p:cNvSpPr txBox="1">
              <a:spLocks noChangeArrowheads="1"/>
            </p:cNvSpPr>
            <p:nvPr/>
          </p:nvSpPr>
          <p:spPr bwMode="auto">
            <a:xfrm>
              <a:off x="2672" y="1557"/>
              <a:ext cx="10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UDP/TCP payload</a:t>
              </a:r>
            </a:p>
          </p:txBody>
        </p:sp>
        <p:sp>
          <p:nvSpPr>
            <p:cNvPr id="87" name="Text Box 17">
              <a:extLst>
                <a:ext uri="{FF2B5EF4-FFF2-40B4-BE49-F238E27FC236}">
                  <a16:creationId xmlns:a16="http://schemas.microsoft.com/office/drawing/2014/main" id="{0FFE545A-E60B-2A44-B522-258BF945C0F5}"/>
                </a:ext>
              </a:extLst>
            </p:cNvPr>
            <p:cNvSpPr txBox="1">
              <a:spLocks noChangeArrowheads="1"/>
            </p:cNvSpPr>
            <p:nvPr/>
          </p:nvSpPr>
          <p:spPr bwMode="auto">
            <a:xfrm>
              <a:off x="2473" y="1396"/>
              <a:ext cx="125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050" dirty="0">
                  <a:solidFill>
                    <a:prstClr val="black"/>
                  </a:solidFill>
                  <a:latin typeface="Avenir Book" panose="020B0503020203020204" pitchFamily="34" charset="-78"/>
                  <a:cs typeface="Avenir Book" panose="020B0503020203020204" pitchFamily="34" charset="-78"/>
                </a:rPr>
                <a:t>IPv6 source dest addr</a:t>
              </a:r>
            </a:p>
          </p:txBody>
        </p:sp>
        <p:sp>
          <p:nvSpPr>
            <p:cNvPr id="88" name="Text Box 18">
              <a:extLst>
                <a:ext uri="{FF2B5EF4-FFF2-40B4-BE49-F238E27FC236}">
                  <a16:creationId xmlns:a16="http://schemas.microsoft.com/office/drawing/2014/main" id="{5BD7D9E7-6402-9D47-BA33-3A9B8E5B107C}"/>
                </a:ext>
              </a:extLst>
            </p:cNvPr>
            <p:cNvSpPr txBox="1">
              <a:spLocks noChangeArrowheads="1"/>
            </p:cNvSpPr>
            <p:nvPr/>
          </p:nvSpPr>
          <p:spPr bwMode="auto">
            <a:xfrm>
              <a:off x="2288" y="1247"/>
              <a:ext cx="106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050" dirty="0">
                  <a:solidFill>
                    <a:prstClr val="black"/>
                  </a:solidFill>
                  <a:latin typeface="Avenir Book" panose="020B0503020203020204" pitchFamily="34" charset="-78"/>
                  <a:cs typeface="Avenir Book" panose="020B0503020203020204" pitchFamily="34" charset="-78"/>
                </a:rPr>
                <a:t>IPv6 header fields</a:t>
              </a:r>
            </a:p>
          </p:txBody>
        </p:sp>
        <p:sp>
          <p:nvSpPr>
            <p:cNvPr id="89" name="Line 19">
              <a:extLst>
                <a:ext uri="{FF2B5EF4-FFF2-40B4-BE49-F238E27FC236}">
                  <a16:creationId xmlns:a16="http://schemas.microsoft.com/office/drawing/2014/main" id="{966AB423-8D07-2E42-BE6D-24621D3AA5B0}"/>
                </a:ext>
              </a:extLst>
            </p:cNvPr>
            <p:cNvSpPr>
              <a:spLocks noChangeShapeType="1"/>
            </p:cNvSpPr>
            <p:nvPr/>
          </p:nvSpPr>
          <p:spPr bwMode="auto">
            <a:xfrm>
              <a:off x="2602" y="1543"/>
              <a:ext cx="3" cy="44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0" name="Line 20">
              <a:extLst>
                <a:ext uri="{FF2B5EF4-FFF2-40B4-BE49-F238E27FC236}">
                  <a16:creationId xmlns:a16="http://schemas.microsoft.com/office/drawing/2014/main" id="{E2986984-445C-9D40-98A5-B2B136507A4C}"/>
                </a:ext>
              </a:extLst>
            </p:cNvPr>
            <p:cNvSpPr>
              <a:spLocks noChangeShapeType="1"/>
            </p:cNvSpPr>
            <p:nvPr/>
          </p:nvSpPr>
          <p:spPr bwMode="auto">
            <a:xfrm>
              <a:off x="2594" y="1546"/>
              <a:ext cx="174" cy="44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1" name="Line 58">
              <a:extLst>
                <a:ext uri="{FF2B5EF4-FFF2-40B4-BE49-F238E27FC236}">
                  <a16:creationId xmlns:a16="http://schemas.microsoft.com/office/drawing/2014/main" id="{FCCF7949-C7D9-4B4B-8F2F-D4A3EAD4DD97}"/>
                </a:ext>
              </a:extLst>
            </p:cNvPr>
            <p:cNvSpPr>
              <a:spLocks noChangeShapeType="1"/>
            </p:cNvSpPr>
            <p:nvPr/>
          </p:nvSpPr>
          <p:spPr bwMode="auto">
            <a:xfrm>
              <a:off x="2386" y="1399"/>
              <a:ext cx="0" cy="549"/>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2" name="Line 59">
              <a:extLst>
                <a:ext uri="{FF2B5EF4-FFF2-40B4-BE49-F238E27FC236}">
                  <a16:creationId xmlns:a16="http://schemas.microsoft.com/office/drawing/2014/main" id="{2EE4142D-9D18-8544-8787-6701552DE833}"/>
                </a:ext>
              </a:extLst>
            </p:cNvPr>
            <p:cNvSpPr>
              <a:spLocks noChangeShapeType="1"/>
            </p:cNvSpPr>
            <p:nvPr/>
          </p:nvSpPr>
          <p:spPr bwMode="auto">
            <a:xfrm>
              <a:off x="3334" y="1720"/>
              <a:ext cx="0" cy="25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93" name="Content Placeholder 1">
            <a:extLst>
              <a:ext uri="{FF2B5EF4-FFF2-40B4-BE49-F238E27FC236}">
                <a16:creationId xmlns:a16="http://schemas.microsoft.com/office/drawing/2014/main" id="{540A4A87-3C0C-F547-82DE-27743B195213}"/>
              </a:ext>
            </a:extLst>
          </p:cNvPr>
          <p:cNvSpPr txBox="1">
            <a:spLocks/>
          </p:cNvSpPr>
          <p:nvPr/>
        </p:nvSpPr>
        <p:spPr>
          <a:xfrm>
            <a:off x="2224122" y="1323680"/>
            <a:ext cx="7886700" cy="123754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altLang="en-US" sz="21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Tunneling</a:t>
            </a: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IPv6 datagram carried as payload in IPv4 datagram among IPv4 </a:t>
            </a:r>
            <a:r>
              <a:rPr lang="en-US" altLang="en-US" sz="18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routers (“packet within a packet”)</a:t>
            </a:r>
          </a:p>
          <a:p>
            <a:pPr marL="521494" lvl="1" indent="-173831" defTabSz="685800">
              <a:spcBef>
                <a:spcPts val="375"/>
              </a:spcBef>
              <a:defRPr/>
            </a:pP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Tunneling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used extensively in other contexts (4G/5G)</a:t>
            </a:r>
          </a:p>
          <a:p>
            <a:pPr marL="264319" indent="-166688" defTabSz="685800">
              <a:spcBef>
                <a:spcPts val="750"/>
              </a:spcBef>
              <a:defRPr/>
            </a:pPr>
            <a:endParaRPr lang="en-US" sz="21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61415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267219" y="290051"/>
            <a:ext cx="7886700" cy="670967"/>
          </a:xfrm>
        </p:spPr>
        <p:txBody>
          <a:bodyPr>
            <a:normAutofit/>
          </a:bodyPr>
          <a:lstStyle/>
          <a:p>
            <a:r>
              <a:rPr lang="en-US" sz="3600" dirty="0"/>
              <a:t>Tunneling and </a:t>
            </a:r>
            <a:r>
              <a:rPr lang="en-US" sz="3600" dirty="0" smtClean="0"/>
              <a:t>Encapsulation</a:t>
            </a:r>
            <a:endParaRPr lang="en-US" sz="3600" dirty="0"/>
          </a:p>
        </p:txBody>
      </p:sp>
      <p:sp>
        <p:nvSpPr>
          <p:cNvPr id="163" name="Text Box 75">
            <a:extLst>
              <a:ext uri="{FF2B5EF4-FFF2-40B4-BE49-F238E27FC236}">
                <a16:creationId xmlns:a16="http://schemas.microsoft.com/office/drawing/2014/main" id="{FB50B50B-04E2-EF4D-9B48-0A32C12C8284}"/>
              </a:ext>
            </a:extLst>
          </p:cNvPr>
          <p:cNvSpPr txBox="1">
            <a:spLocks noChangeArrowheads="1"/>
          </p:cNvSpPr>
          <p:nvPr/>
        </p:nvSpPr>
        <p:spPr bwMode="auto">
          <a:xfrm>
            <a:off x="2284366" y="3197407"/>
            <a:ext cx="19202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prstClr val="black"/>
                </a:solidFill>
                <a:latin typeface="Avenir Book" panose="020B0503020203020204" pitchFamily="34" charset="-78"/>
                <a:cs typeface="Avenir Book" panose="020B0503020203020204" pitchFamily="34" charset="-78"/>
              </a:rPr>
              <a:t>IPv4 tunnel connecting two IPv6 routers</a:t>
            </a:r>
          </a:p>
        </p:txBody>
      </p:sp>
      <p:grpSp>
        <p:nvGrpSpPr>
          <p:cNvPr id="6" name="Group 5">
            <a:extLst>
              <a:ext uri="{FF2B5EF4-FFF2-40B4-BE49-F238E27FC236}">
                <a16:creationId xmlns:a16="http://schemas.microsoft.com/office/drawing/2014/main" id="{0D8AE034-D79C-534D-95B0-02574300A754}"/>
              </a:ext>
            </a:extLst>
          </p:cNvPr>
          <p:cNvGrpSpPr/>
          <p:nvPr/>
        </p:nvGrpSpPr>
        <p:grpSpPr>
          <a:xfrm>
            <a:off x="6141544" y="3283912"/>
            <a:ext cx="1851740" cy="429816"/>
            <a:chOff x="6003967" y="4337621"/>
            <a:chExt cx="2468986" cy="573088"/>
          </a:xfrm>
        </p:grpSpPr>
        <p:sp>
          <p:nvSpPr>
            <p:cNvPr id="162" name="Rectangle 67">
              <a:extLst>
                <a:ext uri="{FF2B5EF4-FFF2-40B4-BE49-F238E27FC236}">
                  <a16:creationId xmlns:a16="http://schemas.microsoft.com/office/drawing/2014/main" id="{CE8FB727-F1B4-8A44-A551-3B252C50F2DD}"/>
                </a:ext>
              </a:extLst>
            </p:cNvPr>
            <p:cNvSpPr>
              <a:spLocks noChangeArrowheads="1"/>
            </p:cNvSpPr>
            <p:nvPr/>
          </p:nvSpPr>
          <p:spPr bwMode="auto">
            <a:xfrm>
              <a:off x="6003967" y="4844034"/>
              <a:ext cx="2405062" cy="66675"/>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6" name="Text Box 244">
              <a:extLst>
                <a:ext uri="{FF2B5EF4-FFF2-40B4-BE49-F238E27FC236}">
                  <a16:creationId xmlns:a16="http://schemas.microsoft.com/office/drawing/2014/main" id="{A91EB700-6F66-3246-A11B-80477B368243}"/>
                </a:ext>
              </a:extLst>
            </p:cNvPr>
            <p:cNvSpPr txBox="1">
              <a:spLocks noChangeArrowheads="1"/>
            </p:cNvSpPr>
            <p:nvPr/>
          </p:nvSpPr>
          <p:spPr bwMode="auto">
            <a:xfrm>
              <a:off x="6076571" y="4337621"/>
              <a:ext cx="2396382"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srgbClr val="CC0000"/>
                  </a:solidFill>
                  <a:latin typeface="Avenir Book" panose="020B0503020203020204" pitchFamily="34" charset="-78"/>
                  <a:cs typeface="Avenir Book" panose="020B0503020203020204" pitchFamily="34" charset="-78"/>
                </a:rPr>
                <a:t>IPv4 tunnel </a:t>
              </a:r>
            </a:p>
            <a:p>
              <a:pPr algn="ctr" defTabSz="685800">
                <a:lnSpc>
                  <a:spcPct val="85000"/>
                </a:lnSpc>
                <a:defRPr/>
              </a:pPr>
              <a:r>
                <a:rPr lang="en-US" altLang="en-US" sz="1200" dirty="0">
                  <a:solidFill>
                    <a:srgbClr val="CC0000"/>
                  </a:solidFill>
                  <a:latin typeface="Avenir Book" panose="020B0503020203020204" pitchFamily="34" charset="-78"/>
                  <a:cs typeface="Avenir Book" panose="020B0503020203020204" pitchFamily="34" charset="-78"/>
                </a:rPr>
                <a:t>connecting IPv6 routers</a:t>
              </a:r>
            </a:p>
          </p:txBody>
        </p:sp>
      </p:grpSp>
      <p:grpSp>
        <p:nvGrpSpPr>
          <p:cNvPr id="170" name="Group 169">
            <a:extLst>
              <a:ext uri="{FF2B5EF4-FFF2-40B4-BE49-F238E27FC236}">
                <a16:creationId xmlns:a16="http://schemas.microsoft.com/office/drawing/2014/main" id="{5717A5F8-6A67-F94C-8EEA-6348C9FB101E}"/>
              </a:ext>
            </a:extLst>
          </p:cNvPr>
          <p:cNvGrpSpPr/>
          <p:nvPr/>
        </p:nvGrpSpPr>
        <p:grpSpPr>
          <a:xfrm>
            <a:off x="4850223" y="3282619"/>
            <a:ext cx="1323044" cy="747298"/>
            <a:chOff x="3670217" y="2254595"/>
            <a:chExt cx="1764058" cy="996396"/>
          </a:xfrm>
        </p:grpSpPr>
        <p:sp>
          <p:nvSpPr>
            <p:cNvPr id="193" name="Text Box 92">
              <a:extLst>
                <a:ext uri="{FF2B5EF4-FFF2-40B4-BE49-F238E27FC236}">
                  <a16:creationId xmlns:a16="http://schemas.microsoft.com/office/drawing/2014/main" id="{110A739D-9FA4-5C47-9104-5929CA817F9D}"/>
                </a:ext>
              </a:extLst>
            </p:cNvPr>
            <p:cNvSpPr txBox="1">
              <a:spLocks noChangeArrowheads="1"/>
            </p:cNvSpPr>
            <p:nvPr/>
          </p:nvSpPr>
          <p:spPr bwMode="auto">
            <a:xfrm>
              <a:off x="3858177" y="2254595"/>
              <a:ext cx="404384"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A</a:t>
              </a:r>
            </a:p>
          </p:txBody>
        </p:sp>
        <p:sp>
          <p:nvSpPr>
            <p:cNvPr id="194" name="Text Box 108">
              <a:extLst>
                <a:ext uri="{FF2B5EF4-FFF2-40B4-BE49-F238E27FC236}">
                  <a16:creationId xmlns:a16="http://schemas.microsoft.com/office/drawing/2014/main" id="{D710AC33-80F8-0849-B632-29F5506A7A13}"/>
                </a:ext>
              </a:extLst>
            </p:cNvPr>
            <p:cNvSpPr txBox="1">
              <a:spLocks noChangeArrowheads="1"/>
            </p:cNvSpPr>
            <p:nvPr/>
          </p:nvSpPr>
          <p:spPr bwMode="auto">
            <a:xfrm>
              <a:off x="4904341"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B</a:t>
              </a:r>
            </a:p>
          </p:txBody>
        </p:sp>
        <p:sp>
          <p:nvSpPr>
            <p:cNvPr id="195" name="Line 141">
              <a:extLst>
                <a:ext uri="{FF2B5EF4-FFF2-40B4-BE49-F238E27FC236}">
                  <a16:creationId xmlns:a16="http://schemas.microsoft.com/office/drawing/2014/main" id="{9A1C543F-3CDB-554A-BF74-D3706C6A874D}"/>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96" name="Text Box 143">
              <a:extLst>
                <a:ext uri="{FF2B5EF4-FFF2-40B4-BE49-F238E27FC236}">
                  <a16:creationId xmlns:a16="http://schemas.microsoft.com/office/drawing/2014/main" id="{41501492-C9AF-D446-A361-BE77117F4623}"/>
                </a:ext>
              </a:extLst>
            </p:cNvPr>
            <p:cNvSpPr txBox="1">
              <a:spLocks noChangeArrowheads="1"/>
            </p:cNvSpPr>
            <p:nvPr/>
          </p:nvSpPr>
          <p:spPr bwMode="auto">
            <a:xfrm>
              <a:off x="3737528" y="2881659"/>
              <a:ext cx="628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grpSp>
          <p:nvGrpSpPr>
            <p:cNvPr id="198" name="Group 197">
              <a:extLst>
                <a:ext uri="{FF2B5EF4-FFF2-40B4-BE49-F238E27FC236}">
                  <a16:creationId xmlns:a16="http://schemas.microsoft.com/office/drawing/2014/main" id="{3C95A897-355A-434E-8FC1-AC906BACDFA2}"/>
                </a:ext>
              </a:extLst>
            </p:cNvPr>
            <p:cNvGrpSpPr/>
            <p:nvPr/>
          </p:nvGrpSpPr>
          <p:grpSpPr>
            <a:xfrm>
              <a:off x="3670217" y="2586162"/>
              <a:ext cx="731126" cy="344556"/>
              <a:chOff x="7493876" y="2774731"/>
              <a:chExt cx="1481958" cy="894622"/>
            </a:xfrm>
          </p:grpSpPr>
          <p:sp>
            <p:nvSpPr>
              <p:cNvPr id="207" name="Freeform 206">
                <a:extLst>
                  <a:ext uri="{FF2B5EF4-FFF2-40B4-BE49-F238E27FC236}">
                    <a16:creationId xmlns:a16="http://schemas.microsoft.com/office/drawing/2014/main" id="{F5D7D63D-A986-594D-B694-9FF0F91833F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08" name="Oval 207">
                <a:extLst>
                  <a:ext uri="{FF2B5EF4-FFF2-40B4-BE49-F238E27FC236}">
                    <a16:creationId xmlns:a16="http://schemas.microsoft.com/office/drawing/2014/main" id="{03782CCC-03BC-1347-85AF-252A8230B48E}"/>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09" name="Group 208">
                <a:extLst>
                  <a:ext uri="{FF2B5EF4-FFF2-40B4-BE49-F238E27FC236}">
                    <a16:creationId xmlns:a16="http://schemas.microsoft.com/office/drawing/2014/main" id="{D0C68AB1-2CD1-EF47-9AC5-019E3F989517}"/>
                  </a:ext>
                </a:extLst>
              </p:cNvPr>
              <p:cNvGrpSpPr/>
              <p:nvPr/>
            </p:nvGrpSpPr>
            <p:grpSpPr>
              <a:xfrm>
                <a:off x="7713663" y="2848339"/>
                <a:ext cx="1042107" cy="425543"/>
                <a:chOff x="7786941" y="2884917"/>
                <a:chExt cx="897649" cy="353919"/>
              </a:xfrm>
            </p:grpSpPr>
            <p:sp>
              <p:nvSpPr>
                <p:cNvPr id="210" name="Freeform 209">
                  <a:extLst>
                    <a:ext uri="{FF2B5EF4-FFF2-40B4-BE49-F238E27FC236}">
                      <a16:creationId xmlns:a16="http://schemas.microsoft.com/office/drawing/2014/main" id="{754B7C8E-ACD3-134F-A641-0F91DB79F6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11" name="Freeform 210">
                  <a:extLst>
                    <a:ext uri="{FF2B5EF4-FFF2-40B4-BE49-F238E27FC236}">
                      <a16:creationId xmlns:a16="http://schemas.microsoft.com/office/drawing/2014/main" id="{589DAF1B-A291-514E-BCC4-CC91BB57E76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12" name="Freeform 211">
                  <a:extLst>
                    <a:ext uri="{FF2B5EF4-FFF2-40B4-BE49-F238E27FC236}">
                      <a16:creationId xmlns:a16="http://schemas.microsoft.com/office/drawing/2014/main" id="{73F904F0-F412-7046-AFD0-5002E429B42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13" name="Freeform 212">
                  <a:extLst>
                    <a:ext uri="{FF2B5EF4-FFF2-40B4-BE49-F238E27FC236}">
                      <a16:creationId xmlns:a16="http://schemas.microsoft.com/office/drawing/2014/main" id="{2CCAAB12-A1D8-6C47-878C-46C3E550321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99" name="Group 198">
              <a:extLst>
                <a:ext uri="{FF2B5EF4-FFF2-40B4-BE49-F238E27FC236}">
                  <a16:creationId xmlns:a16="http://schemas.microsoft.com/office/drawing/2014/main" id="{4C090431-938E-B942-A193-8E47FD1AF9E2}"/>
                </a:ext>
              </a:extLst>
            </p:cNvPr>
            <p:cNvGrpSpPr/>
            <p:nvPr/>
          </p:nvGrpSpPr>
          <p:grpSpPr>
            <a:xfrm>
              <a:off x="4703149" y="2589549"/>
              <a:ext cx="731126" cy="344556"/>
              <a:chOff x="7493876" y="2774731"/>
              <a:chExt cx="1481958" cy="894622"/>
            </a:xfrm>
          </p:grpSpPr>
          <p:sp>
            <p:nvSpPr>
              <p:cNvPr id="200" name="Freeform 199">
                <a:extLst>
                  <a:ext uri="{FF2B5EF4-FFF2-40B4-BE49-F238E27FC236}">
                    <a16:creationId xmlns:a16="http://schemas.microsoft.com/office/drawing/2014/main" id="{49C4F992-971D-C440-8D04-53AAC987516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01" name="Oval 200">
                <a:extLst>
                  <a:ext uri="{FF2B5EF4-FFF2-40B4-BE49-F238E27FC236}">
                    <a16:creationId xmlns:a16="http://schemas.microsoft.com/office/drawing/2014/main" id="{62AF8A24-58CD-2145-A9F9-90CE2DC79A5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02" name="Group 201">
                <a:extLst>
                  <a:ext uri="{FF2B5EF4-FFF2-40B4-BE49-F238E27FC236}">
                    <a16:creationId xmlns:a16="http://schemas.microsoft.com/office/drawing/2014/main" id="{0A93BC7E-4BC1-2643-93F4-2AD46845796A}"/>
                  </a:ext>
                </a:extLst>
              </p:cNvPr>
              <p:cNvGrpSpPr/>
              <p:nvPr/>
            </p:nvGrpSpPr>
            <p:grpSpPr>
              <a:xfrm>
                <a:off x="7713663" y="2848339"/>
                <a:ext cx="1042107" cy="425543"/>
                <a:chOff x="7786941" y="2884917"/>
                <a:chExt cx="897649" cy="353919"/>
              </a:xfrm>
            </p:grpSpPr>
            <p:sp>
              <p:nvSpPr>
                <p:cNvPr id="203" name="Freeform 202">
                  <a:extLst>
                    <a:ext uri="{FF2B5EF4-FFF2-40B4-BE49-F238E27FC236}">
                      <a16:creationId xmlns:a16="http://schemas.microsoft.com/office/drawing/2014/main" id="{A7323785-B63B-DE4E-A5EC-E9792BB5D5A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04" name="Freeform 203">
                  <a:extLst>
                    <a:ext uri="{FF2B5EF4-FFF2-40B4-BE49-F238E27FC236}">
                      <a16:creationId xmlns:a16="http://schemas.microsoft.com/office/drawing/2014/main" id="{DEFF491D-45FE-0644-B21D-93F32323151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05" name="Freeform 204">
                  <a:extLst>
                    <a:ext uri="{FF2B5EF4-FFF2-40B4-BE49-F238E27FC236}">
                      <a16:creationId xmlns:a16="http://schemas.microsoft.com/office/drawing/2014/main" id="{D7229D85-BA96-1E47-BEF3-188394D687B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06" name="Freeform 205">
                  <a:extLst>
                    <a:ext uri="{FF2B5EF4-FFF2-40B4-BE49-F238E27FC236}">
                      <a16:creationId xmlns:a16="http://schemas.microsoft.com/office/drawing/2014/main" id="{D328D7ED-E4C8-8145-91E9-1697D90D408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171" name="Group 170">
            <a:extLst>
              <a:ext uri="{FF2B5EF4-FFF2-40B4-BE49-F238E27FC236}">
                <a16:creationId xmlns:a16="http://schemas.microsoft.com/office/drawing/2014/main" id="{E3C42B7A-98CB-6347-8B71-39B750B4AA71}"/>
              </a:ext>
            </a:extLst>
          </p:cNvPr>
          <p:cNvGrpSpPr/>
          <p:nvPr/>
        </p:nvGrpSpPr>
        <p:grpSpPr>
          <a:xfrm>
            <a:off x="7903255" y="3305060"/>
            <a:ext cx="1323044" cy="748487"/>
            <a:chOff x="3670217" y="2254595"/>
            <a:chExt cx="1764058" cy="997982"/>
          </a:xfrm>
        </p:grpSpPr>
        <p:sp>
          <p:nvSpPr>
            <p:cNvPr id="172" name="Text Box 92">
              <a:extLst>
                <a:ext uri="{FF2B5EF4-FFF2-40B4-BE49-F238E27FC236}">
                  <a16:creationId xmlns:a16="http://schemas.microsoft.com/office/drawing/2014/main" id="{B011A2F8-9695-BA46-8CA9-E35BEA783E25}"/>
                </a:ext>
              </a:extLst>
            </p:cNvPr>
            <p:cNvSpPr txBox="1">
              <a:spLocks noChangeArrowheads="1"/>
            </p:cNvSpPr>
            <p:nvPr/>
          </p:nvSpPr>
          <p:spPr bwMode="auto">
            <a:xfrm>
              <a:off x="3858177" y="2254595"/>
              <a:ext cx="383010"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E</a:t>
              </a:r>
            </a:p>
          </p:txBody>
        </p:sp>
        <p:sp>
          <p:nvSpPr>
            <p:cNvPr id="173" name="Text Box 108">
              <a:extLst>
                <a:ext uri="{FF2B5EF4-FFF2-40B4-BE49-F238E27FC236}">
                  <a16:creationId xmlns:a16="http://schemas.microsoft.com/office/drawing/2014/main" id="{7163F02F-17ED-C44F-B86B-A1C3E5B30509}"/>
                </a:ext>
              </a:extLst>
            </p:cNvPr>
            <p:cNvSpPr txBox="1">
              <a:spLocks noChangeArrowheads="1"/>
            </p:cNvSpPr>
            <p:nvPr/>
          </p:nvSpPr>
          <p:spPr bwMode="auto">
            <a:xfrm>
              <a:off x="4888229" y="2259358"/>
              <a:ext cx="38728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F</a:t>
              </a:r>
            </a:p>
          </p:txBody>
        </p:sp>
        <p:sp>
          <p:nvSpPr>
            <p:cNvPr id="174" name="Line 141">
              <a:extLst>
                <a:ext uri="{FF2B5EF4-FFF2-40B4-BE49-F238E27FC236}">
                  <a16:creationId xmlns:a16="http://schemas.microsoft.com/office/drawing/2014/main" id="{CBB88C7C-78E5-2740-AA9E-D60B5912D637}"/>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76" name="Text Box 144">
              <a:extLst>
                <a:ext uri="{FF2B5EF4-FFF2-40B4-BE49-F238E27FC236}">
                  <a16:creationId xmlns:a16="http://schemas.microsoft.com/office/drawing/2014/main" id="{BFE1AB9B-2EAA-3646-A298-AB413E7A5D26}"/>
                </a:ext>
              </a:extLst>
            </p:cNvPr>
            <p:cNvSpPr txBox="1">
              <a:spLocks noChangeArrowheads="1"/>
            </p:cNvSpPr>
            <p:nvPr/>
          </p:nvSpPr>
          <p:spPr bwMode="auto">
            <a:xfrm>
              <a:off x="4783690" y="2883245"/>
              <a:ext cx="628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grpSp>
          <p:nvGrpSpPr>
            <p:cNvPr id="177" name="Group 176">
              <a:extLst>
                <a:ext uri="{FF2B5EF4-FFF2-40B4-BE49-F238E27FC236}">
                  <a16:creationId xmlns:a16="http://schemas.microsoft.com/office/drawing/2014/main" id="{2EEEE9B2-CAF4-4840-9D9B-D6AF0E983459}"/>
                </a:ext>
              </a:extLst>
            </p:cNvPr>
            <p:cNvGrpSpPr/>
            <p:nvPr/>
          </p:nvGrpSpPr>
          <p:grpSpPr>
            <a:xfrm>
              <a:off x="3670217" y="2586162"/>
              <a:ext cx="731126" cy="344556"/>
              <a:chOff x="7493876" y="2774731"/>
              <a:chExt cx="1481958" cy="894622"/>
            </a:xfrm>
          </p:grpSpPr>
          <p:sp>
            <p:nvSpPr>
              <p:cNvPr id="186" name="Freeform 185">
                <a:extLst>
                  <a:ext uri="{FF2B5EF4-FFF2-40B4-BE49-F238E27FC236}">
                    <a16:creationId xmlns:a16="http://schemas.microsoft.com/office/drawing/2014/main" id="{7E69BC95-0251-D24F-AD6E-561389FC80A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87" name="Oval 186">
                <a:extLst>
                  <a:ext uri="{FF2B5EF4-FFF2-40B4-BE49-F238E27FC236}">
                    <a16:creationId xmlns:a16="http://schemas.microsoft.com/office/drawing/2014/main" id="{6888D20B-9D89-4B4C-8E8F-1BB165CA61A6}"/>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88" name="Group 187">
                <a:extLst>
                  <a:ext uri="{FF2B5EF4-FFF2-40B4-BE49-F238E27FC236}">
                    <a16:creationId xmlns:a16="http://schemas.microsoft.com/office/drawing/2014/main" id="{C11A9864-04B0-C642-975B-2FFEB37EC0C9}"/>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F815E172-DF3B-CB47-8E92-A80C6D3657A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90" name="Freeform 189">
                  <a:extLst>
                    <a:ext uri="{FF2B5EF4-FFF2-40B4-BE49-F238E27FC236}">
                      <a16:creationId xmlns:a16="http://schemas.microsoft.com/office/drawing/2014/main" id="{5B86302E-E939-AD4E-AFF9-17636C7897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91" name="Freeform 190">
                  <a:extLst>
                    <a:ext uri="{FF2B5EF4-FFF2-40B4-BE49-F238E27FC236}">
                      <a16:creationId xmlns:a16="http://schemas.microsoft.com/office/drawing/2014/main" id="{5C5917F1-E302-CE45-8D20-9819BFA83C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92" name="Freeform 191">
                  <a:extLst>
                    <a:ext uri="{FF2B5EF4-FFF2-40B4-BE49-F238E27FC236}">
                      <a16:creationId xmlns:a16="http://schemas.microsoft.com/office/drawing/2014/main" id="{56545F24-94D8-7C4B-9573-CCC90CEF14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178" name="Group 177">
              <a:extLst>
                <a:ext uri="{FF2B5EF4-FFF2-40B4-BE49-F238E27FC236}">
                  <a16:creationId xmlns:a16="http://schemas.microsoft.com/office/drawing/2014/main" id="{5E0A2DE7-07A0-1247-98D1-3173BDB98A4B}"/>
                </a:ext>
              </a:extLst>
            </p:cNvPr>
            <p:cNvGrpSpPr/>
            <p:nvPr/>
          </p:nvGrpSpPr>
          <p:grpSpPr>
            <a:xfrm>
              <a:off x="4703149" y="2589549"/>
              <a:ext cx="731126" cy="344556"/>
              <a:chOff x="7493876" y="2774731"/>
              <a:chExt cx="1481958" cy="894622"/>
            </a:xfrm>
          </p:grpSpPr>
          <p:sp>
            <p:nvSpPr>
              <p:cNvPr id="179" name="Freeform 178">
                <a:extLst>
                  <a:ext uri="{FF2B5EF4-FFF2-40B4-BE49-F238E27FC236}">
                    <a16:creationId xmlns:a16="http://schemas.microsoft.com/office/drawing/2014/main" id="{10F4D360-E65F-D849-B554-1067764F2A1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80" name="Oval 179">
                <a:extLst>
                  <a:ext uri="{FF2B5EF4-FFF2-40B4-BE49-F238E27FC236}">
                    <a16:creationId xmlns:a16="http://schemas.microsoft.com/office/drawing/2014/main" id="{A6B447AA-3C49-F74C-844A-DB7E97A9C93A}"/>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81" name="Group 180">
                <a:extLst>
                  <a:ext uri="{FF2B5EF4-FFF2-40B4-BE49-F238E27FC236}">
                    <a16:creationId xmlns:a16="http://schemas.microsoft.com/office/drawing/2014/main" id="{0EA85C4B-510C-5948-A859-A34940D950C8}"/>
                  </a:ext>
                </a:extLst>
              </p:cNvPr>
              <p:cNvGrpSpPr/>
              <p:nvPr/>
            </p:nvGrpSpPr>
            <p:grpSpPr>
              <a:xfrm>
                <a:off x="7713663" y="2848339"/>
                <a:ext cx="1042107" cy="425543"/>
                <a:chOff x="7786941" y="2884917"/>
                <a:chExt cx="897649" cy="353919"/>
              </a:xfrm>
            </p:grpSpPr>
            <p:sp>
              <p:nvSpPr>
                <p:cNvPr id="182" name="Freeform 181">
                  <a:extLst>
                    <a:ext uri="{FF2B5EF4-FFF2-40B4-BE49-F238E27FC236}">
                      <a16:creationId xmlns:a16="http://schemas.microsoft.com/office/drawing/2014/main" id="{B3CC364E-1AC4-CB48-AA68-0F261278089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83" name="Freeform 182">
                  <a:extLst>
                    <a:ext uri="{FF2B5EF4-FFF2-40B4-BE49-F238E27FC236}">
                      <a16:creationId xmlns:a16="http://schemas.microsoft.com/office/drawing/2014/main" id="{B54FBD29-A743-664D-B298-216BFB6A0E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84" name="Freeform 183">
                  <a:extLst>
                    <a:ext uri="{FF2B5EF4-FFF2-40B4-BE49-F238E27FC236}">
                      <a16:creationId xmlns:a16="http://schemas.microsoft.com/office/drawing/2014/main" id="{C611F43E-D76E-1C42-8DE4-D6081FCAEA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85" name="Freeform 184">
                  <a:extLst>
                    <a:ext uri="{FF2B5EF4-FFF2-40B4-BE49-F238E27FC236}">
                      <a16:creationId xmlns:a16="http://schemas.microsoft.com/office/drawing/2014/main" id="{CAA4831E-FF15-F841-8C6E-C13EB5F994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467" name="Group 466">
            <a:extLst>
              <a:ext uri="{FF2B5EF4-FFF2-40B4-BE49-F238E27FC236}">
                <a16:creationId xmlns:a16="http://schemas.microsoft.com/office/drawing/2014/main" id="{582FCB21-81FE-7B4D-993E-70AE16E2CB72}"/>
              </a:ext>
            </a:extLst>
          </p:cNvPr>
          <p:cNvGrpSpPr/>
          <p:nvPr/>
        </p:nvGrpSpPr>
        <p:grpSpPr>
          <a:xfrm>
            <a:off x="3739430" y="4508939"/>
            <a:ext cx="1755064" cy="374016"/>
            <a:chOff x="2637447" y="3119120"/>
            <a:chExt cx="2340085" cy="498688"/>
          </a:xfrm>
        </p:grpSpPr>
        <p:sp>
          <p:nvSpPr>
            <p:cNvPr id="468" name="Line 57">
              <a:extLst>
                <a:ext uri="{FF2B5EF4-FFF2-40B4-BE49-F238E27FC236}">
                  <a16:creationId xmlns:a16="http://schemas.microsoft.com/office/drawing/2014/main" id="{8CE2752B-6E0C-F84A-9A32-BC1A3D305AAD}"/>
                </a:ext>
              </a:extLst>
            </p:cNvPr>
            <p:cNvSpPr>
              <a:spLocks noChangeShapeType="1"/>
            </p:cNvSpPr>
            <p:nvPr/>
          </p:nvSpPr>
          <p:spPr bwMode="auto">
            <a:xfrm flipH="1">
              <a:off x="4023360" y="3119120"/>
              <a:ext cx="954172" cy="18796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69" name="Text Box 18">
              <a:extLst>
                <a:ext uri="{FF2B5EF4-FFF2-40B4-BE49-F238E27FC236}">
                  <a16:creationId xmlns:a16="http://schemas.microsoft.com/office/drawing/2014/main" id="{99B67058-3545-9E43-9FA2-BC1B4BE58044}"/>
                </a:ext>
              </a:extLst>
            </p:cNvPr>
            <p:cNvSpPr txBox="1">
              <a:spLocks noChangeArrowheads="1"/>
            </p:cNvSpPr>
            <p:nvPr/>
          </p:nvSpPr>
          <p:spPr bwMode="auto">
            <a:xfrm>
              <a:off x="2637447" y="3311571"/>
              <a:ext cx="1415345" cy="30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050" dirty="0">
                  <a:solidFill>
                    <a:prstClr val="black"/>
                  </a:solidFill>
                  <a:latin typeface="Avenir Book" panose="020B0503020203020204" pitchFamily="34" charset="-78"/>
                  <a:cs typeface="Avenir Book" panose="020B0503020203020204" pitchFamily="34" charset="-78"/>
                </a:rPr>
                <a:t>IPv4 datagram</a:t>
              </a:r>
            </a:p>
          </p:txBody>
        </p:sp>
      </p:grpSp>
      <p:grpSp>
        <p:nvGrpSpPr>
          <p:cNvPr id="470" name="Group 469">
            <a:extLst>
              <a:ext uri="{FF2B5EF4-FFF2-40B4-BE49-F238E27FC236}">
                <a16:creationId xmlns:a16="http://schemas.microsoft.com/office/drawing/2014/main" id="{58A87233-BB18-2342-80C1-3FDAF4FCF0D6}"/>
              </a:ext>
            </a:extLst>
          </p:cNvPr>
          <p:cNvGrpSpPr/>
          <p:nvPr/>
        </p:nvGrpSpPr>
        <p:grpSpPr>
          <a:xfrm>
            <a:off x="5021849" y="3947679"/>
            <a:ext cx="3999690" cy="729619"/>
            <a:chOff x="4225418" y="2614613"/>
            <a:chExt cx="5332920" cy="1183086"/>
          </a:xfrm>
        </p:grpSpPr>
        <p:grpSp>
          <p:nvGrpSpPr>
            <p:cNvPr id="471" name="Group 470">
              <a:extLst>
                <a:ext uri="{FF2B5EF4-FFF2-40B4-BE49-F238E27FC236}">
                  <a16:creationId xmlns:a16="http://schemas.microsoft.com/office/drawing/2014/main" id="{6417E717-F932-334A-B523-B49F41EEFCEF}"/>
                </a:ext>
              </a:extLst>
            </p:cNvPr>
            <p:cNvGrpSpPr/>
            <p:nvPr/>
          </p:nvGrpSpPr>
          <p:grpSpPr>
            <a:xfrm>
              <a:off x="4225418" y="3289252"/>
              <a:ext cx="5303159" cy="508447"/>
              <a:chOff x="979298" y="4279852"/>
              <a:chExt cx="5303159" cy="508447"/>
            </a:xfrm>
          </p:grpSpPr>
          <p:sp>
            <p:nvSpPr>
              <p:cNvPr id="473" name="Rectangle 26">
                <a:extLst>
                  <a:ext uri="{FF2B5EF4-FFF2-40B4-BE49-F238E27FC236}">
                    <a16:creationId xmlns:a16="http://schemas.microsoft.com/office/drawing/2014/main" id="{E704B502-2B95-9F42-80CE-21EEE1329483}"/>
                  </a:ext>
                </a:extLst>
              </p:cNvPr>
              <p:cNvSpPr>
                <a:spLocks noChangeArrowheads="1"/>
              </p:cNvSpPr>
              <p:nvPr/>
            </p:nvSpPr>
            <p:spPr bwMode="auto">
              <a:xfrm>
                <a:off x="979298" y="4289347"/>
                <a:ext cx="5303159" cy="468314"/>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474" name="Line 27">
                <a:extLst>
                  <a:ext uri="{FF2B5EF4-FFF2-40B4-BE49-F238E27FC236}">
                    <a16:creationId xmlns:a16="http://schemas.microsoft.com/office/drawing/2014/main" id="{38D4C635-FA91-D44D-BD07-BB877820EACA}"/>
                  </a:ext>
                </a:extLst>
              </p:cNvPr>
              <p:cNvSpPr>
                <a:spLocks noChangeShapeType="1"/>
              </p:cNvSpPr>
              <p:nvPr/>
            </p:nvSpPr>
            <p:spPr bwMode="auto">
              <a:xfrm>
                <a:off x="2791545" y="4287759"/>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75" name="Line 28">
                <a:extLst>
                  <a:ext uri="{FF2B5EF4-FFF2-40B4-BE49-F238E27FC236}">
                    <a16:creationId xmlns:a16="http://schemas.microsoft.com/office/drawing/2014/main" id="{62A3BDAB-160E-D94B-927D-6AAC72DEDEAD}"/>
                  </a:ext>
                </a:extLst>
              </p:cNvPr>
              <p:cNvSpPr>
                <a:spLocks noChangeShapeType="1"/>
              </p:cNvSpPr>
              <p:nvPr/>
            </p:nvSpPr>
            <p:spPr bwMode="auto">
              <a:xfrm>
                <a:off x="2313707" y="4286172"/>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76" name="Line 29">
                <a:extLst>
                  <a:ext uri="{FF2B5EF4-FFF2-40B4-BE49-F238E27FC236}">
                    <a16:creationId xmlns:a16="http://schemas.microsoft.com/office/drawing/2014/main" id="{540B2AB8-5EC3-CC45-8B22-9378CEEA1A87}"/>
                  </a:ext>
                </a:extLst>
              </p:cNvPr>
              <p:cNvSpPr>
                <a:spLocks noChangeShapeType="1"/>
              </p:cNvSpPr>
              <p:nvPr/>
            </p:nvSpPr>
            <p:spPr bwMode="auto">
              <a:xfrm>
                <a:off x="2129045" y="4299810"/>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477" name="Group 476">
                <a:extLst>
                  <a:ext uri="{FF2B5EF4-FFF2-40B4-BE49-F238E27FC236}">
                    <a16:creationId xmlns:a16="http://schemas.microsoft.com/office/drawing/2014/main" id="{8A3CA284-45CA-7046-A47F-984CA0AEF54A}"/>
                  </a:ext>
                </a:extLst>
              </p:cNvPr>
              <p:cNvGrpSpPr/>
              <p:nvPr/>
            </p:nvGrpSpPr>
            <p:grpSpPr>
              <a:xfrm>
                <a:off x="2865478" y="4319509"/>
                <a:ext cx="3402012" cy="414337"/>
                <a:chOff x="8090620" y="3748009"/>
                <a:chExt cx="3402012" cy="414337"/>
              </a:xfrm>
            </p:grpSpPr>
            <p:sp>
              <p:nvSpPr>
                <p:cNvPr id="480" name="Line 65">
                  <a:extLst>
                    <a:ext uri="{FF2B5EF4-FFF2-40B4-BE49-F238E27FC236}">
                      <a16:creationId xmlns:a16="http://schemas.microsoft.com/office/drawing/2014/main" id="{58CA2B8C-1734-0B42-A1DE-5FF99DFC0046}"/>
                    </a:ext>
                  </a:extLst>
                </p:cNvPr>
                <p:cNvSpPr>
                  <a:spLocks noChangeShapeType="1"/>
                </p:cNvSpPr>
                <p:nvPr/>
              </p:nvSpPr>
              <p:spPr bwMode="auto">
                <a:xfrm>
                  <a:off x="8743763" y="40537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1" name="Rectangle 5">
                  <a:extLst>
                    <a:ext uri="{FF2B5EF4-FFF2-40B4-BE49-F238E27FC236}">
                      <a16:creationId xmlns:a16="http://schemas.microsoft.com/office/drawing/2014/main" id="{083BA3FA-8CB0-B247-8BDD-71A9460BBC83}"/>
                    </a:ext>
                  </a:extLst>
                </p:cNvPr>
                <p:cNvSpPr>
                  <a:spLocks noChangeArrowheads="1"/>
                </p:cNvSpPr>
                <p:nvPr/>
              </p:nvSpPr>
              <p:spPr bwMode="auto">
                <a:xfrm>
                  <a:off x="8090620" y="3751184"/>
                  <a:ext cx="3402012" cy="401638"/>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482" name="Line 8">
                  <a:extLst>
                    <a:ext uri="{FF2B5EF4-FFF2-40B4-BE49-F238E27FC236}">
                      <a16:creationId xmlns:a16="http://schemas.microsoft.com/office/drawing/2014/main" id="{350DB54B-5F36-B04C-B44A-9922DAACE4BF}"/>
                    </a:ext>
                  </a:extLst>
                </p:cNvPr>
                <p:cNvSpPr>
                  <a:spLocks noChangeShapeType="1"/>
                </p:cNvSpPr>
                <p:nvPr/>
              </p:nvSpPr>
              <p:spPr bwMode="auto">
                <a:xfrm>
                  <a:off x="81747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3" name="Line 9">
                  <a:extLst>
                    <a:ext uri="{FF2B5EF4-FFF2-40B4-BE49-F238E27FC236}">
                      <a16:creationId xmlns:a16="http://schemas.microsoft.com/office/drawing/2014/main" id="{BF3D96E9-0FCE-6146-A7D2-999BEAE4DD65}"/>
                    </a:ext>
                  </a:extLst>
                </p:cNvPr>
                <p:cNvSpPr>
                  <a:spLocks noChangeShapeType="1"/>
                </p:cNvSpPr>
                <p:nvPr/>
              </p:nvSpPr>
              <p:spPr bwMode="auto">
                <a:xfrm>
                  <a:off x="8133482" y="3749596"/>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4" name="Line 10">
                  <a:extLst>
                    <a:ext uri="{FF2B5EF4-FFF2-40B4-BE49-F238E27FC236}">
                      <a16:creationId xmlns:a16="http://schemas.microsoft.com/office/drawing/2014/main" id="{FABE8F28-530E-CF4F-9CE5-F9516E73F302}"/>
                    </a:ext>
                  </a:extLst>
                </p:cNvPr>
                <p:cNvSpPr>
                  <a:spLocks noChangeShapeType="1"/>
                </p:cNvSpPr>
                <p:nvPr/>
              </p:nvSpPr>
              <p:spPr bwMode="auto">
                <a:xfrm>
                  <a:off x="82509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5" name="Line 11">
                  <a:extLst>
                    <a:ext uri="{FF2B5EF4-FFF2-40B4-BE49-F238E27FC236}">
                      <a16:creationId xmlns:a16="http://schemas.microsoft.com/office/drawing/2014/main" id="{A52F325C-2ACD-9042-B1E1-02285FB9AEE0}"/>
                    </a:ext>
                  </a:extLst>
                </p:cNvPr>
                <p:cNvSpPr>
                  <a:spLocks noChangeShapeType="1"/>
                </p:cNvSpPr>
                <p:nvPr/>
              </p:nvSpPr>
              <p:spPr bwMode="auto">
                <a:xfrm>
                  <a:off x="829223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6" name="Line 12">
                  <a:extLst>
                    <a:ext uri="{FF2B5EF4-FFF2-40B4-BE49-F238E27FC236}">
                      <a16:creationId xmlns:a16="http://schemas.microsoft.com/office/drawing/2014/main" id="{2414715C-3B10-6C4D-8622-E9A6624259EE}"/>
                    </a:ext>
                  </a:extLst>
                </p:cNvPr>
                <p:cNvSpPr>
                  <a:spLocks noChangeShapeType="1"/>
                </p:cNvSpPr>
                <p:nvPr/>
              </p:nvSpPr>
              <p:spPr bwMode="auto">
                <a:xfrm>
                  <a:off x="8346207"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7" name="Line 13">
                  <a:extLst>
                    <a:ext uri="{FF2B5EF4-FFF2-40B4-BE49-F238E27FC236}">
                      <a16:creationId xmlns:a16="http://schemas.microsoft.com/office/drawing/2014/main" id="{8951336E-5F7F-0A41-AB9E-17FDE2E72D71}"/>
                    </a:ext>
                  </a:extLst>
                </p:cNvPr>
                <p:cNvSpPr>
                  <a:spLocks noChangeShapeType="1"/>
                </p:cNvSpPr>
                <p:nvPr/>
              </p:nvSpPr>
              <p:spPr bwMode="auto">
                <a:xfrm>
                  <a:off x="841288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8" name="Line 14">
                  <a:extLst>
                    <a:ext uri="{FF2B5EF4-FFF2-40B4-BE49-F238E27FC236}">
                      <a16:creationId xmlns:a16="http://schemas.microsoft.com/office/drawing/2014/main" id="{D109FFC4-0686-BA45-8416-CCA8AE188951}"/>
                    </a:ext>
                  </a:extLst>
                </p:cNvPr>
                <p:cNvSpPr>
                  <a:spLocks noChangeShapeType="1"/>
                </p:cNvSpPr>
                <p:nvPr/>
              </p:nvSpPr>
              <p:spPr bwMode="auto">
                <a:xfrm>
                  <a:off x="872403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89" name="Line 15">
                  <a:extLst>
                    <a:ext uri="{FF2B5EF4-FFF2-40B4-BE49-F238E27FC236}">
                      <a16:creationId xmlns:a16="http://schemas.microsoft.com/office/drawing/2014/main" id="{BDE93B63-B7CB-6E4A-980E-E24EA4C058F5}"/>
                    </a:ext>
                  </a:extLst>
                </p:cNvPr>
                <p:cNvSpPr>
                  <a:spLocks noChangeShapeType="1"/>
                </p:cNvSpPr>
                <p:nvPr/>
              </p:nvSpPr>
              <p:spPr bwMode="auto">
                <a:xfrm>
                  <a:off x="909868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478" name="Rectangle 5">
                <a:extLst>
                  <a:ext uri="{FF2B5EF4-FFF2-40B4-BE49-F238E27FC236}">
                    <a16:creationId xmlns:a16="http://schemas.microsoft.com/office/drawing/2014/main" id="{B5E41425-B1F8-2445-ADEE-043413AFC1E8}"/>
                  </a:ext>
                </a:extLst>
              </p:cNvPr>
              <p:cNvSpPr>
                <a:spLocks noChangeArrowheads="1"/>
              </p:cNvSpPr>
              <p:nvPr/>
            </p:nvSpPr>
            <p:spPr bwMode="auto">
              <a:xfrm>
                <a:off x="2901848" y="4384275"/>
                <a:ext cx="3244616" cy="285690"/>
              </a:xfrm>
              <a:prstGeom prst="rect">
                <a:avLst/>
              </a:prstGeom>
              <a:solidFill>
                <a:srgbClr val="66CCFF"/>
              </a:solidFill>
              <a:ln w="12700">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479" name="Text Box 64">
                <a:extLst>
                  <a:ext uri="{FF2B5EF4-FFF2-40B4-BE49-F238E27FC236}">
                    <a16:creationId xmlns:a16="http://schemas.microsoft.com/office/drawing/2014/main" id="{A3A8B632-6487-834D-BE46-4579297998B8}"/>
                  </a:ext>
                </a:extLst>
              </p:cNvPr>
              <p:cNvSpPr txBox="1">
                <a:spLocks noChangeArrowheads="1"/>
              </p:cNvSpPr>
              <p:nvPr/>
            </p:nvSpPr>
            <p:spPr bwMode="auto">
              <a:xfrm>
                <a:off x="4133520" y="4301713"/>
                <a:ext cx="1746632" cy="48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IPv6 datagram</a:t>
                </a:r>
              </a:p>
            </p:txBody>
          </p:sp>
          <p:sp>
            <p:nvSpPr>
              <p:cNvPr id="491" name="Line 29">
                <a:extLst>
                  <a:ext uri="{FF2B5EF4-FFF2-40B4-BE49-F238E27FC236}">
                    <a16:creationId xmlns:a16="http://schemas.microsoft.com/office/drawing/2014/main" id="{DAB9ECEA-D85D-1A4F-BA23-45E2EF5BAE7A}"/>
                  </a:ext>
                </a:extLst>
              </p:cNvPr>
              <p:cNvSpPr>
                <a:spLocks noChangeShapeType="1"/>
              </p:cNvSpPr>
              <p:nvPr/>
            </p:nvSpPr>
            <p:spPr bwMode="auto">
              <a:xfrm>
                <a:off x="1141962" y="4285554"/>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92" name="Line 29">
                <a:extLst>
                  <a:ext uri="{FF2B5EF4-FFF2-40B4-BE49-F238E27FC236}">
                    <a16:creationId xmlns:a16="http://schemas.microsoft.com/office/drawing/2014/main" id="{1835EE88-FFC9-6145-9FA4-024B97A0E0A6}"/>
                  </a:ext>
                </a:extLst>
              </p:cNvPr>
              <p:cNvSpPr>
                <a:spLocks noChangeShapeType="1"/>
              </p:cNvSpPr>
              <p:nvPr/>
            </p:nvSpPr>
            <p:spPr bwMode="auto">
              <a:xfrm>
                <a:off x="1214646" y="4294108"/>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93" name="Line 29">
                <a:extLst>
                  <a:ext uri="{FF2B5EF4-FFF2-40B4-BE49-F238E27FC236}">
                    <a16:creationId xmlns:a16="http://schemas.microsoft.com/office/drawing/2014/main" id="{DA546E44-2985-B04E-9342-D3FA12D49CE2}"/>
                  </a:ext>
                </a:extLst>
              </p:cNvPr>
              <p:cNvSpPr>
                <a:spLocks noChangeShapeType="1"/>
              </p:cNvSpPr>
              <p:nvPr/>
            </p:nvSpPr>
            <p:spPr bwMode="auto">
              <a:xfrm>
                <a:off x="1024733" y="4279852"/>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494" name="Line 29">
                <a:extLst>
                  <a:ext uri="{FF2B5EF4-FFF2-40B4-BE49-F238E27FC236}">
                    <a16:creationId xmlns:a16="http://schemas.microsoft.com/office/drawing/2014/main" id="{F68BA5C6-0D09-1A48-9B38-855C654FF9D3}"/>
                  </a:ext>
                </a:extLst>
              </p:cNvPr>
              <p:cNvSpPr>
                <a:spLocks noChangeShapeType="1"/>
              </p:cNvSpPr>
              <p:nvPr/>
            </p:nvSpPr>
            <p:spPr bwMode="auto">
              <a:xfrm>
                <a:off x="1749220" y="4299812"/>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472" name="Freeform 471">
              <a:extLst>
                <a:ext uri="{FF2B5EF4-FFF2-40B4-BE49-F238E27FC236}">
                  <a16:creationId xmlns:a16="http://schemas.microsoft.com/office/drawing/2014/main" id="{AAB7D595-0EAC-C340-8646-E5D0558E23D5}"/>
                </a:ext>
              </a:extLst>
            </p:cNvPr>
            <p:cNvSpPr/>
            <p:nvPr/>
          </p:nvSpPr>
          <p:spPr>
            <a:xfrm>
              <a:off x="4672013" y="2614613"/>
              <a:ext cx="4886325" cy="685800"/>
            </a:xfrm>
            <a:custGeom>
              <a:avLst/>
              <a:gdLst>
                <a:gd name="connsiteX0" fmla="*/ 0 w 4886325"/>
                <a:gd name="connsiteY0" fmla="*/ 685800 h 685800"/>
                <a:gd name="connsiteX1" fmla="*/ 2171700 w 4886325"/>
                <a:gd name="connsiteY1" fmla="*/ 0 h 685800"/>
                <a:gd name="connsiteX2" fmla="*/ 2443162 w 4886325"/>
                <a:gd name="connsiteY2" fmla="*/ 157162 h 685800"/>
                <a:gd name="connsiteX3" fmla="*/ 2493168 w 4886325"/>
                <a:gd name="connsiteY3" fmla="*/ 150018 h 685800"/>
                <a:gd name="connsiteX4" fmla="*/ 4886325 w 4886325"/>
                <a:gd name="connsiteY4" fmla="*/ 685800 h 685800"/>
                <a:gd name="connsiteX5" fmla="*/ 0 w 4886325"/>
                <a:gd name="connsiteY5"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6325" h="685800">
                  <a:moveTo>
                    <a:pt x="0" y="685800"/>
                  </a:moveTo>
                  <a:lnTo>
                    <a:pt x="2171700" y="0"/>
                  </a:lnTo>
                  <a:lnTo>
                    <a:pt x="2443162" y="157162"/>
                  </a:lnTo>
                  <a:lnTo>
                    <a:pt x="2493168" y="150018"/>
                  </a:lnTo>
                  <a:lnTo>
                    <a:pt x="4886325" y="685800"/>
                  </a:lnTo>
                  <a:lnTo>
                    <a:pt x="0" y="685800"/>
                  </a:lnTo>
                  <a:close/>
                </a:path>
              </a:pathLst>
            </a:custGeom>
            <a:gradFill>
              <a:gsLst>
                <a:gs pos="0">
                  <a:schemeClr val="accent1">
                    <a:lumMod val="5000"/>
                    <a:lumOff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sp>
        <p:nvSpPr>
          <p:cNvPr id="490" name="TextBox 489">
            <a:extLst>
              <a:ext uri="{FF2B5EF4-FFF2-40B4-BE49-F238E27FC236}">
                <a16:creationId xmlns:a16="http://schemas.microsoft.com/office/drawing/2014/main" id="{ED951575-6D9E-8444-AF65-4E4F4F15AFAD}"/>
              </a:ext>
            </a:extLst>
          </p:cNvPr>
          <p:cNvSpPr txBox="1"/>
          <p:nvPr/>
        </p:nvSpPr>
        <p:spPr>
          <a:xfrm>
            <a:off x="5373227" y="4649908"/>
            <a:ext cx="4493538" cy="300082"/>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T</a:t>
            </a:r>
            <a:r>
              <a:rPr lang="en-US" sz="1350" dirty="0" smtClean="0">
                <a:solidFill>
                  <a:prstClr val="black"/>
                </a:solidFill>
                <a:latin typeface="Avenir Book" panose="020B0503020203020204" pitchFamily="34" charset="-78"/>
                <a:cs typeface="Avenir Book" panose="020B0503020203020204" pitchFamily="34" charset="-78"/>
              </a:rPr>
              <a:t>unneling</a:t>
            </a:r>
            <a:r>
              <a:rPr lang="en-US" sz="1350" dirty="0">
                <a:solidFill>
                  <a:prstClr val="black"/>
                </a:solidFill>
                <a:latin typeface="Avenir Book" panose="020B0503020203020204" pitchFamily="34" charset="-78"/>
                <a:cs typeface="Avenir Book" panose="020B0503020203020204" pitchFamily="34" charset="-78"/>
              </a:rPr>
              <a:t>: IPv6 datagram as payload in a IPv4 datagram</a:t>
            </a:r>
          </a:p>
        </p:txBody>
      </p:sp>
      <p:grpSp>
        <p:nvGrpSpPr>
          <p:cNvPr id="460" name="Group 459">
            <a:extLst>
              <a:ext uri="{FF2B5EF4-FFF2-40B4-BE49-F238E27FC236}">
                <a16:creationId xmlns:a16="http://schemas.microsoft.com/office/drawing/2014/main" id="{4D18DF3D-F021-0C48-A36D-4B23F8AAFD1C}"/>
              </a:ext>
            </a:extLst>
          </p:cNvPr>
          <p:cNvGrpSpPr/>
          <p:nvPr/>
        </p:nvGrpSpPr>
        <p:grpSpPr>
          <a:xfrm>
            <a:off x="6816359" y="3754535"/>
            <a:ext cx="628650" cy="282377"/>
            <a:chOff x="6827520" y="2412417"/>
            <a:chExt cx="838200" cy="376503"/>
          </a:xfrm>
        </p:grpSpPr>
        <p:sp>
          <p:nvSpPr>
            <p:cNvPr id="461" name="Right Arrow 460">
              <a:extLst>
                <a:ext uri="{FF2B5EF4-FFF2-40B4-BE49-F238E27FC236}">
                  <a16:creationId xmlns:a16="http://schemas.microsoft.com/office/drawing/2014/main" id="{FEC858D0-05CB-1D47-B1C9-43E27921274B}"/>
                </a:ext>
              </a:extLst>
            </p:cNvPr>
            <p:cNvSpPr/>
            <p:nvPr/>
          </p:nvSpPr>
          <p:spPr>
            <a:xfrm>
              <a:off x="7178040" y="2468880"/>
              <a:ext cx="487680" cy="304800"/>
            </a:xfrm>
            <a:prstGeom prst="rightArrow">
              <a:avLst/>
            </a:prstGeom>
            <a:gradFill>
              <a:gsLst>
                <a:gs pos="0">
                  <a:schemeClr val="accent1">
                    <a:lumMod val="5000"/>
                    <a:lumOff val="95000"/>
                  </a:schemeClr>
                </a:gs>
                <a:gs pos="100000">
                  <a:srgbClr val="CC000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462" name="Group 61">
              <a:extLst>
                <a:ext uri="{FF2B5EF4-FFF2-40B4-BE49-F238E27FC236}">
                  <a16:creationId xmlns:a16="http://schemas.microsoft.com/office/drawing/2014/main" id="{43EB2327-7325-AB41-A3B5-0C0DE2655D45}"/>
                </a:ext>
              </a:extLst>
            </p:cNvPr>
            <p:cNvGrpSpPr>
              <a:grpSpLocks/>
            </p:cNvGrpSpPr>
            <p:nvPr/>
          </p:nvGrpSpPr>
          <p:grpSpPr bwMode="auto">
            <a:xfrm>
              <a:off x="6827520" y="2412417"/>
              <a:ext cx="335280" cy="376503"/>
              <a:chOff x="335231" y="4405745"/>
              <a:chExt cx="1252537" cy="2138362"/>
            </a:xfrm>
          </p:grpSpPr>
          <p:sp>
            <p:nvSpPr>
              <p:cNvPr id="463" name="Freeform 462">
                <a:extLst>
                  <a:ext uri="{FF2B5EF4-FFF2-40B4-BE49-F238E27FC236}">
                    <a16:creationId xmlns:a16="http://schemas.microsoft.com/office/drawing/2014/main" id="{10DEFA56-477A-FB49-8503-F1F4C4F92FF5}"/>
                  </a:ext>
                </a:extLst>
              </p:cNvPr>
              <p:cNvSpPr/>
              <p:nvPr/>
            </p:nvSpPr>
            <p:spPr>
              <a:xfrm>
                <a:off x="335231" y="4406992"/>
                <a:ext cx="965619" cy="2136350"/>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CC0001"/>
              </a:solidFill>
              <a:ln w="25400" cap="flat" cmpd="sng" algn="ctr">
                <a:noFill/>
                <a:prstDash val="solid"/>
              </a:ln>
              <a:effectLst/>
            </p:spPr>
            <p:txBody>
              <a:bodyPr anchor="ctr"/>
              <a:lstStyle/>
              <a:p>
                <a:pPr algn="ctr" defTabSz="685800">
                  <a:defRPr/>
                </a:pPr>
                <a:endParaRPr lang="en-US" sz="1350" kern="0" dirty="0">
                  <a:solidFill>
                    <a:sysClr val="window" lastClr="FFFFFF"/>
                  </a:solidFill>
                  <a:latin typeface="Avenir Book" panose="020B0503020203020204" pitchFamily="34" charset="-78"/>
                  <a:cs typeface="Avenir Book" panose="020B0503020203020204" pitchFamily="34" charset="-78"/>
                </a:endParaRPr>
              </a:p>
            </p:txBody>
          </p:sp>
          <p:sp>
            <p:nvSpPr>
              <p:cNvPr id="464" name="Freeform 463">
                <a:extLst>
                  <a:ext uri="{FF2B5EF4-FFF2-40B4-BE49-F238E27FC236}">
                    <a16:creationId xmlns:a16="http://schemas.microsoft.com/office/drawing/2014/main" id="{2E0154E9-B9C9-C04C-B69D-570B28DA959C}"/>
                  </a:ext>
                </a:extLst>
              </p:cNvPr>
              <p:cNvSpPr/>
              <p:nvPr/>
            </p:nvSpPr>
            <p:spPr>
              <a:xfrm>
                <a:off x="351325" y="4411451"/>
                <a:ext cx="1235186" cy="77158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w="25400" cap="flat" cmpd="sng" algn="ctr">
                <a:noFill/>
                <a:prstDash val="solid"/>
              </a:ln>
              <a:effectLst/>
            </p:spPr>
            <p:txBody>
              <a:bodyPr anchor="ctr"/>
              <a:lstStyle/>
              <a:p>
                <a:pPr algn="ctr" defTabSz="685800">
                  <a:defRPr/>
                </a:pPr>
                <a:endParaRPr lang="en-US" sz="1350" kern="0" dirty="0">
                  <a:solidFill>
                    <a:sysClr val="window" lastClr="FFFFFF"/>
                  </a:solidFill>
                  <a:latin typeface="Avenir Book" panose="020B0503020203020204" pitchFamily="34" charset="-78"/>
                  <a:cs typeface="Avenir Book" panose="020B0503020203020204" pitchFamily="34" charset="-78"/>
                </a:endParaRPr>
              </a:p>
            </p:txBody>
          </p:sp>
          <p:sp>
            <p:nvSpPr>
              <p:cNvPr id="465" name="Rectangle 65">
                <a:extLst>
                  <a:ext uri="{FF2B5EF4-FFF2-40B4-BE49-F238E27FC236}">
                    <a16:creationId xmlns:a16="http://schemas.microsoft.com/office/drawing/2014/main" id="{1C32B141-66A3-F744-B5C1-7283AA1EDE73}"/>
                  </a:ext>
                </a:extLst>
              </p:cNvPr>
              <p:cNvSpPr>
                <a:spLocks noChangeArrowheads="1"/>
              </p:cNvSpPr>
              <p:nvPr/>
            </p:nvSpPr>
            <p:spPr bwMode="auto">
              <a:xfrm>
                <a:off x="1296825" y="5178575"/>
                <a:ext cx="289686" cy="1351389"/>
              </a:xfrm>
              <a:prstGeom prst="rect">
                <a:avLst/>
              </a:prstGeom>
              <a:solidFill>
                <a:srgbClr val="EBADAA"/>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endParaRPr lang="en-US" altLang="en-US" sz="1350" dirty="0">
                  <a:solidFill>
                    <a:srgbClr val="FFFFFF"/>
                  </a:solidFill>
                  <a:latin typeface="Avenir Book" panose="020B0503020203020204" pitchFamily="34" charset="-78"/>
                  <a:cs typeface="Avenir Book" panose="020B0503020203020204" pitchFamily="34" charset="-78"/>
                </a:endParaRPr>
              </a:p>
            </p:txBody>
          </p:sp>
        </p:grpSp>
      </p:grpSp>
      <p:sp>
        <p:nvSpPr>
          <p:cNvPr id="20" name="Rectangle 19">
            <a:extLst>
              <a:ext uri="{FF2B5EF4-FFF2-40B4-BE49-F238E27FC236}">
                <a16:creationId xmlns:a16="http://schemas.microsoft.com/office/drawing/2014/main" id="{00DD4844-819E-9E45-B164-6CDFAEE54721}"/>
              </a:ext>
            </a:extLst>
          </p:cNvPr>
          <p:cNvSpPr/>
          <p:nvPr/>
        </p:nvSpPr>
        <p:spPr>
          <a:xfrm>
            <a:off x="2255789" y="1047966"/>
            <a:ext cx="7543800" cy="180594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7" name="Group 6">
            <a:extLst>
              <a:ext uri="{FF2B5EF4-FFF2-40B4-BE49-F238E27FC236}">
                <a16:creationId xmlns:a16="http://schemas.microsoft.com/office/drawing/2014/main" id="{6576096C-AF15-BD40-9CA1-5F9A555E20FA}"/>
              </a:ext>
            </a:extLst>
          </p:cNvPr>
          <p:cNvGrpSpPr/>
          <p:nvPr/>
        </p:nvGrpSpPr>
        <p:grpSpPr>
          <a:xfrm>
            <a:off x="5571031" y="3754110"/>
            <a:ext cx="2988897" cy="298249"/>
            <a:chOff x="5243279" y="4964546"/>
            <a:chExt cx="3985195" cy="397665"/>
          </a:xfrm>
        </p:grpSpPr>
        <p:sp>
          <p:nvSpPr>
            <p:cNvPr id="165" name="Text Box 144">
              <a:extLst>
                <a:ext uri="{FF2B5EF4-FFF2-40B4-BE49-F238E27FC236}">
                  <a16:creationId xmlns:a16="http://schemas.microsoft.com/office/drawing/2014/main" id="{5162208E-6A82-C943-B994-B2D4BDC38859}"/>
                </a:ext>
              </a:extLst>
            </p:cNvPr>
            <p:cNvSpPr txBox="1">
              <a:spLocks noChangeArrowheads="1"/>
            </p:cNvSpPr>
            <p:nvPr/>
          </p:nvSpPr>
          <p:spPr bwMode="auto">
            <a:xfrm>
              <a:off x="5243279" y="4964546"/>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sp>
          <p:nvSpPr>
            <p:cNvPr id="214" name="Text Box 143">
              <a:extLst>
                <a:ext uri="{FF2B5EF4-FFF2-40B4-BE49-F238E27FC236}">
                  <a16:creationId xmlns:a16="http://schemas.microsoft.com/office/drawing/2014/main" id="{E4FD710E-6938-5A41-BE72-D4BFF3EB9495}"/>
                </a:ext>
              </a:extLst>
            </p:cNvPr>
            <p:cNvSpPr txBox="1">
              <a:spLocks noChangeArrowheads="1"/>
            </p:cNvSpPr>
            <p:nvPr/>
          </p:nvSpPr>
          <p:spPr bwMode="auto">
            <a:xfrm>
              <a:off x="8298305" y="4992879"/>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grpSp>
      <p:grpSp>
        <p:nvGrpSpPr>
          <p:cNvPr id="175" name="Group 174">
            <a:extLst>
              <a:ext uri="{FF2B5EF4-FFF2-40B4-BE49-F238E27FC236}">
                <a16:creationId xmlns:a16="http://schemas.microsoft.com/office/drawing/2014/main" id="{6955EFF3-F060-3445-9081-547BFBAF19BD}"/>
              </a:ext>
            </a:extLst>
          </p:cNvPr>
          <p:cNvGrpSpPr/>
          <p:nvPr/>
        </p:nvGrpSpPr>
        <p:grpSpPr>
          <a:xfrm>
            <a:off x="4849115" y="1417772"/>
            <a:ext cx="4376075" cy="1250080"/>
            <a:chOff x="4282206" y="4270968"/>
            <a:chExt cx="5834767" cy="1666773"/>
          </a:xfrm>
        </p:grpSpPr>
        <p:grpSp>
          <p:nvGrpSpPr>
            <p:cNvPr id="197" name="Group 196">
              <a:extLst>
                <a:ext uri="{FF2B5EF4-FFF2-40B4-BE49-F238E27FC236}">
                  <a16:creationId xmlns:a16="http://schemas.microsoft.com/office/drawing/2014/main" id="{84987C4E-F0D3-1E4E-9333-AA4663F4A8D6}"/>
                </a:ext>
              </a:extLst>
            </p:cNvPr>
            <p:cNvGrpSpPr/>
            <p:nvPr/>
          </p:nvGrpSpPr>
          <p:grpSpPr>
            <a:xfrm>
              <a:off x="5980176" y="4270968"/>
              <a:ext cx="2432304" cy="1345360"/>
              <a:chOff x="5705856" y="2228808"/>
              <a:chExt cx="2432304" cy="1345360"/>
            </a:xfrm>
          </p:grpSpPr>
          <p:sp>
            <p:nvSpPr>
              <p:cNvPr id="261" name="Freeform 417">
                <a:extLst>
                  <a:ext uri="{FF2B5EF4-FFF2-40B4-BE49-F238E27FC236}">
                    <a16:creationId xmlns:a16="http://schemas.microsoft.com/office/drawing/2014/main" id="{87F82499-92C4-7044-81C6-8C0BE2857D86}"/>
                  </a:ext>
                </a:extLst>
              </p:cNvPr>
              <p:cNvSpPr>
                <a:spLocks/>
              </p:cNvSpPr>
              <p:nvPr/>
            </p:nvSpPr>
            <p:spPr bwMode="auto">
              <a:xfrm rot="659626">
                <a:off x="5879224" y="2228808"/>
                <a:ext cx="2125934" cy="1345360"/>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 name="connsiteX0" fmla="*/ 6208 w 10764"/>
                  <a:gd name="connsiteY0" fmla="*/ 124 h 9874"/>
                  <a:gd name="connsiteX1" fmla="*/ 3717 w 10764"/>
                  <a:gd name="connsiteY1" fmla="*/ 746 h 9874"/>
                  <a:gd name="connsiteX2" fmla="*/ 1941 w 10764"/>
                  <a:gd name="connsiteY2" fmla="*/ 1872 h 9874"/>
                  <a:gd name="connsiteX3" fmla="*/ 1420 w 10764"/>
                  <a:gd name="connsiteY3" fmla="*/ 3354 h 9874"/>
                  <a:gd name="connsiteX4" fmla="*/ 165 w 10764"/>
                  <a:gd name="connsiteY4" fmla="*/ 4361 h 9874"/>
                  <a:gd name="connsiteX5" fmla="*/ 127 w 10764"/>
                  <a:gd name="connsiteY5" fmla="*/ 6761 h 9874"/>
                  <a:gd name="connsiteX6" fmla="*/ 1227 w 10764"/>
                  <a:gd name="connsiteY6" fmla="*/ 7205 h 9874"/>
                  <a:gd name="connsiteX7" fmla="*/ 4374 w 10764"/>
                  <a:gd name="connsiteY7" fmla="*/ 7205 h 9874"/>
                  <a:gd name="connsiteX8" fmla="*/ 5725 w 10764"/>
                  <a:gd name="connsiteY8" fmla="*/ 8183 h 9874"/>
                  <a:gd name="connsiteX9" fmla="*/ 7212 w 10764"/>
                  <a:gd name="connsiteY9" fmla="*/ 9694 h 9874"/>
                  <a:gd name="connsiteX10" fmla="*/ 8351 w 10764"/>
                  <a:gd name="connsiteY10" fmla="*/ 9754 h 9874"/>
                  <a:gd name="connsiteX11" fmla="*/ 9142 w 10764"/>
                  <a:gd name="connsiteY11" fmla="*/ 8894 h 9874"/>
                  <a:gd name="connsiteX12" fmla="*/ 9528 w 10764"/>
                  <a:gd name="connsiteY12" fmla="*/ 6554 h 9874"/>
                  <a:gd name="connsiteX13" fmla="*/ 10762 w 10764"/>
                  <a:gd name="connsiteY13" fmla="*/ 4612 h 9874"/>
                  <a:gd name="connsiteX14" fmla="*/ 9818 w 10764"/>
                  <a:gd name="connsiteY14" fmla="*/ 1546 h 9874"/>
                  <a:gd name="connsiteX15" fmla="*/ 8968 w 10764"/>
                  <a:gd name="connsiteY15" fmla="*/ 213 h 9874"/>
                  <a:gd name="connsiteX16" fmla="*/ 7443 w 10764"/>
                  <a:gd name="connsiteY16" fmla="*/ 5 h 9874"/>
                  <a:gd name="connsiteX17" fmla="*/ 6208 w 10764"/>
                  <a:gd name="connsiteY17" fmla="*/ 124 h 9874"/>
                  <a:gd name="connsiteX0" fmla="*/ 5767 w 10000"/>
                  <a:gd name="connsiteY0" fmla="*/ 126 h 12428"/>
                  <a:gd name="connsiteX1" fmla="*/ 3453 w 10000"/>
                  <a:gd name="connsiteY1" fmla="*/ 756 h 12428"/>
                  <a:gd name="connsiteX2" fmla="*/ 1803 w 10000"/>
                  <a:gd name="connsiteY2" fmla="*/ 1896 h 12428"/>
                  <a:gd name="connsiteX3" fmla="*/ 1319 w 10000"/>
                  <a:gd name="connsiteY3" fmla="*/ 3397 h 12428"/>
                  <a:gd name="connsiteX4" fmla="*/ 153 w 10000"/>
                  <a:gd name="connsiteY4" fmla="*/ 4417 h 12428"/>
                  <a:gd name="connsiteX5" fmla="*/ 118 w 10000"/>
                  <a:gd name="connsiteY5" fmla="*/ 6847 h 12428"/>
                  <a:gd name="connsiteX6" fmla="*/ 1140 w 10000"/>
                  <a:gd name="connsiteY6" fmla="*/ 7297 h 12428"/>
                  <a:gd name="connsiteX7" fmla="*/ 4064 w 10000"/>
                  <a:gd name="connsiteY7" fmla="*/ 7297 h 12428"/>
                  <a:gd name="connsiteX8" fmla="*/ 4730 w 10000"/>
                  <a:gd name="connsiteY8" fmla="*/ 12382 h 12428"/>
                  <a:gd name="connsiteX9" fmla="*/ 6700 w 10000"/>
                  <a:gd name="connsiteY9" fmla="*/ 9818 h 12428"/>
                  <a:gd name="connsiteX10" fmla="*/ 7758 w 10000"/>
                  <a:gd name="connsiteY10" fmla="*/ 9878 h 12428"/>
                  <a:gd name="connsiteX11" fmla="*/ 8493 w 10000"/>
                  <a:gd name="connsiteY11" fmla="*/ 9007 h 12428"/>
                  <a:gd name="connsiteX12" fmla="*/ 8852 w 10000"/>
                  <a:gd name="connsiteY12" fmla="*/ 6638 h 12428"/>
                  <a:gd name="connsiteX13" fmla="*/ 9998 w 10000"/>
                  <a:gd name="connsiteY13" fmla="*/ 4671 h 12428"/>
                  <a:gd name="connsiteX14" fmla="*/ 9121 w 10000"/>
                  <a:gd name="connsiteY14" fmla="*/ 1566 h 12428"/>
                  <a:gd name="connsiteX15" fmla="*/ 8331 w 10000"/>
                  <a:gd name="connsiteY15" fmla="*/ 216 h 12428"/>
                  <a:gd name="connsiteX16" fmla="*/ 6915 w 10000"/>
                  <a:gd name="connsiteY16" fmla="*/ 5 h 12428"/>
                  <a:gd name="connsiteX17" fmla="*/ 5767 w 10000"/>
                  <a:gd name="connsiteY17" fmla="*/ 126 h 12428"/>
                  <a:gd name="connsiteX0" fmla="*/ 5767 w 10000"/>
                  <a:gd name="connsiteY0" fmla="*/ 126 h 12382"/>
                  <a:gd name="connsiteX1" fmla="*/ 3453 w 10000"/>
                  <a:gd name="connsiteY1" fmla="*/ 756 h 12382"/>
                  <a:gd name="connsiteX2" fmla="*/ 1803 w 10000"/>
                  <a:gd name="connsiteY2" fmla="*/ 1896 h 12382"/>
                  <a:gd name="connsiteX3" fmla="*/ 1319 w 10000"/>
                  <a:gd name="connsiteY3" fmla="*/ 3397 h 12382"/>
                  <a:gd name="connsiteX4" fmla="*/ 153 w 10000"/>
                  <a:gd name="connsiteY4" fmla="*/ 4417 h 12382"/>
                  <a:gd name="connsiteX5" fmla="*/ 118 w 10000"/>
                  <a:gd name="connsiteY5" fmla="*/ 6847 h 12382"/>
                  <a:gd name="connsiteX6" fmla="*/ 1140 w 10000"/>
                  <a:gd name="connsiteY6" fmla="*/ 7297 h 12382"/>
                  <a:gd name="connsiteX7" fmla="*/ 3325 w 10000"/>
                  <a:gd name="connsiteY7" fmla="*/ 9972 h 12382"/>
                  <a:gd name="connsiteX8" fmla="*/ 4730 w 10000"/>
                  <a:gd name="connsiteY8" fmla="*/ 12382 h 12382"/>
                  <a:gd name="connsiteX9" fmla="*/ 6700 w 10000"/>
                  <a:gd name="connsiteY9" fmla="*/ 9818 h 12382"/>
                  <a:gd name="connsiteX10" fmla="*/ 7758 w 10000"/>
                  <a:gd name="connsiteY10" fmla="*/ 9878 h 12382"/>
                  <a:gd name="connsiteX11" fmla="*/ 8493 w 10000"/>
                  <a:gd name="connsiteY11" fmla="*/ 9007 h 12382"/>
                  <a:gd name="connsiteX12" fmla="*/ 8852 w 10000"/>
                  <a:gd name="connsiteY12" fmla="*/ 6638 h 12382"/>
                  <a:gd name="connsiteX13" fmla="*/ 9998 w 10000"/>
                  <a:gd name="connsiteY13" fmla="*/ 4671 h 12382"/>
                  <a:gd name="connsiteX14" fmla="*/ 9121 w 10000"/>
                  <a:gd name="connsiteY14" fmla="*/ 1566 h 12382"/>
                  <a:gd name="connsiteX15" fmla="*/ 8331 w 10000"/>
                  <a:gd name="connsiteY15" fmla="*/ 216 h 12382"/>
                  <a:gd name="connsiteX16" fmla="*/ 6915 w 10000"/>
                  <a:gd name="connsiteY16" fmla="*/ 5 h 12382"/>
                  <a:gd name="connsiteX17" fmla="*/ 5767 w 10000"/>
                  <a:gd name="connsiteY17" fmla="*/ 126 h 12382"/>
                  <a:gd name="connsiteX0" fmla="*/ 5770 w 10003"/>
                  <a:gd name="connsiteY0" fmla="*/ 126 h 12382"/>
                  <a:gd name="connsiteX1" fmla="*/ 3456 w 10003"/>
                  <a:gd name="connsiteY1" fmla="*/ 756 h 12382"/>
                  <a:gd name="connsiteX2" fmla="*/ 1806 w 10003"/>
                  <a:gd name="connsiteY2" fmla="*/ 1896 h 12382"/>
                  <a:gd name="connsiteX3" fmla="*/ 1322 w 10003"/>
                  <a:gd name="connsiteY3" fmla="*/ 3397 h 12382"/>
                  <a:gd name="connsiteX4" fmla="*/ 156 w 10003"/>
                  <a:gd name="connsiteY4" fmla="*/ 4417 h 12382"/>
                  <a:gd name="connsiteX5" fmla="*/ 121 w 10003"/>
                  <a:gd name="connsiteY5" fmla="*/ 6847 h 12382"/>
                  <a:gd name="connsiteX6" fmla="*/ 1194 w 10003"/>
                  <a:gd name="connsiteY6" fmla="*/ 9155 h 12382"/>
                  <a:gd name="connsiteX7" fmla="*/ 3328 w 10003"/>
                  <a:gd name="connsiteY7" fmla="*/ 9972 h 12382"/>
                  <a:gd name="connsiteX8" fmla="*/ 4733 w 10003"/>
                  <a:gd name="connsiteY8" fmla="*/ 12382 h 12382"/>
                  <a:gd name="connsiteX9" fmla="*/ 6703 w 10003"/>
                  <a:gd name="connsiteY9" fmla="*/ 9818 h 12382"/>
                  <a:gd name="connsiteX10" fmla="*/ 7761 w 10003"/>
                  <a:gd name="connsiteY10" fmla="*/ 9878 h 12382"/>
                  <a:gd name="connsiteX11" fmla="*/ 8496 w 10003"/>
                  <a:gd name="connsiteY11" fmla="*/ 9007 h 12382"/>
                  <a:gd name="connsiteX12" fmla="*/ 8855 w 10003"/>
                  <a:gd name="connsiteY12" fmla="*/ 6638 h 12382"/>
                  <a:gd name="connsiteX13" fmla="*/ 10001 w 10003"/>
                  <a:gd name="connsiteY13" fmla="*/ 4671 h 12382"/>
                  <a:gd name="connsiteX14" fmla="*/ 9124 w 10003"/>
                  <a:gd name="connsiteY14" fmla="*/ 1566 h 12382"/>
                  <a:gd name="connsiteX15" fmla="*/ 8334 w 10003"/>
                  <a:gd name="connsiteY15" fmla="*/ 216 h 12382"/>
                  <a:gd name="connsiteX16" fmla="*/ 6918 w 10003"/>
                  <a:gd name="connsiteY16" fmla="*/ 5 h 12382"/>
                  <a:gd name="connsiteX17" fmla="*/ 5770 w 10003"/>
                  <a:gd name="connsiteY17" fmla="*/ 126 h 12382"/>
                  <a:gd name="connsiteX0" fmla="*/ 5770 w 10003"/>
                  <a:gd name="connsiteY0" fmla="*/ 126 h 11611"/>
                  <a:gd name="connsiteX1" fmla="*/ 3456 w 10003"/>
                  <a:gd name="connsiteY1" fmla="*/ 756 h 11611"/>
                  <a:gd name="connsiteX2" fmla="*/ 1806 w 10003"/>
                  <a:gd name="connsiteY2" fmla="*/ 1896 h 11611"/>
                  <a:gd name="connsiteX3" fmla="*/ 1322 w 10003"/>
                  <a:gd name="connsiteY3" fmla="*/ 3397 h 11611"/>
                  <a:gd name="connsiteX4" fmla="*/ 156 w 10003"/>
                  <a:gd name="connsiteY4" fmla="*/ 4417 h 11611"/>
                  <a:gd name="connsiteX5" fmla="*/ 121 w 10003"/>
                  <a:gd name="connsiteY5" fmla="*/ 6847 h 11611"/>
                  <a:gd name="connsiteX6" fmla="*/ 1194 w 10003"/>
                  <a:gd name="connsiteY6" fmla="*/ 9155 h 11611"/>
                  <a:gd name="connsiteX7" fmla="*/ 3328 w 10003"/>
                  <a:gd name="connsiteY7" fmla="*/ 9972 h 11611"/>
                  <a:gd name="connsiteX8" fmla="*/ 5017 w 10003"/>
                  <a:gd name="connsiteY8" fmla="*/ 11611 h 11611"/>
                  <a:gd name="connsiteX9" fmla="*/ 6703 w 10003"/>
                  <a:gd name="connsiteY9" fmla="*/ 9818 h 11611"/>
                  <a:gd name="connsiteX10" fmla="*/ 7761 w 10003"/>
                  <a:gd name="connsiteY10" fmla="*/ 9878 h 11611"/>
                  <a:gd name="connsiteX11" fmla="*/ 8496 w 10003"/>
                  <a:gd name="connsiteY11" fmla="*/ 9007 h 11611"/>
                  <a:gd name="connsiteX12" fmla="*/ 8855 w 10003"/>
                  <a:gd name="connsiteY12" fmla="*/ 6638 h 11611"/>
                  <a:gd name="connsiteX13" fmla="*/ 10001 w 10003"/>
                  <a:gd name="connsiteY13" fmla="*/ 4671 h 11611"/>
                  <a:gd name="connsiteX14" fmla="*/ 9124 w 10003"/>
                  <a:gd name="connsiteY14" fmla="*/ 1566 h 11611"/>
                  <a:gd name="connsiteX15" fmla="*/ 8334 w 10003"/>
                  <a:gd name="connsiteY15" fmla="*/ 216 h 11611"/>
                  <a:gd name="connsiteX16" fmla="*/ 6918 w 10003"/>
                  <a:gd name="connsiteY16" fmla="*/ 5 h 11611"/>
                  <a:gd name="connsiteX17" fmla="*/ 5770 w 10003"/>
                  <a:gd name="connsiteY17" fmla="*/ 126 h 11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3" h="11611">
                    <a:moveTo>
                      <a:pt x="5770" y="126"/>
                    </a:moveTo>
                    <a:cubicBezTo>
                      <a:pt x="5196" y="245"/>
                      <a:pt x="4120" y="456"/>
                      <a:pt x="3456" y="756"/>
                    </a:cubicBezTo>
                    <a:cubicBezTo>
                      <a:pt x="2793" y="1055"/>
                      <a:pt x="2166" y="1460"/>
                      <a:pt x="1806" y="1896"/>
                    </a:cubicBezTo>
                    <a:cubicBezTo>
                      <a:pt x="1448" y="2331"/>
                      <a:pt x="1600" y="2977"/>
                      <a:pt x="1322" y="3397"/>
                    </a:cubicBezTo>
                    <a:cubicBezTo>
                      <a:pt x="1044" y="3816"/>
                      <a:pt x="354" y="3846"/>
                      <a:pt x="156" y="4417"/>
                    </a:cubicBezTo>
                    <a:cubicBezTo>
                      <a:pt x="-41" y="4987"/>
                      <a:pt x="-52" y="6057"/>
                      <a:pt x="121" y="6847"/>
                    </a:cubicBezTo>
                    <a:cubicBezTo>
                      <a:pt x="294" y="7637"/>
                      <a:pt x="660" y="8634"/>
                      <a:pt x="1194" y="9155"/>
                    </a:cubicBezTo>
                    <a:cubicBezTo>
                      <a:pt x="1728" y="9676"/>
                      <a:pt x="2691" y="9563"/>
                      <a:pt x="3328" y="9972"/>
                    </a:cubicBezTo>
                    <a:cubicBezTo>
                      <a:pt x="3965" y="10381"/>
                      <a:pt x="4455" y="11637"/>
                      <a:pt x="5017" y="11611"/>
                    </a:cubicBezTo>
                    <a:cubicBezTo>
                      <a:pt x="5579" y="11585"/>
                      <a:pt x="6246" y="10107"/>
                      <a:pt x="6703" y="9818"/>
                    </a:cubicBezTo>
                    <a:cubicBezTo>
                      <a:pt x="7160" y="9529"/>
                      <a:pt x="7465" y="10013"/>
                      <a:pt x="7761" y="9878"/>
                    </a:cubicBezTo>
                    <a:cubicBezTo>
                      <a:pt x="8057" y="9743"/>
                      <a:pt x="8317" y="9548"/>
                      <a:pt x="8496" y="9007"/>
                    </a:cubicBezTo>
                    <a:cubicBezTo>
                      <a:pt x="8675" y="8468"/>
                      <a:pt x="8604" y="7361"/>
                      <a:pt x="8855" y="6638"/>
                    </a:cubicBezTo>
                    <a:cubicBezTo>
                      <a:pt x="9106" y="5915"/>
                      <a:pt x="9957" y="5511"/>
                      <a:pt x="10001" y="4671"/>
                    </a:cubicBezTo>
                    <a:cubicBezTo>
                      <a:pt x="10047" y="3830"/>
                      <a:pt x="9402" y="2308"/>
                      <a:pt x="9124" y="1566"/>
                    </a:cubicBezTo>
                    <a:cubicBezTo>
                      <a:pt x="8846" y="823"/>
                      <a:pt x="8702" y="471"/>
                      <a:pt x="8334" y="216"/>
                    </a:cubicBezTo>
                    <a:cubicBezTo>
                      <a:pt x="7968" y="-39"/>
                      <a:pt x="7349" y="20"/>
                      <a:pt x="6918" y="5"/>
                    </a:cubicBezTo>
                    <a:cubicBezTo>
                      <a:pt x="6488" y="-9"/>
                      <a:pt x="6345" y="5"/>
                      <a:pt x="5770" y="126"/>
                    </a:cubicBezTo>
                    <a:close/>
                  </a:path>
                </a:pathLst>
              </a:custGeom>
              <a:solidFill>
                <a:srgbClr val="9CDFF9"/>
              </a:solidFill>
              <a:ln>
                <a:noFill/>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262" name="Group 261">
                <a:extLst>
                  <a:ext uri="{FF2B5EF4-FFF2-40B4-BE49-F238E27FC236}">
                    <a16:creationId xmlns:a16="http://schemas.microsoft.com/office/drawing/2014/main" id="{6B8DEDCB-9DCF-6E46-9C42-540C19255E9B}"/>
                  </a:ext>
                </a:extLst>
              </p:cNvPr>
              <p:cNvGrpSpPr/>
              <p:nvPr/>
            </p:nvGrpSpPr>
            <p:grpSpPr>
              <a:xfrm>
                <a:off x="5705856" y="2321052"/>
                <a:ext cx="2432304" cy="1054608"/>
                <a:chOff x="5705856" y="2321052"/>
                <a:chExt cx="2432304" cy="1054608"/>
              </a:xfrm>
            </p:grpSpPr>
            <p:cxnSp>
              <p:nvCxnSpPr>
                <p:cNvPr id="263" name="Straight Connector 262">
                  <a:extLst>
                    <a:ext uri="{FF2B5EF4-FFF2-40B4-BE49-F238E27FC236}">
                      <a16:creationId xmlns:a16="http://schemas.microsoft.com/office/drawing/2014/main" id="{2E80BCA9-6A41-0A47-A48F-1F0931A1CB93}"/>
                    </a:ext>
                  </a:extLst>
                </p:cNvPr>
                <p:cNvCxnSpPr/>
                <p:nvPr/>
              </p:nvCxnSpPr>
              <p:spPr>
                <a:xfrm>
                  <a:off x="5705856" y="2811780"/>
                  <a:ext cx="2432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A17012B-B85C-C64A-A03B-D6E609A17059}"/>
                    </a:ext>
                  </a:extLst>
                </p:cNvPr>
                <p:cNvCxnSpPr>
                  <a:cxnSpLocks/>
                  <a:stCxn id="325" idx="5"/>
                </p:cNvCxnSpPr>
                <p:nvPr/>
              </p:nvCxnSpPr>
              <p:spPr>
                <a:xfrm flipV="1">
                  <a:off x="6858545" y="2397253"/>
                  <a:ext cx="83275" cy="884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A7E5F492-5D82-9742-BEC7-2ABD50579949}"/>
                    </a:ext>
                  </a:extLst>
                </p:cNvPr>
                <p:cNvCxnSpPr>
                  <a:cxnSpLocks/>
                  <a:stCxn id="331" idx="2"/>
                </p:cNvCxnSpPr>
                <p:nvPr/>
              </p:nvCxnSpPr>
              <p:spPr>
                <a:xfrm flipV="1">
                  <a:off x="6858272" y="2805686"/>
                  <a:ext cx="734296" cy="3961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45559EFA-A03E-B24F-A350-22BF777FDDEC}"/>
                    </a:ext>
                  </a:extLst>
                </p:cNvPr>
                <p:cNvCxnSpPr>
                  <a:cxnSpLocks/>
                  <a:stCxn id="345" idx="2"/>
                  <a:endCxn id="324" idx="2"/>
                </p:cNvCxnSpPr>
                <p:nvPr/>
              </p:nvCxnSpPr>
              <p:spPr>
                <a:xfrm flipV="1">
                  <a:off x="6218192" y="2413902"/>
                  <a:ext cx="714756" cy="387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ED15AEF3-2CE4-9346-A5A8-6831B41099CE}"/>
                    </a:ext>
                  </a:extLst>
                </p:cNvPr>
                <p:cNvCxnSpPr>
                  <a:cxnSpLocks/>
                  <a:stCxn id="340" idx="4"/>
                </p:cNvCxnSpPr>
                <p:nvPr/>
              </p:nvCxnSpPr>
              <p:spPr>
                <a:xfrm>
                  <a:off x="6219785" y="2880798"/>
                  <a:ext cx="646107" cy="3210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0769067-25CC-F042-AEE7-FBE84938EAA9}"/>
                    </a:ext>
                  </a:extLst>
                </p:cNvPr>
                <p:cNvCxnSpPr>
                  <a:cxnSpLocks/>
                  <a:endCxn id="338" idx="2"/>
                </p:cNvCxnSpPr>
                <p:nvPr/>
              </p:nvCxnSpPr>
              <p:spPr>
                <a:xfrm>
                  <a:off x="6943685" y="2415978"/>
                  <a:ext cx="661347" cy="3743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3" name="Group 312">
                  <a:extLst>
                    <a:ext uri="{FF2B5EF4-FFF2-40B4-BE49-F238E27FC236}">
                      <a16:creationId xmlns:a16="http://schemas.microsoft.com/office/drawing/2014/main" id="{F85DBEA2-40AF-154A-A705-F1846F58C802}"/>
                    </a:ext>
                  </a:extLst>
                </p:cNvPr>
                <p:cNvGrpSpPr/>
                <p:nvPr/>
              </p:nvGrpSpPr>
              <p:grpSpPr>
                <a:xfrm>
                  <a:off x="5974080" y="2321052"/>
                  <a:ext cx="1878278" cy="1054608"/>
                  <a:chOff x="5974080" y="2321052"/>
                  <a:chExt cx="1878278" cy="1054608"/>
                </a:xfrm>
              </p:grpSpPr>
              <p:grpSp>
                <p:nvGrpSpPr>
                  <p:cNvPr id="314" name="Group 313">
                    <a:extLst>
                      <a:ext uri="{FF2B5EF4-FFF2-40B4-BE49-F238E27FC236}">
                        <a16:creationId xmlns:a16="http://schemas.microsoft.com/office/drawing/2014/main" id="{52F94E6D-D2C5-ED4B-A854-9A2DE1647424}"/>
                      </a:ext>
                    </a:extLst>
                  </p:cNvPr>
                  <p:cNvGrpSpPr/>
                  <p:nvPr/>
                </p:nvGrpSpPr>
                <p:grpSpPr>
                  <a:xfrm>
                    <a:off x="5974080" y="2708148"/>
                    <a:ext cx="491438" cy="266700"/>
                    <a:chOff x="7493876" y="2774731"/>
                    <a:chExt cx="1481958" cy="894622"/>
                  </a:xfrm>
                </p:grpSpPr>
                <p:sp>
                  <p:nvSpPr>
                    <p:cNvPr id="339" name="Freeform 338">
                      <a:extLst>
                        <a:ext uri="{FF2B5EF4-FFF2-40B4-BE49-F238E27FC236}">
                          <a16:creationId xmlns:a16="http://schemas.microsoft.com/office/drawing/2014/main" id="{DC0FF471-B053-A94E-9EE3-2C2616F53DE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40" name="Oval 339">
                      <a:extLst>
                        <a:ext uri="{FF2B5EF4-FFF2-40B4-BE49-F238E27FC236}">
                          <a16:creationId xmlns:a16="http://schemas.microsoft.com/office/drawing/2014/main" id="{194BB483-D6CC-FE4E-8BDB-65B60648A2A5}"/>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41" name="Group 340">
                      <a:extLst>
                        <a:ext uri="{FF2B5EF4-FFF2-40B4-BE49-F238E27FC236}">
                          <a16:creationId xmlns:a16="http://schemas.microsoft.com/office/drawing/2014/main" id="{4E7CE696-6385-564E-B8DA-2AEAD245D327}"/>
                        </a:ext>
                      </a:extLst>
                    </p:cNvPr>
                    <p:cNvGrpSpPr/>
                    <p:nvPr/>
                  </p:nvGrpSpPr>
                  <p:grpSpPr>
                    <a:xfrm>
                      <a:off x="7713663" y="2848339"/>
                      <a:ext cx="1042107" cy="425543"/>
                      <a:chOff x="7786941" y="2884917"/>
                      <a:chExt cx="897649" cy="353919"/>
                    </a:xfrm>
                  </p:grpSpPr>
                  <p:sp>
                    <p:nvSpPr>
                      <p:cNvPr id="342" name="Freeform 341">
                        <a:extLst>
                          <a:ext uri="{FF2B5EF4-FFF2-40B4-BE49-F238E27FC236}">
                            <a16:creationId xmlns:a16="http://schemas.microsoft.com/office/drawing/2014/main" id="{B1AA8AD5-7F1B-2949-B1DF-4A17AE5FE55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43" name="Freeform 342">
                        <a:extLst>
                          <a:ext uri="{FF2B5EF4-FFF2-40B4-BE49-F238E27FC236}">
                            <a16:creationId xmlns:a16="http://schemas.microsoft.com/office/drawing/2014/main" id="{8F5E806C-0542-4249-8912-339743FE36A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44" name="Freeform 343">
                        <a:extLst>
                          <a:ext uri="{FF2B5EF4-FFF2-40B4-BE49-F238E27FC236}">
                            <a16:creationId xmlns:a16="http://schemas.microsoft.com/office/drawing/2014/main" id="{19BC52EA-49A8-464B-AFBE-1BD32FB0774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45" name="Freeform 344">
                        <a:extLst>
                          <a:ext uri="{FF2B5EF4-FFF2-40B4-BE49-F238E27FC236}">
                            <a16:creationId xmlns:a16="http://schemas.microsoft.com/office/drawing/2014/main" id="{ED70C072-1D79-FA49-8319-F162DD83F80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315" name="Group 314">
                    <a:extLst>
                      <a:ext uri="{FF2B5EF4-FFF2-40B4-BE49-F238E27FC236}">
                        <a16:creationId xmlns:a16="http://schemas.microsoft.com/office/drawing/2014/main" id="{BAFC2167-3F82-CA44-B89F-FA4BC8926902}"/>
                      </a:ext>
                    </a:extLst>
                  </p:cNvPr>
                  <p:cNvGrpSpPr/>
                  <p:nvPr/>
                </p:nvGrpSpPr>
                <p:grpSpPr>
                  <a:xfrm>
                    <a:off x="7360920" y="2697480"/>
                    <a:ext cx="491438" cy="266700"/>
                    <a:chOff x="7493876" y="2774731"/>
                    <a:chExt cx="1481958" cy="894622"/>
                  </a:xfrm>
                </p:grpSpPr>
                <p:sp>
                  <p:nvSpPr>
                    <p:cNvPr id="332" name="Freeform 331">
                      <a:extLst>
                        <a:ext uri="{FF2B5EF4-FFF2-40B4-BE49-F238E27FC236}">
                          <a16:creationId xmlns:a16="http://schemas.microsoft.com/office/drawing/2014/main" id="{8F3F73A6-1620-E74B-B7C3-2C379B955B4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33" name="Oval 332">
                      <a:extLst>
                        <a:ext uri="{FF2B5EF4-FFF2-40B4-BE49-F238E27FC236}">
                          <a16:creationId xmlns:a16="http://schemas.microsoft.com/office/drawing/2014/main" id="{3AC20900-95D7-EB4B-9C42-888BBFC5F039}"/>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34" name="Group 333">
                      <a:extLst>
                        <a:ext uri="{FF2B5EF4-FFF2-40B4-BE49-F238E27FC236}">
                          <a16:creationId xmlns:a16="http://schemas.microsoft.com/office/drawing/2014/main" id="{700CCE16-A6CD-5D40-9B6E-FA433DE49AA2}"/>
                        </a:ext>
                      </a:extLst>
                    </p:cNvPr>
                    <p:cNvGrpSpPr/>
                    <p:nvPr/>
                  </p:nvGrpSpPr>
                  <p:grpSpPr>
                    <a:xfrm>
                      <a:off x="7713663" y="2848339"/>
                      <a:ext cx="1042107" cy="425543"/>
                      <a:chOff x="7786941" y="2884917"/>
                      <a:chExt cx="897649" cy="353919"/>
                    </a:xfrm>
                  </p:grpSpPr>
                  <p:sp>
                    <p:nvSpPr>
                      <p:cNvPr id="335" name="Freeform 334">
                        <a:extLst>
                          <a:ext uri="{FF2B5EF4-FFF2-40B4-BE49-F238E27FC236}">
                            <a16:creationId xmlns:a16="http://schemas.microsoft.com/office/drawing/2014/main" id="{89C1937C-9C1F-B047-874F-893D2B52899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36" name="Freeform 335">
                        <a:extLst>
                          <a:ext uri="{FF2B5EF4-FFF2-40B4-BE49-F238E27FC236}">
                            <a16:creationId xmlns:a16="http://schemas.microsoft.com/office/drawing/2014/main" id="{99D4CD0D-1B37-BA45-9DA9-074750C0379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37" name="Freeform 336">
                        <a:extLst>
                          <a:ext uri="{FF2B5EF4-FFF2-40B4-BE49-F238E27FC236}">
                            <a16:creationId xmlns:a16="http://schemas.microsoft.com/office/drawing/2014/main" id="{3E03FF8F-525D-AD4C-A7A2-432F8C1FBDF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38" name="Freeform 337">
                        <a:extLst>
                          <a:ext uri="{FF2B5EF4-FFF2-40B4-BE49-F238E27FC236}">
                            <a16:creationId xmlns:a16="http://schemas.microsoft.com/office/drawing/2014/main" id="{4CAFE4DF-576F-2342-BF99-C4DEE97D2E3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316" name="Group 315">
                    <a:extLst>
                      <a:ext uri="{FF2B5EF4-FFF2-40B4-BE49-F238E27FC236}">
                        <a16:creationId xmlns:a16="http://schemas.microsoft.com/office/drawing/2014/main" id="{FB318CE4-7DA4-4A41-9554-A1B78A74527A}"/>
                      </a:ext>
                    </a:extLst>
                  </p:cNvPr>
                  <p:cNvGrpSpPr/>
                  <p:nvPr/>
                </p:nvGrpSpPr>
                <p:grpSpPr>
                  <a:xfrm>
                    <a:off x="6614160" y="3108960"/>
                    <a:ext cx="491438" cy="266700"/>
                    <a:chOff x="7493876" y="2774731"/>
                    <a:chExt cx="1481958" cy="894622"/>
                  </a:xfrm>
                </p:grpSpPr>
                <p:sp>
                  <p:nvSpPr>
                    <p:cNvPr id="325" name="Freeform 324">
                      <a:extLst>
                        <a:ext uri="{FF2B5EF4-FFF2-40B4-BE49-F238E27FC236}">
                          <a16:creationId xmlns:a16="http://schemas.microsoft.com/office/drawing/2014/main" id="{852B6B81-173A-344A-93A6-A0B8BB76985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26" name="Oval 325">
                      <a:extLst>
                        <a:ext uri="{FF2B5EF4-FFF2-40B4-BE49-F238E27FC236}">
                          <a16:creationId xmlns:a16="http://schemas.microsoft.com/office/drawing/2014/main" id="{9896B737-EC89-4545-841E-5E185FC1D65B}"/>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27" name="Group 326">
                      <a:extLst>
                        <a:ext uri="{FF2B5EF4-FFF2-40B4-BE49-F238E27FC236}">
                          <a16:creationId xmlns:a16="http://schemas.microsoft.com/office/drawing/2014/main" id="{F4DBFAD5-4E96-0748-873E-5522C65E107E}"/>
                        </a:ext>
                      </a:extLst>
                    </p:cNvPr>
                    <p:cNvGrpSpPr/>
                    <p:nvPr/>
                  </p:nvGrpSpPr>
                  <p:grpSpPr>
                    <a:xfrm>
                      <a:off x="7713663" y="2848339"/>
                      <a:ext cx="1042107" cy="425543"/>
                      <a:chOff x="7786941" y="2884917"/>
                      <a:chExt cx="897649" cy="353919"/>
                    </a:xfrm>
                  </p:grpSpPr>
                  <p:sp>
                    <p:nvSpPr>
                      <p:cNvPr id="328" name="Freeform 327">
                        <a:extLst>
                          <a:ext uri="{FF2B5EF4-FFF2-40B4-BE49-F238E27FC236}">
                            <a16:creationId xmlns:a16="http://schemas.microsoft.com/office/drawing/2014/main" id="{3470ECDB-31AB-F140-9FA5-CF439C8B21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29" name="Freeform 328">
                        <a:extLst>
                          <a:ext uri="{FF2B5EF4-FFF2-40B4-BE49-F238E27FC236}">
                            <a16:creationId xmlns:a16="http://schemas.microsoft.com/office/drawing/2014/main" id="{97EC32B7-874F-EB4B-8886-509F6FE4AC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30" name="Freeform 329">
                        <a:extLst>
                          <a:ext uri="{FF2B5EF4-FFF2-40B4-BE49-F238E27FC236}">
                            <a16:creationId xmlns:a16="http://schemas.microsoft.com/office/drawing/2014/main" id="{ED8B1D4F-FE0F-094C-BE00-584F482FB95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31" name="Freeform 330">
                        <a:extLst>
                          <a:ext uri="{FF2B5EF4-FFF2-40B4-BE49-F238E27FC236}">
                            <a16:creationId xmlns:a16="http://schemas.microsoft.com/office/drawing/2014/main" id="{82AC8057-5410-F240-9673-593E954EFBD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317" name="Group 316">
                    <a:extLst>
                      <a:ext uri="{FF2B5EF4-FFF2-40B4-BE49-F238E27FC236}">
                        <a16:creationId xmlns:a16="http://schemas.microsoft.com/office/drawing/2014/main" id="{0A5A6BEA-B591-4C44-BA4B-CFDD4D1BCBC0}"/>
                      </a:ext>
                    </a:extLst>
                  </p:cNvPr>
                  <p:cNvGrpSpPr/>
                  <p:nvPr/>
                </p:nvGrpSpPr>
                <p:grpSpPr>
                  <a:xfrm>
                    <a:off x="6688836" y="2321052"/>
                    <a:ext cx="491438" cy="266700"/>
                    <a:chOff x="7493876" y="2774731"/>
                    <a:chExt cx="1481958" cy="894622"/>
                  </a:xfrm>
                </p:grpSpPr>
                <p:sp>
                  <p:nvSpPr>
                    <p:cNvPr id="318" name="Freeform 317">
                      <a:extLst>
                        <a:ext uri="{FF2B5EF4-FFF2-40B4-BE49-F238E27FC236}">
                          <a16:creationId xmlns:a16="http://schemas.microsoft.com/office/drawing/2014/main" id="{B3CA2360-C1A8-CB48-BD8E-4C20040473F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19" name="Oval 318">
                      <a:extLst>
                        <a:ext uri="{FF2B5EF4-FFF2-40B4-BE49-F238E27FC236}">
                          <a16:creationId xmlns:a16="http://schemas.microsoft.com/office/drawing/2014/main" id="{91E4C545-CC3F-C24B-8339-B5045FB751B2}"/>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20" name="Group 319">
                      <a:extLst>
                        <a:ext uri="{FF2B5EF4-FFF2-40B4-BE49-F238E27FC236}">
                          <a16:creationId xmlns:a16="http://schemas.microsoft.com/office/drawing/2014/main" id="{28A3E9EF-0314-E244-BB9D-29F966A6BBD5}"/>
                        </a:ext>
                      </a:extLst>
                    </p:cNvPr>
                    <p:cNvGrpSpPr/>
                    <p:nvPr/>
                  </p:nvGrpSpPr>
                  <p:grpSpPr>
                    <a:xfrm>
                      <a:off x="7713663" y="2848339"/>
                      <a:ext cx="1042107" cy="425543"/>
                      <a:chOff x="7786941" y="2884917"/>
                      <a:chExt cx="897649" cy="353919"/>
                    </a:xfrm>
                  </p:grpSpPr>
                  <p:sp>
                    <p:nvSpPr>
                      <p:cNvPr id="321" name="Freeform 320">
                        <a:extLst>
                          <a:ext uri="{FF2B5EF4-FFF2-40B4-BE49-F238E27FC236}">
                            <a16:creationId xmlns:a16="http://schemas.microsoft.com/office/drawing/2014/main" id="{F33744E2-2C8F-664D-8A15-5A1A58CEDF0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22" name="Freeform 321">
                        <a:extLst>
                          <a:ext uri="{FF2B5EF4-FFF2-40B4-BE49-F238E27FC236}">
                            <a16:creationId xmlns:a16="http://schemas.microsoft.com/office/drawing/2014/main" id="{B120A3AD-A34F-244F-A4DD-D84298C772F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23" name="Freeform 322">
                        <a:extLst>
                          <a:ext uri="{FF2B5EF4-FFF2-40B4-BE49-F238E27FC236}">
                            <a16:creationId xmlns:a16="http://schemas.microsoft.com/office/drawing/2014/main" id="{F5851AC2-246D-2448-BE57-5FA08C6263A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24" name="Freeform 323">
                        <a:extLst>
                          <a:ext uri="{FF2B5EF4-FFF2-40B4-BE49-F238E27FC236}">
                            <a16:creationId xmlns:a16="http://schemas.microsoft.com/office/drawing/2014/main" id="{313AD300-51C8-EC46-A5B0-83D840C0D9D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grpSp>
        <p:grpSp>
          <p:nvGrpSpPr>
            <p:cNvPr id="215" name="Group 214">
              <a:extLst>
                <a:ext uri="{FF2B5EF4-FFF2-40B4-BE49-F238E27FC236}">
                  <a16:creationId xmlns:a16="http://schemas.microsoft.com/office/drawing/2014/main" id="{5717A5F8-6A67-F94C-8EEA-6348C9FB101E}"/>
                </a:ext>
              </a:extLst>
            </p:cNvPr>
            <p:cNvGrpSpPr/>
            <p:nvPr/>
          </p:nvGrpSpPr>
          <p:grpSpPr>
            <a:xfrm>
              <a:off x="4282206" y="4335896"/>
              <a:ext cx="1891242" cy="997982"/>
              <a:chOff x="3670217" y="2254595"/>
              <a:chExt cx="1891242" cy="997982"/>
            </a:xfrm>
          </p:grpSpPr>
          <p:sp>
            <p:nvSpPr>
              <p:cNvPr id="239" name="Text Box 92">
                <a:extLst>
                  <a:ext uri="{FF2B5EF4-FFF2-40B4-BE49-F238E27FC236}">
                    <a16:creationId xmlns:a16="http://schemas.microsoft.com/office/drawing/2014/main" id="{110A739D-9FA4-5C47-9104-5929CA817F9D}"/>
                  </a:ext>
                </a:extLst>
              </p:cNvPr>
              <p:cNvSpPr txBox="1">
                <a:spLocks noChangeArrowheads="1"/>
              </p:cNvSpPr>
              <p:nvPr/>
            </p:nvSpPr>
            <p:spPr bwMode="auto">
              <a:xfrm>
                <a:off x="3858177" y="2254595"/>
                <a:ext cx="404384"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A</a:t>
                </a:r>
              </a:p>
            </p:txBody>
          </p:sp>
          <p:sp>
            <p:nvSpPr>
              <p:cNvPr id="240" name="Text Box 108">
                <a:extLst>
                  <a:ext uri="{FF2B5EF4-FFF2-40B4-BE49-F238E27FC236}">
                    <a16:creationId xmlns:a16="http://schemas.microsoft.com/office/drawing/2014/main" id="{D710AC33-80F8-0849-B632-29F5506A7A13}"/>
                  </a:ext>
                </a:extLst>
              </p:cNvPr>
              <p:cNvSpPr txBox="1">
                <a:spLocks noChangeArrowheads="1"/>
              </p:cNvSpPr>
              <p:nvPr/>
            </p:nvSpPr>
            <p:spPr bwMode="auto">
              <a:xfrm>
                <a:off x="4904340"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B</a:t>
                </a:r>
              </a:p>
            </p:txBody>
          </p:sp>
          <p:sp>
            <p:nvSpPr>
              <p:cNvPr id="241" name="Line 141">
                <a:extLst>
                  <a:ext uri="{FF2B5EF4-FFF2-40B4-BE49-F238E27FC236}">
                    <a16:creationId xmlns:a16="http://schemas.microsoft.com/office/drawing/2014/main" id="{9A1C543F-3CDB-554A-BF74-D3706C6A874D}"/>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42" name="Text Box 143">
                <a:extLst>
                  <a:ext uri="{FF2B5EF4-FFF2-40B4-BE49-F238E27FC236}">
                    <a16:creationId xmlns:a16="http://schemas.microsoft.com/office/drawing/2014/main" id="{41501492-C9AF-D446-A361-BE77117F4623}"/>
                  </a:ext>
                </a:extLst>
              </p:cNvPr>
              <p:cNvSpPr txBox="1">
                <a:spLocks noChangeArrowheads="1"/>
              </p:cNvSpPr>
              <p:nvPr/>
            </p:nvSpPr>
            <p:spPr bwMode="auto">
              <a:xfrm>
                <a:off x="3737526" y="2881657"/>
                <a:ext cx="628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sp>
            <p:nvSpPr>
              <p:cNvPr id="243" name="Text Box 144">
                <a:extLst>
                  <a:ext uri="{FF2B5EF4-FFF2-40B4-BE49-F238E27FC236}">
                    <a16:creationId xmlns:a16="http://schemas.microsoft.com/office/drawing/2014/main" id="{402A1172-046E-434C-B078-59701766D9CA}"/>
                  </a:ext>
                </a:extLst>
              </p:cNvPr>
              <p:cNvSpPr txBox="1">
                <a:spLocks noChangeArrowheads="1"/>
              </p:cNvSpPr>
              <p:nvPr/>
            </p:nvSpPr>
            <p:spPr bwMode="auto">
              <a:xfrm>
                <a:off x="4631289" y="2883245"/>
                <a:ext cx="9301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grpSp>
            <p:nvGrpSpPr>
              <p:cNvPr id="244" name="Group 243">
                <a:extLst>
                  <a:ext uri="{FF2B5EF4-FFF2-40B4-BE49-F238E27FC236}">
                    <a16:creationId xmlns:a16="http://schemas.microsoft.com/office/drawing/2014/main" id="{3C95A897-355A-434E-8FC1-AC906BACDFA2}"/>
                  </a:ext>
                </a:extLst>
              </p:cNvPr>
              <p:cNvGrpSpPr/>
              <p:nvPr/>
            </p:nvGrpSpPr>
            <p:grpSpPr>
              <a:xfrm>
                <a:off x="3670217" y="2586162"/>
                <a:ext cx="731126" cy="344556"/>
                <a:chOff x="7493876" y="2774731"/>
                <a:chExt cx="1481958" cy="894622"/>
              </a:xfrm>
            </p:grpSpPr>
            <p:sp>
              <p:nvSpPr>
                <p:cNvPr id="253" name="Freeform 252">
                  <a:extLst>
                    <a:ext uri="{FF2B5EF4-FFF2-40B4-BE49-F238E27FC236}">
                      <a16:creationId xmlns:a16="http://schemas.microsoft.com/office/drawing/2014/main" id="{F5D7D63D-A986-594D-B694-9FF0F91833F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54" name="Oval 253">
                  <a:extLst>
                    <a:ext uri="{FF2B5EF4-FFF2-40B4-BE49-F238E27FC236}">
                      <a16:creationId xmlns:a16="http://schemas.microsoft.com/office/drawing/2014/main" id="{03782CCC-03BC-1347-85AF-252A8230B48E}"/>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55" name="Group 254">
                  <a:extLst>
                    <a:ext uri="{FF2B5EF4-FFF2-40B4-BE49-F238E27FC236}">
                      <a16:creationId xmlns:a16="http://schemas.microsoft.com/office/drawing/2014/main" id="{D0C68AB1-2CD1-EF47-9AC5-019E3F989517}"/>
                    </a:ext>
                  </a:extLst>
                </p:cNvPr>
                <p:cNvGrpSpPr/>
                <p:nvPr/>
              </p:nvGrpSpPr>
              <p:grpSpPr>
                <a:xfrm>
                  <a:off x="7713663" y="2848339"/>
                  <a:ext cx="1042107" cy="425543"/>
                  <a:chOff x="7786941" y="2884917"/>
                  <a:chExt cx="897649" cy="353919"/>
                </a:xfrm>
              </p:grpSpPr>
              <p:sp>
                <p:nvSpPr>
                  <p:cNvPr id="256" name="Freeform 255">
                    <a:extLst>
                      <a:ext uri="{FF2B5EF4-FFF2-40B4-BE49-F238E27FC236}">
                        <a16:creationId xmlns:a16="http://schemas.microsoft.com/office/drawing/2014/main" id="{754B7C8E-ACD3-134F-A641-0F91DB79F6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7" name="Freeform 256">
                    <a:extLst>
                      <a:ext uri="{FF2B5EF4-FFF2-40B4-BE49-F238E27FC236}">
                        <a16:creationId xmlns:a16="http://schemas.microsoft.com/office/drawing/2014/main" id="{589DAF1B-A291-514E-BCC4-CC91BB57E76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8" name="Freeform 257">
                    <a:extLst>
                      <a:ext uri="{FF2B5EF4-FFF2-40B4-BE49-F238E27FC236}">
                        <a16:creationId xmlns:a16="http://schemas.microsoft.com/office/drawing/2014/main" id="{73F904F0-F412-7046-AFD0-5002E429B42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9" name="Freeform 258">
                    <a:extLst>
                      <a:ext uri="{FF2B5EF4-FFF2-40B4-BE49-F238E27FC236}">
                        <a16:creationId xmlns:a16="http://schemas.microsoft.com/office/drawing/2014/main" id="{2CCAAB12-A1D8-6C47-878C-46C3E550321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45" name="Group 244">
                <a:extLst>
                  <a:ext uri="{FF2B5EF4-FFF2-40B4-BE49-F238E27FC236}">
                    <a16:creationId xmlns:a16="http://schemas.microsoft.com/office/drawing/2014/main" id="{4C090431-938E-B942-A193-8E47FD1AF9E2}"/>
                  </a:ext>
                </a:extLst>
              </p:cNvPr>
              <p:cNvGrpSpPr/>
              <p:nvPr/>
            </p:nvGrpSpPr>
            <p:grpSpPr>
              <a:xfrm>
                <a:off x="4703149" y="2589549"/>
                <a:ext cx="731126" cy="344556"/>
                <a:chOff x="7493876" y="2774731"/>
                <a:chExt cx="1481958" cy="894622"/>
              </a:xfrm>
            </p:grpSpPr>
            <p:sp>
              <p:nvSpPr>
                <p:cNvPr id="246" name="Freeform 245">
                  <a:extLst>
                    <a:ext uri="{FF2B5EF4-FFF2-40B4-BE49-F238E27FC236}">
                      <a16:creationId xmlns:a16="http://schemas.microsoft.com/office/drawing/2014/main" id="{49C4F992-971D-C440-8D04-53AAC987516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47" name="Oval 246">
                  <a:extLst>
                    <a:ext uri="{FF2B5EF4-FFF2-40B4-BE49-F238E27FC236}">
                      <a16:creationId xmlns:a16="http://schemas.microsoft.com/office/drawing/2014/main" id="{62AF8A24-58CD-2145-A9F9-90CE2DC79A5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48" name="Group 247">
                  <a:extLst>
                    <a:ext uri="{FF2B5EF4-FFF2-40B4-BE49-F238E27FC236}">
                      <a16:creationId xmlns:a16="http://schemas.microsoft.com/office/drawing/2014/main" id="{0A93BC7E-4BC1-2643-93F4-2AD46845796A}"/>
                    </a:ext>
                  </a:extLst>
                </p:cNvPr>
                <p:cNvGrpSpPr/>
                <p:nvPr/>
              </p:nvGrpSpPr>
              <p:grpSpPr>
                <a:xfrm>
                  <a:off x="7713663" y="2848339"/>
                  <a:ext cx="1042107" cy="425543"/>
                  <a:chOff x="7786941" y="2884917"/>
                  <a:chExt cx="897649" cy="353919"/>
                </a:xfrm>
              </p:grpSpPr>
              <p:sp>
                <p:nvSpPr>
                  <p:cNvPr id="249" name="Freeform 248">
                    <a:extLst>
                      <a:ext uri="{FF2B5EF4-FFF2-40B4-BE49-F238E27FC236}">
                        <a16:creationId xmlns:a16="http://schemas.microsoft.com/office/drawing/2014/main" id="{A7323785-B63B-DE4E-A5EC-E9792BB5D5A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0" name="Freeform 249">
                    <a:extLst>
                      <a:ext uri="{FF2B5EF4-FFF2-40B4-BE49-F238E27FC236}">
                        <a16:creationId xmlns:a16="http://schemas.microsoft.com/office/drawing/2014/main" id="{DEFF491D-45FE-0644-B21D-93F32323151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1" name="Freeform 250">
                    <a:extLst>
                      <a:ext uri="{FF2B5EF4-FFF2-40B4-BE49-F238E27FC236}">
                        <a16:creationId xmlns:a16="http://schemas.microsoft.com/office/drawing/2014/main" id="{D7229D85-BA96-1E47-BEF3-188394D687B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2" name="Freeform 251">
                    <a:extLst>
                      <a:ext uri="{FF2B5EF4-FFF2-40B4-BE49-F238E27FC236}">
                        <a16:creationId xmlns:a16="http://schemas.microsoft.com/office/drawing/2014/main" id="{D328D7ED-E4C8-8145-91E9-1697D90D408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216" name="Group 215">
              <a:extLst>
                <a:ext uri="{FF2B5EF4-FFF2-40B4-BE49-F238E27FC236}">
                  <a16:creationId xmlns:a16="http://schemas.microsoft.com/office/drawing/2014/main" id="{E3C42B7A-98CB-6347-8B71-39B750B4AA71}"/>
                </a:ext>
              </a:extLst>
            </p:cNvPr>
            <p:cNvGrpSpPr/>
            <p:nvPr/>
          </p:nvGrpSpPr>
          <p:grpSpPr>
            <a:xfrm>
              <a:off x="8298305" y="4365816"/>
              <a:ext cx="1818668" cy="997982"/>
              <a:chOff x="3615607" y="2254595"/>
              <a:chExt cx="1818668" cy="997982"/>
            </a:xfrm>
          </p:grpSpPr>
          <p:sp>
            <p:nvSpPr>
              <p:cNvPr id="218" name="Text Box 92">
                <a:extLst>
                  <a:ext uri="{FF2B5EF4-FFF2-40B4-BE49-F238E27FC236}">
                    <a16:creationId xmlns:a16="http://schemas.microsoft.com/office/drawing/2014/main" id="{B011A2F8-9695-BA46-8CA9-E35BEA783E25}"/>
                  </a:ext>
                </a:extLst>
              </p:cNvPr>
              <p:cNvSpPr txBox="1">
                <a:spLocks noChangeArrowheads="1"/>
              </p:cNvSpPr>
              <p:nvPr/>
            </p:nvSpPr>
            <p:spPr bwMode="auto">
              <a:xfrm>
                <a:off x="3858178" y="2254595"/>
                <a:ext cx="383011"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E</a:t>
                </a:r>
              </a:p>
            </p:txBody>
          </p:sp>
          <p:sp>
            <p:nvSpPr>
              <p:cNvPr id="219" name="Text Box 108">
                <a:extLst>
                  <a:ext uri="{FF2B5EF4-FFF2-40B4-BE49-F238E27FC236}">
                    <a16:creationId xmlns:a16="http://schemas.microsoft.com/office/drawing/2014/main" id="{7163F02F-17ED-C44F-B86B-A1C3E5B30509}"/>
                  </a:ext>
                </a:extLst>
              </p:cNvPr>
              <p:cNvSpPr txBox="1">
                <a:spLocks noChangeArrowheads="1"/>
              </p:cNvSpPr>
              <p:nvPr/>
            </p:nvSpPr>
            <p:spPr bwMode="auto">
              <a:xfrm>
                <a:off x="4888228" y="2259358"/>
                <a:ext cx="38728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F</a:t>
                </a:r>
              </a:p>
            </p:txBody>
          </p:sp>
          <p:sp>
            <p:nvSpPr>
              <p:cNvPr id="220" name="Line 141">
                <a:extLst>
                  <a:ext uri="{FF2B5EF4-FFF2-40B4-BE49-F238E27FC236}">
                    <a16:creationId xmlns:a16="http://schemas.microsoft.com/office/drawing/2014/main" id="{CBB88C7C-78E5-2740-AA9E-D60B5912D637}"/>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21" name="Text Box 143">
                <a:extLst>
                  <a:ext uri="{FF2B5EF4-FFF2-40B4-BE49-F238E27FC236}">
                    <a16:creationId xmlns:a16="http://schemas.microsoft.com/office/drawing/2014/main" id="{5C6BDB27-D839-A841-8038-49CB793C907E}"/>
                  </a:ext>
                </a:extLst>
              </p:cNvPr>
              <p:cNvSpPr txBox="1">
                <a:spLocks noChangeArrowheads="1"/>
              </p:cNvSpPr>
              <p:nvPr/>
            </p:nvSpPr>
            <p:spPr bwMode="auto">
              <a:xfrm>
                <a:off x="3615607" y="2881657"/>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sp>
            <p:nvSpPr>
              <p:cNvPr id="222" name="Text Box 144">
                <a:extLst>
                  <a:ext uri="{FF2B5EF4-FFF2-40B4-BE49-F238E27FC236}">
                    <a16:creationId xmlns:a16="http://schemas.microsoft.com/office/drawing/2014/main" id="{BFE1AB9B-2EAA-3646-A298-AB413E7A5D26}"/>
                  </a:ext>
                </a:extLst>
              </p:cNvPr>
              <p:cNvSpPr txBox="1">
                <a:spLocks noChangeArrowheads="1"/>
              </p:cNvSpPr>
              <p:nvPr/>
            </p:nvSpPr>
            <p:spPr bwMode="auto">
              <a:xfrm>
                <a:off x="4783690" y="2883245"/>
                <a:ext cx="628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grpSp>
            <p:nvGrpSpPr>
              <p:cNvPr id="223" name="Group 222">
                <a:extLst>
                  <a:ext uri="{FF2B5EF4-FFF2-40B4-BE49-F238E27FC236}">
                    <a16:creationId xmlns:a16="http://schemas.microsoft.com/office/drawing/2014/main" id="{2EEEE9B2-CAF4-4840-9D9B-D6AF0E983459}"/>
                  </a:ext>
                </a:extLst>
              </p:cNvPr>
              <p:cNvGrpSpPr/>
              <p:nvPr/>
            </p:nvGrpSpPr>
            <p:grpSpPr>
              <a:xfrm>
                <a:off x="3670217" y="2586162"/>
                <a:ext cx="731126" cy="344556"/>
                <a:chOff x="7493876" y="2774731"/>
                <a:chExt cx="1481958" cy="894622"/>
              </a:xfrm>
            </p:grpSpPr>
            <p:sp>
              <p:nvSpPr>
                <p:cNvPr id="232" name="Freeform 231">
                  <a:extLst>
                    <a:ext uri="{FF2B5EF4-FFF2-40B4-BE49-F238E27FC236}">
                      <a16:creationId xmlns:a16="http://schemas.microsoft.com/office/drawing/2014/main" id="{7E69BC95-0251-D24F-AD6E-561389FC80A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33" name="Oval 232">
                  <a:extLst>
                    <a:ext uri="{FF2B5EF4-FFF2-40B4-BE49-F238E27FC236}">
                      <a16:creationId xmlns:a16="http://schemas.microsoft.com/office/drawing/2014/main" id="{6888D20B-9D89-4B4C-8E8F-1BB165CA61A6}"/>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34" name="Group 233">
                  <a:extLst>
                    <a:ext uri="{FF2B5EF4-FFF2-40B4-BE49-F238E27FC236}">
                      <a16:creationId xmlns:a16="http://schemas.microsoft.com/office/drawing/2014/main" id="{C11A9864-04B0-C642-975B-2FFEB37EC0C9}"/>
                    </a:ext>
                  </a:extLst>
                </p:cNvPr>
                <p:cNvGrpSpPr/>
                <p:nvPr/>
              </p:nvGrpSpPr>
              <p:grpSpPr>
                <a:xfrm>
                  <a:off x="7713663" y="2848339"/>
                  <a:ext cx="1042107" cy="425543"/>
                  <a:chOff x="7786941" y="2884917"/>
                  <a:chExt cx="897649" cy="353919"/>
                </a:xfrm>
              </p:grpSpPr>
              <p:sp>
                <p:nvSpPr>
                  <p:cNvPr id="235" name="Freeform 234">
                    <a:extLst>
                      <a:ext uri="{FF2B5EF4-FFF2-40B4-BE49-F238E27FC236}">
                        <a16:creationId xmlns:a16="http://schemas.microsoft.com/office/drawing/2014/main" id="{F815E172-DF3B-CB47-8E92-A80C6D3657A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6" name="Freeform 235">
                    <a:extLst>
                      <a:ext uri="{FF2B5EF4-FFF2-40B4-BE49-F238E27FC236}">
                        <a16:creationId xmlns:a16="http://schemas.microsoft.com/office/drawing/2014/main" id="{5B86302E-E939-AD4E-AFF9-17636C7897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7" name="Freeform 236">
                    <a:extLst>
                      <a:ext uri="{FF2B5EF4-FFF2-40B4-BE49-F238E27FC236}">
                        <a16:creationId xmlns:a16="http://schemas.microsoft.com/office/drawing/2014/main" id="{5C5917F1-E302-CE45-8D20-9819BFA83C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8" name="Freeform 237">
                    <a:extLst>
                      <a:ext uri="{FF2B5EF4-FFF2-40B4-BE49-F238E27FC236}">
                        <a16:creationId xmlns:a16="http://schemas.microsoft.com/office/drawing/2014/main" id="{56545F24-94D8-7C4B-9573-CCC90CEF14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24" name="Group 223">
                <a:extLst>
                  <a:ext uri="{FF2B5EF4-FFF2-40B4-BE49-F238E27FC236}">
                    <a16:creationId xmlns:a16="http://schemas.microsoft.com/office/drawing/2014/main" id="{5E0A2DE7-07A0-1247-98D1-3173BDB98A4B}"/>
                  </a:ext>
                </a:extLst>
              </p:cNvPr>
              <p:cNvGrpSpPr/>
              <p:nvPr/>
            </p:nvGrpSpPr>
            <p:grpSpPr>
              <a:xfrm>
                <a:off x="4703149" y="2589549"/>
                <a:ext cx="731126" cy="344556"/>
                <a:chOff x="7493876" y="2774731"/>
                <a:chExt cx="1481958" cy="894622"/>
              </a:xfrm>
            </p:grpSpPr>
            <p:sp>
              <p:nvSpPr>
                <p:cNvPr id="225" name="Freeform 224">
                  <a:extLst>
                    <a:ext uri="{FF2B5EF4-FFF2-40B4-BE49-F238E27FC236}">
                      <a16:creationId xmlns:a16="http://schemas.microsoft.com/office/drawing/2014/main" id="{10F4D360-E65F-D849-B554-1067764F2A1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26" name="Oval 225">
                  <a:extLst>
                    <a:ext uri="{FF2B5EF4-FFF2-40B4-BE49-F238E27FC236}">
                      <a16:creationId xmlns:a16="http://schemas.microsoft.com/office/drawing/2014/main" id="{A6B447AA-3C49-F74C-844A-DB7E97A9C93A}"/>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7" name="Group 226">
                  <a:extLst>
                    <a:ext uri="{FF2B5EF4-FFF2-40B4-BE49-F238E27FC236}">
                      <a16:creationId xmlns:a16="http://schemas.microsoft.com/office/drawing/2014/main" id="{0EA85C4B-510C-5948-A859-A34940D950C8}"/>
                    </a:ext>
                  </a:extLst>
                </p:cNvPr>
                <p:cNvGrpSpPr/>
                <p:nvPr/>
              </p:nvGrpSpPr>
              <p:grpSpPr>
                <a:xfrm>
                  <a:off x="7713663" y="2848339"/>
                  <a:ext cx="1042107" cy="425543"/>
                  <a:chOff x="7786941" y="2884917"/>
                  <a:chExt cx="897649" cy="353919"/>
                </a:xfrm>
              </p:grpSpPr>
              <p:sp>
                <p:nvSpPr>
                  <p:cNvPr id="228" name="Freeform 227">
                    <a:extLst>
                      <a:ext uri="{FF2B5EF4-FFF2-40B4-BE49-F238E27FC236}">
                        <a16:creationId xmlns:a16="http://schemas.microsoft.com/office/drawing/2014/main" id="{B3CC364E-1AC4-CB48-AA68-0F261278089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9" name="Freeform 228">
                    <a:extLst>
                      <a:ext uri="{FF2B5EF4-FFF2-40B4-BE49-F238E27FC236}">
                        <a16:creationId xmlns:a16="http://schemas.microsoft.com/office/drawing/2014/main" id="{B54FBD29-A743-664D-B298-216BFB6A0E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0" name="Freeform 229">
                    <a:extLst>
                      <a:ext uri="{FF2B5EF4-FFF2-40B4-BE49-F238E27FC236}">
                        <a16:creationId xmlns:a16="http://schemas.microsoft.com/office/drawing/2014/main" id="{C611F43E-D76E-1C42-8DE4-D6081FCAEA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1" name="Freeform 230">
                    <a:extLst>
                      <a:ext uri="{FF2B5EF4-FFF2-40B4-BE49-F238E27FC236}">
                        <a16:creationId xmlns:a16="http://schemas.microsoft.com/office/drawing/2014/main" id="{CAA4831E-FF15-F841-8C6E-C13EB5F994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sp>
          <p:nvSpPr>
            <p:cNvPr id="217" name="TextBox 216">
              <a:extLst>
                <a:ext uri="{FF2B5EF4-FFF2-40B4-BE49-F238E27FC236}">
                  <a16:creationId xmlns:a16="http://schemas.microsoft.com/office/drawing/2014/main" id="{FDF40405-26DE-E04A-AD9E-09DB8BF9FDDC}"/>
                </a:ext>
              </a:extLst>
            </p:cNvPr>
            <p:cNvSpPr txBox="1"/>
            <p:nvPr/>
          </p:nvSpPr>
          <p:spPr>
            <a:xfrm>
              <a:off x="6655027" y="5568409"/>
              <a:ext cx="1417483" cy="369332"/>
            </a:xfrm>
            <a:prstGeom prst="rect">
              <a:avLst/>
            </a:prstGeom>
            <a:noFill/>
          </p:spPr>
          <p:txBody>
            <a:bodyPr wrap="none" rtlCol="0">
              <a:spAutoFit/>
            </a:bodyPr>
            <a:lstStyle/>
            <a:p>
              <a:pPr defTabSz="685800">
                <a:defRPr/>
              </a:pPr>
              <a:r>
                <a:rPr lang="en-US" sz="1200" dirty="0">
                  <a:solidFill>
                    <a:prstClr val="black"/>
                  </a:solidFill>
                  <a:latin typeface="Avenir Book" panose="020B0503020203020204" pitchFamily="34" charset="-78"/>
                  <a:cs typeface="Avenir Book" panose="020B0503020203020204" pitchFamily="34" charset="-78"/>
                </a:rPr>
                <a:t>IPv4 network</a:t>
              </a: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346" name="Text Box 75">
            <a:extLst>
              <a:ext uri="{FF2B5EF4-FFF2-40B4-BE49-F238E27FC236}">
                <a16:creationId xmlns:a16="http://schemas.microsoft.com/office/drawing/2014/main" id="{9575480C-065E-F445-B98F-75CCDE26D4F5}"/>
              </a:ext>
            </a:extLst>
          </p:cNvPr>
          <p:cNvSpPr txBox="1">
            <a:spLocks noChangeArrowheads="1"/>
          </p:cNvSpPr>
          <p:nvPr/>
        </p:nvSpPr>
        <p:spPr bwMode="auto">
          <a:xfrm>
            <a:off x="2283256" y="1381256"/>
            <a:ext cx="19202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prstClr val="black"/>
                </a:solidFill>
                <a:latin typeface="Avenir Book" panose="020B0503020203020204" pitchFamily="34" charset="-78"/>
                <a:cs typeface="Avenir Book" panose="020B0503020203020204" pitchFamily="34" charset="-78"/>
              </a:rPr>
              <a:t>IPv4 network connecting two IPv6 routers</a:t>
            </a:r>
          </a:p>
        </p:txBody>
      </p:sp>
    </p:spTree>
    <p:extLst>
      <p:ext uri="{BB962C8B-B14F-4D97-AF65-F5344CB8AC3E}">
        <p14:creationId xmlns:p14="http://schemas.microsoft.com/office/powerpoint/2010/main" val="153301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dissolve">
                                      <p:cBhvr>
                                        <p:cTn id="10" dur="500"/>
                                        <p:tgtEl>
                                          <p:spTgt spid="16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60"/>
                                        </p:tgtEl>
                                        <p:attrNameLst>
                                          <p:attrName>style.visibility</p:attrName>
                                        </p:attrNameLst>
                                      </p:cBhvr>
                                      <p:to>
                                        <p:strVal val="visible"/>
                                      </p:to>
                                    </p:set>
                                    <p:animEffect transition="in" filter="wipe(left)">
                                      <p:cBhvr>
                                        <p:cTn id="15" dur="500"/>
                                        <p:tgtEl>
                                          <p:spTgt spid="4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70"/>
                                        </p:tgtEl>
                                        <p:attrNameLst>
                                          <p:attrName>style.visibility</p:attrName>
                                        </p:attrNameLst>
                                      </p:cBhvr>
                                      <p:to>
                                        <p:strVal val="visible"/>
                                      </p:to>
                                    </p:set>
                                    <p:animEffect transition="in" filter="wipe(up)">
                                      <p:cBhvr>
                                        <p:cTn id="20" dur="500"/>
                                        <p:tgtEl>
                                          <p:spTgt spid="470"/>
                                        </p:tgtEl>
                                      </p:cBhvr>
                                    </p:animEffect>
                                  </p:childTnLst>
                                </p:cTn>
                              </p:par>
                            </p:childTnLst>
                          </p:cTn>
                        </p:par>
                        <p:par>
                          <p:cTn id="21" fill="hold">
                            <p:stCondLst>
                              <p:cond delay="500"/>
                            </p:stCondLst>
                            <p:childTnLst>
                              <p:par>
                                <p:cTn id="22" presetID="9" presetClass="entr" presetSubtype="0" fill="hold" nodeType="afterEffect">
                                  <p:stCondLst>
                                    <p:cond delay="500"/>
                                  </p:stCondLst>
                                  <p:childTnLst>
                                    <p:set>
                                      <p:cBhvr>
                                        <p:cTn id="23" dur="1" fill="hold">
                                          <p:stCondLst>
                                            <p:cond delay="0"/>
                                          </p:stCondLst>
                                        </p:cTn>
                                        <p:tgtEl>
                                          <p:spTgt spid="467"/>
                                        </p:tgtEl>
                                        <p:attrNameLst>
                                          <p:attrName>style.visibility</p:attrName>
                                        </p:attrNameLst>
                                      </p:cBhvr>
                                      <p:to>
                                        <p:strVal val="visible"/>
                                      </p:to>
                                    </p:set>
                                    <p:animEffect transition="in" filter="dissolve">
                                      <p:cBhvr>
                                        <p:cTn id="24" dur="500"/>
                                        <p:tgtEl>
                                          <p:spTgt spid="467"/>
                                        </p:tgtEl>
                                      </p:cBhvr>
                                    </p:animEffect>
                                  </p:childTnLst>
                                </p:cTn>
                              </p:par>
                            </p:childTnLst>
                          </p:cTn>
                        </p:par>
                        <p:par>
                          <p:cTn id="25" fill="hold">
                            <p:stCondLst>
                              <p:cond delay="1500"/>
                            </p:stCondLst>
                            <p:childTnLst>
                              <p:par>
                                <p:cTn id="26" presetID="9" presetClass="entr" presetSubtype="0" fill="hold" grpId="0" nodeType="afterEffect">
                                  <p:stCondLst>
                                    <p:cond delay="500"/>
                                  </p:stCondLst>
                                  <p:childTnLst>
                                    <p:set>
                                      <p:cBhvr>
                                        <p:cTn id="27" dur="1" fill="hold">
                                          <p:stCondLst>
                                            <p:cond delay="0"/>
                                          </p:stCondLst>
                                        </p:cTn>
                                        <p:tgtEl>
                                          <p:spTgt spid="490"/>
                                        </p:tgtEl>
                                        <p:attrNameLst>
                                          <p:attrName>style.visibility</p:attrName>
                                        </p:attrNameLst>
                                      </p:cBhvr>
                                      <p:to>
                                        <p:strVal val="visible"/>
                                      </p:to>
                                    </p:set>
                                    <p:animEffect transition="in" filter="dissolve">
                                      <p:cBhvr>
                                        <p:cTn id="28" dur="500"/>
                                        <p:tgtEl>
                                          <p:spTgt spid="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4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354">
            <a:extLst>
              <a:ext uri="{FF2B5EF4-FFF2-40B4-BE49-F238E27FC236}">
                <a16:creationId xmlns:a16="http://schemas.microsoft.com/office/drawing/2014/main" id="{8664861B-122E-9E40-A054-FD448E175B48}"/>
              </a:ext>
            </a:extLst>
          </p:cNvPr>
          <p:cNvGrpSpPr>
            <a:grpSpLocks/>
          </p:cNvGrpSpPr>
          <p:nvPr/>
        </p:nvGrpSpPr>
        <p:grpSpPr bwMode="auto">
          <a:xfrm>
            <a:off x="6192569" y="2509837"/>
            <a:ext cx="934641" cy="2524125"/>
            <a:chOff x="3485" y="2128"/>
            <a:chExt cx="785" cy="2120"/>
          </a:xfrm>
        </p:grpSpPr>
        <p:sp>
          <p:nvSpPr>
            <p:cNvPr id="171" name="Line 196">
              <a:extLst>
                <a:ext uri="{FF2B5EF4-FFF2-40B4-BE49-F238E27FC236}">
                  <a16:creationId xmlns:a16="http://schemas.microsoft.com/office/drawing/2014/main" id="{5F8A900E-F4A9-C049-BD79-B1EA7B6F499A}"/>
                </a:ext>
              </a:extLst>
            </p:cNvPr>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72" name="Text Box 210">
              <a:extLst>
                <a:ext uri="{FF2B5EF4-FFF2-40B4-BE49-F238E27FC236}">
                  <a16:creationId xmlns:a16="http://schemas.microsoft.com/office/drawing/2014/main" id="{857A6CF4-362B-DD44-B28A-D45F0134BB80}"/>
                </a:ext>
              </a:extLst>
            </p:cNvPr>
            <p:cNvSpPr txBox="1">
              <a:spLocks noChangeArrowheads="1"/>
            </p:cNvSpPr>
            <p:nvPr/>
          </p:nvSpPr>
          <p:spPr bwMode="auto">
            <a:xfrm>
              <a:off x="3485" y="3775"/>
              <a:ext cx="785"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B-to-C:</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IPv6 inside</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IPv4</a:t>
              </a:r>
            </a:p>
          </p:txBody>
        </p:sp>
        <p:sp>
          <p:nvSpPr>
            <p:cNvPr id="173" name="Line 211">
              <a:extLst>
                <a:ext uri="{FF2B5EF4-FFF2-40B4-BE49-F238E27FC236}">
                  <a16:creationId xmlns:a16="http://schemas.microsoft.com/office/drawing/2014/main" id="{E8B43FB3-D739-F746-A9FF-D32BF1E82C48}"/>
                </a:ext>
              </a:extLst>
            </p:cNvPr>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174" name="Group 217">
              <a:extLst>
                <a:ext uri="{FF2B5EF4-FFF2-40B4-BE49-F238E27FC236}">
                  <a16:creationId xmlns:a16="http://schemas.microsoft.com/office/drawing/2014/main" id="{A90D65B9-F6BA-EE47-BCAA-41FC80D0D98B}"/>
                </a:ext>
              </a:extLst>
            </p:cNvPr>
            <p:cNvGrpSpPr>
              <a:grpSpLocks/>
            </p:cNvGrpSpPr>
            <p:nvPr/>
          </p:nvGrpSpPr>
          <p:grpSpPr bwMode="auto">
            <a:xfrm>
              <a:off x="3558" y="2220"/>
              <a:ext cx="620" cy="1388"/>
              <a:chOff x="478" y="2082"/>
              <a:chExt cx="620" cy="1388"/>
            </a:xfrm>
          </p:grpSpPr>
          <p:sp>
            <p:nvSpPr>
              <p:cNvPr id="175" name="Rectangle 218">
                <a:extLst>
                  <a:ext uri="{FF2B5EF4-FFF2-40B4-BE49-F238E27FC236}">
                    <a16:creationId xmlns:a16="http://schemas.microsoft.com/office/drawing/2014/main" id="{450F7344-AA44-114F-BAED-E52F2048F2A2}"/>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grpSp>
            <p:nvGrpSpPr>
              <p:cNvPr id="176" name="Group 219">
                <a:extLst>
                  <a:ext uri="{FF2B5EF4-FFF2-40B4-BE49-F238E27FC236}">
                    <a16:creationId xmlns:a16="http://schemas.microsoft.com/office/drawing/2014/main" id="{1411D276-5368-954A-BD00-E54BD0F43AC9}"/>
                  </a:ext>
                </a:extLst>
              </p:cNvPr>
              <p:cNvGrpSpPr>
                <a:grpSpLocks/>
              </p:cNvGrpSpPr>
              <p:nvPr/>
            </p:nvGrpSpPr>
            <p:grpSpPr bwMode="auto">
              <a:xfrm>
                <a:off x="499" y="2471"/>
                <a:ext cx="532" cy="910"/>
                <a:chOff x="4869" y="143"/>
                <a:chExt cx="532" cy="910"/>
              </a:xfrm>
            </p:grpSpPr>
            <p:sp>
              <p:nvSpPr>
                <p:cNvPr id="178" name="Rectangle 220">
                  <a:extLst>
                    <a:ext uri="{FF2B5EF4-FFF2-40B4-BE49-F238E27FC236}">
                      <a16:creationId xmlns:a16="http://schemas.microsoft.com/office/drawing/2014/main" id="{C5BF02DE-C1F8-BB4A-8D32-290E9B10039C}"/>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79" name="Text Box 221">
                  <a:extLst>
                    <a:ext uri="{FF2B5EF4-FFF2-40B4-BE49-F238E27FC236}">
                      <a16:creationId xmlns:a16="http://schemas.microsoft.com/office/drawing/2014/main" id="{0AF63432-1868-7041-BC7C-74D54D5D6950}"/>
                    </a:ext>
                  </a:extLst>
                </p:cNvPr>
                <p:cNvSpPr txBox="1">
                  <a:spLocks noChangeArrowheads="1"/>
                </p:cNvSpPr>
                <p:nvPr/>
              </p:nvSpPr>
              <p:spPr bwMode="auto">
                <a:xfrm>
                  <a:off x="4869" y="161"/>
                  <a:ext cx="532"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Flow: X</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Src: A</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Dest: F</a:t>
                  </a: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data</a:t>
                  </a:r>
                </a:p>
              </p:txBody>
            </p:sp>
          </p:grpSp>
          <p:sp>
            <p:nvSpPr>
              <p:cNvPr id="177" name="Text Box 222">
                <a:extLst>
                  <a:ext uri="{FF2B5EF4-FFF2-40B4-BE49-F238E27FC236}">
                    <a16:creationId xmlns:a16="http://schemas.microsoft.com/office/drawing/2014/main" id="{CB089CAC-22C3-6542-8215-15782FB5B57E}"/>
                  </a:ext>
                </a:extLst>
              </p:cNvPr>
              <p:cNvSpPr txBox="1">
                <a:spLocks noChangeArrowheads="1"/>
              </p:cNvSpPr>
              <p:nvPr/>
            </p:nvSpPr>
            <p:spPr bwMode="auto">
              <a:xfrm>
                <a:off x="491" y="2082"/>
                <a:ext cx="60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white"/>
                    </a:solidFill>
                    <a:latin typeface="Avenir Book" panose="020B0503020203020204" pitchFamily="34" charset="-78"/>
                    <a:cs typeface="Avenir Book" panose="020B0503020203020204" pitchFamily="34" charset="-78"/>
                  </a:rPr>
                  <a:t>src:B</a:t>
                </a:r>
              </a:p>
              <a:p>
                <a:pPr defTabSz="685800">
                  <a:defRPr/>
                </a:pPr>
                <a:r>
                  <a:rPr lang="en-US" altLang="en-US" sz="1350" dirty="0">
                    <a:solidFill>
                      <a:prstClr val="white"/>
                    </a:solidFill>
                    <a:latin typeface="Avenir Book" panose="020B0503020203020204" pitchFamily="34" charset="-78"/>
                    <a:cs typeface="Avenir Book" panose="020B0503020203020204" pitchFamily="34" charset="-78"/>
                  </a:rPr>
                  <a:t>dest: E</a:t>
                </a:r>
              </a:p>
            </p:txBody>
          </p:sp>
        </p:grpSp>
      </p:gr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33186" y="260540"/>
            <a:ext cx="7886700" cy="670967"/>
          </a:xfrm>
        </p:spPr>
        <p:txBody>
          <a:bodyPr>
            <a:normAutofit/>
          </a:bodyPr>
          <a:lstStyle/>
          <a:p>
            <a:r>
              <a:rPr lang="en-US" sz="3600" dirty="0"/>
              <a:t>Tunneling</a:t>
            </a:r>
          </a:p>
        </p:txBody>
      </p:sp>
      <p:sp>
        <p:nvSpPr>
          <p:cNvPr id="94" name="Text Box 76">
            <a:extLst>
              <a:ext uri="{FF2B5EF4-FFF2-40B4-BE49-F238E27FC236}">
                <a16:creationId xmlns:a16="http://schemas.microsoft.com/office/drawing/2014/main" id="{62F1B7C4-0039-A74A-B993-603447F55862}"/>
              </a:ext>
            </a:extLst>
          </p:cNvPr>
          <p:cNvSpPr txBox="1">
            <a:spLocks noChangeArrowheads="1"/>
          </p:cNvSpPr>
          <p:nvPr/>
        </p:nvSpPr>
        <p:spPr bwMode="auto">
          <a:xfrm>
            <a:off x="2733470" y="1917982"/>
            <a:ext cx="15872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prstClr val="black"/>
                </a:solidFill>
                <a:latin typeface="Avenir Book" panose="020B0503020203020204" pitchFamily="34" charset="-78"/>
                <a:cs typeface="Avenir Book" panose="020B0503020203020204" pitchFamily="34" charset="-78"/>
              </a:rPr>
              <a:t>P</a:t>
            </a:r>
            <a:r>
              <a:rPr lang="en-US" altLang="en-US" sz="1800" dirty="0" smtClean="0">
                <a:solidFill>
                  <a:prstClr val="black"/>
                </a:solidFill>
                <a:latin typeface="Avenir Book" panose="020B0503020203020204" pitchFamily="34" charset="-78"/>
                <a:cs typeface="Avenir Book" panose="020B0503020203020204" pitchFamily="34" charset="-78"/>
              </a:rPr>
              <a:t>hysical </a:t>
            </a:r>
            <a:r>
              <a:rPr lang="en-US" altLang="en-US" sz="1800" dirty="0">
                <a:solidFill>
                  <a:prstClr val="black"/>
                </a:solidFill>
                <a:latin typeface="Avenir Book" panose="020B0503020203020204" pitchFamily="34" charset="-78"/>
                <a:cs typeface="Avenir Book" panose="020B0503020203020204" pitchFamily="34" charset="-78"/>
              </a:rPr>
              <a:t>view:</a:t>
            </a:r>
          </a:p>
        </p:txBody>
      </p:sp>
      <p:sp>
        <p:nvSpPr>
          <p:cNvPr id="95" name="Line 147">
            <a:extLst>
              <a:ext uri="{FF2B5EF4-FFF2-40B4-BE49-F238E27FC236}">
                <a16:creationId xmlns:a16="http://schemas.microsoft.com/office/drawing/2014/main" id="{189F3025-CEBB-CD49-B964-56C598B88309}"/>
              </a:ext>
            </a:extLst>
          </p:cNvPr>
          <p:cNvSpPr>
            <a:spLocks noChangeShapeType="1"/>
          </p:cNvSpPr>
          <p:nvPr/>
        </p:nvSpPr>
        <p:spPr bwMode="auto">
          <a:xfrm flipV="1">
            <a:off x="5579270" y="2130626"/>
            <a:ext cx="2063177" cy="0"/>
          </a:xfrm>
          <a:prstGeom prst="line">
            <a:avLst/>
          </a:prstGeom>
          <a:noFill/>
          <a:ln w="19050">
            <a:solidFill>
              <a:srgbClr val="CC000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96" name="Text Box 180">
            <a:extLst>
              <a:ext uri="{FF2B5EF4-FFF2-40B4-BE49-F238E27FC236}">
                <a16:creationId xmlns:a16="http://schemas.microsoft.com/office/drawing/2014/main" id="{A633AB40-6115-0148-BF57-58966884971E}"/>
              </a:ext>
            </a:extLst>
          </p:cNvPr>
          <p:cNvSpPr txBox="1">
            <a:spLocks noChangeArrowheads="1"/>
          </p:cNvSpPr>
          <p:nvPr/>
        </p:nvSpPr>
        <p:spPr bwMode="auto">
          <a:xfrm>
            <a:off x="5860530" y="2223497"/>
            <a:ext cx="4716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srgbClr val="CC0000"/>
                </a:solidFill>
                <a:latin typeface="Avenir Book" panose="020B0503020203020204" pitchFamily="34" charset="-78"/>
                <a:cs typeface="Avenir Book" panose="020B0503020203020204" pitchFamily="34" charset="-78"/>
              </a:rPr>
              <a:t>IPv4</a:t>
            </a:r>
          </a:p>
        </p:txBody>
      </p:sp>
      <p:sp>
        <p:nvSpPr>
          <p:cNvPr id="97" name="Text Box 181">
            <a:extLst>
              <a:ext uri="{FF2B5EF4-FFF2-40B4-BE49-F238E27FC236}">
                <a16:creationId xmlns:a16="http://schemas.microsoft.com/office/drawing/2014/main" id="{931D1568-1B10-2D4F-B743-5FD9A1B5FEC0}"/>
              </a:ext>
            </a:extLst>
          </p:cNvPr>
          <p:cNvSpPr txBox="1">
            <a:spLocks noChangeArrowheads="1"/>
          </p:cNvSpPr>
          <p:nvPr/>
        </p:nvSpPr>
        <p:spPr bwMode="auto">
          <a:xfrm>
            <a:off x="6882053" y="2224687"/>
            <a:ext cx="4716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srgbClr val="CC0000"/>
                </a:solidFill>
                <a:latin typeface="Avenir Book" panose="020B0503020203020204" pitchFamily="34" charset="-78"/>
                <a:cs typeface="Avenir Book" panose="020B0503020203020204" pitchFamily="34" charset="-78"/>
              </a:rPr>
              <a:t>IPv4</a:t>
            </a:r>
          </a:p>
        </p:txBody>
      </p:sp>
      <p:sp>
        <p:nvSpPr>
          <p:cNvPr id="141" name="Text Box 50">
            <a:extLst>
              <a:ext uri="{FF2B5EF4-FFF2-40B4-BE49-F238E27FC236}">
                <a16:creationId xmlns:a16="http://schemas.microsoft.com/office/drawing/2014/main" id="{AEE118FB-311C-E349-8593-792B261584D5}"/>
              </a:ext>
            </a:extLst>
          </p:cNvPr>
          <p:cNvSpPr txBox="1">
            <a:spLocks noChangeArrowheads="1"/>
          </p:cNvSpPr>
          <p:nvPr/>
        </p:nvSpPr>
        <p:spPr bwMode="auto">
          <a:xfrm>
            <a:off x="7742872" y="1750816"/>
            <a:ext cx="28725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E</a:t>
            </a:r>
          </a:p>
        </p:txBody>
      </p:sp>
      <p:sp>
        <p:nvSpPr>
          <p:cNvPr id="142" name="Line 142">
            <a:extLst>
              <a:ext uri="{FF2B5EF4-FFF2-40B4-BE49-F238E27FC236}">
                <a16:creationId xmlns:a16="http://schemas.microsoft.com/office/drawing/2014/main" id="{B207ED6F-0861-6549-ACDE-1CC3A99A2CAC}"/>
              </a:ext>
            </a:extLst>
          </p:cNvPr>
          <p:cNvSpPr>
            <a:spLocks noChangeShapeType="1"/>
          </p:cNvSpPr>
          <p:nvPr/>
        </p:nvSpPr>
        <p:spPr bwMode="auto">
          <a:xfrm flipV="1">
            <a:off x="8147685" y="2123483"/>
            <a:ext cx="2428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3" name="Text Box 145">
            <a:extLst>
              <a:ext uri="{FF2B5EF4-FFF2-40B4-BE49-F238E27FC236}">
                <a16:creationId xmlns:a16="http://schemas.microsoft.com/office/drawing/2014/main" id="{1227F6DB-46DA-1841-BA2F-8F0DEEC6D107}"/>
              </a:ext>
            </a:extLst>
          </p:cNvPr>
          <p:cNvSpPr txBox="1">
            <a:spLocks noChangeArrowheads="1"/>
          </p:cNvSpPr>
          <p:nvPr/>
        </p:nvSpPr>
        <p:spPr bwMode="auto">
          <a:xfrm>
            <a:off x="7578806" y="2215162"/>
            <a:ext cx="6976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sp>
        <p:nvSpPr>
          <p:cNvPr id="144" name="Text Box 146">
            <a:extLst>
              <a:ext uri="{FF2B5EF4-FFF2-40B4-BE49-F238E27FC236}">
                <a16:creationId xmlns:a16="http://schemas.microsoft.com/office/drawing/2014/main" id="{5E720538-FCCC-3B43-88A3-8D7219A344B6}"/>
              </a:ext>
            </a:extLst>
          </p:cNvPr>
          <p:cNvSpPr txBox="1">
            <a:spLocks noChangeArrowheads="1"/>
          </p:cNvSpPr>
          <p:nvPr/>
        </p:nvSpPr>
        <p:spPr bwMode="auto">
          <a:xfrm>
            <a:off x="8406053" y="2217543"/>
            <a:ext cx="4716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sp>
        <p:nvSpPr>
          <p:cNvPr id="147" name="Text Box 299">
            <a:extLst>
              <a:ext uri="{FF2B5EF4-FFF2-40B4-BE49-F238E27FC236}">
                <a16:creationId xmlns:a16="http://schemas.microsoft.com/office/drawing/2014/main" id="{8CB09BD1-4824-F647-AAE9-42E9C8BCF505}"/>
              </a:ext>
            </a:extLst>
          </p:cNvPr>
          <p:cNvSpPr txBox="1">
            <a:spLocks noChangeArrowheads="1"/>
          </p:cNvSpPr>
          <p:nvPr/>
        </p:nvSpPr>
        <p:spPr bwMode="auto">
          <a:xfrm>
            <a:off x="8505779" y="1755579"/>
            <a:ext cx="2904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F</a:t>
            </a:r>
          </a:p>
        </p:txBody>
      </p:sp>
      <p:sp>
        <p:nvSpPr>
          <p:cNvPr id="164" name="Text Box 300">
            <a:extLst>
              <a:ext uri="{FF2B5EF4-FFF2-40B4-BE49-F238E27FC236}">
                <a16:creationId xmlns:a16="http://schemas.microsoft.com/office/drawing/2014/main" id="{0AED3E2E-7EF0-D24B-88E2-E14C6018ACAD}"/>
              </a:ext>
            </a:extLst>
          </p:cNvPr>
          <p:cNvSpPr txBox="1">
            <a:spLocks noChangeArrowheads="1"/>
          </p:cNvSpPr>
          <p:nvPr/>
        </p:nvSpPr>
        <p:spPr bwMode="auto">
          <a:xfrm>
            <a:off x="5947172" y="1746054"/>
            <a:ext cx="3097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C</a:t>
            </a:r>
          </a:p>
        </p:txBody>
      </p:sp>
      <p:sp>
        <p:nvSpPr>
          <p:cNvPr id="165" name="Text Box 301">
            <a:extLst>
              <a:ext uri="{FF2B5EF4-FFF2-40B4-BE49-F238E27FC236}">
                <a16:creationId xmlns:a16="http://schemas.microsoft.com/office/drawing/2014/main" id="{39A05E3B-A345-BB4E-B350-FFA01EA28B89}"/>
              </a:ext>
            </a:extLst>
          </p:cNvPr>
          <p:cNvSpPr txBox="1">
            <a:spLocks noChangeArrowheads="1"/>
          </p:cNvSpPr>
          <p:nvPr/>
        </p:nvSpPr>
        <p:spPr bwMode="auto">
          <a:xfrm>
            <a:off x="6988016" y="1748435"/>
            <a:ext cx="31290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D</a:t>
            </a:r>
          </a:p>
        </p:txBody>
      </p:sp>
      <p:grpSp>
        <p:nvGrpSpPr>
          <p:cNvPr id="228" name="Group 227">
            <a:extLst>
              <a:ext uri="{FF2B5EF4-FFF2-40B4-BE49-F238E27FC236}">
                <a16:creationId xmlns:a16="http://schemas.microsoft.com/office/drawing/2014/main" id="{39028889-DBAA-3341-BA48-2F577863B977}"/>
              </a:ext>
            </a:extLst>
          </p:cNvPr>
          <p:cNvGrpSpPr/>
          <p:nvPr/>
        </p:nvGrpSpPr>
        <p:grpSpPr>
          <a:xfrm>
            <a:off x="5802281" y="1994364"/>
            <a:ext cx="551394" cy="264592"/>
            <a:chOff x="7493876" y="2774731"/>
            <a:chExt cx="1481958" cy="894622"/>
          </a:xfrm>
        </p:grpSpPr>
        <p:sp>
          <p:nvSpPr>
            <p:cNvPr id="229" name="Freeform 228">
              <a:extLst>
                <a:ext uri="{FF2B5EF4-FFF2-40B4-BE49-F238E27FC236}">
                  <a16:creationId xmlns:a16="http://schemas.microsoft.com/office/drawing/2014/main" id="{CB310358-E859-094E-BA99-37FCB4BFEAE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30" name="Oval 229">
              <a:extLst>
                <a:ext uri="{FF2B5EF4-FFF2-40B4-BE49-F238E27FC236}">
                  <a16:creationId xmlns:a16="http://schemas.microsoft.com/office/drawing/2014/main" id="{BDD1722D-BC4F-C74B-9D5B-6930831E774E}"/>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31" name="Group 230">
              <a:extLst>
                <a:ext uri="{FF2B5EF4-FFF2-40B4-BE49-F238E27FC236}">
                  <a16:creationId xmlns:a16="http://schemas.microsoft.com/office/drawing/2014/main" id="{365AE07F-5A02-F246-9B95-59DB9423D00E}"/>
                </a:ext>
              </a:extLst>
            </p:cNvPr>
            <p:cNvGrpSpPr/>
            <p:nvPr/>
          </p:nvGrpSpPr>
          <p:grpSpPr>
            <a:xfrm>
              <a:off x="7713663" y="2848339"/>
              <a:ext cx="1042107" cy="425543"/>
              <a:chOff x="7786941" y="2884917"/>
              <a:chExt cx="897649" cy="353919"/>
            </a:xfrm>
          </p:grpSpPr>
          <p:sp>
            <p:nvSpPr>
              <p:cNvPr id="232" name="Freeform 231">
                <a:extLst>
                  <a:ext uri="{FF2B5EF4-FFF2-40B4-BE49-F238E27FC236}">
                    <a16:creationId xmlns:a16="http://schemas.microsoft.com/office/drawing/2014/main" id="{14FD44EE-3757-4A4D-A18D-C61EFBB439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3" name="Freeform 232">
                <a:extLst>
                  <a:ext uri="{FF2B5EF4-FFF2-40B4-BE49-F238E27FC236}">
                    <a16:creationId xmlns:a16="http://schemas.microsoft.com/office/drawing/2014/main" id="{226F2D87-B266-FA4E-A83F-3DC6A4A918A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4" name="Freeform 233">
                <a:extLst>
                  <a:ext uri="{FF2B5EF4-FFF2-40B4-BE49-F238E27FC236}">
                    <a16:creationId xmlns:a16="http://schemas.microsoft.com/office/drawing/2014/main" id="{1C9C26E9-F250-174F-B690-FE783CED195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35" name="Freeform 234">
                <a:extLst>
                  <a:ext uri="{FF2B5EF4-FFF2-40B4-BE49-F238E27FC236}">
                    <a16:creationId xmlns:a16="http://schemas.microsoft.com/office/drawing/2014/main" id="{059C9F2E-BB6A-0F4E-9FD4-EF90C4B949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6" name="Group 5">
            <a:extLst>
              <a:ext uri="{FF2B5EF4-FFF2-40B4-BE49-F238E27FC236}">
                <a16:creationId xmlns:a16="http://schemas.microsoft.com/office/drawing/2014/main" id="{2014D45D-C451-BD45-B3E1-5D0E9F0BB121}"/>
              </a:ext>
            </a:extLst>
          </p:cNvPr>
          <p:cNvGrpSpPr/>
          <p:nvPr/>
        </p:nvGrpSpPr>
        <p:grpSpPr>
          <a:xfrm>
            <a:off x="4257199" y="1729751"/>
            <a:ext cx="1429862" cy="748487"/>
            <a:chOff x="3670217" y="2254595"/>
            <a:chExt cx="1906482" cy="997982"/>
          </a:xfrm>
        </p:grpSpPr>
        <p:sp>
          <p:nvSpPr>
            <p:cNvPr id="108" name="Text Box 92">
              <a:extLst>
                <a:ext uri="{FF2B5EF4-FFF2-40B4-BE49-F238E27FC236}">
                  <a16:creationId xmlns:a16="http://schemas.microsoft.com/office/drawing/2014/main" id="{DC72D4CE-728B-FA4B-B59D-377BAA1C8D48}"/>
                </a:ext>
              </a:extLst>
            </p:cNvPr>
            <p:cNvSpPr txBox="1">
              <a:spLocks noChangeArrowheads="1"/>
            </p:cNvSpPr>
            <p:nvPr/>
          </p:nvSpPr>
          <p:spPr bwMode="auto">
            <a:xfrm>
              <a:off x="3858177" y="2254595"/>
              <a:ext cx="404384"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A</a:t>
              </a:r>
            </a:p>
          </p:txBody>
        </p:sp>
        <p:sp>
          <p:nvSpPr>
            <p:cNvPr id="109" name="Text Box 108">
              <a:extLst>
                <a:ext uri="{FF2B5EF4-FFF2-40B4-BE49-F238E27FC236}">
                  <a16:creationId xmlns:a16="http://schemas.microsoft.com/office/drawing/2014/main" id="{85A19B03-1473-714F-9887-6504518B21C6}"/>
                </a:ext>
              </a:extLst>
            </p:cNvPr>
            <p:cNvSpPr txBox="1">
              <a:spLocks noChangeArrowheads="1"/>
            </p:cNvSpPr>
            <p:nvPr/>
          </p:nvSpPr>
          <p:spPr bwMode="auto">
            <a:xfrm>
              <a:off x="4904341"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B</a:t>
              </a:r>
            </a:p>
          </p:txBody>
        </p:sp>
        <p:sp>
          <p:nvSpPr>
            <p:cNvPr id="110" name="Line 141">
              <a:extLst>
                <a:ext uri="{FF2B5EF4-FFF2-40B4-BE49-F238E27FC236}">
                  <a16:creationId xmlns:a16="http://schemas.microsoft.com/office/drawing/2014/main" id="{F2FAFBC3-4C7D-C642-A947-11DC85620955}"/>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11" name="Text Box 143">
              <a:extLst>
                <a:ext uri="{FF2B5EF4-FFF2-40B4-BE49-F238E27FC236}">
                  <a16:creationId xmlns:a16="http://schemas.microsoft.com/office/drawing/2014/main" id="{00EF4233-9EC3-844D-8E2A-77960111BBD8}"/>
                </a:ext>
              </a:extLst>
            </p:cNvPr>
            <p:cNvSpPr txBox="1">
              <a:spLocks noChangeArrowheads="1"/>
            </p:cNvSpPr>
            <p:nvPr/>
          </p:nvSpPr>
          <p:spPr bwMode="auto">
            <a:xfrm>
              <a:off x="3737528" y="2881657"/>
              <a:ext cx="628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sp>
          <p:nvSpPr>
            <p:cNvPr id="112" name="Text Box 144">
              <a:extLst>
                <a:ext uri="{FF2B5EF4-FFF2-40B4-BE49-F238E27FC236}">
                  <a16:creationId xmlns:a16="http://schemas.microsoft.com/office/drawing/2014/main" id="{5E2FA2CC-4EA4-AD41-95CA-1861738152CB}"/>
                </a:ext>
              </a:extLst>
            </p:cNvPr>
            <p:cNvSpPr txBox="1">
              <a:spLocks noChangeArrowheads="1"/>
            </p:cNvSpPr>
            <p:nvPr/>
          </p:nvSpPr>
          <p:spPr bwMode="auto">
            <a:xfrm>
              <a:off x="4646530" y="2883245"/>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grpSp>
          <p:nvGrpSpPr>
            <p:cNvPr id="220" name="Group 219">
              <a:extLst>
                <a:ext uri="{FF2B5EF4-FFF2-40B4-BE49-F238E27FC236}">
                  <a16:creationId xmlns:a16="http://schemas.microsoft.com/office/drawing/2014/main" id="{74CC5104-3EFC-E748-9B0E-5926A004A103}"/>
                </a:ext>
              </a:extLst>
            </p:cNvPr>
            <p:cNvGrpSpPr/>
            <p:nvPr/>
          </p:nvGrpSpPr>
          <p:grpSpPr>
            <a:xfrm>
              <a:off x="3670217" y="2586162"/>
              <a:ext cx="731126" cy="344556"/>
              <a:chOff x="7493876" y="2774731"/>
              <a:chExt cx="1481958" cy="894622"/>
            </a:xfrm>
          </p:grpSpPr>
          <p:sp>
            <p:nvSpPr>
              <p:cNvPr id="221" name="Freeform 220">
                <a:extLst>
                  <a:ext uri="{FF2B5EF4-FFF2-40B4-BE49-F238E27FC236}">
                    <a16:creationId xmlns:a16="http://schemas.microsoft.com/office/drawing/2014/main" id="{0BF917FE-20F1-4D4B-96F5-AD639F3236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22" name="Oval 221">
                <a:extLst>
                  <a:ext uri="{FF2B5EF4-FFF2-40B4-BE49-F238E27FC236}">
                    <a16:creationId xmlns:a16="http://schemas.microsoft.com/office/drawing/2014/main" id="{18C3CC32-D6FE-ED4C-AD44-2E0696436D35}"/>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3" name="Group 222">
                <a:extLst>
                  <a:ext uri="{FF2B5EF4-FFF2-40B4-BE49-F238E27FC236}">
                    <a16:creationId xmlns:a16="http://schemas.microsoft.com/office/drawing/2014/main" id="{050D50AB-99F7-7848-816D-ACDFFEBC137C}"/>
                  </a:ext>
                </a:extLst>
              </p:cNvPr>
              <p:cNvGrpSpPr/>
              <p:nvPr/>
            </p:nvGrpSpPr>
            <p:grpSpPr>
              <a:xfrm>
                <a:off x="7713663" y="2848339"/>
                <a:ext cx="1042107" cy="425543"/>
                <a:chOff x="7786941" y="2884917"/>
                <a:chExt cx="897649" cy="353919"/>
              </a:xfrm>
            </p:grpSpPr>
            <p:sp>
              <p:nvSpPr>
                <p:cNvPr id="224" name="Freeform 223">
                  <a:extLst>
                    <a:ext uri="{FF2B5EF4-FFF2-40B4-BE49-F238E27FC236}">
                      <a16:creationId xmlns:a16="http://schemas.microsoft.com/office/drawing/2014/main" id="{FB5F5580-B0CB-AA4B-8DF1-EEE382384DE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5" name="Freeform 224">
                  <a:extLst>
                    <a:ext uri="{FF2B5EF4-FFF2-40B4-BE49-F238E27FC236}">
                      <a16:creationId xmlns:a16="http://schemas.microsoft.com/office/drawing/2014/main" id="{25BB82A7-BED3-A344-8C34-8B87559B06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6" name="Freeform 225">
                  <a:extLst>
                    <a:ext uri="{FF2B5EF4-FFF2-40B4-BE49-F238E27FC236}">
                      <a16:creationId xmlns:a16="http://schemas.microsoft.com/office/drawing/2014/main" id="{D4F8AB81-DCE9-9446-8DA1-C8D6725E7FE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27" name="Freeform 226">
                  <a:extLst>
                    <a:ext uri="{FF2B5EF4-FFF2-40B4-BE49-F238E27FC236}">
                      <a16:creationId xmlns:a16="http://schemas.microsoft.com/office/drawing/2014/main" id="{B92654A9-F3B1-4D42-9026-275B3599AE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36" name="Group 235">
              <a:extLst>
                <a:ext uri="{FF2B5EF4-FFF2-40B4-BE49-F238E27FC236}">
                  <a16:creationId xmlns:a16="http://schemas.microsoft.com/office/drawing/2014/main" id="{DB5F07A2-77E1-3F44-82A2-FAFB1D6E8265}"/>
                </a:ext>
              </a:extLst>
            </p:cNvPr>
            <p:cNvGrpSpPr/>
            <p:nvPr/>
          </p:nvGrpSpPr>
          <p:grpSpPr>
            <a:xfrm>
              <a:off x="4703149" y="2589549"/>
              <a:ext cx="731126" cy="344556"/>
              <a:chOff x="7493876" y="2774731"/>
              <a:chExt cx="1481958" cy="894622"/>
            </a:xfrm>
          </p:grpSpPr>
          <p:sp>
            <p:nvSpPr>
              <p:cNvPr id="237" name="Freeform 236">
                <a:extLst>
                  <a:ext uri="{FF2B5EF4-FFF2-40B4-BE49-F238E27FC236}">
                    <a16:creationId xmlns:a16="http://schemas.microsoft.com/office/drawing/2014/main" id="{E0C1A841-EEA2-9245-81BC-B16DAB8EF22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38" name="Oval 237">
                <a:extLst>
                  <a:ext uri="{FF2B5EF4-FFF2-40B4-BE49-F238E27FC236}">
                    <a16:creationId xmlns:a16="http://schemas.microsoft.com/office/drawing/2014/main" id="{944A78DE-8BD9-704D-89D8-A35BDB215604}"/>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39" name="Group 238">
                <a:extLst>
                  <a:ext uri="{FF2B5EF4-FFF2-40B4-BE49-F238E27FC236}">
                    <a16:creationId xmlns:a16="http://schemas.microsoft.com/office/drawing/2014/main" id="{F0C4EB01-0400-2141-BFB2-C0309A22DF76}"/>
                  </a:ext>
                </a:extLst>
              </p:cNvPr>
              <p:cNvGrpSpPr/>
              <p:nvPr/>
            </p:nvGrpSpPr>
            <p:grpSpPr>
              <a:xfrm>
                <a:off x="7713663" y="2848339"/>
                <a:ext cx="1042107" cy="425543"/>
                <a:chOff x="7786941" y="2884917"/>
                <a:chExt cx="897649" cy="353919"/>
              </a:xfrm>
            </p:grpSpPr>
            <p:sp>
              <p:nvSpPr>
                <p:cNvPr id="240" name="Freeform 239">
                  <a:extLst>
                    <a:ext uri="{FF2B5EF4-FFF2-40B4-BE49-F238E27FC236}">
                      <a16:creationId xmlns:a16="http://schemas.microsoft.com/office/drawing/2014/main" id="{B8D4A940-A832-3241-98A7-BB1908240A0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41" name="Freeform 240">
                  <a:extLst>
                    <a:ext uri="{FF2B5EF4-FFF2-40B4-BE49-F238E27FC236}">
                      <a16:creationId xmlns:a16="http://schemas.microsoft.com/office/drawing/2014/main" id="{00FF0D0E-05AB-944C-A79B-3423CEB4913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42" name="Freeform 241">
                  <a:extLst>
                    <a:ext uri="{FF2B5EF4-FFF2-40B4-BE49-F238E27FC236}">
                      <a16:creationId xmlns:a16="http://schemas.microsoft.com/office/drawing/2014/main" id="{8CD9AC42-4B77-F74D-86DE-346EA94EAF0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43" name="Freeform 242">
                  <a:extLst>
                    <a:ext uri="{FF2B5EF4-FFF2-40B4-BE49-F238E27FC236}">
                      <a16:creationId xmlns:a16="http://schemas.microsoft.com/office/drawing/2014/main" id="{5305C70E-2DCA-0E47-AAFF-96E48AEB60D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244" name="Group 243">
            <a:extLst>
              <a:ext uri="{FF2B5EF4-FFF2-40B4-BE49-F238E27FC236}">
                <a16:creationId xmlns:a16="http://schemas.microsoft.com/office/drawing/2014/main" id="{260C4F26-23D6-9242-8BE5-74523DD9653A}"/>
              </a:ext>
            </a:extLst>
          </p:cNvPr>
          <p:cNvGrpSpPr/>
          <p:nvPr/>
        </p:nvGrpSpPr>
        <p:grpSpPr>
          <a:xfrm>
            <a:off x="7616347" y="2000539"/>
            <a:ext cx="548345" cy="258417"/>
            <a:chOff x="7493876" y="2774731"/>
            <a:chExt cx="1481958" cy="894622"/>
          </a:xfrm>
        </p:grpSpPr>
        <p:sp>
          <p:nvSpPr>
            <p:cNvPr id="245" name="Freeform 244">
              <a:extLst>
                <a:ext uri="{FF2B5EF4-FFF2-40B4-BE49-F238E27FC236}">
                  <a16:creationId xmlns:a16="http://schemas.microsoft.com/office/drawing/2014/main" id="{F105FE72-06AE-6B4F-96BE-504B2FAEC5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46" name="Oval 245">
              <a:extLst>
                <a:ext uri="{FF2B5EF4-FFF2-40B4-BE49-F238E27FC236}">
                  <a16:creationId xmlns:a16="http://schemas.microsoft.com/office/drawing/2014/main" id="{B7217426-8714-C946-9C1A-40D47C566BA3}"/>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47" name="Group 246">
              <a:extLst>
                <a:ext uri="{FF2B5EF4-FFF2-40B4-BE49-F238E27FC236}">
                  <a16:creationId xmlns:a16="http://schemas.microsoft.com/office/drawing/2014/main" id="{0DEF368C-5725-BB4C-AB45-C0FF709C0A05}"/>
                </a:ext>
              </a:extLst>
            </p:cNvPr>
            <p:cNvGrpSpPr/>
            <p:nvPr/>
          </p:nvGrpSpPr>
          <p:grpSpPr>
            <a:xfrm>
              <a:off x="7713663" y="2848339"/>
              <a:ext cx="1042107" cy="425543"/>
              <a:chOff x="7786941" y="2884917"/>
              <a:chExt cx="897649" cy="353919"/>
            </a:xfrm>
          </p:grpSpPr>
          <p:sp>
            <p:nvSpPr>
              <p:cNvPr id="248" name="Freeform 247">
                <a:extLst>
                  <a:ext uri="{FF2B5EF4-FFF2-40B4-BE49-F238E27FC236}">
                    <a16:creationId xmlns:a16="http://schemas.microsoft.com/office/drawing/2014/main" id="{BCB05907-54A9-3F40-AB68-756B29FC9B3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49" name="Freeform 248">
                <a:extLst>
                  <a:ext uri="{FF2B5EF4-FFF2-40B4-BE49-F238E27FC236}">
                    <a16:creationId xmlns:a16="http://schemas.microsoft.com/office/drawing/2014/main" id="{79501DF3-6EA0-C949-A4D8-B34748F5CFB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0" name="Freeform 249">
                <a:extLst>
                  <a:ext uri="{FF2B5EF4-FFF2-40B4-BE49-F238E27FC236}">
                    <a16:creationId xmlns:a16="http://schemas.microsoft.com/office/drawing/2014/main" id="{2FF40264-FA3D-8E42-BDB3-D20205B7481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1" name="Freeform 250">
                <a:extLst>
                  <a:ext uri="{FF2B5EF4-FFF2-40B4-BE49-F238E27FC236}">
                    <a16:creationId xmlns:a16="http://schemas.microsoft.com/office/drawing/2014/main" id="{2F811DAE-742A-554D-98AE-297E33C3AF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52" name="Group 251">
            <a:extLst>
              <a:ext uri="{FF2B5EF4-FFF2-40B4-BE49-F238E27FC236}">
                <a16:creationId xmlns:a16="http://schemas.microsoft.com/office/drawing/2014/main" id="{73DAB662-46A3-1740-895A-C9F59057714E}"/>
              </a:ext>
            </a:extLst>
          </p:cNvPr>
          <p:cNvGrpSpPr/>
          <p:nvPr/>
        </p:nvGrpSpPr>
        <p:grpSpPr>
          <a:xfrm>
            <a:off x="8370725" y="2000539"/>
            <a:ext cx="548345" cy="258417"/>
            <a:chOff x="7493876" y="2774731"/>
            <a:chExt cx="1481958" cy="894622"/>
          </a:xfrm>
        </p:grpSpPr>
        <p:sp>
          <p:nvSpPr>
            <p:cNvPr id="253" name="Freeform 252">
              <a:extLst>
                <a:ext uri="{FF2B5EF4-FFF2-40B4-BE49-F238E27FC236}">
                  <a16:creationId xmlns:a16="http://schemas.microsoft.com/office/drawing/2014/main" id="{1F23325B-DEF1-D147-BA2A-F13EB3A20B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54" name="Oval 253">
              <a:extLst>
                <a:ext uri="{FF2B5EF4-FFF2-40B4-BE49-F238E27FC236}">
                  <a16:creationId xmlns:a16="http://schemas.microsoft.com/office/drawing/2014/main" id="{5AB66852-5B5D-6043-B152-508CF80D02A3}"/>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55" name="Group 254">
              <a:extLst>
                <a:ext uri="{FF2B5EF4-FFF2-40B4-BE49-F238E27FC236}">
                  <a16:creationId xmlns:a16="http://schemas.microsoft.com/office/drawing/2014/main" id="{48443CFC-B0D9-0140-AE3D-34EF9D94A9B9}"/>
                </a:ext>
              </a:extLst>
            </p:cNvPr>
            <p:cNvGrpSpPr/>
            <p:nvPr/>
          </p:nvGrpSpPr>
          <p:grpSpPr>
            <a:xfrm>
              <a:off x="7713663" y="2848339"/>
              <a:ext cx="1042107" cy="425543"/>
              <a:chOff x="7786941" y="2884917"/>
              <a:chExt cx="897649" cy="353919"/>
            </a:xfrm>
          </p:grpSpPr>
          <p:sp>
            <p:nvSpPr>
              <p:cNvPr id="256" name="Freeform 255">
                <a:extLst>
                  <a:ext uri="{FF2B5EF4-FFF2-40B4-BE49-F238E27FC236}">
                    <a16:creationId xmlns:a16="http://schemas.microsoft.com/office/drawing/2014/main" id="{CD09D57E-4177-1D43-9D16-CF4BB72D4E5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7" name="Freeform 256">
                <a:extLst>
                  <a:ext uri="{FF2B5EF4-FFF2-40B4-BE49-F238E27FC236}">
                    <a16:creationId xmlns:a16="http://schemas.microsoft.com/office/drawing/2014/main" id="{17840F7D-2E73-6B4D-A846-155663EFFC4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8" name="Freeform 257">
                <a:extLst>
                  <a:ext uri="{FF2B5EF4-FFF2-40B4-BE49-F238E27FC236}">
                    <a16:creationId xmlns:a16="http://schemas.microsoft.com/office/drawing/2014/main" id="{D154457B-75BC-3744-B03C-20ED7891E27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9" name="Freeform 258">
                <a:extLst>
                  <a:ext uri="{FF2B5EF4-FFF2-40B4-BE49-F238E27FC236}">
                    <a16:creationId xmlns:a16="http://schemas.microsoft.com/office/drawing/2014/main" id="{BD794E38-3FFD-774D-ABE1-907A2A8AE37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61" name="Group 260">
            <a:extLst>
              <a:ext uri="{FF2B5EF4-FFF2-40B4-BE49-F238E27FC236}">
                <a16:creationId xmlns:a16="http://schemas.microsoft.com/office/drawing/2014/main" id="{DE5BA2A6-B0B3-FF49-992D-05869D73B8DF}"/>
              </a:ext>
            </a:extLst>
          </p:cNvPr>
          <p:cNvGrpSpPr/>
          <p:nvPr/>
        </p:nvGrpSpPr>
        <p:grpSpPr>
          <a:xfrm>
            <a:off x="6841163" y="1994364"/>
            <a:ext cx="551394" cy="264592"/>
            <a:chOff x="7493876" y="2774731"/>
            <a:chExt cx="1481958" cy="894622"/>
          </a:xfrm>
        </p:grpSpPr>
        <p:sp>
          <p:nvSpPr>
            <p:cNvPr id="262" name="Freeform 261">
              <a:extLst>
                <a:ext uri="{FF2B5EF4-FFF2-40B4-BE49-F238E27FC236}">
                  <a16:creationId xmlns:a16="http://schemas.microsoft.com/office/drawing/2014/main" id="{557EE858-39ED-F647-8008-B12C2A120AA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63" name="Oval 262">
              <a:extLst>
                <a:ext uri="{FF2B5EF4-FFF2-40B4-BE49-F238E27FC236}">
                  <a16:creationId xmlns:a16="http://schemas.microsoft.com/office/drawing/2014/main" id="{F1649AEA-C6EA-AC4F-9B25-9370FAD9086B}"/>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64" name="Group 263">
              <a:extLst>
                <a:ext uri="{FF2B5EF4-FFF2-40B4-BE49-F238E27FC236}">
                  <a16:creationId xmlns:a16="http://schemas.microsoft.com/office/drawing/2014/main" id="{C9DE58EE-1FB9-3E4E-B762-21A246C09B13}"/>
                </a:ext>
              </a:extLst>
            </p:cNvPr>
            <p:cNvGrpSpPr/>
            <p:nvPr/>
          </p:nvGrpSpPr>
          <p:grpSpPr>
            <a:xfrm>
              <a:off x="7713663" y="2848339"/>
              <a:ext cx="1042107" cy="425543"/>
              <a:chOff x="7786941" y="2884917"/>
              <a:chExt cx="897649" cy="353919"/>
            </a:xfrm>
          </p:grpSpPr>
          <p:sp>
            <p:nvSpPr>
              <p:cNvPr id="265" name="Freeform 264">
                <a:extLst>
                  <a:ext uri="{FF2B5EF4-FFF2-40B4-BE49-F238E27FC236}">
                    <a16:creationId xmlns:a16="http://schemas.microsoft.com/office/drawing/2014/main" id="{DF8564C7-5BDF-0F46-B18C-70B1E7AE832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66" name="Freeform 265">
                <a:extLst>
                  <a:ext uri="{FF2B5EF4-FFF2-40B4-BE49-F238E27FC236}">
                    <a16:creationId xmlns:a16="http://schemas.microsoft.com/office/drawing/2014/main" id="{25151B35-6950-F04D-B899-96D24ECA1CB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67" name="Freeform 266">
                <a:extLst>
                  <a:ext uri="{FF2B5EF4-FFF2-40B4-BE49-F238E27FC236}">
                    <a16:creationId xmlns:a16="http://schemas.microsoft.com/office/drawing/2014/main" id="{6F57A9C6-B303-3D43-B30F-B41EDFD88EB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68" name="Freeform 267">
                <a:extLst>
                  <a:ext uri="{FF2B5EF4-FFF2-40B4-BE49-F238E27FC236}">
                    <a16:creationId xmlns:a16="http://schemas.microsoft.com/office/drawing/2014/main" id="{370B2DF2-4F6B-1147-8ED0-B7B0F512B4B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sp>
        <p:nvSpPr>
          <p:cNvPr id="167" name="Rectangle 67">
            <a:extLst>
              <a:ext uri="{FF2B5EF4-FFF2-40B4-BE49-F238E27FC236}">
                <a16:creationId xmlns:a16="http://schemas.microsoft.com/office/drawing/2014/main" id="{09A35161-06D7-5F46-8581-CAD586A060A0}"/>
              </a:ext>
            </a:extLst>
          </p:cNvPr>
          <p:cNvSpPr>
            <a:spLocks noChangeArrowheads="1"/>
          </p:cNvSpPr>
          <p:nvPr/>
        </p:nvSpPr>
        <p:spPr bwMode="auto">
          <a:xfrm>
            <a:off x="5543550" y="1261129"/>
            <a:ext cx="2063506" cy="57206"/>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168" name="Text Box 75">
            <a:extLst>
              <a:ext uri="{FF2B5EF4-FFF2-40B4-BE49-F238E27FC236}">
                <a16:creationId xmlns:a16="http://schemas.microsoft.com/office/drawing/2014/main" id="{9929FFB1-4B85-B14E-8A8D-EE3B2BBCB609}"/>
              </a:ext>
            </a:extLst>
          </p:cNvPr>
          <p:cNvSpPr txBox="1">
            <a:spLocks noChangeArrowheads="1"/>
          </p:cNvSpPr>
          <p:nvPr/>
        </p:nvSpPr>
        <p:spPr bwMode="auto">
          <a:xfrm>
            <a:off x="2892235" y="1090430"/>
            <a:ext cx="1510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800" dirty="0">
                <a:solidFill>
                  <a:prstClr val="black"/>
                </a:solidFill>
                <a:latin typeface="Avenir Book" panose="020B0503020203020204" pitchFamily="34" charset="-78"/>
                <a:cs typeface="Avenir Book" panose="020B0503020203020204" pitchFamily="34" charset="-78"/>
              </a:rPr>
              <a:t>L</a:t>
            </a:r>
            <a:r>
              <a:rPr lang="en-US" altLang="en-US" sz="1800" dirty="0" smtClean="0">
                <a:solidFill>
                  <a:prstClr val="black"/>
                </a:solidFill>
                <a:latin typeface="Avenir Book" panose="020B0503020203020204" pitchFamily="34" charset="-78"/>
                <a:cs typeface="Avenir Book" panose="020B0503020203020204" pitchFamily="34" charset="-78"/>
              </a:rPr>
              <a:t>ogical </a:t>
            </a:r>
            <a:r>
              <a:rPr lang="en-US" altLang="en-US" sz="1800" dirty="0">
                <a:solidFill>
                  <a:prstClr val="black"/>
                </a:solidFill>
                <a:latin typeface="Avenir Book" panose="020B0503020203020204" pitchFamily="34" charset="-78"/>
                <a:cs typeface="Avenir Book" panose="020B0503020203020204" pitchFamily="34" charset="-78"/>
              </a:rPr>
              <a:t>view:</a:t>
            </a:r>
          </a:p>
        </p:txBody>
      </p:sp>
      <p:sp>
        <p:nvSpPr>
          <p:cNvPr id="169" name="Text Box 244">
            <a:extLst>
              <a:ext uri="{FF2B5EF4-FFF2-40B4-BE49-F238E27FC236}">
                <a16:creationId xmlns:a16="http://schemas.microsoft.com/office/drawing/2014/main" id="{8F946424-1CCF-1D48-9329-4BE5B2E1BE06}"/>
              </a:ext>
            </a:extLst>
          </p:cNvPr>
          <p:cNvSpPr txBox="1">
            <a:spLocks noChangeArrowheads="1"/>
          </p:cNvSpPr>
          <p:nvPr/>
        </p:nvSpPr>
        <p:spPr bwMode="auto">
          <a:xfrm>
            <a:off x="5733696" y="898521"/>
            <a:ext cx="1797287"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srgbClr val="CC0000"/>
                </a:solidFill>
                <a:latin typeface="Avenir Book" panose="020B0503020203020204" pitchFamily="34" charset="-78"/>
                <a:cs typeface="Avenir Book" panose="020B0503020203020204" pitchFamily="34" charset="-78"/>
              </a:rPr>
              <a:t>IPv4 tunnel </a:t>
            </a:r>
          </a:p>
          <a:p>
            <a:pPr algn="ctr" defTabSz="685800">
              <a:lnSpc>
                <a:spcPct val="85000"/>
              </a:lnSpc>
              <a:defRPr/>
            </a:pPr>
            <a:r>
              <a:rPr lang="en-US" altLang="en-US" sz="1200" dirty="0">
                <a:solidFill>
                  <a:srgbClr val="CC0000"/>
                </a:solidFill>
                <a:latin typeface="Avenir Book" panose="020B0503020203020204" pitchFamily="34" charset="-78"/>
                <a:cs typeface="Avenir Book" panose="020B0503020203020204" pitchFamily="34" charset="-78"/>
              </a:rPr>
              <a:t>connecting IPv6 routers</a:t>
            </a:r>
          </a:p>
        </p:txBody>
      </p:sp>
      <p:grpSp>
        <p:nvGrpSpPr>
          <p:cNvPr id="269" name="Group 268">
            <a:extLst>
              <a:ext uri="{FF2B5EF4-FFF2-40B4-BE49-F238E27FC236}">
                <a16:creationId xmlns:a16="http://schemas.microsoft.com/office/drawing/2014/main" id="{F2AFC9CA-57A7-2A4B-B2A8-73EE2B3D1201}"/>
              </a:ext>
            </a:extLst>
          </p:cNvPr>
          <p:cNvGrpSpPr/>
          <p:nvPr/>
        </p:nvGrpSpPr>
        <p:grpSpPr>
          <a:xfrm>
            <a:off x="4252229" y="889894"/>
            <a:ext cx="1441292" cy="748487"/>
            <a:chOff x="3670217" y="2254595"/>
            <a:chExt cx="1921722" cy="997982"/>
          </a:xfrm>
        </p:grpSpPr>
        <p:sp>
          <p:nvSpPr>
            <p:cNvPr id="270" name="Text Box 92">
              <a:extLst>
                <a:ext uri="{FF2B5EF4-FFF2-40B4-BE49-F238E27FC236}">
                  <a16:creationId xmlns:a16="http://schemas.microsoft.com/office/drawing/2014/main" id="{2E0B16B3-F2F3-2C48-B2D9-7825734D0A01}"/>
                </a:ext>
              </a:extLst>
            </p:cNvPr>
            <p:cNvSpPr txBox="1">
              <a:spLocks noChangeArrowheads="1"/>
            </p:cNvSpPr>
            <p:nvPr/>
          </p:nvSpPr>
          <p:spPr bwMode="auto">
            <a:xfrm>
              <a:off x="3858177" y="2254595"/>
              <a:ext cx="404384"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A</a:t>
              </a:r>
            </a:p>
          </p:txBody>
        </p:sp>
        <p:sp>
          <p:nvSpPr>
            <p:cNvPr id="271" name="Text Box 108">
              <a:extLst>
                <a:ext uri="{FF2B5EF4-FFF2-40B4-BE49-F238E27FC236}">
                  <a16:creationId xmlns:a16="http://schemas.microsoft.com/office/drawing/2014/main" id="{F159ED48-E177-7C41-B64B-06B2B085521B}"/>
                </a:ext>
              </a:extLst>
            </p:cNvPr>
            <p:cNvSpPr txBox="1">
              <a:spLocks noChangeArrowheads="1"/>
            </p:cNvSpPr>
            <p:nvPr/>
          </p:nvSpPr>
          <p:spPr bwMode="auto">
            <a:xfrm>
              <a:off x="4904341" y="2259358"/>
              <a:ext cx="40010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B</a:t>
              </a:r>
            </a:p>
          </p:txBody>
        </p:sp>
        <p:sp>
          <p:nvSpPr>
            <p:cNvPr id="272" name="Line 141">
              <a:extLst>
                <a:ext uri="{FF2B5EF4-FFF2-40B4-BE49-F238E27FC236}">
                  <a16:creationId xmlns:a16="http://schemas.microsoft.com/office/drawing/2014/main" id="{0635167B-2AF3-A14C-85E2-3598CB9CF52F}"/>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73" name="Text Box 143">
              <a:extLst>
                <a:ext uri="{FF2B5EF4-FFF2-40B4-BE49-F238E27FC236}">
                  <a16:creationId xmlns:a16="http://schemas.microsoft.com/office/drawing/2014/main" id="{87A044D8-2093-0E46-9D20-BAE30730DC1F}"/>
                </a:ext>
              </a:extLst>
            </p:cNvPr>
            <p:cNvSpPr txBox="1">
              <a:spLocks noChangeArrowheads="1"/>
            </p:cNvSpPr>
            <p:nvPr/>
          </p:nvSpPr>
          <p:spPr bwMode="auto">
            <a:xfrm>
              <a:off x="3737528" y="2881657"/>
              <a:ext cx="628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sp>
          <p:nvSpPr>
            <p:cNvPr id="274" name="Text Box 144">
              <a:extLst>
                <a:ext uri="{FF2B5EF4-FFF2-40B4-BE49-F238E27FC236}">
                  <a16:creationId xmlns:a16="http://schemas.microsoft.com/office/drawing/2014/main" id="{F207BD95-5E7A-4D4E-BE7D-41925B60863F}"/>
                </a:ext>
              </a:extLst>
            </p:cNvPr>
            <p:cNvSpPr txBox="1">
              <a:spLocks noChangeArrowheads="1"/>
            </p:cNvSpPr>
            <p:nvPr/>
          </p:nvSpPr>
          <p:spPr bwMode="auto">
            <a:xfrm>
              <a:off x="4661770" y="2883245"/>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grpSp>
          <p:nvGrpSpPr>
            <p:cNvPr id="275" name="Group 274">
              <a:extLst>
                <a:ext uri="{FF2B5EF4-FFF2-40B4-BE49-F238E27FC236}">
                  <a16:creationId xmlns:a16="http://schemas.microsoft.com/office/drawing/2014/main" id="{4A073E69-860F-5249-AFC4-C4A38D391439}"/>
                </a:ext>
              </a:extLst>
            </p:cNvPr>
            <p:cNvGrpSpPr/>
            <p:nvPr/>
          </p:nvGrpSpPr>
          <p:grpSpPr>
            <a:xfrm>
              <a:off x="3670217" y="2586162"/>
              <a:ext cx="731126" cy="344556"/>
              <a:chOff x="7493876" y="2774731"/>
              <a:chExt cx="1481958" cy="894622"/>
            </a:xfrm>
          </p:grpSpPr>
          <p:sp>
            <p:nvSpPr>
              <p:cNvPr id="284" name="Freeform 283">
                <a:extLst>
                  <a:ext uri="{FF2B5EF4-FFF2-40B4-BE49-F238E27FC236}">
                    <a16:creationId xmlns:a16="http://schemas.microsoft.com/office/drawing/2014/main" id="{F8A16A7C-85C7-A24F-BB87-4093501CBD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85" name="Oval 284">
                <a:extLst>
                  <a:ext uri="{FF2B5EF4-FFF2-40B4-BE49-F238E27FC236}">
                    <a16:creationId xmlns:a16="http://schemas.microsoft.com/office/drawing/2014/main" id="{8BC5BF39-F377-5146-97C0-6EF8F1928312}"/>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86" name="Group 285">
                <a:extLst>
                  <a:ext uri="{FF2B5EF4-FFF2-40B4-BE49-F238E27FC236}">
                    <a16:creationId xmlns:a16="http://schemas.microsoft.com/office/drawing/2014/main" id="{591C4487-83B3-D542-ADA7-A3219B9450D3}"/>
                  </a:ext>
                </a:extLst>
              </p:cNvPr>
              <p:cNvGrpSpPr/>
              <p:nvPr/>
            </p:nvGrpSpPr>
            <p:grpSpPr>
              <a:xfrm>
                <a:off x="7713663" y="2848339"/>
                <a:ext cx="1042107" cy="425543"/>
                <a:chOff x="7786941" y="2884917"/>
                <a:chExt cx="897649" cy="353919"/>
              </a:xfrm>
            </p:grpSpPr>
            <p:sp>
              <p:nvSpPr>
                <p:cNvPr id="287" name="Freeform 286">
                  <a:extLst>
                    <a:ext uri="{FF2B5EF4-FFF2-40B4-BE49-F238E27FC236}">
                      <a16:creationId xmlns:a16="http://schemas.microsoft.com/office/drawing/2014/main" id="{587D49BB-7359-F14F-9FAA-DBE4B215BD5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8" name="Freeform 287">
                  <a:extLst>
                    <a:ext uri="{FF2B5EF4-FFF2-40B4-BE49-F238E27FC236}">
                      <a16:creationId xmlns:a16="http://schemas.microsoft.com/office/drawing/2014/main" id="{A081F8B5-4855-AD41-8946-CFB9780B4B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9" name="Freeform 288">
                  <a:extLst>
                    <a:ext uri="{FF2B5EF4-FFF2-40B4-BE49-F238E27FC236}">
                      <a16:creationId xmlns:a16="http://schemas.microsoft.com/office/drawing/2014/main" id="{12524264-0777-0C42-AF6A-3CBF1F755F5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90" name="Freeform 289">
                  <a:extLst>
                    <a:ext uri="{FF2B5EF4-FFF2-40B4-BE49-F238E27FC236}">
                      <a16:creationId xmlns:a16="http://schemas.microsoft.com/office/drawing/2014/main" id="{FF4F4DB1-DF2D-BD4D-8E20-DCBADE21EC3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76" name="Group 275">
              <a:extLst>
                <a:ext uri="{FF2B5EF4-FFF2-40B4-BE49-F238E27FC236}">
                  <a16:creationId xmlns:a16="http://schemas.microsoft.com/office/drawing/2014/main" id="{B5FF489C-4A51-4246-9098-943E871C0053}"/>
                </a:ext>
              </a:extLst>
            </p:cNvPr>
            <p:cNvGrpSpPr/>
            <p:nvPr/>
          </p:nvGrpSpPr>
          <p:grpSpPr>
            <a:xfrm>
              <a:off x="4703149" y="2589549"/>
              <a:ext cx="731126" cy="344556"/>
              <a:chOff x="7493876" y="2774731"/>
              <a:chExt cx="1481958" cy="894622"/>
            </a:xfrm>
          </p:grpSpPr>
          <p:sp>
            <p:nvSpPr>
              <p:cNvPr id="277" name="Freeform 276">
                <a:extLst>
                  <a:ext uri="{FF2B5EF4-FFF2-40B4-BE49-F238E27FC236}">
                    <a16:creationId xmlns:a16="http://schemas.microsoft.com/office/drawing/2014/main" id="{DF781C98-CD40-6448-A759-51A33B9B786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78" name="Oval 277">
                <a:extLst>
                  <a:ext uri="{FF2B5EF4-FFF2-40B4-BE49-F238E27FC236}">
                    <a16:creationId xmlns:a16="http://schemas.microsoft.com/office/drawing/2014/main" id="{1ED403CB-BAEA-6B47-A295-E1B338E81081}"/>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79" name="Group 278">
                <a:extLst>
                  <a:ext uri="{FF2B5EF4-FFF2-40B4-BE49-F238E27FC236}">
                    <a16:creationId xmlns:a16="http://schemas.microsoft.com/office/drawing/2014/main" id="{B654F614-FA15-3B4E-AF13-036BBC0D152E}"/>
                  </a:ext>
                </a:extLst>
              </p:cNvPr>
              <p:cNvGrpSpPr/>
              <p:nvPr/>
            </p:nvGrpSpPr>
            <p:grpSpPr>
              <a:xfrm>
                <a:off x="7713663" y="2848339"/>
                <a:ext cx="1042107" cy="425543"/>
                <a:chOff x="7786941" y="2884917"/>
                <a:chExt cx="897649" cy="353919"/>
              </a:xfrm>
            </p:grpSpPr>
            <p:sp>
              <p:nvSpPr>
                <p:cNvPr id="280" name="Freeform 279">
                  <a:extLst>
                    <a:ext uri="{FF2B5EF4-FFF2-40B4-BE49-F238E27FC236}">
                      <a16:creationId xmlns:a16="http://schemas.microsoft.com/office/drawing/2014/main" id="{3010894A-4D62-8948-8AAC-9B942BF5F27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1" name="Freeform 280">
                  <a:extLst>
                    <a:ext uri="{FF2B5EF4-FFF2-40B4-BE49-F238E27FC236}">
                      <a16:creationId xmlns:a16="http://schemas.microsoft.com/office/drawing/2014/main" id="{27D3A458-EB4A-F945-B4E8-15003E8491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2" name="Freeform 281">
                  <a:extLst>
                    <a:ext uri="{FF2B5EF4-FFF2-40B4-BE49-F238E27FC236}">
                      <a16:creationId xmlns:a16="http://schemas.microsoft.com/office/drawing/2014/main" id="{CEF2E442-594C-4E44-B866-4A37719675A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83" name="Freeform 282">
                  <a:extLst>
                    <a:ext uri="{FF2B5EF4-FFF2-40B4-BE49-F238E27FC236}">
                      <a16:creationId xmlns:a16="http://schemas.microsoft.com/office/drawing/2014/main" id="{4AEACB60-4D98-B143-9AD1-BDCACC68427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291" name="Group 290">
            <a:extLst>
              <a:ext uri="{FF2B5EF4-FFF2-40B4-BE49-F238E27FC236}">
                <a16:creationId xmlns:a16="http://schemas.microsoft.com/office/drawing/2014/main" id="{6CD9FE67-1834-004F-B7B8-EC2ACE51FC02}"/>
              </a:ext>
            </a:extLst>
          </p:cNvPr>
          <p:cNvGrpSpPr/>
          <p:nvPr/>
        </p:nvGrpSpPr>
        <p:grpSpPr>
          <a:xfrm>
            <a:off x="7595774" y="912334"/>
            <a:ext cx="1341141" cy="748487"/>
            <a:chOff x="3646087" y="2254595"/>
            <a:chExt cx="1788188" cy="997982"/>
          </a:xfrm>
        </p:grpSpPr>
        <p:sp>
          <p:nvSpPr>
            <p:cNvPr id="292" name="Text Box 92">
              <a:extLst>
                <a:ext uri="{FF2B5EF4-FFF2-40B4-BE49-F238E27FC236}">
                  <a16:creationId xmlns:a16="http://schemas.microsoft.com/office/drawing/2014/main" id="{4E1422BC-3A6A-6B44-A701-1A4C4A646A43}"/>
                </a:ext>
              </a:extLst>
            </p:cNvPr>
            <p:cNvSpPr txBox="1">
              <a:spLocks noChangeArrowheads="1"/>
            </p:cNvSpPr>
            <p:nvPr/>
          </p:nvSpPr>
          <p:spPr bwMode="auto">
            <a:xfrm>
              <a:off x="3858178" y="2254595"/>
              <a:ext cx="383011"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E</a:t>
              </a:r>
            </a:p>
          </p:txBody>
        </p:sp>
        <p:sp>
          <p:nvSpPr>
            <p:cNvPr id="293" name="Text Box 108">
              <a:extLst>
                <a:ext uri="{FF2B5EF4-FFF2-40B4-BE49-F238E27FC236}">
                  <a16:creationId xmlns:a16="http://schemas.microsoft.com/office/drawing/2014/main" id="{6FC6F4F3-504B-0A4C-99EE-AAE5D6AF031D}"/>
                </a:ext>
              </a:extLst>
            </p:cNvPr>
            <p:cNvSpPr txBox="1">
              <a:spLocks noChangeArrowheads="1"/>
            </p:cNvSpPr>
            <p:nvPr/>
          </p:nvSpPr>
          <p:spPr bwMode="auto">
            <a:xfrm>
              <a:off x="4888228" y="2259358"/>
              <a:ext cx="38728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F</a:t>
              </a:r>
            </a:p>
          </p:txBody>
        </p:sp>
        <p:sp>
          <p:nvSpPr>
            <p:cNvPr id="294" name="Line 141">
              <a:extLst>
                <a:ext uri="{FF2B5EF4-FFF2-40B4-BE49-F238E27FC236}">
                  <a16:creationId xmlns:a16="http://schemas.microsoft.com/office/drawing/2014/main" id="{90DCDADB-6394-A84B-BA95-D8E0F9F2E56B}"/>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95" name="Text Box 143">
              <a:extLst>
                <a:ext uri="{FF2B5EF4-FFF2-40B4-BE49-F238E27FC236}">
                  <a16:creationId xmlns:a16="http://schemas.microsoft.com/office/drawing/2014/main" id="{18B62826-F267-0049-A412-8619C591057C}"/>
                </a:ext>
              </a:extLst>
            </p:cNvPr>
            <p:cNvSpPr txBox="1">
              <a:spLocks noChangeArrowheads="1"/>
            </p:cNvSpPr>
            <p:nvPr/>
          </p:nvSpPr>
          <p:spPr bwMode="auto">
            <a:xfrm>
              <a:off x="3646087" y="2881657"/>
              <a:ext cx="930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r>
                <a:rPr lang="en-US" altLang="en-US" sz="1200" dirty="0">
                  <a:solidFill>
                    <a:srgbClr val="C00000"/>
                  </a:solidFill>
                  <a:latin typeface="Avenir Book" panose="020B0503020203020204" pitchFamily="34" charset="-78"/>
                  <a:cs typeface="Avenir Book" panose="020B0503020203020204" pitchFamily="34" charset="-78"/>
                </a:rPr>
                <a:t>v4</a:t>
              </a:r>
            </a:p>
          </p:txBody>
        </p:sp>
        <p:sp>
          <p:nvSpPr>
            <p:cNvPr id="296" name="Text Box 144">
              <a:extLst>
                <a:ext uri="{FF2B5EF4-FFF2-40B4-BE49-F238E27FC236}">
                  <a16:creationId xmlns:a16="http://schemas.microsoft.com/office/drawing/2014/main" id="{DB366F83-3A13-0249-80B2-D1CABCF6E95E}"/>
                </a:ext>
              </a:extLst>
            </p:cNvPr>
            <p:cNvSpPr txBox="1">
              <a:spLocks noChangeArrowheads="1"/>
            </p:cNvSpPr>
            <p:nvPr/>
          </p:nvSpPr>
          <p:spPr bwMode="auto">
            <a:xfrm>
              <a:off x="4783691" y="2883245"/>
              <a:ext cx="6288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grpSp>
          <p:nvGrpSpPr>
            <p:cNvPr id="297" name="Group 296">
              <a:extLst>
                <a:ext uri="{FF2B5EF4-FFF2-40B4-BE49-F238E27FC236}">
                  <a16:creationId xmlns:a16="http://schemas.microsoft.com/office/drawing/2014/main" id="{811A1EE5-9CFA-BD4B-BC78-E2DEBF1097E9}"/>
                </a:ext>
              </a:extLst>
            </p:cNvPr>
            <p:cNvGrpSpPr/>
            <p:nvPr/>
          </p:nvGrpSpPr>
          <p:grpSpPr>
            <a:xfrm>
              <a:off x="3670217" y="2586162"/>
              <a:ext cx="731126" cy="344556"/>
              <a:chOff x="7493876" y="2774731"/>
              <a:chExt cx="1481958" cy="894622"/>
            </a:xfrm>
          </p:grpSpPr>
          <p:sp>
            <p:nvSpPr>
              <p:cNvPr id="306" name="Freeform 305">
                <a:extLst>
                  <a:ext uri="{FF2B5EF4-FFF2-40B4-BE49-F238E27FC236}">
                    <a16:creationId xmlns:a16="http://schemas.microsoft.com/office/drawing/2014/main" id="{3A74AED1-F0EA-0349-BE24-8AC41946D5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07" name="Oval 306">
                <a:extLst>
                  <a:ext uri="{FF2B5EF4-FFF2-40B4-BE49-F238E27FC236}">
                    <a16:creationId xmlns:a16="http://schemas.microsoft.com/office/drawing/2014/main" id="{EBB7616C-F33E-2141-AF35-E0C68F6DA62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08" name="Group 307">
                <a:extLst>
                  <a:ext uri="{FF2B5EF4-FFF2-40B4-BE49-F238E27FC236}">
                    <a16:creationId xmlns:a16="http://schemas.microsoft.com/office/drawing/2014/main" id="{885BD882-BC9B-DD4D-8DDC-9F2AB1102AB3}"/>
                  </a:ext>
                </a:extLst>
              </p:cNvPr>
              <p:cNvGrpSpPr/>
              <p:nvPr/>
            </p:nvGrpSpPr>
            <p:grpSpPr>
              <a:xfrm>
                <a:off x="7713663" y="2848339"/>
                <a:ext cx="1042107" cy="425543"/>
                <a:chOff x="7786941" y="2884917"/>
                <a:chExt cx="897649" cy="353919"/>
              </a:xfrm>
            </p:grpSpPr>
            <p:sp>
              <p:nvSpPr>
                <p:cNvPr id="309" name="Freeform 308">
                  <a:extLst>
                    <a:ext uri="{FF2B5EF4-FFF2-40B4-BE49-F238E27FC236}">
                      <a16:creationId xmlns:a16="http://schemas.microsoft.com/office/drawing/2014/main" id="{B030882F-74FC-2847-B126-520EE17206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10" name="Freeform 309">
                  <a:extLst>
                    <a:ext uri="{FF2B5EF4-FFF2-40B4-BE49-F238E27FC236}">
                      <a16:creationId xmlns:a16="http://schemas.microsoft.com/office/drawing/2014/main" id="{0E0B8D53-1472-DA4D-AE29-51DFB53F57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11" name="Freeform 310">
                  <a:extLst>
                    <a:ext uri="{FF2B5EF4-FFF2-40B4-BE49-F238E27FC236}">
                      <a16:creationId xmlns:a16="http://schemas.microsoft.com/office/drawing/2014/main" id="{058C9471-DEE6-AE4F-8503-FD801436B8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12" name="Freeform 311">
                  <a:extLst>
                    <a:ext uri="{FF2B5EF4-FFF2-40B4-BE49-F238E27FC236}">
                      <a16:creationId xmlns:a16="http://schemas.microsoft.com/office/drawing/2014/main" id="{4F6D32E6-1749-DB4A-918E-98CCCD97251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nvGrpSpPr>
            <p:cNvPr id="298" name="Group 297">
              <a:extLst>
                <a:ext uri="{FF2B5EF4-FFF2-40B4-BE49-F238E27FC236}">
                  <a16:creationId xmlns:a16="http://schemas.microsoft.com/office/drawing/2014/main" id="{1DD98ED7-111E-954C-9872-D507EE1D2233}"/>
                </a:ext>
              </a:extLst>
            </p:cNvPr>
            <p:cNvGrpSpPr/>
            <p:nvPr/>
          </p:nvGrpSpPr>
          <p:grpSpPr>
            <a:xfrm>
              <a:off x="4703149" y="2589549"/>
              <a:ext cx="731126" cy="344556"/>
              <a:chOff x="7493876" y="2774731"/>
              <a:chExt cx="1481958" cy="894622"/>
            </a:xfrm>
          </p:grpSpPr>
          <p:sp>
            <p:nvSpPr>
              <p:cNvPr id="299" name="Freeform 298">
                <a:extLst>
                  <a:ext uri="{FF2B5EF4-FFF2-40B4-BE49-F238E27FC236}">
                    <a16:creationId xmlns:a16="http://schemas.microsoft.com/office/drawing/2014/main" id="{CE90818F-F7C9-8A4F-8C28-757575ABCAB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300" name="Oval 299">
                <a:extLst>
                  <a:ext uri="{FF2B5EF4-FFF2-40B4-BE49-F238E27FC236}">
                    <a16:creationId xmlns:a16="http://schemas.microsoft.com/office/drawing/2014/main" id="{CEC89AC2-BDFD-AC4F-A951-DA4DB8992147}"/>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301" name="Group 300">
                <a:extLst>
                  <a:ext uri="{FF2B5EF4-FFF2-40B4-BE49-F238E27FC236}">
                    <a16:creationId xmlns:a16="http://schemas.microsoft.com/office/drawing/2014/main" id="{695885FE-D0A9-7145-8BD4-0AB640821495}"/>
                  </a:ext>
                </a:extLst>
              </p:cNvPr>
              <p:cNvGrpSpPr/>
              <p:nvPr/>
            </p:nvGrpSpPr>
            <p:grpSpPr>
              <a:xfrm>
                <a:off x="7713663" y="2848339"/>
                <a:ext cx="1042107" cy="425543"/>
                <a:chOff x="7786941" y="2884917"/>
                <a:chExt cx="897649" cy="353919"/>
              </a:xfrm>
            </p:grpSpPr>
            <p:sp>
              <p:nvSpPr>
                <p:cNvPr id="302" name="Freeform 301">
                  <a:extLst>
                    <a:ext uri="{FF2B5EF4-FFF2-40B4-BE49-F238E27FC236}">
                      <a16:creationId xmlns:a16="http://schemas.microsoft.com/office/drawing/2014/main" id="{C9F1E916-77E1-464F-9DA9-93947467D4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03" name="Freeform 302">
                  <a:extLst>
                    <a:ext uri="{FF2B5EF4-FFF2-40B4-BE49-F238E27FC236}">
                      <a16:creationId xmlns:a16="http://schemas.microsoft.com/office/drawing/2014/main" id="{D22EEE39-5B44-8441-8AA6-2DC425C85D5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04" name="Freeform 303">
                  <a:extLst>
                    <a:ext uri="{FF2B5EF4-FFF2-40B4-BE49-F238E27FC236}">
                      <a16:creationId xmlns:a16="http://schemas.microsoft.com/office/drawing/2014/main" id="{9DADD220-43C9-0848-95D9-0ED14661FF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05" name="Freeform 304">
                  <a:extLst>
                    <a:ext uri="{FF2B5EF4-FFF2-40B4-BE49-F238E27FC236}">
                      <a16:creationId xmlns:a16="http://schemas.microsoft.com/office/drawing/2014/main" id="{FF7D8FD7-6529-FE42-B132-6122472F475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grpSp>
        <p:nvGrpSpPr>
          <p:cNvPr id="313" name="Group 352">
            <a:extLst>
              <a:ext uri="{FF2B5EF4-FFF2-40B4-BE49-F238E27FC236}">
                <a16:creationId xmlns:a16="http://schemas.microsoft.com/office/drawing/2014/main" id="{6D9D1049-F44E-3F4A-80FD-2483C456DB03}"/>
              </a:ext>
            </a:extLst>
          </p:cNvPr>
          <p:cNvGrpSpPr>
            <a:grpSpLocks/>
          </p:cNvGrpSpPr>
          <p:nvPr/>
        </p:nvGrpSpPr>
        <p:grpSpPr bwMode="auto">
          <a:xfrm>
            <a:off x="4523546" y="2537459"/>
            <a:ext cx="675084" cy="2260997"/>
            <a:chOff x="1584" y="2132"/>
            <a:chExt cx="567" cy="1899"/>
          </a:xfrm>
        </p:grpSpPr>
        <p:grpSp>
          <p:nvGrpSpPr>
            <p:cNvPr id="314" name="Group 212">
              <a:extLst>
                <a:ext uri="{FF2B5EF4-FFF2-40B4-BE49-F238E27FC236}">
                  <a16:creationId xmlns:a16="http://schemas.microsoft.com/office/drawing/2014/main" id="{08296943-CF65-6046-A639-281DB2B4159A}"/>
                </a:ext>
              </a:extLst>
            </p:cNvPr>
            <p:cNvGrpSpPr>
              <a:grpSpLocks/>
            </p:cNvGrpSpPr>
            <p:nvPr/>
          </p:nvGrpSpPr>
          <p:grpSpPr bwMode="auto">
            <a:xfrm>
              <a:off x="1634" y="2200"/>
              <a:ext cx="515" cy="910"/>
              <a:chOff x="652" y="2144"/>
              <a:chExt cx="515" cy="910"/>
            </a:xfrm>
          </p:grpSpPr>
          <p:sp>
            <p:nvSpPr>
              <p:cNvPr id="318" name="Rectangle 183">
                <a:extLst>
                  <a:ext uri="{FF2B5EF4-FFF2-40B4-BE49-F238E27FC236}">
                    <a16:creationId xmlns:a16="http://schemas.microsoft.com/office/drawing/2014/main" id="{BFBED704-56E4-AA44-8C48-A95A3F1E9ECC}"/>
                  </a:ext>
                </a:extLst>
              </p:cNvPr>
              <p:cNvSpPr>
                <a:spLocks noChangeArrowheads="1"/>
              </p:cNvSpPr>
              <p:nvPr/>
            </p:nvSpPr>
            <p:spPr bwMode="auto">
              <a:xfrm>
                <a:off x="652" y="2144"/>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319" name="Text Box 184">
                <a:extLst>
                  <a:ext uri="{FF2B5EF4-FFF2-40B4-BE49-F238E27FC236}">
                    <a16:creationId xmlns:a16="http://schemas.microsoft.com/office/drawing/2014/main" id="{582CD7EF-8435-564C-A54E-C5300FC7AE01}"/>
                  </a:ext>
                </a:extLst>
              </p:cNvPr>
              <p:cNvSpPr txBox="1">
                <a:spLocks noChangeArrowheads="1"/>
              </p:cNvSpPr>
              <p:nvPr/>
            </p:nvSpPr>
            <p:spPr bwMode="auto">
              <a:xfrm>
                <a:off x="667" y="2162"/>
                <a:ext cx="500"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flow: X</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src: A</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dest: F</a:t>
                </a: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data</a:t>
                </a:r>
              </a:p>
            </p:txBody>
          </p:sp>
        </p:grpSp>
        <p:sp>
          <p:nvSpPr>
            <p:cNvPr id="315" name="Line 194">
              <a:extLst>
                <a:ext uri="{FF2B5EF4-FFF2-40B4-BE49-F238E27FC236}">
                  <a16:creationId xmlns:a16="http://schemas.microsoft.com/office/drawing/2014/main" id="{502430B4-5780-C542-8B2D-1CF5A6D0F224}"/>
                </a:ext>
              </a:extLst>
            </p:cNvPr>
            <p:cNvSpPr>
              <a:spLocks noChangeShapeType="1"/>
            </p:cNvSpPr>
            <p:nvPr/>
          </p:nvSpPr>
          <p:spPr bwMode="auto">
            <a:xfrm>
              <a:off x="1661" y="2132"/>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16" name="Text Box 204">
              <a:extLst>
                <a:ext uri="{FF2B5EF4-FFF2-40B4-BE49-F238E27FC236}">
                  <a16:creationId xmlns:a16="http://schemas.microsoft.com/office/drawing/2014/main" id="{BF78DD92-AFFB-9349-A4B6-0E5E3DC0C488}"/>
                </a:ext>
              </a:extLst>
            </p:cNvPr>
            <p:cNvSpPr txBox="1">
              <a:spLocks noChangeArrowheads="1"/>
            </p:cNvSpPr>
            <p:nvPr/>
          </p:nvSpPr>
          <p:spPr bwMode="auto">
            <a:xfrm>
              <a:off x="1584" y="3690"/>
              <a:ext cx="56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A-to-B:</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sp>
          <p:nvSpPr>
            <p:cNvPr id="317" name="Line 205">
              <a:extLst>
                <a:ext uri="{FF2B5EF4-FFF2-40B4-BE49-F238E27FC236}">
                  <a16:creationId xmlns:a16="http://schemas.microsoft.com/office/drawing/2014/main" id="{563E255C-9996-4045-82D6-10D683D9A50A}"/>
                </a:ext>
              </a:extLst>
            </p:cNvPr>
            <p:cNvSpPr>
              <a:spLocks noChangeShapeType="1"/>
            </p:cNvSpPr>
            <p:nvPr/>
          </p:nvSpPr>
          <p:spPr bwMode="auto">
            <a:xfrm>
              <a:off x="1856" y="3230"/>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320" name="Group 353">
            <a:extLst>
              <a:ext uri="{FF2B5EF4-FFF2-40B4-BE49-F238E27FC236}">
                <a16:creationId xmlns:a16="http://schemas.microsoft.com/office/drawing/2014/main" id="{A328CA0B-F627-524F-A2DA-8DD10274F500}"/>
              </a:ext>
            </a:extLst>
          </p:cNvPr>
          <p:cNvGrpSpPr>
            <a:grpSpLocks/>
          </p:cNvGrpSpPr>
          <p:nvPr/>
        </p:nvGrpSpPr>
        <p:grpSpPr bwMode="auto">
          <a:xfrm>
            <a:off x="5267688" y="2531506"/>
            <a:ext cx="934640" cy="2515791"/>
            <a:chOff x="2209" y="2127"/>
            <a:chExt cx="785" cy="2113"/>
          </a:xfrm>
        </p:grpSpPr>
        <p:grpSp>
          <p:nvGrpSpPr>
            <p:cNvPr id="321" name="Group 216">
              <a:extLst>
                <a:ext uri="{FF2B5EF4-FFF2-40B4-BE49-F238E27FC236}">
                  <a16:creationId xmlns:a16="http://schemas.microsoft.com/office/drawing/2014/main" id="{B4FDDA2F-9F53-A94C-93FE-47EAA7C6BAC0}"/>
                </a:ext>
              </a:extLst>
            </p:cNvPr>
            <p:cNvGrpSpPr>
              <a:grpSpLocks/>
            </p:cNvGrpSpPr>
            <p:nvPr/>
          </p:nvGrpSpPr>
          <p:grpSpPr bwMode="auto">
            <a:xfrm>
              <a:off x="2262" y="2194"/>
              <a:ext cx="610" cy="1388"/>
              <a:chOff x="478" y="2082"/>
              <a:chExt cx="610" cy="1388"/>
            </a:xfrm>
          </p:grpSpPr>
          <p:sp>
            <p:nvSpPr>
              <p:cNvPr id="325" name="Rectangle 189">
                <a:extLst>
                  <a:ext uri="{FF2B5EF4-FFF2-40B4-BE49-F238E27FC236}">
                    <a16:creationId xmlns:a16="http://schemas.microsoft.com/office/drawing/2014/main" id="{70B74872-C217-FC41-88E4-62EA004C8BB5}"/>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grpSp>
            <p:nvGrpSpPr>
              <p:cNvPr id="326" name="Group 190">
                <a:extLst>
                  <a:ext uri="{FF2B5EF4-FFF2-40B4-BE49-F238E27FC236}">
                    <a16:creationId xmlns:a16="http://schemas.microsoft.com/office/drawing/2014/main" id="{CF809BF0-4E65-1B40-AB07-4F110FD0C354}"/>
                  </a:ext>
                </a:extLst>
              </p:cNvPr>
              <p:cNvGrpSpPr>
                <a:grpSpLocks/>
              </p:cNvGrpSpPr>
              <p:nvPr/>
            </p:nvGrpSpPr>
            <p:grpSpPr bwMode="auto">
              <a:xfrm>
                <a:off x="499" y="2471"/>
                <a:ext cx="532" cy="910"/>
                <a:chOff x="4869" y="143"/>
                <a:chExt cx="532" cy="910"/>
              </a:xfrm>
            </p:grpSpPr>
            <p:sp>
              <p:nvSpPr>
                <p:cNvPr id="328" name="Rectangle 191">
                  <a:extLst>
                    <a:ext uri="{FF2B5EF4-FFF2-40B4-BE49-F238E27FC236}">
                      <a16:creationId xmlns:a16="http://schemas.microsoft.com/office/drawing/2014/main" id="{A8B5E821-E51C-5E4F-B431-DA1FBAC1A13F}"/>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329" name="Text Box 192">
                  <a:extLst>
                    <a:ext uri="{FF2B5EF4-FFF2-40B4-BE49-F238E27FC236}">
                      <a16:creationId xmlns:a16="http://schemas.microsoft.com/office/drawing/2014/main" id="{35AB2FDE-8EF6-194F-8B89-3E69A80B07F1}"/>
                    </a:ext>
                  </a:extLst>
                </p:cNvPr>
                <p:cNvSpPr txBox="1">
                  <a:spLocks noChangeArrowheads="1"/>
                </p:cNvSpPr>
                <p:nvPr/>
              </p:nvSpPr>
              <p:spPr bwMode="auto">
                <a:xfrm>
                  <a:off x="4869" y="161"/>
                  <a:ext cx="532"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Flow: X</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Src: A</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Dest: F</a:t>
                  </a: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data</a:t>
                  </a:r>
                </a:p>
              </p:txBody>
            </p:sp>
          </p:grpSp>
          <p:sp>
            <p:nvSpPr>
              <p:cNvPr id="327" name="Text Box 193">
                <a:extLst>
                  <a:ext uri="{FF2B5EF4-FFF2-40B4-BE49-F238E27FC236}">
                    <a16:creationId xmlns:a16="http://schemas.microsoft.com/office/drawing/2014/main" id="{2B7B6EF8-F396-7A49-BF06-3BB5819D48AC}"/>
                  </a:ext>
                </a:extLst>
              </p:cNvPr>
              <p:cNvSpPr txBox="1">
                <a:spLocks noChangeArrowheads="1"/>
              </p:cNvSpPr>
              <p:nvPr/>
            </p:nvSpPr>
            <p:spPr bwMode="auto">
              <a:xfrm>
                <a:off x="481" y="2082"/>
                <a:ext cx="60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white"/>
                    </a:solidFill>
                    <a:latin typeface="Avenir Book" panose="020B0503020203020204" pitchFamily="34" charset="-78"/>
                    <a:cs typeface="Avenir Book" panose="020B0503020203020204" pitchFamily="34" charset="-78"/>
                  </a:rPr>
                  <a:t>src:B</a:t>
                </a:r>
              </a:p>
              <a:p>
                <a:pPr defTabSz="685800">
                  <a:defRPr/>
                </a:pPr>
                <a:r>
                  <a:rPr lang="en-US" altLang="en-US" sz="1350" dirty="0">
                    <a:solidFill>
                      <a:prstClr val="white"/>
                    </a:solidFill>
                    <a:latin typeface="Avenir Book" panose="020B0503020203020204" pitchFamily="34" charset="-78"/>
                    <a:cs typeface="Avenir Book" panose="020B0503020203020204" pitchFamily="34" charset="-78"/>
                  </a:rPr>
                  <a:t>dest: E</a:t>
                </a:r>
              </a:p>
            </p:txBody>
          </p:sp>
        </p:grpSp>
        <p:sp>
          <p:nvSpPr>
            <p:cNvPr id="322" name="Line 195">
              <a:extLst>
                <a:ext uri="{FF2B5EF4-FFF2-40B4-BE49-F238E27FC236}">
                  <a16:creationId xmlns:a16="http://schemas.microsoft.com/office/drawing/2014/main" id="{8310E25A-1203-8D49-8C94-6972726DCA5F}"/>
                </a:ext>
              </a:extLst>
            </p:cNvPr>
            <p:cNvSpPr>
              <a:spLocks noChangeShapeType="1"/>
            </p:cNvSpPr>
            <p:nvPr/>
          </p:nvSpPr>
          <p:spPr bwMode="auto">
            <a:xfrm>
              <a:off x="2345" y="2127"/>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23" name="Text Box 208">
              <a:extLst>
                <a:ext uri="{FF2B5EF4-FFF2-40B4-BE49-F238E27FC236}">
                  <a16:creationId xmlns:a16="http://schemas.microsoft.com/office/drawing/2014/main" id="{DF910F24-596F-2549-BDA0-45F975CF1772}"/>
                </a:ext>
              </a:extLst>
            </p:cNvPr>
            <p:cNvSpPr txBox="1">
              <a:spLocks noChangeArrowheads="1"/>
            </p:cNvSpPr>
            <p:nvPr/>
          </p:nvSpPr>
          <p:spPr bwMode="auto">
            <a:xfrm>
              <a:off x="2209" y="3767"/>
              <a:ext cx="785"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B-to-C:</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IPv6 inside</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IPv4</a:t>
              </a:r>
            </a:p>
          </p:txBody>
        </p:sp>
        <p:sp>
          <p:nvSpPr>
            <p:cNvPr id="324" name="Line 209">
              <a:extLst>
                <a:ext uri="{FF2B5EF4-FFF2-40B4-BE49-F238E27FC236}">
                  <a16:creationId xmlns:a16="http://schemas.microsoft.com/office/drawing/2014/main" id="{770F9B39-DA00-7740-A72A-70BC8C220591}"/>
                </a:ext>
              </a:extLst>
            </p:cNvPr>
            <p:cNvSpPr>
              <a:spLocks noChangeShapeType="1"/>
            </p:cNvSpPr>
            <p:nvPr/>
          </p:nvSpPr>
          <p:spPr bwMode="auto">
            <a:xfrm>
              <a:off x="2588" y="3604"/>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330" name="Group 355">
            <a:extLst>
              <a:ext uri="{FF2B5EF4-FFF2-40B4-BE49-F238E27FC236}">
                <a16:creationId xmlns:a16="http://schemas.microsoft.com/office/drawing/2014/main" id="{1860701B-D666-A942-B647-446429C42779}"/>
              </a:ext>
            </a:extLst>
          </p:cNvPr>
          <p:cNvGrpSpPr>
            <a:grpSpLocks/>
          </p:cNvGrpSpPr>
          <p:nvPr/>
        </p:nvGrpSpPr>
        <p:grpSpPr bwMode="auto">
          <a:xfrm>
            <a:off x="8007552" y="2533888"/>
            <a:ext cx="685800" cy="2274093"/>
            <a:chOff x="4251" y="2129"/>
            <a:chExt cx="576" cy="1910"/>
          </a:xfrm>
        </p:grpSpPr>
        <p:sp>
          <p:nvSpPr>
            <p:cNvPr id="331" name="Line 197">
              <a:extLst>
                <a:ext uri="{FF2B5EF4-FFF2-40B4-BE49-F238E27FC236}">
                  <a16:creationId xmlns:a16="http://schemas.microsoft.com/office/drawing/2014/main" id="{9838CAC1-9152-ED45-9E04-F02ADCA7725C}"/>
                </a:ext>
              </a:extLst>
            </p:cNvPr>
            <p:cNvSpPr>
              <a:spLocks noChangeShapeType="1"/>
            </p:cNvSpPr>
            <p:nvPr/>
          </p:nvSpPr>
          <p:spPr bwMode="auto">
            <a:xfrm>
              <a:off x="4292" y="2129"/>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32" name="Text Box 206">
              <a:extLst>
                <a:ext uri="{FF2B5EF4-FFF2-40B4-BE49-F238E27FC236}">
                  <a16:creationId xmlns:a16="http://schemas.microsoft.com/office/drawing/2014/main" id="{0791224F-29E6-2344-A509-946FF13DB5AB}"/>
                </a:ext>
              </a:extLst>
            </p:cNvPr>
            <p:cNvSpPr txBox="1">
              <a:spLocks noChangeArrowheads="1"/>
            </p:cNvSpPr>
            <p:nvPr/>
          </p:nvSpPr>
          <p:spPr bwMode="auto">
            <a:xfrm>
              <a:off x="4276" y="3698"/>
              <a:ext cx="55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E-to-F:</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IPv6</a:t>
              </a:r>
            </a:p>
          </p:txBody>
        </p:sp>
        <p:sp>
          <p:nvSpPr>
            <p:cNvPr id="333" name="Line 207">
              <a:extLst>
                <a:ext uri="{FF2B5EF4-FFF2-40B4-BE49-F238E27FC236}">
                  <a16:creationId xmlns:a16="http://schemas.microsoft.com/office/drawing/2014/main" id="{8802785F-9EA9-AC4C-866D-E933ACDFA815}"/>
                </a:ext>
              </a:extLst>
            </p:cNvPr>
            <p:cNvSpPr>
              <a:spLocks noChangeShapeType="1"/>
            </p:cNvSpPr>
            <p:nvPr/>
          </p:nvSpPr>
          <p:spPr bwMode="auto">
            <a:xfrm>
              <a:off x="4540" y="3238"/>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334" name="Group 213">
              <a:extLst>
                <a:ext uri="{FF2B5EF4-FFF2-40B4-BE49-F238E27FC236}">
                  <a16:creationId xmlns:a16="http://schemas.microsoft.com/office/drawing/2014/main" id="{00A04B74-FADB-AF47-AE24-A5BC92AC0F69}"/>
                </a:ext>
              </a:extLst>
            </p:cNvPr>
            <p:cNvGrpSpPr>
              <a:grpSpLocks/>
            </p:cNvGrpSpPr>
            <p:nvPr/>
          </p:nvGrpSpPr>
          <p:grpSpPr bwMode="auto">
            <a:xfrm>
              <a:off x="4251" y="2205"/>
              <a:ext cx="500" cy="917"/>
              <a:chOff x="643" y="2144"/>
              <a:chExt cx="500" cy="917"/>
            </a:xfrm>
          </p:grpSpPr>
          <p:sp>
            <p:nvSpPr>
              <p:cNvPr id="335" name="Rectangle 214">
                <a:extLst>
                  <a:ext uri="{FF2B5EF4-FFF2-40B4-BE49-F238E27FC236}">
                    <a16:creationId xmlns:a16="http://schemas.microsoft.com/office/drawing/2014/main" id="{92ABE520-4D89-5243-B8E0-AA1832554DE2}"/>
                  </a:ext>
                </a:extLst>
              </p:cNvPr>
              <p:cNvSpPr>
                <a:spLocks noChangeArrowheads="1"/>
              </p:cNvSpPr>
              <p:nvPr/>
            </p:nvSpPr>
            <p:spPr bwMode="auto">
              <a:xfrm>
                <a:off x="652" y="2144"/>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336" name="Text Box 215">
                <a:extLst>
                  <a:ext uri="{FF2B5EF4-FFF2-40B4-BE49-F238E27FC236}">
                    <a16:creationId xmlns:a16="http://schemas.microsoft.com/office/drawing/2014/main" id="{8DB6921A-514A-DF40-AA1D-5E33B5A17AC8}"/>
                  </a:ext>
                </a:extLst>
              </p:cNvPr>
              <p:cNvSpPr txBox="1">
                <a:spLocks noChangeArrowheads="1"/>
              </p:cNvSpPr>
              <p:nvPr/>
            </p:nvSpPr>
            <p:spPr bwMode="auto">
              <a:xfrm>
                <a:off x="643" y="2169"/>
                <a:ext cx="500"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flow: X</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src: A</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dest: F</a:t>
                </a: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data</a:t>
                </a:r>
              </a:p>
            </p:txBody>
          </p:sp>
        </p:grpSp>
      </p:grpSp>
      <p:grpSp>
        <p:nvGrpSpPr>
          <p:cNvPr id="337" name="Group 354">
            <a:extLst>
              <a:ext uri="{FF2B5EF4-FFF2-40B4-BE49-F238E27FC236}">
                <a16:creationId xmlns:a16="http://schemas.microsoft.com/office/drawing/2014/main" id="{AEF5EEBA-1CC2-1D45-968E-5F8EE015BEB7}"/>
              </a:ext>
            </a:extLst>
          </p:cNvPr>
          <p:cNvGrpSpPr>
            <a:grpSpLocks/>
          </p:cNvGrpSpPr>
          <p:nvPr/>
        </p:nvGrpSpPr>
        <p:grpSpPr bwMode="auto">
          <a:xfrm>
            <a:off x="7095539" y="2532697"/>
            <a:ext cx="934641" cy="2524125"/>
            <a:chOff x="3485" y="2128"/>
            <a:chExt cx="785" cy="2120"/>
          </a:xfrm>
        </p:grpSpPr>
        <p:sp>
          <p:nvSpPr>
            <p:cNvPr id="338" name="Line 196">
              <a:extLst>
                <a:ext uri="{FF2B5EF4-FFF2-40B4-BE49-F238E27FC236}">
                  <a16:creationId xmlns:a16="http://schemas.microsoft.com/office/drawing/2014/main" id="{ACF5DC03-9E4C-804F-8AE9-B7190FB2EA8F}"/>
                </a:ext>
              </a:extLst>
            </p:cNvPr>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339" name="Text Box 210">
              <a:extLst>
                <a:ext uri="{FF2B5EF4-FFF2-40B4-BE49-F238E27FC236}">
                  <a16:creationId xmlns:a16="http://schemas.microsoft.com/office/drawing/2014/main" id="{700C4A8D-C752-F544-9167-054CECEB980A}"/>
                </a:ext>
              </a:extLst>
            </p:cNvPr>
            <p:cNvSpPr txBox="1">
              <a:spLocks noChangeArrowheads="1"/>
            </p:cNvSpPr>
            <p:nvPr/>
          </p:nvSpPr>
          <p:spPr bwMode="auto">
            <a:xfrm>
              <a:off x="3485" y="3775"/>
              <a:ext cx="785"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B-to-C:</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IPv6 inside</a:t>
              </a:r>
            </a:p>
            <a:p>
              <a:pPr algn="ctr" defTabSz="685800">
                <a:lnSpc>
                  <a:spcPct val="85000"/>
                </a:lnSpc>
                <a:defRPr/>
              </a:pPr>
              <a:r>
                <a:rPr lang="en-US" altLang="en-US" sz="1200" dirty="0">
                  <a:solidFill>
                    <a:prstClr val="black"/>
                  </a:solidFill>
                  <a:latin typeface="Avenir Book" panose="020B0503020203020204" pitchFamily="34" charset="-78"/>
                  <a:cs typeface="Avenir Book" panose="020B0503020203020204" pitchFamily="34" charset="-78"/>
                </a:rPr>
                <a:t>IPv4</a:t>
              </a:r>
            </a:p>
          </p:txBody>
        </p:sp>
        <p:sp>
          <p:nvSpPr>
            <p:cNvPr id="340" name="Line 211">
              <a:extLst>
                <a:ext uri="{FF2B5EF4-FFF2-40B4-BE49-F238E27FC236}">
                  <a16:creationId xmlns:a16="http://schemas.microsoft.com/office/drawing/2014/main" id="{18667784-6243-834D-8EEA-D006E122B854}"/>
                </a:ext>
              </a:extLst>
            </p:cNvPr>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341" name="Group 217">
              <a:extLst>
                <a:ext uri="{FF2B5EF4-FFF2-40B4-BE49-F238E27FC236}">
                  <a16:creationId xmlns:a16="http://schemas.microsoft.com/office/drawing/2014/main" id="{FF2C4C60-AABF-3B4E-B780-B25D35F6F447}"/>
                </a:ext>
              </a:extLst>
            </p:cNvPr>
            <p:cNvGrpSpPr>
              <a:grpSpLocks/>
            </p:cNvGrpSpPr>
            <p:nvPr/>
          </p:nvGrpSpPr>
          <p:grpSpPr bwMode="auto">
            <a:xfrm>
              <a:off x="3558" y="2220"/>
              <a:ext cx="610" cy="1388"/>
              <a:chOff x="478" y="2082"/>
              <a:chExt cx="610" cy="1388"/>
            </a:xfrm>
          </p:grpSpPr>
          <p:sp>
            <p:nvSpPr>
              <p:cNvPr id="342" name="Rectangle 218">
                <a:extLst>
                  <a:ext uri="{FF2B5EF4-FFF2-40B4-BE49-F238E27FC236}">
                    <a16:creationId xmlns:a16="http://schemas.microsoft.com/office/drawing/2014/main" id="{0FAC5552-F17D-B849-AA73-E78F0E6B9790}"/>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grpSp>
            <p:nvGrpSpPr>
              <p:cNvPr id="343" name="Group 219">
                <a:extLst>
                  <a:ext uri="{FF2B5EF4-FFF2-40B4-BE49-F238E27FC236}">
                    <a16:creationId xmlns:a16="http://schemas.microsoft.com/office/drawing/2014/main" id="{DD102A9F-6EC4-4241-BD0B-7E5E1621B859}"/>
                  </a:ext>
                </a:extLst>
              </p:cNvPr>
              <p:cNvGrpSpPr>
                <a:grpSpLocks/>
              </p:cNvGrpSpPr>
              <p:nvPr/>
            </p:nvGrpSpPr>
            <p:grpSpPr bwMode="auto">
              <a:xfrm>
                <a:off x="499" y="2471"/>
                <a:ext cx="532" cy="910"/>
                <a:chOff x="4869" y="143"/>
                <a:chExt cx="532" cy="910"/>
              </a:xfrm>
            </p:grpSpPr>
            <p:sp>
              <p:nvSpPr>
                <p:cNvPr id="345" name="Rectangle 220">
                  <a:extLst>
                    <a:ext uri="{FF2B5EF4-FFF2-40B4-BE49-F238E27FC236}">
                      <a16:creationId xmlns:a16="http://schemas.microsoft.com/office/drawing/2014/main" id="{2A2FB562-2D33-8042-ADAD-FFE91DA662B3}"/>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dirty="0">
                    <a:solidFill>
                      <a:prstClr val="black"/>
                    </a:solidFill>
                    <a:latin typeface="Avenir Book" panose="020B0503020203020204" pitchFamily="34" charset="-78"/>
                    <a:cs typeface="Avenir Book" panose="020B0503020203020204" pitchFamily="34" charset="-78"/>
                  </a:endParaRPr>
                </a:p>
              </p:txBody>
            </p:sp>
            <p:sp>
              <p:nvSpPr>
                <p:cNvPr id="346" name="Text Box 221">
                  <a:extLst>
                    <a:ext uri="{FF2B5EF4-FFF2-40B4-BE49-F238E27FC236}">
                      <a16:creationId xmlns:a16="http://schemas.microsoft.com/office/drawing/2014/main" id="{E5FF5A8B-3342-274C-8146-5A2A1B7BC2CE}"/>
                    </a:ext>
                  </a:extLst>
                </p:cNvPr>
                <p:cNvSpPr txBox="1">
                  <a:spLocks noChangeArrowheads="1"/>
                </p:cNvSpPr>
                <p:nvPr/>
              </p:nvSpPr>
              <p:spPr bwMode="auto">
                <a:xfrm>
                  <a:off x="4869" y="161"/>
                  <a:ext cx="532"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Flow: X</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Src: A</a:t>
                  </a: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Dest: F</a:t>
                  </a: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endParaRPr lang="en-US" altLang="en-US" sz="105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050" dirty="0">
                      <a:solidFill>
                        <a:prstClr val="black"/>
                      </a:solidFill>
                      <a:latin typeface="Avenir Book" panose="020B0503020203020204" pitchFamily="34" charset="-78"/>
                      <a:cs typeface="Avenir Book" panose="020B0503020203020204" pitchFamily="34" charset="-78"/>
                    </a:rPr>
                    <a:t>data</a:t>
                  </a:r>
                </a:p>
              </p:txBody>
            </p:sp>
          </p:grpSp>
          <p:sp>
            <p:nvSpPr>
              <p:cNvPr id="344" name="Text Box 222">
                <a:extLst>
                  <a:ext uri="{FF2B5EF4-FFF2-40B4-BE49-F238E27FC236}">
                    <a16:creationId xmlns:a16="http://schemas.microsoft.com/office/drawing/2014/main" id="{8FCCEF0D-286B-C44E-BA22-94BF032AFDCB}"/>
                  </a:ext>
                </a:extLst>
              </p:cNvPr>
              <p:cNvSpPr txBox="1">
                <a:spLocks noChangeArrowheads="1"/>
              </p:cNvSpPr>
              <p:nvPr/>
            </p:nvSpPr>
            <p:spPr bwMode="auto">
              <a:xfrm>
                <a:off x="481" y="2082"/>
                <a:ext cx="60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white"/>
                    </a:solidFill>
                    <a:latin typeface="Avenir Book" panose="020B0503020203020204" pitchFamily="34" charset="-78"/>
                    <a:cs typeface="Avenir Book" panose="020B0503020203020204" pitchFamily="34" charset="-78"/>
                  </a:rPr>
                  <a:t>src:B</a:t>
                </a:r>
              </a:p>
              <a:p>
                <a:pPr defTabSz="685800">
                  <a:defRPr/>
                </a:pPr>
                <a:r>
                  <a:rPr lang="en-US" altLang="en-US" sz="1350" dirty="0">
                    <a:solidFill>
                      <a:prstClr val="white"/>
                    </a:solidFill>
                    <a:latin typeface="Avenir Book" panose="020B0503020203020204" pitchFamily="34" charset="-78"/>
                    <a:cs typeface="Avenir Book" panose="020B0503020203020204" pitchFamily="34" charset="-78"/>
                  </a:rPr>
                  <a:t>dest: E</a:t>
                </a:r>
              </a:p>
            </p:txBody>
          </p:sp>
        </p:grpSp>
      </p:grpSp>
      <p:sp>
        <p:nvSpPr>
          <p:cNvPr id="2" name="Rectangle 1">
            <a:extLst>
              <a:ext uri="{FF2B5EF4-FFF2-40B4-BE49-F238E27FC236}">
                <a16:creationId xmlns:a16="http://schemas.microsoft.com/office/drawing/2014/main" id="{F10D6C81-F7CD-4C46-8149-0FAE399F43DE}"/>
              </a:ext>
            </a:extLst>
          </p:cNvPr>
          <p:cNvSpPr/>
          <p:nvPr/>
        </p:nvSpPr>
        <p:spPr>
          <a:xfrm>
            <a:off x="5555198" y="1200858"/>
            <a:ext cx="34289" cy="157882"/>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2" name="Rectangle 161">
            <a:extLst>
              <a:ext uri="{FF2B5EF4-FFF2-40B4-BE49-F238E27FC236}">
                <a16:creationId xmlns:a16="http://schemas.microsoft.com/office/drawing/2014/main" id="{30D76FC4-6C07-EB4A-BCF2-E2B2EEF8B9EB}"/>
              </a:ext>
            </a:extLst>
          </p:cNvPr>
          <p:cNvSpPr/>
          <p:nvPr/>
        </p:nvSpPr>
        <p:spPr>
          <a:xfrm>
            <a:off x="7606267" y="1214016"/>
            <a:ext cx="34289" cy="157882"/>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3" name="Rectangle 162">
            <a:extLst>
              <a:ext uri="{FF2B5EF4-FFF2-40B4-BE49-F238E27FC236}">
                <a16:creationId xmlns:a16="http://schemas.microsoft.com/office/drawing/2014/main" id="{BB8DC798-AC4D-764E-B057-214B9D5D3927}"/>
              </a:ext>
            </a:extLst>
          </p:cNvPr>
          <p:cNvSpPr/>
          <p:nvPr/>
        </p:nvSpPr>
        <p:spPr>
          <a:xfrm>
            <a:off x="5560954" y="2037962"/>
            <a:ext cx="34289" cy="157882"/>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166" name="Rectangle 165">
            <a:extLst>
              <a:ext uri="{FF2B5EF4-FFF2-40B4-BE49-F238E27FC236}">
                <a16:creationId xmlns:a16="http://schemas.microsoft.com/office/drawing/2014/main" id="{92559629-838F-3942-9672-3BDCF8B24153}"/>
              </a:ext>
            </a:extLst>
          </p:cNvPr>
          <p:cNvSpPr/>
          <p:nvPr/>
        </p:nvSpPr>
        <p:spPr>
          <a:xfrm>
            <a:off x="7597222" y="2056053"/>
            <a:ext cx="34289" cy="157882"/>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nvGrpSpPr>
          <p:cNvPr id="14" name="Group 13">
            <a:extLst>
              <a:ext uri="{FF2B5EF4-FFF2-40B4-BE49-F238E27FC236}">
                <a16:creationId xmlns:a16="http://schemas.microsoft.com/office/drawing/2014/main" id="{ED068552-57F0-AF4C-8DA3-019ACF254CBF}"/>
              </a:ext>
            </a:extLst>
          </p:cNvPr>
          <p:cNvGrpSpPr/>
          <p:nvPr/>
        </p:nvGrpSpPr>
        <p:grpSpPr>
          <a:xfrm>
            <a:off x="2394065" y="2609559"/>
            <a:ext cx="6142904" cy="1565053"/>
            <a:chOff x="-2258203" y="3797410"/>
            <a:chExt cx="8190539" cy="2086736"/>
          </a:xfrm>
        </p:grpSpPr>
        <p:grpSp>
          <p:nvGrpSpPr>
            <p:cNvPr id="17" name="Group 16">
              <a:extLst>
                <a:ext uri="{FF2B5EF4-FFF2-40B4-BE49-F238E27FC236}">
                  <a16:creationId xmlns:a16="http://schemas.microsoft.com/office/drawing/2014/main" id="{BE531892-4CBC-8C43-A56C-AA850071412B}"/>
                </a:ext>
              </a:extLst>
            </p:cNvPr>
            <p:cNvGrpSpPr/>
            <p:nvPr/>
          </p:nvGrpSpPr>
          <p:grpSpPr>
            <a:xfrm>
              <a:off x="-2258203" y="3797410"/>
              <a:ext cx="8190539" cy="2086736"/>
              <a:chOff x="1201277" y="3385930"/>
              <a:chExt cx="8190539" cy="2086736"/>
            </a:xfrm>
          </p:grpSpPr>
          <p:grpSp>
            <p:nvGrpSpPr>
              <p:cNvPr id="16" name="Group 15">
                <a:extLst>
                  <a:ext uri="{FF2B5EF4-FFF2-40B4-BE49-F238E27FC236}">
                    <a16:creationId xmlns:a16="http://schemas.microsoft.com/office/drawing/2014/main" id="{45CCC299-2C28-0048-B84B-B11820EAC0CD}"/>
                  </a:ext>
                </a:extLst>
              </p:cNvPr>
              <p:cNvGrpSpPr/>
              <p:nvPr/>
            </p:nvGrpSpPr>
            <p:grpSpPr>
              <a:xfrm>
                <a:off x="1201277" y="3385930"/>
                <a:ext cx="8190539" cy="2086736"/>
                <a:chOff x="1201277" y="3385930"/>
                <a:chExt cx="8190539" cy="2086736"/>
              </a:xfrm>
            </p:grpSpPr>
            <p:sp>
              <p:nvSpPr>
                <p:cNvPr id="8" name="Oval 7">
                  <a:extLst>
                    <a:ext uri="{FF2B5EF4-FFF2-40B4-BE49-F238E27FC236}">
                      <a16:creationId xmlns:a16="http://schemas.microsoft.com/office/drawing/2014/main" id="{7AB1942A-9DAD-1745-8163-6ABEF5D1D8C1}"/>
                    </a:ext>
                  </a:extLst>
                </p:cNvPr>
                <p:cNvSpPr/>
                <p:nvPr/>
              </p:nvSpPr>
              <p:spPr>
                <a:xfrm>
                  <a:off x="4108174" y="3670852"/>
                  <a:ext cx="715617" cy="5300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48" name="Oval 347">
                  <a:extLst>
                    <a:ext uri="{FF2B5EF4-FFF2-40B4-BE49-F238E27FC236}">
                      <a16:creationId xmlns:a16="http://schemas.microsoft.com/office/drawing/2014/main" id="{A1900E9C-BBC0-3445-AD24-FF5DCAD23CF4}"/>
                    </a:ext>
                  </a:extLst>
                </p:cNvPr>
                <p:cNvSpPr/>
                <p:nvPr/>
              </p:nvSpPr>
              <p:spPr>
                <a:xfrm>
                  <a:off x="5044440" y="3385930"/>
                  <a:ext cx="1023731"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49" name="Oval 348">
                  <a:extLst>
                    <a:ext uri="{FF2B5EF4-FFF2-40B4-BE49-F238E27FC236}">
                      <a16:creationId xmlns:a16="http://schemas.microsoft.com/office/drawing/2014/main" id="{0C87EC48-1316-A84D-8E62-504A6DA4E80B}"/>
                    </a:ext>
                  </a:extLst>
                </p:cNvPr>
                <p:cNvSpPr/>
                <p:nvPr/>
              </p:nvSpPr>
              <p:spPr>
                <a:xfrm>
                  <a:off x="7533861" y="3432312"/>
                  <a:ext cx="974035"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350" name="Oval 349">
                  <a:extLst>
                    <a:ext uri="{FF2B5EF4-FFF2-40B4-BE49-F238E27FC236}">
                      <a16:creationId xmlns:a16="http://schemas.microsoft.com/office/drawing/2014/main" id="{EF61C189-2330-9440-9F7E-120291CCA148}"/>
                    </a:ext>
                  </a:extLst>
                </p:cNvPr>
                <p:cNvSpPr/>
                <p:nvPr/>
              </p:nvSpPr>
              <p:spPr>
                <a:xfrm>
                  <a:off x="8676199" y="3678803"/>
                  <a:ext cx="715617" cy="54267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 name="TextBox 8">
                  <a:extLst>
                    <a:ext uri="{FF2B5EF4-FFF2-40B4-BE49-F238E27FC236}">
                      <a16:creationId xmlns:a16="http://schemas.microsoft.com/office/drawing/2014/main" id="{AD10F548-95FC-9F46-8B84-BCF5664002EC}"/>
                    </a:ext>
                  </a:extLst>
                </p:cNvPr>
                <p:cNvSpPr txBox="1"/>
                <p:nvPr/>
              </p:nvSpPr>
              <p:spPr>
                <a:xfrm>
                  <a:off x="1201277" y="4426225"/>
                  <a:ext cx="2032253" cy="1046441"/>
                </a:xfrm>
                <a:prstGeom prst="rect">
                  <a:avLst/>
                </a:prstGeom>
                <a:noFill/>
              </p:spPr>
              <p:txBody>
                <a:bodyPr wrap="square" rtlCol="0">
                  <a:spAutoFit/>
                </a:bodyPr>
                <a:lstStyle/>
                <a:p>
                  <a:pPr algn="r" defTabSz="685800">
                    <a:defRPr/>
                  </a:pPr>
                  <a:r>
                    <a:rPr lang="en-US" sz="1500" dirty="0">
                      <a:solidFill>
                        <a:prstClr val="black"/>
                      </a:solidFill>
                      <a:latin typeface="Avenir Book" panose="020B0503020203020204" pitchFamily="34" charset="-78"/>
                      <a:cs typeface="Avenir Book" panose="020B0503020203020204" pitchFamily="34" charset="-78"/>
                    </a:rPr>
                    <a:t>Note source and destination addresses!</a:t>
                  </a:r>
                </a:p>
              </p:txBody>
            </p:sp>
            <p:cxnSp>
              <p:nvCxnSpPr>
                <p:cNvPr id="12" name="Straight Connector 11">
                  <a:extLst>
                    <a:ext uri="{FF2B5EF4-FFF2-40B4-BE49-F238E27FC236}">
                      <a16:creationId xmlns:a16="http://schemas.microsoft.com/office/drawing/2014/main" id="{54D692D2-3154-2C43-AEBC-48FED218407D}"/>
                    </a:ext>
                  </a:extLst>
                </p:cNvPr>
                <p:cNvCxnSpPr>
                  <a:stCxn id="8" idx="2"/>
                  <a:endCxn id="9" idx="3"/>
                </p:cNvCxnSpPr>
                <p:nvPr/>
              </p:nvCxnSpPr>
              <p:spPr>
                <a:xfrm flipH="1">
                  <a:off x="3233530" y="3935896"/>
                  <a:ext cx="874644" cy="101355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397E0575-92AD-B245-B180-8310A054B81F}"/>
                    </a:ext>
                  </a:extLst>
                </p:cNvPr>
                <p:cNvCxnSpPr>
                  <a:cxnSpLocks/>
                  <a:endCxn id="9" idx="3"/>
                </p:cNvCxnSpPr>
                <p:nvPr/>
              </p:nvCxnSpPr>
              <p:spPr>
                <a:xfrm flipH="1">
                  <a:off x="3233530" y="3690731"/>
                  <a:ext cx="1769165" cy="1258715"/>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8FC108-BC9B-7B4F-8C30-B1B2FB0B6630}"/>
                    </a:ext>
                  </a:extLst>
                </p:cNvPr>
                <p:cNvCxnSpPr>
                  <a:cxnSpLocks/>
                  <a:stCxn id="349" idx="2"/>
                  <a:endCxn id="9" idx="3"/>
                </p:cNvCxnSpPr>
                <p:nvPr/>
              </p:nvCxnSpPr>
              <p:spPr>
                <a:xfrm flipH="1">
                  <a:off x="3233530" y="3766931"/>
                  <a:ext cx="4300331" cy="1182515"/>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3" name="Straight Connector 352">
                <a:extLst>
                  <a:ext uri="{FF2B5EF4-FFF2-40B4-BE49-F238E27FC236}">
                    <a16:creationId xmlns:a16="http://schemas.microsoft.com/office/drawing/2014/main" id="{2E34DF7B-8B1F-9A49-9DCA-13E9621EB46A}"/>
                  </a:ext>
                </a:extLst>
              </p:cNvPr>
              <p:cNvCxnSpPr>
                <a:cxnSpLocks/>
                <a:stCxn id="350" idx="2"/>
                <a:endCxn id="9" idx="3"/>
              </p:cNvCxnSpPr>
              <p:nvPr/>
            </p:nvCxnSpPr>
            <p:spPr>
              <a:xfrm flipH="1">
                <a:off x="3233530" y="3950142"/>
                <a:ext cx="5442668" cy="999305"/>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Oval 184">
              <a:extLst>
                <a:ext uri="{FF2B5EF4-FFF2-40B4-BE49-F238E27FC236}">
                  <a16:creationId xmlns:a16="http://schemas.microsoft.com/office/drawing/2014/main" id="{6AAC3EC9-4867-0941-8198-7A4C70909795}"/>
                </a:ext>
              </a:extLst>
            </p:cNvPr>
            <p:cNvSpPr/>
            <p:nvPr/>
          </p:nvSpPr>
          <p:spPr>
            <a:xfrm>
              <a:off x="2880360" y="3803100"/>
              <a:ext cx="1023731"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cxnSp>
          <p:nvCxnSpPr>
            <p:cNvPr id="191" name="Straight Connector 190">
              <a:extLst>
                <a:ext uri="{FF2B5EF4-FFF2-40B4-BE49-F238E27FC236}">
                  <a16:creationId xmlns:a16="http://schemas.microsoft.com/office/drawing/2014/main" id="{F52F217E-25A4-774F-89E1-664523F0BE3E}"/>
                </a:ext>
              </a:extLst>
            </p:cNvPr>
            <p:cNvCxnSpPr>
              <a:cxnSpLocks/>
              <a:endCxn id="9" idx="3"/>
            </p:cNvCxnSpPr>
            <p:nvPr/>
          </p:nvCxnSpPr>
          <p:spPr>
            <a:xfrm flipH="1">
              <a:off x="-225950" y="4267200"/>
              <a:ext cx="3182509" cy="109372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392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wipe(left)">
                                      <p:cBhvr>
                                        <p:cTn id="7" dur="500"/>
                                        <p:tgtEl>
                                          <p:spTgt spid="3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0"/>
                                        </p:tgtEl>
                                        <p:attrNameLst>
                                          <p:attrName>style.visibility</p:attrName>
                                        </p:attrNameLst>
                                      </p:cBhvr>
                                      <p:to>
                                        <p:strVal val="visible"/>
                                      </p:to>
                                    </p:set>
                                    <p:animEffect transition="in" filter="wipe(left)">
                                      <p:cBhvr>
                                        <p:cTn id="12" dur="500"/>
                                        <p:tgtEl>
                                          <p:spTgt spid="3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wipe(left)">
                                      <p:cBhvr>
                                        <p:cTn id="17" dur="500"/>
                                        <p:tgtEl>
                                          <p:spTgt spid="1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wipe(left)">
                                      <p:cBhvr>
                                        <p:cTn id="22" dur="500"/>
                                        <p:tgtEl>
                                          <p:spTgt spid="3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0"/>
                                        </p:tgtEl>
                                        <p:attrNameLst>
                                          <p:attrName>style.visibility</p:attrName>
                                        </p:attrNameLst>
                                      </p:cBhvr>
                                      <p:to>
                                        <p:strVal val="visible"/>
                                      </p:to>
                                    </p:set>
                                    <p:animEffect transition="in" filter="wipe(left)">
                                      <p:cBhvr>
                                        <p:cTn id="27" dur="500"/>
                                        <p:tgtEl>
                                          <p:spTgt spid="33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244090" y="254076"/>
            <a:ext cx="7886700" cy="670967"/>
          </a:xfrm>
        </p:spPr>
        <p:txBody>
          <a:bodyPr>
            <a:normAutofit/>
          </a:bodyPr>
          <a:lstStyle/>
          <a:p>
            <a:r>
              <a:rPr lang="en-US" sz="3600" dirty="0"/>
              <a:t>IPv6: </a:t>
            </a:r>
            <a:r>
              <a:rPr lang="en-US" sz="3600" dirty="0" smtClean="0"/>
              <a:t>Adoption</a:t>
            </a:r>
            <a:endParaRPr lang="en-US" sz="3600" dirty="0"/>
          </a:p>
        </p:txBody>
      </p:sp>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419100" y="1046212"/>
            <a:ext cx="7886700" cy="862060"/>
          </a:xfrm>
        </p:spPr>
        <p:txBody>
          <a:bodyPr>
            <a:normAutofit fontScale="85000" lnSpcReduction="10000"/>
          </a:bodyPr>
          <a:lstStyle/>
          <a:p>
            <a:pPr marL="353616" indent="-255985"/>
            <a:r>
              <a:rPr lang="en-US" altLang="en-US" sz="2400" dirty="0" smtClean="0">
                <a:ea typeface="ＭＳ Ｐゴシック" panose="020B0600070205080204" pitchFamily="34" charset="-128"/>
              </a:rPr>
              <a:t>Google: ~40</a:t>
            </a:r>
            <a:r>
              <a:rPr lang="en-US" altLang="en-US" sz="2400" dirty="0">
                <a:ea typeface="ＭＳ Ｐゴシック" panose="020B0600070205080204" pitchFamily="34" charset="-128"/>
              </a:rPr>
              <a:t>% of clients access services via </a:t>
            </a:r>
            <a:r>
              <a:rPr lang="en-US" altLang="en-US" sz="2400" dirty="0" smtClean="0">
                <a:ea typeface="ＭＳ Ｐゴシック" panose="020B0600070205080204" pitchFamily="34" charset="-128"/>
              </a:rPr>
              <a:t>IPv6 (Sep, 2022)</a:t>
            </a:r>
            <a:endParaRPr lang="en-US" altLang="en-US" sz="2400" dirty="0">
              <a:ea typeface="ＭＳ Ｐゴシック" panose="020B0600070205080204" pitchFamily="34" charset="-128"/>
            </a:endParaRPr>
          </a:p>
          <a:p>
            <a:pPr marL="353616" indent="-255985"/>
            <a:r>
              <a:rPr lang="en-US" altLang="en-US" sz="2400" dirty="0">
                <a:ea typeface="ＭＳ Ｐゴシック" panose="020B0600070205080204" pitchFamily="34" charset="-128"/>
              </a:rPr>
              <a:t>NIST: 1/3 of all US government domains are IPv6 capable</a:t>
            </a:r>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975" y="2029441"/>
            <a:ext cx="5362575" cy="2901706"/>
          </a:xfrm>
          <a:prstGeom prst="rect">
            <a:avLst/>
          </a:prstGeom>
        </p:spPr>
      </p:pic>
      <p:sp>
        <p:nvSpPr>
          <p:cNvPr id="12"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7219950" y="4935431"/>
            <a:ext cx="441960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900" dirty="0" err="1">
                <a:solidFill>
                  <a:prstClr val="black"/>
                </a:solidFill>
                <a:latin typeface="Avenir Book" panose="020B0503020203020204" pitchFamily="34" charset="-78"/>
                <a:ea typeface="Arial" panose="020B0604020202020204" pitchFamily="34" charset="0"/>
                <a:cs typeface="Avenir Book" panose="020B0503020203020204" pitchFamily="34" charset="-78"/>
              </a:rPr>
              <a:t>Src</a:t>
            </a:r>
            <a:r>
              <a:rPr lang="en-US" altLang="en-US" sz="900" dirty="0">
                <a:solidFill>
                  <a:prstClr val="black"/>
                </a:solidFill>
                <a:latin typeface="Avenir Book" panose="020B0503020203020204" pitchFamily="34" charset="-78"/>
                <a:ea typeface="Arial" panose="020B0604020202020204" pitchFamily="34" charset="0"/>
                <a:cs typeface="Avenir Book" panose="020B0503020203020204" pitchFamily="34" charset="-78"/>
              </a:rPr>
              <a:t>: https://www.google.com/intl/en/ipv6/statistics.html#tab=ipv6-adoption</a:t>
            </a:r>
            <a:endParaRPr lang="en-US" altLang="en-US" sz="9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85342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normAutofit fontScale="90000"/>
          </a:bodyPr>
          <a:lstStyle/>
          <a:p>
            <a:pPr defTabSz="912813"/>
            <a:r>
              <a:rPr lang="en-US" dirty="0" smtClean="0">
                <a:latin typeface="Avenir Book" panose="020B0503020203020204" pitchFamily="34" charset="-78"/>
                <a:cs typeface="Avenir Book" panose="020B0503020203020204" pitchFamily="34" charset="-78"/>
              </a:rPr>
              <a:t>Summary</a:t>
            </a:r>
          </a:p>
        </p:txBody>
      </p:sp>
      <p:sp>
        <p:nvSpPr>
          <p:cNvPr id="10243" name="Text Placeholder 2"/>
          <p:cNvSpPr>
            <a:spLocks noGrp="1"/>
          </p:cNvSpPr>
          <p:nvPr>
            <p:ph type="body" sz="quarter" idx="10"/>
          </p:nvPr>
        </p:nvSpPr>
        <p:spPr>
          <a:xfrm>
            <a:off x="1714500" y="965662"/>
            <a:ext cx="8763000" cy="5207000"/>
          </a:xfrm>
        </p:spPr>
        <p:txBody>
          <a:bodyPr/>
          <a:lstStyle/>
          <a:p>
            <a:pPr>
              <a:buFont typeface="Wingdings" pitchFamily="2" charset="2"/>
              <a:buChar char="q"/>
            </a:pPr>
            <a:r>
              <a:rPr lang="en-US" sz="2200" dirty="0" smtClean="0">
                <a:solidFill>
                  <a:srgbClr val="0070C0"/>
                </a:solidFill>
                <a:latin typeface="Avenir Book" panose="020B0503020203020204" pitchFamily="34" charset="-78"/>
                <a:cs typeface="Avenir Book" panose="020B0503020203020204" pitchFamily="34" charset="-78"/>
              </a:rPr>
              <a:t>Network Address Translation:</a:t>
            </a:r>
            <a:r>
              <a:rPr lang="en-US" sz="2400" dirty="0">
                <a:solidFill>
                  <a:prstClr val="black"/>
                </a:solidFill>
                <a:latin typeface="Avenir Book" panose="020B0503020203020204" pitchFamily="34" charset="-78"/>
                <a:cs typeface="Avenir Book" panose="020B0503020203020204" pitchFamily="34" charset="-78"/>
              </a:rPr>
              <a:t> </a:t>
            </a:r>
            <a:endParaRPr lang="en-US" sz="2400" dirty="0" smtClean="0">
              <a:solidFill>
                <a:prstClr val="black"/>
              </a:solidFill>
              <a:latin typeface="Avenir Book" panose="020B0503020203020204" pitchFamily="34" charset="-78"/>
              <a:cs typeface="Avenir Book" panose="020B0503020203020204" pitchFamily="34" charset="-78"/>
            </a:endParaRPr>
          </a:p>
          <a:p>
            <a:pPr lvl="1"/>
            <a:r>
              <a:rPr lang="en-US" sz="2000" dirty="0" smtClean="0">
                <a:solidFill>
                  <a:prstClr val="black"/>
                </a:solidFill>
                <a:latin typeface="Avenir Book" panose="020B0503020203020204" pitchFamily="34" charset="-78"/>
                <a:cs typeface="Avenir Book" panose="020B0503020203020204" pitchFamily="34" charset="-78"/>
              </a:rPr>
              <a:t>Helps </a:t>
            </a:r>
            <a:r>
              <a:rPr lang="en-US" sz="2000" dirty="0">
                <a:solidFill>
                  <a:prstClr val="black"/>
                </a:solidFill>
                <a:latin typeface="Avenir Book" panose="020B0503020203020204" pitchFamily="34" charset="-78"/>
                <a:cs typeface="Avenir Book" panose="020B0503020203020204" pitchFamily="34" charset="-78"/>
              </a:rPr>
              <a:t>IPv4 address space exhaustion</a:t>
            </a:r>
            <a:endParaRPr lang="en-US" sz="1800" dirty="0" smtClean="0">
              <a:solidFill>
                <a:srgbClr val="0070C0"/>
              </a:solidFill>
              <a:latin typeface="Avenir Book" panose="020B0503020203020204" pitchFamily="34" charset="-78"/>
              <a:cs typeface="Avenir Book" panose="020B0503020203020204" pitchFamily="34" charset="-78"/>
            </a:endParaRPr>
          </a:p>
          <a:p>
            <a:pPr>
              <a:buFont typeface="Wingdings" pitchFamily="2" charset="2"/>
              <a:buChar char="q"/>
            </a:pPr>
            <a:endParaRPr lang="en-US" sz="2200" dirty="0">
              <a:solidFill>
                <a:srgbClr val="0070C0"/>
              </a:solidFill>
              <a:latin typeface="Avenir Book" panose="020B0503020203020204" pitchFamily="34" charset="-78"/>
              <a:cs typeface="Avenir Book" panose="020B0503020203020204" pitchFamily="34" charset="-78"/>
            </a:endParaRPr>
          </a:p>
          <a:p>
            <a:pPr>
              <a:buFont typeface="Wingdings" pitchFamily="2" charset="2"/>
              <a:buChar char="q"/>
            </a:pPr>
            <a:r>
              <a:rPr lang="en-US" sz="2200" dirty="0" smtClean="0">
                <a:solidFill>
                  <a:srgbClr val="0070C0"/>
                </a:solidFill>
                <a:latin typeface="Avenir Book" panose="020B0503020203020204" pitchFamily="34" charset="-78"/>
                <a:cs typeface="Avenir Book" panose="020B0503020203020204" pitchFamily="34" charset="-78"/>
              </a:rPr>
              <a:t>IPv6 Addressing:</a:t>
            </a:r>
            <a:endParaRPr lang="en-US" sz="2200" dirty="0">
              <a:solidFill>
                <a:srgbClr val="0070C0"/>
              </a:solidFill>
              <a:latin typeface="Avenir Book" panose="020B0503020203020204" pitchFamily="34" charset="-78"/>
              <a:cs typeface="Avenir Book" panose="020B0503020203020204" pitchFamily="34" charset="-78"/>
            </a:endParaRPr>
          </a:p>
          <a:p>
            <a:pPr lvl="1" eaLnBrk="1" hangingPunct="1"/>
            <a:r>
              <a:rPr lang="en-US" sz="2000" dirty="0" smtClean="0">
                <a:latin typeface="Avenir Book" panose="020B0503020203020204" pitchFamily="34" charset="-78"/>
                <a:cs typeface="Avenir Book" panose="020B0503020203020204" pitchFamily="34" charset="-78"/>
              </a:rPr>
              <a:t>IPv6 datagram format</a:t>
            </a:r>
            <a:endParaRPr lang="en-US" sz="2000" dirty="0">
              <a:latin typeface="Avenir Book" panose="020B0503020203020204" pitchFamily="34" charset="-78"/>
              <a:cs typeface="Avenir Book" panose="020B0503020203020204" pitchFamily="34" charset="-78"/>
            </a:endParaRPr>
          </a:p>
          <a:p>
            <a:pPr lvl="1" eaLnBrk="1" hangingPunct="1"/>
            <a:r>
              <a:rPr lang="en-IN" sz="2000" dirty="0" smtClean="0">
                <a:latin typeface="Avenir Book" panose="020B0503020203020204" pitchFamily="34" charset="-78"/>
                <a:cs typeface="Avenir Book" panose="020B0503020203020204" pitchFamily="34" charset="-78"/>
              </a:rPr>
              <a:t>Tunnelling and Encapsulation</a:t>
            </a:r>
            <a:endParaRPr lang="en-US" sz="1600" dirty="0" smtClean="0">
              <a:latin typeface="Avenir Book" panose="020B0503020203020204" pitchFamily="34" charset="-78"/>
              <a:cs typeface="Avenir Book" panose="020B0503020203020204" pitchFamily="34" charset="-78"/>
            </a:endParaRPr>
          </a:p>
          <a:p>
            <a:pPr lvl="2"/>
            <a:endParaRPr lang="en-US" sz="16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567196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Effect transition="in" filter="fade">
                                      <p:cBhvr>
                                        <p:cTn id="21" dur="1000"/>
                                        <p:tgtEl>
                                          <p:spTgt spid="10243">
                                            <p:txEl>
                                              <p:pRg st="3" end="3"/>
                                            </p:txEl>
                                          </p:spTgt>
                                        </p:tgtEl>
                                      </p:cBhvr>
                                    </p:animEffect>
                                    <p:anim calcmode="lin" valueType="num">
                                      <p:cBhvr>
                                        <p:cTn id="22"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4" end="4"/>
                                            </p:txEl>
                                          </p:spTgt>
                                        </p:tgtEl>
                                        <p:attrNameLst>
                                          <p:attrName>style.visibility</p:attrName>
                                        </p:attrNameLst>
                                      </p:cBhvr>
                                      <p:to>
                                        <p:strVal val="visible"/>
                                      </p:to>
                                    </p:set>
                                    <p:animEffect transition="in" filter="fade">
                                      <p:cBhvr>
                                        <p:cTn id="28" dur="1000"/>
                                        <p:tgtEl>
                                          <p:spTgt spid="10243">
                                            <p:txEl>
                                              <p:pRg st="4" end="4"/>
                                            </p:txEl>
                                          </p:spTgt>
                                        </p:tgtEl>
                                      </p:cBhvr>
                                    </p:animEffect>
                                    <p:anim calcmode="lin" valueType="num">
                                      <p:cBhvr>
                                        <p:cTn id="29"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5" end="5"/>
                                            </p:txEl>
                                          </p:spTgt>
                                        </p:tgtEl>
                                        <p:attrNameLst>
                                          <p:attrName>style.visibility</p:attrName>
                                        </p:attrNameLst>
                                      </p:cBhvr>
                                      <p:to>
                                        <p:strVal val="visible"/>
                                      </p:to>
                                    </p:set>
                                    <p:animEffect transition="in" filter="fade">
                                      <p:cBhvr>
                                        <p:cTn id="35" dur="1000"/>
                                        <p:tgtEl>
                                          <p:spTgt spid="10243">
                                            <p:txEl>
                                              <p:pRg st="5" end="5"/>
                                            </p:txEl>
                                          </p:spTgt>
                                        </p:tgtEl>
                                      </p:cBhvr>
                                    </p:animEffect>
                                    <p:anim calcmode="lin" valueType="num">
                                      <p:cBhvr>
                                        <p:cTn id="36"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lstStyle/>
          <a:p>
            <a:pPr algn="ctr" eaLnBrk="1" hangingPunct="1"/>
            <a:r>
              <a:rPr lang="en-GB" dirty="0">
                <a:latin typeface="Avenir Book" panose="020B0503020203020204" pitchFamily="34" charset="-78"/>
                <a:cs typeface="Avenir Book" panose="020B0503020203020204" pitchFamily="34" charset="-78"/>
              </a:rPr>
              <a:t>Network Address Translation</a:t>
            </a:r>
            <a:endParaRPr lang="en-US" dirty="0">
              <a:latin typeface="Avenir Book" panose="020B0503020203020204" pitchFamily="34" charset="-78"/>
              <a:cs typeface="Avenir Book" panose="020B0503020203020204" pitchFamily="34" charset="-78"/>
            </a:endParaRPr>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latin typeface="Avenir Book" panose="020B0503020203020204" pitchFamily="34" charset="-78"/>
              <a:cs typeface="Avenir Book" panose="020B0503020203020204" pitchFamily="34" charset="-78"/>
            </a:endParaRPr>
          </a:p>
          <a:p>
            <a:pPr marL="0" indent="0"/>
            <a:endParaRPr lang="en-US" sz="2200" dirty="0">
              <a:latin typeface="Avenir Book" panose="020B0503020203020204" pitchFamily="34" charset="-78"/>
              <a:cs typeface="Avenir Book" panose="020B0503020203020204" pitchFamily="34" charset="-78"/>
            </a:endParaRPr>
          </a:p>
          <a:p>
            <a:pPr lvl="1" eaLnBrk="1" hangingPunct="1"/>
            <a:endParaRPr lang="en-US" sz="22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39922043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5922549" y="3248529"/>
            <a:ext cx="2455334" cy="1720541"/>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5963724" y="2869987"/>
            <a:ext cx="2102138" cy="47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a:t>
            </a:r>
            <a:r>
              <a:rPr lang="en-US" altLang="en-US" sz="1350" kern="0" dirty="0" smtClean="0">
                <a:solidFill>
                  <a:srgbClr val="000000"/>
                </a:solidFill>
                <a:latin typeface="Avenir Book" panose="020B0503020203020204" pitchFamily="34" charset="-78"/>
                <a:cs typeface="Avenir Book" panose="020B0503020203020204" pitchFamily="34" charset="-78"/>
              </a:rPr>
              <a:t>ocal </a:t>
            </a:r>
            <a:r>
              <a:rPr lang="en-US" altLang="en-US" sz="1350" kern="0" dirty="0">
                <a:solidFill>
                  <a:srgbClr val="000000"/>
                </a:solidFill>
                <a:latin typeface="Avenir Book" panose="020B0503020203020204" pitchFamily="34" charset="-78"/>
                <a:cs typeface="Avenir Book" panose="020B0503020203020204" pitchFamily="34" charset="-78"/>
              </a:rPr>
              <a:t>network (e.g., home network</a:t>
            </a:r>
            <a:r>
              <a:rPr lang="en-US" altLang="en-US" sz="1350" kern="0" dirty="0" smtClean="0">
                <a:solidFill>
                  <a:srgbClr val="000000"/>
                </a:solidFill>
                <a:latin typeface="Avenir Book" panose="020B0503020203020204" pitchFamily="34" charset="-78"/>
                <a:cs typeface="Avenir Book" panose="020B0503020203020204" pitchFamily="34" charset="-78"/>
              </a:rPr>
              <a:t>)</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8017117" y="3046431"/>
            <a:ext cx="84349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5607828" y="2956524"/>
            <a:ext cx="0" cy="846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5712603" y="3055928"/>
            <a:ext cx="320933" cy="33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8445087" y="3337991"/>
            <a:ext cx="481013" cy="437384"/>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8390187" y="3878785"/>
            <a:ext cx="481013" cy="437384"/>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8404607" y="4433659"/>
            <a:ext cx="481013" cy="437384"/>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582451" y="2879483"/>
            <a:ext cx="2972992" cy="1834029"/>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779006" y="2486532"/>
              <a:ext cx="1051999" cy="62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smtClean="0">
                  <a:solidFill>
                    <a:srgbClr val="000000"/>
                  </a:solidFill>
                  <a:latin typeface="Avenir Book" panose="020B0503020203020204" pitchFamily="34" charset="-78"/>
                  <a:cs typeface="Avenir Book" panose="020B0503020203020204" pitchFamily="34" charset="-78"/>
                </a:rPr>
                <a:t>Rest </a:t>
              </a:r>
              <a:r>
                <a:rPr lang="en-US" altLang="en-US" sz="1350" kern="0" dirty="0">
                  <a:solidFill>
                    <a:srgbClr val="000000"/>
                  </a:solidFill>
                  <a:latin typeface="Avenir Book" panose="020B0503020203020204" pitchFamily="34" charset="-78"/>
                  <a:cs typeface="Avenir Book" panose="020B0503020203020204" pitchFamily="34" charset="-78"/>
                </a:rPr>
                <a:t>of</a:t>
              </a:r>
            </a:p>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218246" y="3949383"/>
            <a:ext cx="780415" cy="337416"/>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8272157" y="3687677"/>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8217864" y="4224467"/>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8232152" y="4785113"/>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78181" y="317808"/>
            <a:ext cx="7886700" cy="800963"/>
          </a:xfrm>
        </p:spPr>
        <p:txBody>
          <a:bodyPr>
            <a:normAutofit/>
          </a:bodyPr>
          <a:lstStyle/>
          <a:p>
            <a:r>
              <a:rPr lang="en-US" sz="3600" dirty="0"/>
              <a:t>NAT: </a:t>
            </a:r>
            <a:r>
              <a:rPr lang="en-US" sz="3600" dirty="0" smtClean="0"/>
              <a:t>Network </a:t>
            </a:r>
            <a:r>
              <a:rPr lang="en-US" sz="3600" dirty="0"/>
              <a:t>A</a:t>
            </a:r>
            <a:r>
              <a:rPr lang="en-US" sz="3600" dirty="0" smtClean="0"/>
              <a:t>ddress </a:t>
            </a:r>
            <a:r>
              <a:rPr lang="en-US" sz="3600" dirty="0"/>
              <a:t>T</a:t>
            </a:r>
            <a:r>
              <a:rPr lang="en-US" sz="3600" dirty="0" smtClean="0"/>
              <a:t>ranslation</a:t>
            </a:r>
            <a:endParaRPr lang="en-US" sz="3600" dirty="0"/>
          </a:p>
        </p:txBody>
      </p:sp>
      <p:sp>
        <p:nvSpPr>
          <p:cNvPr id="4" name="Rectangle 3">
            <a:extLst>
              <a:ext uri="{FF2B5EF4-FFF2-40B4-BE49-F238E27FC236}">
                <a16:creationId xmlns:a16="http://schemas.microsoft.com/office/drawing/2014/main" id="{D7D39038-77D9-D24B-96C2-D00AB29DC0A3}"/>
              </a:ext>
            </a:extLst>
          </p:cNvPr>
          <p:cNvSpPr/>
          <p:nvPr/>
        </p:nvSpPr>
        <p:spPr>
          <a:xfrm>
            <a:off x="1879448" y="1103494"/>
            <a:ext cx="8343900" cy="1336263"/>
          </a:xfrm>
          <a:prstGeom prst="rect">
            <a:avLst/>
          </a:prstGeom>
        </p:spPr>
        <p:txBody>
          <a:bodyPr wrap="square">
            <a:spAutoFit/>
          </a:bodyPr>
          <a:lstStyle/>
          <a:p>
            <a:pPr marL="179785" defTabSz="685800">
              <a:lnSpc>
                <a:spcPct val="90000"/>
              </a:lnSpc>
              <a:spcBef>
                <a:spcPts val="750"/>
              </a:spcBef>
              <a:buClr>
                <a:srgbClr val="0000A3"/>
              </a:buClr>
              <a:defRPr/>
            </a:pPr>
            <a:r>
              <a:rPr lang="en-US" altLang="en-US" sz="27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Home network:</a:t>
            </a:r>
            <a:r>
              <a:rPr lang="en-US" altLang="en-US" sz="27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p>
          <a:p>
            <a:pPr marL="522685" indent="-342900" defTabSz="685800">
              <a:lnSpc>
                <a:spcPct val="90000"/>
              </a:lnSpc>
              <a:spcBef>
                <a:spcPts val="750"/>
              </a:spcBef>
              <a:buClr>
                <a:srgbClr val="0000A3"/>
              </a:buClr>
              <a:buFont typeface="Arial" panose="020B0604020202020204" pitchFamily="34" charset="0"/>
              <a:buChar char="•"/>
              <a:defRPr/>
            </a:pP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One access point has </a:t>
            </a:r>
            <a:r>
              <a:rPr lang="en-US" altLang="en-US" sz="24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one</a:t>
            </a: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IPv4 address </a:t>
            </a:r>
          </a:p>
          <a:p>
            <a:pPr marL="522685" indent="-342900" defTabSz="685800">
              <a:lnSpc>
                <a:spcPct val="90000"/>
              </a:lnSpc>
              <a:spcBef>
                <a:spcPts val="750"/>
              </a:spcBef>
              <a:buClr>
                <a:srgbClr val="0000A3"/>
              </a:buClr>
              <a:buFont typeface="Arial" panose="020B0604020202020204" pitchFamily="34" charset="0"/>
              <a:buChar char="•"/>
              <a:defRPr/>
            </a:pP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Suppose 10 hosts are connected to the access point </a:t>
            </a:r>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011671" y="4108075"/>
            <a:ext cx="4116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273915" y="3532946"/>
            <a:ext cx="9941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138.76.29.7</a:t>
            </a:r>
          </a:p>
        </p:txBody>
      </p:sp>
      <p:sp>
        <p:nvSpPr>
          <p:cNvPr id="51"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024107" y="3765706"/>
            <a:ext cx="3330" cy="267525"/>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2985253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5875079" y="3477870"/>
            <a:ext cx="2455334" cy="1720541"/>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5916254" y="3099328"/>
            <a:ext cx="2102138" cy="47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a:t>
            </a:r>
            <a:r>
              <a:rPr lang="en-US" altLang="en-US" sz="1350" kern="0" dirty="0" smtClean="0">
                <a:solidFill>
                  <a:srgbClr val="000000"/>
                </a:solidFill>
                <a:latin typeface="Avenir Book" panose="020B0503020203020204" pitchFamily="34" charset="-78"/>
                <a:cs typeface="Avenir Book" panose="020B0503020203020204" pitchFamily="34" charset="-78"/>
              </a:rPr>
              <a:t>ocal </a:t>
            </a:r>
            <a:r>
              <a:rPr lang="en-US" altLang="en-US" sz="1350" kern="0" dirty="0">
                <a:solidFill>
                  <a:srgbClr val="000000"/>
                </a:solidFill>
                <a:latin typeface="Avenir Book" panose="020B0503020203020204" pitchFamily="34" charset="-78"/>
                <a:cs typeface="Avenir Book" panose="020B0503020203020204" pitchFamily="34" charset="-78"/>
              </a:rPr>
              <a:t>network (e.g., home network</a:t>
            </a:r>
            <a:r>
              <a:rPr lang="en-US" altLang="en-US" sz="1350" kern="0" dirty="0" smtClean="0">
                <a:solidFill>
                  <a:srgbClr val="000000"/>
                </a:solidFill>
                <a:latin typeface="Avenir Book" panose="020B0503020203020204" pitchFamily="34" charset="-78"/>
                <a:cs typeface="Avenir Book" panose="020B0503020203020204" pitchFamily="34" charset="-78"/>
              </a:rPr>
              <a:t>)</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7969647" y="3275772"/>
            <a:ext cx="84349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5560358" y="3185865"/>
            <a:ext cx="0" cy="846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5665133" y="3285269"/>
            <a:ext cx="320933" cy="33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8397617" y="3567332"/>
            <a:ext cx="481013" cy="437384"/>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8342717" y="4108126"/>
            <a:ext cx="481013" cy="437384"/>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8357137" y="4663000"/>
            <a:ext cx="481013" cy="437384"/>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534981" y="3108824"/>
            <a:ext cx="2972992" cy="1834029"/>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779006" y="2486532"/>
              <a:ext cx="1051999" cy="62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R</a:t>
              </a:r>
              <a:r>
                <a:rPr lang="en-US" altLang="en-US" sz="1350" kern="0" dirty="0" smtClean="0">
                  <a:solidFill>
                    <a:srgbClr val="000000"/>
                  </a:solidFill>
                  <a:latin typeface="Avenir Book" panose="020B0503020203020204" pitchFamily="34" charset="-78"/>
                  <a:cs typeface="Avenir Book" panose="020B0503020203020204" pitchFamily="34" charset="-78"/>
                </a:rPr>
                <a:t>est </a:t>
              </a:r>
              <a:r>
                <a:rPr lang="en-US" altLang="en-US" sz="1350" kern="0" dirty="0">
                  <a:solidFill>
                    <a:srgbClr val="000000"/>
                  </a:solidFill>
                  <a:latin typeface="Avenir Book" panose="020B0503020203020204" pitchFamily="34" charset="-78"/>
                  <a:cs typeface="Avenir Book" panose="020B0503020203020204" pitchFamily="34" charset="-78"/>
                </a:rPr>
                <a:t>of</a:t>
              </a:r>
            </a:p>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170776" y="4178724"/>
            <a:ext cx="780415" cy="337416"/>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8224687" y="3917018"/>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8170394" y="4453808"/>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8184682" y="5014454"/>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08048" y="193320"/>
            <a:ext cx="7886700" cy="800963"/>
          </a:xfrm>
        </p:spPr>
        <p:txBody>
          <a:bodyPr>
            <a:normAutofit/>
          </a:bodyPr>
          <a:lstStyle/>
          <a:p>
            <a:r>
              <a:rPr lang="en-US" sz="3600" dirty="0" smtClean="0"/>
              <a:t>Public and Private IP Address</a:t>
            </a:r>
            <a:endParaRPr lang="en-US" sz="3600" dirty="0"/>
          </a:p>
        </p:txBody>
      </p:sp>
      <p:sp>
        <p:nvSpPr>
          <p:cNvPr id="4" name="Rectangle 3">
            <a:extLst>
              <a:ext uri="{FF2B5EF4-FFF2-40B4-BE49-F238E27FC236}">
                <a16:creationId xmlns:a16="http://schemas.microsoft.com/office/drawing/2014/main" id="{D7D39038-77D9-D24B-96C2-D00AB29DC0A3}"/>
              </a:ext>
            </a:extLst>
          </p:cNvPr>
          <p:cNvSpPr/>
          <p:nvPr/>
        </p:nvSpPr>
        <p:spPr>
          <a:xfrm>
            <a:off x="1262846" y="967823"/>
            <a:ext cx="4245127" cy="1943096"/>
          </a:xfrm>
          <a:prstGeom prst="rect">
            <a:avLst/>
          </a:prstGeom>
        </p:spPr>
        <p:txBody>
          <a:bodyPr wrap="square">
            <a:spAutoFit/>
          </a:bodyPr>
          <a:lstStyle/>
          <a:p>
            <a:pPr marL="179785" defTabSz="685800">
              <a:lnSpc>
                <a:spcPct val="90000"/>
              </a:lnSpc>
              <a:spcBef>
                <a:spcPts val="750"/>
              </a:spcBef>
              <a:buClr>
                <a:srgbClr val="0000A3"/>
              </a:buClr>
              <a:defRPr/>
            </a:pPr>
            <a:r>
              <a:rPr lang="en-US" altLang="en-US" sz="24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Private IP address:</a:t>
            </a: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p>
          <a:p>
            <a:pPr marL="522685" indent="-342900" defTabSz="685800">
              <a:lnSpc>
                <a:spcPct val="90000"/>
              </a:lnSpc>
              <a:spcBef>
                <a:spcPts val="750"/>
              </a:spcBef>
              <a:buClr>
                <a:srgbClr val="0000A3"/>
              </a:buClr>
              <a:buFont typeface="Arial" panose="020B0604020202020204" pitchFamily="34" charset="0"/>
              <a:buChar char="•"/>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Can be reused</a:t>
            </a:r>
            <a:endPar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2685" indent="-342900" defTabSz="685800">
              <a:lnSpc>
                <a:spcPct val="90000"/>
              </a:lnSpc>
              <a:spcBef>
                <a:spcPts val="750"/>
              </a:spcBef>
              <a:buClr>
                <a:srgbClr val="0000A3"/>
              </a:buClr>
              <a:buFont typeface="Arial" panose="020B0604020202020204" pitchFamily="34" charset="0"/>
              <a:buChar char="•"/>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10.0.0.0 - 10.255.255.255</a:t>
            </a:r>
          </a:p>
          <a:p>
            <a:pPr marL="522685" indent="-342900" defTabSz="685800">
              <a:lnSpc>
                <a:spcPct val="90000"/>
              </a:lnSpc>
              <a:spcBef>
                <a:spcPts val="750"/>
              </a:spcBef>
              <a:buClr>
                <a:srgbClr val="0000A3"/>
              </a:buClr>
              <a:buFont typeface="Arial" panose="020B0604020202020204" pitchFamily="34" charset="0"/>
              <a:buChar char="•"/>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172.16.0.0 - </a:t>
            </a: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172.31.255.255</a:t>
            </a:r>
            <a:endPar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2685" indent="-342900" defTabSz="685800">
              <a:lnSpc>
                <a:spcPct val="90000"/>
              </a:lnSpc>
              <a:spcBef>
                <a:spcPts val="750"/>
              </a:spcBef>
              <a:buClr>
                <a:srgbClr val="0000A3"/>
              </a:buClr>
              <a:buFont typeface="Arial" panose="020B0604020202020204" pitchFamily="34" charset="0"/>
              <a:buChar char="•"/>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192.168.0.0 – 192.168.255.255</a:t>
            </a:r>
            <a:endPar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5964201" y="4337416"/>
            <a:ext cx="4116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226445" y="3762287"/>
            <a:ext cx="9941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138.76.29.7</a:t>
            </a:r>
          </a:p>
        </p:txBody>
      </p:sp>
      <p:sp>
        <p:nvSpPr>
          <p:cNvPr id="51"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4976637" y="3995047"/>
            <a:ext cx="3330" cy="267525"/>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8" name="Rectangle 37">
            <a:extLst>
              <a:ext uri="{FF2B5EF4-FFF2-40B4-BE49-F238E27FC236}">
                <a16:creationId xmlns:a16="http://schemas.microsoft.com/office/drawing/2014/main" id="{D7D39038-77D9-D24B-96C2-D00AB29DC0A3}"/>
              </a:ext>
            </a:extLst>
          </p:cNvPr>
          <p:cNvSpPr/>
          <p:nvPr/>
        </p:nvSpPr>
        <p:spPr>
          <a:xfrm>
            <a:off x="7242023" y="1029264"/>
            <a:ext cx="4245127" cy="1183914"/>
          </a:xfrm>
          <a:prstGeom prst="rect">
            <a:avLst/>
          </a:prstGeom>
        </p:spPr>
        <p:txBody>
          <a:bodyPr wrap="square">
            <a:spAutoFit/>
          </a:bodyPr>
          <a:lstStyle/>
          <a:p>
            <a:pPr marL="179785" defTabSz="685800">
              <a:lnSpc>
                <a:spcPct val="90000"/>
              </a:lnSpc>
              <a:spcBef>
                <a:spcPts val="750"/>
              </a:spcBef>
              <a:buClr>
                <a:srgbClr val="0000A3"/>
              </a:buClr>
              <a:defRPr/>
            </a:pPr>
            <a:r>
              <a:rPr lang="en-US" altLang="en-US" sz="2400" dirty="0" smtClean="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Public IP address:</a:t>
            </a: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p>
          <a:p>
            <a:pPr marL="522685" indent="-342900" defTabSz="685800">
              <a:lnSpc>
                <a:spcPct val="90000"/>
              </a:lnSpc>
              <a:spcBef>
                <a:spcPts val="750"/>
              </a:spcBef>
              <a:buClr>
                <a:srgbClr val="0000A3"/>
              </a:buClr>
              <a:buFont typeface="Arial" panose="020B0604020202020204" pitchFamily="34" charset="0"/>
              <a:buChar char="•"/>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Cannot be reused</a:t>
            </a:r>
          </a:p>
          <a:p>
            <a:pPr marL="522685" indent="-342900" defTabSz="685800">
              <a:lnSpc>
                <a:spcPct val="90000"/>
              </a:lnSpc>
              <a:spcBef>
                <a:spcPts val="750"/>
              </a:spcBef>
              <a:buClr>
                <a:srgbClr val="0000A3"/>
              </a:buClr>
              <a:buFont typeface="Arial" panose="020B0604020202020204" pitchFamily="34" charset="0"/>
              <a:buChar char="•"/>
              <a:defRPr/>
            </a:pPr>
            <a:r>
              <a:rPr lang="en-US" altLang="en-US" sz="20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Globally unique</a:t>
            </a:r>
            <a:endPar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Tree>
    <p:extLst>
      <p:ext uri="{BB962C8B-B14F-4D97-AF65-F5344CB8AC3E}">
        <p14:creationId xmlns:p14="http://schemas.microsoft.com/office/powerpoint/2010/main" val="1464476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519369" y="2340878"/>
            <a:ext cx="2455334" cy="1720541"/>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8477896" y="2555455"/>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8436833" y="3098098"/>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8417068" y="3663715"/>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399356" y="2674995"/>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666379" y="2902867"/>
            <a:ext cx="1568" cy="26915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560544" y="1962336"/>
            <a:ext cx="2102138" cy="65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a:t>
            </a:r>
            <a:r>
              <a:rPr lang="en-US" altLang="en-US" sz="1350" kern="0" dirty="0" smtClean="0">
                <a:solidFill>
                  <a:srgbClr val="000000"/>
                </a:solidFill>
                <a:latin typeface="Avenir Book" panose="020B0503020203020204" pitchFamily="34" charset="-78"/>
                <a:cs typeface="Avenir Book" panose="020B0503020203020204" pitchFamily="34" charset="-78"/>
              </a:rPr>
              <a:t>ocal </a:t>
            </a:r>
            <a:r>
              <a:rPr lang="en-US" altLang="en-US" sz="1350" kern="0" dirty="0">
                <a:solidFill>
                  <a:srgbClr val="000000"/>
                </a:solidFill>
                <a:latin typeface="Avenir Book" panose="020B0503020203020204" pitchFamily="34" charset="-78"/>
                <a:cs typeface="Avenir Book" panose="020B0503020203020204" pitchFamily="34" charset="-78"/>
              </a:rPr>
              <a:t>network (e.g., home network) 10.0.0/24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8613937" y="2138780"/>
            <a:ext cx="84349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4648" y="2048873"/>
            <a:ext cx="0" cy="846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09423" y="2148277"/>
            <a:ext cx="320933" cy="33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041907" y="2430340"/>
            <a:ext cx="481013" cy="437384"/>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8987007" y="2971134"/>
            <a:ext cx="481013" cy="437384"/>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001427" y="3526008"/>
            <a:ext cx="481013" cy="437384"/>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3179271" y="1971833"/>
            <a:ext cx="2972991" cy="1834030"/>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5" y="3410471"/>
              <a:ext cx="13255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779006" y="2486532"/>
              <a:ext cx="1051999" cy="62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R</a:t>
              </a:r>
              <a:r>
                <a:rPr lang="en-US" altLang="en-US" sz="1350" kern="0" dirty="0" smtClean="0">
                  <a:solidFill>
                    <a:srgbClr val="000000"/>
                  </a:solidFill>
                  <a:latin typeface="Avenir Book" panose="020B0503020203020204" pitchFamily="34" charset="-78"/>
                  <a:cs typeface="Avenir Book" panose="020B0503020203020204" pitchFamily="34" charset="-78"/>
                </a:rPr>
                <a:t>est </a:t>
              </a:r>
              <a:r>
                <a:rPr lang="en-US" altLang="en-US" sz="1350" kern="0" dirty="0">
                  <a:solidFill>
                    <a:srgbClr val="000000"/>
                  </a:solidFill>
                  <a:latin typeface="Avenir Book" panose="020B0503020203020204" pitchFamily="34" charset="-78"/>
                  <a:cs typeface="Avenir Book" panose="020B0503020203020204" pitchFamily="34" charset="-78"/>
                </a:rPr>
                <a:t>of</a:t>
              </a:r>
            </a:p>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815066" y="3041732"/>
            <a:ext cx="780415" cy="337416"/>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8868977" y="2780026"/>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8814684" y="3316816"/>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8828972" y="3877462"/>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78181" y="317808"/>
            <a:ext cx="7886700" cy="800963"/>
          </a:xfrm>
        </p:spPr>
        <p:txBody>
          <a:bodyPr>
            <a:normAutofit/>
          </a:bodyPr>
          <a:lstStyle/>
          <a:p>
            <a:r>
              <a:rPr lang="en-US" sz="3600" dirty="0"/>
              <a:t>NAT: </a:t>
            </a:r>
            <a:r>
              <a:rPr lang="en-US" sz="3600" dirty="0" smtClean="0"/>
              <a:t>Network Address Translation</a:t>
            </a:r>
            <a:endParaRPr lang="en-US" sz="3600" dirty="0"/>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24410" y="3215097"/>
            <a:ext cx="4106863" cy="1777180"/>
            <a:chOff x="6191250" y="3243263"/>
            <a:chExt cx="5475817" cy="2369573"/>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97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5000"/>
                </a:lnSpc>
                <a:spcBef>
                  <a:spcPct val="0"/>
                </a:spcBef>
                <a:spcAft>
                  <a:spcPct val="0"/>
                </a:spcAft>
                <a:defRPr/>
              </a:pPr>
              <a:r>
                <a:rPr lang="en-US" altLang="en-US" sz="1600" dirty="0">
                  <a:solidFill>
                    <a:srgbClr val="000000"/>
                  </a:solidFill>
                  <a:latin typeface="Avenir Book" panose="020B0503020203020204" pitchFamily="34" charset="-78"/>
                  <a:cs typeface="Avenir Book" panose="020B0503020203020204" pitchFamily="34" charset="-78"/>
                </a:rPr>
                <a:t>Datagrams with source or destination in this network have 10.0.0/24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1835723" y="3187712"/>
            <a:ext cx="4146196" cy="1808136"/>
            <a:chOff x="339669" y="3206750"/>
            <a:chExt cx="5528261" cy="2410849"/>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lnSpc>
                  <a:spcPct val="85000"/>
                </a:lnSpc>
                <a:spcBef>
                  <a:spcPct val="0"/>
                </a:spcBef>
                <a:spcAft>
                  <a:spcPct val="0"/>
                </a:spcAft>
                <a:defRPr/>
              </a:pPr>
              <a:r>
                <a:rPr lang="en-US" altLang="en-US" sz="1600" dirty="0">
                  <a:solidFill>
                    <a:srgbClr val="CC0000"/>
                  </a:solidFill>
                  <a:latin typeface="Avenir Book" panose="020B0503020203020204" pitchFamily="34" charset="-78"/>
                  <a:cs typeface="Avenir Book" panose="020B0503020203020204" pitchFamily="34" charset="-78"/>
                </a:rPr>
                <a:t>All </a:t>
              </a:r>
              <a:r>
                <a:rPr lang="en-US" altLang="en-US" sz="1600" dirty="0">
                  <a:solidFill>
                    <a:srgbClr val="000000"/>
                  </a:solidFill>
                  <a:latin typeface="Avenir Book" panose="020B0503020203020204" pitchFamily="34" charset="-78"/>
                  <a:cs typeface="Avenir Book" panose="020B0503020203020204" pitchFamily="34" charset="-78"/>
                </a:rPr>
                <a:t>datagrams </a:t>
              </a:r>
              <a:r>
                <a:rPr lang="en-US" altLang="en-US" sz="1600" dirty="0">
                  <a:solidFill>
                    <a:srgbClr val="CC0000"/>
                  </a:solidFill>
                  <a:latin typeface="Avenir Book" panose="020B0503020203020204" pitchFamily="34" charset="-78"/>
                  <a:cs typeface="Avenir Book" panose="020B0503020203020204" pitchFamily="34" charset="-78"/>
                </a:rPr>
                <a:t>leaving</a:t>
              </a:r>
              <a:r>
                <a:rPr lang="en-US" altLang="en-US" sz="1600" dirty="0">
                  <a:solidFill>
                    <a:srgbClr val="000000"/>
                  </a:solidFill>
                  <a:latin typeface="Avenir Book" panose="020B0503020203020204" pitchFamily="34" charset="-78"/>
                  <a:cs typeface="Avenir Book" panose="020B0503020203020204" pitchFamily="34" charset="-78"/>
                </a:rPr>
                <a:t> local network have </a:t>
              </a:r>
              <a:r>
                <a:rPr lang="en-US" altLang="en-US" sz="1600" dirty="0">
                  <a:solidFill>
                    <a:srgbClr val="CC0000"/>
                  </a:solidFill>
                  <a:latin typeface="Avenir Book" panose="020B0503020203020204" pitchFamily="34" charset="-78"/>
                  <a:cs typeface="Avenir Book" panose="020B0503020203020204" pitchFamily="34" charset="-78"/>
                </a:rPr>
                <a:t>same</a:t>
              </a:r>
              <a:r>
                <a:rPr lang="en-US" altLang="en-US" sz="1600" dirty="0">
                  <a:solidFill>
                    <a:srgbClr val="000000"/>
                  </a:solidFill>
                  <a:latin typeface="Avenir Book" panose="020B0503020203020204" pitchFamily="34" charset="-78"/>
                  <a:cs typeface="Avenir Book" panose="020B0503020203020204" pitchFamily="34" charset="-78"/>
                </a:rPr>
                <a:t> source NAT IP address: 138.76.29.7,  but different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1879448" y="1103494"/>
            <a:ext cx="8343900" cy="807913"/>
          </a:xfrm>
          <a:prstGeom prst="rect">
            <a:avLst/>
          </a:prstGeom>
        </p:spPr>
        <p:txBody>
          <a:bodyPr wrap="square">
            <a:spAutoFit/>
          </a:bodyPr>
          <a:lstStyle/>
          <a:p>
            <a:pPr marL="179785" defTabSz="685800">
              <a:lnSpc>
                <a:spcPct val="90000"/>
              </a:lnSpc>
              <a:spcBef>
                <a:spcPts val="750"/>
              </a:spcBef>
              <a:buClr>
                <a:srgbClr val="0000A3"/>
              </a:buClr>
              <a:defRPr/>
            </a:pPr>
            <a:r>
              <a:rPr lang="en-US" altLang="en-US" sz="27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NAT:</a:t>
            </a:r>
            <a:r>
              <a:rPr lang="en-US" altLang="en-US" sz="27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a:t>
            </a:r>
            <a:r>
              <a:rPr lang="en-US" altLang="en-US" sz="24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ll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devices in local network share just </a:t>
            </a:r>
            <a:r>
              <a:rPr lang="en-US" altLang="en-US" sz="24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one</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608491" y="3200424"/>
            <a:ext cx="4116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69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061524" y="457097"/>
            <a:ext cx="7886700" cy="800963"/>
          </a:xfrm>
        </p:spPr>
        <p:txBody>
          <a:bodyPr>
            <a:normAutofit/>
          </a:bodyPr>
          <a:lstStyle/>
          <a:p>
            <a:r>
              <a:rPr lang="en-US" sz="3600" dirty="0"/>
              <a:t>NAT: </a:t>
            </a:r>
            <a:r>
              <a:rPr lang="en-US" sz="3600" dirty="0" smtClean="0"/>
              <a:t>Network Address Translation</a:t>
            </a:r>
            <a:endParaRPr lang="en-US" sz="3600" dirty="0"/>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3079956" y="3133748"/>
            <a:ext cx="3067050" cy="1016794"/>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297024" y="2587251"/>
            <a:ext cx="2803922" cy="202287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168563" y="2537246"/>
            <a:ext cx="1403747" cy="775097"/>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 10.0.0.1, 3345</a:t>
                </a:r>
              </a:p>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50" cy="252"/>
              <a:chOff x="5140" y="400"/>
              <a:chExt cx="250" cy="252"/>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2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CC0000"/>
                    </a:solidFill>
                    <a:latin typeface="Avenir Book" panose="020B0503020203020204" pitchFamily="34" charset="-78"/>
                    <a:cs typeface="Avenir Book" panose="020B0503020203020204" pitchFamily="34" charset="-78"/>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440959" y="3273435"/>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963430" y="3640001"/>
            <a:ext cx="9941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7797214" y="1572840"/>
            <a:ext cx="2513410" cy="1041797"/>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5000"/>
                </a:lnSpc>
                <a:spcBef>
                  <a:spcPct val="0"/>
                </a:spcBef>
                <a:spcAft>
                  <a:spcPct val="0"/>
                </a:spcAft>
                <a:defRPr/>
              </a:pPr>
              <a:r>
                <a:rPr lang="en-US" altLang="en-US" sz="1500" b="1" kern="0" dirty="0">
                  <a:solidFill>
                    <a:srgbClr val="CC0000"/>
                  </a:solidFill>
                  <a:latin typeface="Avenir Book" panose="020B0503020203020204" pitchFamily="34" charset="-78"/>
                  <a:cs typeface="Avenir Book" panose="020B0503020203020204" pitchFamily="34" charset="-78"/>
                </a:rPr>
                <a:t>1:</a:t>
              </a:r>
              <a:r>
                <a:rPr lang="en-US" altLang="en-US" sz="1500" kern="0" dirty="0">
                  <a:solidFill>
                    <a:srgbClr val="FF0000"/>
                  </a:solidFill>
                  <a:latin typeface="Avenir Book" panose="020B0503020203020204" pitchFamily="34" charset="-78"/>
                  <a:cs typeface="Avenir Book" panose="020B0503020203020204" pitchFamily="34" charset="-78"/>
                </a:rPr>
                <a:t> </a:t>
              </a:r>
              <a:r>
                <a:rPr lang="en-US" altLang="en-US" sz="1500" kern="0" dirty="0">
                  <a:solidFill>
                    <a:srgbClr val="000099"/>
                  </a:solidFill>
                  <a:latin typeface="Avenir Book" panose="020B0503020203020204" pitchFamily="34" charset="-78"/>
                  <a:cs typeface="Avenir Book" panose="020B0503020203020204" pitchFamily="34" charset="-78"/>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703969" y="2365796"/>
            <a:ext cx="2896790" cy="1148953"/>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703968" y="1426391"/>
            <a:ext cx="2838450" cy="1015604"/>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529744" y="1429912"/>
            <a:ext cx="316785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NAT translation table</a:t>
            </a:r>
          </a:p>
          <a:p>
            <a:pPr algn="ct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     WAN side </a:t>
            </a:r>
            <a:r>
              <a:rPr lang="en-US" altLang="en-US" sz="1500" kern="0" dirty="0" err="1">
                <a:solidFill>
                  <a:srgbClr val="000000"/>
                </a:solidFill>
                <a:latin typeface="Avenir Book" panose="020B0503020203020204" pitchFamily="34" charset="-78"/>
                <a:cs typeface="Avenir Book" panose="020B0503020203020204" pitchFamily="34" charset="-78"/>
              </a:rPr>
              <a:t>addr</a:t>
            </a:r>
            <a:r>
              <a:rPr lang="en-US" altLang="en-US" sz="1500" kern="0" dirty="0">
                <a:solidFill>
                  <a:srgbClr val="000000"/>
                </a:solidFill>
                <a:latin typeface="Avenir Book" panose="020B0503020203020204" pitchFamily="34" charset="-78"/>
                <a:cs typeface="Avenir Book" panose="020B0503020203020204" pitchFamily="34" charset="-78"/>
              </a:rPr>
              <a:t>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703969" y="1706189"/>
            <a:ext cx="2843213" cy="83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714684" y="1914549"/>
            <a:ext cx="2812256" cy="83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297026" y="1722858"/>
            <a:ext cx="2381" cy="7167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710673" y="1928837"/>
            <a:ext cx="28488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CC0000"/>
                </a:solidFill>
                <a:latin typeface="Avenir Book" panose="020B0503020203020204" pitchFamily="34" charset="-78"/>
                <a:cs typeface="Avenir Book" panose="020B0503020203020204" pitchFamily="34" charset="-78"/>
              </a:rPr>
              <a:t>138.76.29.7, 5001   10.0.0.1, 3345</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519672" y="2971824"/>
            <a:ext cx="2088356" cy="1252538"/>
            <a:chOff x="3002" y="2417"/>
            <a:chExt cx="1754" cy="105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 128.119.40.186, 80 </a:t>
              </a:r>
            </a:p>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 10.0.0.1, 3345</a:t>
              </a:r>
            </a:p>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50" cy="252"/>
              <a:chOff x="5140" y="400"/>
              <a:chExt cx="250" cy="252"/>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2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CC0000"/>
                    </a:solidFill>
                    <a:latin typeface="Avenir Book" panose="020B0503020203020204" pitchFamily="34" charset="-78"/>
                    <a:cs typeface="Avenir Book" panose="020B0503020203020204" pitchFamily="34" charset="-78"/>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4094370" y="3134940"/>
            <a:ext cx="1872853" cy="425053"/>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 138.76.29.7, 5001</a:t>
                </a:r>
              </a:p>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50" cy="252"/>
              <a:chOff x="5140" y="400"/>
              <a:chExt cx="250" cy="252"/>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2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CC0000"/>
                    </a:solidFill>
                    <a:latin typeface="Avenir Book" panose="020B0503020203020204" pitchFamily="34" charset="-78"/>
                    <a:cs typeface="Avenir Book" panose="020B0503020203020204" pitchFamily="34" charset="-78"/>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1961959" y="1649039"/>
            <a:ext cx="4849416" cy="1539478"/>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5000"/>
                </a:lnSpc>
                <a:spcBef>
                  <a:spcPct val="0"/>
                </a:spcBef>
                <a:spcAft>
                  <a:spcPct val="0"/>
                </a:spcAft>
                <a:defRPr/>
              </a:pPr>
              <a:r>
                <a:rPr lang="en-US" altLang="en-US" sz="1500" b="1" kern="0" dirty="0">
                  <a:solidFill>
                    <a:srgbClr val="CC0000"/>
                  </a:solidFill>
                  <a:latin typeface="Avenir Book" panose="020B0503020203020204" pitchFamily="34" charset="-78"/>
                  <a:cs typeface="Avenir Book" panose="020B0503020203020204" pitchFamily="34" charset="-78"/>
                </a:rPr>
                <a:t>2:</a:t>
              </a:r>
              <a:r>
                <a:rPr lang="en-US" altLang="en-US" sz="1500" kern="0" dirty="0">
                  <a:solidFill>
                    <a:srgbClr val="FF0000"/>
                  </a:solidFill>
                  <a:latin typeface="Avenir Book" panose="020B0503020203020204" pitchFamily="34" charset="-78"/>
                  <a:cs typeface="Avenir Book" panose="020B0503020203020204" pitchFamily="34" charset="-78"/>
                </a:rPr>
                <a:t> </a:t>
              </a:r>
              <a:r>
                <a:rPr lang="en-US" altLang="en-US" sz="1500" kern="0" dirty="0">
                  <a:solidFill>
                    <a:srgbClr val="000099"/>
                  </a:solidFill>
                  <a:latin typeface="Avenir Book" panose="020B0503020203020204" pitchFamily="34" charset="-78"/>
                  <a:cs typeface="Avenir Book" panose="020B0503020203020204" pitchFamily="34" charset="-78"/>
                </a:rPr>
                <a:t>NAT router changes datagram source address from 10.0.0.1, 3345 to 138.76.29.7, 5001,</a:t>
              </a:r>
            </a:p>
            <a:p>
              <a:pPr defTabSz="685800" eaLnBrk="0" fontAlgn="base" hangingPunct="0">
                <a:lnSpc>
                  <a:spcPct val="85000"/>
                </a:lnSpc>
                <a:spcBef>
                  <a:spcPct val="0"/>
                </a:spcBef>
                <a:spcAft>
                  <a:spcPct val="0"/>
                </a:spcAft>
                <a:defRPr/>
              </a:pPr>
              <a:r>
                <a:rPr lang="en-US" altLang="en-US" sz="1500" kern="0" dirty="0">
                  <a:solidFill>
                    <a:srgbClr val="000099"/>
                  </a:solidFill>
                  <a:latin typeface="Avenir Book" panose="020B0503020203020204" pitchFamily="34" charset="-78"/>
                  <a:cs typeface="Avenir Book" panose="020B0503020203020204" pitchFamily="34" charset="-78"/>
                </a:rPr>
                <a:t>updates table</a:t>
              </a:r>
              <a:endParaRPr lang="en-US" altLang="en-US" sz="1350" kern="0" dirty="0">
                <a:solidFill>
                  <a:srgbClr val="000099"/>
                </a:solidFill>
                <a:latin typeface="Avenir Book" panose="020B0503020203020204" pitchFamily="34" charset="-78"/>
                <a:cs typeface="Avenir Book" panose="020B0503020203020204" pitchFamily="34" charset="-78"/>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965782" y="3906467"/>
            <a:ext cx="1853803" cy="551260"/>
            <a:chOff x="1163" y="3752"/>
            <a:chExt cx="1557" cy="46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S: 128.119.40.186, 80 </a:t>
              </a:r>
            </a:p>
            <a:p>
              <a:pPr defTabSz="685800" eaLnBrk="0" fontAlgn="base" hangingPunct="0">
                <a:spcBef>
                  <a:spcPct val="0"/>
                </a:spcBef>
                <a:spcAft>
                  <a:spcPct val="0"/>
                </a:spcAft>
                <a:defRPr/>
              </a:pPr>
              <a:r>
                <a:rPr lang="en-US" altLang="en-US" sz="900" kern="0" dirty="0">
                  <a:solidFill>
                    <a:srgbClr val="000000"/>
                  </a:solidFill>
                  <a:latin typeface="Avenir Book" panose="020B0503020203020204" pitchFamily="34" charset="-78"/>
                  <a:cs typeface="Avenir Book" panose="020B0503020203020204" pitchFamily="34" charset="-78"/>
                </a:rPr>
                <a:t>D: 138.76.29.7, 5001</a:t>
              </a:r>
            </a:p>
            <a:p>
              <a:pPr defTabSz="685800" eaLnBrk="0" fontAlgn="base" hangingPunct="0">
                <a:spcBef>
                  <a:spcPct val="0"/>
                </a:spcBef>
                <a:spcAft>
                  <a:spcPct val="0"/>
                </a:spcAft>
                <a:defRPr/>
              </a:pPr>
              <a:endParaRPr lang="en-US" altLang="en-US" sz="900" kern="0" dirty="0">
                <a:solidFill>
                  <a:srgbClr val="000000"/>
                </a:solidFill>
                <a:latin typeface="Avenir Book" panose="020B0503020203020204" pitchFamily="34" charset="-78"/>
                <a:cs typeface="Avenir Book" panose="020B0503020203020204" pitchFamily="34" charset="-78"/>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50" cy="252"/>
              <a:chOff x="5140" y="400"/>
              <a:chExt cx="250" cy="252"/>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2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CC0000"/>
                    </a:solidFill>
                    <a:latin typeface="Avenir Book" panose="020B0503020203020204" pitchFamily="34" charset="-78"/>
                    <a:cs typeface="Avenir Book" panose="020B0503020203020204" pitchFamily="34" charset="-78"/>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893878" y="4322872"/>
            <a:ext cx="2669381"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lnSpc>
                <a:spcPct val="85000"/>
              </a:lnSpc>
              <a:spcBef>
                <a:spcPct val="0"/>
              </a:spcBef>
              <a:spcAft>
                <a:spcPct val="0"/>
              </a:spcAft>
              <a:defRPr/>
            </a:pPr>
            <a:r>
              <a:rPr lang="en-US" altLang="en-US" sz="1500" b="1" kern="0" dirty="0">
                <a:solidFill>
                  <a:srgbClr val="CC0000"/>
                </a:solidFill>
                <a:latin typeface="Avenir Book" panose="020B0503020203020204" pitchFamily="34" charset="-78"/>
                <a:cs typeface="Avenir Book" panose="020B0503020203020204" pitchFamily="34" charset="-78"/>
              </a:rPr>
              <a:t>3:</a:t>
            </a:r>
            <a:r>
              <a:rPr lang="en-US" altLang="en-US" sz="1500" kern="0" dirty="0">
                <a:solidFill>
                  <a:srgbClr val="FF0000"/>
                </a:solidFill>
                <a:latin typeface="Avenir Book" panose="020B0503020203020204" pitchFamily="34" charset="-78"/>
                <a:cs typeface="Avenir Book" panose="020B0503020203020204" pitchFamily="34" charset="-78"/>
              </a:rPr>
              <a:t> </a:t>
            </a:r>
            <a:r>
              <a:rPr lang="en-US" altLang="en-US" sz="1500" kern="0" dirty="0">
                <a:solidFill>
                  <a:srgbClr val="000099"/>
                </a:solidFill>
                <a:latin typeface="Avenir Book" panose="020B0503020203020204" pitchFamily="34" charset="-78"/>
                <a:cs typeface="Avenir Book" panose="020B0503020203020204" pitchFamily="34" charset="-78"/>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8615655" y="2830598"/>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8574592" y="3350557"/>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8554827" y="3892530"/>
            <a:ext cx="739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9179666" y="2710713"/>
            <a:ext cx="481013" cy="4191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9124766" y="3228900"/>
            <a:ext cx="481013" cy="4191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9139186" y="3760580"/>
            <a:ext cx="481013" cy="4191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006736" y="3045782"/>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8952443" y="3560132"/>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8966731" y="4097342"/>
            <a:ext cx="2201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4487223" y="3496319"/>
            <a:ext cx="2276061" cy="2286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810223" y="3623881"/>
            <a:ext cx="0" cy="205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467295" y="3371443"/>
            <a:ext cx="0" cy="205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0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228726" y="1284336"/>
            <a:ext cx="9629774" cy="389261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80000"/>
              </a:lnSpc>
              <a:spcBef>
                <a:spcPts val="750"/>
              </a:spcBef>
              <a:buNone/>
              <a:defRPr/>
            </a:pPr>
            <a:r>
              <a:rPr lang="en-US" altLang="en-US" sz="2400" dirty="0">
                <a:solidFill>
                  <a:srgbClr val="FF0000"/>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4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Implementation:</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NAT router must (transparently):</a:t>
            </a: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217885" defTabSz="685800">
              <a:lnSpc>
                <a:spcPct val="100000"/>
              </a:lnSpc>
              <a:spcBef>
                <a:spcPts val="825"/>
              </a:spcBef>
              <a:buFont typeface="Wingdings" pitchFamily="2" charset="2"/>
              <a:buChar char="§"/>
              <a:defRPr/>
            </a:pPr>
            <a:r>
              <a:rPr lang="en-US" altLang="en-US" sz="21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Outgoing datagrams: replace</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(source IP address, port #) of every outgoing datagram to (NAT IP address, new port #)</a:t>
            </a:r>
          </a:p>
          <a:p>
            <a:pPr marL="863204" lvl="3" indent="-215504" defTabSz="685800">
              <a:lnSpc>
                <a:spcPct val="100000"/>
              </a:lnSpc>
              <a:spcBef>
                <a:spcPts val="825"/>
              </a:spcBef>
              <a:buClr>
                <a:srgbClr val="0000A3"/>
              </a:buClr>
              <a:defRPr/>
            </a:pPr>
            <a:r>
              <a:rPr lang="en-US" altLang="en-US" sz="2100" dirty="0">
                <a:solidFill>
                  <a:prstClr val="black"/>
                </a:solidFill>
                <a:latin typeface="Avenir Book" panose="020B0503020203020204" pitchFamily="34" charset="-78"/>
                <a:ea typeface="Gill Sans MT" panose="020B0502020104020203" pitchFamily="34" charset="77"/>
                <a:cs typeface="Avenir Book" panose="020B0503020203020204" pitchFamily="34" charset="-78"/>
              </a:rPr>
              <a:t>remote clients/servers will respond using (NAT IP address, new port #) as destination address</a:t>
            </a:r>
          </a:p>
          <a:p>
            <a:pPr marL="521494" lvl="1" indent="-217885" defTabSz="685800">
              <a:lnSpc>
                <a:spcPct val="100000"/>
              </a:lnSpc>
              <a:spcBef>
                <a:spcPts val="825"/>
              </a:spcBef>
              <a:buFont typeface="Wingdings" pitchFamily="2" charset="2"/>
              <a:buChar char="§"/>
              <a:defRPr/>
            </a:pPr>
            <a:r>
              <a:rPr lang="en-US" altLang="en-US" sz="21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Remember (in NAT translation table)</a:t>
            </a:r>
            <a:r>
              <a:rPr lang="en-US" altLang="en-US" sz="2100" dirty="0">
                <a:solidFill>
                  <a:srgbClr val="ED7D31"/>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every (source IP address, port #)  to (NAT IP address, new port #) translation pair</a:t>
            </a:r>
          </a:p>
          <a:p>
            <a:pPr marL="521494" lvl="1" indent="-217885" defTabSz="685800">
              <a:lnSpc>
                <a:spcPct val="100000"/>
              </a:lnSpc>
              <a:spcBef>
                <a:spcPts val="825"/>
              </a:spcBef>
              <a:buFont typeface="Wingdings" pitchFamily="2" charset="2"/>
              <a:buChar char="§"/>
              <a:defRPr/>
            </a:pPr>
            <a:r>
              <a:rPr lang="en-US" altLang="en-US" sz="21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Incoming datagrams: replace</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(NAT IP address, new port #) in destination fields of every incoming datagram with corresponding (source IP address, port #) stored in NAT table</a:t>
            </a:r>
            <a:endParaRPr lang="en-US" altLang="en-US"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2199760" y="418260"/>
            <a:ext cx="7886700" cy="800963"/>
          </a:xfrm>
        </p:spPr>
        <p:txBody>
          <a:bodyPr>
            <a:normAutofit/>
          </a:bodyPr>
          <a:lstStyle/>
          <a:p>
            <a:r>
              <a:rPr lang="en-US" sz="3600" dirty="0"/>
              <a:t>NAT: </a:t>
            </a:r>
            <a:r>
              <a:rPr lang="en-US" sz="3600" dirty="0" smtClean="0"/>
              <a:t>Network </a:t>
            </a:r>
            <a:r>
              <a:rPr lang="en-US" sz="3600" dirty="0"/>
              <a:t>A</a:t>
            </a:r>
            <a:r>
              <a:rPr lang="en-US" sz="3600" dirty="0" smtClean="0"/>
              <a:t>ddress </a:t>
            </a:r>
            <a:r>
              <a:rPr lang="en-US" sz="3600" dirty="0"/>
              <a:t>T</a:t>
            </a:r>
            <a:r>
              <a:rPr lang="en-US" sz="3600" dirty="0" smtClean="0"/>
              <a:t>ranslation</a:t>
            </a:r>
            <a:endParaRPr lang="en-US" sz="3600" dirty="0"/>
          </a:p>
        </p:txBody>
      </p:sp>
    </p:spTree>
    <p:extLst>
      <p:ext uri="{BB962C8B-B14F-4D97-AF65-F5344CB8AC3E}">
        <p14:creationId xmlns:p14="http://schemas.microsoft.com/office/powerpoint/2010/main" val="4014686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a:xfrm>
            <a:off x="711200" y="228600"/>
            <a:ext cx="10363200" cy="988134"/>
          </a:xfrm>
        </p:spPr>
        <p:txBody>
          <a:bodyPr/>
          <a:lstStyle/>
          <a:p>
            <a:pPr>
              <a:defRPr/>
            </a:pPr>
            <a:r>
              <a:rPr lang="en-US" dirty="0"/>
              <a:t>NAT </a:t>
            </a:r>
            <a:r>
              <a:rPr lang="en-US" dirty="0" smtClean="0"/>
              <a:t>Traversal Problem</a:t>
            </a:r>
            <a:endParaRPr lang="en-US" dirty="0"/>
          </a:p>
        </p:txBody>
      </p:sp>
      <p:sp>
        <p:nvSpPr>
          <p:cNvPr id="105477" name="Rectangle 3"/>
          <p:cNvSpPr>
            <a:spLocks noGrp="1" noChangeArrowheads="1"/>
          </p:cNvSpPr>
          <p:nvPr>
            <p:ph type="body" sz="half" idx="1"/>
          </p:nvPr>
        </p:nvSpPr>
        <p:spPr>
          <a:xfrm>
            <a:off x="578857" y="1216734"/>
            <a:ext cx="6026150" cy="5159375"/>
          </a:xfrm>
        </p:spPr>
        <p:txBody>
          <a:bodyPr/>
          <a:lstStyle/>
          <a:p>
            <a:r>
              <a:rPr lang="en-US" altLang="en-US" sz="2400" dirty="0" smtClean="0">
                <a:ea typeface="ＭＳ Ｐゴシック" panose="020B0600070205080204" pitchFamily="34" charset="-128"/>
              </a:rPr>
              <a:t>Client </a:t>
            </a:r>
            <a:r>
              <a:rPr lang="en-US" altLang="en-US" sz="2400" dirty="0">
                <a:ea typeface="ＭＳ Ｐゴシック" panose="020B0600070205080204" pitchFamily="34" charset="-128"/>
              </a:rPr>
              <a:t>wants to connect to server with address 10.0.0.1</a:t>
            </a:r>
          </a:p>
          <a:p>
            <a:pPr lvl="1"/>
            <a:r>
              <a:rPr lang="en-US" altLang="en-US" sz="2000" dirty="0" smtClean="0">
                <a:ea typeface="ＭＳ Ｐゴシック" panose="020B0600070205080204" pitchFamily="34" charset="-128"/>
              </a:rPr>
              <a:t>Server </a:t>
            </a:r>
            <a:r>
              <a:rPr lang="en-US" altLang="en-US" sz="2000" dirty="0">
                <a:ea typeface="ＭＳ Ｐゴシック" panose="020B0600070205080204" pitchFamily="34" charset="-128"/>
              </a:rPr>
              <a:t>address 10.0.0.1 local to LAN (client can</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t use it as destination </a:t>
            </a:r>
            <a:r>
              <a:rPr lang="en-US" altLang="ja-JP" sz="2000" dirty="0" err="1">
                <a:ea typeface="ＭＳ Ｐゴシック" panose="020B0600070205080204" pitchFamily="34" charset="-128"/>
              </a:rPr>
              <a:t>addr</a:t>
            </a:r>
            <a:r>
              <a:rPr lang="en-US" altLang="ja-JP" sz="2000" dirty="0">
                <a:ea typeface="ＭＳ Ｐゴシック" panose="020B0600070205080204" pitchFamily="34" charset="-128"/>
              </a:rPr>
              <a:t>)</a:t>
            </a:r>
          </a:p>
          <a:p>
            <a:pPr lvl="1"/>
            <a:r>
              <a:rPr lang="en-US" altLang="en-US" sz="2000" dirty="0" smtClean="0">
                <a:ea typeface="ＭＳ Ｐゴシック" panose="020B0600070205080204" pitchFamily="34" charset="-128"/>
              </a:rPr>
              <a:t>Only </a:t>
            </a:r>
            <a:r>
              <a:rPr lang="en-US" altLang="en-US" sz="2000" dirty="0">
                <a:ea typeface="ＭＳ Ｐゴシック" panose="020B0600070205080204" pitchFamily="34" charset="-128"/>
              </a:rPr>
              <a:t>one externally visible </a:t>
            </a:r>
            <a:r>
              <a:rPr lang="en-US" altLang="en-US" sz="2000" dirty="0" err="1">
                <a:ea typeface="ＭＳ Ｐゴシック" panose="020B0600070205080204" pitchFamily="34" charset="-128"/>
              </a:rPr>
              <a:t>NATed</a:t>
            </a:r>
            <a:r>
              <a:rPr lang="en-US" altLang="en-US" sz="2000" dirty="0">
                <a:ea typeface="ＭＳ Ｐゴシック" panose="020B0600070205080204" pitchFamily="34" charset="-128"/>
              </a:rPr>
              <a:t> address: </a:t>
            </a:r>
            <a:r>
              <a:rPr lang="en-US" altLang="en-US" sz="2000" dirty="0" smtClean="0">
                <a:ea typeface="ＭＳ Ｐゴシック" panose="020B0600070205080204" pitchFamily="34" charset="-128"/>
              </a:rPr>
              <a:t>138.76.29.7</a:t>
            </a:r>
          </a:p>
          <a:p>
            <a:pPr marL="457200" lvl="1" indent="0">
              <a:buNone/>
            </a:pPr>
            <a:endParaRPr lang="en-US" altLang="en-US" sz="2000" dirty="0">
              <a:ea typeface="ＭＳ Ｐゴシック" panose="020B0600070205080204" pitchFamily="34" charset="-128"/>
            </a:endParaRPr>
          </a:p>
        </p:txBody>
      </p:sp>
      <p:sp>
        <p:nvSpPr>
          <p:cNvPr id="105478" name="Freeform 29"/>
          <p:cNvSpPr>
            <a:spLocks/>
          </p:cNvSpPr>
          <p:nvPr/>
        </p:nvSpPr>
        <p:spPr bwMode="auto">
          <a:xfrm>
            <a:off x="9352854" y="1958183"/>
            <a:ext cx="1676400" cy="2487612"/>
          </a:xfrm>
          <a:custGeom>
            <a:avLst/>
            <a:gdLst>
              <a:gd name="T0" fmla="*/ 2147483647 w 1056"/>
              <a:gd name="T1" fmla="*/ 2147483647 h 1567"/>
              <a:gd name="T2" fmla="*/ 2147483647 w 1056"/>
              <a:gd name="T3" fmla="*/ 2147483647 h 1567"/>
              <a:gd name="T4" fmla="*/ 2147483647 w 1056"/>
              <a:gd name="T5" fmla="*/ 2147483647 h 1567"/>
              <a:gd name="T6" fmla="*/ 2147483647 w 1056"/>
              <a:gd name="T7" fmla="*/ 2147483647 h 1567"/>
              <a:gd name="T8" fmla="*/ 2147483647 w 1056"/>
              <a:gd name="T9" fmla="*/ 2147483647 h 1567"/>
              <a:gd name="T10" fmla="*/ 2147483647 w 1056"/>
              <a:gd name="T11" fmla="*/ 2147483647 h 1567"/>
              <a:gd name="T12" fmla="*/ 2147483647 w 1056"/>
              <a:gd name="T13" fmla="*/ 2147483647 h 1567"/>
              <a:gd name="T14" fmla="*/ 2147483647 w 1056"/>
              <a:gd name="T15" fmla="*/ 2147483647 h 1567"/>
              <a:gd name="T16" fmla="*/ 2147483647 w 1056"/>
              <a:gd name="T17" fmla="*/ 2147483647 h 1567"/>
              <a:gd name="T18" fmla="*/ 2147483647 w 1056"/>
              <a:gd name="T19" fmla="*/ 2147483647 h 1567"/>
              <a:gd name="T20" fmla="*/ 2147483647 w 1056"/>
              <a:gd name="T21" fmla="*/ 2147483647 h 1567"/>
              <a:gd name="T22" fmla="*/ 2147483647 w 1056"/>
              <a:gd name="T23" fmla="*/ 2147483647 h 1567"/>
              <a:gd name="T24" fmla="*/ 2147483647 w 1056"/>
              <a:gd name="T25" fmla="*/ 2147483647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567"/>
              <a:gd name="T41" fmla="*/ 1056 w 1056"/>
              <a:gd name="T42" fmla="*/ 1567 h 15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567">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latin typeface="Avenir Book" panose="020B0503020203020204" pitchFamily="34" charset="-78"/>
              <a:cs typeface="Avenir Book" panose="020B0503020203020204" pitchFamily="34" charset="-78"/>
            </a:endParaRPr>
          </a:p>
        </p:txBody>
      </p:sp>
      <p:sp>
        <p:nvSpPr>
          <p:cNvPr id="105479" name="Line 35"/>
          <p:cNvSpPr>
            <a:spLocks noChangeShapeType="1"/>
          </p:cNvSpPr>
          <p:nvPr/>
        </p:nvSpPr>
        <p:spPr bwMode="auto">
          <a:xfrm>
            <a:off x="10378379" y="2385220"/>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5480" name="Line 36"/>
          <p:cNvSpPr>
            <a:spLocks noChangeShapeType="1"/>
          </p:cNvSpPr>
          <p:nvPr/>
        </p:nvSpPr>
        <p:spPr bwMode="auto">
          <a:xfrm flipV="1">
            <a:off x="10272017" y="3890170"/>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5481" name="Text Box 37"/>
          <p:cNvSpPr txBox="1">
            <a:spLocks noChangeArrowheads="1"/>
          </p:cNvSpPr>
          <p:nvPr/>
        </p:nvSpPr>
        <p:spPr bwMode="auto">
          <a:xfrm>
            <a:off x="10143430" y="1769270"/>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Avenir Book" panose="020B0503020203020204" pitchFamily="34" charset="-78"/>
                <a:cs typeface="Avenir Book" panose="020B0503020203020204" pitchFamily="34" charset="-78"/>
              </a:rPr>
              <a:t>10.0.0.1</a:t>
            </a:r>
          </a:p>
        </p:txBody>
      </p:sp>
      <p:sp>
        <p:nvSpPr>
          <p:cNvPr id="105482" name="Text Box 56"/>
          <p:cNvSpPr txBox="1">
            <a:spLocks noChangeArrowheads="1"/>
          </p:cNvSpPr>
          <p:nvPr/>
        </p:nvSpPr>
        <p:spPr bwMode="auto">
          <a:xfrm>
            <a:off x="9371905" y="2718595"/>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Avenir Book" panose="020B0503020203020204" pitchFamily="34" charset="-78"/>
                <a:cs typeface="Avenir Book" panose="020B0503020203020204" pitchFamily="34" charset="-78"/>
              </a:rPr>
              <a:t>10.0.0.4</a:t>
            </a:r>
          </a:p>
        </p:txBody>
      </p:sp>
      <p:sp>
        <p:nvSpPr>
          <p:cNvPr id="105483" name="Line 57"/>
          <p:cNvSpPr>
            <a:spLocks noChangeShapeType="1"/>
          </p:cNvSpPr>
          <p:nvPr/>
        </p:nvSpPr>
        <p:spPr bwMode="auto">
          <a:xfrm flipH="1">
            <a:off x="9495730" y="2974184"/>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5484" name="Line 58"/>
          <p:cNvSpPr>
            <a:spLocks noChangeShapeType="1"/>
          </p:cNvSpPr>
          <p:nvPr/>
        </p:nvSpPr>
        <p:spPr bwMode="auto">
          <a:xfrm flipH="1">
            <a:off x="8755955" y="3212309"/>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5485" name="Text Box 88"/>
          <p:cNvSpPr txBox="1">
            <a:spLocks noChangeArrowheads="1"/>
          </p:cNvSpPr>
          <p:nvPr/>
        </p:nvSpPr>
        <p:spPr bwMode="auto">
          <a:xfrm>
            <a:off x="8837612" y="3323433"/>
            <a:ext cx="808235"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altLang="en-US" sz="1800">
                <a:solidFill>
                  <a:srgbClr val="CC0000"/>
                </a:solidFill>
                <a:latin typeface="Avenir Book" panose="020B0503020203020204" pitchFamily="34" charset="-78"/>
                <a:cs typeface="Avenir Book" panose="020B0503020203020204" pitchFamily="34" charset="-78"/>
              </a:rPr>
              <a:t>NAT </a:t>
            </a:r>
          </a:p>
          <a:p>
            <a:pPr algn="ctr">
              <a:lnSpc>
                <a:spcPct val="85000"/>
              </a:lnSpc>
            </a:pPr>
            <a:r>
              <a:rPr lang="en-US" altLang="en-US" sz="1800">
                <a:solidFill>
                  <a:srgbClr val="CC0000"/>
                </a:solidFill>
                <a:latin typeface="Avenir Book" panose="020B0503020203020204" pitchFamily="34" charset="-78"/>
                <a:cs typeface="Avenir Book" panose="020B0503020203020204" pitchFamily="34" charset="-78"/>
              </a:rPr>
              <a:t>router</a:t>
            </a:r>
          </a:p>
        </p:txBody>
      </p:sp>
      <p:sp>
        <p:nvSpPr>
          <p:cNvPr id="105486" name="Text Box 89"/>
          <p:cNvSpPr txBox="1">
            <a:spLocks noChangeArrowheads="1"/>
          </p:cNvSpPr>
          <p:nvPr/>
        </p:nvSpPr>
        <p:spPr bwMode="auto">
          <a:xfrm>
            <a:off x="7533579" y="3275808"/>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Avenir Book" panose="020B0503020203020204" pitchFamily="34" charset="-78"/>
                <a:cs typeface="Avenir Book" panose="020B0503020203020204" pitchFamily="34" charset="-78"/>
              </a:rPr>
              <a:t>138.76.29.7</a:t>
            </a:r>
          </a:p>
        </p:txBody>
      </p:sp>
      <p:sp>
        <p:nvSpPr>
          <p:cNvPr id="105487" name="Line 100"/>
          <p:cNvSpPr>
            <a:spLocks noChangeShapeType="1"/>
          </p:cNvSpPr>
          <p:nvPr/>
        </p:nvSpPr>
        <p:spPr bwMode="auto">
          <a:xfrm>
            <a:off x="8582918" y="3194845"/>
            <a:ext cx="40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
        <p:nvSpPr>
          <p:cNvPr id="105488" name="Text Box 102"/>
          <p:cNvSpPr txBox="1">
            <a:spLocks noChangeArrowheads="1"/>
          </p:cNvSpPr>
          <p:nvPr/>
        </p:nvSpPr>
        <p:spPr bwMode="auto">
          <a:xfrm>
            <a:off x="7284342" y="1955008"/>
            <a:ext cx="74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latin typeface="Avenir Book" panose="020B0503020203020204" pitchFamily="34" charset="-78"/>
                <a:cs typeface="Avenir Book" panose="020B0503020203020204" pitchFamily="34" charset="-78"/>
              </a:rPr>
              <a:t>client</a:t>
            </a:r>
          </a:p>
        </p:txBody>
      </p:sp>
      <p:sp>
        <p:nvSpPr>
          <p:cNvPr id="105489" name="Text Box 103"/>
          <p:cNvSpPr txBox="1">
            <a:spLocks noChangeArrowheads="1"/>
          </p:cNvSpPr>
          <p:nvPr/>
        </p:nvSpPr>
        <p:spPr bwMode="auto">
          <a:xfrm>
            <a:off x="7906643" y="2177259"/>
            <a:ext cx="3818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solidFill>
                  <a:srgbClr val="000099"/>
                </a:solidFill>
                <a:latin typeface="Avenir Book" panose="020B0503020203020204" pitchFamily="34" charset="-78"/>
                <a:cs typeface="Avenir Book" panose="020B0503020203020204" pitchFamily="34" charset="-78"/>
              </a:rPr>
              <a:t>?</a:t>
            </a:r>
          </a:p>
        </p:txBody>
      </p:sp>
      <p:sp>
        <p:nvSpPr>
          <p:cNvPr id="105490" name="Line 104"/>
          <p:cNvSpPr>
            <a:spLocks noChangeShapeType="1"/>
          </p:cNvSpPr>
          <p:nvPr/>
        </p:nvSpPr>
        <p:spPr bwMode="auto">
          <a:xfrm>
            <a:off x="7890768" y="2791621"/>
            <a:ext cx="401637" cy="277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grpSp>
        <p:nvGrpSpPr>
          <p:cNvPr id="105491" name="Group 116"/>
          <p:cNvGrpSpPr>
            <a:grpSpLocks/>
          </p:cNvGrpSpPr>
          <p:nvPr/>
        </p:nvGrpSpPr>
        <p:grpSpPr bwMode="auto">
          <a:xfrm>
            <a:off x="8894068" y="2975770"/>
            <a:ext cx="587375" cy="323850"/>
            <a:chOff x="4396" y="1245"/>
            <a:chExt cx="672" cy="248"/>
          </a:xfrm>
        </p:grpSpPr>
        <p:sp>
          <p:nvSpPr>
            <p:cNvPr id="10553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sp>
          <p:nvSpPr>
            <p:cNvPr id="10553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Avenir Book" panose="020B0503020203020204" pitchFamily="34" charset="-78"/>
                <a:cs typeface="Avenir Book" panose="020B0503020203020204" pitchFamily="34" charset="-78"/>
              </a:endParaRPr>
            </a:p>
          </p:txBody>
        </p:sp>
        <p:sp>
          <p:nvSpPr>
            <p:cNvPr id="10553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Avenir Book" panose="020B0503020203020204" pitchFamily="34" charset="-78"/>
                <a:cs typeface="Avenir Book" panose="020B0503020203020204" pitchFamily="34" charset="-78"/>
              </a:endParaRPr>
            </a:p>
          </p:txBody>
        </p:sp>
        <p:grpSp>
          <p:nvGrpSpPr>
            <p:cNvPr id="105539" name="Group 120"/>
            <p:cNvGrpSpPr>
              <a:grpSpLocks/>
            </p:cNvGrpSpPr>
            <p:nvPr/>
          </p:nvGrpSpPr>
          <p:grpSpPr bwMode="auto">
            <a:xfrm>
              <a:off x="4530" y="1287"/>
              <a:ext cx="377" cy="75"/>
              <a:chOff x="2468" y="1332"/>
              <a:chExt cx="310" cy="60"/>
            </a:xfrm>
          </p:grpSpPr>
          <p:sp>
            <p:nvSpPr>
              <p:cNvPr id="105542" name="Freeform 1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05543" name="Freeform 1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latin typeface="Avenir Book" panose="020B0503020203020204" pitchFamily="34" charset="-78"/>
                  <a:cs typeface="Avenir Book" panose="020B0503020203020204" pitchFamily="34" charset="-78"/>
                </a:endParaRPr>
              </a:p>
            </p:txBody>
          </p:sp>
        </p:grpSp>
        <p:sp>
          <p:nvSpPr>
            <p:cNvPr id="105540" name="Line 123"/>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105541" name="Line 124"/>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grpSp>
      <p:grpSp>
        <p:nvGrpSpPr>
          <p:cNvPr id="105492" name="Group 128"/>
          <p:cNvGrpSpPr>
            <a:grpSpLocks/>
          </p:cNvGrpSpPr>
          <p:nvPr/>
        </p:nvGrpSpPr>
        <p:grpSpPr bwMode="auto">
          <a:xfrm>
            <a:off x="7258942" y="2424909"/>
            <a:ext cx="685800" cy="649287"/>
            <a:chOff x="-44" y="1473"/>
            <a:chExt cx="981" cy="1105"/>
          </a:xfrm>
        </p:grpSpPr>
        <p:pic>
          <p:nvPicPr>
            <p:cNvPr id="105534" name="Picture 12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35" name="Freeform 130"/>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105493" name="Group 131"/>
          <p:cNvGrpSpPr>
            <a:grpSpLocks/>
          </p:cNvGrpSpPr>
          <p:nvPr/>
        </p:nvGrpSpPr>
        <p:grpSpPr bwMode="auto">
          <a:xfrm flipH="1">
            <a:off x="10346629" y="2936083"/>
            <a:ext cx="641350" cy="558800"/>
            <a:chOff x="-44" y="1473"/>
            <a:chExt cx="981" cy="1105"/>
          </a:xfrm>
        </p:grpSpPr>
        <p:pic>
          <p:nvPicPr>
            <p:cNvPr id="105532" name="Picture 13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33" name="Freeform 133"/>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grpSp>
        <p:nvGrpSpPr>
          <p:cNvPr id="105494" name="Group 134"/>
          <p:cNvGrpSpPr>
            <a:grpSpLocks/>
          </p:cNvGrpSpPr>
          <p:nvPr/>
        </p:nvGrpSpPr>
        <p:grpSpPr bwMode="auto">
          <a:xfrm flipH="1">
            <a:off x="10321229" y="3699670"/>
            <a:ext cx="641350" cy="558800"/>
            <a:chOff x="-44" y="1473"/>
            <a:chExt cx="981" cy="1105"/>
          </a:xfrm>
        </p:grpSpPr>
        <p:pic>
          <p:nvPicPr>
            <p:cNvPr id="105530" name="Picture 13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31" name="Freeform 136"/>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latin typeface="Avenir Book" panose="020B0503020203020204" pitchFamily="34" charset="-78"/>
                <a:cs typeface="Avenir Book" panose="020B0503020203020204" pitchFamily="34" charset="-78"/>
              </a:endParaRPr>
            </a:p>
          </p:txBody>
        </p:sp>
      </p:grpSp>
      <p:sp>
        <p:nvSpPr>
          <p:cNvPr id="105495" name="Line 137"/>
          <p:cNvSpPr>
            <a:spLocks noChangeShapeType="1"/>
          </p:cNvSpPr>
          <p:nvPr/>
        </p:nvSpPr>
        <p:spPr bwMode="auto">
          <a:xfrm>
            <a:off x="9475093" y="3161508"/>
            <a:ext cx="25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grpSp>
        <p:nvGrpSpPr>
          <p:cNvPr id="105496" name="Group 138"/>
          <p:cNvGrpSpPr>
            <a:grpSpLocks/>
          </p:cNvGrpSpPr>
          <p:nvPr/>
        </p:nvGrpSpPr>
        <p:grpSpPr bwMode="auto">
          <a:xfrm>
            <a:off x="10497443" y="2134395"/>
            <a:ext cx="346075" cy="623888"/>
            <a:chOff x="4140" y="429"/>
            <a:chExt cx="1425" cy="2396"/>
          </a:xfrm>
        </p:grpSpPr>
        <p:sp>
          <p:nvSpPr>
            <p:cNvPr id="105498" name="Freeform 139"/>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5499" name="Rectangle 140"/>
            <p:cNvSpPr>
              <a:spLocks noChangeArrowheads="1"/>
            </p:cNvSpPr>
            <p:nvPr/>
          </p:nvSpPr>
          <p:spPr bwMode="auto">
            <a:xfrm>
              <a:off x="4205"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00" name="Freeform 141"/>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5501" name="Freeform 142"/>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5502" name="Rectangle 143"/>
            <p:cNvSpPr>
              <a:spLocks noChangeArrowheads="1"/>
            </p:cNvSpPr>
            <p:nvPr/>
          </p:nvSpPr>
          <p:spPr bwMode="auto">
            <a:xfrm>
              <a:off x="4212" y="691"/>
              <a:ext cx="595"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5503" name="Group 144"/>
            <p:cNvGrpSpPr>
              <a:grpSpLocks/>
            </p:cNvGrpSpPr>
            <p:nvPr/>
          </p:nvGrpSpPr>
          <p:grpSpPr bwMode="auto">
            <a:xfrm>
              <a:off x="4749" y="668"/>
              <a:ext cx="581" cy="145"/>
              <a:chOff x="614" y="2568"/>
              <a:chExt cx="725" cy="139"/>
            </a:xfrm>
          </p:grpSpPr>
          <p:sp>
            <p:nvSpPr>
              <p:cNvPr id="105528" name="AutoShape 145"/>
              <p:cNvSpPr>
                <a:spLocks noChangeArrowheads="1"/>
              </p:cNvSpPr>
              <p:nvPr/>
            </p:nvSpPr>
            <p:spPr bwMode="auto">
              <a:xfrm>
                <a:off x="613"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29" name="AutoShape 146"/>
              <p:cNvSpPr>
                <a:spLocks noChangeArrowheads="1"/>
              </p:cNvSpPr>
              <p:nvPr/>
            </p:nvSpPr>
            <p:spPr bwMode="auto">
              <a:xfrm>
                <a:off x="629" y="2584"/>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5504" name="Rectangle 147"/>
            <p:cNvSpPr>
              <a:spLocks noChangeArrowheads="1"/>
            </p:cNvSpPr>
            <p:nvPr/>
          </p:nvSpPr>
          <p:spPr bwMode="auto">
            <a:xfrm>
              <a:off x="4225" y="1020"/>
              <a:ext cx="595" cy="43"/>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5505" name="Group 148"/>
            <p:cNvGrpSpPr>
              <a:grpSpLocks/>
            </p:cNvGrpSpPr>
            <p:nvPr/>
          </p:nvGrpSpPr>
          <p:grpSpPr bwMode="auto">
            <a:xfrm>
              <a:off x="4747" y="994"/>
              <a:ext cx="581" cy="134"/>
              <a:chOff x="614" y="2568"/>
              <a:chExt cx="725" cy="139"/>
            </a:xfrm>
          </p:grpSpPr>
          <p:sp>
            <p:nvSpPr>
              <p:cNvPr id="105526" name="AutoShape 149"/>
              <p:cNvSpPr>
                <a:spLocks noChangeArrowheads="1"/>
              </p:cNvSpPr>
              <p:nvPr/>
            </p:nvSpPr>
            <p:spPr bwMode="auto">
              <a:xfrm>
                <a:off x="615" y="2570"/>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27" name="AutoShape 150"/>
              <p:cNvSpPr>
                <a:spLocks noChangeArrowheads="1"/>
              </p:cNvSpPr>
              <p:nvPr/>
            </p:nvSpPr>
            <p:spPr bwMode="auto">
              <a:xfrm>
                <a:off x="631" y="2589"/>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5506" name="Rectangle 151"/>
            <p:cNvSpPr>
              <a:spLocks noChangeArrowheads="1"/>
            </p:cNvSpPr>
            <p:nvPr/>
          </p:nvSpPr>
          <p:spPr bwMode="auto">
            <a:xfrm>
              <a:off x="4218" y="1356"/>
              <a:ext cx="595"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07" name="Rectangle 152"/>
            <p:cNvSpPr>
              <a:spLocks noChangeArrowheads="1"/>
            </p:cNvSpPr>
            <p:nvPr/>
          </p:nvSpPr>
          <p:spPr bwMode="auto">
            <a:xfrm>
              <a:off x="4225" y="1654"/>
              <a:ext cx="601"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nvGrpSpPr>
            <p:cNvPr id="105508" name="Group 153"/>
            <p:cNvGrpSpPr>
              <a:grpSpLocks/>
            </p:cNvGrpSpPr>
            <p:nvPr/>
          </p:nvGrpSpPr>
          <p:grpSpPr bwMode="auto">
            <a:xfrm>
              <a:off x="4735" y="1627"/>
              <a:ext cx="582" cy="151"/>
              <a:chOff x="614" y="2568"/>
              <a:chExt cx="725" cy="139"/>
            </a:xfrm>
          </p:grpSpPr>
          <p:sp>
            <p:nvSpPr>
              <p:cNvPr id="105524" name="AutoShape 154"/>
              <p:cNvSpPr>
                <a:spLocks noChangeArrowheads="1"/>
              </p:cNvSpPr>
              <p:nvPr/>
            </p:nvSpPr>
            <p:spPr bwMode="auto">
              <a:xfrm>
                <a:off x="614" y="2576"/>
                <a:ext cx="725" cy="12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25" name="AutoShape 155"/>
              <p:cNvSpPr>
                <a:spLocks noChangeArrowheads="1"/>
              </p:cNvSpPr>
              <p:nvPr/>
            </p:nvSpPr>
            <p:spPr bwMode="auto">
              <a:xfrm>
                <a:off x="630" y="2588"/>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5509" name="Freeform 156"/>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grpSp>
          <p:nvGrpSpPr>
            <p:cNvPr id="105510" name="Group 157"/>
            <p:cNvGrpSpPr>
              <a:grpSpLocks/>
            </p:cNvGrpSpPr>
            <p:nvPr/>
          </p:nvGrpSpPr>
          <p:grpSpPr bwMode="auto">
            <a:xfrm>
              <a:off x="4739" y="1327"/>
              <a:ext cx="582" cy="139"/>
              <a:chOff x="614" y="2568"/>
              <a:chExt cx="725" cy="139"/>
            </a:xfrm>
          </p:grpSpPr>
          <p:sp>
            <p:nvSpPr>
              <p:cNvPr id="105522" name="AutoShape 158"/>
              <p:cNvSpPr>
                <a:spLocks noChangeArrowheads="1"/>
              </p:cNvSpPr>
              <p:nvPr/>
            </p:nvSpPr>
            <p:spPr bwMode="auto">
              <a:xfrm>
                <a:off x="617" y="2566"/>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23" name="AutoShape 159"/>
              <p:cNvSpPr>
                <a:spLocks noChangeArrowheads="1"/>
              </p:cNvSpPr>
              <p:nvPr/>
            </p:nvSpPr>
            <p:spPr bwMode="auto">
              <a:xfrm>
                <a:off x="633" y="2585"/>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5511" name="Rectangle 160"/>
            <p:cNvSpPr>
              <a:spLocks noChangeArrowheads="1"/>
            </p:cNvSpPr>
            <p:nvPr/>
          </p:nvSpPr>
          <p:spPr bwMode="auto">
            <a:xfrm>
              <a:off x="5251" y="429"/>
              <a:ext cx="65"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12" name="Freeform 161"/>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5513" name="Freeform 162"/>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5514" name="Oval 163"/>
            <p:cNvSpPr>
              <a:spLocks noChangeArrowheads="1"/>
            </p:cNvSpPr>
            <p:nvPr/>
          </p:nvSpPr>
          <p:spPr bwMode="auto">
            <a:xfrm>
              <a:off x="5519" y="2612"/>
              <a:ext cx="46"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15" name="Freeform 164"/>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latin typeface="Avenir Book" panose="020B0503020203020204" pitchFamily="34" charset="-78"/>
                <a:cs typeface="Avenir Book" panose="020B0503020203020204" pitchFamily="34" charset="-78"/>
              </a:endParaRPr>
            </a:p>
          </p:txBody>
        </p:sp>
        <p:sp>
          <p:nvSpPr>
            <p:cNvPr id="105516" name="AutoShape 165"/>
            <p:cNvSpPr>
              <a:spLocks noChangeArrowheads="1"/>
            </p:cNvSpPr>
            <p:nvPr/>
          </p:nvSpPr>
          <p:spPr bwMode="auto">
            <a:xfrm>
              <a:off x="4140" y="2679"/>
              <a:ext cx="1196" cy="146"/>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17" name="AutoShape 166"/>
            <p:cNvSpPr>
              <a:spLocks noChangeArrowheads="1"/>
            </p:cNvSpPr>
            <p:nvPr/>
          </p:nvSpPr>
          <p:spPr bwMode="auto">
            <a:xfrm>
              <a:off x="4205"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18" name="Oval 167"/>
            <p:cNvSpPr>
              <a:spLocks noChangeArrowheads="1"/>
            </p:cNvSpPr>
            <p:nvPr/>
          </p:nvSpPr>
          <p:spPr bwMode="auto">
            <a:xfrm>
              <a:off x="4310" y="2386"/>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19" name="Oval 168"/>
            <p:cNvSpPr>
              <a:spLocks noChangeArrowheads="1"/>
            </p:cNvSpPr>
            <p:nvPr/>
          </p:nvSpPr>
          <p:spPr bwMode="auto">
            <a:xfrm>
              <a:off x="4486" y="2386"/>
              <a:ext cx="157"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FF0000"/>
                </a:solidFill>
                <a:latin typeface="Avenir Book" panose="020B0503020203020204" pitchFamily="34" charset="-78"/>
                <a:cs typeface="Avenir Book" panose="020B0503020203020204" pitchFamily="34" charset="-78"/>
              </a:endParaRPr>
            </a:p>
          </p:txBody>
        </p:sp>
        <p:sp>
          <p:nvSpPr>
            <p:cNvPr id="105520" name="Oval 169"/>
            <p:cNvSpPr>
              <a:spLocks noChangeArrowheads="1"/>
            </p:cNvSpPr>
            <p:nvPr/>
          </p:nvSpPr>
          <p:spPr bwMode="auto">
            <a:xfrm>
              <a:off x="4663" y="2380"/>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105521" name="Rectangle 170"/>
            <p:cNvSpPr>
              <a:spLocks noChangeArrowheads="1"/>
            </p:cNvSpPr>
            <p:nvPr/>
          </p:nvSpPr>
          <p:spPr bwMode="auto">
            <a:xfrm>
              <a:off x="5062" y="1837"/>
              <a:ext cx="85" cy="756"/>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grpSp>
      <p:sp>
        <p:nvSpPr>
          <p:cNvPr id="105497" name="Line 137"/>
          <p:cNvSpPr>
            <a:spLocks noChangeShapeType="1"/>
          </p:cNvSpPr>
          <p:nvPr/>
        </p:nvSpPr>
        <p:spPr bwMode="auto">
          <a:xfrm>
            <a:off x="10295830" y="3172620"/>
            <a:ext cx="12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957548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23903</TotalTime>
  <Words>1694</Words>
  <Application>Microsoft Office PowerPoint</Application>
  <PresentationFormat>Widescreen</PresentationFormat>
  <Paragraphs>534</Paragraphs>
  <Slides>29</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ＭＳ Ｐゴシック</vt:lpstr>
      <vt:lpstr>Arial</vt:lpstr>
      <vt:lpstr>Avenir Book</vt:lpstr>
      <vt:lpstr>Calibri</vt:lpstr>
      <vt:lpstr>Calibri Light</vt:lpstr>
      <vt:lpstr>Gill Sans MT</vt:lpstr>
      <vt:lpstr>Times New Roman</vt:lpstr>
      <vt:lpstr>Wingdings</vt:lpstr>
      <vt:lpstr>Presentation Template 13_9_21</vt:lpstr>
      <vt:lpstr> Computer Networks II  Network Address Translation and IPv6</vt:lpstr>
      <vt:lpstr>IPv4 Address Space Exhaustion</vt:lpstr>
      <vt:lpstr>Network Address Translation</vt:lpstr>
      <vt:lpstr>NAT: Network Address Translation</vt:lpstr>
      <vt:lpstr>Public and Private IP Address</vt:lpstr>
      <vt:lpstr>NAT: Network Address Translation</vt:lpstr>
      <vt:lpstr>NAT: Network Address Translation</vt:lpstr>
      <vt:lpstr>NAT: Network Address Translation</vt:lpstr>
      <vt:lpstr>NAT Traversal Problem</vt:lpstr>
      <vt:lpstr>NAT Traversal Problem</vt:lpstr>
      <vt:lpstr>NAT Traversal Problem</vt:lpstr>
      <vt:lpstr>NAT: Network Address Translation</vt:lpstr>
      <vt:lpstr>NAT: Network Address Translation</vt:lpstr>
      <vt:lpstr>IPv6</vt:lpstr>
      <vt:lpstr>IPv6 Motivation</vt:lpstr>
      <vt:lpstr>IPv6 Datagram Format</vt:lpstr>
      <vt:lpstr>IPv6 Datagram Format</vt:lpstr>
      <vt:lpstr>IPv6 Datagram Format</vt:lpstr>
      <vt:lpstr>IPv6 vs IPv4 Header</vt:lpstr>
      <vt:lpstr>IPv6 Addressing</vt:lpstr>
      <vt:lpstr>IPv6 Addressing</vt:lpstr>
      <vt:lpstr>IPv6 Addressing</vt:lpstr>
      <vt:lpstr>Transition from IPv4 to IPv6</vt:lpstr>
      <vt:lpstr>Dual Stack IP Implementation</vt:lpstr>
      <vt:lpstr>Tunneling and encapsulation</vt:lpstr>
      <vt:lpstr>Tunneling and Encapsulation</vt:lpstr>
      <vt:lpstr>Tunneling</vt:lpstr>
      <vt:lpstr>IPv6: Adoption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441</cp:revision>
  <cp:lastPrinted>2022-09-29T14:46:32Z</cp:lastPrinted>
  <dcterms:created xsi:type="dcterms:W3CDTF">2021-09-13T14:43:22Z</dcterms:created>
  <dcterms:modified xsi:type="dcterms:W3CDTF">2023-03-21T08:15:39Z</dcterms:modified>
</cp:coreProperties>
</file>