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65" r:id="rId2"/>
    <p:sldId id="545" r:id="rId3"/>
    <p:sldId id="551" r:id="rId4"/>
    <p:sldId id="546" r:id="rId5"/>
    <p:sldId id="552" r:id="rId6"/>
    <p:sldId id="549" r:id="rId7"/>
    <p:sldId id="541" r:id="rId8"/>
    <p:sldId id="550" r:id="rId9"/>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p:scale>
          <a:sx n="100" d="100"/>
          <a:sy n="100" d="100"/>
        </p:scale>
        <p:origin x="264" y="4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5"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07-11-2022</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5"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600"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07-11-2022</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3"/>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4" y="6456613"/>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600" y="6456613"/>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07/11/2022 20:26</a:t>
            </a:fld>
            <a:endParaRPr lang="en-GB" sz="1200">
              <a:cs typeface="Arial" pitchFamily="34" charset="0"/>
            </a:endParaRPr>
          </a:p>
        </p:txBody>
      </p:sp>
      <p:sp>
        <p:nvSpPr>
          <p:cNvPr id="61446" name="Footer Placeholder 5"/>
          <p:cNvSpPr>
            <a:spLocks noGrp="1"/>
          </p:cNvSpPr>
          <p:nvPr>
            <p:ph type="ftr" sz="quarter" idx="4"/>
          </p:nvPr>
        </p:nvSpPr>
        <p:spPr>
          <a:xfrm>
            <a:off x="0" y="6564007"/>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7"/>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56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a:p>
        </p:txBody>
      </p:sp>
    </p:spTree>
    <p:extLst>
      <p:ext uri="{BB962C8B-B14F-4D97-AF65-F5344CB8AC3E}">
        <p14:creationId xmlns:p14="http://schemas.microsoft.com/office/powerpoint/2010/main" val="242527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07/11/2022 20:26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8</a:t>
            </a:fld>
            <a:endParaRPr lang="en-GB" sz="1200" smtClean="0">
              <a:cs typeface="Arial" pitchFamily="34" charset="0"/>
            </a:endParaRPr>
          </a:p>
        </p:txBody>
      </p:sp>
    </p:spTree>
    <p:extLst>
      <p:ext uri="{BB962C8B-B14F-4D97-AF65-F5344CB8AC3E}">
        <p14:creationId xmlns:p14="http://schemas.microsoft.com/office/powerpoint/2010/main" val="256391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11/7/2022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01600" y="6324600"/>
            <a:ext cx="4267200" cy="369332"/>
          </a:xfrm>
          <a:prstGeom prst="rect">
            <a:avLst/>
          </a:prstGeom>
          <a:solidFill>
            <a:schemeClr val="bg1"/>
          </a:solidFill>
        </p:spPr>
        <p:txBody>
          <a:bodyPr wrap="square" rtlCol="0">
            <a:spAutoFit/>
          </a:bodyPr>
          <a:lstStyle/>
          <a:p>
            <a:endParaRPr lang="en-US" sz="1800"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9500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a:xfrm>
            <a:off x="838200" y="1825625"/>
            <a:ext cx="10515600" cy="3298310"/>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11/7/2022</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11/7/2022</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11/7/2022</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t/>
            </a:r>
            <a:br>
              <a:rPr lang="en-US" sz="3200" dirty="0"/>
            </a:br>
            <a:r>
              <a:rPr lang="en-US" sz="3200" dirty="0"/>
              <a:t>Computer Networks II</a:t>
            </a:r>
            <a:br>
              <a:rPr lang="en-US" sz="3200" dirty="0"/>
            </a:br>
            <a:r>
              <a:rPr lang="en-US" sz="3200" dirty="0"/>
              <a:t/>
            </a:r>
            <a:br>
              <a:rPr lang="en-US" sz="3200" dirty="0"/>
            </a:br>
            <a:r>
              <a:rPr lang="en-US" sz="3200" dirty="0"/>
              <a:t>Internet Control Message Protocol (ICMP)</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pic>
        <p:nvPicPr>
          <p:cNvPr id="5" name="Picture 2" descr="how icmp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2236" y="346076"/>
            <a:ext cx="3452476" cy="145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86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FE0E7E-9E1E-584C-8DA4-C41F028D5E2A}"/>
              </a:ext>
            </a:extLst>
          </p:cNvPr>
          <p:cNvSpPr>
            <a:spLocks noGrp="1"/>
          </p:cNvSpPr>
          <p:nvPr>
            <p:ph type="title"/>
          </p:nvPr>
        </p:nvSpPr>
        <p:spPr>
          <a:xfrm>
            <a:off x="806335" y="150739"/>
            <a:ext cx="10698480" cy="1062919"/>
          </a:xfrm>
        </p:spPr>
        <p:txBody>
          <a:bodyPr>
            <a:normAutofit/>
          </a:bodyPr>
          <a:lstStyle/>
          <a:p>
            <a:r>
              <a:rPr lang="en-US" dirty="0"/>
              <a:t>ICMP: </a:t>
            </a:r>
            <a:r>
              <a:rPr lang="en-US" dirty="0" smtClean="0"/>
              <a:t>Internet </a:t>
            </a:r>
            <a:r>
              <a:rPr lang="en-US" dirty="0"/>
              <a:t>C</a:t>
            </a:r>
            <a:r>
              <a:rPr lang="en-US" dirty="0" smtClean="0"/>
              <a:t>ontrol </a:t>
            </a:r>
            <a:r>
              <a:rPr lang="en-US" dirty="0"/>
              <a:t>M</a:t>
            </a:r>
            <a:r>
              <a:rPr lang="en-US" dirty="0" smtClean="0"/>
              <a:t>essage </a:t>
            </a:r>
            <a:r>
              <a:rPr lang="en-US" dirty="0"/>
              <a:t>P</a:t>
            </a:r>
            <a:r>
              <a:rPr lang="en-US" dirty="0" smtClean="0"/>
              <a:t>rotocol</a:t>
            </a:r>
            <a:endParaRPr lang="en-US" dirty="0"/>
          </a:p>
        </p:txBody>
      </p:sp>
      <p:sp>
        <p:nvSpPr>
          <p:cNvPr id="5" name="Rectangle 3">
            <a:extLst>
              <a:ext uri="{FF2B5EF4-FFF2-40B4-BE49-F238E27FC236}">
                <a16:creationId xmlns:a16="http://schemas.microsoft.com/office/drawing/2014/main" id="{2FAB9C2F-4523-854D-98E9-120D41AA7083}"/>
              </a:ext>
            </a:extLst>
          </p:cNvPr>
          <p:cNvSpPr txBox="1">
            <a:spLocks noChangeArrowheads="1"/>
          </p:cNvSpPr>
          <p:nvPr/>
        </p:nvSpPr>
        <p:spPr>
          <a:xfrm>
            <a:off x="382387" y="1245834"/>
            <a:ext cx="11122428" cy="371156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1456"/>
            <a:r>
              <a:rPr lang="en-US" sz="2100" dirty="0">
                <a:latin typeface="Avenir Book" panose="020B0503020203020204" pitchFamily="34" charset="-78"/>
                <a:cs typeface="Avenir Book" panose="020B0503020203020204" pitchFamily="34" charset="-78"/>
              </a:rPr>
              <a:t>U</a:t>
            </a:r>
            <a:r>
              <a:rPr lang="en-US" sz="2100" dirty="0" smtClean="0">
                <a:latin typeface="Avenir Book" panose="020B0503020203020204" pitchFamily="34" charset="-78"/>
                <a:cs typeface="Avenir Book" panose="020B0503020203020204" pitchFamily="34" charset="-78"/>
              </a:rPr>
              <a:t>sed </a:t>
            </a:r>
            <a:r>
              <a:rPr lang="en-US" sz="2100" dirty="0">
                <a:latin typeface="Avenir Book" panose="020B0503020203020204" pitchFamily="34" charset="-78"/>
                <a:cs typeface="Avenir Book" panose="020B0503020203020204" pitchFamily="34" charset="-78"/>
              </a:rPr>
              <a:t>by hosts and routers to communicate network-level information</a:t>
            </a:r>
          </a:p>
          <a:p>
            <a:pPr lvl="1"/>
            <a:r>
              <a:rPr lang="en-US" sz="1800" dirty="0">
                <a:solidFill>
                  <a:srgbClr val="0000FF"/>
                </a:solidFill>
                <a:latin typeface="Avenir Book" panose="020B0503020203020204" pitchFamily="34" charset="-78"/>
                <a:cs typeface="Avenir Book" panose="020B0503020203020204" pitchFamily="34" charset="-78"/>
              </a:rPr>
              <a:t>E</a:t>
            </a:r>
            <a:r>
              <a:rPr lang="en-US" sz="1800" dirty="0" smtClean="0">
                <a:solidFill>
                  <a:srgbClr val="0000FF"/>
                </a:solidFill>
                <a:latin typeface="Avenir Book" panose="020B0503020203020204" pitchFamily="34" charset="-78"/>
                <a:cs typeface="Avenir Book" panose="020B0503020203020204" pitchFamily="34" charset="-78"/>
              </a:rPr>
              <a:t>rror </a:t>
            </a:r>
            <a:r>
              <a:rPr lang="en-US" sz="1800" dirty="0">
                <a:solidFill>
                  <a:srgbClr val="0000FF"/>
                </a:solidFill>
                <a:latin typeface="Avenir Book" panose="020B0503020203020204" pitchFamily="34" charset="-78"/>
                <a:cs typeface="Avenir Book" panose="020B0503020203020204" pitchFamily="34" charset="-78"/>
              </a:rPr>
              <a:t>reporting: </a:t>
            </a:r>
            <a:r>
              <a:rPr lang="en-US" sz="1800" dirty="0">
                <a:latin typeface="Avenir Book" panose="020B0503020203020204" pitchFamily="34" charset="-78"/>
                <a:cs typeface="Avenir Book" panose="020B0503020203020204" pitchFamily="34" charset="-78"/>
              </a:rPr>
              <a:t>unreachable host, network, port, protocol</a:t>
            </a:r>
          </a:p>
          <a:p>
            <a:pPr lvl="1"/>
            <a:r>
              <a:rPr lang="en-US" sz="1800" dirty="0" smtClean="0">
                <a:solidFill>
                  <a:srgbClr val="0000FF"/>
                </a:solidFill>
                <a:latin typeface="Avenir Book" panose="020B0503020203020204" pitchFamily="34" charset="-78"/>
                <a:cs typeface="Avenir Book" panose="020B0503020203020204" pitchFamily="34" charset="-78"/>
              </a:rPr>
              <a:t>Diagnostic </a:t>
            </a:r>
            <a:r>
              <a:rPr lang="en-US" sz="1800" dirty="0">
                <a:solidFill>
                  <a:srgbClr val="0000FF"/>
                </a:solidFill>
                <a:latin typeface="Avenir Book" panose="020B0503020203020204" pitchFamily="34" charset="-78"/>
                <a:cs typeface="Avenir Book" panose="020B0503020203020204" pitchFamily="34" charset="-78"/>
              </a:rPr>
              <a:t>purposes: </a:t>
            </a:r>
            <a:r>
              <a:rPr lang="en-US" sz="1800" dirty="0">
                <a:latin typeface="Avenir Book" panose="020B0503020203020204" pitchFamily="34" charset="-78"/>
                <a:cs typeface="Avenir Book" panose="020B0503020203020204" pitchFamily="34" charset="-78"/>
              </a:rPr>
              <a:t>echo request/reply (used by ping</a:t>
            </a:r>
            <a:r>
              <a:rPr lang="en-US" sz="1500" dirty="0" smtClean="0">
                <a:latin typeface="Avenir Book" panose="020B0503020203020204" pitchFamily="34" charset="-78"/>
                <a:cs typeface="Avenir Book" panose="020B0503020203020204" pitchFamily="34" charset="-78"/>
              </a:rPr>
              <a:t>)</a:t>
            </a:r>
          </a:p>
          <a:p>
            <a:pPr lvl="1"/>
            <a:endParaRPr lang="en-US" sz="1500" dirty="0">
              <a:latin typeface="Avenir Book" panose="020B0503020203020204" pitchFamily="34" charset="-78"/>
              <a:cs typeface="Avenir Book" panose="020B0503020203020204" pitchFamily="34" charset="-78"/>
            </a:endParaRPr>
          </a:p>
          <a:p>
            <a:pPr marL="130175" indent="0">
              <a:buNone/>
            </a:pPr>
            <a:endParaRPr lang="en-US" sz="1900" dirty="0">
              <a:latin typeface="Avenir Book" panose="020B0503020203020204" pitchFamily="34" charset="-78"/>
              <a:cs typeface="Avenir Book" panose="020B0503020203020204" pitchFamily="34" charset="-78"/>
            </a:endParaRPr>
          </a:p>
        </p:txBody>
      </p:sp>
      <p:sp>
        <p:nvSpPr>
          <p:cNvPr id="7" name="Rectangle 3">
            <a:extLst>
              <a:ext uri="{FF2B5EF4-FFF2-40B4-BE49-F238E27FC236}">
                <a16:creationId xmlns:a16="http://schemas.microsoft.com/office/drawing/2014/main" id="{2A16212E-67CD-AB25-E34A-1E1B4478D02A}"/>
              </a:ext>
            </a:extLst>
          </p:cNvPr>
          <p:cNvSpPr txBox="1">
            <a:spLocks noChangeArrowheads="1"/>
          </p:cNvSpPr>
          <p:nvPr/>
        </p:nvSpPr>
        <p:spPr bwMode="auto">
          <a:xfrm>
            <a:off x="7588218" y="4888825"/>
            <a:ext cx="460378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https://study-ccna.com/icmp-internet-control-message-protocol/</a:t>
            </a:r>
            <a:endParaRPr lang="en-US" altLang="en-US" sz="1000" dirty="0">
              <a:solidFill>
                <a:prstClr val="black"/>
              </a:solidFill>
              <a:latin typeface="Avenir Book" panose="020B0503020203020204" pitchFamily="34" charset="-78"/>
              <a:cs typeface="Avenir Book" panose="020B0503020203020204" pitchFamily="34" charset="-78"/>
            </a:endParaRPr>
          </a:p>
        </p:txBody>
      </p:sp>
      <p:pic>
        <p:nvPicPr>
          <p:cNvPr id="1026" name="Picture 2" descr="how icmp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86" y="2570069"/>
            <a:ext cx="5364076" cy="22605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udy-ccna.com/wp-content/uploads/2016/03/icmp_ping_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102" y="2570069"/>
            <a:ext cx="4913714" cy="226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50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FE0E7E-9E1E-584C-8DA4-C41F028D5E2A}"/>
              </a:ext>
            </a:extLst>
          </p:cNvPr>
          <p:cNvSpPr>
            <a:spLocks noGrp="1"/>
          </p:cNvSpPr>
          <p:nvPr>
            <p:ph type="title"/>
          </p:nvPr>
        </p:nvSpPr>
        <p:spPr>
          <a:xfrm>
            <a:off x="806335" y="150739"/>
            <a:ext cx="10698480" cy="1062919"/>
          </a:xfrm>
        </p:spPr>
        <p:txBody>
          <a:bodyPr>
            <a:normAutofit/>
          </a:bodyPr>
          <a:lstStyle/>
          <a:p>
            <a:r>
              <a:rPr lang="en-US" dirty="0"/>
              <a:t>ICMP: </a:t>
            </a:r>
            <a:r>
              <a:rPr lang="en-US" dirty="0" smtClean="0"/>
              <a:t>Internet </a:t>
            </a:r>
            <a:r>
              <a:rPr lang="en-US" dirty="0"/>
              <a:t>C</a:t>
            </a:r>
            <a:r>
              <a:rPr lang="en-US" dirty="0" smtClean="0"/>
              <a:t>ontrol </a:t>
            </a:r>
            <a:r>
              <a:rPr lang="en-US" dirty="0"/>
              <a:t>M</a:t>
            </a:r>
            <a:r>
              <a:rPr lang="en-US" dirty="0" smtClean="0"/>
              <a:t>essage </a:t>
            </a:r>
            <a:r>
              <a:rPr lang="en-US" dirty="0"/>
              <a:t>P</a:t>
            </a:r>
            <a:r>
              <a:rPr lang="en-US" dirty="0" smtClean="0"/>
              <a:t>rotocol</a:t>
            </a:r>
            <a:endParaRPr lang="en-US" dirty="0"/>
          </a:p>
        </p:txBody>
      </p:sp>
      <p:sp>
        <p:nvSpPr>
          <p:cNvPr id="5" name="Rectangle 3">
            <a:extLst>
              <a:ext uri="{FF2B5EF4-FFF2-40B4-BE49-F238E27FC236}">
                <a16:creationId xmlns:a16="http://schemas.microsoft.com/office/drawing/2014/main" id="{2FAB9C2F-4523-854D-98E9-120D41AA7083}"/>
              </a:ext>
            </a:extLst>
          </p:cNvPr>
          <p:cNvSpPr txBox="1">
            <a:spLocks noChangeArrowheads="1"/>
          </p:cNvSpPr>
          <p:nvPr/>
        </p:nvSpPr>
        <p:spPr>
          <a:xfrm>
            <a:off x="382387" y="1345587"/>
            <a:ext cx="7281948" cy="371156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rgbClr val="000099"/>
                </a:solidFill>
                <a:latin typeface="Avenir Book" panose="020B0503020203020204" pitchFamily="34" charset="-78"/>
                <a:cs typeface="Avenir Book" panose="020B0503020203020204" pitchFamily="34" charset="-78"/>
              </a:rPr>
              <a:t>ICMP </a:t>
            </a:r>
            <a:r>
              <a:rPr lang="en-US" sz="2000" dirty="0">
                <a:solidFill>
                  <a:srgbClr val="000099"/>
                </a:solidFill>
                <a:latin typeface="Avenir Book" panose="020B0503020203020204" pitchFamily="34" charset="-78"/>
                <a:cs typeface="Avenir Book" panose="020B0503020203020204" pitchFamily="34" charset="-78"/>
              </a:rPr>
              <a:t>message:</a:t>
            </a:r>
            <a:r>
              <a:rPr lang="en-US" sz="2000" dirty="0">
                <a:latin typeface="Avenir Book" panose="020B0503020203020204" pitchFamily="34" charset="-78"/>
                <a:cs typeface="Avenir Book" panose="020B0503020203020204" pitchFamily="34" charset="-78"/>
              </a:rPr>
              <a:t> Type, </a:t>
            </a:r>
            <a:r>
              <a:rPr lang="en-US" sz="2000" dirty="0" smtClean="0">
                <a:latin typeface="Avenir Book" panose="020B0503020203020204" pitchFamily="34" charset="-78"/>
                <a:cs typeface="Avenir Book" panose="020B0503020203020204" pitchFamily="34" charset="-78"/>
              </a:rPr>
              <a:t>code, checksum</a:t>
            </a:r>
          </a:p>
          <a:p>
            <a:pPr lvl="1"/>
            <a:r>
              <a:rPr lang="en-US" sz="1600" dirty="0" smtClean="0">
                <a:latin typeface="Avenir Book" panose="020B0503020203020204" pitchFamily="34" charset="-78"/>
                <a:cs typeface="Avenir Book" panose="020B0503020203020204" pitchFamily="34" charset="-78"/>
              </a:rPr>
              <a:t>In case of error message it also contains </a:t>
            </a:r>
            <a:r>
              <a:rPr lang="en-US" sz="1600" dirty="0" smtClean="0">
                <a:solidFill>
                  <a:srgbClr val="C00000"/>
                </a:solidFill>
                <a:latin typeface="Avenir Book" panose="020B0503020203020204" pitchFamily="34" charset="-78"/>
                <a:cs typeface="Avenir Book" panose="020B0503020203020204" pitchFamily="34" charset="-78"/>
              </a:rPr>
              <a:t>the IP header + first </a:t>
            </a:r>
            <a:r>
              <a:rPr lang="en-US" sz="1600" dirty="0">
                <a:solidFill>
                  <a:srgbClr val="C00000"/>
                </a:solidFill>
                <a:latin typeface="Avenir Book" panose="020B0503020203020204" pitchFamily="34" charset="-78"/>
                <a:cs typeface="Avenir Book" panose="020B0503020203020204" pitchFamily="34" charset="-78"/>
              </a:rPr>
              <a:t>8 bytes of IP datagram </a:t>
            </a:r>
            <a:r>
              <a:rPr lang="en-US" sz="1600" dirty="0">
                <a:latin typeface="Avenir Book" panose="020B0503020203020204" pitchFamily="34" charset="-78"/>
                <a:cs typeface="Avenir Book" panose="020B0503020203020204" pitchFamily="34" charset="-78"/>
              </a:rPr>
              <a:t>causing </a:t>
            </a:r>
            <a:r>
              <a:rPr lang="en-US" sz="1600" dirty="0" smtClean="0">
                <a:latin typeface="Avenir Book" panose="020B0503020203020204" pitchFamily="34" charset="-78"/>
                <a:cs typeface="Avenir Book" panose="020B0503020203020204" pitchFamily="34" charset="-78"/>
              </a:rPr>
              <a:t>error</a:t>
            </a:r>
          </a:p>
          <a:p>
            <a:pPr lvl="2"/>
            <a:r>
              <a:rPr lang="en-US" sz="1200" dirty="0" smtClean="0">
                <a:latin typeface="Avenir Book" panose="020B0503020203020204" pitchFamily="34" charset="-78"/>
                <a:cs typeface="Avenir Book" panose="020B0503020203020204" pitchFamily="34" charset="-78"/>
              </a:rPr>
              <a:t>Sender of the IP datagram can infer the problem</a:t>
            </a:r>
            <a:endParaRPr lang="en-US" sz="1200" dirty="0">
              <a:latin typeface="Avenir Book" panose="020B0503020203020204" pitchFamily="34" charset="-78"/>
              <a:cs typeface="Avenir Book" panose="020B0503020203020204" pitchFamily="34" charset="-78"/>
            </a:endParaRPr>
          </a:p>
          <a:p>
            <a:pPr marL="130175" indent="0">
              <a:buNone/>
            </a:pPr>
            <a:endParaRPr lang="en-US" sz="1900" dirty="0">
              <a:latin typeface="Avenir Book" panose="020B0503020203020204" pitchFamily="34" charset="-78"/>
              <a:cs typeface="Avenir Book" panose="020B0503020203020204" pitchFamily="34" charset="-78"/>
            </a:endParaRPr>
          </a:p>
        </p:txBody>
      </p:sp>
      <p:sp>
        <p:nvSpPr>
          <p:cNvPr id="4" name="Text Box 4">
            <a:extLst>
              <a:ext uri="{FF2B5EF4-FFF2-40B4-BE49-F238E27FC236}">
                <a16:creationId xmlns:a16="http://schemas.microsoft.com/office/drawing/2014/main" id="{0084B1BA-03EA-054C-9CF7-0CDEC6826AA6}"/>
              </a:ext>
            </a:extLst>
          </p:cNvPr>
          <p:cNvSpPr txBox="1">
            <a:spLocks noChangeArrowheads="1"/>
          </p:cNvSpPr>
          <p:nvPr/>
        </p:nvSpPr>
        <p:spPr bwMode="auto">
          <a:xfrm>
            <a:off x="8386925" y="1330654"/>
            <a:ext cx="3634328" cy="3624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350" u="sng" dirty="0">
                <a:latin typeface="Avenir Book" panose="020B0503020203020204" pitchFamily="34" charset="-78"/>
                <a:cs typeface="Avenir Book" panose="020B0503020203020204" pitchFamily="34" charset="-78"/>
              </a:rPr>
              <a:t>Type</a:t>
            </a:r>
            <a:r>
              <a:rPr lang="en-US" sz="1350" dirty="0">
                <a:latin typeface="Avenir Book" panose="020B0503020203020204" pitchFamily="34" charset="-78"/>
                <a:cs typeface="Avenir Book" panose="020B0503020203020204" pitchFamily="34" charset="-78"/>
              </a:rPr>
              <a:t>  </a:t>
            </a:r>
            <a:r>
              <a:rPr lang="en-US" sz="1350" u="sng" dirty="0">
                <a:latin typeface="Avenir Book" panose="020B0503020203020204" pitchFamily="34" charset="-78"/>
                <a:cs typeface="Avenir Book" panose="020B0503020203020204" pitchFamily="34" charset="-78"/>
              </a:rPr>
              <a:t>Code</a:t>
            </a:r>
            <a:r>
              <a:rPr lang="en-US" sz="1350" dirty="0">
                <a:latin typeface="Avenir Book" panose="020B0503020203020204" pitchFamily="34" charset="-78"/>
                <a:cs typeface="Avenir Book" panose="020B0503020203020204" pitchFamily="34" charset="-78"/>
              </a:rPr>
              <a:t>  </a:t>
            </a:r>
            <a:r>
              <a:rPr lang="en-US" sz="1350" u="sng" dirty="0" smtClean="0">
                <a:latin typeface="Avenir Book" panose="020B0503020203020204" pitchFamily="34" charset="-78"/>
                <a:cs typeface="Avenir Book" panose="020B0503020203020204" pitchFamily="34" charset="-78"/>
              </a:rPr>
              <a:t>Description</a:t>
            </a:r>
            <a:endParaRPr lang="en-US" sz="1350" dirty="0">
              <a:latin typeface="Avenir Book" panose="020B0503020203020204" pitchFamily="34" charset="-78"/>
              <a:cs typeface="Avenir Book" panose="020B0503020203020204" pitchFamily="34" charset="-78"/>
            </a:endParaRPr>
          </a:p>
          <a:p>
            <a:r>
              <a:rPr lang="en-US" sz="1350" dirty="0">
                <a:latin typeface="Avenir Book" panose="020B0503020203020204" pitchFamily="34" charset="-78"/>
                <a:cs typeface="Avenir Book" panose="020B0503020203020204" pitchFamily="34" charset="-78"/>
              </a:rPr>
              <a:t>0        0         echo reply (ping)</a:t>
            </a:r>
          </a:p>
          <a:p>
            <a:r>
              <a:rPr lang="en-US" sz="1350" dirty="0">
                <a:latin typeface="Avenir Book" panose="020B0503020203020204" pitchFamily="34" charset="-78"/>
                <a:cs typeface="Avenir Book" panose="020B0503020203020204" pitchFamily="34" charset="-78"/>
              </a:rPr>
              <a:t>3        0         dest. network unreachable</a:t>
            </a:r>
          </a:p>
          <a:p>
            <a:r>
              <a:rPr lang="en-US" sz="1350" dirty="0">
                <a:latin typeface="Avenir Book" panose="020B0503020203020204" pitchFamily="34" charset="-78"/>
                <a:cs typeface="Avenir Book" panose="020B0503020203020204" pitchFamily="34" charset="-78"/>
              </a:rPr>
              <a:t>3        1         dest host unreachable</a:t>
            </a:r>
          </a:p>
          <a:p>
            <a:r>
              <a:rPr lang="en-US" sz="1350" dirty="0">
                <a:latin typeface="Avenir Book" panose="020B0503020203020204" pitchFamily="34" charset="-78"/>
                <a:cs typeface="Avenir Book" panose="020B0503020203020204" pitchFamily="34" charset="-78"/>
              </a:rPr>
              <a:t>3        2         dest protocol unreachable</a:t>
            </a:r>
          </a:p>
          <a:p>
            <a:pPr marL="342900" indent="-342900">
              <a:buAutoNum type="arabicPlain" startAt="3"/>
            </a:pPr>
            <a:r>
              <a:rPr lang="en-US" sz="1350" dirty="0" smtClean="0">
                <a:latin typeface="Avenir Book" panose="020B0503020203020204" pitchFamily="34" charset="-78"/>
                <a:cs typeface="Avenir Book" panose="020B0503020203020204" pitchFamily="34" charset="-78"/>
              </a:rPr>
              <a:t>   3         </a:t>
            </a:r>
            <a:r>
              <a:rPr lang="en-US" sz="1350" dirty="0">
                <a:latin typeface="Avenir Book" panose="020B0503020203020204" pitchFamily="34" charset="-78"/>
                <a:cs typeface="Avenir Book" panose="020B0503020203020204" pitchFamily="34" charset="-78"/>
              </a:rPr>
              <a:t>dest port </a:t>
            </a:r>
            <a:r>
              <a:rPr lang="en-US" sz="1350" dirty="0" smtClean="0">
                <a:latin typeface="Avenir Book" panose="020B0503020203020204" pitchFamily="34" charset="-78"/>
                <a:cs typeface="Avenir Book" panose="020B0503020203020204" pitchFamily="34" charset="-78"/>
              </a:rPr>
              <a:t>unreachable</a:t>
            </a:r>
          </a:p>
          <a:p>
            <a:r>
              <a:rPr lang="en-US" sz="1350" dirty="0" smtClean="0">
                <a:latin typeface="Avenir Book" panose="020B0503020203020204" pitchFamily="34" charset="-78"/>
                <a:cs typeface="Avenir Book" panose="020B0503020203020204" pitchFamily="34" charset="-78"/>
              </a:rPr>
              <a:t>3        4         fragmentation required, DF set</a:t>
            </a:r>
            <a:endParaRPr lang="en-US" sz="1350" dirty="0">
              <a:latin typeface="Avenir Book" panose="020B0503020203020204" pitchFamily="34" charset="-78"/>
              <a:cs typeface="Avenir Book" panose="020B0503020203020204" pitchFamily="34" charset="-78"/>
            </a:endParaRPr>
          </a:p>
          <a:p>
            <a:r>
              <a:rPr lang="en-US" sz="1350" dirty="0">
                <a:latin typeface="Avenir Book" panose="020B0503020203020204" pitchFamily="34" charset="-78"/>
                <a:cs typeface="Avenir Book" panose="020B0503020203020204" pitchFamily="34" charset="-78"/>
              </a:rPr>
              <a:t>3        6         dest network unknown</a:t>
            </a:r>
          </a:p>
          <a:p>
            <a:r>
              <a:rPr lang="en-US" sz="1350" dirty="0">
                <a:latin typeface="Avenir Book" panose="020B0503020203020204" pitchFamily="34" charset="-78"/>
                <a:cs typeface="Avenir Book" panose="020B0503020203020204" pitchFamily="34" charset="-78"/>
              </a:rPr>
              <a:t>3        7         dest host unknown</a:t>
            </a:r>
          </a:p>
          <a:p>
            <a:r>
              <a:rPr lang="en-US" sz="1350" dirty="0">
                <a:latin typeface="Avenir Book" panose="020B0503020203020204" pitchFamily="34" charset="-78"/>
                <a:cs typeface="Avenir Book" panose="020B0503020203020204" pitchFamily="34" charset="-78"/>
              </a:rPr>
              <a:t>4        0         source quench (congestion</a:t>
            </a:r>
          </a:p>
          <a:p>
            <a:r>
              <a:rPr lang="en-US" sz="1350" dirty="0">
                <a:latin typeface="Avenir Book" panose="020B0503020203020204" pitchFamily="34" charset="-78"/>
                <a:cs typeface="Avenir Book" panose="020B0503020203020204" pitchFamily="34" charset="-78"/>
              </a:rPr>
              <a:t>                     control - not used)</a:t>
            </a:r>
          </a:p>
          <a:p>
            <a:r>
              <a:rPr lang="en-US" sz="1350" dirty="0">
                <a:latin typeface="Avenir Book" panose="020B0503020203020204" pitchFamily="34" charset="-78"/>
                <a:cs typeface="Avenir Book" panose="020B0503020203020204" pitchFamily="34" charset="-78"/>
              </a:rPr>
              <a:t>8        0         echo request (ping)</a:t>
            </a:r>
          </a:p>
          <a:p>
            <a:r>
              <a:rPr lang="en-US" sz="1350" dirty="0">
                <a:latin typeface="Avenir Book" panose="020B0503020203020204" pitchFamily="34" charset="-78"/>
                <a:cs typeface="Avenir Book" panose="020B0503020203020204" pitchFamily="34" charset="-78"/>
              </a:rPr>
              <a:t>9        0         route advertisement</a:t>
            </a:r>
          </a:p>
          <a:p>
            <a:r>
              <a:rPr lang="en-US" sz="1350" dirty="0">
                <a:latin typeface="Avenir Book" panose="020B0503020203020204" pitchFamily="34" charset="-78"/>
                <a:cs typeface="Avenir Book" panose="020B0503020203020204" pitchFamily="34" charset="-78"/>
              </a:rPr>
              <a:t>10      0         router discovery</a:t>
            </a:r>
          </a:p>
          <a:p>
            <a:r>
              <a:rPr lang="en-US" sz="1350" dirty="0">
                <a:latin typeface="Avenir Book" panose="020B0503020203020204" pitchFamily="34" charset="-78"/>
                <a:cs typeface="Avenir Book" panose="020B0503020203020204" pitchFamily="34" charset="-78"/>
              </a:rPr>
              <a:t>11      0         TTL expired</a:t>
            </a:r>
          </a:p>
          <a:p>
            <a:r>
              <a:rPr lang="en-US" sz="1350" dirty="0">
                <a:latin typeface="Avenir Book" panose="020B0503020203020204" pitchFamily="34" charset="-78"/>
                <a:cs typeface="Avenir Book" panose="020B0503020203020204" pitchFamily="34" charset="-78"/>
              </a:rPr>
              <a:t>12      0         bad IP header</a:t>
            </a:r>
          </a:p>
          <a:p>
            <a:endParaRPr lang="en-US" sz="1350" dirty="0">
              <a:latin typeface="Avenir Book" panose="020B0503020203020204" pitchFamily="34" charset="-78"/>
              <a:cs typeface="Avenir Book" panose="020B0503020203020204" pitchFamily="34" charset="-78"/>
            </a:endParaRPr>
          </a:p>
        </p:txBody>
      </p:sp>
      <p:pic>
        <p:nvPicPr>
          <p:cNvPr id="6" name="Picture 6">
            <a:extLst>
              <a:ext uri="{FF2B5EF4-FFF2-40B4-BE49-F238E27FC236}">
                <a16:creationId xmlns:a16="http://schemas.microsoft.com/office/drawing/2014/main" id="{E1C97506-E533-30EB-6B81-4F80D5A2B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105" y="3295018"/>
            <a:ext cx="3723203" cy="9573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A16212E-67CD-AB25-E34A-1E1B4478D02A}"/>
              </a:ext>
            </a:extLst>
          </p:cNvPr>
          <p:cNvSpPr txBox="1">
            <a:spLocks noChangeArrowheads="1"/>
          </p:cNvSpPr>
          <p:nvPr/>
        </p:nvSpPr>
        <p:spPr bwMode="auto">
          <a:xfrm>
            <a:off x="1891230" y="4252413"/>
            <a:ext cx="460378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https://commons.wikimedia.org/wiki/File:ICMP_header_-_General-en.svg</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67199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FE0E7E-9E1E-584C-8DA4-C41F028D5E2A}"/>
              </a:ext>
            </a:extLst>
          </p:cNvPr>
          <p:cNvSpPr>
            <a:spLocks noGrp="1"/>
          </p:cNvSpPr>
          <p:nvPr>
            <p:ph type="title"/>
          </p:nvPr>
        </p:nvSpPr>
        <p:spPr>
          <a:xfrm>
            <a:off x="587829" y="140685"/>
            <a:ext cx="10655170" cy="960328"/>
          </a:xfrm>
        </p:spPr>
        <p:txBody>
          <a:bodyPr>
            <a:normAutofit/>
          </a:bodyPr>
          <a:lstStyle/>
          <a:p>
            <a:r>
              <a:rPr lang="en-US" dirty="0"/>
              <a:t>ICMP: </a:t>
            </a:r>
            <a:r>
              <a:rPr lang="en-US" dirty="0" smtClean="0"/>
              <a:t>Internet </a:t>
            </a:r>
            <a:r>
              <a:rPr lang="en-US" dirty="0"/>
              <a:t>C</a:t>
            </a:r>
            <a:r>
              <a:rPr lang="en-US" dirty="0" smtClean="0"/>
              <a:t>ontrol </a:t>
            </a:r>
            <a:r>
              <a:rPr lang="en-US" dirty="0"/>
              <a:t>M</a:t>
            </a:r>
            <a:r>
              <a:rPr lang="en-US" dirty="0" smtClean="0"/>
              <a:t>essage </a:t>
            </a:r>
            <a:r>
              <a:rPr lang="en-US" dirty="0"/>
              <a:t>P</a:t>
            </a:r>
            <a:r>
              <a:rPr lang="en-US" dirty="0" smtClean="0"/>
              <a:t>rotocol</a:t>
            </a:r>
            <a:endParaRPr lang="en-US" dirty="0"/>
          </a:p>
        </p:txBody>
      </p:sp>
      <p:sp>
        <p:nvSpPr>
          <p:cNvPr id="5" name="Rectangle 3">
            <a:extLst>
              <a:ext uri="{FF2B5EF4-FFF2-40B4-BE49-F238E27FC236}">
                <a16:creationId xmlns:a16="http://schemas.microsoft.com/office/drawing/2014/main" id="{2FAB9C2F-4523-854D-98E9-120D41AA7083}"/>
              </a:ext>
            </a:extLst>
          </p:cNvPr>
          <p:cNvSpPr txBox="1">
            <a:spLocks noChangeArrowheads="1"/>
          </p:cNvSpPr>
          <p:nvPr/>
        </p:nvSpPr>
        <p:spPr>
          <a:xfrm>
            <a:off x="457199" y="1199322"/>
            <a:ext cx="6690049" cy="371156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Avenir Book" panose="020B0503020203020204" pitchFamily="34" charset="-78"/>
                <a:cs typeface="Avenir Book" panose="020B0503020203020204" pitchFamily="34" charset="-78"/>
              </a:rPr>
              <a:t>ICMP messages carried in IP </a:t>
            </a:r>
            <a:r>
              <a:rPr lang="en-US" sz="2200" dirty="0" smtClean="0">
                <a:latin typeface="Avenir Book" panose="020B0503020203020204" pitchFamily="34" charset="-78"/>
                <a:cs typeface="Avenir Book" panose="020B0503020203020204" pitchFamily="34" charset="-78"/>
              </a:rPr>
              <a:t>datagrams</a:t>
            </a:r>
          </a:p>
          <a:p>
            <a:pPr lvl="1"/>
            <a:r>
              <a:rPr lang="en-US" sz="1800" dirty="0" smtClean="0">
                <a:latin typeface="Avenir Book" panose="020B0503020203020204" pitchFamily="34" charset="-78"/>
                <a:cs typeface="Avenir Book" panose="020B0503020203020204" pitchFamily="34" charset="-78"/>
              </a:rPr>
              <a:t>Protocol number = 1</a:t>
            </a:r>
            <a:endParaRPr lang="en-US" sz="1800" dirty="0" smtClean="0">
              <a:latin typeface="Avenir Book" panose="020B0503020203020204" pitchFamily="34" charset="-78"/>
              <a:cs typeface="Avenir Book" panose="020B0503020203020204" pitchFamily="34" charset="-78"/>
            </a:endParaRPr>
          </a:p>
          <a:p>
            <a:pPr lvl="1"/>
            <a:endParaRPr lang="en-US" sz="1800" dirty="0">
              <a:latin typeface="Avenir Book" panose="020B0503020203020204" pitchFamily="34" charset="-78"/>
              <a:cs typeface="Avenir Book" panose="020B0503020203020204" pitchFamily="34" charset="-78"/>
            </a:endParaRPr>
          </a:p>
        </p:txBody>
      </p:sp>
      <p:pic>
        <p:nvPicPr>
          <p:cNvPr id="2050" name="Picture 2">
            <a:extLst>
              <a:ext uri="{FF2B5EF4-FFF2-40B4-BE49-F238E27FC236}">
                <a16:creationId xmlns:a16="http://schemas.microsoft.com/office/drawing/2014/main" id="{40039605-0642-B7AC-CE7F-74849B8DF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647" y="2271057"/>
            <a:ext cx="4341781" cy="28388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4A00E29-BA0F-ADD7-CC98-C10441075431}"/>
              </a:ext>
            </a:extLst>
          </p:cNvPr>
          <p:cNvSpPr txBox="1">
            <a:spLocks noChangeArrowheads="1"/>
          </p:cNvSpPr>
          <p:nvPr/>
        </p:nvSpPr>
        <p:spPr bwMode="auto">
          <a:xfrm>
            <a:off x="7384057" y="4929271"/>
            <a:ext cx="4519035"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https://commons.wikimedia.org/wiki/File:ICMPv4_encapsulation-en.svg</a:t>
            </a:r>
            <a:endParaRPr lang="en-US" altLang="en-US" sz="1000" dirty="0">
              <a:solidFill>
                <a:prstClr val="black"/>
              </a:solidFill>
              <a:latin typeface="Avenir Book" panose="020B0503020203020204" pitchFamily="34" charset="-78"/>
              <a:cs typeface="Avenir Book" panose="020B0503020203020204" pitchFamily="34" charset="-78"/>
            </a:endParaRPr>
          </a:p>
        </p:txBody>
      </p:sp>
      <p:pic>
        <p:nvPicPr>
          <p:cNvPr id="7" name="Picture 6">
            <a:extLst>
              <a:ext uri="{FF2B5EF4-FFF2-40B4-BE49-F238E27FC236}">
                <a16:creationId xmlns:a16="http://schemas.microsoft.com/office/drawing/2014/main" id="{E1C97506-E533-30EB-6B81-4F80D5A2B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1974" y="1089262"/>
            <a:ext cx="3723203" cy="95739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V="1">
            <a:off x="3448594" y="1262743"/>
            <a:ext cx="4223657" cy="1195699"/>
          </a:xfrm>
          <a:prstGeom prst="line">
            <a:avLst/>
          </a:prstGeom>
          <a:ln w="15875">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314428" y="1995309"/>
            <a:ext cx="4928571" cy="463134"/>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3">
            <a:extLst>
              <a:ext uri="{FF2B5EF4-FFF2-40B4-BE49-F238E27FC236}">
                <a16:creationId xmlns:a16="http://schemas.microsoft.com/office/drawing/2014/main" id="{2A16212E-67CD-AB25-E34A-1E1B4478D02A}"/>
              </a:ext>
            </a:extLst>
          </p:cNvPr>
          <p:cNvSpPr txBox="1">
            <a:spLocks noChangeArrowheads="1"/>
          </p:cNvSpPr>
          <p:nvPr/>
        </p:nvSpPr>
        <p:spPr bwMode="auto">
          <a:xfrm>
            <a:off x="7384057" y="4632728"/>
            <a:ext cx="460378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https://commons.wikimedia.org/wiki/File:ICMP_header_-_General-en.svg</a:t>
            </a:r>
            <a:endParaRPr lang="en-US" altLang="en-US" sz="1000" dirty="0">
              <a:solidFill>
                <a:prstClr val="black"/>
              </a:solidFill>
              <a:latin typeface="Avenir Book" panose="020B0503020203020204" pitchFamily="34" charset="-78"/>
              <a:cs typeface="Avenir Book" panose="020B0503020203020204" pitchFamily="34" charset="-78"/>
            </a:endParaRPr>
          </a:p>
        </p:txBody>
      </p:sp>
      <p:sp>
        <p:nvSpPr>
          <p:cNvPr id="6" name="TextBox 5"/>
          <p:cNvSpPr txBox="1"/>
          <p:nvPr/>
        </p:nvSpPr>
        <p:spPr>
          <a:xfrm>
            <a:off x="4172989" y="2556751"/>
            <a:ext cx="224444" cy="369332"/>
          </a:xfrm>
          <a:prstGeom prst="rect">
            <a:avLst/>
          </a:prstGeom>
          <a:solidFill>
            <a:schemeClr val="bg1"/>
          </a:solidFill>
        </p:spPr>
        <p:txBody>
          <a:bodyPr wrap="square" rtlCol="0">
            <a:spAutoFit/>
          </a:bodyPr>
          <a:lstStyle/>
          <a:p>
            <a:endParaRPr lang="en-IN" dirty="0"/>
          </a:p>
        </p:txBody>
      </p:sp>
      <p:sp>
        <p:nvSpPr>
          <p:cNvPr id="12" name="TextBox 11"/>
          <p:cNvSpPr txBox="1"/>
          <p:nvPr/>
        </p:nvSpPr>
        <p:spPr>
          <a:xfrm>
            <a:off x="5405843" y="2721170"/>
            <a:ext cx="199104" cy="3693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94983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86940" y="419642"/>
            <a:ext cx="7886700" cy="670967"/>
          </a:xfrm>
        </p:spPr>
        <p:txBody>
          <a:bodyPr>
            <a:normAutofit fontScale="90000"/>
          </a:bodyPr>
          <a:lstStyle/>
          <a:p>
            <a:r>
              <a:rPr lang="en-US" dirty="0" smtClean="0"/>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789328" y="1133846"/>
            <a:ext cx="3030141" cy="3994547"/>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33" y="973"/>
              <a:ext cx="3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ver</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498" y="1012"/>
              <a:ext cx="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896" y="607"/>
              <a:ext cx="5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 bits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51" y="2943"/>
              <a:ext cx="1405"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payload data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(variable length,</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typically a TCP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or UDP segment)</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16-bit identifier</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41" y="1549"/>
              <a:ext cx="8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1972" y="1531"/>
              <a:ext cx="6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time to</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40" y="1959"/>
              <a:ext cx="1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source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01" y="90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24" y="901"/>
              <a:ext cx="6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type of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service</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flgs</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offset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38" y="1525"/>
              <a:ext cx="54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31" y="2235"/>
              <a:ext cx="1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destination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48" y="2529"/>
              <a:ext cx="1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options (if any)</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2256869" y="1424353"/>
            <a:ext cx="2699147" cy="300036"/>
            <a:chOff x="-198" y="851"/>
            <a:chExt cx="2267" cy="252"/>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IP protocol version number</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2379502" y="1689872"/>
            <a:ext cx="2863454" cy="300039"/>
            <a:chOff x="-95" y="1074"/>
            <a:chExt cx="2405" cy="252"/>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 length(bytes)</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72258" y="2519938"/>
            <a:ext cx="4151711" cy="958454"/>
            <a:chOff x="-773" y="1434"/>
            <a:chExt cx="3487" cy="805"/>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 layer protocol </a:t>
              </a:r>
              <a:r>
                <a:rPr lang="en-US" altLang="en-US" sz="1200" kern="0" dirty="0">
                  <a:solidFill>
                    <a:srgbClr val="000000"/>
                  </a:solidFill>
                  <a:latin typeface="Avenir Book" panose="020B0503020203020204" pitchFamily="34" charset="-78"/>
                  <a:cs typeface="Avenir Book" panose="020B0503020203020204" pitchFamily="34" charset="-78"/>
                </a:rPr>
                <a:t>(e.g., TCP or UDP)</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7534910" y="1425548"/>
            <a:ext cx="1834753" cy="508397"/>
            <a:chOff x="4235" y="852"/>
            <a:chExt cx="1541" cy="427"/>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114"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total datagram</a:t>
              </a:r>
            </a:p>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3201036" y="1731545"/>
            <a:ext cx="2533652" cy="1113239"/>
            <a:chOff x="595" y="1109"/>
            <a:chExt cx="2128" cy="93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91"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“type” of service:</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diffserv (0:5)</a:t>
              </a:r>
            </a:p>
            <a:p>
              <a:pPr marL="214313" indent="-123825" defTabSz="685800" eaLnBrk="0" fontAlgn="base" hangingPunct="0">
                <a:spcBef>
                  <a:spcPct val="0"/>
                </a:spcBef>
                <a:spcAft>
                  <a:spcPct val="0"/>
                </a:spcAft>
                <a:buClr>
                  <a:srgbClr val="0000A8"/>
                </a:buClr>
                <a:buFont typeface="Wingdings" pitchFamily="2" charset="2"/>
                <a:buChar char="§"/>
                <a:defRPr/>
              </a:pPr>
              <a:r>
                <a:rPr lang="en-US" altLang="ja-JP" sz="1200" kern="0" dirty="0">
                  <a:solidFill>
                    <a:srgbClr val="000000"/>
                  </a:solidFill>
                  <a:latin typeface="Avenir Book" panose="020B0503020203020204" pitchFamily="34" charset="-78"/>
                  <a:cs typeface="Avenir Book" panose="020B0503020203020204" pitchFamily="34" charset="-78"/>
                </a:rPr>
                <a:t>ECN (6:7)</a:t>
              </a:r>
            </a:p>
            <a:p>
              <a:pPr algn="r" defTabSz="685800" eaLnBrk="0" fontAlgn="base" hangingPunct="0">
                <a:spcBef>
                  <a:spcPct val="0"/>
                </a:spcBef>
                <a:spcAft>
                  <a:spcPct val="0"/>
                </a:spcAft>
                <a:defRPr/>
              </a:pPr>
              <a:r>
                <a:rPr lang="en-US" altLang="ja-JP" sz="1350" kern="0" dirty="0">
                  <a:solidFill>
                    <a:srgbClr val="000000"/>
                  </a:solidFill>
                  <a:latin typeface="Avenir Book" panose="020B0503020203020204" pitchFamily="34" charset="-78"/>
                  <a:cs typeface="Avenir Book" panose="020B0503020203020204" pitchFamily="34" charset="-78"/>
                </a:rPr>
                <a:t> </a:t>
              </a:r>
              <a:endParaRPr lang="en-US" altLang="en-US" sz="750" kern="0" dirty="0">
                <a:solidFill>
                  <a:srgbClr val="000000"/>
                </a:solidFill>
                <a:latin typeface="Avenir Book" panose="020B0503020203020204" pitchFamily="34" charset="-78"/>
                <a:cs typeface="Avenir Book" panose="020B0503020203020204" pitchFamily="34" charset="-78"/>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206171" y="1891082"/>
            <a:ext cx="3176588" cy="508397"/>
            <a:chOff x="3119" y="1243"/>
            <a:chExt cx="2668" cy="42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124"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fragmentation/</a:t>
              </a:r>
            </a:p>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2048481" y="2586642"/>
            <a:ext cx="2981327" cy="565548"/>
            <a:chOff x="-366" y="1483"/>
            <a:chExt cx="2504" cy="475"/>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TTL: remaining  max hops</a:t>
              </a:r>
            </a:p>
            <a:p>
              <a:pPr algn="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248242" y="3447350"/>
            <a:ext cx="2978927" cy="507831"/>
            <a:chOff x="7719934" y="4348085"/>
            <a:chExt cx="3971903" cy="677106"/>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263029" y="2724741"/>
            <a:ext cx="2978927" cy="300082"/>
            <a:chOff x="7719934" y="4348085"/>
            <a:chExt cx="3971903" cy="400108"/>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249467" y="3083139"/>
            <a:ext cx="3135848" cy="507831"/>
            <a:chOff x="7719934" y="4348085"/>
            <a:chExt cx="4181130" cy="677106"/>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67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261091" y="2376961"/>
            <a:ext cx="2978927" cy="300082"/>
            <a:chOff x="7719934" y="4348085"/>
            <a:chExt cx="3971903" cy="400108"/>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169336" y="1504817"/>
            <a:ext cx="2348720" cy="3624943"/>
            <a:chOff x="9209324" y="1834243"/>
            <a:chExt cx="3131625"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30"/>
              <a:ext cx="3131625" cy="677108"/>
            </a:xfrm>
            <a:prstGeom prst="rect">
              <a:avLst/>
            </a:prstGeom>
            <a:solidFill>
              <a:schemeClr val="bg1"/>
            </a:solid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Maximum length: 64K bytes</a:t>
              </a:r>
            </a:p>
            <a:p>
              <a:pPr defTabSz="685800">
                <a:defRPr/>
              </a:pPr>
              <a:r>
                <a:rPr lang="en-US" sz="1350" dirty="0">
                  <a:solidFill>
                    <a:prstClr val="black"/>
                  </a:solidFill>
                  <a:latin typeface="Avenir Book" panose="020B0503020203020204" pitchFamily="34" charset="-78"/>
                  <a:cs typeface="Avenir Book" panose="020B0503020203020204" pitchFamily="34" charset="-78"/>
                </a:rPr>
                <a:t>Typically: 1500 bytes or less</a:t>
              </a:r>
            </a:p>
          </p:txBody>
        </p:sp>
      </p:grpSp>
    </p:spTree>
    <p:extLst>
      <p:ext uri="{BB962C8B-B14F-4D97-AF65-F5344CB8AC3E}">
        <p14:creationId xmlns:p14="http://schemas.microsoft.com/office/powerpoint/2010/main" val="2302336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47226"/>
            <a:ext cx="7886700" cy="670967"/>
          </a:xfrm>
        </p:spPr>
        <p:txBody>
          <a:bodyPr>
            <a:normAutofit fontScale="90000"/>
          </a:bodyPr>
          <a:lstStyle/>
          <a:p>
            <a:r>
              <a:rPr lang="en-US" dirty="0"/>
              <a:t>MTU Discovery and ICMP</a:t>
            </a:r>
          </a:p>
        </p:txBody>
      </p:sp>
      <p:sp>
        <p:nvSpPr>
          <p:cNvPr id="370" name="Rectangle 60">
            <a:extLst>
              <a:ext uri="{FF2B5EF4-FFF2-40B4-BE49-F238E27FC236}">
                <a16:creationId xmlns:a16="http://schemas.microsoft.com/office/drawing/2014/main" id="{591C6D9B-A3D7-8144-8B0B-BBF79011C2D7}"/>
              </a:ext>
            </a:extLst>
          </p:cNvPr>
          <p:cNvSpPr>
            <a:spLocks noChangeArrowheads="1"/>
          </p:cNvSpPr>
          <p:nvPr/>
        </p:nvSpPr>
        <p:spPr bwMode="auto">
          <a:xfrm>
            <a:off x="421646" y="1221171"/>
            <a:ext cx="9180544" cy="125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lnSpc>
                <a:spcPct val="85000"/>
              </a:lnSpc>
              <a:spcBef>
                <a:spcPct val="20000"/>
              </a:spcBef>
              <a:spcAft>
                <a:spcPct val="0"/>
              </a:spcAft>
              <a:buClr>
                <a:srgbClr val="000099"/>
              </a:buClr>
              <a:buSzPct val="65000"/>
              <a:buFont typeface="Wingdings" pitchFamily="2" charset="2"/>
              <a:buNone/>
            </a:pPr>
            <a:r>
              <a:rPr lang="en-US" altLang="en-US" dirty="0">
                <a:solidFill>
                  <a:srgbClr val="0000A3"/>
                </a:solidFill>
                <a:latin typeface="Avenir Book" panose="020B0503020203020204" pitchFamily="34" charset="-78"/>
                <a:cs typeface="Avenir Book" panose="020B0503020203020204" pitchFamily="34" charset="-78"/>
              </a:rPr>
              <a:t>F</a:t>
            </a:r>
            <a:r>
              <a:rPr lang="en-US" altLang="en-US" dirty="0" smtClean="0">
                <a:solidFill>
                  <a:srgbClr val="0000A3"/>
                </a:solidFill>
                <a:latin typeface="Avenir Book" panose="020B0503020203020204" pitchFamily="34" charset="-78"/>
                <a:cs typeface="Avenir Book" panose="020B0503020203020204" pitchFamily="34" charset="-78"/>
              </a:rPr>
              <a:t>ragmentation is often undesirable</a:t>
            </a:r>
            <a:endParaRPr lang="en-US" altLang="en-US" dirty="0">
              <a:solidFill>
                <a:srgbClr val="0000A3"/>
              </a:solidFill>
              <a:latin typeface="Avenir Book" panose="020B0503020203020204" pitchFamily="34" charset="-78"/>
              <a:cs typeface="Avenir Book" panose="020B0503020203020204" pitchFamily="34" charset="-78"/>
            </a:endParaRP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smtClean="0">
                <a:solidFill>
                  <a:srgbClr val="000000"/>
                </a:solidFill>
                <a:latin typeface="Avenir Book" panose="020B0503020203020204" pitchFamily="34" charset="-78"/>
                <a:cs typeface="Avenir Book" panose="020B0503020203020204" pitchFamily="34" charset="-78"/>
              </a:rPr>
              <a:t>More overhead for the routers</a:t>
            </a:r>
            <a:endParaRPr lang="en-US" altLang="en-US" sz="1800" dirty="0">
              <a:solidFill>
                <a:srgbClr val="000000"/>
              </a:solidFill>
              <a:latin typeface="Avenir Book" panose="020B0503020203020204" pitchFamily="34" charset="-78"/>
              <a:cs typeface="Avenir Book" panose="020B0503020203020204" pitchFamily="34" charset="-78"/>
            </a:endParaRPr>
          </a:p>
          <a:p>
            <a:pPr marL="302419"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smtClean="0">
                <a:solidFill>
                  <a:srgbClr val="0000FF"/>
                </a:solidFill>
                <a:latin typeface="Avenir Book" panose="020B0503020203020204" pitchFamily="34" charset="-78"/>
                <a:cs typeface="Avenir Book" panose="020B0503020203020204" pitchFamily="34" charset="-78"/>
              </a:rPr>
              <a:t>Solution:</a:t>
            </a:r>
            <a:r>
              <a:rPr lang="en-US" altLang="en-US" sz="1800" dirty="0" smtClean="0">
                <a:solidFill>
                  <a:srgbClr val="000000"/>
                </a:solidFill>
                <a:latin typeface="Avenir Book" panose="020B0503020203020204" pitchFamily="34" charset="-78"/>
                <a:cs typeface="Avenir Book" panose="020B0503020203020204" pitchFamily="34" charset="-78"/>
              </a:rPr>
              <a:t> discover the MTU that will fit for all the links</a:t>
            </a:r>
          </a:p>
          <a:p>
            <a:pPr marL="702469" lvl="1" indent="-213122" eaLnBrk="0" fontAlgn="base" hangingPunct="0">
              <a:lnSpc>
                <a:spcPct val="85000"/>
              </a:lnSpc>
              <a:spcBef>
                <a:spcPct val="20000"/>
              </a:spcBef>
              <a:spcAft>
                <a:spcPct val="0"/>
              </a:spcAft>
              <a:buClr>
                <a:srgbClr val="000099"/>
              </a:buClr>
              <a:buSzPct val="100000"/>
              <a:buFont typeface="Wingdings" pitchFamily="2" charset="2"/>
              <a:buChar char="§"/>
            </a:pPr>
            <a:r>
              <a:rPr lang="en-US" altLang="en-US" sz="1800" dirty="0" smtClean="0">
                <a:solidFill>
                  <a:srgbClr val="000000"/>
                </a:solidFill>
                <a:latin typeface="Avenir Book" panose="020B0503020203020204" pitchFamily="34" charset="-78"/>
                <a:cs typeface="Avenir Book" panose="020B0503020203020204" pitchFamily="34" charset="-78"/>
              </a:rPr>
              <a:t>Implemented using </a:t>
            </a:r>
            <a:r>
              <a:rPr lang="en-US" altLang="en-US" sz="1800" dirty="0" smtClean="0">
                <a:solidFill>
                  <a:srgbClr val="000000"/>
                </a:solidFill>
                <a:latin typeface="Avenir Book" panose="020B0503020203020204" pitchFamily="34" charset="-78"/>
                <a:cs typeface="Avenir Book" panose="020B0503020203020204" pitchFamily="34" charset="-78"/>
              </a:rPr>
              <a:t>ICMP </a:t>
            </a:r>
            <a:r>
              <a:rPr lang="en-US" altLang="en-US" sz="1800" dirty="0" smtClean="0">
                <a:solidFill>
                  <a:srgbClr val="C00000"/>
                </a:solidFill>
                <a:latin typeface="Avenir Book" panose="020B0503020203020204" pitchFamily="34" charset="-78"/>
                <a:cs typeface="Avenir Book" panose="020B0503020203020204" pitchFamily="34" charset="-78"/>
              </a:rPr>
              <a:t>(type 3, code 4) </a:t>
            </a:r>
            <a:r>
              <a:rPr lang="en-US" altLang="en-US" sz="1800" dirty="0" smtClean="0">
                <a:solidFill>
                  <a:srgbClr val="000000"/>
                </a:solidFill>
                <a:latin typeface="Avenir Book" panose="020B0503020203020204" pitchFamily="34" charset="-78"/>
                <a:cs typeface="Avenir Book" panose="020B0503020203020204" pitchFamily="34" charset="-78"/>
                <a:sym typeface="Wingdings" panose="05000000000000000000" pitchFamily="2" charset="2"/>
              </a:rPr>
              <a:t> DF bit is set to 1</a:t>
            </a:r>
            <a:endParaRPr lang="en-US" altLang="en-US" sz="1800" dirty="0">
              <a:solidFill>
                <a:srgbClr val="000000"/>
              </a:solidFill>
              <a:latin typeface="Avenir Book" panose="020B0503020203020204" pitchFamily="34" charset="-78"/>
              <a:cs typeface="Avenir Book" panose="020B0503020203020204" pitchFamily="34" charset="-78"/>
            </a:endParaRPr>
          </a:p>
          <a:p>
            <a:pPr eaLnBrk="0" fontAlgn="base" hangingPunct="0">
              <a:lnSpc>
                <a:spcPct val="85000"/>
              </a:lnSpc>
              <a:spcBef>
                <a:spcPct val="20000"/>
              </a:spcBef>
              <a:spcAft>
                <a:spcPct val="0"/>
              </a:spcAft>
              <a:buClr>
                <a:srgbClr val="000099"/>
              </a:buClr>
              <a:buSzPct val="65000"/>
              <a:buFont typeface="Wingdings" pitchFamily="2" charset="2"/>
              <a:buChar char="v"/>
            </a:pPr>
            <a:endParaRPr lang="en-US" altLang="en-US" sz="1500" dirty="0">
              <a:solidFill>
                <a:srgbClr val="000000"/>
              </a:solidFill>
              <a:latin typeface="Avenir Book" panose="020B0503020203020204" pitchFamily="34" charset="-78"/>
              <a:cs typeface="Avenir Book" panose="020B0503020203020204" pitchFamily="34" charset="-78"/>
            </a:endParaRPr>
          </a:p>
        </p:txBody>
      </p:sp>
      <p:pic>
        <p:nvPicPr>
          <p:cNvPr id="2050" name="Picture 2" descr="pmtud_ipfrag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8328" y="2765240"/>
            <a:ext cx="4516466" cy="212358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Grp="1" noUngrp="1" noChangeAspect="1"/>
          </p:cNvGrpSpPr>
          <p:nvPr/>
        </p:nvGrpSpPr>
        <p:grpSpPr>
          <a:xfrm>
            <a:off x="553993" y="3147585"/>
            <a:ext cx="6068227" cy="1861617"/>
            <a:chOff x="685800" y="2492375"/>
            <a:chExt cx="7772400" cy="2384425"/>
          </a:xfrm>
        </p:grpSpPr>
        <p:pic>
          <p:nvPicPr>
            <p:cNvPr id="7" name="Picture 6" descr="05_Page_39.tif"/>
            <p:cNvPicPr>
              <a:picLocks noRot="1" noChangeAspect="1" noMove="1" noResize="1"/>
            </p:cNvPicPr>
            <p:nvPr isPhoto="1"/>
          </p:nvPicPr>
          <p:blipFill>
            <a:blip r:embed="rId4" cstate="print">
              <a:lum/>
            </a:blip>
            <a:stretch>
              <a:fillRect/>
            </a:stretch>
          </p:blipFill>
          <p:spPr>
            <a:xfrm>
              <a:off x="685800" y="2492375"/>
              <a:ext cx="7772400" cy="1873250"/>
            </a:xfrm>
            <a:prstGeom prst="rect">
              <a:avLst/>
            </a:prstGeom>
            <a:noFill/>
            <a:ln>
              <a:noFill/>
            </a:ln>
          </p:spPr>
        </p:pic>
        <p:sp>
          <p:nvSpPr>
            <p:cNvPr id="8" name="Rectangle 7"/>
            <p:cNvSpPr/>
            <p:nvPr/>
          </p:nvSpPr>
          <p:spPr>
            <a:xfrm>
              <a:off x="685800" y="4533900"/>
              <a:ext cx="7772400" cy="342900"/>
            </a:xfrm>
            <a:prstGeom prst="rect">
              <a:avLst/>
            </a:prstGeom>
            <a:noFill/>
            <a:ln>
              <a:noFill/>
            </a:ln>
          </p:spPr>
          <p:txBody>
            <a:bodyPr anchor="ctr">
              <a:noAutofit/>
            </a:bodyPr>
            <a:lstStyle/>
            <a:p>
              <a:pPr algn="ctr"/>
              <a:endParaRPr lang="en-US" sz="2000" dirty="0" smtClean="0"/>
            </a:p>
          </p:txBody>
        </p:sp>
      </p:grpSp>
      <p:sp>
        <p:nvSpPr>
          <p:cNvPr id="9" name="Rectangle 3">
            <a:extLst>
              <a:ext uri="{FF2B5EF4-FFF2-40B4-BE49-F238E27FC236}">
                <a16:creationId xmlns:a16="http://schemas.microsoft.com/office/drawing/2014/main" id="{2A16212E-67CD-AB25-E34A-1E1B4478D02A}"/>
              </a:ext>
            </a:extLst>
          </p:cNvPr>
          <p:cNvSpPr txBox="1">
            <a:spLocks noChangeArrowheads="1"/>
          </p:cNvSpPr>
          <p:nvPr/>
        </p:nvSpPr>
        <p:spPr bwMode="auto">
          <a:xfrm>
            <a:off x="7398328" y="4888825"/>
            <a:ext cx="479367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https://www.cisco.com/c/en/us/support/docs/ip/generic-routing-encapsulation-gre/25885-pmtud-ipfrag.html</a:t>
            </a:r>
            <a:endParaRPr lang="en-US" altLang="en-US" sz="10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24320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38">
            <a:extLst>
              <a:ext uri="{FF2B5EF4-FFF2-40B4-BE49-F238E27FC236}">
                <a16:creationId xmlns:a16="http://schemas.microsoft.com/office/drawing/2014/main" id="{AC6D9F55-2634-3E47-8DAC-F9B6C7AB8ECD}"/>
              </a:ext>
            </a:extLst>
          </p:cNvPr>
          <p:cNvSpPr>
            <a:spLocks noChangeShapeType="1"/>
          </p:cNvSpPr>
          <p:nvPr/>
        </p:nvSpPr>
        <p:spPr bwMode="auto">
          <a:xfrm>
            <a:off x="4165463" y="1488742"/>
            <a:ext cx="216694" cy="19883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11" name="Line 105">
            <a:extLst>
              <a:ext uri="{FF2B5EF4-FFF2-40B4-BE49-F238E27FC236}">
                <a16:creationId xmlns:a16="http://schemas.microsoft.com/office/drawing/2014/main" id="{63045DF4-4308-5F42-9EFE-B4355F710F5B}"/>
              </a:ext>
            </a:extLst>
          </p:cNvPr>
          <p:cNvSpPr>
            <a:spLocks noChangeShapeType="1"/>
          </p:cNvSpPr>
          <p:nvPr/>
        </p:nvSpPr>
        <p:spPr bwMode="auto">
          <a:xfrm flipV="1">
            <a:off x="4760777" y="1526841"/>
            <a:ext cx="344091" cy="15597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12" name="Line 106">
            <a:extLst>
              <a:ext uri="{FF2B5EF4-FFF2-40B4-BE49-F238E27FC236}">
                <a16:creationId xmlns:a16="http://schemas.microsoft.com/office/drawing/2014/main" id="{BBB17065-A510-114A-8621-EE1EA354173C}"/>
              </a:ext>
            </a:extLst>
          </p:cNvPr>
          <p:cNvSpPr>
            <a:spLocks noChangeShapeType="1"/>
          </p:cNvSpPr>
          <p:nvPr/>
        </p:nvSpPr>
        <p:spPr bwMode="auto">
          <a:xfrm>
            <a:off x="5462056" y="1514935"/>
            <a:ext cx="364331" cy="15597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grpSp>
        <p:nvGrpSpPr>
          <p:cNvPr id="111" name="Group 110">
            <a:extLst>
              <a:ext uri="{FF2B5EF4-FFF2-40B4-BE49-F238E27FC236}">
                <a16:creationId xmlns:a16="http://schemas.microsoft.com/office/drawing/2014/main" id="{E4D00AFC-0ED6-A64F-9541-51DAA9871165}"/>
              </a:ext>
            </a:extLst>
          </p:cNvPr>
          <p:cNvGrpSpPr/>
          <p:nvPr/>
        </p:nvGrpSpPr>
        <p:grpSpPr>
          <a:xfrm>
            <a:off x="4288799" y="1576585"/>
            <a:ext cx="487496" cy="247879"/>
            <a:chOff x="7493876" y="2774731"/>
            <a:chExt cx="1481958" cy="894622"/>
          </a:xfrm>
        </p:grpSpPr>
        <p:sp>
          <p:nvSpPr>
            <p:cNvPr id="112" name="Freeform 111">
              <a:extLst>
                <a:ext uri="{FF2B5EF4-FFF2-40B4-BE49-F238E27FC236}">
                  <a16:creationId xmlns:a16="http://schemas.microsoft.com/office/drawing/2014/main" id="{C93E02DF-CF0A-644B-AB8D-34591D46844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13" name="Oval 112">
              <a:extLst>
                <a:ext uri="{FF2B5EF4-FFF2-40B4-BE49-F238E27FC236}">
                  <a16:creationId xmlns:a16="http://schemas.microsoft.com/office/drawing/2014/main" id="{3C6363F8-760E-CD43-9C20-7F297BBFA41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14" name="Group 113">
              <a:extLst>
                <a:ext uri="{FF2B5EF4-FFF2-40B4-BE49-F238E27FC236}">
                  <a16:creationId xmlns:a16="http://schemas.microsoft.com/office/drawing/2014/main" id="{5B499BB5-5460-0F44-8DA1-58EE15E17F9F}"/>
                </a:ext>
              </a:extLst>
            </p:cNvPr>
            <p:cNvGrpSpPr/>
            <p:nvPr/>
          </p:nvGrpSpPr>
          <p:grpSpPr>
            <a:xfrm>
              <a:off x="7713663" y="2848339"/>
              <a:ext cx="1042107" cy="425543"/>
              <a:chOff x="7786941" y="2884917"/>
              <a:chExt cx="897649" cy="353919"/>
            </a:xfrm>
          </p:grpSpPr>
          <p:sp>
            <p:nvSpPr>
              <p:cNvPr id="115" name="Freeform 114">
                <a:extLst>
                  <a:ext uri="{FF2B5EF4-FFF2-40B4-BE49-F238E27FC236}">
                    <a16:creationId xmlns:a16="http://schemas.microsoft.com/office/drawing/2014/main" id="{A1B123EB-792C-1943-9428-27089B1302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16" name="Freeform 115">
                <a:extLst>
                  <a:ext uri="{FF2B5EF4-FFF2-40B4-BE49-F238E27FC236}">
                    <a16:creationId xmlns:a16="http://schemas.microsoft.com/office/drawing/2014/main" id="{EFA5F314-D129-134E-989C-1CC396D3EE2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17" name="Freeform 116">
                <a:extLst>
                  <a:ext uri="{FF2B5EF4-FFF2-40B4-BE49-F238E27FC236}">
                    <a16:creationId xmlns:a16="http://schemas.microsoft.com/office/drawing/2014/main" id="{A7E62618-55BE-E34D-9B94-9EE77B3B4BA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18" name="Freeform 117">
                <a:extLst>
                  <a:ext uri="{FF2B5EF4-FFF2-40B4-BE49-F238E27FC236}">
                    <a16:creationId xmlns:a16="http://schemas.microsoft.com/office/drawing/2014/main" id="{733A7749-5FD2-8940-8960-CEC5428B6D9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sp>
        <p:nvSpPr>
          <p:cNvPr id="13" name="Line 108">
            <a:extLst>
              <a:ext uri="{FF2B5EF4-FFF2-40B4-BE49-F238E27FC236}">
                <a16:creationId xmlns:a16="http://schemas.microsoft.com/office/drawing/2014/main" id="{05A1B007-E11B-6440-851C-A21C76D35D19}"/>
              </a:ext>
            </a:extLst>
          </p:cNvPr>
          <p:cNvSpPr>
            <a:spLocks noChangeShapeType="1"/>
          </p:cNvSpPr>
          <p:nvPr/>
        </p:nvSpPr>
        <p:spPr bwMode="auto">
          <a:xfrm flipH="1">
            <a:off x="5283460" y="1313719"/>
            <a:ext cx="261938" cy="1143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17" name="Line 291">
            <a:extLst>
              <a:ext uri="{FF2B5EF4-FFF2-40B4-BE49-F238E27FC236}">
                <a16:creationId xmlns:a16="http://schemas.microsoft.com/office/drawing/2014/main" id="{ED7DFDB5-79C1-BA48-ACC4-FB16560BA3AE}"/>
              </a:ext>
            </a:extLst>
          </p:cNvPr>
          <p:cNvSpPr>
            <a:spLocks noChangeShapeType="1"/>
          </p:cNvSpPr>
          <p:nvPr/>
        </p:nvSpPr>
        <p:spPr bwMode="auto">
          <a:xfrm>
            <a:off x="5259648" y="1613757"/>
            <a:ext cx="171450" cy="2333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grpSp>
        <p:nvGrpSpPr>
          <p:cNvPr id="103" name="Group 102">
            <a:extLst>
              <a:ext uri="{FF2B5EF4-FFF2-40B4-BE49-F238E27FC236}">
                <a16:creationId xmlns:a16="http://schemas.microsoft.com/office/drawing/2014/main" id="{7FC7DDB9-40D0-BA4F-8140-D2ED6764D1A8}"/>
              </a:ext>
            </a:extLst>
          </p:cNvPr>
          <p:cNvGrpSpPr/>
          <p:nvPr/>
        </p:nvGrpSpPr>
        <p:grpSpPr>
          <a:xfrm>
            <a:off x="5000258" y="1414699"/>
            <a:ext cx="487496" cy="247879"/>
            <a:chOff x="7493876" y="2774731"/>
            <a:chExt cx="1481958" cy="894622"/>
          </a:xfrm>
        </p:grpSpPr>
        <p:sp>
          <p:nvSpPr>
            <p:cNvPr id="104" name="Freeform 103">
              <a:extLst>
                <a:ext uri="{FF2B5EF4-FFF2-40B4-BE49-F238E27FC236}">
                  <a16:creationId xmlns:a16="http://schemas.microsoft.com/office/drawing/2014/main" id="{1B210B08-92DC-EB44-8B60-4ADC7FE57C2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05" name="Oval 104">
              <a:extLst>
                <a:ext uri="{FF2B5EF4-FFF2-40B4-BE49-F238E27FC236}">
                  <a16:creationId xmlns:a16="http://schemas.microsoft.com/office/drawing/2014/main" id="{E751B67E-ABA3-F244-911F-412E43C6FA3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06" name="Group 105">
              <a:extLst>
                <a:ext uri="{FF2B5EF4-FFF2-40B4-BE49-F238E27FC236}">
                  <a16:creationId xmlns:a16="http://schemas.microsoft.com/office/drawing/2014/main" id="{6C00EE59-3588-C548-B87B-9A62D4AFC08A}"/>
                </a:ext>
              </a:extLst>
            </p:cNvPr>
            <p:cNvGrpSpPr/>
            <p:nvPr/>
          </p:nvGrpSpPr>
          <p:grpSpPr>
            <a:xfrm>
              <a:off x="7713663" y="2848339"/>
              <a:ext cx="1042107" cy="425543"/>
              <a:chOff x="7786941" y="2884917"/>
              <a:chExt cx="897649" cy="353919"/>
            </a:xfrm>
          </p:grpSpPr>
          <p:sp>
            <p:nvSpPr>
              <p:cNvPr id="107" name="Freeform 106">
                <a:extLst>
                  <a:ext uri="{FF2B5EF4-FFF2-40B4-BE49-F238E27FC236}">
                    <a16:creationId xmlns:a16="http://schemas.microsoft.com/office/drawing/2014/main" id="{D1BA194A-69B1-9E4B-84DD-6478D47894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08" name="Freeform 107">
                <a:extLst>
                  <a:ext uri="{FF2B5EF4-FFF2-40B4-BE49-F238E27FC236}">
                    <a16:creationId xmlns:a16="http://schemas.microsoft.com/office/drawing/2014/main" id="{64C7D0B6-9A61-9441-A7FB-6A38EEA37D3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09" name="Freeform 108">
                <a:extLst>
                  <a:ext uri="{FF2B5EF4-FFF2-40B4-BE49-F238E27FC236}">
                    <a16:creationId xmlns:a16="http://schemas.microsoft.com/office/drawing/2014/main" id="{2214EE46-9163-0E4F-A2C7-89CDCA14B98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10" name="Freeform 109">
                <a:extLst>
                  <a:ext uri="{FF2B5EF4-FFF2-40B4-BE49-F238E27FC236}">
                    <a16:creationId xmlns:a16="http://schemas.microsoft.com/office/drawing/2014/main" id="{7A203D1E-032C-DA4B-848D-E56E4CAC18D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sp>
        <p:nvSpPr>
          <p:cNvPr id="3" name="Title 2">
            <a:extLst>
              <a:ext uri="{FF2B5EF4-FFF2-40B4-BE49-F238E27FC236}">
                <a16:creationId xmlns:a16="http://schemas.microsoft.com/office/drawing/2014/main" id="{91FE0E7E-9E1E-584C-8DA4-C41F028D5E2A}"/>
              </a:ext>
            </a:extLst>
          </p:cNvPr>
          <p:cNvSpPr>
            <a:spLocks noGrp="1"/>
          </p:cNvSpPr>
          <p:nvPr>
            <p:ph type="title"/>
          </p:nvPr>
        </p:nvSpPr>
        <p:spPr>
          <a:xfrm>
            <a:off x="2186406" y="132372"/>
            <a:ext cx="7886700" cy="928814"/>
          </a:xfrm>
        </p:spPr>
        <p:txBody>
          <a:bodyPr>
            <a:normAutofit/>
          </a:bodyPr>
          <a:lstStyle/>
          <a:p>
            <a:r>
              <a:rPr lang="en-US" dirty="0"/>
              <a:t>Traceroute and ICMP</a:t>
            </a:r>
          </a:p>
        </p:txBody>
      </p:sp>
      <p:sp>
        <p:nvSpPr>
          <p:cNvPr id="7" name="Rectangle 3">
            <a:extLst>
              <a:ext uri="{FF2B5EF4-FFF2-40B4-BE49-F238E27FC236}">
                <a16:creationId xmlns:a16="http://schemas.microsoft.com/office/drawing/2014/main" id="{8E4A0D75-A87E-3A47-8964-F0C38348E63C}"/>
              </a:ext>
            </a:extLst>
          </p:cNvPr>
          <p:cNvSpPr txBox="1">
            <a:spLocks noChangeArrowheads="1"/>
          </p:cNvSpPr>
          <p:nvPr/>
        </p:nvSpPr>
        <p:spPr>
          <a:xfrm>
            <a:off x="598436" y="4836397"/>
            <a:ext cx="9186019" cy="41313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1456" indent="-221456">
              <a:spcBef>
                <a:spcPts val="300"/>
              </a:spcBef>
              <a:defRPr/>
            </a:pPr>
            <a:r>
              <a:rPr lang="en-US" sz="2100" dirty="0">
                <a:latin typeface="Avenir Book" panose="020B0503020203020204" pitchFamily="34" charset="-78"/>
                <a:cs typeface="Avenir Book" panose="020B0503020203020204" pitchFamily="34" charset="-78"/>
              </a:rPr>
              <a:t>W</a:t>
            </a:r>
            <a:r>
              <a:rPr lang="en-US" sz="2100" dirty="0" smtClean="0">
                <a:latin typeface="Avenir Book" panose="020B0503020203020204" pitchFamily="34" charset="-78"/>
                <a:cs typeface="Avenir Book" panose="020B0503020203020204" pitchFamily="34" charset="-78"/>
              </a:rPr>
              <a:t>hen </a:t>
            </a:r>
            <a:r>
              <a:rPr lang="en-US" sz="2100" dirty="0">
                <a:latin typeface="Avenir Book" panose="020B0503020203020204" pitchFamily="34" charset="-78"/>
                <a:cs typeface="Avenir Book" panose="020B0503020203020204" pitchFamily="34" charset="-78"/>
              </a:rPr>
              <a:t>ICMP message arrives at source: record RTTs</a:t>
            </a:r>
          </a:p>
          <a:p>
            <a:pPr marL="392906" lvl="1" indent="-135731">
              <a:defRPr/>
            </a:pPr>
            <a:endParaRPr lang="en-US" sz="1800" dirty="0">
              <a:latin typeface="Avenir Book" panose="020B0503020203020204" pitchFamily="34" charset="-78"/>
              <a:cs typeface="Avenir Book" panose="020B0503020203020204" pitchFamily="34" charset="-78"/>
            </a:endParaRPr>
          </a:p>
        </p:txBody>
      </p:sp>
      <p:sp>
        <p:nvSpPr>
          <p:cNvPr id="8" name="Rectangle 4">
            <a:extLst>
              <a:ext uri="{FF2B5EF4-FFF2-40B4-BE49-F238E27FC236}">
                <a16:creationId xmlns:a16="http://schemas.microsoft.com/office/drawing/2014/main" id="{FC811031-3315-0942-A8F2-880E674477A5}"/>
              </a:ext>
            </a:extLst>
          </p:cNvPr>
          <p:cNvSpPr txBox="1">
            <a:spLocks noChangeArrowheads="1"/>
          </p:cNvSpPr>
          <p:nvPr/>
        </p:nvSpPr>
        <p:spPr>
          <a:xfrm>
            <a:off x="6741709" y="2284627"/>
            <a:ext cx="2857500" cy="150376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1931" indent="-211931">
              <a:defRPr/>
            </a:pPr>
            <a:endParaRPr lang="en-US" sz="1800" dirty="0">
              <a:latin typeface="Avenir Book" panose="020B0503020203020204" pitchFamily="34" charset="-78"/>
              <a:cs typeface="Avenir Book" panose="020B0503020203020204" pitchFamily="34" charset="-78"/>
            </a:endParaRPr>
          </a:p>
        </p:txBody>
      </p:sp>
      <p:sp>
        <p:nvSpPr>
          <p:cNvPr id="9" name="Rectangle 5">
            <a:extLst>
              <a:ext uri="{FF2B5EF4-FFF2-40B4-BE49-F238E27FC236}">
                <a16:creationId xmlns:a16="http://schemas.microsoft.com/office/drawing/2014/main" id="{F5215760-1BF7-FA4A-83A1-5E35AED77E49}"/>
              </a:ext>
            </a:extLst>
          </p:cNvPr>
          <p:cNvSpPr>
            <a:spLocks noChangeArrowheads="1"/>
          </p:cNvSpPr>
          <p:nvPr/>
        </p:nvSpPr>
        <p:spPr bwMode="auto">
          <a:xfrm>
            <a:off x="8010428" y="2355563"/>
            <a:ext cx="3800572" cy="23658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57175" indent="-257175">
              <a:lnSpc>
                <a:spcPct val="85000"/>
              </a:lnSpc>
              <a:spcBef>
                <a:spcPct val="20000"/>
              </a:spcBef>
              <a:buClr>
                <a:srgbClr val="000099"/>
              </a:buClr>
              <a:buSzPct val="65000"/>
            </a:pPr>
            <a:r>
              <a:rPr lang="en-US" sz="2100" dirty="0">
                <a:solidFill>
                  <a:srgbClr val="000099"/>
                </a:solidFill>
                <a:latin typeface="Avenir Book" panose="020B0503020203020204" pitchFamily="34" charset="-78"/>
                <a:cs typeface="Avenir Book" panose="020B0503020203020204" pitchFamily="34" charset="-78"/>
              </a:rPr>
              <a:t>S</a:t>
            </a:r>
            <a:r>
              <a:rPr lang="en-US" sz="2100" dirty="0" smtClean="0">
                <a:solidFill>
                  <a:srgbClr val="000099"/>
                </a:solidFill>
                <a:latin typeface="Avenir Book" panose="020B0503020203020204" pitchFamily="34" charset="-78"/>
                <a:cs typeface="Avenir Book" panose="020B0503020203020204" pitchFamily="34" charset="-78"/>
              </a:rPr>
              <a:t>topping </a:t>
            </a:r>
            <a:r>
              <a:rPr lang="en-US" sz="2100" dirty="0">
                <a:solidFill>
                  <a:srgbClr val="000099"/>
                </a:solidFill>
                <a:latin typeface="Avenir Book" panose="020B0503020203020204" pitchFamily="34" charset="-78"/>
                <a:cs typeface="Avenir Book" panose="020B0503020203020204" pitchFamily="34" charset="-78"/>
              </a:rPr>
              <a:t>criteria:</a:t>
            </a:r>
          </a:p>
          <a:p>
            <a:pPr marL="257175" indent="-257175">
              <a:lnSpc>
                <a:spcPct val="85000"/>
              </a:lnSpc>
              <a:spcBef>
                <a:spcPct val="20000"/>
              </a:spcBef>
              <a:buClr>
                <a:srgbClr val="000099"/>
              </a:buClr>
              <a:buSzPct val="100000"/>
              <a:buFont typeface="Wingdings" charset="2"/>
              <a:buChar char="§"/>
            </a:pPr>
            <a:r>
              <a:rPr lang="en-US" dirty="0">
                <a:latin typeface="Avenir Book" panose="020B0503020203020204" pitchFamily="34" charset="-78"/>
                <a:cs typeface="Avenir Book" panose="020B0503020203020204" pitchFamily="34" charset="-78"/>
              </a:rPr>
              <a:t>UDP segment eventually arrives at destination host</a:t>
            </a:r>
          </a:p>
          <a:p>
            <a:pPr marL="257175" indent="-257175">
              <a:lnSpc>
                <a:spcPct val="85000"/>
              </a:lnSpc>
              <a:spcBef>
                <a:spcPct val="20000"/>
              </a:spcBef>
              <a:buClr>
                <a:srgbClr val="000099"/>
              </a:buClr>
              <a:buSzPct val="100000"/>
              <a:buFont typeface="Wingdings" charset="2"/>
              <a:buChar char="§"/>
            </a:pPr>
            <a:r>
              <a:rPr lang="en-US" dirty="0">
                <a:latin typeface="Avenir Book" panose="020B0503020203020204" pitchFamily="34" charset="-78"/>
                <a:cs typeface="Avenir Book" panose="020B0503020203020204" pitchFamily="34" charset="-78"/>
              </a:rPr>
              <a:t>D</a:t>
            </a:r>
            <a:r>
              <a:rPr lang="en-US" dirty="0" smtClean="0">
                <a:latin typeface="Avenir Book" panose="020B0503020203020204" pitchFamily="34" charset="-78"/>
                <a:cs typeface="Avenir Book" panose="020B0503020203020204" pitchFamily="34" charset="-78"/>
              </a:rPr>
              <a:t>estination </a:t>
            </a:r>
            <a:r>
              <a:rPr lang="en-US" dirty="0">
                <a:latin typeface="Avenir Book" panose="020B0503020203020204" pitchFamily="34" charset="-78"/>
                <a:cs typeface="Avenir Book" panose="020B0503020203020204" pitchFamily="34" charset="-78"/>
              </a:rPr>
              <a:t>returns ICMP </a:t>
            </a:r>
            <a:r>
              <a:rPr lang="ja-JP" altLang="en-US" dirty="0">
                <a:latin typeface="Avenir Book" panose="020B0503020203020204" pitchFamily="34" charset="-78"/>
                <a:cs typeface="Avenir Book" panose="020B0503020203020204" pitchFamily="34" charset="-78"/>
              </a:rPr>
              <a:t>“</a:t>
            </a:r>
            <a:r>
              <a:rPr lang="en-US" altLang="ja-JP" dirty="0">
                <a:solidFill>
                  <a:srgbClr val="C00000"/>
                </a:solidFill>
                <a:latin typeface="Avenir Book" panose="020B0503020203020204" pitchFamily="34" charset="-78"/>
                <a:cs typeface="Avenir Book" panose="020B0503020203020204" pitchFamily="34" charset="-78"/>
              </a:rPr>
              <a:t>port unreachable</a:t>
            </a:r>
            <a:r>
              <a:rPr lang="ja-JP" altLang="en-US" dirty="0">
                <a:latin typeface="Avenir Book" panose="020B0503020203020204" pitchFamily="34" charset="-78"/>
                <a:cs typeface="Avenir Book" panose="020B0503020203020204" pitchFamily="34" charset="-78"/>
              </a:rPr>
              <a:t>”</a:t>
            </a:r>
            <a:r>
              <a:rPr lang="en-US" altLang="ja-JP" dirty="0">
                <a:latin typeface="Avenir Book" panose="020B0503020203020204" pitchFamily="34" charset="-78"/>
                <a:cs typeface="Avenir Book" panose="020B0503020203020204" pitchFamily="34" charset="-78"/>
              </a:rPr>
              <a:t> message (</a:t>
            </a:r>
            <a:r>
              <a:rPr lang="en-US" altLang="ja-JP" dirty="0">
                <a:solidFill>
                  <a:srgbClr val="C00000"/>
                </a:solidFill>
                <a:latin typeface="Avenir Book" panose="020B0503020203020204" pitchFamily="34" charset="-78"/>
                <a:cs typeface="Avenir Book" panose="020B0503020203020204" pitchFamily="34" charset="-78"/>
              </a:rPr>
              <a:t>type 3, code 3</a:t>
            </a:r>
            <a:r>
              <a:rPr lang="en-US" altLang="ja-JP" dirty="0">
                <a:latin typeface="Avenir Book" panose="020B0503020203020204" pitchFamily="34" charset="-78"/>
                <a:cs typeface="Avenir Book" panose="020B0503020203020204" pitchFamily="34" charset="-78"/>
              </a:rPr>
              <a:t>)</a:t>
            </a:r>
          </a:p>
          <a:p>
            <a:pPr marL="257175" indent="-257175">
              <a:lnSpc>
                <a:spcPct val="85000"/>
              </a:lnSpc>
              <a:spcBef>
                <a:spcPct val="20000"/>
              </a:spcBef>
              <a:buClr>
                <a:srgbClr val="000099"/>
              </a:buClr>
              <a:buSzPct val="100000"/>
              <a:buFont typeface="Wingdings" charset="2"/>
              <a:buChar char="§"/>
            </a:pPr>
            <a:r>
              <a:rPr lang="en-US" dirty="0" smtClean="0">
                <a:latin typeface="Avenir Book" panose="020B0503020203020204" pitchFamily="34" charset="-78"/>
                <a:cs typeface="Avenir Book" panose="020B0503020203020204" pitchFamily="34" charset="-78"/>
              </a:rPr>
              <a:t>Source </a:t>
            </a:r>
            <a:r>
              <a:rPr lang="en-US" dirty="0">
                <a:latin typeface="Avenir Book" panose="020B0503020203020204" pitchFamily="34" charset="-78"/>
                <a:cs typeface="Avenir Book" panose="020B0503020203020204" pitchFamily="34" charset="-78"/>
              </a:rPr>
              <a:t>stops</a:t>
            </a:r>
          </a:p>
        </p:txBody>
      </p:sp>
      <p:sp>
        <p:nvSpPr>
          <p:cNvPr id="14" name="Line 113">
            <a:extLst>
              <a:ext uri="{FF2B5EF4-FFF2-40B4-BE49-F238E27FC236}">
                <a16:creationId xmlns:a16="http://schemas.microsoft.com/office/drawing/2014/main" id="{6AA7237F-648F-4346-B607-726E29410304}"/>
              </a:ext>
            </a:extLst>
          </p:cNvPr>
          <p:cNvSpPr>
            <a:spLocks noChangeShapeType="1"/>
          </p:cNvSpPr>
          <p:nvPr/>
        </p:nvSpPr>
        <p:spPr bwMode="auto">
          <a:xfrm flipH="1">
            <a:off x="6194289" y="1560179"/>
            <a:ext cx="465535" cy="1083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15" name="Line 260">
            <a:extLst>
              <a:ext uri="{FF2B5EF4-FFF2-40B4-BE49-F238E27FC236}">
                <a16:creationId xmlns:a16="http://schemas.microsoft.com/office/drawing/2014/main" id="{744B8E5D-9D96-0244-B652-88F64CE86864}"/>
              </a:ext>
            </a:extLst>
          </p:cNvPr>
          <p:cNvSpPr>
            <a:spLocks noChangeShapeType="1"/>
          </p:cNvSpPr>
          <p:nvPr/>
        </p:nvSpPr>
        <p:spPr bwMode="auto">
          <a:xfrm>
            <a:off x="7033681" y="1533985"/>
            <a:ext cx="364331" cy="15597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16" name="Line 261">
            <a:extLst>
              <a:ext uri="{FF2B5EF4-FFF2-40B4-BE49-F238E27FC236}">
                <a16:creationId xmlns:a16="http://schemas.microsoft.com/office/drawing/2014/main" id="{77482319-1FC4-4B47-96AD-F4C1CC872F67}"/>
              </a:ext>
            </a:extLst>
          </p:cNvPr>
          <p:cNvSpPr>
            <a:spLocks noChangeShapeType="1"/>
          </p:cNvSpPr>
          <p:nvPr/>
        </p:nvSpPr>
        <p:spPr bwMode="auto">
          <a:xfrm flipH="1">
            <a:off x="7737338" y="1493503"/>
            <a:ext cx="417910" cy="2083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18" name="Line 292">
            <a:extLst>
              <a:ext uri="{FF2B5EF4-FFF2-40B4-BE49-F238E27FC236}">
                <a16:creationId xmlns:a16="http://schemas.microsoft.com/office/drawing/2014/main" id="{643CE68A-9EE2-E24E-B8B0-464EC443926F}"/>
              </a:ext>
            </a:extLst>
          </p:cNvPr>
          <p:cNvSpPr>
            <a:spLocks noChangeShapeType="1"/>
          </p:cNvSpPr>
          <p:nvPr/>
        </p:nvSpPr>
        <p:spPr bwMode="auto">
          <a:xfrm>
            <a:off x="6702685" y="1304195"/>
            <a:ext cx="171450" cy="2333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19" name="Line 294">
            <a:extLst>
              <a:ext uri="{FF2B5EF4-FFF2-40B4-BE49-F238E27FC236}">
                <a16:creationId xmlns:a16="http://schemas.microsoft.com/office/drawing/2014/main" id="{81BD4982-AB8A-154C-9D1A-9C5E9110BE6A}"/>
              </a:ext>
            </a:extLst>
          </p:cNvPr>
          <p:cNvSpPr>
            <a:spLocks noChangeShapeType="1"/>
          </p:cNvSpPr>
          <p:nvPr/>
        </p:nvSpPr>
        <p:spPr bwMode="auto">
          <a:xfrm flipH="1">
            <a:off x="5740660" y="1756631"/>
            <a:ext cx="261938" cy="1143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20" name="Line 295">
            <a:extLst>
              <a:ext uri="{FF2B5EF4-FFF2-40B4-BE49-F238E27FC236}">
                <a16:creationId xmlns:a16="http://schemas.microsoft.com/office/drawing/2014/main" id="{C89A6845-FCBD-B049-A189-B66175CF3488}"/>
              </a:ext>
            </a:extLst>
          </p:cNvPr>
          <p:cNvSpPr>
            <a:spLocks noChangeShapeType="1"/>
          </p:cNvSpPr>
          <p:nvPr/>
        </p:nvSpPr>
        <p:spPr bwMode="auto">
          <a:xfrm>
            <a:off x="6007361" y="1385157"/>
            <a:ext cx="4763" cy="1952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350" dirty="0">
              <a:latin typeface="Avenir Book" panose="020B0503020203020204" pitchFamily="34" charset="-78"/>
              <a:cs typeface="Avenir Book" panose="020B0503020203020204" pitchFamily="34" charset="-78"/>
            </a:endParaRPr>
          </a:p>
        </p:txBody>
      </p:sp>
      <p:sp>
        <p:nvSpPr>
          <p:cNvPr id="21" name="Text Box 300">
            <a:extLst>
              <a:ext uri="{FF2B5EF4-FFF2-40B4-BE49-F238E27FC236}">
                <a16:creationId xmlns:a16="http://schemas.microsoft.com/office/drawing/2014/main" id="{A4E12AE2-214D-FB46-BF30-02F5C0C7F42D}"/>
              </a:ext>
            </a:extLst>
          </p:cNvPr>
          <p:cNvSpPr txBox="1">
            <a:spLocks noChangeArrowheads="1"/>
          </p:cNvSpPr>
          <p:nvPr/>
        </p:nvSpPr>
        <p:spPr bwMode="auto">
          <a:xfrm>
            <a:off x="4241665" y="1278000"/>
            <a:ext cx="870751"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350" dirty="0">
                <a:solidFill>
                  <a:srgbClr val="CC0000"/>
                </a:solidFill>
                <a:latin typeface="Avenir Book" panose="020B0503020203020204" pitchFamily="34" charset="-78"/>
                <a:cs typeface="Avenir Book" panose="020B0503020203020204" pitchFamily="34" charset="-78"/>
              </a:rPr>
              <a:t>3 probes</a:t>
            </a:r>
          </a:p>
        </p:txBody>
      </p:sp>
      <p:sp>
        <p:nvSpPr>
          <p:cNvPr id="22" name="Text Box 302">
            <a:extLst>
              <a:ext uri="{FF2B5EF4-FFF2-40B4-BE49-F238E27FC236}">
                <a16:creationId xmlns:a16="http://schemas.microsoft.com/office/drawing/2014/main" id="{2B501928-2A30-7B4A-B187-4C933A34547B}"/>
              </a:ext>
            </a:extLst>
          </p:cNvPr>
          <p:cNvSpPr txBox="1">
            <a:spLocks noChangeArrowheads="1"/>
          </p:cNvSpPr>
          <p:nvPr/>
        </p:nvSpPr>
        <p:spPr bwMode="auto">
          <a:xfrm>
            <a:off x="4702437" y="1698290"/>
            <a:ext cx="870751"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350" dirty="0">
                <a:solidFill>
                  <a:srgbClr val="CC0000"/>
                </a:solidFill>
                <a:latin typeface="Avenir Book" panose="020B0503020203020204" pitchFamily="34" charset="-78"/>
                <a:cs typeface="Avenir Book" panose="020B0503020203020204" pitchFamily="34" charset="-78"/>
              </a:rPr>
              <a:t>3 probes</a:t>
            </a:r>
          </a:p>
        </p:txBody>
      </p:sp>
      <p:sp>
        <p:nvSpPr>
          <p:cNvPr id="23" name="Text Box 304">
            <a:extLst>
              <a:ext uri="{FF2B5EF4-FFF2-40B4-BE49-F238E27FC236}">
                <a16:creationId xmlns:a16="http://schemas.microsoft.com/office/drawing/2014/main" id="{3FC6D86A-60EA-094C-8309-F54FFECF738C}"/>
              </a:ext>
            </a:extLst>
          </p:cNvPr>
          <p:cNvSpPr txBox="1">
            <a:spLocks noChangeArrowheads="1"/>
          </p:cNvSpPr>
          <p:nvPr/>
        </p:nvSpPr>
        <p:spPr bwMode="auto">
          <a:xfrm>
            <a:off x="5470390" y="1258950"/>
            <a:ext cx="870751" cy="300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350" dirty="0">
                <a:solidFill>
                  <a:srgbClr val="CC0000"/>
                </a:solidFill>
                <a:latin typeface="Avenir Book" panose="020B0503020203020204" pitchFamily="34" charset="-78"/>
                <a:cs typeface="Avenir Book" panose="020B0503020203020204" pitchFamily="34" charset="-78"/>
              </a:rPr>
              <a:t>3 probes</a:t>
            </a:r>
          </a:p>
        </p:txBody>
      </p:sp>
      <p:grpSp>
        <p:nvGrpSpPr>
          <p:cNvPr id="24" name="Group 21">
            <a:extLst>
              <a:ext uri="{FF2B5EF4-FFF2-40B4-BE49-F238E27FC236}">
                <a16:creationId xmlns:a16="http://schemas.microsoft.com/office/drawing/2014/main" id="{D74A4262-78EB-B642-AB4F-774FDB1D17EC}"/>
              </a:ext>
            </a:extLst>
          </p:cNvPr>
          <p:cNvGrpSpPr>
            <a:grpSpLocks/>
          </p:cNvGrpSpPr>
          <p:nvPr/>
        </p:nvGrpSpPr>
        <p:grpSpPr bwMode="auto">
          <a:xfrm>
            <a:off x="3589200" y="1230377"/>
            <a:ext cx="615554" cy="516731"/>
            <a:chOff x="-44" y="1473"/>
            <a:chExt cx="981" cy="1105"/>
          </a:xfrm>
        </p:grpSpPr>
        <p:pic>
          <p:nvPicPr>
            <p:cNvPr id="25" name="Picture 22" descr="desktop_computer_stylized_medium">
              <a:extLst>
                <a:ext uri="{FF2B5EF4-FFF2-40B4-BE49-F238E27FC236}">
                  <a16:creationId xmlns:a16="http://schemas.microsoft.com/office/drawing/2014/main" id="{55ABCD17-9EE5-D343-A594-6F0FF05DB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Freeform 23">
              <a:extLst>
                <a:ext uri="{FF2B5EF4-FFF2-40B4-BE49-F238E27FC236}">
                  <a16:creationId xmlns:a16="http://schemas.microsoft.com/office/drawing/2014/main" id="{96A2D126-FB58-5147-86C4-11A4B90D4A9E}"/>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grpSp>
        <p:nvGrpSpPr>
          <p:cNvPr id="27" name="Group 24">
            <a:extLst>
              <a:ext uri="{FF2B5EF4-FFF2-40B4-BE49-F238E27FC236}">
                <a16:creationId xmlns:a16="http://schemas.microsoft.com/office/drawing/2014/main" id="{D8B33579-02B9-AD43-B8C1-2B8FD0FD38F6}"/>
              </a:ext>
            </a:extLst>
          </p:cNvPr>
          <p:cNvGrpSpPr>
            <a:grpSpLocks/>
          </p:cNvGrpSpPr>
          <p:nvPr/>
        </p:nvGrpSpPr>
        <p:grpSpPr bwMode="auto">
          <a:xfrm flipH="1">
            <a:off x="8125483" y="1258950"/>
            <a:ext cx="565547" cy="502444"/>
            <a:chOff x="-44" y="1473"/>
            <a:chExt cx="981" cy="1105"/>
          </a:xfrm>
        </p:grpSpPr>
        <p:pic>
          <p:nvPicPr>
            <p:cNvPr id="28" name="Picture 25" descr="desktop_computer_stylized_medium">
              <a:extLst>
                <a:ext uri="{FF2B5EF4-FFF2-40B4-BE49-F238E27FC236}">
                  <a16:creationId xmlns:a16="http://schemas.microsoft.com/office/drawing/2014/main" id="{7DA2A0EF-0067-1746-8025-EF2497794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Freeform 26">
              <a:extLst>
                <a:ext uri="{FF2B5EF4-FFF2-40B4-BE49-F238E27FC236}">
                  <a16:creationId xmlns:a16="http://schemas.microsoft.com/office/drawing/2014/main" id="{C271C74D-4191-B540-9745-1D7B1BB1AAE7}"/>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sp>
        <p:nvSpPr>
          <p:cNvPr id="76" name="Freeform 299">
            <a:extLst>
              <a:ext uri="{FF2B5EF4-FFF2-40B4-BE49-F238E27FC236}">
                <a16:creationId xmlns:a16="http://schemas.microsoft.com/office/drawing/2014/main" id="{0A303470-07E1-144B-9043-7ADCFA521050}"/>
              </a:ext>
            </a:extLst>
          </p:cNvPr>
          <p:cNvSpPr>
            <a:spLocks/>
          </p:cNvSpPr>
          <p:nvPr/>
        </p:nvSpPr>
        <p:spPr bwMode="auto">
          <a:xfrm>
            <a:off x="4167845" y="1470882"/>
            <a:ext cx="314325" cy="314325"/>
          </a:xfrm>
          <a:custGeom>
            <a:avLst/>
            <a:gdLst>
              <a:gd name="T0" fmla="*/ 2147483647 w 264"/>
              <a:gd name="T1" fmla="*/ 0 h 264"/>
              <a:gd name="T2" fmla="*/ 2147483647 w 264"/>
              <a:gd name="T3" fmla="*/ 2147483647 h 264"/>
              <a:gd name="T4" fmla="*/ 0 w 264"/>
              <a:gd name="T5" fmla="*/ 2147483647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a:solidFill>
              <a:srgbClr val="CC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77" name="Freeform 301">
            <a:extLst>
              <a:ext uri="{FF2B5EF4-FFF2-40B4-BE49-F238E27FC236}">
                <a16:creationId xmlns:a16="http://schemas.microsoft.com/office/drawing/2014/main" id="{A6CEBADE-DAE8-C144-9DDF-8892F13C3B24}"/>
              </a:ext>
            </a:extLst>
          </p:cNvPr>
          <p:cNvSpPr>
            <a:spLocks/>
          </p:cNvSpPr>
          <p:nvPr/>
        </p:nvSpPr>
        <p:spPr bwMode="auto">
          <a:xfrm>
            <a:off x="4163082" y="1406588"/>
            <a:ext cx="1009650" cy="355997"/>
          </a:xfrm>
          <a:custGeom>
            <a:avLst/>
            <a:gdLst>
              <a:gd name="T0" fmla="*/ 2147483647 w 848"/>
              <a:gd name="T1" fmla="*/ 2147483647 h 299"/>
              <a:gd name="T2" fmla="*/ 2147483647 w 848"/>
              <a:gd name="T3" fmla="*/ 2147483647 h 299"/>
              <a:gd name="T4" fmla="*/ 2147483647 w 848"/>
              <a:gd name="T5" fmla="*/ 2147483647 h 299"/>
              <a:gd name="T6" fmla="*/ 2147483647 w 848"/>
              <a:gd name="T7" fmla="*/ 2147483647 h 299"/>
              <a:gd name="T8" fmla="*/ 0 w 848"/>
              <a:gd name="T9" fmla="*/ 2147483647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CC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sp>
        <p:nvSpPr>
          <p:cNvPr id="78" name="Rectangle 3">
            <a:extLst>
              <a:ext uri="{FF2B5EF4-FFF2-40B4-BE49-F238E27FC236}">
                <a16:creationId xmlns:a16="http://schemas.microsoft.com/office/drawing/2014/main" id="{86ABF170-63AE-784F-965E-87238AB122D3}"/>
              </a:ext>
            </a:extLst>
          </p:cNvPr>
          <p:cNvSpPr txBox="1">
            <a:spLocks noChangeArrowheads="1"/>
          </p:cNvSpPr>
          <p:nvPr/>
        </p:nvSpPr>
        <p:spPr>
          <a:xfrm>
            <a:off x="609600" y="2366530"/>
            <a:ext cx="6449706" cy="2430596"/>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1931" indent="-211931">
              <a:defRPr/>
            </a:pPr>
            <a:r>
              <a:rPr lang="en-US" sz="2100" dirty="0" smtClean="0">
                <a:latin typeface="Avenir Book" panose="020B0503020203020204" pitchFamily="34" charset="-78"/>
                <a:cs typeface="Avenir Book" panose="020B0503020203020204" pitchFamily="34" charset="-78"/>
              </a:rPr>
              <a:t>Source </a:t>
            </a:r>
            <a:r>
              <a:rPr lang="en-US" sz="2100" dirty="0">
                <a:latin typeface="Avenir Book" panose="020B0503020203020204" pitchFamily="34" charset="-78"/>
                <a:cs typeface="Avenir Book" panose="020B0503020203020204" pitchFamily="34" charset="-78"/>
              </a:rPr>
              <a:t>sends sets of UDP segments to destination</a:t>
            </a:r>
          </a:p>
          <a:p>
            <a:pPr marL="423863" lvl="1" indent="-166688">
              <a:defRPr/>
            </a:pPr>
            <a:r>
              <a:rPr lang="en-US" sz="1800" dirty="0">
                <a:latin typeface="Avenir Book" panose="020B0503020203020204" pitchFamily="34" charset="-78"/>
                <a:cs typeface="Avenir Book" panose="020B0503020203020204" pitchFamily="34" charset="-78"/>
              </a:rPr>
              <a:t>1</a:t>
            </a:r>
            <a:r>
              <a:rPr lang="en-US" sz="1800" baseline="30000" dirty="0">
                <a:latin typeface="Avenir Book" panose="020B0503020203020204" pitchFamily="34" charset="-78"/>
                <a:cs typeface="Avenir Book" panose="020B0503020203020204" pitchFamily="34" charset="-78"/>
              </a:rPr>
              <a:t>st</a:t>
            </a:r>
            <a:r>
              <a:rPr lang="en-US" sz="1800" dirty="0">
                <a:latin typeface="Avenir Book" panose="020B0503020203020204" pitchFamily="34" charset="-78"/>
                <a:cs typeface="Avenir Book" panose="020B0503020203020204" pitchFamily="34" charset="-78"/>
              </a:rPr>
              <a:t>  set has TTL =1, 2</a:t>
            </a:r>
            <a:r>
              <a:rPr lang="en-US" sz="1800" baseline="30000" dirty="0">
                <a:latin typeface="Avenir Book" panose="020B0503020203020204" pitchFamily="34" charset="-78"/>
                <a:cs typeface="Avenir Book" panose="020B0503020203020204" pitchFamily="34" charset="-78"/>
              </a:rPr>
              <a:t>nd</a:t>
            </a:r>
            <a:r>
              <a:rPr lang="en-US" sz="1800" dirty="0">
                <a:latin typeface="Avenir Book" panose="020B0503020203020204" pitchFamily="34" charset="-78"/>
                <a:cs typeface="Avenir Book" panose="020B0503020203020204" pitchFamily="34" charset="-78"/>
              </a:rPr>
              <a:t>  set has TTL=2, etc</a:t>
            </a:r>
            <a:r>
              <a:rPr lang="en-US" sz="1800" dirty="0" smtClean="0">
                <a:latin typeface="Avenir Book" panose="020B0503020203020204" pitchFamily="34" charset="-78"/>
                <a:cs typeface="Avenir Book" panose="020B0503020203020204" pitchFamily="34" charset="-78"/>
              </a:rPr>
              <a:t>.</a:t>
            </a:r>
          </a:p>
          <a:p>
            <a:pPr marL="423863" lvl="1" indent="-166688">
              <a:defRPr/>
            </a:pPr>
            <a:r>
              <a:rPr lang="en-US" sz="1800" dirty="0" smtClean="0">
                <a:latin typeface="Avenir Book" panose="020B0503020203020204" pitchFamily="34" charset="-78"/>
                <a:cs typeface="Avenir Book" panose="020B0503020203020204" pitchFamily="34" charset="-78"/>
              </a:rPr>
              <a:t>Destination port is set to an </a:t>
            </a:r>
            <a:r>
              <a:rPr lang="en-US" sz="1800" dirty="0" smtClean="0">
                <a:solidFill>
                  <a:srgbClr val="C00000"/>
                </a:solidFill>
                <a:latin typeface="Avenir Book" panose="020B0503020203020204" pitchFamily="34" charset="-78"/>
                <a:cs typeface="Avenir Book" panose="020B0503020203020204" pitchFamily="34" charset="-78"/>
              </a:rPr>
              <a:t>unlikely</a:t>
            </a:r>
            <a:r>
              <a:rPr lang="en-US" sz="1800" dirty="0" smtClean="0">
                <a:latin typeface="Avenir Book" panose="020B0503020203020204" pitchFamily="34" charset="-78"/>
                <a:cs typeface="Avenir Book" panose="020B0503020203020204" pitchFamily="34" charset="-78"/>
              </a:rPr>
              <a:t> number</a:t>
            </a:r>
            <a:endParaRPr lang="en-US" sz="1800" dirty="0">
              <a:latin typeface="Avenir Book" panose="020B0503020203020204" pitchFamily="34" charset="-78"/>
              <a:cs typeface="Avenir Book" panose="020B0503020203020204" pitchFamily="34" charset="-78"/>
            </a:endParaRPr>
          </a:p>
          <a:p>
            <a:pPr marL="211931" indent="-211931">
              <a:defRPr/>
            </a:pPr>
            <a:r>
              <a:rPr lang="en-US" sz="2100" dirty="0">
                <a:latin typeface="Avenir Book" panose="020B0503020203020204" pitchFamily="34" charset="-78"/>
                <a:cs typeface="Avenir Book" panose="020B0503020203020204" pitchFamily="34" charset="-78"/>
              </a:rPr>
              <a:t>D</a:t>
            </a:r>
            <a:r>
              <a:rPr lang="en-US" sz="2100" dirty="0" smtClean="0">
                <a:latin typeface="Avenir Book" panose="020B0503020203020204" pitchFamily="34" charset="-78"/>
                <a:cs typeface="Avenir Book" panose="020B0503020203020204" pitchFamily="34" charset="-78"/>
              </a:rPr>
              <a:t>atagram </a:t>
            </a:r>
            <a:r>
              <a:rPr lang="en-US" sz="2100" dirty="0">
                <a:latin typeface="Avenir Book" panose="020B0503020203020204" pitchFamily="34" charset="-78"/>
                <a:cs typeface="Avenir Book" panose="020B0503020203020204" pitchFamily="34" charset="-78"/>
              </a:rPr>
              <a:t>in </a:t>
            </a:r>
            <a:r>
              <a:rPr lang="en-US" sz="2100" dirty="0" smtClean="0">
                <a:latin typeface="Avenir Book" panose="020B0503020203020204" pitchFamily="34" charset="-78"/>
                <a:cs typeface="Avenir Book" panose="020B0503020203020204" pitchFamily="34" charset="-78"/>
              </a:rPr>
              <a:t>n-</a:t>
            </a:r>
            <a:r>
              <a:rPr lang="en-US" sz="2100" dirty="0" err="1" smtClean="0">
                <a:latin typeface="Avenir Book" panose="020B0503020203020204" pitchFamily="34" charset="-78"/>
                <a:cs typeface="Avenir Book" panose="020B0503020203020204" pitchFamily="34" charset="-78"/>
              </a:rPr>
              <a:t>th</a:t>
            </a:r>
            <a:r>
              <a:rPr lang="en-US" sz="2100" dirty="0" smtClean="0">
                <a:latin typeface="Avenir Book" panose="020B0503020203020204" pitchFamily="34" charset="-78"/>
                <a:cs typeface="Avenir Book" panose="020B0503020203020204" pitchFamily="34" charset="-78"/>
              </a:rPr>
              <a:t> </a:t>
            </a:r>
            <a:r>
              <a:rPr lang="en-US" sz="2100" dirty="0">
                <a:latin typeface="Avenir Book" panose="020B0503020203020204" pitchFamily="34" charset="-78"/>
                <a:cs typeface="Avenir Book" panose="020B0503020203020204" pitchFamily="34" charset="-78"/>
              </a:rPr>
              <a:t>set arrives to </a:t>
            </a:r>
            <a:r>
              <a:rPr lang="en-US" sz="2100" dirty="0" smtClean="0">
                <a:latin typeface="Avenir Book" panose="020B0503020203020204" pitchFamily="34" charset="-78"/>
                <a:cs typeface="Avenir Book" panose="020B0503020203020204" pitchFamily="34" charset="-78"/>
              </a:rPr>
              <a:t>n-</a:t>
            </a:r>
            <a:r>
              <a:rPr lang="en-US" sz="2100" dirty="0" err="1" smtClean="0">
                <a:latin typeface="Avenir Book" panose="020B0503020203020204" pitchFamily="34" charset="-78"/>
                <a:cs typeface="Avenir Book" panose="020B0503020203020204" pitchFamily="34" charset="-78"/>
              </a:rPr>
              <a:t>th</a:t>
            </a:r>
            <a:r>
              <a:rPr lang="en-US" sz="2100" dirty="0" smtClean="0">
                <a:latin typeface="Avenir Book" panose="020B0503020203020204" pitchFamily="34" charset="-78"/>
                <a:cs typeface="Avenir Book" panose="020B0503020203020204" pitchFamily="34" charset="-78"/>
              </a:rPr>
              <a:t> </a:t>
            </a:r>
            <a:r>
              <a:rPr lang="en-US" sz="2100" dirty="0">
                <a:latin typeface="Avenir Book" panose="020B0503020203020204" pitchFamily="34" charset="-78"/>
                <a:cs typeface="Avenir Book" panose="020B0503020203020204" pitchFamily="34" charset="-78"/>
              </a:rPr>
              <a:t>router:</a:t>
            </a:r>
          </a:p>
          <a:p>
            <a:pPr marL="392906" lvl="1" indent="-135731">
              <a:defRPr/>
            </a:pPr>
            <a:r>
              <a:rPr lang="en-US" sz="1800" dirty="0" smtClean="0">
                <a:latin typeface="Avenir Book" panose="020B0503020203020204" pitchFamily="34" charset="-78"/>
                <a:cs typeface="Avenir Book" panose="020B0503020203020204" pitchFamily="34" charset="-78"/>
              </a:rPr>
              <a:t>Router </a:t>
            </a:r>
            <a:r>
              <a:rPr lang="en-US" sz="1800" dirty="0">
                <a:latin typeface="Avenir Book" panose="020B0503020203020204" pitchFamily="34" charset="-78"/>
                <a:cs typeface="Avenir Book" panose="020B0503020203020204" pitchFamily="34" charset="-78"/>
              </a:rPr>
              <a:t>discards datagram and sends source ICMP message (</a:t>
            </a:r>
            <a:r>
              <a:rPr lang="en-US" sz="1800" dirty="0">
                <a:solidFill>
                  <a:srgbClr val="C00000"/>
                </a:solidFill>
                <a:latin typeface="Avenir Book" panose="020B0503020203020204" pitchFamily="34" charset="-78"/>
                <a:cs typeface="Avenir Book" panose="020B0503020203020204" pitchFamily="34" charset="-78"/>
              </a:rPr>
              <a:t>type 11, code 0</a:t>
            </a:r>
            <a:r>
              <a:rPr lang="en-US" sz="1800" dirty="0">
                <a:latin typeface="Avenir Book" panose="020B0503020203020204" pitchFamily="34" charset="-78"/>
                <a:cs typeface="Avenir Book" panose="020B0503020203020204" pitchFamily="34" charset="-78"/>
              </a:rPr>
              <a:t>)</a:t>
            </a:r>
          </a:p>
          <a:p>
            <a:pPr marL="392906" lvl="1" indent="-135731">
              <a:defRPr/>
            </a:pPr>
            <a:r>
              <a:rPr lang="en-US" sz="1800" dirty="0">
                <a:latin typeface="Avenir Book" panose="020B0503020203020204" pitchFamily="34" charset="-78"/>
                <a:cs typeface="Avenir Book" panose="020B0503020203020204" pitchFamily="34" charset="-78"/>
              </a:rPr>
              <a:t>ICMP message possibly includes name of router &amp; IP address</a:t>
            </a:r>
          </a:p>
          <a:p>
            <a:pPr marL="257175" lvl="1" indent="0">
              <a:buNone/>
              <a:defRPr/>
            </a:pPr>
            <a:endParaRPr lang="en-US" sz="1800" dirty="0">
              <a:latin typeface="Avenir Book" panose="020B0503020203020204" pitchFamily="34" charset="-78"/>
              <a:cs typeface="Avenir Book" panose="020B0503020203020204" pitchFamily="34" charset="-78"/>
            </a:endParaRPr>
          </a:p>
        </p:txBody>
      </p:sp>
      <p:grpSp>
        <p:nvGrpSpPr>
          <p:cNvPr id="79" name="Group 78">
            <a:extLst>
              <a:ext uri="{FF2B5EF4-FFF2-40B4-BE49-F238E27FC236}">
                <a16:creationId xmlns:a16="http://schemas.microsoft.com/office/drawing/2014/main" id="{7809EF1D-FCE1-C04E-A44A-D719D1B04BFF}"/>
              </a:ext>
            </a:extLst>
          </p:cNvPr>
          <p:cNvGrpSpPr/>
          <p:nvPr/>
        </p:nvGrpSpPr>
        <p:grpSpPr>
          <a:xfrm>
            <a:off x="7354693" y="1551371"/>
            <a:ext cx="487496" cy="247879"/>
            <a:chOff x="7493876" y="2774731"/>
            <a:chExt cx="1481958" cy="894622"/>
          </a:xfrm>
        </p:grpSpPr>
        <p:sp>
          <p:nvSpPr>
            <p:cNvPr id="80" name="Freeform 79">
              <a:extLst>
                <a:ext uri="{FF2B5EF4-FFF2-40B4-BE49-F238E27FC236}">
                  <a16:creationId xmlns:a16="http://schemas.microsoft.com/office/drawing/2014/main" id="{B0E05895-B00F-E243-B257-39ECF185C4E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81" name="Oval 80">
              <a:extLst>
                <a:ext uri="{FF2B5EF4-FFF2-40B4-BE49-F238E27FC236}">
                  <a16:creationId xmlns:a16="http://schemas.microsoft.com/office/drawing/2014/main" id="{9AD02441-9BB9-334C-8E42-B3A82A1E37F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82" name="Group 81">
              <a:extLst>
                <a:ext uri="{FF2B5EF4-FFF2-40B4-BE49-F238E27FC236}">
                  <a16:creationId xmlns:a16="http://schemas.microsoft.com/office/drawing/2014/main" id="{766526EB-EB3E-424B-B843-FC27B333E91F}"/>
                </a:ext>
              </a:extLst>
            </p:cNvPr>
            <p:cNvGrpSpPr/>
            <p:nvPr/>
          </p:nvGrpSpPr>
          <p:grpSpPr>
            <a:xfrm>
              <a:off x="7713663" y="2848339"/>
              <a:ext cx="1042107" cy="425543"/>
              <a:chOff x="7786941" y="2884917"/>
              <a:chExt cx="897649" cy="353919"/>
            </a:xfrm>
          </p:grpSpPr>
          <p:sp>
            <p:nvSpPr>
              <p:cNvPr id="83" name="Freeform 82">
                <a:extLst>
                  <a:ext uri="{FF2B5EF4-FFF2-40B4-BE49-F238E27FC236}">
                    <a16:creationId xmlns:a16="http://schemas.microsoft.com/office/drawing/2014/main" id="{597E61E0-655B-2B4E-BBB5-8F09F6A73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84" name="Freeform 83">
                <a:extLst>
                  <a:ext uri="{FF2B5EF4-FFF2-40B4-BE49-F238E27FC236}">
                    <a16:creationId xmlns:a16="http://schemas.microsoft.com/office/drawing/2014/main" id="{97D4045B-365E-1C4B-B89C-895F103F8C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85" name="Freeform 84">
                <a:extLst>
                  <a:ext uri="{FF2B5EF4-FFF2-40B4-BE49-F238E27FC236}">
                    <a16:creationId xmlns:a16="http://schemas.microsoft.com/office/drawing/2014/main" id="{289722AD-9577-D241-83B8-D7CA27439D2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86" name="Freeform 85">
                <a:extLst>
                  <a:ext uri="{FF2B5EF4-FFF2-40B4-BE49-F238E27FC236}">
                    <a16:creationId xmlns:a16="http://schemas.microsoft.com/office/drawing/2014/main" id="{AE58B9C1-746D-EE47-909C-568D25CAAD1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87" name="Group 86">
            <a:extLst>
              <a:ext uri="{FF2B5EF4-FFF2-40B4-BE49-F238E27FC236}">
                <a16:creationId xmlns:a16="http://schemas.microsoft.com/office/drawing/2014/main" id="{53A25456-859E-194F-8A01-129A16321B59}"/>
              </a:ext>
            </a:extLst>
          </p:cNvPr>
          <p:cNvGrpSpPr/>
          <p:nvPr/>
        </p:nvGrpSpPr>
        <p:grpSpPr>
          <a:xfrm>
            <a:off x="6584889" y="1442579"/>
            <a:ext cx="487496" cy="247879"/>
            <a:chOff x="7493876" y="2774731"/>
            <a:chExt cx="1481958" cy="894622"/>
          </a:xfrm>
        </p:grpSpPr>
        <p:sp>
          <p:nvSpPr>
            <p:cNvPr id="88" name="Freeform 87">
              <a:extLst>
                <a:ext uri="{FF2B5EF4-FFF2-40B4-BE49-F238E27FC236}">
                  <a16:creationId xmlns:a16="http://schemas.microsoft.com/office/drawing/2014/main" id="{35349B4C-4224-4143-81BE-502CDD0AC4F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89" name="Oval 88">
              <a:extLst>
                <a:ext uri="{FF2B5EF4-FFF2-40B4-BE49-F238E27FC236}">
                  <a16:creationId xmlns:a16="http://schemas.microsoft.com/office/drawing/2014/main" id="{1CD1AD51-62A8-7247-A11A-31F7A6ECD94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90" name="Group 89">
              <a:extLst>
                <a:ext uri="{FF2B5EF4-FFF2-40B4-BE49-F238E27FC236}">
                  <a16:creationId xmlns:a16="http://schemas.microsoft.com/office/drawing/2014/main" id="{4284C1C3-1A3F-6E40-9AC5-D861BDF7ADC5}"/>
                </a:ext>
              </a:extLst>
            </p:cNvPr>
            <p:cNvGrpSpPr/>
            <p:nvPr/>
          </p:nvGrpSpPr>
          <p:grpSpPr>
            <a:xfrm>
              <a:off x="7713663" y="2848339"/>
              <a:ext cx="1042107" cy="425543"/>
              <a:chOff x="7786941" y="2884917"/>
              <a:chExt cx="897649" cy="353919"/>
            </a:xfrm>
          </p:grpSpPr>
          <p:sp>
            <p:nvSpPr>
              <p:cNvPr id="91" name="Freeform 90">
                <a:extLst>
                  <a:ext uri="{FF2B5EF4-FFF2-40B4-BE49-F238E27FC236}">
                    <a16:creationId xmlns:a16="http://schemas.microsoft.com/office/drawing/2014/main" id="{2AE3D44B-6096-834A-B79D-856409400D5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2" name="Freeform 91">
                <a:extLst>
                  <a:ext uri="{FF2B5EF4-FFF2-40B4-BE49-F238E27FC236}">
                    <a16:creationId xmlns:a16="http://schemas.microsoft.com/office/drawing/2014/main" id="{D49FE2A6-7505-FE4B-910D-6B90585D998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3" name="Freeform 92">
                <a:extLst>
                  <a:ext uri="{FF2B5EF4-FFF2-40B4-BE49-F238E27FC236}">
                    <a16:creationId xmlns:a16="http://schemas.microsoft.com/office/drawing/2014/main" id="{F0FFCCCF-F339-A949-B73C-8AC3CF5856C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4" name="Freeform 93">
                <a:extLst>
                  <a:ext uri="{FF2B5EF4-FFF2-40B4-BE49-F238E27FC236}">
                    <a16:creationId xmlns:a16="http://schemas.microsoft.com/office/drawing/2014/main" id="{D8D639F3-1A24-E741-B2C9-1DA7E2332E2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95" name="Group 94">
            <a:extLst>
              <a:ext uri="{FF2B5EF4-FFF2-40B4-BE49-F238E27FC236}">
                <a16:creationId xmlns:a16="http://schemas.microsoft.com/office/drawing/2014/main" id="{CAA9E0A8-71B5-B74B-A6BF-19704732A56E}"/>
              </a:ext>
            </a:extLst>
          </p:cNvPr>
          <p:cNvGrpSpPr/>
          <p:nvPr/>
        </p:nvGrpSpPr>
        <p:grpSpPr>
          <a:xfrm>
            <a:off x="5740722" y="1565141"/>
            <a:ext cx="487496" cy="247879"/>
            <a:chOff x="7493876" y="2774731"/>
            <a:chExt cx="1481958" cy="894622"/>
          </a:xfrm>
        </p:grpSpPr>
        <p:sp>
          <p:nvSpPr>
            <p:cNvPr id="96" name="Freeform 95">
              <a:extLst>
                <a:ext uri="{FF2B5EF4-FFF2-40B4-BE49-F238E27FC236}">
                  <a16:creationId xmlns:a16="http://schemas.microsoft.com/office/drawing/2014/main" id="{5D3DCA5C-54B0-8547-9024-DAEB329BD0E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97" name="Oval 96">
              <a:extLst>
                <a:ext uri="{FF2B5EF4-FFF2-40B4-BE49-F238E27FC236}">
                  <a16:creationId xmlns:a16="http://schemas.microsoft.com/office/drawing/2014/main" id="{3FA9F0CC-BBDD-B549-88C1-0A57D00AAFA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98" name="Group 97">
              <a:extLst>
                <a:ext uri="{FF2B5EF4-FFF2-40B4-BE49-F238E27FC236}">
                  <a16:creationId xmlns:a16="http://schemas.microsoft.com/office/drawing/2014/main" id="{ADD9367E-174E-EF41-8C49-1F86E80F3ADD}"/>
                </a:ext>
              </a:extLst>
            </p:cNvPr>
            <p:cNvGrpSpPr/>
            <p:nvPr/>
          </p:nvGrpSpPr>
          <p:grpSpPr>
            <a:xfrm>
              <a:off x="7713663" y="2848339"/>
              <a:ext cx="1042107" cy="425543"/>
              <a:chOff x="7786941" y="2884917"/>
              <a:chExt cx="897649" cy="353919"/>
            </a:xfrm>
          </p:grpSpPr>
          <p:sp>
            <p:nvSpPr>
              <p:cNvPr id="99" name="Freeform 98">
                <a:extLst>
                  <a:ext uri="{FF2B5EF4-FFF2-40B4-BE49-F238E27FC236}">
                    <a16:creationId xmlns:a16="http://schemas.microsoft.com/office/drawing/2014/main" id="{869EC998-0625-9943-9C8D-56B8EAC53C9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00" name="Freeform 99">
                <a:extLst>
                  <a:ext uri="{FF2B5EF4-FFF2-40B4-BE49-F238E27FC236}">
                    <a16:creationId xmlns:a16="http://schemas.microsoft.com/office/drawing/2014/main" id="{D0DA9B10-5917-FF40-9BEA-65D8BB74E34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01" name="Freeform 100">
                <a:extLst>
                  <a:ext uri="{FF2B5EF4-FFF2-40B4-BE49-F238E27FC236}">
                    <a16:creationId xmlns:a16="http://schemas.microsoft.com/office/drawing/2014/main" id="{288CD489-7393-2241-A37C-F185FE43751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02" name="Freeform 101">
                <a:extLst>
                  <a:ext uri="{FF2B5EF4-FFF2-40B4-BE49-F238E27FC236}">
                    <a16:creationId xmlns:a16="http://schemas.microsoft.com/office/drawing/2014/main" id="{AB4FD59C-D4B2-9D44-A7A1-304C914D242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sp>
        <p:nvSpPr>
          <p:cNvPr id="75" name="Freeform 303">
            <a:extLst>
              <a:ext uri="{FF2B5EF4-FFF2-40B4-BE49-F238E27FC236}">
                <a16:creationId xmlns:a16="http://schemas.microsoft.com/office/drawing/2014/main" id="{88F136AC-D997-3246-8D9E-2A9DCE44B3CE}"/>
              </a:ext>
            </a:extLst>
          </p:cNvPr>
          <p:cNvSpPr>
            <a:spLocks/>
          </p:cNvSpPr>
          <p:nvPr/>
        </p:nvSpPr>
        <p:spPr bwMode="auto">
          <a:xfrm>
            <a:off x="4144033" y="1443498"/>
            <a:ext cx="1685925" cy="302419"/>
          </a:xfrm>
          <a:custGeom>
            <a:avLst/>
            <a:gdLst>
              <a:gd name="T0" fmla="*/ 2147483647 w 1416"/>
              <a:gd name="T1" fmla="*/ 2147483647 h 254"/>
              <a:gd name="T2" fmla="*/ 2147483647 w 1416"/>
              <a:gd name="T3" fmla="*/ 2147483647 h 254"/>
              <a:gd name="T4" fmla="*/ 2147483647 w 1416"/>
              <a:gd name="T5" fmla="*/ 2147483647 h 254"/>
              <a:gd name="T6" fmla="*/ 2147483647 w 1416"/>
              <a:gd name="T7" fmla="*/ 2147483647 h 254"/>
              <a:gd name="T8" fmla="*/ 2147483647 w 1416"/>
              <a:gd name="T9" fmla="*/ 2147483647 h 254"/>
              <a:gd name="T10" fmla="*/ 2147483647 w 1416"/>
              <a:gd name="T11" fmla="*/ 2147483647 h 254"/>
              <a:gd name="T12" fmla="*/ 0 w 1416"/>
              <a:gd name="T13" fmla="*/ 2147483647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CC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135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9628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Effect transition="in" filter="dissolve">
                                      <p:cBhvr>
                                        <p:cTn id="7" dur="500"/>
                                        <p:tgtEl>
                                          <p:spTgt spid="7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8">
                                            <p:txEl>
                                              <p:pRg st="1" end="1"/>
                                            </p:txEl>
                                          </p:spTgt>
                                        </p:tgtEl>
                                        <p:attrNameLst>
                                          <p:attrName>style.visibility</p:attrName>
                                        </p:attrNameLst>
                                      </p:cBhvr>
                                      <p:to>
                                        <p:strVal val="visible"/>
                                      </p:to>
                                    </p:set>
                                    <p:animEffect transition="in" filter="dissolve">
                                      <p:cBhvr>
                                        <p:cTn id="10" dur="500"/>
                                        <p:tgtEl>
                                          <p:spTgt spid="7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8">
                                            <p:txEl>
                                              <p:pRg st="2" end="2"/>
                                            </p:txEl>
                                          </p:spTgt>
                                        </p:tgtEl>
                                        <p:attrNameLst>
                                          <p:attrName>style.visibility</p:attrName>
                                        </p:attrNameLst>
                                      </p:cBhvr>
                                      <p:to>
                                        <p:strVal val="visible"/>
                                      </p:to>
                                    </p:set>
                                    <p:animEffect transition="in" filter="dissolve">
                                      <p:cBhvr>
                                        <p:cTn id="13" dur="500"/>
                                        <p:tgtEl>
                                          <p:spTgt spid="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8">
                                            <p:txEl>
                                              <p:pRg st="3" end="3"/>
                                            </p:txEl>
                                          </p:spTgt>
                                        </p:tgtEl>
                                        <p:attrNameLst>
                                          <p:attrName>style.visibility</p:attrName>
                                        </p:attrNameLst>
                                      </p:cBhvr>
                                      <p:to>
                                        <p:strVal val="visible"/>
                                      </p:to>
                                    </p:set>
                                    <p:animEffect transition="in" filter="dissolve">
                                      <p:cBhvr>
                                        <p:cTn id="18" dur="500"/>
                                        <p:tgtEl>
                                          <p:spTgt spid="78">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8">
                                            <p:txEl>
                                              <p:pRg st="4" end="4"/>
                                            </p:txEl>
                                          </p:spTgt>
                                        </p:tgtEl>
                                        <p:attrNameLst>
                                          <p:attrName>style.visibility</p:attrName>
                                        </p:attrNameLst>
                                      </p:cBhvr>
                                      <p:to>
                                        <p:strVal val="visible"/>
                                      </p:to>
                                    </p:set>
                                    <p:animEffect transition="in" filter="dissolve">
                                      <p:cBhvr>
                                        <p:cTn id="21" dur="500"/>
                                        <p:tgtEl>
                                          <p:spTgt spid="78">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8">
                                            <p:txEl>
                                              <p:pRg st="5" end="5"/>
                                            </p:txEl>
                                          </p:spTgt>
                                        </p:tgtEl>
                                        <p:attrNameLst>
                                          <p:attrName>style.visibility</p:attrName>
                                        </p:attrNameLst>
                                      </p:cBhvr>
                                      <p:to>
                                        <p:strVal val="visible"/>
                                      </p:to>
                                    </p:set>
                                    <p:animEffect transition="in" filter="dissolve">
                                      <p:cBhvr>
                                        <p:cTn id="24" dur="500"/>
                                        <p:tgtEl>
                                          <p:spTgt spid="7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6"/>
                                        </p:tgtEl>
                                        <p:attrNameLst>
                                          <p:attrName>style.visibility</p:attrName>
                                        </p:attrNameLst>
                                      </p:cBhvr>
                                      <p:to>
                                        <p:strVal val="visible"/>
                                      </p:to>
                                    </p:set>
                                  </p:childTnLst>
                                  <p:subTnLst>
                                    <p:set>
                                      <p:cBhvr override="childStyle">
                                        <p:cTn dur="1" fill="hold" display="0" masterRel="nextClick" afterEffect="1"/>
                                        <p:tgtEl>
                                          <p:spTgt spid="76"/>
                                        </p:tgtEl>
                                        <p:attrNameLst>
                                          <p:attrName>style.visibility</p:attrName>
                                        </p:attrNameLst>
                                      </p:cBhvr>
                                      <p:to>
                                        <p:strVal val="hidden"/>
                                      </p:to>
                                    </p:set>
                                  </p:subTnLst>
                                </p:cTn>
                              </p:par>
                              <p:par>
                                <p:cTn id="34" presetID="1"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par>
                                <p:cTn id="40" presetID="1"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1" grpId="0"/>
      <p:bldP spid="22" grpId="0"/>
      <p:bldP spid="23" grpId="0"/>
      <p:bldP spid="76" grpId="0" animBg="1"/>
      <p:bldP spid="77" grpId="0" animBg="1"/>
      <p:bldP spid="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lstStyle/>
          <a:p>
            <a:pPr defTabSz="912813"/>
            <a:r>
              <a:rPr lang="en-US" dirty="0" smtClean="0"/>
              <a:t>Summary</a:t>
            </a:r>
          </a:p>
        </p:txBody>
      </p:sp>
      <p:sp>
        <p:nvSpPr>
          <p:cNvPr id="10243" name="Text Placeholder 2"/>
          <p:cNvSpPr>
            <a:spLocks noGrp="1"/>
          </p:cNvSpPr>
          <p:nvPr>
            <p:ph type="body" sz="quarter" idx="10"/>
          </p:nvPr>
        </p:nvSpPr>
        <p:spPr>
          <a:xfrm>
            <a:off x="1714500" y="861060"/>
            <a:ext cx="8763000" cy="5207000"/>
          </a:xfrm>
        </p:spPr>
        <p:txBody>
          <a:bodyPr/>
          <a:lstStyle/>
          <a:p>
            <a:pPr>
              <a:buFont typeface="Wingdings" pitchFamily="2" charset="2"/>
              <a:buChar char="q"/>
            </a:pPr>
            <a:r>
              <a:rPr lang="en-US" sz="2400" dirty="0">
                <a:solidFill>
                  <a:srgbClr val="0070C0"/>
                </a:solidFill>
              </a:rPr>
              <a:t>Internet Control Message Protocol:</a:t>
            </a:r>
          </a:p>
          <a:p>
            <a:pPr lvl="1" eaLnBrk="1" hangingPunct="1"/>
            <a:r>
              <a:rPr lang="en-US" sz="2000" dirty="0" smtClean="0"/>
              <a:t>ICMP message format</a:t>
            </a:r>
            <a:endParaRPr lang="en-US" sz="2000" dirty="0"/>
          </a:p>
          <a:p>
            <a:pPr lvl="1" eaLnBrk="1" hangingPunct="1"/>
            <a:r>
              <a:rPr lang="en-US" sz="2000" dirty="0" smtClean="0"/>
              <a:t>MTU discovery and ICMP</a:t>
            </a:r>
            <a:endParaRPr lang="en-US" sz="2000" dirty="0"/>
          </a:p>
          <a:p>
            <a:pPr lvl="1" eaLnBrk="1" hangingPunct="1"/>
            <a:r>
              <a:rPr lang="en-IN" sz="2000" dirty="0" smtClean="0"/>
              <a:t>Traceroute and ICMP</a:t>
            </a:r>
            <a:endParaRPr lang="en-US" sz="1600" dirty="0" smtClean="0"/>
          </a:p>
          <a:p>
            <a:pPr lvl="2"/>
            <a:endParaRPr lang="en-US" sz="1600" dirty="0"/>
          </a:p>
        </p:txBody>
      </p:sp>
    </p:spTree>
    <p:extLst>
      <p:ext uri="{BB962C8B-B14F-4D97-AF65-F5344CB8AC3E}">
        <p14:creationId xmlns:p14="http://schemas.microsoft.com/office/powerpoint/2010/main" val="2386715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22544</TotalTime>
  <Words>639</Words>
  <Application>Microsoft Office PowerPoint</Application>
  <PresentationFormat>Widescreen</PresentationFormat>
  <Paragraphs>124</Paragraphs>
  <Slides>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ＭＳ Ｐゴシック</vt:lpstr>
      <vt:lpstr>游ゴシック</vt:lpstr>
      <vt:lpstr>Arial</vt:lpstr>
      <vt:lpstr>Avenir Book</vt:lpstr>
      <vt:lpstr>Calibri</vt:lpstr>
      <vt:lpstr>Calibri Light</vt:lpstr>
      <vt:lpstr>Times New Roman</vt:lpstr>
      <vt:lpstr>Wingdings</vt:lpstr>
      <vt:lpstr>Presentation Template 13_9_21</vt:lpstr>
      <vt:lpstr> Computer Networks II  Internet Control Message Protocol (ICMP)</vt:lpstr>
      <vt:lpstr>ICMP: Internet Control Message Protocol</vt:lpstr>
      <vt:lpstr>ICMP: Internet Control Message Protocol</vt:lpstr>
      <vt:lpstr>ICMP: Internet Control Message Protocol</vt:lpstr>
      <vt:lpstr>IP Datagram Format</vt:lpstr>
      <vt:lpstr>MTU Discovery and ICMP</vt:lpstr>
      <vt:lpstr>Traceroute and ICMP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422</cp:revision>
  <cp:lastPrinted>2022-11-11T06:18:14Z</cp:lastPrinted>
  <dcterms:created xsi:type="dcterms:W3CDTF">2021-09-13T14:43:22Z</dcterms:created>
  <dcterms:modified xsi:type="dcterms:W3CDTF">2022-11-12T07:01:29Z</dcterms:modified>
</cp:coreProperties>
</file>