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6"/>
  </p:notesMasterIdLst>
  <p:handoutMasterIdLst>
    <p:handoutMasterId r:id="rId17"/>
  </p:handoutMasterIdLst>
  <p:sldIdLst>
    <p:sldId id="265" r:id="rId2"/>
    <p:sldId id="526" r:id="rId3"/>
    <p:sldId id="492" r:id="rId4"/>
    <p:sldId id="493" r:id="rId5"/>
    <p:sldId id="494" r:id="rId6"/>
    <p:sldId id="495" r:id="rId7"/>
    <p:sldId id="515" r:id="rId8"/>
    <p:sldId id="520" r:id="rId9"/>
    <p:sldId id="517" r:id="rId10"/>
    <p:sldId id="523" r:id="rId11"/>
    <p:sldId id="519" r:id="rId12"/>
    <p:sldId id="524" r:id="rId13"/>
    <p:sldId id="512" r:id="rId14"/>
    <p:sldId id="521" r:id="rId15"/>
  </p:sldIdLst>
  <p:sldSz cx="12192000" cy="6858000"/>
  <p:notesSz cx="9929813" cy="67976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FF"/>
    <a:srgbClr val="FFCCCC"/>
    <a:srgbClr val="FF99CC"/>
    <a:srgbClr val="366752"/>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5890"/>
  </p:normalViewPr>
  <p:slideViewPr>
    <p:cSldViewPr snapToGrid="0" snapToObjects="1">
      <p:cViewPr>
        <p:scale>
          <a:sx n="110" d="100"/>
          <a:sy n="110" d="100"/>
        </p:scale>
        <p:origin x="78" y="22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4001" cy="341242"/>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5623494" y="0"/>
            <a:ext cx="4304001" cy="341242"/>
          </a:xfrm>
          <a:prstGeom prst="rect">
            <a:avLst/>
          </a:prstGeom>
        </p:spPr>
        <p:txBody>
          <a:bodyPr vert="horz" lIns="91440" tIns="45720" rIns="91440" bIns="45720" rtlCol="0"/>
          <a:lstStyle>
            <a:lvl1pPr algn="r">
              <a:defRPr sz="1200"/>
            </a:lvl1pPr>
          </a:lstStyle>
          <a:p>
            <a:fld id="{ABC86ED3-83A1-415E-B018-B1E46DF31CFD}" type="datetimeFigureOut">
              <a:rPr lang="en-IN" smtClean="0"/>
              <a:t>17-10-2022</a:t>
            </a:fld>
            <a:endParaRPr lang="en-IN"/>
          </a:p>
        </p:txBody>
      </p:sp>
      <p:sp>
        <p:nvSpPr>
          <p:cNvPr id="4" name="Footer Placeholder 3"/>
          <p:cNvSpPr>
            <a:spLocks noGrp="1"/>
          </p:cNvSpPr>
          <p:nvPr>
            <p:ph type="ftr" sz="quarter" idx="2"/>
          </p:nvPr>
        </p:nvSpPr>
        <p:spPr>
          <a:xfrm>
            <a:off x="0" y="6456433"/>
            <a:ext cx="4304001" cy="341242"/>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5623494" y="6456433"/>
            <a:ext cx="4304001" cy="341242"/>
          </a:xfrm>
          <a:prstGeom prst="rect">
            <a:avLst/>
          </a:prstGeom>
        </p:spPr>
        <p:txBody>
          <a:bodyPr vert="horz" lIns="91440" tIns="45720" rIns="91440" bIns="45720" rtlCol="0" anchor="b"/>
          <a:lstStyle>
            <a:lvl1pPr algn="r">
              <a:defRPr sz="1200"/>
            </a:lvl1pPr>
          </a:lstStyle>
          <a:p>
            <a:fld id="{A83670B8-C772-4CC6-AB05-AB1566C74071}" type="slidenum">
              <a:rPr lang="en-IN" smtClean="0"/>
              <a:t>‹#›</a:t>
            </a:fld>
            <a:endParaRPr lang="en-IN"/>
          </a:p>
        </p:txBody>
      </p:sp>
    </p:spTree>
    <p:extLst>
      <p:ext uri="{BB962C8B-B14F-4D97-AF65-F5344CB8AC3E}">
        <p14:creationId xmlns:p14="http://schemas.microsoft.com/office/powerpoint/2010/main" val="25940442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2919" cy="341064"/>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624597" y="0"/>
            <a:ext cx="4302919" cy="341064"/>
          </a:xfrm>
          <a:prstGeom prst="rect">
            <a:avLst/>
          </a:prstGeom>
        </p:spPr>
        <p:txBody>
          <a:bodyPr vert="horz" lIns="91440" tIns="45720" rIns="91440" bIns="45720" rtlCol="0"/>
          <a:lstStyle>
            <a:lvl1pPr algn="r">
              <a:defRPr sz="1200"/>
            </a:lvl1pPr>
          </a:lstStyle>
          <a:p>
            <a:fld id="{BDA1889E-C7EC-45CB-B713-9702810221D9}" type="datetimeFigureOut">
              <a:rPr lang="en-IN" smtClean="0"/>
              <a:t>17-10-2022</a:t>
            </a:fld>
            <a:endParaRPr lang="en-IN"/>
          </a:p>
        </p:txBody>
      </p:sp>
      <p:sp>
        <p:nvSpPr>
          <p:cNvPr id="4" name="Slide Image Placeholder 3"/>
          <p:cNvSpPr>
            <a:spLocks noGrp="1" noRot="1" noChangeAspect="1"/>
          </p:cNvSpPr>
          <p:nvPr>
            <p:ph type="sldImg" idx="2"/>
          </p:nvPr>
        </p:nvSpPr>
        <p:spPr>
          <a:xfrm>
            <a:off x="2927350" y="849313"/>
            <a:ext cx="4075113" cy="2293937"/>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92982" y="3271381"/>
            <a:ext cx="7943850" cy="267658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1" y="6456612"/>
            <a:ext cx="4302919" cy="341064"/>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624597" y="6456612"/>
            <a:ext cx="4302919" cy="341064"/>
          </a:xfrm>
          <a:prstGeom prst="rect">
            <a:avLst/>
          </a:prstGeom>
        </p:spPr>
        <p:txBody>
          <a:bodyPr vert="horz" lIns="91440" tIns="45720" rIns="91440" bIns="45720" rtlCol="0" anchor="b"/>
          <a:lstStyle>
            <a:lvl1pPr algn="r">
              <a:defRPr sz="1200"/>
            </a:lvl1pPr>
          </a:lstStyle>
          <a:p>
            <a:fld id="{BEC38954-55DA-4B58-B5A1-805DC88A142F}" type="slidenum">
              <a:rPr lang="en-IN" smtClean="0"/>
              <a:t>‹#›</a:t>
            </a:fld>
            <a:endParaRPr lang="en-IN"/>
          </a:p>
        </p:txBody>
      </p:sp>
    </p:spTree>
    <p:extLst>
      <p:ext uri="{BB962C8B-B14F-4D97-AF65-F5344CB8AC3E}">
        <p14:creationId xmlns:p14="http://schemas.microsoft.com/office/powerpoint/2010/main" val="2522590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xfrm>
            <a:off x="2927350" y="849313"/>
            <a:ext cx="4075113" cy="2293937"/>
          </a:xfrm>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a:p>
        </p:txBody>
      </p:sp>
      <p:sp>
        <p:nvSpPr>
          <p:cNvPr id="6144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144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ECC79330-1379-4D1A-A640-B153B418A841}" type="datetime8">
              <a:rPr lang="en-GB" sz="1200" smtClean="0">
                <a:cs typeface="Arial" pitchFamily="34" charset="0"/>
              </a:rPr>
              <a:pPr/>
              <a:t>17/10/2022 15:07</a:t>
            </a:fld>
            <a:endParaRPr lang="en-GB" sz="1200">
              <a:cs typeface="Arial" pitchFamily="34" charset="0"/>
            </a:endParaRPr>
          </a:p>
        </p:txBody>
      </p:sp>
      <p:sp>
        <p:nvSpPr>
          <p:cNvPr id="61446" name="Footer Placeholder 5"/>
          <p:cNvSpPr>
            <a:spLocks noGrp="1"/>
          </p:cNvSpPr>
          <p:nvPr>
            <p:ph type="ftr" sz="quarter" idx="4"/>
          </p:nvPr>
        </p:nvSpPr>
        <p:spPr>
          <a:xfrm>
            <a:off x="0" y="6564005"/>
            <a:ext cx="9134509" cy="3457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GB" sz="500">
                <a:solidFill>
                  <a:srgbClr val="000000"/>
                </a:solidFill>
                <a:cs typeface="Arial" pitchFamily="34" charset="0"/>
              </a:rPr>
              <a:t>© 2007 Microsoft Corporation. All rights reserved. Microsoft, Windows, Windows Vista and other product names are or may be registered trademarks and/or trademarks in the U.S. and/or other countries.</a:t>
            </a:r>
          </a:p>
          <a:p>
            <a:r>
              <a:rPr lang="en-GB" sz="500">
                <a:solidFill>
                  <a:srgbClr val="000000"/>
                </a:solidFill>
                <a:cs typeface="Arial"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GB" sz="500">
                <a:solidFill>
                  <a:srgbClr val="000000"/>
                </a:solidFill>
                <a:cs typeface="Arial" pitchFamily="34" charset="0"/>
              </a:rPr>
            </a:br>
            <a:r>
              <a:rPr lang="en-GB" sz="500">
                <a:solidFill>
                  <a:srgbClr val="000000"/>
                </a:solidFill>
                <a:cs typeface="Arial" pitchFamily="34" charset="0"/>
              </a:rPr>
              <a:t>MICROSOFT MAKES NO WARRANTIES, EXPRESS, IMPLIED OR STATUTORY, AS TO THE INFORMATION IN THIS PRESENTATION.</a:t>
            </a:r>
          </a:p>
          <a:p>
            <a:endParaRPr lang="en-GB" sz="500">
              <a:cs typeface="Arial" pitchFamily="34" charset="0"/>
            </a:endParaRPr>
          </a:p>
        </p:txBody>
      </p:sp>
      <p:sp>
        <p:nvSpPr>
          <p:cNvPr id="61447" name="Slide Number Placeholder 6"/>
          <p:cNvSpPr>
            <a:spLocks noGrp="1"/>
          </p:cNvSpPr>
          <p:nvPr>
            <p:ph type="sldNum" sz="quarter" idx="5"/>
          </p:nvPr>
        </p:nvSpPr>
        <p:spPr>
          <a:xfrm>
            <a:off x="9134508" y="6564005"/>
            <a:ext cx="1013669" cy="3457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3B000D14-7105-452D-9919-33C61B2ECE5D}" type="slidenum">
              <a:rPr lang="en-GB" sz="1200" smtClean="0">
                <a:cs typeface="Arial" pitchFamily="34" charset="0"/>
              </a:rPr>
              <a:pPr/>
              <a:t>1</a:t>
            </a:fld>
            <a:endParaRPr lang="en-GB" sz="1200">
              <a:cs typeface="Arial" pitchFamily="34" charset="0"/>
            </a:endParaRPr>
          </a:p>
        </p:txBody>
      </p:sp>
    </p:spTree>
    <p:extLst>
      <p:ext uri="{BB962C8B-B14F-4D97-AF65-F5344CB8AC3E}">
        <p14:creationId xmlns:p14="http://schemas.microsoft.com/office/powerpoint/2010/main" val="120149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a:t>
            </a:fld>
            <a:endParaRPr lang="en-US" dirty="0"/>
          </a:p>
        </p:txBody>
      </p:sp>
    </p:spTree>
    <p:extLst>
      <p:ext uri="{BB962C8B-B14F-4D97-AF65-F5344CB8AC3E}">
        <p14:creationId xmlns:p14="http://schemas.microsoft.com/office/powerpoint/2010/main" val="3268662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17/10/2022 15:07</a:t>
            </a:fld>
            <a:endParaRPr lang="en-GB" sz="120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14</a:t>
            </a:fld>
            <a:endParaRPr lang="en-GB" sz="1200">
              <a:cs typeface="Arial" pitchFamily="34" charset="0"/>
            </a:endParaRPr>
          </a:p>
        </p:txBody>
      </p:sp>
    </p:spTree>
    <p:extLst>
      <p:ext uri="{BB962C8B-B14F-4D97-AF65-F5344CB8AC3E}">
        <p14:creationId xmlns:p14="http://schemas.microsoft.com/office/powerpoint/2010/main" val="1898459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122634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278559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207353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6" name="Text Placeholder 5"/>
          <p:cNvSpPr>
            <a:spLocks noGrp="1"/>
          </p:cNvSpPr>
          <p:nvPr>
            <p:ph type="body" sz="quarter" idx="10"/>
          </p:nvPr>
        </p:nvSpPr>
        <p:spPr>
          <a:xfrm>
            <a:off x="508000" y="1411552"/>
            <a:ext cx="11176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5" name="Straight Connector 4"/>
          <p:cNvCxnSpPr/>
          <p:nvPr userDrawn="1"/>
        </p:nvCxnSpPr>
        <p:spPr>
          <a:xfrm>
            <a:off x="11016" y="5257800"/>
            <a:ext cx="12192000" cy="158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061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cxnSp>
        <p:nvCxnSpPr>
          <p:cNvPr id="7" name="Straight Connector 6"/>
          <p:cNvCxnSpPr/>
          <p:nvPr userDrawn="1"/>
        </p:nvCxnSpPr>
        <p:spPr>
          <a:xfrm>
            <a:off x="11016" y="5257800"/>
            <a:ext cx="1219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6106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C4E2C89-3D21-5645-8D07-A6E26F08B175}" type="datetimeFigureOut">
              <a:rPr lang="en-US" smtClean="0"/>
              <a:pPr/>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420177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4E2C89-3D21-5645-8D07-A6E26F08B175}" type="datetimeFigureOut">
              <a:rPr lang="en-US" smtClean="0"/>
              <a:pPr/>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cxnSp>
        <p:nvCxnSpPr>
          <p:cNvPr id="8" name="Straight Connector 7"/>
          <p:cNvCxnSpPr/>
          <p:nvPr userDrawn="1"/>
        </p:nvCxnSpPr>
        <p:spPr>
          <a:xfrm>
            <a:off x="11016" y="5257800"/>
            <a:ext cx="1219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4193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4E2C89-3D21-5645-8D07-A6E26F08B175}" type="datetimeFigureOut">
              <a:rPr lang="en-US" smtClean="0"/>
              <a:pPr/>
              <a:t>10/17/2022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85784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4E2C89-3D21-5645-8D07-A6E26F08B175}" type="datetimeFigureOut">
              <a:rPr lang="en-US" smtClean="0"/>
              <a:pPr/>
              <a:t>10/17/2022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2D945F5-5B7A-BE43-BE56-11CC737CC9DC}" type="slidenum">
              <a:rPr lang="en-US" smtClean="0"/>
              <a:pPr/>
              <a:t>‹#›</a:t>
            </a:fld>
            <a:endParaRPr lang="en-US" dirty="0"/>
          </a:p>
        </p:txBody>
      </p:sp>
      <p:cxnSp>
        <p:nvCxnSpPr>
          <p:cNvPr id="6" name="Straight Connector 5"/>
          <p:cNvCxnSpPr/>
          <p:nvPr userDrawn="1"/>
        </p:nvCxnSpPr>
        <p:spPr>
          <a:xfrm>
            <a:off x="11016" y="5257800"/>
            <a:ext cx="1219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1558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4E2C89-3D21-5645-8D07-A6E26F08B175}" type="datetimeFigureOut">
              <a:rPr lang="en-US" smtClean="0"/>
              <a:pPr/>
              <a:t>10/17/2022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2D945F5-5B7A-BE43-BE56-11CC737CC9DC}" type="slidenum">
              <a:rPr lang="en-US" smtClean="0"/>
              <a:pPr/>
              <a:t>‹#›</a:t>
            </a:fld>
            <a:endParaRPr lang="en-US" dirty="0"/>
          </a:p>
        </p:txBody>
      </p:sp>
      <p:cxnSp>
        <p:nvCxnSpPr>
          <p:cNvPr id="5" name="Straight Connector 4"/>
          <p:cNvCxnSpPr/>
          <p:nvPr userDrawn="1"/>
        </p:nvCxnSpPr>
        <p:spPr>
          <a:xfrm>
            <a:off x="11016" y="5257800"/>
            <a:ext cx="1219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9419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971076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156633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E2C89-3D21-5645-8D07-A6E26F08B175}" type="datetimeFigureOut">
              <a:rPr lang="en-US" smtClean="0"/>
              <a:pPr/>
              <a:t>10/17/2022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88282118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1981200" y="1687513"/>
            <a:ext cx="8382000" cy="1568450"/>
          </a:xfrm>
        </p:spPr>
        <p:txBody>
          <a:bodyPr>
            <a:normAutofit fontScale="90000"/>
          </a:bodyPr>
          <a:lstStyle/>
          <a:p>
            <a:r>
              <a:rPr lang="en-US" sz="3200" dirty="0">
                <a:latin typeface="Avenir Book" panose="020B0503020203020204" pitchFamily="34" charset="-78"/>
                <a:cs typeface="Avenir Book" panose="020B0503020203020204" pitchFamily="34" charset="-78"/>
              </a:rPr>
              <a:t/>
            </a:r>
            <a:br>
              <a:rPr lang="en-US" sz="3200" dirty="0">
                <a:latin typeface="Avenir Book" panose="020B0503020203020204" pitchFamily="34" charset="-78"/>
                <a:cs typeface="Avenir Book" panose="020B0503020203020204" pitchFamily="34" charset="-78"/>
              </a:rPr>
            </a:br>
            <a:r>
              <a:rPr lang="en-US" sz="3200" dirty="0">
                <a:latin typeface="Avenir Book" panose="020B0503020203020204" pitchFamily="34" charset="-78"/>
                <a:cs typeface="Avenir Book" panose="020B0503020203020204" pitchFamily="34" charset="-78"/>
              </a:rPr>
              <a:t>Computer </a:t>
            </a:r>
            <a:r>
              <a:rPr lang="en-US" sz="3200">
                <a:latin typeface="Avenir Book" panose="020B0503020203020204" pitchFamily="34" charset="-78"/>
                <a:cs typeface="Avenir Book" panose="020B0503020203020204" pitchFamily="34" charset="-78"/>
              </a:rPr>
              <a:t>Networks II</a:t>
            </a:r>
            <a:r>
              <a:rPr lang="en-US" sz="3200" dirty="0">
                <a:latin typeface="Avenir Book" panose="020B0503020203020204" pitchFamily="34" charset="-78"/>
                <a:cs typeface="Avenir Book" panose="020B0503020203020204" pitchFamily="34" charset="-78"/>
              </a:rPr>
              <a:t/>
            </a:r>
            <a:br>
              <a:rPr lang="en-US" sz="3200" dirty="0">
                <a:latin typeface="Avenir Book" panose="020B0503020203020204" pitchFamily="34" charset="-78"/>
                <a:cs typeface="Avenir Book" panose="020B0503020203020204" pitchFamily="34" charset="-78"/>
              </a:rPr>
            </a:br>
            <a:r>
              <a:rPr lang="en-US" sz="3200" dirty="0">
                <a:latin typeface="Avenir Book" panose="020B0503020203020204" pitchFamily="34" charset="-78"/>
                <a:cs typeface="Avenir Book" panose="020B0503020203020204" pitchFamily="34" charset="-78"/>
              </a:rPr>
              <a:t/>
            </a:r>
            <a:br>
              <a:rPr lang="en-US" sz="3200" dirty="0">
                <a:latin typeface="Avenir Book" panose="020B0503020203020204" pitchFamily="34" charset="-78"/>
                <a:cs typeface="Avenir Book" panose="020B0503020203020204" pitchFamily="34" charset="-78"/>
              </a:rPr>
            </a:br>
            <a:r>
              <a:rPr lang="en-US" sz="3200" dirty="0">
                <a:latin typeface="Avenir Book" panose="020B0503020203020204" pitchFamily="34" charset="-78"/>
                <a:cs typeface="Avenir Book" panose="020B0503020203020204" pitchFamily="34" charset="-78"/>
              </a:rPr>
              <a:t>Routing Algorithms</a:t>
            </a:r>
            <a:br>
              <a:rPr lang="en-US" sz="3200" dirty="0">
                <a:latin typeface="Avenir Book" panose="020B0503020203020204" pitchFamily="34" charset="-78"/>
                <a:cs typeface="Avenir Book" panose="020B0503020203020204" pitchFamily="34" charset="-78"/>
              </a:rPr>
            </a:br>
            <a:r>
              <a:rPr lang="en-US" sz="2200" dirty="0">
                <a:latin typeface="Avenir Book" panose="020B0503020203020204" pitchFamily="34" charset="-78"/>
                <a:cs typeface="Avenir Book" panose="020B0503020203020204" pitchFamily="34" charset="-78"/>
              </a:rPr>
              <a:t>Distance Vector Routing Protocol</a:t>
            </a:r>
          </a:p>
        </p:txBody>
      </p:sp>
      <p:sp>
        <p:nvSpPr>
          <p:cNvPr id="8" name="Rounded Rectangle 4"/>
          <p:cNvSpPr/>
          <p:nvPr/>
        </p:nvSpPr>
        <p:spPr bwMode="auto">
          <a:xfrm>
            <a:off x="2084389" y="519113"/>
            <a:ext cx="8137525" cy="2563812"/>
          </a:xfrm>
          <a:prstGeom prst="rect">
            <a:avLst/>
          </a:prstGeom>
        </p:spPr>
        <p:style>
          <a:lnRef idx="0">
            <a:scrgbClr r="0" g="0" b="0"/>
          </a:lnRef>
          <a:fillRef idx="0">
            <a:scrgbClr r="0" g="0" b="0"/>
          </a:fillRef>
          <a:effectRef idx="0">
            <a:scrgbClr r="0" g="0" b="0"/>
          </a:effectRef>
          <a:fontRef idx="minor">
            <a:schemeClr val="dk1"/>
          </a:fontRef>
        </p:style>
        <p:txBody>
          <a:bodyPr lIns="148590" tIns="148590" rIns="148590" bIns="148590" spcCol="1270" anchor="ctr"/>
          <a:lstStyle/>
          <a:p>
            <a:pPr algn="ctr" defTabSz="1733550">
              <a:lnSpc>
                <a:spcPct val="90000"/>
              </a:lnSpc>
              <a:spcAft>
                <a:spcPct val="35000"/>
              </a:spcAft>
              <a:defRPr/>
            </a:pPr>
            <a:endParaRPr lang="en-US" sz="4400" dirty="0">
              <a:solidFill>
                <a:schemeClr val="accent2">
                  <a:lumMod val="75000"/>
                </a:schemeClr>
              </a:solidFill>
              <a:effectLst>
                <a:outerShdw blurRad="38100" dist="38100" dir="2700000" algn="tl">
                  <a:srgbClr val="000000">
                    <a:alpha val="43137"/>
                  </a:srgbClr>
                </a:outerShdw>
              </a:effectLst>
              <a:latin typeface="Avenir Book" panose="020B0503020203020204" pitchFamily="34" charset="-78"/>
              <a:cs typeface="Avenir Book" panose="020B0503020203020204" pitchFamily="34" charset="-78"/>
            </a:endParaRPr>
          </a:p>
        </p:txBody>
      </p:sp>
      <p:sp>
        <p:nvSpPr>
          <p:cNvPr id="6" name="Subtitle 3"/>
          <p:cNvSpPr txBox="1">
            <a:spLocks/>
          </p:cNvSpPr>
          <p:nvPr/>
        </p:nvSpPr>
        <p:spPr bwMode="auto">
          <a:xfrm>
            <a:off x="2952750" y="3962400"/>
            <a:ext cx="6400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accent1"/>
              </a:buClr>
              <a:buSzPct val="65000"/>
              <a:buFont typeface="Wingdings" pitchFamily="2" charset="2"/>
              <a:buNone/>
              <a:defRPr sz="3000">
                <a:solidFill>
                  <a:schemeClr val="tx1"/>
                </a:solidFill>
                <a:latin typeface="+mn-lt"/>
                <a:ea typeface="+mn-ea"/>
                <a:cs typeface="+mn-cs"/>
              </a:defRPr>
            </a:lvl1pPr>
            <a:lvl2pPr marL="457200" indent="0" algn="ctr" rtl="0" eaLnBrk="0" fontAlgn="base" hangingPunct="0">
              <a:spcBef>
                <a:spcPct val="20000"/>
              </a:spcBef>
              <a:spcAft>
                <a:spcPct val="0"/>
              </a:spcAft>
              <a:buClr>
                <a:schemeClr val="accent2"/>
              </a:buClr>
              <a:buSzPct val="60000"/>
              <a:buFont typeface="Wingdings" pitchFamily="2" charset="2"/>
              <a:buNone/>
              <a:defRPr sz="2600">
                <a:solidFill>
                  <a:schemeClr val="tx1"/>
                </a:solidFill>
                <a:latin typeface="+mn-lt"/>
              </a:defRPr>
            </a:lvl2pPr>
            <a:lvl3pPr marL="914400" indent="0" algn="ctr" rtl="0" eaLnBrk="0" fontAlgn="base" hangingPunct="0">
              <a:spcBef>
                <a:spcPct val="20000"/>
              </a:spcBef>
              <a:spcAft>
                <a:spcPct val="0"/>
              </a:spcAft>
              <a:buClr>
                <a:schemeClr val="accent1"/>
              </a:buClr>
              <a:buSzPct val="65000"/>
              <a:buFont typeface="Wingdings" pitchFamily="2" charset="2"/>
              <a:buNone/>
              <a:defRPr sz="2200">
                <a:solidFill>
                  <a:schemeClr val="tx1"/>
                </a:solidFill>
                <a:latin typeface="+mn-lt"/>
              </a:defRPr>
            </a:lvl3pPr>
            <a:lvl4pPr marL="1371600" indent="0" algn="ctr" rtl="0" eaLnBrk="0" fontAlgn="base" hangingPunct="0">
              <a:spcBef>
                <a:spcPct val="20000"/>
              </a:spcBef>
              <a:spcAft>
                <a:spcPct val="0"/>
              </a:spcAft>
              <a:buClr>
                <a:schemeClr val="accent2"/>
              </a:buClr>
              <a:buSzPct val="70000"/>
              <a:buFont typeface="Wingdings" pitchFamily="2" charset="2"/>
              <a:buNone/>
              <a:defRPr sz="2000">
                <a:solidFill>
                  <a:schemeClr val="tx1"/>
                </a:solidFill>
                <a:latin typeface="+mn-lt"/>
              </a:defRPr>
            </a:lvl4pPr>
            <a:lvl5pPr marL="1828800" indent="0" algn="ctr" rtl="0" eaLnBrk="0" fontAlgn="base" hangingPunct="0">
              <a:spcBef>
                <a:spcPct val="20000"/>
              </a:spcBef>
              <a:spcAft>
                <a:spcPct val="0"/>
              </a:spcAft>
              <a:buClr>
                <a:schemeClr val="accent1"/>
              </a:buClr>
              <a:buSzPct val="75000"/>
              <a:buFont typeface="Wingdings" pitchFamily="2" charset="2"/>
              <a:buNone/>
              <a:defRPr sz="2000">
                <a:solidFill>
                  <a:schemeClr val="tx1"/>
                </a:solidFill>
                <a:latin typeface="+mn-lt"/>
              </a:defRPr>
            </a:lvl5pPr>
            <a:lvl6pPr marL="22860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6pPr>
            <a:lvl7pPr marL="27432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7pPr>
            <a:lvl8pPr marL="32004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8pPr>
            <a:lvl9pPr marL="36576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9pPr>
          </a:lstStyle>
          <a:p>
            <a:pPr eaLnBrk="1" hangingPunct="1"/>
            <a:r>
              <a:rPr lang="en-US" sz="2000" kern="0" dirty="0" err="1">
                <a:latin typeface="Avenir Book" panose="020B0503020203020204" pitchFamily="34" charset="-78"/>
                <a:cs typeface="Avenir Book" panose="020B0503020203020204" pitchFamily="34" charset="-78"/>
              </a:rPr>
              <a:t>Amitangshu</a:t>
            </a:r>
            <a:r>
              <a:rPr lang="en-US" sz="2000" kern="0" dirty="0">
                <a:latin typeface="Avenir Book" panose="020B0503020203020204" pitchFamily="34" charset="-78"/>
                <a:cs typeface="Avenir Book" panose="020B0503020203020204" pitchFamily="34" charset="-78"/>
              </a:rPr>
              <a:t> Pal</a:t>
            </a:r>
          </a:p>
          <a:p>
            <a:pPr eaLnBrk="1" hangingPunct="1"/>
            <a:r>
              <a:rPr lang="en-US" sz="2000" kern="0" dirty="0">
                <a:latin typeface="Avenir Book" panose="020B0503020203020204" pitchFamily="34" charset="-78"/>
                <a:cs typeface="Avenir Book" panose="020B0503020203020204" pitchFamily="34" charset="-78"/>
              </a:rPr>
              <a:t>Computer Science and Engineering</a:t>
            </a:r>
          </a:p>
          <a:p>
            <a:pPr eaLnBrk="1" hangingPunct="1"/>
            <a:r>
              <a:rPr lang="en-US" sz="2000" kern="0" dirty="0">
                <a:latin typeface="Avenir Book" panose="020B0503020203020204" pitchFamily="34" charset="-78"/>
                <a:cs typeface="Avenir Book" panose="020B0503020203020204" pitchFamily="34" charset="-78"/>
              </a:rPr>
              <a:t>IIT Kanpur</a:t>
            </a:r>
          </a:p>
        </p:txBody>
      </p:sp>
    </p:spTree>
    <p:extLst>
      <p:ext uri="{BB962C8B-B14F-4D97-AF65-F5344CB8AC3E}">
        <p14:creationId xmlns:p14="http://schemas.microsoft.com/office/powerpoint/2010/main" val="4257869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8" name="Rectangle 2"/>
          <p:cNvSpPr>
            <a:spLocks noGrp="1" noChangeArrowheads="1"/>
          </p:cNvSpPr>
          <p:nvPr>
            <p:ph type="title"/>
          </p:nvPr>
        </p:nvSpPr>
        <p:spPr>
          <a:xfrm>
            <a:off x="2057400" y="152402"/>
            <a:ext cx="7772400" cy="719137"/>
          </a:xfrm>
        </p:spPr>
        <p:txBody>
          <a:bodyPr/>
          <a:lstStyle/>
          <a:p>
            <a:r>
              <a:rPr lang="en-US" sz="3600" dirty="0">
                <a:latin typeface="Avenir Book" panose="020B0503020203020204" pitchFamily="34" charset="-78"/>
                <a:cs typeface="Avenir Book" panose="020B0503020203020204" pitchFamily="34" charset="-78"/>
              </a:rPr>
              <a:t>Distance Vector: Link Cost Changes</a:t>
            </a:r>
            <a:endParaRPr lang="en-US" dirty="0">
              <a:latin typeface="Avenir Book" panose="020B0503020203020204" pitchFamily="34" charset="-78"/>
              <a:cs typeface="Avenir Book" panose="020B0503020203020204" pitchFamily="34" charset="-78"/>
            </a:endParaRPr>
          </a:p>
        </p:txBody>
      </p:sp>
      <p:sp>
        <p:nvSpPr>
          <p:cNvPr id="139269" name="Rectangle 3"/>
          <p:cNvSpPr>
            <a:spLocks noChangeArrowheads="1"/>
          </p:cNvSpPr>
          <p:nvPr/>
        </p:nvSpPr>
        <p:spPr bwMode="auto">
          <a:xfrm>
            <a:off x="809980" y="939801"/>
            <a:ext cx="7366505" cy="2524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lnSpc>
                <a:spcPct val="85000"/>
              </a:lnSpc>
              <a:spcBef>
                <a:spcPct val="20000"/>
              </a:spcBef>
              <a:buClr>
                <a:srgbClr val="000099"/>
              </a:buClr>
              <a:buSzPct val="65000"/>
            </a:pPr>
            <a:r>
              <a:rPr lang="en-US" sz="2200" dirty="0">
                <a:solidFill>
                  <a:srgbClr val="CC0000"/>
                </a:solidFill>
                <a:latin typeface="Avenir Book" panose="020B0503020203020204" pitchFamily="34" charset="-78"/>
                <a:cs typeface="Avenir Book" panose="020B0503020203020204" pitchFamily="34" charset="-78"/>
              </a:rPr>
              <a:t>Link cost changes:</a:t>
            </a:r>
          </a:p>
          <a:p>
            <a:pPr marL="342900" indent="-342900">
              <a:lnSpc>
                <a:spcPct val="85000"/>
              </a:lnSpc>
              <a:spcBef>
                <a:spcPct val="20000"/>
              </a:spcBef>
              <a:buClr>
                <a:srgbClr val="000099"/>
              </a:buClr>
              <a:buSzPct val="65000"/>
              <a:buFont typeface="Wingdings" charset="0"/>
              <a:buChar char="v"/>
            </a:pPr>
            <a:r>
              <a:rPr lang="en-US" sz="2000" dirty="0" smtClean="0">
                <a:latin typeface="Avenir Book" panose="020B0503020203020204" pitchFamily="34" charset="-78"/>
                <a:cs typeface="Avenir Book" panose="020B0503020203020204" pitchFamily="34" charset="-78"/>
              </a:rPr>
              <a:t>44 </a:t>
            </a:r>
            <a:r>
              <a:rPr lang="en-US" sz="2000" dirty="0">
                <a:latin typeface="Avenir Book" panose="020B0503020203020204" pitchFamily="34" charset="-78"/>
                <a:cs typeface="Avenir Book" panose="020B0503020203020204" pitchFamily="34" charset="-78"/>
              </a:rPr>
              <a:t>iterations before algorithm stabilizes</a:t>
            </a:r>
          </a:p>
          <a:p>
            <a:pPr marL="342900" indent="-342900">
              <a:lnSpc>
                <a:spcPct val="85000"/>
              </a:lnSpc>
              <a:spcBef>
                <a:spcPct val="20000"/>
              </a:spcBef>
              <a:buClr>
                <a:srgbClr val="000099"/>
              </a:buClr>
              <a:buSzPct val="65000"/>
              <a:buFont typeface="Wingdings" charset="0"/>
              <a:buChar char="v"/>
            </a:pPr>
            <a:r>
              <a:rPr lang="en-US" sz="2000" dirty="0">
                <a:solidFill>
                  <a:srgbClr val="CC0000"/>
                </a:solidFill>
                <a:latin typeface="Avenir Book" panose="020B0503020203020204" pitchFamily="34" charset="-78"/>
                <a:cs typeface="Avenir Book" panose="020B0503020203020204" pitchFamily="34" charset="-78"/>
              </a:rPr>
              <a:t>Bad news travels slow</a:t>
            </a:r>
            <a:r>
              <a:rPr lang="en-US" sz="2000" dirty="0">
                <a:latin typeface="Avenir Book" panose="020B0503020203020204" pitchFamily="34" charset="-78"/>
                <a:cs typeface="Avenir Book" panose="020B0503020203020204" pitchFamily="34" charset="-78"/>
              </a:rPr>
              <a:t> - </a:t>
            </a:r>
            <a:r>
              <a:rPr lang="ja-JP" altLang="en-US" sz="2000" dirty="0">
                <a:latin typeface="Avenir Book" panose="020B0503020203020204" pitchFamily="34" charset="-78"/>
                <a:cs typeface="Avenir Book" panose="020B0503020203020204" pitchFamily="34" charset="-78"/>
              </a:rPr>
              <a:t>“</a:t>
            </a:r>
            <a:r>
              <a:rPr lang="en-US" altLang="ja-JP" sz="2000" dirty="0">
                <a:solidFill>
                  <a:srgbClr val="0000FF"/>
                </a:solidFill>
                <a:latin typeface="Avenir Book" panose="020B0503020203020204" pitchFamily="34" charset="-78"/>
                <a:cs typeface="Avenir Book" panose="020B0503020203020204" pitchFamily="34" charset="-78"/>
              </a:rPr>
              <a:t>count to infinity</a:t>
            </a:r>
            <a:r>
              <a:rPr lang="ja-JP" altLang="en-US" sz="2000" dirty="0">
                <a:latin typeface="Avenir Book" panose="020B0503020203020204" pitchFamily="34" charset="-78"/>
                <a:cs typeface="Avenir Book" panose="020B0503020203020204" pitchFamily="34" charset="-78"/>
              </a:rPr>
              <a:t>”</a:t>
            </a:r>
            <a:r>
              <a:rPr lang="en-US" altLang="ja-JP" sz="2000" dirty="0">
                <a:latin typeface="Avenir Book" panose="020B0503020203020204" pitchFamily="34" charset="-78"/>
                <a:cs typeface="Avenir Book" panose="020B0503020203020204" pitchFamily="34" charset="-78"/>
              </a:rPr>
              <a:t> problem!</a:t>
            </a:r>
          </a:p>
        </p:txBody>
      </p:sp>
      <p:grpSp>
        <p:nvGrpSpPr>
          <p:cNvPr id="139271" name="Group 5"/>
          <p:cNvGrpSpPr>
            <a:grpSpLocks/>
          </p:cNvGrpSpPr>
          <p:nvPr/>
        </p:nvGrpSpPr>
        <p:grpSpPr bwMode="auto">
          <a:xfrm>
            <a:off x="8936356" y="1068389"/>
            <a:ext cx="2184400" cy="1314450"/>
            <a:chOff x="3625" y="1076"/>
            <a:chExt cx="1376" cy="828"/>
          </a:xfrm>
        </p:grpSpPr>
        <p:sp>
          <p:nvSpPr>
            <p:cNvPr id="139275" name="Freeform 6"/>
            <p:cNvSpPr>
              <a:spLocks/>
            </p:cNvSpPr>
            <p:nvPr/>
          </p:nvSpPr>
          <p:spPr bwMode="auto">
            <a:xfrm>
              <a:off x="3625" y="1140"/>
              <a:ext cx="1376" cy="764"/>
            </a:xfrm>
            <a:custGeom>
              <a:avLst/>
              <a:gdLst>
                <a:gd name="T0" fmla="*/ 113 w 1376"/>
                <a:gd name="T1" fmla="*/ 348 h 764"/>
                <a:gd name="T2" fmla="*/ 395 w 1376"/>
                <a:gd name="T3" fmla="*/ 162 h 764"/>
                <a:gd name="T4" fmla="*/ 710 w 1376"/>
                <a:gd name="T5" fmla="*/ 9 h 764"/>
                <a:gd name="T6" fmla="*/ 1160 w 1376"/>
                <a:gd name="T7" fmla="*/ 219 h 764"/>
                <a:gd name="T8" fmla="*/ 1367 w 1376"/>
                <a:gd name="T9" fmla="*/ 510 h 764"/>
                <a:gd name="T10" fmla="*/ 1103 w 1376"/>
                <a:gd name="T11" fmla="*/ 726 h 764"/>
                <a:gd name="T12" fmla="*/ 578 w 1376"/>
                <a:gd name="T13" fmla="*/ 738 h 764"/>
                <a:gd name="T14" fmla="*/ 77 w 1376"/>
                <a:gd name="T15" fmla="*/ 630 h 764"/>
                <a:gd name="T16" fmla="*/ 113 w 1376"/>
                <a:gd name="T17" fmla="*/ 348 h 76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76"/>
                <a:gd name="T28" fmla="*/ 0 h 764"/>
                <a:gd name="T29" fmla="*/ 1376 w 1376"/>
                <a:gd name="T30" fmla="*/ 764 h 76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76" h="764">
                  <a:moveTo>
                    <a:pt x="113" y="348"/>
                  </a:moveTo>
                  <a:cubicBezTo>
                    <a:pt x="166" y="270"/>
                    <a:pt x="296" y="218"/>
                    <a:pt x="395" y="162"/>
                  </a:cubicBezTo>
                  <a:cubicBezTo>
                    <a:pt x="494" y="106"/>
                    <a:pt x="583" y="0"/>
                    <a:pt x="710" y="9"/>
                  </a:cubicBezTo>
                  <a:cubicBezTo>
                    <a:pt x="837" y="18"/>
                    <a:pt x="1051" y="136"/>
                    <a:pt x="1160" y="219"/>
                  </a:cubicBezTo>
                  <a:cubicBezTo>
                    <a:pt x="1269" y="302"/>
                    <a:pt x="1376" y="426"/>
                    <a:pt x="1367" y="510"/>
                  </a:cubicBezTo>
                  <a:cubicBezTo>
                    <a:pt x="1358" y="594"/>
                    <a:pt x="1234" y="688"/>
                    <a:pt x="1103" y="726"/>
                  </a:cubicBezTo>
                  <a:cubicBezTo>
                    <a:pt x="972" y="764"/>
                    <a:pt x="749" y="754"/>
                    <a:pt x="578" y="738"/>
                  </a:cubicBezTo>
                  <a:cubicBezTo>
                    <a:pt x="407" y="722"/>
                    <a:pt x="154" y="695"/>
                    <a:pt x="77" y="630"/>
                  </a:cubicBezTo>
                  <a:cubicBezTo>
                    <a:pt x="0" y="565"/>
                    <a:pt x="60" y="426"/>
                    <a:pt x="113" y="348"/>
                  </a:cubicBezTo>
                  <a:close/>
                </a:path>
              </a:pathLst>
            </a:custGeom>
            <a:solidFill>
              <a:srgbClr val="66CC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latin typeface="Avenir Book" panose="020B0503020203020204" pitchFamily="34" charset="-78"/>
                <a:cs typeface="Avenir Book" panose="020B0503020203020204" pitchFamily="34" charset="-78"/>
              </a:endParaRPr>
            </a:p>
          </p:txBody>
        </p:sp>
        <p:sp>
          <p:nvSpPr>
            <p:cNvPr id="139276" name="Freeform 7"/>
            <p:cNvSpPr>
              <a:spLocks/>
            </p:cNvSpPr>
            <p:nvPr/>
          </p:nvSpPr>
          <p:spPr bwMode="auto">
            <a:xfrm>
              <a:off x="3984" y="1404"/>
              <a:ext cx="222" cy="180"/>
            </a:xfrm>
            <a:custGeom>
              <a:avLst/>
              <a:gdLst>
                <a:gd name="T0" fmla="*/ 0 w 222"/>
                <a:gd name="T1" fmla="*/ 180 h 180"/>
                <a:gd name="T2" fmla="*/ 222 w 222"/>
                <a:gd name="T3" fmla="*/ 0 h 180"/>
                <a:gd name="T4" fmla="*/ 0 60000 65536"/>
                <a:gd name="T5" fmla="*/ 0 60000 65536"/>
                <a:gd name="T6" fmla="*/ 0 w 222"/>
                <a:gd name="T7" fmla="*/ 0 h 180"/>
                <a:gd name="T8" fmla="*/ 222 w 222"/>
                <a:gd name="T9" fmla="*/ 180 h 180"/>
              </a:gdLst>
              <a:ahLst/>
              <a:cxnLst>
                <a:cxn ang="T4">
                  <a:pos x="T0" y="T1"/>
                </a:cxn>
                <a:cxn ang="T5">
                  <a:pos x="T2" y="T3"/>
                </a:cxn>
              </a:cxnLst>
              <a:rect l="T6" t="T7" r="T8" b="T9"/>
              <a:pathLst>
                <a:path w="222" h="180">
                  <a:moveTo>
                    <a:pt x="0" y="180"/>
                  </a:moveTo>
                  <a:lnTo>
                    <a:pt x="222" y="0"/>
                  </a:lnTo>
                </a:path>
              </a:pathLst>
            </a:cu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Avenir Book" panose="020B0503020203020204" pitchFamily="34" charset="-78"/>
                <a:cs typeface="Avenir Book" panose="020B0503020203020204" pitchFamily="34" charset="-78"/>
              </a:endParaRPr>
            </a:p>
          </p:txBody>
        </p:sp>
        <p:sp>
          <p:nvSpPr>
            <p:cNvPr id="139277" name="Oval 8"/>
            <p:cNvSpPr>
              <a:spLocks noChangeArrowheads="1"/>
            </p:cNvSpPr>
            <p:nvPr/>
          </p:nvSpPr>
          <p:spPr bwMode="auto">
            <a:xfrm>
              <a:off x="3724" y="1640"/>
              <a:ext cx="313" cy="81"/>
            </a:xfrm>
            <a:prstGeom prst="ellipse">
              <a:avLst/>
            </a:prstGeom>
            <a:solidFill>
              <a:schemeClr val="hlink"/>
            </a:solidFill>
            <a:ln w="12700">
              <a:solidFill>
                <a:schemeClr val="tx1"/>
              </a:solidFill>
              <a:round/>
              <a:headEnd/>
              <a:tailEnd/>
            </a:ln>
          </p:spPr>
          <p:txBody>
            <a:bodyPr wrap="none" anchor="ctr"/>
            <a:lstStyle/>
            <a:p>
              <a:endParaRPr lang="en-US">
                <a:latin typeface="Avenir Book" panose="020B0503020203020204" pitchFamily="34" charset="-78"/>
                <a:cs typeface="Avenir Book" panose="020B0503020203020204" pitchFamily="34" charset="-78"/>
              </a:endParaRPr>
            </a:p>
          </p:txBody>
        </p:sp>
        <p:sp>
          <p:nvSpPr>
            <p:cNvPr id="139278" name="Line 9"/>
            <p:cNvSpPr>
              <a:spLocks noChangeShapeType="1"/>
            </p:cNvSpPr>
            <p:nvPr/>
          </p:nvSpPr>
          <p:spPr bwMode="auto">
            <a:xfrm>
              <a:off x="3724" y="1633"/>
              <a:ext cx="1"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latin typeface="Avenir Book" panose="020B0503020203020204" pitchFamily="34" charset="-78"/>
                <a:cs typeface="Avenir Book" panose="020B0503020203020204" pitchFamily="34" charset="-78"/>
              </a:endParaRPr>
            </a:p>
          </p:txBody>
        </p:sp>
        <p:sp>
          <p:nvSpPr>
            <p:cNvPr id="139279" name="Line 10"/>
            <p:cNvSpPr>
              <a:spLocks noChangeShapeType="1"/>
            </p:cNvSpPr>
            <p:nvPr/>
          </p:nvSpPr>
          <p:spPr bwMode="auto">
            <a:xfrm>
              <a:off x="4037" y="1633"/>
              <a:ext cx="1"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latin typeface="Avenir Book" panose="020B0503020203020204" pitchFamily="34" charset="-78"/>
                <a:cs typeface="Avenir Book" panose="020B0503020203020204" pitchFamily="34" charset="-78"/>
              </a:endParaRPr>
            </a:p>
          </p:txBody>
        </p:sp>
        <p:sp>
          <p:nvSpPr>
            <p:cNvPr id="139280" name="Rectangle 11"/>
            <p:cNvSpPr>
              <a:spLocks noChangeArrowheads="1"/>
            </p:cNvSpPr>
            <p:nvPr/>
          </p:nvSpPr>
          <p:spPr bwMode="auto">
            <a:xfrm>
              <a:off x="3724" y="1633"/>
              <a:ext cx="310" cy="49"/>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endParaRPr lang="en-US" sz="2400">
                <a:latin typeface="Avenir Book" panose="020B0503020203020204" pitchFamily="34" charset="-78"/>
                <a:cs typeface="Avenir Book" panose="020B0503020203020204" pitchFamily="34" charset="-78"/>
              </a:endParaRPr>
            </a:p>
          </p:txBody>
        </p:sp>
        <p:sp>
          <p:nvSpPr>
            <p:cNvPr id="139281" name="Oval 12"/>
            <p:cNvSpPr>
              <a:spLocks noChangeArrowheads="1"/>
            </p:cNvSpPr>
            <p:nvPr/>
          </p:nvSpPr>
          <p:spPr bwMode="auto">
            <a:xfrm>
              <a:off x="3721" y="1574"/>
              <a:ext cx="313" cy="95"/>
            </a:xfrm>
            <a:prstGeom prst="ellipse">
              <a:avLst/>
            </a:prstGeom>
            <a:solidFill>
              <a:schemeClr val="hlink"/>
            </a:solidFill>
            <a:ln w="12700">
              <a:solidFill>
                <a:schemeClr val="tx1"/>
              </a:solidFill>
              <a:round/>
              <a:headEnd/>
              <a:tailEnd/>
            </a:ln>
          </p:spPr>
          <p:txBody>
            <a:bodyPr wrap="none" anchor="ctr"/>
            <a:lstStyle/>
            <a:p>
              <a:endParaRPr lang="en-US">
                <a:latin typeface="Avenir Book" panose="020B0503020203020204" pitchFamily="34" charset="-78"/>
                <a:cs typeface="Avenir Book" panose="020B0503020203020204" pitchFamily="34" charset="-78"/>
              </a:endParaRPr>
            </a:p>
          </p:txBody>
        </p:sp>
        <p:sp>
          <p:nvSpPr>
            <p:cNvPr id="139282" name="Freeform 13"/>
            <p:cNvSpPr>
              <a:spLocks/>
            </p:cNvSpPr>
            <p:nvPr/>
          </p:nvSpPr>
          <p:spPr bwMode="auto">
            <a:xfrm>
              <a:off x="4389" y="1404"/>
              <a:ext cx="216" cy="189"/>
            </a:xfrm>
            <a:custGeom>
              <a:avLst/>
              <a:gdLst>
                <a:gd name="T0" fmla="*/ 0 w 216"/>
                <a:gd name="T1" fmla="*/ 0 h 189"/>
                <a:gd name="T2" fmla="*/ 216 w 216"/>
                <a:gd name="T3" fmla="*/ 189 h 189"/>
                <a:gd name="T4" fmla="*/ 0 60000 65536"/>
                <a:gd name="T5" fmla="*/ 0 60000 65536"/>
                <a:gd name="T6" fmla="*/ 0 w 216"/>
                <a:gd name="T7" fmla="*/ 0 h 189"/>
                <a:gd name="T8" fmla="*/ 216 w 216"/>
                <a:gd name="T9" fmla="*/ 189 h 189"/>
              </a:gdLst>
              <a:ahLst/>
              <a:cxnLst>
                <a:cxn ang="T4">
                  <a:pos x="T0" y="T1"/>
                </a:cxn>
                <a:cxn ang="T5">
                  <a:pos x="T2" y="T3"/>
                </a:cxn>
              </a:cxnLst>
              <a:rect l="T6" t="T7" r="T8" b="T9"/>
              <a:pathLst>
                <a:path w="216" h="189">
                  <a:moveTo>
                    <a:pt x="0" y="0"/>
                  </a:moveTo>
                  <a:lnTo>
                    <a:pt x="216" y="189"/>
                  </a:lnTo>
                </a:path>
              </a:pathLst>
            </a:cu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Avenir Book" panose="020B0503020203020204" pitchFamily="34" charset="-78"/>
                <a:cs typeface="Avenir Book" panose="020B0503020203020204" pitchFamily="34" charset="-78"/>
              </a:endParaRPr>
            </a:p>
          </p:txBody>
        </p:sp>
        <p:sp>
          <p:nvSpPr>
            <p:cNvPr id="139283" name="Freeform 14"/>
            <p:cNvSpPr>
              <a:spLocks/>
            </p:cNvSpPr>
            <p:nvPr/>
          </p:nvSpPr>
          <p:spPr bwMode="auto">
            <a:xfrm>
              <a:off x="4041" y="1668"/>
              <a:ext cx="540" cy="3"/>
            </a:xfrm>
            <a:custGeom>
              <a:avLst/>
              <a:gdLst>
                <a:gd name="T0" fmla="*/ 540 w 540"/>
                <a:gd name="T1" fmla="*/ 3 h 3"/>
                <a:gd name="T2" fmla="*/ 0 w 540"/>
                <a:gd name="T3" fmla="*/ 0 h 3"/>
                <a:gd name="T4" fmla="*/ 0 60000 65536"/>
                <a:gd name="T5" fmla="*/ 0 60000 65536"/>
                <a:gd name="T6" fmla="*/ 0 w 540"/>
                <a:gd name="T7" fmla="*/ 0 h 3"/>
                <a:gd name="T8" fmla="*/ 540 w 540"/>
                <a:gd name="T9" fmla="*/ 3 h 3"/>
              </a:gdLst>
              <a:ahLst/>
              <a:cxnLst>
                <a:cxn ang="T4">
                  <a:pos x="T0" y="T1"/>
                </a:cxn>
                <a:cxn ang="T5">
                  <a:pos x="T2" y="T3"/>
                </a:cxn>
              </a:cxnLst>
              <a:rect l="T6" t="T7" r="T8" b="T9"/>
              <a:pathLst>
                <a:path w="540" h="3">
                  <a:moveTo>
                    <a:pt x="540" y="3"/>
                  </a:moveTo>
                  <a:lnTo>
                    <a:pt x="0" y="0"/>
                  </a:lnTo>
                </a:path>
              </a:pathLst>
            </a:cu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Avenir Book" panose="020B0503020203020204" pitchFamily="34" charset="-78"/>
                <a:cs typeface="Avenir Book" panose="020B0503020203020204" pitchFamily="34" charset="-78"/>
              </a:endParaRPr>
            </a:p>
          </p:txBody>
        </p:sp>
        <p:grpSp>
          <p:nvGrpSpPr>
            <p:cNvPr id="139284" name="Group 15"/>
            <p:cNvGrpSpPr>
              <a:grpSpLocks/>
            </p:cNvGrpSpPr>
            <p:nvPr/>
          </p:nvGrpSpPr>
          <p:grpSpPr bwMode="auto">
            <a:xfrm>
              <a:off x="3775" y="1526"/>
              <a:ext cx="194" cy="252"/>
              <a:chOff x="2959" y="2429"/>
              <a:chExt cx="197" cy="252"/>
            </a:xfrm>
          </p:grpSpPr>
          <p:sp>
            <p:nvSpPr>
              <p:cNvPr id="139308" name="Rectangle 16"/>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Avenir Book" panose="020B0503020203020204" pitchFamily="34" charset="-78"/>
                  <a:cs typeface="Avenir Book" panose="020B0503020203020204" pitchFamily="34" charset="-78"/>
                </a:endParaRPr>
              </a:p>
            </p:txBody>
          </p:sp>
          <p:sp>
            <p:nvSpPr>
              <p:cNvPr id="139309" name="Text Box 17"/>
              <p:cNvSpPr txBox="1">
                <a:spLocks noChangeArrowheads="1"/>
              </p:cNvSpPr>
              <p:nvPr/>
            </p:nvSpPr>
            <p:spPr bwMode="auto">
              <a:xfrm>
                <a:off x="2959" y="2429"/>
                <a:ext cx="197"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a:latin typeface="Avenir Book" panose="020B0503020203020204" pitchFamily="34" charset="-78"/>
                    <a:cs typeface="Avenir Book" panose="020B0503020203020204" pitchFamily="34" charset="-78"/>
                  </a:rPr>
                  <a:t>x</a:t>
                </a:r>
                <a:endParaRPr lang="en-US">
                  <a:latin typeface="Avenir Book" panose="020B0503020203020204" pitchFamily="34" charset="-78"/>
                  <a:cs typeface="Avenir Book" panose="020B0503020203020204" pitchFamily="34" charset="-78"/>
                </a:endParaRPr>
              </a:p>
            </p:txBody>
          </p:sp>
        </p:grpSp>
        <p:grpSp>
          <p:nvGrpSpPr>
            <p:cNvPr id="139285" name="Group 18"/>
            <p:cNvGrpSpPr>
              <a:grpSpLocks/>
            </p:cNvGrpSpPr>
            <p:nvPr/>
          </p:nvGrpSpPr>
          <p:grpSpPr bwMode="auto">
            <a:xfrm>
              <a:off x="4566" y="1538"/>
              <a:ext cx="316" cy="252"/>
              <a:chOff x="1740" y="2306"/>
              <a:chExt cx="316" cy="252"/>
            </a:xfrm>
          </p:grpSpPr>
          <p:sp>
            <p:nvSpPr>
              <p:cNvPr id="139300" name="Oval 19"/>
              <p:cNvSpPr>
                <a:spLocks noChangeArrowheads="1"/>
              </p:cNvSpPr>
              <p:nvPr/>
            </p:nvSpPr>
            <p:spPr bwMode="auto">
              <a:xfrm>
                <a:off x="1743" y="2420"/>
                <a:ext cx="313" cy="81"/>
              </a:xfrm>
              <a:prstGeom prst="ellipse">
                <a:avLst/>
              </a:prstGeom>
              <a:solidFill>
                <a:schemeClr val="hlink"/>
              </a:solidFill>
              <a:ln w="12700">
                <a:solidFill>
                  <a:schemeClr val="tx1"/>
                </a:solidFill>
                <a:round/>
                <a:headEnd/>
                <a:tailEnd/>
              </a:ln>
            </p:spPr>
            <p:txBody>
              <a:bodyPr wrap="none" anchor="ctr"/>
              <a:lstStyle/>
              <a:p>
                <a:endParaRPr lang="en-US">
                  <a:latin typeface="Avenir Book" panose="020B0503020203020204" pitchFamily="34" charset="-78"/>
                  <a:cs typeface="Avenir Book" panose="020B0503020203020204" pitchFamily="34" charset="-78"/>
                </a:endParaRPr>
              </a:p>
            </p:txBody>
          </p:sp>
          <p:sp>
            <p:nvSpPr>
              <p:cNvPr id="139301" name="Line 20"/>
              <p:cNvSpPr>
                <a:spLocks noChangeShapeType="1"/>
              </p:cNvSpPr>
              <p:nvPr/>
            </p:nvSpPr>
            <p:spPr bwMode="auto">
              <a:xfrm>
                <a:off x="1743" y="2413"/>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latin typeface="Avenir Book" panose="020B0503020203020204" pitchFamily="34" charset="-78"/>
                  <a:cs typeface="Avenir Book" panose="020B0503020203020204" pitchFamily="34" charset="-78"/>
                </a:endParaRPr>
              </a:p>
            </p:txBody>
          </p:sp>
          <p:sp>
            <p:nvSpPr>
              <p:cNvPr id="139302" name="Line 21"/>
              <p:cNvSpPr>
                <a:spLocks noChangeShapeType="1"/>
              </p:cNvSpPr>
              <p:nvPr/>
            </p:nvSpPr>
            <p:spPr bwMode="auto">
              <a:xfrm>
                <a:off x="2056" y="2413"/>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latin typeface="Avenir Book" panose="020B0503020203020204" pitchFamily="34" charset="-78"/>
                  <a:cs typeface="Avenir Book" panose="020B0503020203020204" pitchFamily="34" charset="-78"/>
                </a:endParaRPr>
              </a:p>
            </p:txBody>
          </p:sp>
          <p:sp>
            <p:nvSpPr>
              <p:cNvPr id="139303" name="Rectangle 22"/>
              <p:cNvSpPr>
                <a:spLocks noChangeArrowheads="1"/>
              </p:cNvSpPr>
              <p:nvPr/>
            </p:nvSpPr>
            <p:spPr bwMode="auto">
              <a:xfrm>
                <a:off x="1743" y="2413"/>
                <a:ext cx="310" cy="49"/>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endParaRPr lang="en-US" sz="2400">
                  <a:latin typeface="Avenir Book" panose="020B0503020203020204" pitchFamily="34" charset="-78"/>
                  <a:cs typeface="Avenir Book" panose="020B0503020203020204" pitchFamily="34" charset="-78"/>
                </a:endParaRPr>
              </a:p>
            </p:txBody>
          </p:sp>
          <p:sp>
            <p:nvSpPr>
              <p:cNvPr id="139304" name="Oval 23"/>
              <p:cNvSpPr>
                <a:spLocks noChangeArrowheads="1"/>
              </p:cNvSpPr>
              <p:nvPr/>
            </p:nvSpPr>
            <p:spPr bwMode="auto">
              <a:xfrm>
                <a:off x="1740" y="2354"/>
                <a:ext cx="313" cy="95"/>
              </a:xfrm>
              <a:prstGeom prst="ellipse">
                <a:avLst/>
              </a:prstGeom>
              <a:solidFill>
                <a:schemeClr val="hlink"/>
              </a:solidFill>
              <a:ln w="12700">
                <a:solidFill>
                  <a:schemeClr val="tx1"/>
                </a:solidFill>
                <a:round/>
                <a:headEnd/>
                <a:tailEnd/>
              </a:ln>
            </p:spPr>
            <p:txBody>
              <a:bodyPr wrap="none" anchor="ctr"/>
              <a:lstStyle/>
              <a:p>
                <a:endParaRPr lang="en-US">
                  <a:latin typeface="Avenir Book" panose="020B0503020203020204" pitchFamily="34" charset="-78"/>
                  <a:cs typeface="Avenir Book" panose="020B0503020203020204" pitchFamily="34" charset="-78"/>
                </a:endParaRPr>
              </a:p>
            </p:txBody>
          </p:sp>
          <p:grpSp>
            <p:nvGrpSpPr>
              <p:cNvPr id="139305" name="Group 24"/>
              <p:cNvGrpSpPr>
                <a:grpSpLocks/>
              </p:cNvGrpSpPr>
              <p:nvPr/>
            </p:nvGrpSpPr>
            <p:grpSpPr bwMode="auto">
              <a:xfrm>
                <a:off x="1805" y="2306"/>
                <a:ext cx="185" cy="252"/>
                <a:chOff x="2964" y="2429"/>
                <a:chExt cx="188" cy="252"/>
              </a:xfrm>
            </p:grpSpPr>
            <p:sp>
              <p:nvSpPr>
                <p:cNvPr id="139306" name="Rectangle 25"/>
                <p:cNvSpPr>
                  <a:spLocks noChangeArrowheads="1"/>
                </p:cNvSpPr>
                <p:nvPr/>
              </p:nvSpPr>
              <p:spPr bwMode="auto">
                <a:xfrm>
                  <a:off x="2982" y="2490"/>
                  <a:ext cx="143" cy="132"/>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Avenir Book" panose="020B0503020203020204" pitchFamily="34" charset="-78"/>
                    <a:cs typeface="Avenir Book" panose="020B0503020203020204" pitchFamily="34" charset="-78"/>
                  </a:endParaRPr>
                </a:p>
              </p:txBody>
            </p:sp>
            <p:sp>
              <p:nvSpPr>
                <p:cNvPr id="139307" name="Text Box 26"/>
                <p:cNvSpPr txBox="1">
                  <a:spLocks noChangeArrowheads="1"/>
                </p:cNvSpPr>
                <p:nvPr/>
              </p:nvSpPr>
              <p:spPr bwMode="auto">
                <a:xfrm>
                  <a:off x="2964" y="2429"/>
                  <a:ext cx="188"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a:latin typeface="Avenir Book" panose="020B0503020203020204" pitchFamily="34" charset="-78"/>
                      <a:cs typeface="Avenir Book" panose="020B0503020203020204" pitchFamily="34" charset="-78"/>
                    </a:rPr>
                    <a:t>z</a:t>
                  </a:r>
                  <a:endParaRPr lang="en-US">
                    <a:latin typeface="Avenir Book" panose="020B0503020203020204" pitchFamily="34" charset="-78"/>
                    <a:cs typeface="Avenir Book" panose="020B0503020203020204" pitchFamily="34" charset="-78"/>
                  </a:endParaRPr>
                </a:p>
              </p:txBody>
            </p:sp>
          </p:grpSp>
        </p:grpSp>
        <p:sp>
          <p:nvSpPr>
            <p:cNvPr id="139286" name="Text Box 27"/>
            <p:cNvSpPr txBox="1">
              <a:spLocks noChangeArrowheads="1"/>
            </p:cNvSpPr>
            <p:nvPr/>
          </p:nvSpPr>
          <p:spPr bwMode="auto">
            <a:xfrm>
              <a:off x="4461" y="1328"/>
              <a:ext cx="197"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latin typeface="Avenir Book" panose="020B0503020203020204" pitchFamily="34" charset="-78"/>
                  <a:cs typeface="Avenir Book" panose="020B0503020203020204" pitchFamily="34" charset="-78"/>
                </a:rPr>
                <a:t>1</a:t>
              </a:r>
              <a:endParaRPr lang="en-US">
                <a:latin typeface="Avenir Book" panose="020B0503020203020204" pitchFamily="34" charset="-78"/>
                <a:cs typeface="Avenir Book" panose="020B0503020203020204" pitchFamily="34" charset="-78"/>
              </a:endParaRPr>
            </a:p>
          </p:txBody>
        </p:sp>
        <p:sp>
          <p:nvSpPr>
            <p:cNvPr id="139287" name="Text Box 28"/>
            <p:cNvSpPr txBox="1">
              <a:spLocks noChangeArrowheads="1"/>
            </p:cNvSpPr>
            <p:nvPr/>
          </p:nvSpPr>
          <p:spPr bwMode="auto">
            <a:xfrm>
              <a:off x="3930" y="1325"/>
              <a:ext cx="204"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latin typeface="Avenir Book" panose="020B0503020203020204" pitchFamily="34" charset="-78"/>
                  <a:cs typeface="Avenir Book" panose="020B0503020203020204" pitchFamily="34" charset="-78"/>
                </a:rPr>
                <a:t>4</a:t>
              </a:r>
              <a:endParaRPr lang="en-US">
                <a:latin typeface="Avenir Book" panose="020B0503020203020204" pitchFamily="34" charset="-78"/>
                <a:cs typeface="Avenir Book" panose="020B0503020203020204" pitchFamily="34" charset="-78"/>
              </a:endParaRPr>
            </a:p>
          </p:txBody>
        </p:sp>
        <p:sp>
          <p:nvSpPr>
            <p:cNvPr id="139288" name="Text Box 29"/>
            <p:cNvSpPr txBox="1">
              <a:spLocks noChangeArrowheads="1"/>
            </p:cNvSpPr>
            <p:nvPr/>
          </p:nvSpPr>
          <p:spPr bwMode="auto">
            <a:xfrm>
              <a:off x="4178" y="1658"/>
              <a:ext cx="278"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latin typeface="Avenir Book" panose="020B0503020203020204" pitchFamily="34" charset="-78"/>
                  <a:cs typeface="Avenir Book" panose="020B0503020203020204" pitchFamily="34" charset="-78"/>
                </a:rPr>
                <a:t>50</a:t>
              </a:r>
              <a:endParaRPr lang="en-US">
                <a:latin typeface="Avenir Book" panose="020B0503020203020204" pitchFamily="34" charset="-78"/>
                <a:cs typeface="Avenir Book" panose="020B0503020203020204" pitchFamily="34" charset="-78"/>
              </a:endParaRPr>
            </a:p>
          </p:txBody>
        </p:sp>
        <p:grpSp>
          <p:nvGrpSpPr>
            <p:cNvPr id="139289" name="Group 30"/>
            <p:cNvGrpSpPr>
              <a:grpSpLocks/>
            </p:cNvGrpSpPr>
            <p:nvPr/>
          </p:nvGrpSpPr>
          <p:grpSpPr bwMode="auto">
            <a:xfrm>
              <a:off x="4146" y="1214"/>
              <a:ext cx="316" cy="250"/>
              <a:chOff x="1740" y="2306"/>
              <a:chExt cx="316" cy="250"/>
            </a:xfrm>
          </p:grpSpPr>
          <p:sp>
            <p:nvSpPr>
              <p:cNvPr id="139292" name="Oval 31"/>
              <p:cNvSpPr>
                <a:spLocks noChangeArrowheads="1"/>
              </p:cNvSpPr>
              <p:nvPr/>
            </p:nvSpPr>
            <p:spPr bwMode="auto">
              <a:xfrm>
                <a:off x="1743" y="2420"/>
                <a:ext cx="313" cy="81"/>
              </a:xfrm>
              <a:prstGeom prst="ellipse">
                <a:avLst/>
              </a:prstGeom>
              <a:solidFill>
                <a:schemeClr val="hlink"/>
              </a:solidFill>
              <a:ln w="12700">
                <a:solidFill>
                  <a:schemeClr val="tx1"/>
                </a:solidFill>
                <a:round/>
                <a:headEnd/>
                <a:tailEnd/>
              </a:ln>
            </p:spPr>
            <p:txBody>
              <a:bodyPr wrap="none" anchor="ctr"/>
              <a:lstStyle/>
              <a:p>
                <a:endParaRPr lang="en-US">
                  <a:latin typeface="Avenir Book" panose="020B0503020203020204" pitchFamily="34" charset="-78"/>
                  <a:cs typeface="Avenir Book" panose="020B0503020203020204" pitchFamily="34" charset="-78"/>
                </a:endParaRPr>
              </a:p>
            </p:txBody>
          </p:sp>
          <p:sp>
            <p:nvSpPr>
              <p:cNvPr id="139293" name="Line 32"/>
              <p:cNvSpPr>
                <a:spLocks noChangeShapeType="1"/>
              </p:cNvSpPr>
              <p:nvPr/>
            </p:nvSpPr>
            <p:spPr bwMode="auto">
              <a:xfrm>
                <a:off x="1743" y="2413"/>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latin typeface="Avenir Book" panose="020B0503020203020204" pitchFamily="34" charset="-78"/>
                  <a:cs typeface="Avenir Book" panose="020B0503020203020204" pitchFamily="34" charset="-78"/>
                </a:endParaRPr>
              </a:p>
            </p:txBody>
          </p:sp>
          <p:sp>
            <p:nvSpPr>
              <p:cNvPr id="139294" name="Line 33"/>
              <p:cNvSpPr>
                <a:spLocks noChangeShapeType="1"/>
              </p:cNvSpPr>
              <p:nvPr/>
            </p:nvSpPr>
            <p:spPr bwMode="auto">
              <a:xfrm>
                <a:off x="2056" y="2413"/>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latin typeface="Avenir Book" panose="020B0503020203020204" pitchFamily="34" charset="-78"/>
                  <a:cs typeface="Avenir Book" panose="020B0503020203020204" pitchFamily="34" charset="-78"/>
                </a:endParaRPr>
              </a:p>
            </p:txBody>
          </p:sp>
          <p:sp>
            <p:nvSpPr>
              <p:cNvPr id="139295" name="Rectangle 34"/>
              <p:cNvSpPr>
                <a:spLocks noChangeArrowheads="1"/>
              </p:cNvSpPr>
              <p:nvPr/>
            </p:nvSpPr>
            <p:spPr bwMode="auto">
              <a:xfrm>
                <a:off x="1743" y="2413"/>
                <a:ext cx="310" cy="49"/>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endParaRPr lang="en-US" sz="2400">
                  <a:latin typeface="Avenir Book" panose="020B0503020203020204" pitchFamily="34" charset="-78"/>
                  <a:cs typeface="Avenir Book" panose="020B0503020203020204" pitchFamily="34" charset="-78"/>
                </a:endParaRPr>
              </a:p>
            </p:txBody>
          </p:sp>
          <p:sp>
            <p:nvSpPr>
              <p:cNvPr id="139296" name="Oval 35"/>
              <p:cNvSpPr>
                <a:spLocks noChangeArrowheads="1"/>
              </p:cNvSpPr>
              <p:nvPr/>
            </p:nvSpPr>
            <p:spPr bwMode="auto">
              <a:xfrm>
                <a:off x="1740" y="2354"/>
                <a:ext cx="313" cy="95"/>
              </a:xfrm>
              <a:prstGeom prst="ellipse">
                <a:avLst/>
              </a:prstGeom>
              <a:solidFill>
                <a:schemeClr val="hlink"/>
              </a:solidFill>
              <a:ln w="12700">
                <a:solidFill>
                  <a:schemeClr val="tx1"/>
                </a:solidFill>
                <a:round/>
                <a:headEnd/>
                <a:tailEnd/>
              </a:ln>
            </p:spPr>
            <p:txBody>
              <a:bodyPr wrap="none" anchor="ctr"/>
              <a:lstStyle/>
              <a:p>
                <a:endParaRPr lang="en-US">
                  <a:latin typeface="Avenir Book" panose="020B0503020203020204" pitchFamily="34" charset="-78"/>
                  <a:cs typeface="Avenir Book" panose="020B0503020203020204" pitchFamily="34" charset="-78"/>
                </a:endParaRPr>
              </a:p>
            </p:txBody>
          </p:sp>
          <p:grpSp>
            <p:nvGrpSpPr>
              <p:cNvPr id="139297" name="Group 36"/>
              <p:cNvGrpSpPr>
                <a:grpSpLocks/>
              </p:cNvGrpSpPr>
              <p:nvPr/>
            </p:nvGrpSpPr>
            <p:grpSpPr bwMode="auto">
              <a:xfrm>
                <a:off x="1802" y="2306"/>
                <a:ext cx="199" cy="250"/>
                <a:chOff x="2957" y="2429"/>
                <a:chExt cx="202" cy="250"/>
              </a:xfrm>
            </p:grpSpPr>
            <p:sp>
              <p:nvSpPr>
                <p:cNvPr id="139298" name="Rectangle 37"/>
                <p:cNvSpPr>
                  <a:spLocks noChangeArrowheads="1"/>
                </p:cNvSpPr>
                <p:nvPr/>
              </p:nvSpPr>
              <p:spPr bwMode="auto">
                <a:xfrm>
                  <a:off x="2982" y="2490"/>
                  <a:ext cx="143" cy="132"/>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Avenir Book" panose="020B0503020203020204" pitchFamily="34" charset="-78"/>
                    <a:cs typeface="Avenir Book" panose="020B0503020203020204" pitchFamily="34" charset="-78"/>
                  </a:endParaRPr>
                </a:p>
              </p:txBody>
            </p:sp>
            <p:sp>
              <p:nvSpPr>
                <p:cNvPr id="139299" name="Text Box 38"/>
                <p:cNvSpPr txBox="1">
                  <a:spLocks noChangeArrowheads="1"/>
                </p:cNvSpPr>
                <p:nvPr/>
              </p:nvSpPr>
              <p:spPr bwMode="auto">
                <a:xfrm>
                  <a:off x="2957" y="2429"/>
                  <a:ext cx="202"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a:latin typeface="Avenir Book" panose="020B0503020203020204" pitchFamily="34" charset="-78"/>
                      <a:cs typeface="Avenir Book" panose="020B0503020203020204" pitchFamily="34" charset="-78"/>
                    </a:rPr>
                    <a:t>y</a:t>
                  </a:r>
                  <a:endParaRPr lang="en-US">
                    <a:latin typeface="Avenir Book" panose="020B0503020203020204" pitchFamily="34" charset="-78"/>
                    <a:cs typeface="Avenir Book" panose="020B0503020203020204" pitchFamily="34" charset="-78"/>
                  </a:endParaRPr>
                </a:p>
              </p:txBody>
            </p:sp>
          </p:grpSp>
        </p:grpSp>
        <p:sp>
          <p:nvSpPr>
            <p:cNvPr id="139290" name="Text Box 39"/>
            <p:cNvSpPr txBox="1">
              <a:spLocks noChangeArrowheads="1"/>
            </p:cNvSpPr>
            <p:nvPr/>
          </p:nvSpPr>
          <p:spPr bwMode="auto">
            <a:xfrm>
              <a:off x="3792" y="1076"/>
              <a:ext cx="278"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dirty="0">
                  <a:solidFill>
                    <a:srgbClr val="FF0000"/>
                  </a:solidFill>
                  <a:latin typeface="Avenir Book" panose="020B0503020203020204" pitchFamily="34" charset="-78"/>
                  <a:cs typeface="Avenir Book" panose="020B0503020203020204" pitchFamily="34" charset="-78"/>
                </a:rPr>
                <a:t>60</a:t>
              </a:r>
              <a:endParaRPr lang="en-US" dirty="0">
                <a:latin typeface="Avenir Book" panose="020B0503020203020204" pitchFamily="34" charset="-78"/>
                <a:cs typeface="Avenir Book" panose="020B0503020203020204" pitchFamily="34" charset="-78"/>
              </a:endParaRPr>
            </a:p>
          </p:txBody>
        </p:sp>
        <p:sp>
          <p:nvSpPr>
            <p:cNvPr id="139291" name="Line 40"/>
            <p:cNvSpPr>
              <a:spLocks noChangeShapeType="1"/>
            </p:cNvSpPr>
            <p:nvPr/>
          </p:nvSpPr>
          <p:spPr bwMode="auto">
            <a:xfrm flipH="1" flipV="1">
              <a:off x="3948" y="1272"/>
              <a:ext cx="132" cy="228"/>
            </a:xfrm>
            <a:prstGeom prst="line">
              <a:avLst/>
            </a:prstGeom>
            <a:noFill/>
            <a:ln w="19050">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Avenir Book" panose="020B0503020203020204" pitchFamily="34" charset="-78"/>
                <a:cs typeface="Avenir Book" panose="020B0503020203020204" pitchFamily="34" charset="-78"/>
              </a:endParaRPr>
            </a:p>
          </p:txBody>
        </p:sp>
      </p:grpSp>
      <p:sp>
        <p:nvSpPr>
          <p:cNvPr id="44" name="Rectangle 3">
            <a:extLst>
              <a:ext uri="{FF2B5EF4-FFF2-40B4-BE49-F238E27FC236}">
                <a16:creationId xmlns:a16="http://schemas.microsoft.com/office/drawing/2014/main" id="{6855C03C-8E44-EF41-9C64-F301F7F5A936}"/>
              </a:ext>
            </a:extLst>
          </p:cNvPr>
          <p:cNvSpPr>
            <a:spLocks noChangeArrowheads="1"/>
          </p:cNvSpPr>
          <p:nvPr/>
        </p:nvSpPr>
        <p:spPr bwMode="auto">
          <a:xfrm>
            <a:off x="658130" y="2670177"/>
            <a:ext cx="11187506" cy="7522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7663" marR="0" lvl="0" indent="-223838" algn="l" defTabSz="914400" rtl="0" eaLnBrk="1" fontAlgn="auto" latinLnBrk="0" hangingPunct="1">
              <a:lnSpc>
                <a:spcPct val="85000"/>
              </a:lnSpc>
              <a:spcBef>
                <a:spcPct val="20000"/>
              </a:spcBef>
              <a:spcAft>
                <a:spcPts val="0"/>
              </a:spcAft>
              <a:buClr>
                <a:srgbClr val="000099"/>
              </a:buClr>
              <a:buSzPct val="100000"/>
              <a:buFont typeface="Arial" panose="020B0604020202020204" pitchFamily="34" charset="0"/>
              <a:buChar char="•"/>
              <a:tabLst/>
              <a:defRPr/>
            </a:pPr>
            <a:r>
              <a:rPr kumimoji="0" lang="en-US"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rPr>
              <a:t>y sees direct link to x has new cost 60, but z has said it has a path at cost of 5. So y computes “my new cost to x will be 6, via z; notifies z of new cost of 6 to x.</a:t>
            </a:r>
          </a:p>
        </p:txBody>
      </p:sp>
      <p:sp>
        <p:nvSpPr>
          <p:cNvPr id="45" name="Rectangle 3">
            <a:extLst>
              <a:ext uri="{FF2B5EF4-FFF2-40B4-BE49-F238E27FC236}">
                <a16:creationId xmlns:a16="http://schemas.microsoft.com/office/drawing/2014/main" id="{209F57E2-5D18-394E-8877-449361B245B3}"/>
              </a:ext>
            </a:extLst>
          </p:cNvPr>
          <p:cNvSpPr>
            <a:spLocks noChangeArrowheads="1"/>
          </p:cNvSpPr>
          <p:nvPr/>
        </p:nvSpPr>
        <p:spPr bwMode="auto">
          <a:xfrm>
            <a:off x="660219" y="3348670"/>
            <a:ext cx="10969286" cy="7522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7663" marR="0" lvl="0" indent="-223838" algn="l" defTabSz="914400" rtl="0" eaLnBrk="1" fontAlgn="auto" latinLnBrk="0" hangingPunct="1">
              <a:lnSpc>
                <a:spcPct val="85000"/>
              </a:lnSpc>
              <a:spcBef>
                <a:spcPct val="20000"/>
              </a:spcBef>
              <a:spcAft>
                <a:spcPts val="0"/>
              </a:spcAft>
              <a:buClr>
                <a:srgbClr val="000099"/>
              </a:buClr>
              <a:buSzPct val="100000"/>
              <a:buFont typeface="Arial" panose="020B0604020202020204" pitchFamily="34" charset="0"/>
              <a:buChar char="•"/>
              <a:tabLst/>
              <a:defRPr/>
            </a:pPr>
            <a:r>
              <a:rPr kumimoji="0" lang="en-US"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rPr>
              <a:t>z learns that path to x via y has new cost 6, so z  computes “my new cost to x will be 7 via y), notifies y of new cost of 7 to x.</a:t>
            </a:r>
          </a:p>
        </p:txBody>
      </p:sp>
      <p:sp>
        <p:nvSpPr>
          <p:cNvPr id="46" name="Rectangle 3">
            <a:extLst>
              <a:ext uri="{FF2B5EF4-FFF2-40B4-BE49-F238E27FC236}">
                <a16:creationId xmlns:a16="http://schemas.microsoft.com/office/drawing/2014/main" id="{0C0B111B-B4A7-664F-87FA-C7247397ADBF}"/>
              </a:ext>
            </a:extLst>
          </p:cNvPr>
          <p:cNvSpPr>
            <a:spLocks noChangeArrowheads="1"/>
          </p:cNvSpPr>
          <p:nvPr/>
        </p:nvSpPr>
        <p:spPr bwMode="auto">
          <a:xfrm>
            <a:off x="662305" y="4027164"/>
            <a:ext cx="10875759" cy="7522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7663" marR="0" lvl="0" indent="-223838" algn="l" defTabSz="914400" rtl="0" eaLnBrk="1" fontAlgn="auto" latinLnBrk="0" hangingPunct="1">
              <a:lnSpc>
                <a:spcPct val="85000"/>
              </a:lnSpc>
              <a:spcBef>
                <a:spcPct val="20000"/>
              </a:spcBef>
              <a:spcAft>
                <a:spcPts val="0"/>
              </a:spcAft>
              <a:buClr>
                <a:srgbClr val="000099"/>
              </a:buClr>
              <a:buSzPct val="100000"/>
              <a:buFont typeface="Arial" panose="020B0604020202020204" pitchFamily="34" charset="0"/>
              <a:buChar char="•"/>
              <a:tabLst/>
              <a:defRPr/>
            </a:pPr>
            <a:r>
              <a:rPr kumimoji="0" lang="en-US"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rPr>
              <a:t>y learns that path to x via z has new cost 7, so y  computes “my new cost to x will be 8 via </a:t>
            </a:r>
            <a:r>
              <a:rPr kumimoji="0" lang="en-US" b="0" u="none" strike="noStrike" kern="1200" cap="none" spc="0" normalizeH="0" baseline="0" noProof="0" dirty="0" smtClean="0">
                <a:ln>
                  <a:noFill/>
                </a:ln>
                <a:solidFill>
                  <a:prstClr val="black"/>
                </a:solidFill>
                <a:effectLst/>
                <a:uLnTx/>
                <a:uFillTx/>
                <a:latin typeface="Avenir Book" panose="020B0503020203020204" pitchFamily="34" charset="-78"/>
                <a:cs typeface="Avenir Book" panose="020B0503020203020204" pitchFamily="34" charset="-78"/>
              </a:rPr>
              <a:t>z), </a:t>
            </a:r>
            <a:r>
              <a:rPr kumimoji="0" lang="en-US"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rPr>
              <a:t>notifies z of new cost of 8 to x.</a:t>
            </a:r>
          </a:p>
        </p:txBody>
      </p:sp>
      <p:sp>
        <p:nvSpPr>
          <p:cNvPr id="47" name="Rectangle 3">
            <a:extLst>
              <a:ext uri="{FF2B5EF4-FFF2-40B4-BE49-F238E27FC236}">
                <a16:creationId xmlns:a16="http://schemas.microsoft.com/office/drawing/2014/main" id="{7E0DCDFE-D830-1B42-B16D-8968BB1067B1}"/>
              </a:ext>
            </a:extLst>
          </p:cNvPr>
          <p:cNvSpPr>
            <a:spLocks noChangeArrowheads="1"/>
          </p:cNvSpPr>
          <p:nvPr/>
        </p:nvSpPr>
        <p:spPr bwMode="auto">
          <a:xfrm>
            <a:off x="637254" y="4716095"/>
            <a:ext cx="10900810" cy="7522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7663" marR="0" lvl="0" indent="-223838" algn="l" defTabSz="914400" rtl="0" eaLnBrk="1" fontAlgn="auto" latinLnBrk="0" hangingPunct="1">
              <a:lnSpc>
                <a:spcPct val="85000"/>
              </a:lnSpc>
              <a:spcBef>
                <a:spcPct val="20000"/>
              </a:spcBef>
              <a:spcAft>
                <a:spcPts val="0"/>
              </a:spcAft>
              <a:buClr>
                <a:srgbClr val="000099"/>
              </a:buClr>
              <a:buSzPct val="100000"/>
              <a:buFont typeface="Arial" panose="020B0604020202020204" pitchFamily="34" charset="0"/>
              <a:buChar char="•"/>
              <a:tabLst/>
              <a:defRPr/>
            </a:pPr>
            <a:r>
              <a:rPr kumimoji="0" lang="en-US" b="0" u="none" strike="noStrike" kern="1200" cap="none" spc="0" normalizeH="0" baseline="0" noProof="0" dirty="0">
                <a:ln>
                  <a:noFill/>
                </a:ln>
                <a:solidFill>
                  <a:prstClr val="black"/>
                </a:solidFill>
                <a:effectLst/>
                <a:uLnTx/>
                <a:uFillTx/>
                <a:latin typeface="Avenir Book" panose="020B0503020203020204" pitchFamily="34" charset="-78"/>
                <a:cs typeface="Avenir Book" panose="020B0503020203020204" pitchFamily="34" charset="-78"/>
              </a:rPr>
              <a:t>z learns that path to x via y has new cost 8, so z  computes “my new cost to x will be 9 via y), notifies y of new cost of 9 to x.</a:t>
            </a:r>
          </a:p>
        </p:txBody>
      </p:sp>
      <p:graphicFrame>
        <p:nvGraphicFramePr>
          <p:cNvPr id="48" name="Table 47"/>
          <p:cNvGraphicFramePr>
            <a:graphicFrameLocks noGrp="1"/>
          </p:cNvGraphicFramePr>
          <p:nvPr>
            <p:extLst>
              <p:ext uri="{D42A27DB-BD31-4B8C-83A1-F6EECF244321}">
                <p14:modId xmlns:p14="http://schemas.microsoft.com/office/powerpoint/2010/main" val="3860033842"/>
              </p:ext>
            </p:extLst>
          </p:nvPr>
        </p:nvGraphicFramePr>
        <p:xfrm>
          <a:off x="9712782" y="348024"/>
          <a:ext cx="861420" cy="731520"/>
        </p:xfrm>
        <a:graphic>
          <a:graphicData uri="http://schemas.openxmlformats.org/drawingml/2006/table">
            <a:tbl>
              <a:tblPr firstRow="1" bandRow="1">
                <a:tableStyleId>{5C22544A-7EE6-4342-B048-85BDC9FD1C3A}</a:tableStyleId>
              </a:tblPr>
              <a:tblGrid>
                <a:gridCol w="287140">
                  <a:extLst>
                    <a:ext uri="{9D8B030D-6E8A-4147-A177-3AD203B41FA5}">
                      <a16:colId xmlns:a16="http://schemas.microsoft.com/office/drawing/2014/main" val="4261874619"/>
                    </a:ext>
                  </a:extLst>
                </a:gridCol>
                <a:gridCol w="287140">
                  <a:extLst>
                    <a:ext uri="{9D8B030D-6E8A-4147-A177-3AD203B41FA5}">
                      <a16:colId xmlns:a16="http://schemas.microsoft.com/office/drawing/2014/main" val="3806773960"/>
                    </a:ext>
                  </a:extLst>
                </a:gridCol>
                <a:gridCol w="287140">
                  <a:extLst>
                    <a:ext uri="{9D8B030D-6E8A-4147-A177-3AD203B41FA5}">
                      <a16:colId xmlns:a16="http://schemas.microsoft.com/office/drawing/2014/main" val="2678694531"/>
                    </a:ext>
                  </a:extLst>
                </a:gridCol>
              </a:tblGrid>
              <a:tr h="224328">
                <a:tc>
                  <a:txBody>
                    <a:bodyPr/>
                    <a:lstStyle/>
                    <a:p>
                      <a:r>
                        <a:rPr lang="en-IN" dirty="0">
                          <a:latin typeface="Avenir Book" panose="020B0503020203020204" pitchFamily="34" charset="-78"/>
                          <a:cs typeface="Avenir Book" panose="020B0503020203020204" pitchFamily="34" charset="-78"/>
                        </a:rPr>
                        <a:t>x</a:t>
                      </a:r>
                    </a:p>
                  </a:txBody>
                  <a:tcPr/>
                </a:tc>
                <a:tc>
                  <a:txBody>
                    <a:bodyPr/>
                    <a:lstStyle/>
                    <a:p>
                      <a:r>
                        <a:rPr lang="en-IN" dirty="0">
                          <a:latin typeface="Avenir Book" panose="020B0503020203020204" pitchFamily="34" charset="-78"/>
                          <a:cs typeface="Avenir Book" panose="020B0503020203020204" pitchFamily="34" charset="-78"/>
                        </a:rPr>
                        <a:t>y</a:t>
                      </a:r>
                    </a:p>
                  </a:txBody>
                  <a:tcPr/>
                </a:tc>
                <a:tc>
                  <a:txBody>
                    <a:bodyPr/>
                    <a:lstStyle/>
                    <a:p>
                      <a:r>
                        <a:rPr lang="en-IN" dirty="0">
                          <a:latin typeface="Avenir Book" panose="020B0503020203020204" pitchFamily="34" charset="-78"/>
                          <a:cs typeface="Avenir Book" panose="020B0503020203020204" pitchFamily="34" charset="-78"/>
                        </a:rPr>
                        <a:t>z</a:t>
                      </a:r>
                    </a:p>
                  </a:txBody>
                  <a:tcPr/>
                </a:tc>
                <a:extLst>
                  <a:ext uri="{0D108BD9-81ED-4DB2-BD59-A6C34878D82A}">
                    <a16:rowId xmlns:a16="http://schemas.microsoft.com/office/drawing/2014/main" val="421812954"/>
                  </a:ext>
                </a:extLst>
              </a:tr>
              <a:tr h="224328">
                <a:tc>
                  <a:txBody>
                    <a:bodyPr/>
                    <a:lstStyle/>
                    <a:p>
                      <a:endParaRPr lang="en-IN" dirty="0">
                        <a:latin typeface="Avenir Book" panose="020B0503020203020204" pitchFamily="34" charset="-78"/>
                        <a:cs typeface="Avenir Book" panose="020B0503020203020204" pitchFamily="34" charset="-78"/>
                      </a:endParaRPr>
                    </a:p>
                  </a:txBody>
                  <a:tcPr/>
                </a:tc>
                <a:tc>
                  <a:txBody>
                    <a:bodyPr/>
                    <a:lstStyle/>
                    <a:p>
                      <a:endParaRPr lang="en-IN" dirty="0">
                        <a:latin typeface="Avenir Book" panose="020B0503020203020204" pitchFamily="34" charset="-78"/>
                        <a:cs typeface="Avenir Book" panose="020B0503020203020204" pitchFamily="34" charset="-78"/>
                      </a:endParaRPr>
                    </a:p>
                  </a:txBody>
                  <a:tcPr/>
                </a:tc>
                <a:tc>
                  <a:txBody>
                    <a:bodyPr/>
                    <a:lstStyle/>
                    <a:p>
                      <a:endParaRPr lang="en-IN" dirty="0">
                        <a:latin typeface="Avenir Book" panose="020B0503020203020204" pitchFamily="34" charset="-78"/>
                        <a:cs typeface="Avenir Book" panose="020B0503020203020204" pitchFamily="34" charset="-78"/>
                      </a:endParaRPr>
                    </a:p>
                  </a:txBody>
                  <a:tcPr/>
                </a:tc>
                <a:extLst>
                  <a:ext uri="{0D108BD9-81ED-4DB2-BD59-A6C34878D82A}">
                    <a16:rowId xmlns:a16="http://schemas.microsoft.com/office/drawing/2014/main" val="4045491195"/>
                  </a:ext>
                </a:extLst>
              </a:tr>
            </a:tbl>
          </a:graphicData>
        </a:graphic>
      </p:graphicFrame>
      <p:graphicFrame>
        <p:nvGraphicFramePr>
          <p:cNvPr id="49" name="Table 48"/>
          <p:cNvGraphicFramePr>
            <a:graphicFrameLocks noGrp="1"/>
          </p:cNvGraphicFramePr>
          <p:nvPr>
            <p:extLst>
              <p:ext uri="{D42A27DB-BD31-4B8C-83A1-F6EECF244321}">
                <p14:modId xmlns:p14="http://schemas.microsoft.com/office/powerpoint/2010/main" val="2360423709"/>
              </p:ext>
            </p:extLst>
          </p:nvPr>
        </p:nvGraphicFramePr>
        <p:xfrm>
          <a:off x="11177906" y="1572378"/>
          <a:ext cx="861420" cy="731520"/>
        </p:xfrm>
        <a:graphic>
          <a:graphicData uri="http://schemas.openxmlformats.org/drawingml/2006/table">
            <a:tbl>
              <a:tblPr firstRow="1" bandRow="1">
                <a:tableStyleId>{5C22544A-7EE6-4342-B048-85BDC9FD1C3A}</a:tableStyleId>
              </a:tblPr>
              <a:tblGrid>
                <a:gridCol w="287140">
                  <a:extLst>
                    <a:ext uri="{9D8B030D-6E8A-4147-A177-3AD203B41FA5}">
                      <a16:colId xmlns:a16="http://schemas.microsoft.com/office/drawing/2014/main" val="4261874619"/>
                    </a:ext>
                  </a:extLst>
                </a:gridCol>
                <a:gridCol w="287140">
                  <a:extLst>
                    <a:ext uri="{9D8B030D-6E8A-4147-A177-3AD203B41FA5}">
                      <a16:colId xmlns:a16="http://schemas.microsoft.com/office/drawing/2014/main" val="3806773960"/>
                    </a:ext>
                  </a:extLst>
                </a:gridCol>
                <a:gridCol w="287140">
                  <a:extLst>
                    <a:ext uri="{9D8B030D-6E8A-4147-A177-3AD203B41FA5}">
                      <a16:colId xmlns:a16="http://schemas.microsoft.com/office/drawing/2014/main" val="2678694531"/>
                    </a:ext>
                  </a:extLst>
                </a:gridCol>
              </a:tblGrid>
              <a:tr h="224328">
                <a:tc>
                  <a:txBody>
                    <a:bodyPr/>
                    <a:lstStyle/>
                    <a:p>
                      <a:r>
                        <a:rPr lang="en-IN" dirty="0">
                          <a:latin typeface="Avenir Book" panose="020B0503020203020204" pitchFamily="34" charset="-78"/>
                          <a:cs typeface="Avenir Book" panose="020B0503020203020204" pitchFamily="34" charset="-78"/>
                        </a:rPr>
                        <a:t>x</a:t>
                      </a:r>
                    </a:p>
                  </a:txBody>
                  <a:tcPr/>
                </a:tc>
                <a:tc>
                  <a:txBody>
                    <a:bodyPr/>
                    <a:lstStyle/>
                    <a:p>
                      <a:r>
                        <a:rPr lang="en-IN" dirty="0">
                          <a:latin typeface="Avenir Book" panose="020B0503020203020204" pitchFamily="34" charset="-78"/>
                          <a:cs typeface="Avenir Book" panose="020B0503020203020204" pitchFamily="34" charset="-78"/>
                        </a:rPr>
                        <a:t>y</a:t>
                      </a:r>
                    </a:p>
                  </a:txBody>
                  <a:tcPr/>
                </a:tc>
                <a:tc>
                  <a:txBody>
                    <a:bodyPr/>
                    <a:lstStyle/>
                    <a:p>
                      <a:r>
                        <a:rPr lang="en-IN" dirty="0">
                          <a:latin typeface="Avenir Book" panose="020B0503020203020204" pitchFamily="34" charset="-78"/>
                          <a:cs typeface="Avenir Book" panose="020B0503020203020204" pitchFamily="34" charset="-78"/>
                        </a:rPr>
                        <a:t>z</a:t>
                      </a:r>
                    </a:p>
                  </a:txBody>
                  <a:tcPr/>
                </a:tc>
                <a:extLst>
                  <a:ext uri="{0D108BD9-81ED-4DB2-BD59-A6C34878D82A}">
                    <a16:rowId xmlns:a16="http://schemas.microsoft.com/office/drawing/2014/main" val="421812954"/>
                  </a:ext>
                </a:extLst>
              </a:tr>
              <a:tr h="224328">
                <a:tc>
                  <a:txBody>
                    <a:bodyPr/>
                    <a:lstStyle/>
                    <a:p>
                      <a:endParaRPr lang="en-IN" dirty="0">
                        <a:latin typeface="Avenir Book" panose="020B0503020203020204" pitchFamily="34" charset="-78"/>
                        <a:cs typeface="Avenir Book" panose="020B0503020203020204" pitchFamily="34" charset="-78"/>
                      </a:endParaRPr>
                    </a:p>
                  </a:txBody>
                  <a:tcPr/>
                </a:tc>
                <a:tc>
                  <a:txBody>
                    <a:bodyPr/>
                    <a:lstStyle/>
                    <a:p>
                      <a:endParaRPr lang="en-IN" dirty="0">
                        <a:latin typeface="Avenir Book" panose="020B0503020203020204" pitchFamily="34" charset="-78"/>
                        <a:cs typeface="Avenir Book" panose="020B0503020203020204" pitchFamily="34" charset="-78"/>
                      </a:endParaRPr>
                    </a:p>
                  </a:txBody>
                  <a:tcPr/>
                </a:tc>
                <a:tc>
                  <a:txBody>
                    <a:bodyPr/>
                    <a:lstStyle/>
                    <a:p>
                      <a:endParaRPr lang="en-IN" dirty="0">
                        <a:latin typeface="Avenir Book" panose="020B0503020203020204" pitchFamily="34" charset="-78"/>
                        <a:cs typeface="Avenir Book" panose="020B0503020203020204" pitchFamily="34" charset="-78"/>
                      </a:endParaRPr>
                    </a:p>
                  </a:txBody>
                  <a:tcPr/>
                </a:tc>
                <a:extLst>
                  <a:ext uri="{0D108BD9-81ED-4DB2-BD59-A6C34878D82A}">
                    <a16:rowId xmlns:a16="http://schemas.microsoft.com/office/drawing/2014/main" val="4045491195"/>
                  </a:ext>
                </a:extLst>
              </a:tr>
            </a:tbl>
          </a:graphicData>
        </a:graphic>
      </p:graphicFrame>
    </p:spTree>
    <p:extLst>
      <p:ext uri="{BB962C8B-B14F-4D97-AF65-F5344CB8AC3E}">
        <p14:creationId xmlns:p14="http://schemas.microsoft.com/office/powerpoint/2010/main" val="3469204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45"/>
                                        </p:tgtEl>
                                        <p:attrNameLst>
                                          <p:attrName>style.visibility</p:attrName>
                                        </p:attrNameLst>
                                      </p:cBhvr>
                                      <p:to>
                                        <p:strVal val="visible"/>
                                      </p:to>
                                    </p:set>
                                    <p:anim calcmode="lin" valueType="num">
                                      <p:cBhvr>
                                        <p:cTn id="14" dur="500" fill="hold"/>
                                        <p:tgtEl>
                                          <p:spTgt spid="45"/>
                                        </p:tgtEl>
                                        <p:attrNameLst>
                                          <p:attrName>ppt_w</p:attrName>
                                        </p:attrNameLst>
                                      </p:cBhvr>
                                      <p:tavLst>
                                        <p:tav tm="0">
                                          <p:val>
                                            <p:fltVal val="0"/>
                                          </p:val>
                                        </p:tav>
                                        <p:tav tm="100000">
                                          <p:val>
                                            <p:strVal val="#ppt_w"/>
                                          </p:val>
                                        </p:tav>
                                      </p:tavLst>
                                    </p:anim>
                                    <p:anim calcmode="lin" valueType="num">
                                      <p:cBhvr>
                                        <p:cTn id="15" dur="500" fill="hold"/>
                                        <p:tgtEl>
                                          <p:spTgt spid="45"/>
                                        </p:tgtEl>
                                        <p:attrNameLst>
                                          <p:attrName>ppt_h</p:attrName>
                                        </p:attrNameLst>
                                      </p:cBhvr>
                                      <p:tavLst>
                                        <p:tav tm="0">
                                          <p:val>
                                            <p:fltVal val="0"/>
                                          </p:val>
                                        </p:tav>
                                        <p:tav tm="100000">
                                          <p:val>
                                            <p:strVal val="#ppt_h"/>
                                          </p:val>
                                        </p:tav>
                                      </p:tavLst>
                                    </p:anim>
                                    <p:animEffect transition="in" filter="fade">
                                      <p:cBhvr>
                                        <p:cTn id="16" dur="500"/>
                                        <p:tgtEl>
                                          <p:spTgt spid="4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46"/>
                                        </p:tgtEl>
                                        <p:attrNameLst>
                                          <p:attrName>style.visibility</p:attrName>
                                        </p:attrNameLst>
                                      </p:cBhvr>
                                      <p:to>
                                        <p:strVal val="visible"/>
                                      </p:to>
                                    </p:set>
                                    <p:anim calcmode="lin" valueType="num">
                                      <p:cBhvr>
                                        <p:cTn id="21" dur="500" fill="hold"/>
                                        <p:tgtEl>
                                          <p:spTgt spid="46"/>
                                        </p:tgtEl>
                                        <p:attrNameLst>
                                          <p:attrName>ppt_w</p:attrName>
                                        </p:attrNameLst>
                                      </p:cBhvr>
                                      <p:tavLst>
                                        <p:tav tm="0">
                                          <p:val>
                                            <p:fltVal val="0"/>
                                          </p:val>
                                        </p:tav>
                                        <p:tav tm="100000">
                                          <p:val>
                                            <p:strVal val="#ppt_w"/>
                                          </p:val>
                                        </p:tav>
                                      </p:tavLst>
                                    </p:anim>
                                    <p:anim calcmode="lin" valueType="num">
                                      <p:cBhvr>
                                        <p:cTn id="22" dur="500" fill="hold"/>
                                        <p:tgtEl>
                                          <p:spTgt spid="46"/>
                                        </p:tgtEl>
                                        <p:attrNameLst>
                                          <p:attrName>ppt_h</p:attrName>
                                        </p:attrNameLst>
                                      </p:cBhvr>
                                      <p:tavLst>
                                        <p:tav tm="0">
                                          <p:val>
                                            <p:fltVal val="0"/>
                                          </p:val>
                                        </p:tav>
                                        <p:tav tm="100000">
                                          <p:val>
                                            <p:strVal val="#ppt_h"/>
                                          </p:val>
                                        </p:tav>
                                      </p:tavLst>
                                    </p:anim>
                                    <p:animEffect transition="in" filter="fade">
                                      <p:cBhvr>
                                        <p:cTn id="23" dur="500"/>
                                        <p:tgtEl>
                                          <p:spTgt spid="46"/>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47"/>
                                        </p:tgtEl>
                                        <p:attrNameLst>
                                          <p:attrName>style.visibility</p:attrName>
                                        </p:attrNameLst>
                                      </p:cBhvr>
                                      <p:to>
                                        <p:strVal val="visible"/>
                                      </p:to>
                                    </p:set>
                                    <p:anim calcmode="lin" valueType="num">
                                      <p:cBhvr>
                                        <p:cTn id="28" dur="500" fill="hold"/>
                                        <p:tgtEl>
                                          <p:spTgt spid="47"/>
                                        </p:tgtEl>
                                        <p:attrNameLst>
                                          <p:attrName>ppt_w</p:attrName>
                                        </p:attrNameLst>
                                      </p:cBhvr>
                                      <p:tavLst>
                                        <p:tav tm="0">
                                          <p:val>
                                            <p:fltVal val="0"/>
                                          </p:val>
                                        </p:tav>
                                        <p:tav tm="100000">
                                          <p:val>
                                            <p:strVal val="#ppt_w"/>
                                          </p:val>
                                        </p:tav>
                                      </p:tavLst>
                                    </p:anim>
                                    <p:anim calcmode="lin" valueType="num">
                                      <p:cBhvr>
                                        <p:cTn id="29" dur="500" fill="hold"/>
                                        <p:tgtEl>
                                          <p:spTgt spid="47"/>
                                        </p:tgtEl>
                                        <p:attrNameLst>
                                          <p:attrName>ppt_h</p:attrName>
                                        </p:attrNameLst>
                                      </p:cBhvr>
                                      <p:tavLst>
                                        <p:tav tm="0">
                                          <p:val>
                                            <p:fltVal val="0"/>
                                          </p:val>
                                        </p:tav>
                                        <p:tav tm="100000">
                                          <p:val>
                                            <p:strVal val="#ppt_h"/>
                                          </p:val>
                                        </p:tav>
                                      </p:tavLst>
                                    </p:anim>
                                    <p:animEffect transition="in" filter="fade">
                                      <p:cBhvr>
                                        <p:cTn id="30" dur="500"/>
                                        <p:tgtEl>
                                          <p:spTgt spid="47"/>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139269">
                                            <p:txEl>
                                              <p:pRg st="1" end="1"/>
                                            </p:txEl>
                                          </p:spTgt>
                                        </p:tgtEl>
                                        <p:attrNameLst>
                                          <p:attrName>style.visibility</p:attrName>
                                        </p:attrNameLst>
                                      </p:cBhvr>
                                      <p:to>
                                        <p:strVal val="visible"/>
                                      </p:to>
                                    </p:set>
                                    <p:anim calcmode="lin" valueType="num">
                                      <p:cBhvr>
                                        <p:cTn id="35" dur="500" fill="hold"/>
                                        <p:tgtEl>
                                          <p:spTgt spid="139269">
                                            <p:txEl>
                                              <p:pRg st="1" end="1"/>
                                            </p:txEl>
                                          </p:spTgt>
                                        </p:tgtEl>
                                        <p:attrNameLst>
                                          <p:attrName>ppt_w</p:attrName>
                                        </p:attrNameLst>
                                      </p:cBhvr>
                                      <p:tavLst>
                                        <p:tav tm="0">
                                          <p:val>
                                            <p:fltVal val="0"/>
                                          </p:val>
                                        </p:tav>
                                        <p:tav tm="100000">
                                          <p:val>
                                            <p:strVal val="#ppt_w"/>
                                          </p:val>
                                        </p:tav>
                                      </p:tavLst>
                                    </p:anim>
                                    <p:anim calcmode="lin" valueType="num">
                                      <p:cBhvr>
                                        <p:cTn id="36" dur="500" fill="hold"/>
                                        <p:tgtEl>
                                          <p:spTgt spid="139269">
                                            <p:txEl>
                                              <p:pRg st="1" end="1"/>
                                            </p:txEl>
                                          </p:spTgt>
                                        </p:tgtEl>
                                        <p:attrNameLst>
                                          <p:attrName>ppt_h</p:attrName>
                                        </p:attrNameLst>
                                      </p:cBhvr>
                                      <p:tavLst>
                                        <p:tav tm="0">
                                          <p:val>
                                            <p:fltVal val="0"/>
                                          </p:val>
                                        </p:tav>
                                        <p:tav tm="100000">
                                          <p:val>
                                            <p:strVal val="#ppt_h"/>
                                          </p:val>
                                        </p:tav>
                                      </p:tavLst>
                                    </p:anim>
                                    <p:animEffect transition="in" filter="fade">
                                      <p:cBhvr>
                                        <p:cTn id="37" dur="500"/>
                                        <p:tgtEl>
                                          <p:spTgt spid="139269">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139269">
                                            <p:txEl>
                                              <p:pRg st="2" end="2"/>
                                            </p:txEl>
                                          </p:spTgt>
                                        </p:tgtEl>
                                        <p:attrNameLst>
                                          <p:attrName>style.visibility</p:attrName>
                                        </p:attrNameLst>
                                      </p:cBhvr>
                                      <p:to>
                                        <p:strVal val="visible"/>
                                      </p:to>
                                    </p:set>
                                    <p:anim calcmode="lin" valueType="num">
                                      <p:cBhvr>
                                        <p:cTn id="42" dur="500" fill="hold"/>
                                        <p:tgtEl>
                                          <p:spTgt spid="139269">
                                            <p:txEl>
                                              <p:pRg st="2" end="2"/>
                                            </p:txEl>
                                          </p:spTgt>
                                        </p:tgtEl>
                                        <p:attrNameLst>
                                          <p:attrName>ppt_w</p:attrName>
                                        </p:attrNameLst>
                                      </p:cBhvr>
                                      <p:tavLst>
                                        <p:tav tm="0">
                                          <p:val>
                                            <p:fltVal val="0"/>
                                          </p:val>
                                        </p:tav>
                                        <p:tav tm="100000">
                                          <p:val>
                                            <p:strVal val="#ppt_w"/>
                                          </p:val>
                                        </p:tav>
                                      </p:tavLst>
                                    </p:anim>
                                    <p:anim calcmode="lin" valueType="num">
                                      <p:cBhvr>
                                        <p:cTn id="43" dur="500" fill="hold"/>
                                        <p:tgtEl>
                                          <p:spTgt spid="139269">
                                            <p:txEl>
                                              <p:pRg st="2" end="2"/>
                                            </p:txEl>
                                          </p:spTgt>
                                        </p:tgtEl>
                                        <p:attrNameLst>
                                          <p:attrName>ppt_h</p:attrName>
                                        </p:attrNameLst>
                                      </p:cBhvr>
                                      <p:tavLst>
                                        <p:tav tm="0">
                                          <p:val>
                                            <p:fltVal val="0"/>
                                          </p:val>
                                        </p:tav>
                                        <p:tav tm="100000">
                                          <p:val>
                                            <p:strVal val="#ppt_h"/>
                                          </p:val>
                                        </p:tav>
                                      </p:tavLst>
                                    </p:anim>
                                    <p:animEffect transition="in" filter="fade">
                                      <p:cBhvr>
                                        <p:cTn id="44" dur="500"/>
                                        <p:tgtEl>
                                          <p:spTgt spid="13926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6" grpId="0"/>
      <p:bldP spid="4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p:cNvGrpSpPr>
            <a:grpSpLocks noGrp="1" noUngrp="1" noChangeAspect="1"/>
          </p:cNvGrpSpPr>
          <p:nvPr/>
        </p:nvGrpSpPr>
        <p:grpSpPr>
          <a:xfrm>
            <a:off x="387459" y="2123486"/>
            <a:ext cx="7772400" cy="3497262"/>
            <a:chOff x="685800" y="1912938"/>
            <a:chExt cx="7772400" cy="3497262"/>
          </a:xfrm>
        </p:grpSpPr>
        <p:pic>
          <p:nvPicPr>
            <p:cNvPr id="42" name="Picture 41" descr="05_Page_08.tif"/>
            <p:cNvPicPr>
              <a:picLocks noRot="1" noChangeAspect="1" noMove="1" noResize="1"/>
            </p:cNvPicPr>
            <p:nvPr isPhoto="1"/>
          </p:nvPicPr>
          <p:blipFill rotWithShape="1">
            <a:blip r:embed="rId2" cstate="print">
              <a:lum/>
            </a:blip>
            <a:srcRect l="49893" b="9162"/>
            <a:stretch/>
          </p:blipFill>
          <p:spPr>
            <a:xfrm>
              <a:off x="4563687" y="1912938"/>
              <a:ext cx="3894513" cy="2752898"/>
            </a:xfrm>
            <a:prstGeom prst="rect">
              <a:avLst/>
            </a:prstGeom>
            <a:noFill/>
            <a:ln>
              <a:noFill/>
            </a:ln>
          </p:spPr>
        </p:pic>
        <p:sp>
          <p:nvSpPr>
            <p:cNvPr id="43" name="Rectangle 42"/>
            <p:cNvSpPr/>
            <p:nvPr/>
          </p:nvSpPr>
          <p:spPr>
            <a:xfrm>
              <a:off x="685800" y="5067300"/>
              <a:ext cx="7772400" cy="342900"/>
            </a:xfrm>
            <a:prstGeom prst="rect">
              <a:avLst/>
            </a:prstGeom>
            <a:noFill/>
            <a:ln>
              <a:noFill/>
            </a:ln>
          </p:spPr>
          <p:txBody>
            <a:bodyPr anchor="ctr">
              <a:noAutofit/>
            </a:bodyPr>
            <a:lstStyle/>
            <a:p>
              <a:pPr algn="ctr"/>
              <a:endParaRPr lang="en-US" sz="2000" dirty="0"/>
            </a:p>
          </p:txBody>
        </p:sp>
      </p:grpSp>
      <p:sp>
        <p:nvSpPr>
          <p:cNvPr id="8" name="Rectangle 3"/>
          <p:cNvSpPr>
            <a:spLocks noChangeArrowheads="1"/>
          </p:cNvSpPr>
          <p:nvPr/>
        </p:nvSpPr>
        <p:spPr bwMode="auto">
          <a:xfrm>
            <a:off x="809980" y="939801"/>
            <a:ext cx="7366505" cy="2524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lnSpc>
                <a:spcPct val="85000"/>
              </a:lnSpc>
              <a:spcBef>
                <a:spcPct val="20000"/>
              </a:spcBef>
              <a:buClr>
                <a:srgbClr val="000099"/>
              </a:buClr>
              <a:buSzPct val="65000"/>
            </a:pPr>
            <a:r>
              <a:rPr lang="en-US" sz="2200" dirty="0">
                <a:solidFill>
                  <a:srgbClr val="CC0000"/>
                </a:solidFill>
                <a:latin typeface="Avenir Book" panose="020B0503020203020204" pitchFamily="34" charset="-78"/>
                <a:cs typeface="Avenir Book" panose="020B0503020203020204" pitchFamily="34" charset="-78"/>
              </a:rPr>
              <a:t>Link cost changes:</a:t>
            </a:r>
          </a:p>
          <a:p>
            <a:pPr marL="342900" indent="-342900">
              <a:lnSpc>
                <a:spcPct val="85000"/>
              </a:lnSpc>
              <a:spcBef>
                <a:spcPct val="20000"/>
              </a:spcBef>
              <a:buClr>
                <a:srgbClr val="000099"/>
              </a:buClr>
              <a:buSzPct val="65000"/>
              <a:buFont typeface="Wingdings" charset="0"/>
              <a:buChar char="v"/>
            </a:pPr>
            <a:r>
              <a:rPr lang="en-US" sz="2000" dirty="0" smtClean="0">
                <a:solidFill>
                  <a:srgbClr val="CC0000"/>
                </a:solidFill>
                <a:latin typeface="Avenir Book" panose="020B0503020203020204" pitchFamily="34" charset="-78"/>
                <a:cs typeface="Avenir Book" panose="020B0503020203020204" pitchFamily="34" charset="-78"/>
              </a:rPr>
              <a:t>Bad </a:t>
            </a:r>
            <a:r>
              <a:rPr lang="en-US" sz="2000" dirty="0">
                <a:solidFill>
                  <a:srgbClr val="CC0000"/>
                </a:solidFill>
                <a:latin typeface="Avenir Book" panose="020B0503020203020204" pitchFamily="34" charset="-78"/>
                <a:cs typeface="Avenir Book" panose="020B0503020203020204" pitchFamily="34" charset="-78"/>
              </a:rPr>
              <a:t>news travels slow</a:t>
            </a:r>
            <a:r>
              <a:rPr lang="en-US" sz="2000" dirty="0">
                <a:latin typeface="Avenir Book" panose="020B0503020203020204" pitchFamily="34" charset="-78"/>
                <a:cs typeface="Avenir Book" panose="020B0503020203020204" pitchFamily="34" charset="-78"/>
              </a:rPr>
              <a:t> - </a:t>
            </a:r>
            <a:r>
              <a:rPr lang="ja-JP" altLang="en-US" sz="2000" dirty="0">
                <a:latin typeface="Avenir Book" panose="020B0503020203020204" pitchFamily="34" charset="-78"/>
                <a:cs typeface="Avenir Book" panose="020B0503020203020204" pitchFamily="34" charset="-78"/>
              </a:rPr>
              <a:t>“</a:t>
            </a:r>
            <a:r>
              <a:rPr lang="en-US" altLang="ja-JP" sz="2000" dirty="0">
                <a:solidFill>
                  <a:srgbClr val="0000FF"/>
                </a:solidFill>
                <a:latin typeface="Avenir Book" panose="020B0503020203020204" pitchFamily="34" charset="-78"/>
                <a:cs typeface="Avenir Book" panose="020B0503020203020204" pitchFamily="34" charset="-78"/>
              </a:rPr>
              <a:t>count to infinity</a:t>
            </a:r>
            <a:r>
              <a:rPr lang="ja-JP" altLang="en-US" sz="2000" dirty="0">
                <a:latin typeface="Avenir Book" panose="020B0503020203020204" pitchFamily="34" charset="-78"/>
                <a:cs typeface="Avenir Book" panose="020B0503020203020204" pitchFamily="34" charset="-78"/>
              </a:rPr>
              <a:t>”</a:t>
            </a:r>
            <a:r>
              <a:rPr lang="en-US" altLang="ja-JP" sz="2000" dirty="0">
                <a:latin typeface="Avenir Book" panose="020B0503020203020204" pitchFamily="34" charset="-78"/>
                <a:cs typeface="Avenir Book" panose="020B0503020203020204" pitchFamily="34" charset="-78"/>
              </a:rPr>
              <a:t> problem!</a:t>
            </a:r>
          </a:p>
        </p:txBody>
      </p:sp>
      <p:sp>
        <p:nvSpPr>
          <p:cNvPr id="10" name="Rectangle 2"/>
          <p:cNvSpPr>
            <a:spLocks noGrp="1" noChangeArrowheads="1"/>
          </p:cNvSpPr>
          <p:nvPr>
            <p:ph type="title"/>
          </p:nvPr>
        </p:nvSpPr>
        <p:spPr>
          <a:xfrm>
            <a:off x="2057400" y="152402"/>
            <a:ext cx="7772400" cy="719137"/>
          </a:xfrm>
        </p:spPr>
        <p:txBody>
          <a:bodyPr/>
          <a:lstStyle/>
          <a:p>
            <a:r>
              <a:rPr lang="en-US" sz="3600" dirty="0">
                <a:latin typeface="Avenir Book" panose="020B0503020203020204" pitchFamily="34" charset="-78"/>
                <a:cs typeface="Avenir Book" panose="020B0503020203020204" pitchFamily="34" charset="-78"/>
              </a:rPr>
              <a:t>Distance Vector: Link Cost Changes</a:t>
            </a:r>
            <a:endParaRPr lang="en-US" dirty="0">
              <a:latin typeface="Avenir Book" panose="020B0503020203020204" pitchFamily="34" charset="-78"/>
              <a:cs typeface="Avenir Book" panose="020B0503020203020204" pitchFamily="34" charset="-78"/>
            </a:endParaRPr>
          </a:p>
        </p:txBody>
      </p:sp>
      <p:sp>
        <p:nvSpPr>
          <p:cNvPr id="7" name="Multiply 6"/>
          <p:cNvSpPr/>
          <p:nvPr/>
        </p:nvSpPr>
        <p:spPr>
          <a:xfrm>
            <a:off x="4557746" y="2201863"/>
            <a:ext cx="445697" cy="459582"/>
          </a:xfrm>
          <a:prstGeom prst="mathMultiply">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03777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5" name="Rectangle 45"/>
          <p:cNvSpPr>
            <a:spLocks noChangeArrowheads="1"/>
          </p:cNvSpPr>
          <p:nvPr/>
        </p:nvSpPr>
        <p:spPr bwMode="auto">
          <a:xfrm>
            <a:off x="704729" y="1038521"/>
            <a:ext cx="7210425" cy="26614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lnSpc>
                <a:spcPct val="85000"/>
              </a:lnSpc>
              <a:spcBef>
                <a:spcPct val="20000"/>
              </a:spcBef>
              <a:buClr>
                <a:srgbClr val="000099"/>
              </a:buClr>
              <a:buSzPct val="65000"/>
            </a:pPr>
            <a:r>
              <a:rPr lang="en-US" sz="2000" dirty="0">
                <a:solidFill>
                  <a:srgbClr val="CC0000"/>
                </a:solidFill>
                <a:latin typeface="Avenir Book" panose="020B0503020203020204" pitchFamily="34" charset="-78"/>
                <a:cs typeface="Avenir Book" panose="020B0503020203020204" pitchFamily="34" charset="-78"/>
              </a:rPr>
              <a:t>Poisoned reverse:</a:t>
            </a:r>
            <a:r>
              <a:rPr lang="en-US" sz="2000" dirty="0">
                <a:latin typeface="Avenir Book" panose="020B0503020203020204" pitchFamily="34" charset="-78"/>
                <a:cs typeface="Avenir Book" panose="020B0503020203020204" pitchFamily="34" charset="-78"/>
              </a:rPr>
              <a:t> </a:t>
            </a:r>
          </a:p>
          <a:p>
            <a:pPr marL="342900" indent="-342900">
              <a:lnSpc>
                <a:spcPct val="85000"/>
              </a:lnSpc>
              <a:spcBef>
                <a:spcPct val="20000"/>
              </a:spcBef>
              <a:buClr>
                <a:srgbClr val="000099"/>
              </a:buClr>
              <a:buSzPct val="65000"/>
              <a:buFont typeface="Wingdings" charset="0"/>
              <a:buChar char="v"/>
            </a:pPr>
            <a:r>
              <a:rPr lang="en-US" sz="2000" dirty="0">
                <a:latin typeface="Avenir Book" panose="020B0503020203020204" pitchFamily="34" charset="-78"/>
                <a:cs typeface="Avenir Book" panose="020B0503020203020204" pitchFamily="34" charset="-78"/>
              </a:rPr>
              <a:t>If Z routes through Y to get to X :</a:t>
            </a:r>
          </a:p>
          <a:p>
            <a:pPr marL="742950" lvl="1" indent="-285750">
              <a:lnSpc>
                <a:spcPct val="85000"/>
              </a:lnSpc>
              <a:spcBef>
                <a:spcPct val="20000"/>
              </a:spcBef>
              <a:buClr>
                <a:srgbClr val="000099"/>
              </a:buClr>
              <a:buFont typeface="Wingdings" charset="0"/>
              <a:buChar char="§"/>
            </a:pPr>
            <a:r>
              <a:rPr lang="en-US" sz="2000" dirty="0">
                <a:latin typeface="Avenir Book" panose="020B0503020203020204" pitchFamily="34" charset="-78"/>
                <a:cs typeface="Avenir Book" panose="020B0503020203020204" pitchFamily="34" charset="-78"/>
              </a:rPr>
              <a:t>Z tells Y its (Z</a:t>
            </a:r>
            <a:r>
              <a:rPr lang="ja-JP" altLang="en-US" sz="2000" dirty="0">
                <a:latin typeface="Avenir Book" panose="020B0503020203020204" pitchFamily="34" charset="-78"/>
                <a:cs typeface="Avenir Book" panose="020B0503020203020204" pitchFamily="34" charset="-78"/>
              </a:rPr>
              <a:t>’</a:t>
            </a:r>
            <a:r>
              <a:rPr lang="en-US" altLang="ja-JP" sz="2000" dirty="0">
                <a:latin typeface="Avenir Book" panose="020B0503020203020204" pitchFamily="34" charset="-78"/>
                <a:cs typeface="Avenir Book" panose="020B0503020203020204" pitchFamily="34" charset="-78"/>
              </a:rPr>
              <a:t>s) distance to X is infinite (so Y won</a:t>
            </a:r>
            <a:r>
              <a:rPr lang="ja-JP" altLang="en-US" sz="2000" dirty="0">
                <a:latin typeface="Avenir Book" panose="020B0503020203020204" pitchFamily="34" charset="-78"/>
                <a:cs typeface="Avenir Book" panose="020B0503020203020204" pitchFamily="34" charset="-78"/>
              </a:rPr>
              <a:t>’</a:t>
            </a:r>
            <a:r>
              <a:rPr lang="en-US" altLang="ja-JP" sz="2000" dirty="0">
                <a:latin typeface="Avenir Book" panose="020B0503020203020204" pitchFamily="34" charset="-78"/>
                <a:cs typeface="Avenir Book" panose="020B0503020203020204" pitchFamily="34" charset="-78"/>
              </a:rPr>
              <a:t>t route to X via Z)</a:t>
            </a:r>
          </a:p>
          <a:p>
            <a:pPr marL="342900" indent="-342900">
              <a:lnSpc>
                <a:spcPct val="85000"/>
              </a:lnSpc>
              <a:spcBef>
                <a:spcPct val="20000"/>
              </a:spcBef>
              <a:buClr>
                <a:srgbClr val="000099"/>
              </a:buClr>
              <a:buSzPct val="65000"/>
              <a:buFont typeface="Wingdings" charset="0"/>
              <a:buChar char="v"/>
            </a:pPr>
            <a:r>
              <a:rPr lang="en-US" sz="2000" dirty="0">
                <a:latin typeface="Avenir Book" panose="020B0503020203020204" pitchFamily="34" charset="-78"/>
                <a:cs typeface="Avenir Book" panose="020B0503020203020204" pitchFamily="34" charset="-78"/>
              </a:rPr>
              <a:t>Will this completely solve count to infinity problem?</a:t>
            </a:r>
          </a:p>
          <a:p>
            <a:pPr marL="800100" lvl="1" indent="-342900">
              <a:lnSpc>
                <a:spcPct val="85000"/>
              </a:lnSpc>
              <a:spcBef>
                <a:spcPct val="20000"/>
              </a:spcBef>
              <a:buClr>
                <a:srgbClr val="000099"/>
              </a:buClr>
              <a:buSzPct val="65000"/>
              <a:buFont typeface="Wingdings" charset="0"/>
              <a:buChar char="v"/>
            </a:pPr>
            <a:r>
              <a:rPr lang="en-US" sz="2000" dirty="0">
                <a:latin typeface="Avenir Book" panose="020B0503020203020204" pitchFamily="34" charset="-78"/>
                <a:cs typeface="Avenir Book" panose="020B0503020203020204" pitchFamily="34" charset="-78"/>
              </a:rPr>
              <a:t>Do not work for loops with more than two nodes</a:t>
            </a:r>
          </a:p>
          <a:p>
            <a:pPr marL="800100" lvl="1" indent="-342900">
              <a:lnSpc>
                <a:spcPct val="85000"/>
              </a:lnSpc>
              <a:spcBef>
                <a:spcPct val="20000"/>
              </a:spcBef>
              <a:buClr>
                <a:srgbClr val="000099"/>
              </a:buClr>
              <a:buSzPct val="65000"/>
              <a:buFont typeface="Wingdings" charset="0"/>
              <a:buChar char="v"/>
            </a:pPr>
            <a:endParaRPr lang="en-US" sz="2000" dirty="0">
              <a:latin typeface="Avenir Book" panose="020B0503020203020204" pitchFamily="34" charset="-78"/>
              <a:cs typeface="Avenir Book" panose="020B0503020203020204" pitchFamily="34" charset="-78"/>
            </a:endParaRPr>
          </a:p>
          <a:p>
            <a:pPr marL="342900" indent="-342900">
              <a:lnSpc>
                <a:spcPct val="85000"/>
              </a:lnSpc>
              <a:spcBef>
                <a:spcPct val="20000"/>
              </a:spcBef>
              <a:buClr>
                <a:srgbClr val="000099"/>
              </a:buClr>
              <a:buSzPct val="65000"/>
              <a:buFont typeface="Wingdings" charset="0"/>
              <a:buChar char="v"/>
            </a:pPr>
            <a:r>
              <a:rPr lang="en-US" sz="2000" dirty="0">
                <a:solidFill>
                  <a:srgbClr val="FF0000"/>
                </a:solidFill>
                <a:latin typeface="Avenir Book" panose="020B0503020203020204" pitchFamily="34" charset="-78"/>
                <a:cs typeface="Avenir Book" panose="020B0503020203020204" pitchFamily="34" charset="-78"/>
              </a:rPr>
              <a:t>Other solutions:</a:t>
            </a:r>
          </a:p>
          <a:p>
            <a:pPr marL="800100" lvl="1" indent="-342900">
              <a:lnSpc>
                <a:spcPct val="85000"/>
              </a:lnSpc>
              <a:spcBef>
                <a:spcPct val="20000"/>
              </a:spcBef>
              <a:buClr>
                <a:srgbClr val="000099"/>
              </a:buClr>
              <a:buSzPct val="65000"/>
              <a:buFont typeface="Wingdings" charset="0"/>
              <a:buChar char="v"/>
            </a:pPr>
            <a:r>
              <a:rPr lang="en-US" sz="2000" dirty="0">
                <a:latin typeface="Avenir Book" panose="020B0503020203020204" pitchFamily="34" charset="-78"/>
                <a:cs typeface="Avenir Book" panose="020B0503020203020204" pitchFamily="34" charset="-78"/>
              </a:rPr>
              <a:t>Limit the maximum cost</a:t>
            </a:r>
          </a:p>
          <a:p>
            <a:pPr marL="800100" lvl="1" indent="-342900">
              <a:lnSpc>
                <a:spcPct val="85000"/>
              </a:lnSpc>
              <a:spcBef>
                <a:spcPct val="20000"/>
              </a:spcBef>
              <a:buClr>
                <a:srgbClr val="000099"/>
              </a:buClr>
              <a:buSzPct val="65000"/>
              <a:buFont typeface="Wingdings" charset="0"/>
              <a:buChar char="v"/>
            </a:pPr>
            <a:r>
              <a:rPr lang="en-US" sz="2000" dirty="0">
                <a:latin typeface="Avenir Book" panose="020B0503020203020204" pitchFamily="34" charset="-78"/>
                <a:cs typeface="Avenir Book" panose="020B0503020203020204" pitchFamily="34" charset="-78"/>
              </a:rPr>
              <a:t>Variation of DV: Path vector routing</a:t>
            </a:r>
          </a:p>
          <a:p>
            <a:pPr marL="1257300" lvl="2" indent="-342900">
              <a:lnSpc>
                <a:spcPct val="85000"/>
              </a:lnSpc>
              <a:spcBef>
                <a:spcPct val="20000"/>
              </a:spcBef>
              <a:buClr>
                <a:srgbClr val="000099"/>
              </a:buClr>
              <a:buSzPct val="65000"/>
              <a:buFont typeface="Wingdings" charset="0"/>
              <a:buChar char="v"/>
            </a:pPr>
            <a:r>
              <a:rPr lang="en-US" sz="2000" dirty="0">
                <a:latin typeface="Avenir Book" panose="020B0503020203020204" pitchFamily="34" charset="-78"/>
                <a:cs typeface="Avenir Book" panose="020B0503020203020204" pitchFamily="34" charset="-78"/>
              </a:rPr>
              <a:t>Nodes send not only the cost, but also the entire path to the destination</a:t>
            </a:r>
          </a:p>
          <a:p>
            <a:pPr marL="1257300" lvl="2" indent="-342900">
              <a:lnSpc>
                <a:spcPct val="85000"/>
              </a:lnSpc>
              <a:spcBef>
                <a:spcPct val="20000"/>
              </a:spcBef>
              <a:buClr>
                <a:srgbClr val="000099"/>
              </a:buClr>
              <a:buSzPct val="65000"/>
              <a:buFont typeface="Wingdings" charset="0"/>
              <a:buChar char="v"/>
            </a:pPr>
            <a:r>
              <a:rPr lang="en-US" sz="2000" dirty="0">
                <a:latin typeface="Avenir Book" panose="020B0503020203020204" pitchFamily="34" charset="-78"/>
                <a:cs typeface="Avenir Book" panose="020B0503020203020204" pitchFamily="34" charset="-78"/>
              </a:rPr>
              <a:t>More overhead</a:t>
            </a:r>
          </a:p>
        </p:txBody>
      </p:sp>
      <p:sp>
        <p:nvSpPr>
          <p:cNvPr id="10" name="Rectangle 2"/>
          <p:cNvSpPr>
            <a:spLocks noGrp="1" noChangeArrowheads="1"/>
          </p:cNvSpPr>
          <p:nvPr>
            <p:ph type="title"/>
          </p:nvPr>
        </p:nvSpPr>
        <p:spPr>
          <a:xfrm>
            <a:off x="2057400" y="152402"/>
            <a:ext cx="7772400" cy="719137"/>
          </a:xfrm>
        </p:spPr>
        <p:txBody>
          <a:bodyPr/>
          <a:lstStyle/>
          <a:p>
            <a:r>
              <a:rPr lang="en-US" sz="3600" dirty="0">
                <a:latin typeface="Avenir Book" panose="020B0503020203020204" pitchFamily="34" charset="-78"/>
                <a:cs typeface="Avenir Book" panose="020B0503020203020204" pitchFamily="34" charset="-78"/>
              </a:rPr>
              <a:t>Distance Vector: Link Cost Changes</a:t>
            </a:r>
            <a:endParaRPr lang="en-US" dirty="0">
              <a:latin typeface="Avenir Book" panose="020B0503020203020204" pitchFamily="34" charset="-78"/>
              <a:cs typeface="Avenir Book" panose="020B0503020203020204" pitchFamily="34" charset="-78"/>
            </a:endParaRPr>
          </a:p>
        </p:txBody>
      </p:sp>
      <p:grpSp>
        <p:nvGrpSpPr>
          <p:cNvPr id="9" name="Group 5"/>
          <p:cNvGrpSpPr>
            <a:grpSpLocks/>
          </p:cNvGrpSpPr>
          <p:nvPr/>
        </p:nvGrpSpPr>
        <p:grpSpPr bwMode="auto">
          <a:xfrm>
            <a:off x="8521580" y="1586606"/>
            <a:ext cx="2184400" cy="1212850"/>
            <a:chOff x="3625" y="1140"/>
            <a:chExt cx="1376" cy="764"/>
          </a:xfrm>
        </p:grpSpPr>
        <p:sp>
          <p:nvSpPr>
            <p:cNvPr id="11" name="Freeform 6"/>
            <p:cNvSpPr>
              <a:spLocks/>
            </p:cNvSpPr>
            <p:nvPr/>
          </p:nvSpPr>
          <p:spPr bwMode="auto">
            <a:xfrm>
              <a:off x="3625" y="1140"/>
              <a:ext cx="1376" cy="764"/>
            </a:xfrm>
            <a:custGeom>
              <a:avLst/>
              <a:gdLst>
                <a:gd name="T0" fmla="*/ 113 w 1376"/>
                <a:gd name="T1" fmla="*/ 348 h 764"/>
                <a:gd name="T2" fmla="*/ 395 w 1376"/>
                <a:gd name="T3" fmla="*/ 162 h 764"/>
                <a:gd name="T4" fmla="*/ 710 w 1376"/>
                <a:gd name="T5" fmla="*/ 9 h 764"/>
                <a:gd name="T6" fmla="*/ 1160 w 1376"/>
                <a:gd name="T7" fmla="*/ 219 h 764"/>
                <a:gd name="T8" fmla="*/ 1367 w 1376"/>
                <a:gd name="T9" fmla="*/ 510 h 764"/>
                <a:gd name="T10" fmla="*/ 1103 w 1376"/>
                <a:gd name="T11" fmla="*/ 726 h 764"/>
                <a:gd name="T12" fmla="*/ 578 w 1376"/>
                <a:gd name="T13" fmla="*/ 738 h 764"/>
                <a:gd name="T14" fmla="*/ 77 w 1376"/>
                <a:gd name="T15" fmla="*/ 630 h 764"/>
                <a:gd name="T16" fmla="*/ 113 w 1376"/>
                <a:gd name="T17" fmla="*/ 348 h 76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76"/>
                <a:gd name="T28" fmla="*/ 0 h 764"/>
                <a:gd name="T29" fmla="*/ 1376 w 1376"/>
                <a:gd name="T30" fmla="*/ 764 h 76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76" h="764">
                  <a:moveTo>
                    <a:pt x="113" y="348"/>
                  </a:moveTo>
                  <a:cubicBezTo>
                    <a:pt x="166" y="270"/>
                    <a:pt x="296" y="218"/>
                    <a:pt x="395" y="162"/>
                  </a:cubicBezTo>
                  <a:cubicBezTo>
                    <a:pt x="494" y="106"/>
                    <a:pt x="583" y="0"/>
                    <a:pt x="710" y="9"/>
                  </a:cubicBezTo>
                  <a:cubicBezTo>
                    <a:pt x="837" y="18"/>
                    <a:pt x="1051" y="136"/>
                    <a:pt x="1160" y="219"/>
                  </a:cubicBezTo>
                  <a:cubicBezTo>
                    <a:pt x="1269" y="302"/>
                    <a:pt x="1376" y="426"/>
                    <a:pt x="1367" y="510"/>
                  </a:cubicBezTo>
                  <a:cubicBezTo>
                    <a:pt x="1358" y="594"/>
                    <a:pt x="1234" y="688"/>
                    <a:pt x="1103" y="726"/>
                  </a:cubicBezTo>
                  <a:cubicBezTo>
                    <a:pt x="972" y="764"/>
                    <a:pt x="749" y="754"/>
                    <a:pt x="578" y="738"/>
                  </a:cubicBezTo>
                  <a:cubicBezTo>
                    <a:pt x="407" y="722"/>
                    <a:pt x="154" y="695"/>
                    <a:pt x="77" y="630"/>
                  </a:cubicBezTo>
                  <a:cubicBezTo>
                    <a:pt x="0" y="565"/>
                    <a:pt x="60" y="426"/>
                    <a:pt x="113" y="348"/>
                  </a:cubicBezTo>
                  <a:close/>
                </a:path>
              </a:pathLst>
            </a:custGeom>
            <a:solidFill>
              <a:srgbClr val="66CC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latin typeface="Avenir Book" panose="020B0503020203020204" pitchFamily="34" charset="-78"/>
                <a:cs typeface="Avenir Book" panose="020B0503020203020204" pitchFamily="34" charset="-78"/>
              </a:endParaRPr>
            </a:p>
          </p:txBody>
        </p:sp>
        <p:sp>
          <p:nvSpPr>
            <p:cNvPr id="12" name="Freeform 7"/>
            <p:cNvSpPr>
              <a:spLocks/>
            </p:cNvSpPr>
            <p:nvPr/>
          </p:nvSpPr>
          <p:spPr bwMode="auto">
            <a:xfrm>
              <a:off x="3984" y="1404"/>
              <a:ext cx="222" cy="180"/>
            </a:xfrm>
            <a:custGeom>
              <a:avLst/>
              <a:gdLst>
                <a:gd name="T0" fmla="*/ 0 w 222"/>
                <a:gd name="T1" fmla="*/ 180 h 180"/>
                <a:gd name="T2" fmla="*/ 222 w 222"/>
                <a:gd name="T3" fmla="*/ 0 h 180"/>
                <a:gd name="T4" fmla="*/ 0 60000 65536"/>
                <a:gd name="T5" fmla="*/ 0 60000 65536"/>
                <a:gd name="T6" fmla="*/ 0 w 222"/>
                <a:gd name="T7" fmla="*/ 0 h 180"/>
                <a:gd name="T8" fmla="*/ 222 w 222"/>
                <a:gd name="T9" fmla="*/ 180 h 180"/>
              </a:gdLst>
              <a:ahLst/>
              <a:cxnLst>
                <a:cxn ang="T4">
                  <a:pos x="T0" y="T1"/>
                </a:cxn>
                <a:cxn ang="T5">
                  <a:pos x="T2" y="T3"/>
                </a:cxn>
              </a:cxnLst>
              <a:rect l="T6" t="T7" r="T8" b="T9"/>
              <a:pathLst>
                <a:path w="222" h="180">
                  <a:moveTo>
                    <a:pt x="0" y="180"/>
                  </a:moveTo>
                  <a:lnTo>
                    <a:pt x="222" y="0"/>
                  </a:lnTo>
                </a:path>
              </a:pathLst>
            </a:cu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Avenir Book" panose="020B0503020203020204" pitchFamily="34" charset="-78"/>
                <a:cs typeface="Avenir Book" panose="020B0503020203020204" pitchFamily="34" charset="-78"/>
              </a:endParaRPr>
            </a:p>
          </p:txBody>
        </p:sp>
        <p:sp>
          <p:nvSpPr>
            <p:cNvPr id="13" name="Oval 8"/>
            <p:cNvSpPr>
              <a:spLocks noChangeArrowheads="1"/>
            </p:cNvSpPr>
            <p:nvPr/>
          </p:nvSpPr>
          <p:spPr bwMode="auto">
            <a:xfrm>
              <a:off x="3724" y="1640"/>
              <a:ext cx="313" cy="81"/>
            </a:xfrm>
            <a:prstGeom prst="ellipse">
              <a:avLst/>
            </a:prstGeom>
            <a:solidFill>
              <a:schemeClr val="hlink"/>
            </a:solidFill>
            <a:ln w="12700">
              <a:solidFill>
                <a:schemeClr val="tx1"/>
              </a:solidFill>
              <a:round/>
              <a:headEnd/>
              <a:tailEnd/>
            </a:ln>
          </p:spPr>
          <p:txBody>
            <a:bodyPr wrap="none" anchor="ctr"/>
            <a:lstStyle/>
            <a:p>
              <a:endParaRPr lang="en-US">
                <a:latin typeface="Avenir Book" panose="020B0503020203020204" pitchFamily="34" charset="-78"/>
                <a:cs typeface="Avenir Book" panose="020B0503020203020204" pitchFamily="34" charset="-78"/>
              </a:endParaRPr>
            </a:p>
          </p:txBody>
        </p:sp>
        <p:sp>
          <p:nvSpPr>
            <p:cNvPr id="14" name="Line 9"/>
            <p:cNvSpPr>
              <a:spLocks noChangeShapeType="1"/>
            </p:cNvSpPr>
            <p:nvPr/>
          </p:nvSpPr>
          <p:spPr bwMode="auto">
            <a:xfrm>
              <a:off x="3724" y="1633"/>
              <a:ext cx="1"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latin typeface="Avenir Book" panose="020B0503020203020204" pitchFamily="34" charset="-78"/>
                <a:cs typeface="Avenir Book" panose="020B0503020203020204" pitchFamily="34" charset="-78"/>
              </a:endParaRPr>
            </a:p>
          </p:txBody>
        </p:sp>
        <p:sp>
          <p:nvSpPr>
            <p:cNvPr id="15" name="Line 10"/>
            <p:cNvSpPr>
              <a:spLocks noChangeShapeType="1"/>
            </p:cNvSpPr>
            <p:nvPr/>
          </p:nvSpPr>
          <p:spPr bwMode="auto">
            <a:xfrm>
              <a:off x="4037" y="1633"/>
              <a:ext cx="1"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latin typeface="Avenir Book" panose="020B0503020203020204" pitchFamily="34" charset="-78"/>
                <a:cs typeface="Avenir Book" panose="020B0503020203020204" pitchFamily="34" charset="-78"/>
              </a:endParaRPr>
            </a:p>
          </p:txBody>
        </p:sp>
        <p:sp>
          <p:nvSpPr>
            <p:cNvPr id="16" name="Rectangle 11"/>
            <p:cNvSpPr>
              <a:spLocks noChangeArrowheads="1"/>
            </p:cNvSpPr>
            <p:nvPr/>
          </p:nvSpPr>
          <p:spPr bwMode="auto">
            <a:xfrm>
              <a:off x="3724" y="1633"/>
              <a:ext cx="310" cy="49"/>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endParaRPr lang="en-US" sz="2400">
                <a:latin typeface="Avenir Book" panose="020B0503020203020204" pitchFamily="34" charset="-78"/>
                <a:cs typeface="Avenir Book" panose="020B0503020203020204" pitchFamily="34" charset="-78"/>
              </a:endParaRPr>
            </a:p>
          </p:txBody>
        </p:sp>
        <p:sp>
          <p:nvSpPr>
            <p:cNvPr id="17" name="Oval 12"/>
            <p:cNvSpPr>
              <a:spLocks noChangeArrowheads="1"/>
            </p:cNvSpPr>
            <p:nvPr/>
          </p:nvSpPr>
          <p:spPr bwMode="auto">
            <a:xfrm>
              <a:off x="3721" y="1574"/>
              <a:ext cx="313" cy="95"/>
            </a:xfrm>
            <a:prstGeom prst="ellipse">
              <a:avLst/>
            </a:prstGeom>
            <a:solidFill>
              <a:schemeClr val="hlink"/>
            </a:solidFill>
            <a:ln w="12700">
              <a:solidFill>
                <a:schemeClr val="tx1"/>
              </a:solidFill>
              <a:round/>
              <a:headEnd/>
              <a:tailEnd/>
            </a:ln>
          </p:spPr>
          <p:txBody>
            <a:bodyPr wrap="none" anchor="ctr"/>
            <a:lstStyle/>
            <a:p>
              <a:endParaRPr lang="en-US">
                <a:latin typeface="Avenir Book" panose="020B0503020203020204" pitchFamily="34" charset="-78"/>
                <a:cs typeface="Avenir Book" panose="020B0503020203020204" pitchFamily="34" charset="-78"/>
              </a:endParaRPr>
            </a:p>
          </p:txBody>
        </p:sp>
        <p:sp>
          <p:nvSpPr>
            <p:cNvPr id="18" name="Freeform 13"/>
            <p:cNvSpPr>
              <a:spLocks/>
            </p:cNvSpPr>
            <p:nvPr/>
          </p:nvSpPr>
          <p:spPr bwMode="auto">
            <a:xfrm>
              <a:off x="4389" y="1404"/>
              <a:ext cx="216" cy="189"/>
            </a:xfrm>
            <a:custGeom>
              <a:avLst/>
              <a:gdLst>
                <a:gd name="T0" fmla="*/ 0 w 216"/>
                <a:gd name="T1" fmla="*/ 0 h 189"/>
                <a:gd name="T2" fmla="*/ 216 w 216"/>
                <a:gd name="T3" fmla="*/ 189 h 189"/>
                <a:gd name="T4" fmla="*/ 0 60000 65536"/>
                <a:gd name="T5" fmla="*/ 0 60000 65536"/>
                <a:gd name="T6" fmla="*/ 0 w 216"/>
                <a:gd name="T7" fmla="*/ 0 h 189"/>
                <a:gd name="T8" fmla="*/ 216 w 216"/>
                <a:gd name="T9" fmla="*/ 189 h 189"/>
              </a:gdLst>
              <a:ahLst/>
              <a:cxnLst>
                <a:cxn ang="T4">
                  <a:pos x="T0" y="T1"/>
                </a:cxn>
                <a:cxn ang="T5">
                  <a:pos x="T2" y="T3"/>
                </a:cxn>
              </a:cxnLst>
              <a:rect l="T6" t="T7" r="T8" b="T9"/>
              <a:pathLst>
                <a:path w="216" h="189">
                  <a:moveTo>
                    <a:pt x="0" y="0"/>
                  </a:moveTo>
                  <a:lnTo>
                    <a:pt x="216" y="189"/>
                  </a:lnTo>
                </a:path>
              </a:pathLst>
            </a:cu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Avenir Book" panose="020B0503020203020204" pitchFamily="34" charset="-78"/>
                <a:cs typeface="Avenir Book" panose="020B0503020203020204" pitchFamily="34" charset="-78"/>
              </a:endParaRPr>
            </a:p>
          </p:txBody>
        </p:sp>
        <p:sp>
          <p:nvSpPr>
            <p:cNvPr id="19" name="Freeform 14"/>
            <p:cNvSpPr>
              <a:spLocks/>
            </p:cNvSpPr>
            <p:nvPr/>
          </p:nvSpPr>
          <p:spPr bwMode="auto">
            <a:xfrm>
              <a:off x="4041" y="1668"/>
              <a:ext cx="540" cy="3"/>
            </a:xfrm>
            <a:custGeom>
              <a:avLst/>
              <a:gdLst>
                <a:gd name="T0" fmla="*/ 540 w 540"/>
                <a:gd name="T1" fmla="*/ 3 h 3"/>
                <a:gd name="T2" fmla="*/ 0 w 540"/>
                <a:gd name="T3" fmla="*/ 0 h 3"/>
                <a:gd name="T4" fmla="*/ 0 60000 65536"/>
                <a:gd name="T5" fmla="*/ 0 60000 65536"/>
                <a:gd name="T6" fmla="*/ 0 w 540"/>
                <a:gd name="T7" fmla="*/ 0 h 3"/>
                <a:gd name="T8" fmla="*/ 540 w 540"/>
                <a:gd name="T9" fmla="*/ 3 h 3"/>
              </a:gdLst>
              <a:ahLst/>
              <a:cxnLst>
                <a:cxn ang="T4">
                  <a:pos x="T0" y="T1"/>
                </a:cxn>
                <a:cxn ang="T5">
                  <a:pos x="T2" y="T3"/>
                </a:cxn>
              </a:cxnLst>
              <a:rect l="T6" t="T7" r="T8" b="T9"/>
              <a:pathLst>
                <a:path w="540" h="3">
                  <a:moveTo>
                    <a:pt x="540" y="3"/>
                  </a:moveTo>
                  <a:lnTo>
                    <a:pt x="0" y="0"/>
                  </a:lnTo>
                </a:path>
              </a:pathLst>
            </a:cu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Avenir Book" panose="020B0503020203020204" pitchFamily="34" charset="-78"/>
                <a:cs typeface="Avenir Book" panose="020B0503020203020204" pitchFamily="34" charset="-78"/>
              </a:endParaRPr>
            </a:p>
          </p:txBody>
        </p:sp>
        <p:grpSp>
          <p:nvGrpSpPr>
            <p:cNvPr id="20" name="Group 15"/>
            <p:cNvGrpSpPr>
              <a:grpSpLocks/>
            </p:cNvGrpSpPr>
            <p:nvPr/>
          </p:nvGrpSpPr>
          <p:grpSpPr bwMode="auto">
            <a:xfrm>
              <a:off x="3775" y="1526"/>
              <a:ext cx="194" cy="252"/>
              <a:chOff x="2959" y="2429"/>
              <a:chExt cx="197" cy="252"/>
            </a:xfrm>
          </p:grpSpPr>
          <p:sp>
            <p:nvSpPr>
              <p:cNvPr id="47" name="Rectangle 16"/>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Avenir Book" panose="020B0503020203020204" pitchFamily="34" charset="-78"/>
                  <a:cs typeface="Avenir Book" panose="020B0503020203020204" pitchFamily="34" charset="-78"/>
                </a:endParaRPr>
              </a:p>
            </p:txBody>
          </p:sp>
          <p:sp>
            <p:nvSpPr>
              <p:cNvPr id="48" name="Text Box 17"/>
              <p:cNvSpPr txBox="1">
                <a:spLocks noChangeArrowheads="1"/>
              </p:cNvSpPr>
              <p:nvPr/>
            </p:nvSpPr>
            <p:spPr bwMode="auto">
              <a:xfrm>
                <a:off x="2959" y="2429"/>
                <a:ext cx="197"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a:latin typeface="Avenir Book" panose="020B0503020203020204" pitchFamily="34" charset="-78"/>
                    <a:cs typeface="Avenir Book" panose="020B0503020203020204" pitchFamily="34" charset="-78"/>
                  </a:rPr>
                  <a:t>x</a:t>
                </a:r>
                <a:endParaRPr lang="en-US">
                  <a:latin typeface="Avenir Book" panose="020B0503020203020204" pitchFamily="34" charset="-78"/>
                  <a:cs typeface="Avenir Book" panose="020B0503020203020204" pitchFamily="34" charset="-78"/>
                </a:endParaRPr>
              </a:p>
            </p:txBody>
          </p:sp>
        </p:grpSp>
        <p:grpSp>
          <p:nvGrpSpPr>
            <p:cNvPr id="21" name="Group 18"/>
            <p:cNvGrpSpPr>
              <a:grpSpLocks/>
            </p:cNvGrpSpPr>
            <p:nvPr/>
          </p:nvGrpSpPr>
          <p:grpSpPr bwMode="auto">
            <a:xfrm>
              <a:off x="4566" y="1538"/>
              <a:ext cx="316" cy="252"/>
              <a:chOff x="1740" y="2306"/>
              <a:chExt cx="316" cy="252"/>
            </a:xfrm>
          </p:grpSpPr>
          <p:sp>
            <p:nvSpPr>
              <p:cNvPr id="36" name="Oval 19"/>
              <p:cNvSpPr>
                <a:spLocks noChangeArrowheads="1"/>
              </p:cNvSpPr>
              <p:nvPr/>
            </p:nvSpPr>
            <p:spPr bwMode="auto">
              <a:xfrm>
                <a:off x="1743" y="2420"/>
                <a:ext cx="313" cy="81"/>
              </a:xfrm>
              <a:prstGeom prst="ellipse">
                <a:avLst/>
              </a:prstGeom>
              <a:solidFill>
                <a:schemeClr val="hlink"/>
              </a:solidFill>
              <a:ln w="12700">
                <a:solidFill>
                  <a:schemeClr val="tx1"/>
                </a:solidFill>
                <a:round/>
                <a:headEnd/>
                <a:tailEnd/>
              </a:ln>
            </p:spPr>
            <p:txBody>
              <a:bodyPr wrap="none" anchor="ctr"/>
              <a:lstStyle/>
              <a:p>
                <a:endParaRPr lang="en-US">
                  <a:latin typeface="Avenir Book" panose="020B0503020203020204" pitchFamily="34" charset="-78"/>
                  <a:cs typeface="Avenir Book" panose="020B0503020203020204" pitchFamily="34" charset="-78"/>
                </a:endParaRPr>
              </a:p>
            </p:txBody>
          </p:sp>
          <p:sp>
            <p:nvSpPr>
              <p:cNvPr id="37" name="Line 20"/>
              <p:cNvSpPr>
                <a:spLocks noChangeShapeType="1"/>
              </p:cNvSpPr>
              <p:nvPr/>
            </p:nvSpPr>
            <p:spPr bwMode="auto">
              <a:xfrm>
                <a:off x="1743" y="2413"/>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latin typeface="Avenir Book" panose="020B0503020203020204" pitchFamily="34" charset="-78"/>
                  <a:cs typeface="Avenir Book" panose="020B0503020203020204" pitchFamily="34" charset="-78"/>
                </a:endParaRPr>
              </a:p>
            </p:txBody>
          </p:sp>
          <p:sp>
            <p:nvSpPr>
              <p:cNvPr id="38" name="Line 21"/>
              <p:cNvSpPr>
                <a:spLocks noChangeShapeType="1"/>
              </p:cNvSpPr>
              <p:nvPr/>
            </p:nvSpPr>
            <p:spPr bwMode="auto">
              <a:xfrm>
                <a:off x="2056" y="2413"/>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latin typeface="Avenir Book" panose="020B0503020203020204" pitchFamily="34" charset="-78"/>
                  <a:cs typeface="Avenir Book" panose="020B0503020203020204" pitchFamily="34" charset="-78"/>
                </a:endParaRPr>
              </a:p>
            </p:txBody>
          </p:sp>
          <p:sp>
            <p:nvSpPr>
              <p:cNvPr id="39" name="Rectangle 22"/>
              <p:cNvSpPr>
                <a:spLocks noChangeArrowheads="1"/>
              </p:cNvSpPr>
              <p:nvPr/>
            </p:nvSpPr>
            <p:spPr bwMode="auto">
              <a:xfrm>
                <a:off x="1743" y="2413"/>
                <a:ext cx="310" cy="49"/>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endParaRPr lang="en-US" sz="2400">
                  <a:latin typeface="Avenir Book" panose="020B0503020203020204" pitchFamily="34" charset="-78"/>
                  <a:cs typeface="Avenir Book" panose="020B0503020203020204" pitchFamily="34" charset="-78"/>
                </a:endParaRPr>
              </a:p>
            </p:txBody>
          </p:sp>
          <p:sp>
            <p:nvSpPr>
              <p:cNvPr id="40" name="Oval 23"/>
              <p:cNvSpPr>
                <a:spLocks noChangeArrowheads="1"/>
              </p:cNvSpPr>
              <p:nvPr/>
            </p:nvSpPr>
            <p:spPr bwMode="auto">
              <a:xfrm>
                <a:off x="1740" y="2354"/>
                <a:ext cx="313" cy="95"/>
              </a:xfrm>
              <a:prstGeom prst="ellipse">
                <a:avLst/>
              </a:prstGeom>
              <a:solidFill>
                <a:schemeClr val="hlink"/>
              </a:solidFill>
              <a:ln w="12700">
                <a:solidFill>
                  <a:schemeClr val="tx1"/>
                </a:solidFill>
                <a:round/>
                <a:headEnd/>
                <a:tailEnd/>
              </a:ln>
            </p:spPr>
            <p:txBody>
              <a:bodyPr wrap="none" anchor="ctr"/>
              <a:lstStyle/>
              <a:p>
                <a:endParaRPr lang="en-US">
                  <a:latin typeface="Avenir Book" panose="020B0503020203020204" pitchFamily="34" charset="-78"/>
                  <a:cs typeface="Avenir Book" panose="020B0503020203020204" pitchFamily="34" charset="-78"/>
                </a:endParaRPr>
              </a:p>
            </p:txBody>
          </p:sp>
          <p:grpSp>
            <p:nvGrpSpPr>
              <p:cNvPr id="44" name="Group 24"/>
              <p:cNvGrpSpPr>
                <a:grpSpLocks/>
              </p:cNvGrpSpPr>
              <p:nvPr/>
            </p:nvGrpSpPr>
            <p:grpSpPr bwMode="auto">
              <a:xfrm>
                <a:off x="1805" y="2306"/>
                <a:ext cx="185" cy="252"/>
                <a:chOff x="2964" y="2429"/>
                <a:chExt cx="188" cy="252"/>
              </a:xfrm>
            </p:grpSpPr>
            <p:sp>
              <p:nvSpPr>
                <p:cNvPr id="45" name="Rectangle 25"/>
                <p:cNvSpPr>
                  <a:spLocks noChangeArrowheads="1"/>
                </p:cNvSpPr>
                <p:nvPr/>
              </p:nvSpPr>
              <p:spPr bwMode="auto">
                <a:xfrm>
                  <a:off x="2982" y="2490"/>
                  <a:ext cx="143" cy="132"/>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Avenir Book" panose="020B0503020203020204" pitchFamily="34" charset="-78"/>
                    <a:cs typeface="Avenir Book" panose="020B0503020203020204" pitchFamily="34" charset="-78"/>
                  </a:endParaRPr>
                </a:p>
              </p:txBody>
            </p:sp>
            <p:sp>
              <p:nvSpPr>
                <p:cNvPr id="46" name="Text Box 26"/>
                <p:cNvSpPr txBox="1">
                  <a:spLocks noChangeArrowheads="1"/>
                </p:cNvSpPr>
                <p:nvPr/>
              </p:nvSpPr>
              <p:spPr bwMode="auto">
                <a:xfrm>
                  <a:off x="2964" y="2429"/>
                  <a:ext cx="188"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a:latin typeface="Avenir Book" panose="020B0503020203020204" pitchFamily="34" charset="-78"/>
                      <a:cs typeface="Avenir Book" panose="020B0503020203020204" pitchFamily="34" charset="-78"/>
                    </a:rPr>
                    <a:t>z</a:t>
                  </a:r>
                  <a:endParaRPr lang="en-US">
                    <a:latin typeface="Avenir Book" panose="020B0503020203020204" pitchFamily="34" charset="-78"/>
                    <a:cs typeface="Avenir Book" panose="020B0503020203020204" pitchFamily="34" charset="-78"/>
                  </a:endParaRPr>
                </a:p>
              </p:txBody>
            </p:sp>
          </p:grpSp>
        </p:grpSp>
        <p:sp>
          <p:nvSpPr>
            <p:cNvPr id="22" name="Text Box 27"/>
            <p:cNvSpPr txBox="1">
              <a:spLocks noChangeArrowheads="1"/>
            </p:cNvSpPr>
            <p:nvPr/>
          </p:nvSpPr>
          <p:spPr bwMode="auto">
            <a:xfrm>
              <a:off x="4461" y="1328"/>
              <a:ext cx="197"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latin typeface="Avenir Book" panose="020B0503020203020204" pitchFamily="34" charset="-78"/>
                  <a:cs typeface="Avenir Book" panose="020B0503020203020204" pitchFamily="34" charset="-78"/>
                </a:rPr>
                <a:t>1</a:t>
              </a:r>
              <a:endParaRPr lang="en-US">
                <a:latin typeface="Avenir Book" panose="020B0503020203020204" pitchFamily="34" charset="-78"/>
                <a:cs typeface="Avenir Book" panose="020B0503020203020204" pitchFamily="34" charset="-78"/>
              </a:endParaRPr>
            </a:p>
          </p:txBody>
        </p:sp>
        <p:sp>
          <p:nvSpPr>
            <p:cNvPr id="23" name="Text Box 28"/>
            <p:cNvSpPr txBox="1">
              <a:spLocks noChangeArrowheads="1"/>
            </p:cNvSpPr>
            <p:nvPr/>
          </p:nvSpPr>
          <p:spPr bwMode="auto">
            <a:xfrm>
              <a:off x="3930" y="1325"/>
              <a:ext cx="204"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latin typeface="Avenir Book" panose="020B0503020203020204" pitchFamily="34" charset="-78"/>
                  <a:cs typeface="Avenir Book" panose="020B0503020203020204" pitchFamily="34" charset="-78"/>
                </a:rPr>
                <a:t>4</a:t>
              </a:r>
              <a:endParaRPr lang="en-US">
                <a:latin typeface="Avenir Book" panose="020B0503020203020204" pitchFamily="34" charset="-78"/>
                <a:cs typeface="Avenir Book" panose="020B0503020203020204" pitchFamily="34" charset="-78"/>
              </a:endParaRPr>
            </a:p>
          </p:txBody>
        </p:sp>
        <p:sp>
          <p:nvSpPr>
            <p:cNvPr id="24" name="Text Box 29"/>
            <p:cNvSpPr txBox="1">
              <a:spLocks noChangeArrowheads="1"/>
            </p:cNvSpPr>
            <p:nvPr/>
          </p:nvSpPr>
          <p:spPr bwMode="auto">
            <a:xfrm>
              <a:off x="4178" y="1658"/>
              <a:ext cx="278"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latin typeface="Avenir Book" panose="020B0503020203020204" pitchFamily="34" charset="-78"/>
                  <a:cs typeface="Avenir Book" panose="020B0503020203020204" pitchFamily="34" charset="-78"/>
                </a:rPr>
                <a:t>50</a:t>
              </a:r>
              <a:endParaRPr lang="en-US">
                <a:latin typeface="Avenir Book" panose="020B0503020203020204" pitchFamily="34" charset="-78"/>
                <a:cs typeface="Avenir Book" panose="020B0503020203020204" pitchFamily="34" charset="-78"/>
              </a:endParaRPr>
            </a:p>
          </p:txBody>
        </p:sp>
        <p:grpSp>
          <p:nvGrpSpPr>
            <p:cNvPr id="25" name="Group 30"/>
            <p:cNvGrpSpPr>
              <a:grpSpLocks/>
            </p:cNvGrpSpPr>
            <p:nvPr/>
          </p:nvGrpSpPr>
          <p:grpSpPr bwMode="auto">
            <a:xfrm>
              <a:off x="4146" y="1214"/>
              <a:ext cx="316" cy="250"/>
              <a:chOff x="1740" y="2306"/>
              <a:chExt cx="316" cy="250"/>
            </a:xfrm>
          </p:grpSpPr>
          <p:sp>
            <p:nvSpPr>
              <p:cNvPr id="28" name="Oval 31"/>
              <p:cNvSpPr>
                <a:spLocks noChangeArrowheads="1"/>
              </p:cNvSpPr>
              <p:nvPr/>
            </p:nvSpPr>
            <p:spPr bwMode="auto">
              <a:xfrm>
                <a:off x="1743" y="2420"/>
                <a:ext cx="313" cy="81"/>
              </a:xfrm>
              <a:prstGeom prst="ellipse">
                <a:avLst/>
              </a:prstGeom>
              <a:solidFill>
                <a:schemeClr val="hlink"/>
              </a:solidFill>
              <a:ln w="12700">
                <a:solidFill>
                  <a:schemeClr val="tx1"/>
                </a:solidFill>
                <a:round/>
                <a:headEnd/>
                <a:tailEnd/>
              </a:ln>
            </p:spPr>
            <p:txBody>
              <a:bodyPr wrap="none" anchor="ctr"/>
              <a:lstStyle/>
              <a:p>
                <a:endParaRPr lang="en-US">
                  <a:latin typeface="Avenir Book" panose="020B0503020203020204" pitchFamily="34" charset="-78"/>
                  <a:cs typeface="Avenir Book" panose="020B0503020203020204" pitchFamily="34" charset="-78"/>
                </a:endParaRPr>
              </a:p>
            </p:txBody>
          </p:sp>
          <p:sp>
            <p:nvSpPr>
              <p:cNvPr id="29" name="Line 32"/>
              <p:cNvSpPr>
                <a:spLocks noChangeShapeType="1"/>
              </p:cNvSpPr>
              <p:nvPr/>
            </p:nvSpPr>
            <p:spPr bwMode="auto">
              <a:xfrm>
                <a:off x="1743" y="2413"/>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latin typeface="Avenir Book" panose="020B0503020203020204" pitchFamily="34" charset="-78"/>
                  <a:cs typeface="Avenir Book" panose="020B0503020203020204" pitchFamily="34" charset="-78"/>
                </a:endParaRPr>
              </a:p>
            </p:txBody>
          </p:sp>
          <p:sp>
            <p:nvSpPr>
              <p:cNvPr id="30" name="Line 33"/>
              <p:cNvSpPr>
                <a:spLocks noChangeShapeType="1"/>
              </p:cNvSpPr>
              <p:nvPr/>
            </p:nvSpPr>
            <p:spPr bwMode="auto">
              <a:xfrm>
                <a:off x="2056" y="2413"/>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latin typeface="Avenir Book" panose="020B0503020203020204" pitchFamily="34" charset="-78"/>
                  <a:cs typeface="Avenir Book" panose="020B0503020203020204" pitchFamily="34" charset="-78"/>
                </a:endParaRPr>
              </a:p>
            </p:txBody>
          </p:sp>
          <p:sp>
            <p:nvSpPr>
              <p:cNvPr id="31" name="Rectangle 34"/>
              <p:cNvSpPr>
                <a:spLocks noChangeArrowheads="1"/>
              </p:cNvSpPr>
              <p:nvPr/>
            </p:nvSpPr>
            <p:spPr bwMode="auto">
              <a:xfrm>
                <a:off x="1743" y="2413"/>
                <a:ext cx="310" cy="49"/>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endParaRPr lang="en-US" sz="2400">
                  <a:latin typeface="Avenir Book" panose="020B0503020203020204" pitchFamily="34" charset="-78"/>
                  <a:cs typeface="Avenir Book" panose="020B0503020203020204" pitchFamily="34" charset="-78"/>
                </a:endParaRPr>
              </a:p>
            </p:txBody>
          </p:sp>
          <p:sp>
            <p:nvSpPr>
              <p:cNvPr id="32" name="Oval 35"/>
              <p:cNvSpPr>
                <a:spLocks noChangeArrowheads="1"/>
              </p:cNvSpPr>
              <p:nvPr/>
            </p:nvSpPr>
            <p:spPr bwMode="auto">
              <a:xfrm>
                <a:off x="1740" y="2354"/>
                <a:ext cx="313" cy="95"/>
              </a:xfrm>
              <a:prstGeom prst="ellipse">
                <a:avLst/>
              </a:prstGeom>
              <a:solidFill>
                <a:schemeClr val="hlink"/>
              </a:solidFill>
              <a:ln w="12700">
                <a:solidFill>
                  <a:schemeClr val="tx1"/>
                </a:solidFill>
                <a:round/>
                <a:headEnd/>
                <a:tailEnd/>
              </a:ln>
            </p:spPr>
            <p:txBody>
              <a:bodyPr wrap="none" anchor="ctr"/>
              <a:lstStyle/>
              <a:p>
                <a:endParaRPr lang="en-US">
                  <a:latin typeface="Avenir Book" panose="020B0503020203020204" pitchFamily="34" charset="-78"/>
                  <a:cs typeface="Avenir Book" panose="020B0503020203020204" pitchFamily="34" charset="-78"/>
                </a:endParaRPr>
              </a:p>
            </p:txBody>
          </p:sp>
          <p:grpSp>
            <p:nvGrpSpPr>
              <p:cNvPr id="33" name="Group 36"/>
              <p:cNvGrpSpPr>
                <a:grpSpLocks/>
              </p:cNvGrpSpPr>
              <p:nvPr/>
            </p:nvGrpSpPr>
            <p:grpSpPr bwMode="auto">
              <a:xfrm>
                <a:off x="1802" y="2306"/>
                <a:ext cx="199" cy="250"/>
                <a:chOff x="2957" y="2429"/>
                <a:chExt cx="202" cy="250"/>
              </a:xfrm>
            </p:grpSpPr>
            <p:sp>
              <p:nvSpPr>
                <p:cNvPr id="34" name="Rectangle 37"/>
                <p:cNvSpPr>
                  <a:spLocks noChangeArrowheads="1"/>
                </p:cNvSpPr>
                <p:nvPr/>
              </p:nvSpPr>
              <p:spPr bwMode="auto">
                <a:xfrm>
                  <a:off x="2982" y="2490"/>
                  <a:ext cx="143" cy="132"/>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Avenir Book" panose="020B0503020203020204" pitchFamily="34" charset="-78"/>
                    <a:cs typeface="Avenir Book" panose="020B0503020203020204" pitchFamily="34" charset="-78"/>
                  </a:endParaRPr>
                </a:p>
              </p:txBody>
            </p:sp>
            <p:sp>
              <p:nvSpPr>
                <p:cNvPr id="35" name="Text Box 38"/>
                <p:cNvSpPr txBox="1">
                  <a:spLocks noChangeArrowheads="1"/>
                </p:cNvSpPr>
                <p:nvPr/>
              </p:nvSpPr>
              <p:spPr bwMode="auto">
                <a:xfrm>
                  <a:off x="2957" y="2429"/>
                  <a:ext cx="202"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a:latin typeface="Avenir Book" panose="020B0503020203020204" pitchFamily="34" charset="-78"/>
                      <a:cs typeface="Avenir Book" panose="020B0503020203020204" pitchFamily="34" charset="-78"/>
                    </a:rPr>
                    <a:t>y</a:t>
                  </a:r>
                  <a:endParaRPr lang="en-US">
                    <a:latin typeface="Avenir Book" panose="020B0503020203020204" pitchFamily="34" charset="-78"/>
                    <a:cs typeface="Avenir Book" panose="020B0503020203020204" pitchFamily="34" charset="-78"/>
                  </a:endParaRPr>
                </a:p>
              </p:txBody>
            </p:sp>
          </p:grpSp>
        </p:grpSp>
      </p:grpSp>
      <p:graphicFrame>
        <p:nvGraphicFramePr>
          <p:cNvPr id="49" name="Table 48"/>
          <p:cNvGraphicFramePr>
            <a:graphicFrameLocks noGrp="1"/>
          </p:cNvGraphicFramePr>
          <p:nvPr>
            <p:extLst>
              <p:ext uri="{D42A27DB-BD31-4B8C-83A1-F6EECF244321}">
                <p14:modId xmlns:p14="http://schemas.microsoft.com/office/powerpoint/2010/main" val="3252379539"/>
              </p:ext>
            </p:extLst>
          </p:nvPr>
        </p:nvGraphicFramePr>
        <p:xfrm>
          <a:off x="10280032" y="1394317"/>
          <a:ext cx="861420" cy="731520"/>
        </p:xfrm>
        <a:graphic>
          <a:graphicData uri="http://schemas.openxmlformats.org/drawingml/2006/table">
            <a:tbl>
              <a:tblPr firstRow="1" bandRow="1">
                <a:tableStyleId>{5C22544A-7EE6-4342-B048-85BDC9FD1C3A}</a:tableStyleId>
              </a:tblPr>
              <a:tblGrid>
                <a:gridCol w="287140">
                  <a:extLst>
                    <a:ext uri="{9D8B030D-6E8A-4147-A177-3AD203B41FA5}">
                      <a16:colId xmlns:a16="http://schemas.microsoft.com/office/drawing/2014/main" val="4261874619"/>
                    </a:ext>
                  </a:extLst>
                </a:gridCol>
                <a:gridCol w="287140">
                  <a:extLst>
                    <a:ext uri="{9D8B030D-6E8A-4147-A177-3AD203B41FA5}">
                      <a16:colId xmlns:a16="http://schemas.microsoft.com/office/drawing/2014/main" val="3806773960"/>
                    </a:ext>
                  </a:extLst>
                </a:gridCol>
                <a:gridCol w="287140">
                  <a:extLst>
                    <a:ext uri="{9D8B030D-6E8A-4147-A177-3AD203B41FA5}">
                      <a16:colId xmlns:a16="http://schemas.microsoft.com/office/drawing/2014/main" val="2678694531"/>
                    </a:ext>
                  </a:extLst>
                </a:gridCol>
              </a:tblGrid>
              <a:tr h="224328">
                <a:tc>
                  <a:txBody>
                    <a:bodyPr/>
                    <a:lstStyle/>
                    <a:p>
                      <a:r>
                        <a:rPr lang="en-IN" dirty="0">
                          <a:latin typeface="Avenir Book" panose="020B0503020203020204" pitchFamily="34" charset="-78"/>
                          <a:cs typeface="Avenir Book" panose="020B0503020203020204" pitchFamily="34" charset="-78"/>
                        </a:rPr>
                        <a:t>x</a:t>
                      </a:r>
                    </a:p>
                  </a:txBody>
                  <a:tcPr/>
                </a:tc>
                <a:tc>
                  <a:txBody>
                    <a:bodyPr/>
                    <a:lstStyle/>
                    <a:p>
                      <a:r>
                        <a:rPr lang="en-IN" dirty="0">
                          <a:latin typeface="Avenir Book" panose="020B0503020203020204" pitchFamily="34" charset="-78"/>
                          <a:cs typeface="Avenir Book" panose="020B0503020203020204" pitchFamily="34" charset="-78"/>
                        </a:rPr>
                        <a:t>y</a:t>
                      </a:r>
                    </a:p>
                  </a:txBody>
                  <a:tcPr/>
                </a:tc>
                <a:tc>
                  <a:txBody>
                    <a:bodyPr/>
                    <a:lstStyle/>
                    <a:p>
                      <a:r>
                        <a:rPr lang="en-IN" dirty="0">
                          <a:latin typeface="Avenir Book" panose="020B0503020203020204" pitchFamily="34" charset="-78"/>
                          <a:cs typeface="Avenir Book" panose="020B0503020203020204" pitchFamily="34" charset="-78"/>
                        </a:rPr>
                        <a:t>z</a:t>
                      </a:r>
                    </a:p>
                  </a:txBody>
                  <a:tcPr/>
                </a:tc>
                <a:extLst>
                  <a:ext uri="{0D108BD9-81ED-4DB2-BD59-A6C34878D82A}">
                    <a16:rowId xmlns:a16="http://schemas.microsoft.com/office/drawing/2014/main" val="421812954"/>
                  </a:ext>
                </a:extLst>
              </a:tr>
              <a:tr h="224328">
                <a:tc>
                  <a:txBody>
                    <a:bodyPr/>
                    <a:lstStyle/>
                    <a:p>
                      <a:endParaRPr lang="en-IN" dirty="0">
                        <a:latin typeface="Avenir Book" panose="020B0503020203020204" pitchFamily="34" charset="-78"/>
                        <a:cs typeface="Avenir Book" panose="020B0503020203020204" pitchFamily="34" charset="-78"/>
                      </a:endParaRPr>
                    </a:p>
                  </a:txBody>
                  <a:tcPr/>
                </a:tc>
                <a:tc>
                  <a:txBody>
                    <a:bodyPr/>
                    <a:lstStyle/>
                    <a:p>
                      <a:endParaRPr lang="en-IN" dirty="0">
                        <a:latin typeface="Avenir Book" panose="020B0503020203020204" pitchFamily="34" charset="-78"/>
                        <a:cs typeface="Avenir Book" panose="020B0503020203020204" pitchFamily="34" charset="-78"/>
                      </a:endParaRPr>
                    </a:p>
                  </a:txBody>
                  <a:tcPr/>
                </a:tc>
                <a:tc>
                  <a:txBody>
                    <a:bodyPr/>
                    <a:lstStyle/>
                    <a:p>
                      <a:endParaRPr lang="en-IN" dirty="0">
                        <a:latin typeface="Avenir Book" panose="020B0503020203020204" pitchFamily="34" charset="-78"/>
                        <a:cs typeface="Avenir Book" panose="020B0503020203020204" pitchFamily="34" charset="-78"/>
                      </a:endParaRPr>
                    </a:p>
                  </a:txBody>
                  <a:tcPr/>
                </a:tc>
                <a:extLst>
                  <a:ext uri="{0D108BD9-81ED-4DB2-BD59-A6C34878D82A}">
                    <a16:rowId xmlns:a16="http://schemas.microsoft.com/office/drawing/2014/main" val="4045491195"/>
                  </a:ext>
                </a:extLst>
              </a:tr>
            </a:tbl>
          </a:graphicData>
        </a:graphic>
      </p:graphicFrame>
      <p:graphicFrame>
        <p:nvGraphicFramePr>
          <p:cNvPr id="50" name="Table 49"/>
          <p:cNvGraphicFramePr>
            <a:graphicFrameLocks noGrp="1"/>
          </p:cNvGraphicFramePr>
          <p:nvPr>
            <p:extLst>
              <p:ext uri="{D42A27DB-BD31-4B8C-83A1-F6EECF244321}">
                <p14:modId xmlns:p14="http://schemas.microsoft.com/office/powerpoint/2010/main" val="1191454228"/>
              </p:ext>
            </p:extLst>
          </p:nvPr>
        </p:nvGraphicFramePr>
        <p:xfrm>
          <a:off x="10118606" y="3126050"/>
          <a:ext cx="861420" cy="731520"/>
        </p:xfrm>
        <a:graphic>
          <a:graphicData uri="http://schemas.openxmlformats.org/drawingml/2006/table">
            <a:tbl>
              <a:tblPr firstRow="1" bandRow="1">
                <a:tableStyleId>{5C22544A-7EE6-4342-B048-85BDC9FD1C3A}</a:tableStyleId>
              </a:tblPr>
              <a:tblGrid>
                <a:gridCol w="287140">
                  <a:extLst>
                    <a:ext uri="{9D8B030D-6E8A-4147-A177-3AD203B41FA5}">
                      <a16:colId xmlns:a16="http://schemas.microsoft.com/office/drawing/2014/main" val="4261874619"/>
                    </a:ext>
                  </a:extLst>
                </a:gridCol>
                <a:gridCol w="287140">
                  <a:extLst>
                    <a:ext uri="{9D8B030D-6E8A-4147-A177-3AD203B41FA5}">
                      <a16:colId xmlns:a16="http://schemas.microsoft.com/office/drawing/2014/main" val="3806773960"/>
                    </a:ext>
                  </a:extLst>
                </a:gridCol>
                <a:gridCol w="287140">
                  <a:extLst>
                    <a:ext uri="{9D8B030D-6E8A-4147-A177-3AD203B41FA5}">
                      <a16:colId xmlns:a16="http://schemas.microsoft.com/office/drawing/2014/main" val="2678694531"/>
                    </a:ext>
                  </a:extLst>
                </a:gridCol>
              </a:tblGrid>
              <a:tr h="224328">
                <a:tc>
                  <a:txBody>
                    <a:bodyPr/>
                    <a:lstStyle/>
                    <a:p>
                      <a:r>
                        <a:rPr lang="en-IN" dirty="0">
                          <a:latin typeface="Avenir Book" panose="020B0503020203020204" pitchFamily="34" charset="-78"/>
                          <a:cs typeface="Avenir Book" panose="020B0503020203020204" pitchFamily="34" charset="-78"/>
                        </a:rPr>
                        <a:t>x</a:t>
                      </a:r>
                    </a:p>
                  </a:txBody>
                  <a:tcPr/>
                </a:tc>
                <a:tc>
                  <a:txBody>
                    <a:bodyPr/>
                    <a:lstStyle/>
                    <a:p>
                      <a:r>
                        <a:rPr lang="en-IN" dirty="0">
                          <a:latin typeface="Avenir Book" panose="020B0503020203020204" pitchFamily="34" charset="-78"/>
                          <a:cs typeface="Avenir Book" panose="020B0503020203020204" pitchFamily="34" charset="-78"/>
                        </a:rPr>
                        <a:t>y</a:t>
                      </a:r>
                    </a:p>
                  </a:txBody>
                  <a:tcPr/>
                </a:tc>
                <a:tc>
                  <a:txBody>
                    <a:bodyPr/>
                    <a:lstStyle/>
                    <a:p>
                      <a:r>
                        <a:rPr lang="en-IN" dirty="0">
                          <a:latin typeface="Avenir Book" panose="020B0503020203020204" pitchFamily="34" charset="-78"/>
                          <a:cs typeface="Avenir Book" panose="020B0503020203020204" pitchFamily="34" charset="-78"/>
                        </a:rPr>
                        <a:t>z</a:t>
                      </a:r>
                    </a:p>
                  </a:txBody>
                  <a:tcPr/>
                </a:tc>
                <a:extLst>
                  <a:ext uri="{0D108BD9-81ED-4DB2-BD59-A6C34878D82A}">
                    <a16:rowId xmlns:a16="http://schemas.microsoft.com/office/drawing/2014/main" val="421812954"/>
                  </a:ext>
                </a:extLst>
              </a:tr>
              <a:tr h="224328">
                <a:tc>
                  <a:txBody>
                    <a:bodyPr/>
                    <a:lstStyle/>
                    <a:p>
                      <a:endParaRPr lang="en-IN" dirty="0">
                        <a:latin typeface="Avenir Book" panose="020B0503020203020204" pitchFamily="34" charset="-78"/>
                        <a:cs typeface="Avenir Book" panose="020B0503020203020204" pitchFamily="34" charset="-78"/>
                      </a:endParaRPr>
                    </a:p>
                  </a:txBody>
                  <a:tcPr/>
                </a:tc>
                <a:tc>
                  <a:txBody>
                    <a:bodyPr/>
                    <a:lstStyle/>
                    <a:p>
                      <a:endParaRPr lang="en-IN" dirty="0">
                        <a:latin typeface="Avenir Book" panose="020B0503020203020204" pitchFamily="34" charset="-78"/>
                        <a:cs typeface="Avenir Book" panose="020B0503020203020204" pitchFamily="34" charset="-78"/>
                      </a:endParaRPr>
                    </a:p>
                  </a:txBody>
                  <a:tcPr/>
                </a:tc>
                <a:tc>
                  <a:txBody>
                    <a:bodyPr/>
                    <a:lstStyle/>
                    <a:p>
                      <a:endParaRPr lang="en-IN" dirty="0">
                        <a:latin typeface="Avenir Book" panose="020B0503020203020204" pitchFamily="34" charset="-78"/>
                        <a:cs typeface="Avenir Book" panose="020B0503020203020204" pitchFamily="34" charset="-78"/>
                      </a:endParaRPr>
                    </a:p>
                  </a:txBody>
                  <a:tcPr/>
                </a:tc>
                <a:extLst>
                  <a:ext uri="{0D108BD9-81ED-4DB2-BD59-A6C34878D82A}">
                    <a16:rowId xmlns:a16="http://schemas.microsoft.com/office/drawing/2014/main" val="4045491195"/>
                  </a:ext>
                </a:extLst>
              </a:tr>
            </a:tbl>
          </a:graphicData>
        </a:graphic>
      </p:graphicFrame>
      <p:grpSp>
        <p:nvGrpSpPr>
          <p:cNvPr id="91" name="Group 5"/>
          <p:cNvGrpSpPr>
            <a:grpSpLocks/>
          </p:cNvGrpSpPr>
          <p:nvPr/>
        </p:nvGrpSpPr>
        <p:grpSpPr bwMode="auto">
          <a:xfrm>
            <a:off x="9461381" y="2524819"/>
            <a:ext cx="784225" cy="1863726"/>
            <a:chOff x="4566" y="616"/>
            <a:chExt cx="494" cy="1174"/>
          </a:xfrm>
        </p:grpSpPr>
        <p:sp>
          <p:nvSpPr>
            <p:cNvPr id="99" name="Freeform 13"/>
            <p:cNvSpPr>
              <a:spLocks/>
            </p:cNvSpPr>
            <p:nvPr/>
          </p:nvSpPr>
          <p:spPr bwMode="auto">
            <a:xfrm flipH="1">
              <a:off x="4738" y="616"/>
              <a:ext cx="322" cy="970"/>
            </a:xfrm>
            <a:custGeom>
              <a:avLst/>
              <a:gdLst>
                <a:gd name="T0" fmla="*/ 0 w 216"/>
                <a:gd name="T1" fmla="*/ 0 h 189"/>
                <a:gd name="T2" fmla="*/ 216 w 216"/>
                <a:gd name="T3" fmla="*/ 189 h 189"/>
                <a:gd name="T4" fmla="*/ 0 60000 65536"/>
                <a:gd name="T5" fmla="*/ 0 60000 65536"/>
                <a:gd name="T6" fmla="*/ 0 w 216"/>
                <a:gd name="T7" fmla="*/ 0 h 189"/>
                <a:gd name="T8" fmla="*/ 216 w 216"/>
                <a:gd name="T9" fmla="*/ 189 h 189"/>
              </a:gdLst>
              <a:ahLst/>
              <a:cxnLst>
                <a:cxn ang="T4">
                  <a:pos x="T0" y="T1"/>
                </a:cxn>
                <a:cxn ang="T5">
                  <a:pos x="T2" y="T3"/>
                </a:cxn>
              </a:cxnLst>
              <a:rect l="T6" t="T7" r="T8" b="T9"/>
              <a:pathLst>
                <a:path w="216" h="189">
                  <a:moveTo>
                    <a:pt x="0" y="0"/>
                  </a:moveTo>
                  <a:lnTo>
                    <a:pt x="216" y="189"/>
                  </a:lnTo>
                </a:path>
              </a:pathLst>
            </a:cu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Avenir Book" panose="020B0503020203020204" pitchFamily="34" charset="-78"/>
                <a:cs typeface="Avenir Book" panose="020B0503020203020204" pitchFamily="34" charset="-78"/>
              </a:endParaRPr>
            </a:p>
          </p:txBody>
        </p:sp>
        <p:grpSp>
          <p:nvGrpSpPr>
            <p:cNvPr id="102" name="Group 18"/>
            <p:cNvGrpSpPr>
              <a:grpSpLocks/>
            </p:cNvGrpSpPr>
            <p:nvPr/>
          </p:nvGrpSpPr>
          <p:grpSpPr bwMode="auto">
            <a:xfrm>
              <a:off x="4566" y="1538"/>
              <a:ext cx="316" cy="252"/>
              <a:chOff x="1740" y="2306"/>
              <a:chExt cx="316" cy="252"/>
            </a:xfrm>
          </p:grpSpPr>
          <p:sp>
            <p:nvSpPr>
              <p:cNvPr id="117" name="Oval 19"/>
              <p:cNvSpPr>
                <a:spLocks noChangeArrowheads="1"/>
              </p:cNvSpPr>
              <p:nvPr/>
            </p:nvSpPr>
            <p:spPr bwMode="auto">
              <a:xfrm>
                <a:off x="1743" y="2420"/>
                <a:ext cx="313" cy="81"/>
              </a:xfrm>
              <a:prstGeom prst="ellipse">
                <a:avLst/>
              </a:prstGeom>
              <a:solidFill>
                <a:schemeClr val="hlink"/>
              </a:solidFill>
              <a:ln w="12700">
                <a:solidFill>
                  <a:schemeClr val="tx1"/>
                </a:solidFill>
                <a:round/>
                <a:headEnd/>
                <a:tailEnd/>
              </a:ln>
            </p:spPr>
            <p:txBody>
              <a:bodyPr wrap="none" anchor="ctr"/>
              <a:lstStyle/>
              <a:p>
                <a:endParaRPr lang="en-US">
                  <a:latin typeface="Avenir Book" panose="020B0503020203020204" pitchFamily="34" charset="-78"/>
                  <a:cs typeface="Avenir Book" panose="020B0503020203020204" pitchFamily="34" charset="-78"/>
                </a:endParaRPr>
              </a:p>
            </p:txBody>
          </p:sp>
          <p:sp>
            <p:nvSpPr>
              <p:cNvPr id="118" name="Line 20"/>
              <p:cNvSpPr>
                <a:spLocks noChangeShapeType="1"/>
              </p:cNvSpPr>
              <p:nvPr/>
            </p:nvSpPr>
            <p:spPr bwMode="auto">
              <a:xfrm>
                <a:off x="1743" y="2413"/>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latin typeface="Avenir Book" panose="020B0503020203020204" pitchFamily="34" charset="-78"/>
                  <a:cs typeface="Avenir Book" panose="020B0503020203020204" pitchFamily="34" charset="-78"/>
                </a:endParaRPr>
              </a:p>
            </p:txBody>
          </p:sp>
          <p:sp>
            <p:nvSpPr>
              <p:cNvPr id="119" name="Line 21"/>
              <p:cNvSpPr>
                <a:spLocks noChangeShapeType="1"/>
              </p:cNvSpPr>
              <p:nvPr/>
            </p:nvSpPr>
            <p:spPr bwMode="auto">
              <a:xfrm>
                <a:off x="2056" y="2413"/>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latin typeface="Avenir Book" panose="020B0503020203020204" pitchFamily="34" charset="-78"/>
                  <a:cs typeface="Avenir Book" panose="020B0503020203020204" pitchFamily="34" charset="-78"/>
                </a:endParaRPr>
              </a:p>
            </p:txBody>
          </p:sp>
          <p:sp>
            <p:nvSpPr>
              <p:cNvPr id="120" name="Rectangle 22"/>
              <p:cNvSpPr>
                <a:spLocks noChangeArrowheads="1"/>
              </p:cNvSpPr>
              <p:nvPr/>
            </p:nvSpPr>
            <p:spPr bwMode="auto">
              <a:xfrm>
                <a:off x="1743" y="2413"/>
                <a:ext cx="310" cy="49"/>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endParaRPr lang="en-US" sz="2400">
                  <a:latin typeface="Avenir Book" panose="020B0503020203020204" pitchFamily="34" charset="-78"/>
                  <a:cs typeface="Avenir Book" panose="020B0503020203020204" pitchFamily="34" charset="-78"/>
                </a:endParaRPr>
              </a:p>
            </p:txBody>
          </p:sp>
          <p:sp>
            <p:nvSpPr>
              <p:cNvPr id="121" name="Oval 23"/>
              <p:cNvSpPr>
                <a:spLocks noChangeArrowheads="1"/>
              </p:cNvSpPr>
              <p:nvPr/>
            </p:nvSpPr>
            <p:spPr bwMode="auto">
              <a:xfrm>
                <a:off x="1740" y="2354"/>
                <a:ext cx="313" cy="95"/>
              </a:xfrm>
              <a:prstGeom prst="ellipse">
                <a:avLst/>
              </a:prstGeom>
              <a:solidFill>
                <a:schemeClr val="hlink"/>
              </a:solidFill>
              <a:ln w="12700">
                <a:solidFill>
                  <a:schemeClr val="tx1"/>
                </a:solidFill>
                <a:round/>
                <a:headEnd/>
                <a:tailEnd/>
              </a:ln>
            </p:spPr>
            <p:txBody>
              <a:bodyPr wrap="none" anchor="ctr"/>
              <a:lstStyle/>
              <a:p>
                <a:endParaRPr lang="en-US">
                  <a:latin typeface="Avenir Book" panose="020B0503020203020204" pitchFamily="34" charset="-78"/>
                  <a:cs typeface="Avenir Book" panose="020B0503020203020204" pitchFamily="34" charset="-78"/>
                </a:endParaRPr>
              </a:p>
            </p:txBody>
          </p:sp>
          <p:grpSp>
            <p:nvGrpSpPr>
              <p:cNvPr id="122" name="Group 24"/>
              <p:cNvGrpSpPr>
                <a:grpSpLocks/>
              </p:cNvGrpSpPr>
              <p:nvPr/>
            </p:nvGrpSpPr>
            <p:grpSpPr bwMode="auto">
              <a:xfrm>
                <a:off x="1792" y="2306"/>
                <a:ext cx="234" cy="252"/>
                <a:chOff x="2941" y="2429"/>
                <a:chExt cx="237" cy="252"/>
              </a:xfrm>
            </p:grpSpPr>
            <p:sp>
              <p:nvSpPr>
                <p:cNvPr id="123" name="Rectangle 25"/>
                <p:cNvSpPr>
                  <a:spLocks noChangeArrowheads="1"/>
                </p:cNvSpPr>
                <p:nvPr/>
              </p:nvSpPr>
              <p:spPr bwMode="auto">
                <a:xfrm>
                  <a:off x="2982" y="2490"/>
                  <a:ext cx="143" cy="132"/>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Avenir Book" panose="020B0503020203020204" pitchFamily="34" charset="-78"/>
                    <a:cs typeface="Avenir Book" panose="020B0503020203020204" pitchFamily="34" charset="-78"/>
                  </a:endParaRPr>
                </a:p>
              </p:txBody>
            </p:sp>
            <p:sp>
              <p:nvSpPr>
                <p:cNvPr id="124" name="Text Box 26"/>
                <p:cNvSpPr txBox="1">
                  <a:spLocks noChangeArrowheads="1"/>
                </p:cNvSpPr>
                <p:nvPr/>
              </p:nvSpPr>
              <p:spPr bwMode="auto">
                <a:xfrm>
                  <a:off x="2941" y="2429"/>
                  <a:ext cx="237"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dirty="0">
                      <a:latin typeface="Avenir Book" panose="020B0503020203020204" pitchFamily="34" charset="-78"/>
                      <a:cs typeface="Avenir Book" panose="020B0503020203020204" pitchFamily="34" charset="-78"/>
                    </a:rPr>
                    <a:t>w</a:t>
                  </a:r>
                  <a:endParaRPr lang="en-US" dirty="0">
                    <a:latin typeface="Avenir Book" panose="020B0503020203020204" pitchFamily="34" charset="-78"/>
                    <a:cs typeface="Avenir Book" panose="020B0503020203020204" pitchFamily="34" charset="-78"/>
                  </a:endParaRPr>
                </a:p>
              </p:txBody>
            </p:sp>
          </p:grpSp>
        </p:grpSp>
      </p:grpSp>
    </p:spTree>
    <p:extLst>
      <p:ext uri="{BB962C8B-B14F-4D97-AF65-F5344CB8AC3E}">
        <p14:creationId xmlns:p14="http://schemas.microsoft.com/office/powerpoint/2010/main" val="31003218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E803E-6759-9045-824E-EB665BC5AFC2}"/>
              </a:ext>
            </a:extLst>
          </p:cNvPr>
          <p:cNvSpPr>
            <a:spLocks noGrp="1"/>
          </p:cNvSpPr>
          <p:nvPr>
            <p:ph type="title"/>
          </p:nvPr>
        </p:nvSpPr>
        <p:spPr>
          <a:xfrm>
            <a:off x="838200" y="248748"/>
            <a:ext cx="10515600" cy="740468"/>
          </a:xfrm>
        </p:spPr>
        <p:txBody>
          <a:bodyPr>
            <a:normAutofit/>
          </a:bodyPr>
          <a:lstStyle/>
          <a:p>
            <a:pPr algn="ctr"/>
            <a:r>
              <a:rPr lang="en-US" sz="3600" dirty="0">
                <a:latin typeface="Avenir Book" panose="020B0503020203020204" pitchFamily="34" charset="-78"/>
                <a:cs typeface="Avenir Book" panose="020B0503020203020204" pitchFamily="34" charset="-78"/>
              </a:rPr>
              <a:t>Comparison of LS and DV algorithms</a:t>
            </a:r>
          </a:p>
        </p:txBody>
      </p:sp>
      <p:sp>
        <p:nvSpPr>
          <p:cNvPr id="80" name="Rectangle 3">
            <a:extLst>
              <a:ext uri="{FF2B5EF4-FFF2-40B4-BE49-F238E27FC236}">
                <a16:creationId xmlns:a16="http://schemas.microsoft.com/office/drawing/2014/main" id="{E69A0B3F-EBFC-164A-821B-5A70757FB250}"/>
              </a:ext>
            </a:extLst>
          </p:cNvPr>
          <p:cNvSpPr txBox="1">
            <a:spLocks noChangeArrowheads="1"/>
          </p:cNvSpPr>
          <p:nvPr/>
        </p:nvSpPr>
        <p:spPr>
          <a:xfrm>
            <a:off x="773084" y="1151967"/>
            <a:ext cx="4298871" cy="1548759"/>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sz="2100" dirty="0">
                <a:solidFill>
                  <a:srgbClr val="0000A8"/>
                </a:solidFill>
                <a:latin typeface="Avenir Book" panose="020B0503020203020204" pitchFamily="34" charset="-78"/>
                <a:cs typeface="Avenir Book" panose="020B0503020203020204" pitchFamily="34" charset="-78"/>
              </a:rPr>
              <a:t>Message complexity</a:t>
            </a:r>
          </a:p>
          <a:p>
            <a:pPr marL="522685" lvl="1" indent="-261938">
              <a:buNone/>
            </a:pPr>
            <a:r>
              <a:rPr lang="en-US" sz="1800" dirty="0">
                <a:solidFill>
                  <a:srgbClr val="0000A8"/>
                </a:solidFill>
                <a:latin typeface="Avenir Book" panose="020B0503020203020204" pitchFamily="34" charset="-78"/>
                <a:cs typeface="Avenir Book" panose="020B0503020203020204" pitchFamily="34" charset="-78"/>
              </a:rPr>
              <a:t>LS: </a:t>
            </a:r>
            <a:r>
              <a:rPr lang="en-US" sz="1800" dirty="0">
                <a:latin typeface="Avenir Book" panose="020B0503020203020204" pitchFamily="34" charset="-78"/>
                <a:cs typeface="Avenir Book" panose="020B0503020203020204" pitchFamily="34" charset="-78"/>
              </a:rPr>
              <a:t>n routers, O(n</a:t>
            </a:r>
            <a:r>
              <a:rPr lang="en-US" sz="1800" baseline="30000" dirty="0">
                <a:latin typeface="Avenir Book" panose="020B0503020203020204" pitchFamily="34" charset="-78"/>
                <a:cs typeface="Avenir Book" panose="020B0503020203020204" pitchFamily="34" charset="-78"/>
              </a:rPr>
              <a:t>2</a:t>
            </a:r>
            <a:r>
              <a:rPr lang="en-US" sz="1800" dirty="0">
                <a:latin typeface="Avenir Book" panose="020B0503020203020204" pitchFamily="34" charset="-78"/>
                <a:cs typeface="Avenir Book" panose="020B0503020203020204" pitchFamily="34" charset="-78"/>
              </a:rPr>
              <a:t>) messages sent  </a:t>
            </a:r>
          </a:p>
          <a:p>
            <a:pPr marL="522685" lvl="1" indent="-261938">
              <a:buNone/>
            </a:pPr>
            <a:r>
              <a:rPr lang="en-US" sz="1800" dirty="0">
                <a:solidFill>
                  <a:srgbClr val="0000A8"/>
                </a:solidFill>
                <a:latin typeface="Avenir Book" panose="020B0503020203020204" pitchFamily="34" charset="-78"/>
                <a:cs typeface="Avenir Book" panose="020B0503020203020204" pitchFamily="34" charset="-78"/>
              </a:rPr>
              <a:t>DV: </a:t>
            </a:r>
            <a:r>
              <a:rPr lang="en-US" sz="1800" dirty="0">
                <a:latin typeface="Avenir Book" panose="020B0503020203020204" pitchFamily="34" charset="-78"/>
                <a:cs typeface="Avenir Book" panose="020B0503020203020204" pitchFamily="34" charset="-78"/>
              </a:rPr>
              <a:t>exchange between neighbors; convergence time varies</a:t>
            </a:r>
          </a:p>
        </p:txBody>
      </p:sp>
      <p:sp>
        <p:nvSpPr>
          <p:cNvPr id="81" name="Rectangle 3">
            <a:extLst>
              <a:ext uri="{FF2B5EF4-FFF2-40B4-BE49-F238E27FC236}">
                <a16:creationId xmlns:a16="http://schemas.microsoft.com/office/drawing/2014/main" id="{88AB766F-5F85-0D4D-90A7-D36ED49CD024}"/>
              </a:ext>
            </a:extLst>
          </p:cNvPr>
          <p:cNvSpPr txBox="1">
            <a:spLocks noChangeArrowheads="1"/>
          </p:cNvSpPr>
          <p:nvPr/>
        </p:nvSpPr>
        <p:spPr>
          <a:xfrm>
            <a:off x="773084" y="2863477"/>
            <a:ext cx="4260511" cy="2614610"/>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50000"/>
              </a:spcBef>
              <a:buFont typeface="Wingdings" charset="0"/>
              <a:buNone/>
            </a:pPr>
            <a:r>
              <a:rPr lang="en-US" sz="2100" dirty="0">
                <a:solidFill>
                  <a:srgbClr val="0000A8"/>
                </a:solidFill>
                <a:latin typeface="Avenir Book" panose="020B0503020203020204" pitchFamily="34" charset="-78"/>
                <a:cs typeface="Avenir Book" panose="020B0503020203020204" pitchFamily="34" charset="-78"/>
              </a:rPr>
              <a:t>Speed of convergence</a:t>
            </a:r>
          </a:p>
          <a:p>
            <a:pPr marL="522685" indent="-261938">
              <a:spcBef>
                <a:spcPts val="450"/>
              </a:spcBef>
              <a:buNone/>
            </a:pPr>
            <a:r>
              <a:rPr lang="en-US" sz="1800" dirty="0">
                <a:solidFill>
                  <a:srgbClr val="0000A8"/>
                </a:solidFill>
                <a:latin typeface="Avenir Book" panose="020B0503020203020204" pitchFamily="34" charset="-78"/>
                <a:cs typeface="Avenir Book" panose="020B0503020203020204" pitchFamily="34" charset="-78"/>
              </a:rPr>
              <a:t>LS: </a:t>
            </a:r>
            <a:r>
              <a:rPr lang="en-US" sz="1800" dirty="0">
                <a:latin typeface="Avenir Book" panose="020B0503020203020204" pitchFamily="34" charset="-78"/>
                <a:cs typeface="Avenir Book" panose="020B0503020203020204" pitchFamily="34" charset="-78"/>
              </a:rPr>
              <a:t>O(n</a:t>
            </a:r>
            <a:r>
              <a:rPr lang="en-US" sz="1800" b="1" baseline="30000" dirty="0">
                <a:latin typeface="Avenir Book" panose="020B0503020203020204" pitchFamily="34" charset="-78"/>
                <a:cs typeface="Avenir Book" panose="020B0503020203020204" pitchFamily="34" charset="-78"/>
              </a:rPr>
              <a:t>2</a:t>
            </a:r>
            <a:r>
              <a:rPr lang="en-US" sz="1800" dirty="0">
                <a:latin typeface="Avenir Book" panose="020B0503020203020204" pitchFamily="34" charset="-78"/>
                <a:cs typeface="Avenir Book" panose="020B0503020203020204" pitchFamily="34" charset="-78"/>
              </a:rPr>
              <a:t>) algorithm, O(n</a:t>
            </a:r>
            <a:r>
              <a:rPr lang="en-US" sz="1800" baseline="30000" dirty="0">
                <a:latin typeface="Avenir Book" panose="020B0503020203020204" pitchFamily="34" charset="-78"/>
                <a:cs typeface="Avenir Book" panose="020B0503020203020204" pitchFamily="34" charset="-78"/>
              </a:rPr>
              <a:t>2</a:t>
            </a:r>
            <a:r>
              <a:rPr lang="en-US" sz="1800" dirty="0">
                <a:latin typeface="Avenir Book" panose="020B0503020203020204" pitchFamily="34" charset="-78"/>
                <a:cs typeface="Avenir Book" panose="020B0503020203020204" pitchFamily="34" charset="-78"/>
              </a:rPr>
              <a:t>) messages</a:t>
            </a:r>
          </a:p>
          <a:p>
            <a:pPr marL="522685" lvl="1" indent="-177404">
              <a:spcBef>
                <a:spcPts val="0"/>
              </a:spcBef>
            </a:pPr>
            <a:r>
              <a:rPr lang="en-US" sz="1800" dirty="0">
                <a:latin typeface="Avenir Book" panose="020B0503020203020204" pitchFamily="34" charset="-78"/>
                <a:cs typeface="Avenir Book" panose="020B0503020203020204" pitchFamily="34" charset="-78"/>
              </a:rPr>
              <a:t>may have oscillations</a:t>
            </a:r>
            <a:endParaRPr lang="en-US" sz="1500" dirty="0">
              <a:latin typeface="Avenir Book" panose="020B0503020203020204" pitchFamily="34" charset="-78"/>
              <a:cs typeface="Avenir Book" panose="020B0503020203020204" pitchFamily="34" charset="-78"/>
            </a:endParaRPr>
          </a:p>
          <a:p>
            <a:pPr marL="522685" indent="-261938">
              <a:spcBef>
                <a:spcPts val="450"/>
              </a:spcBef>
              <a:buNone/>
            </a:pPr>
            <a:r>
              <a:rPr lang="en-US" sz="1800" dirty="0">
                <a:solidFill>
                  <a:srgbClr val="0000A8"/>
                </a:solidFill>
                <a:latin typeface="Avenir Book" panose="020B0503020203020204" pitchFamily="34" charset="-78"/>
                <a:cs typeface="Avenir Book" panose="020B0503020203020204" pitchFamily="34" charset="-78"/>
              </a:rPr>
              <a:t>DV: </a:t>
            </a:r>
            <a:r>
              <a:rPr lang="en-US" sz="1800" dirty="0">
                <a:latin typeface="Avenir Book" panose="020B0503020203020204" pitchFamily="34" charset="-78"/>
                <a:cs typeface="Avenir Book" panose="020B0503020203020204" pitchFamily="34" charset="-78"/>
              </a:rPr>
              <a:t>convergence time varies</a:t>
            </a:r>
          </a:p>
          <a:p>
            <a:pPr marL="522685" lvl="1" indent="-177404">
              <a:spcBef>
                <a:spcPts val="0"/>
              </a:spcBef>
            </a:pPr>
            <a:r>
              <a:rPr lang="en-US" sz="1800" dirty="0">
                <a:latin typeface="Avenir Book" panose="020B0503020203020204" pitchFamily="34" charset="-78"/>
                <a:cs typeface="Avenir Book" panose="020B0503020203020204" pitchFamily="34" charset="-78"/>
              </a:rPr>
              <a:t>May have routing loops</a:t>
            </a:r>
          </a:p>
          <a:p>
            <a:pPr marL="522685" lvl="1" indent="-177404">
              <a:spcBef>
                <a:spcPts val="0"/>
              </a:spcBef>
            </a:pPr>
            <a:r>
              <a:rPr lang="en-US" sz="1800" dirty="0">
                <a:latin typeface="Avenir Book" panose="020B0503020203020204" pitchFamily="34" charset="-78"/>
                <a:cs typeface="Avenir Book" panose="020B0503020203020204" pitchFamily="34" charset="-78"/>
              </a:rPr>
              <a:t>Count-to-infinity problem</a:t>
            </a:r>
            <a:endParaRPr lang="en-US" sz="1350" dirty="0">
              <a:latin typeface="Avenir Book" panose="020B0503020203020204" pitchFamily="34" charset="-78"/>
              <a:cs typeface="Avenir Book" panose="020B0503020203020204" pitchFamily="34" charset="-78"/>
            </a:endParaRPr>
          </a:p>
        </p:txBody>
      </p:sp>
      <p:sp>
        <p:nvSpPr>
          <p:cNvPr id="82" name="Rectangle 4">
            <a:extLst>
              <a:ext uri="{FF2B5EF4-FFF2-40B4-BE49-F238E27FC236}">
                <a16:creationId xmlns:a16="http://schemas.microsoft.com/office/drawing/2014/main" id="{DC033023-B5B6-A345-83EB-C080F9647406}"/>
              </a:ext>
            </a:extLst>
          </p:cNvPr>
          <p:cNvSpPr txBox="1">
            <a:spLocks noChangeArrowheads="1"/>
          </p:cNvSpPr>
          <p:nvPr/>
        </p:nvSpPr>
        <p:spPr>
          <a:xfrm>
            <a:off x="6463324" y="1160281"/>
            <a:ext cx="4890475" cy="4114799"/>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sz="2100" dirty="0">
                <a:solidFill>
                  <a:srgbClr val="0000A8"/>
                </a:solidFill>
                <a:latin typeface="Avenir Book" panose="020B0503020203020204" pitchFamily="34" charset="-78"/>
                <a:cs typeface="Avenir Book" panose="020B0503020203020204" pitchFamily="34" charset="-78"/>
              </a:rPr>
              <a:t>Robustness: </a:t>
            </a:r>
            <a:r>
              <a:rPr lang="en-US" sz="2100" dirty="0">
                <a:latin typeface="Avenir Book" panose="020B0503020203020204" pitchFamily="34" charset="-78"/>
                <a:cs typeface="Avenir Book" panose="020B0503020203020204" pitchFamily="34" charset="-78"/>
              </a:rPr>
              <a:t>what happens if router malfunctions, or is compromised?</a:t>
            </a:r>
          </a:p>
          <a:p>
            <a:pPr>
              <a:buFont typeface="Wingdings" charset="0"/>
              <a:buNone/>
            </a:pPr>
            <a:endParaRPr lang="en-US" sz="2100" dirty="0">
              <a:latin typeface="Avenir Book" panose="020B0503020203020204" pitchFamily="34" charset="-78"/>
              <a:cs typeface="Avenir Book" panose="020B0503020203020204" pitchFamily="34" charset="-78"/>
            </a:endParaRPr>
          </a:p>
          <a:p>
            <a:pPr>
              <a:buFont typeface="Wingdings" charset="0"/>
              <a:buNone/>
            </a:pPr>
            <a:r>
              <a:rPr lang="en-US" sz="1800" dirty="0">
                <a:solidFill>
                  <a:srgbClr val="0000A8"/>
                </a:solidFill>
                <a:latin typeface="Avenir Book" panose="020B0503020203020204" pitchFamily="34" charset="-78"/>
                <a:cs typeface="Avenir Book" panose="020B0503020203020204" pitchFamily="34" charset="-78"/>
              </a:rPr>
              <a:t>LS: </a:t>
            </a:r>
          </a:p>
          <a:p>
            <a:pPr marL="391716" lvl="1" indent="-177404"/>
            <a:r>
              <a:rPr lang="en-US" sz="1800" dirty="0">
                <a:latin typeface="Avenir Book" panose="020B0503020203020204" pitchFamily="34" charset="-78"/>
                <a:cs typeface="Avenir Book" panose="020B0503020203020204" pitchFamily="34" charset="-78"/>
              </a:rPr>
              <a:t>Router can advertise incorrect </a:t>
            </a:r>
            <a:r>
              <a:rPr lang="en-US" sz="1800" dirty="0">
                <a:solidFill>
                  <a:srgbClr val="000099"/>
                </a:solidFill>
                <a:latin typeface="Avenir Book" panose="020B0503020203020204" pitchFamily="34" charset="-78"/>
                <a:cs typeface="Avenir Book" panose="020B0503020203020204" pitchFamily="34" charset="-78"/>
              </a:rPr>
              <a:t>link</a:t>
            </a:r>
            <a:r>
              <a:rPr lang="en-US" sz="1800" dirty="0">
                <a:latin typeface="Avenir Book" panose="020B0503020203020204" pitchFamily="34" charset="-78"/>
                <a:cs typeface="Avenir Book" panose="020B0503020203020204" pitchFamily="34" charset="-78"/>
              </a:rPr>
              <a:t> cost</a:t>
            </a:r>
          </a:p>
          <a:p>
            <a:pPr marL="391716" lvl="1" indent="-177404"/>
            <a:r>
              <a:rPr lang="en-US" sz="1800" dirty="0">
                <a:latin typeface="Avenir Book" panose="020B0503020203020204" pitchFamily="34" charset="-78"/>
                <a:cs typeface="Avenir Book" panose="020B0503020203020204" pitchFamily="34" charset="-78"/>
              </a:rPr>
              <a:t>Each router computes only its own table</a:t>
            </a:r>
          </a:p>
          <a:p>
            <a:pPr>
              <a:buFont typeface="Wingdings" charset="0"/>
              <a:buNone/>
            </a:pPr>
            <a:r>
              <a:rPr lang="en-US" sz="1800" dirty="0">
                <a:solidFill>
                  <a:srgbClr val="0000A8"/>
                </a:solidFill>
                <a:latin typeface="Avenir Book" panose="020B0503020203020204" pitchFamily="34" charset="-78"/>
                <a:cs typeface="Avenir Book" panose="020B0503020203020204" pitchFamily="34" charset="-78"/>
              </a:rPr>
              <a:t>DV:</a:t>
            </a:r>
          </a:p>
          <a:p>
            <a:pPr marL="345281" lvl="1" indent="-167879"/>
            <a:r>
              <a:rPr lang="en-US" sz="1800" dirty="0">
                <a:latin typeface="Avenir Book" panose="020B0503020203020204" pitchFamily="34" charset="-78"/>
                <a:cs typeface="Avenir Book" panose="020B0503020203020204" pitchFamily="34" charset="-78"/>
              </a:rPr>
              <a:t>DV router can advertise incorrect </a:t>
            </a:r>
            <a:r>
              <a:rPr lang="en-US" sz="1800" dirty="0">
                <a:solidFill>
                  <a:srgbClr val="000099"/>
                </a:solidFill>
                <a:latin typeface="Avenir Book" panose="020B0503020203020204" pitchFamily="34" charset="-78"/>
                <a:cs typeface="Avenir Book" panose="020B0503020203020204" pitchFamily="34" charset="-78"/>
              </a:rPr>
              <a:t>path</a:t>
            </a:r>
            <a:r>
              <a:rPr lang="en-US" sz="1800" dirty="0">
                <a:latin typeface="Avenir Book" panose="020B0503020203020204" pitchFamily="34" charset="-78"/>
                <a:cs typeface="Avenir Book" panose="020B0503020203020204" pitchFamily="34" charset="-78"/>
              </a:rPr>
              <a:t> cost (“I have a really low cost path to everywhere”): </a:t>
            </a:r>
            <a:r>
              <a:rPr lang="en-US" sz="1800" dirty="0">
                <a:solidFill>
                  <a:srgbClr val="C00000"/>
                </a:solidFill>
                <a:latin typeface="Avenir Book" panose="020B0503020203020204" pitchFamily="34" charset="-78"/>
                <a:cs typeface="Avenir Book" panose="020B0503020203020204" pitchFamily="34" charset="-78"/>
              </a:rPr>
              <a:t>black-holing</a:t>
            </a:r>
          </a:p>
          <a:p>
            <a:pPr marL="345281" lvl="1" indent="-167879"/>
            <a:r>
              <a:rPr lang="en-US" sz="1800" dirty="0">
                <a:latin typeface="Avenir Book" panose="020B0503020203020204" pitchFamily="34" charset="-78"/>
                <a:cs typeface="Avenir Book" panose="020B0503020203020204" pitchFamily="34" charset="-78"/>
              </a:rPr>
              <a:t>Each router’</a:t>
            </a:r>
            <a:r>
              <a:rPr lang="en-US" altLang="ja-JP" sz="1800" dirty="0">
                <a:latin typeface="Avenir Book" panose="020B0503020203020204" pitchFamily="34" charset="-78"/>
                <a:cs typeface="Avenir Book" panose="020B0503020203020204" pitchFamily="34" charset="-78"/>
              </a:rPr>
              <a:t>s table used by others: </a:t>
            </a:r>
            <a:r>
              <a:rPr lang="en-US" sz="1800" dirty="0">
                <a:latin typeface="Avenir Book" panose="020B0503020203020204" pitchFamily="34" charset="-78"/>
                <a:cs typeface="Avenir Book" panose="020B0503020203020204" pitchFamily="34" charset="-78"/>
              </a:rPr>
              <a:t>error propagate thru network</a:t>
            </a:r>
          </a:p>
        </p:txBody>
      </p:sp>
    </p:spTree>
    <p:extLst>
      <p:ext uri="{BB962C8B-B14F-4D97-AF65-F5344CB8AC3E}">
        <p14:creationId xmlns:p14="http://schemas.microsoft.com/office/powerpoint/2010/main" val="552124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dissolve">
                                      <p:cBhvr>
                                        <p:cTn id="7" dur="500"/>
                                        <p:tgtEl>
                                          <p:spTgt spid="8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2"/>
                                        </p:tgtEl>
                                        <p:attrNameLst>
                                          <p:attrName>style.visibility</p:attrName>
                                        </p:attrNameLst>
                                      </p:cBhvr>
                                      <p:to>
                                        <p:strVal val="visible"/>
                                      </p:to>
                                    </p:set>
                                    <p:animEffect transition="in" filter="dissolve">
                                      <p:cBhvr>
                                        <p:cTn id="12"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1905000" y="287338"/>
            <a:ext cx="8382000" cy="665162"/>
          </a:xfrm>
        </p:spPr>
        <p:txBody>
          <a:bodyPr>
            <a:normAutofit fontScale="90000"/>
          </a:bodyPr>
          <a:lstStyle/>
          <a:p>
            <a:pPr defTabSz="912813"/>
            <a:r>
              <a:rPr lang="en-US" dirty="0">
                <a:latin typeface="Avenir Book" panose="020B0503020203020204" pitchFamily="34" charset="-78"/>
                <a:cs typeface="Avenir Book" panose="020B0503020203020204" pitchFamily="34" charset="-78"/>
              </a:rPr>
              <a:t>Summary</a:t>
            </a:r>
          </a:p>
        </p:txBody>
      </p:sp>
      <p:sp>
        <p:nvSpPr>
          <p:cNvPr id="10243" name="Text Placeholder 2"/>
          <p:cNvSpPr>
            <a:spLocks noGrp="1"/>
          </p:cNvSpPr>
          <p:nvPr>
            <p:ph type="body" sz="quarter" idx="10"/>
          </p:nvPr>
        </p:nvSpPr>
        <p:spPr>
          <a:xfrm>
            <a:off x="1714500" y="965662"/>
            <a:ext cx="8763000" cy="5207000"/>
          </a:xfrm>
        </p:spPr>
        <p:txBody>
          <a:bodyPr/>
          <a:lstStyle/>
          <a:p>
            <a:pPr>
              <a:buFont typeface="Wingdings" pitchFamily="2" charset="2"/>
              <a:buChar char="q"/>
            </a:pPr>
            <a:r>
              <a:rPr lang="en-US" sz="2200" dirty="0">
                <a:solidFill>
                  <a:srgbClr val="0070C0"/>
                </a:solidFill>
                <a:latin typeface="Avenir Book" panose="020B0503020203020204" pitchFamily="34" charset="-78"/>
                <a:cs typeface="Avenir Book" panose="020B0503020203020204" pitchFamily="34" charset="-78"/>
              </a:rPr>
              <a:t>Distance vector routing algorithm:</a:t>
            </a:r>
          </a:p>
          <a:p>
            <a:pPr lvl="1" eaLnBrk="1" hangingPunct="1"/>
            <a:r>
              <a:rPr lang="en-IN" sz="2000" dirty="0">
                <a:latin typeface="Avenir Book" panose="020B0503020203020204" pitchFamily="34" charset="-78"/>
                <a:cs typeface="Avenir Book" panose="020B0503020203020204" pitchFamily="34" charset="-78"/>
              </a:rPr>
              <a:t>Limitations: count-to-infinity problem</a:t>
            </a:r>
          </a:p>
          <a:p>
            <a:pPr lvl="1" eaLnBrk="1" hangingPunct="1"/>
            <a:r>
              <a:rPr lang="en-IN" sz="2000" dirty="0">
                <a:latin typeface="Avenir Book" panose="020B0503020203020204" pitchFamily="34" charset="-78"/>
                <a:cs typeface="Avenir Book" panose="020B0503020203020204" pitchFamily="34" charset="-78"/>
              </a:rPr>
              <a:t>Comparison of LS and DV</a:t>
            </a:r>
            <a:endParaRPr lang="en-US" sz="1600" dirty="0">
              <a:latin typeface="Avenir Book" panose="020B0503020203020204" pitchFamily="34" charset="-78"/>
              <a:cs typeface="Avenir Book" panose="020B0503020203020204" pitchFamily="34" charset="-78"/>
            </a:endParaRPr>
          </a:p>
          <a:p>
            <a:pPr lvl="2"/>
            <a:endParaRPr lang="en-US" sz="1600" dirty="0">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13023252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1000"/>
                                        <p:tgtEl>
                                          <p:spTgt spid="10243">
                                            <p:txEl>
                                              <p:pRg st="0" end="0"/>
                                            </p:txEl>
                                          </p:spTgt>
                                        </p:tgtEl>
                                      </p:cBhvr>
                                    </p:animEffect>
                                    <p:anim calcmode="lin" valueType="num">
                                      <p:cBhvr>
                                        <p:cTn id="8" dur="10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2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43">
                                            <p:txEl>
                                              <p:pRg st="1" end="1"/>
                                            </p:txEl>
                                          </p:spTgt>
                                        </p:tgtEl>
                                        <p:attrNameLst>
                                          <p:attrName>style.visibility</p:attrName>
                                        </p:attrNameLst>
                                      </p:cBhvr>
                                      <p:to>
                                        <p:strVal val="visible"/>
                                      </p:to>
                                    </p:set>
                                    <p:animEffect transition="in" filter="fade">
                                      <p:cBhvr>
                                        <p:cTn id="14" dur="1000"/>
                                        <p:tgtEl>
                                          <p:spTgt spid="10243">
                                            <p:txEl>
                                              <p:pRg st="1" end="1"/>
                                            </p:txEl>
                                          </p:spTgt>
                                        </p:tgtEl>
                                      </p:cBhvr>
                                    </p:animEffect>
                                    <p:anim calcmode="lin" valueType="num">
                                      <p:cBhvr>
                                        <p:cTn id="15" dur="10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24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243">
                                            <p:txEl>
                                              <p:pRg st="2" end="2"/>
                                            </p:txEl>
                                          </p:spTgt>
                                        </p:tgtEl>
                                        <p:attrNameLst>
                                          <p:attrName>style.visibility</p:attrName>
                                        </p:attrNameLst>
                                      </p:cBhvr>
                                      <p:to>
                                        <p:strVal val="visible"/>
                                      </p:to>
                                    </p:set>
                                    <p:animEffect transition="in" filter="fade">
                                      <p:cBhvr>
                                        <p:cTn id="21" dur="1000"/>
                                        <p:tgtEl>
                                          <p:spTgt spid="10243">
                                            <p:txEl>
                                              <p:pRg st="2" end="2"/>
                                            </p:txEl>
                                          </p:spTgt>
                                        </p:tgtEl>
                                      </p:cBhvr>
                                    </p:animEffect>
                                    <p:anim calcmode="lin" valueType="num">
                                      <p:cBhvr>
                                        <p:cTn id="22" dur="10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024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B27BFF1-5DCE-D642-8EFE-FACB1C97EEE0}"/>
              </a:ext>
            </a:extLst>
          </p:cNvPr>
          <p:cNvSpPr>
            <a:spLocks noGrp="1"/>
          </p:cNvSpPr>
          <p:nvPr>
            <p:ph type="title"/>
          </p:nvPr>
        </p:nvSpPr>
        <p:spPr>
          <a:xfrm>
            <a:off x="1716853" y="347365"/>
            <a:ext cx="8907604" cy="670967"/>
          </a:xfrm>
        </p:spPr>
        <p:txBody>
          <a:bodyPr>
            <a:normAutofit fontScale="90000"/>
          </a:bodyPr>
          <a:lstStyle/>
          <a:p>
            <a:r>
              <a:rPr lang="en-US" dirty="0">
                <a:latin typeface="Avenir Book" panose="020B0503020203020204" pitchFamily="34" charset="-78"/>
                <a:cs typeface="Avenir Book" panose="020B0503020203020204" pitchFamily="34" charset="-78"/>
              </a:rPr>
              <a:t>Distance Vector Algorithm </a:t>
            </a:r>
            <a:r>
              <a:rPr lang="en-US" dirty="0" smtClean="0">
                <a:latin typeface="Avenir Book" panose="020B0503020203020204" pitchFamily="34" charset="-78"/>
                <a:cs typeface="Avenir Book" panose="020B0503020203020204" pitchFamily="34" charset="-78"/>
              </a:rPr>
              <a:t>: Notations</a:t>
            </a:r>
            <a:endParaRPr lang="en-US" dirty="0">
              <a:latin typeface="Avenir Book" panose="020B0503020203020204" pitchFamily="34" charset="-78"/>
              <a:cs typeface="Avenir Book" panose="020B0503020203020204" pitchFamily="34" charset="-78"/>
            </a:endParaRPr>
          </a:p>
        </p:txBody>
      </p:sp>
      <p:grpSp>
        <p:nvGrpSpPr>
          <p:cNvPr id="611" name="Group 2">
            <a:extLst>
              <a:ext uri="{FF2B5EF4-FFF2-40B4-BE49-F238E27FC236}">
                <a16:creationId xmlns:a16="http://schemas.microsoft.com/office/drawing/2014/main" id="{8F3AF934-05FC-1741-9920-1E37F407434E}"/>
              </a:ext>
            </a:extLst>
          </p:cNvPr>
          <p:cNvGrpSpPr>
            <a:grpSpLocks/>
          </p:cNvGrpSpPr>
          <p:nvPr/>
        </p:nvGrpSpPr>
        <p:grpSpPr bwMode="auto">
          <a:xfrm>
            <a:off x="1070344" y="1940953"/>
            <a:ext cx="2678906" cy="1684735"/>
            <a:chOff x="3162" y="1071"/>
            <a:chExt cx="2250" cy="1415"/>
          </a:xfrm>
        </p:grpSpPr>
        <p:sp>
          <p:nvSpPr>
            <p:cNvPr id="612" name="Freeform 3">
              <a:extLst>
                <a:ext uri="{FF2B5EF4-FFF2-40B4-BE49-F238E27FC236}">
                  <a16:creationId xmlns:a16="http://schemas.microsoft.com/office/drawing/2014/main" id="{453067FB-5417-D747-A9D1-7A886199D86C}"/>
                </a:ext>
              </a:extLst>
            </p:cNvPr>
            <p:cNvSpPr>
              <a:spLocks/>
            </p:cNvSpPr>
            <p:nvPr/>
          </p:nvSpPr>
          <p:spPr bwMode="auto">
            <a:xfrm>
              <a:off x="3162" y="1071"/>
              <a:ext cx="2250" cy="1409"/>
            </a:xfrm>
            <a:custGeom>
              <a:avLst/>
              <a:gdLst>
                <a:gd name="T0" fmla="*/ 0 w 2250"/>
                <a:gd name="T1" fmla="*/ 624 h 1409"/>
                <a:gd name="T2" fmla="*/ 219 w 2250"/>
                <a:gd name="T3" fmla="*/ 321 h 1409"/>
                <a:gd name="T4" fmla="*/ 529 w 2250"/>
                <a:gd name="T5" fmla="*/ 35 h 1409"/>
                <a:gd name="T6" fmla="*/ 1551 w 2250"/>
                <a:gd name="T7" fmla="*/ 111 h 1409"/>
                <a:gd name="T8" fmla="*/ 1968 w 2250"/>
                <a:gd name="T9" fmla="*/ 483 h 1409"/>
                <a:gd name="T10" fmla="*/ 2199 w 2250"/>
                <a:gd name="T11" fmla="*/ 906 h 1409"/>
                <a:gd name="T12" fmla="*/ 1659 w 2250"/>
                <a:gd name="T13" fmla="*/ 1314 h 1409"/>
                <a:gd name="T14" fmla="*/ 993 w 2250"/>
                <a:gd name="T15" fmla="*/ 1386 h 1409"/>
                <a:gd name="T16" fmla="*/ 465 w 2250"/>
                <a:gd name="T17" fmla="*/ 1356 h 1409"/>
                <a:gd name="T18" fmla="*/ 102 w 2250"/>
                <a:gd name="T19" fmla="*/ 1068 h 1409"/>
                <a:gd name="T20" fmla="*/ 0 w 2250"/>
                <a:gd name="T21" fmla="*/ 624 h 14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50"/>
                <a:gd name="T34" fmla="*/ 0 h 1409"/>
                <a:gd name="T35" fmla="*/ 2250 w 2250"/>
                <a:gd name="T36" fmla="*/ 1409 h 14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50" h="1409">
                  <a:moveTo>
                    <a:pt x="0" y="624"/>
                  </a:moveTo>
                  <a:cubicBezTo>
                    <a:pt x="5" y="506"/>
                    <a:pt x="131" y="419"/>
                    <a:pt x="219" y="321"/>
                  </a:cubicBezTo>
                  <a:cubicBezTo>
                    <a:pt x="307" y="223"/>
                    <a:pt x="307" y="70"/>
                    <a:pt x="529" y="35"/>
                  </a:cubicBezTo>
                  <a:cubicBezTo>
                    <a:pt x="751" y="0"/>
                    <a:pt x="1311" y="36"/>
                    <a:pt x="1551" y="111"/>
                  </a:cubicBezTo>
                  <a:cubicBezTo>
                    <a:pt x="1791" y="186"/>
                    <a:pt x="1860" y="351"/>
                    <a:pt x="1968" y="483"/>
                  </a:cubicBezTo>
                  <a:cubicBezTo>
                    <a:pt x="2076" y="615"/>
                    <a:pt x="2250" y="767"/>
                    <a:pt x="2199" y="906"/>
                  </a:cubicBezTo>
                  <a:cubicBezTo>
                    <a:pt x="2148" y="1045"/>
                    <a:pt x="1860" y="1234"/>
                    <a:pt x="1659" y="1314"/>
                  </a:cubicBezTo>
                  <a:cubicBezTo>
                    <a:pt x="1458" y="1394"/>
                    <a:pt x="1192" y="1379"/>
                    <a:pt x="993" y="1386"/>
                  </a:cubicBezTo>
                  <a:cubicBezTo>
                    <a:pt x="794" y="1393"/>
                    <a:pt x="613" y="1409"/>
                    <a:pt x="465" y="1356"/>
                  </a:cubicBezTo>
                  <a:cubicBezTo>
                    <a:pt x="317" y="1303"/>
                    <a:pt x="180" y="1190"/>
                    <a:pt x="102" y="1068"/>
                  </a:cubicBezTo>
                  <a:cubicBezTo>
                    <a:pt x="24" y="946"/>
                    <a:pt x="21" y="716"/>
                    <a:pt x="0" y="624"/>
                  </a:cubicBezTo>
                  <a:close/>
                </a:path>
              </a:pathLst>
            </a:custGeom>
            <a:solidFill>
              <a:srgbClr val="9CE0FA"/>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13" name="Freeform 4">
              <a:extLst>
                <a:ext uri="{FF2B5EF4-FFF2-40B4-BE49-F238E27FC236}">
                  <a16:creationId xmlns:a16="http://schemas.microsoft.com/office/drawing/2014/main" id="{33DAED7D-3A7B-904E-9B5E-9FC4FC3D1E38}"/>
                </a:ext>
              </a:extLst>
            </p:cNvPr>
            <p:cNvSpPr>
              <a:spLocks/>
            </p:cNvSpPr>
            <p:nvPr/>
          </p:nvSpPr>
          <p:spPr bwMode="auto">
            <a:xfrm>
              <a:off x="3498" y="1620"/>
              <a:ext cx="342" cy="186"/>
            </a:xfrm>
            <a:custGeom>
              <a:avLst/>
              <a:gdLst>
                <a:gd name="T0" fmla="*/ 0 w 342"/>
                <a:gd name="T1" fmla="*/ 186 h 186"/>
                <a:gd name="T2" fmla="*/ 342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14" name="Oval 5">
              <a:extLst>
                <a:ext uri="{FF2B5EF4-FFF2-40B4-BE49-F238E27FC236}">
                  <a16:creationId xmlns:a16="http://schemas.microsoft.com/office/drawing/2014/main" id="{2170DD72-9E40-764D-9C66-5662F5C98D05}"/>
                </a:ext>
              </a:extLst>
            </p:cNvPr>
            <p:cNvSpPr>
              <a:spLocks noChangeArrowheads="1"/>
            </p:cNvSpPr>
            <p:nvPr/>
          </p:nvSpPr>
          <p:spPr bwMode="auto">
            <a:xfrm>
              <a:off x="3238" y="1862"/>
              <a:ext cx="313" cy="81"/>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15" name="Line 6">
              <a:extLst>
                <a:ext uri="{FF2B5EF4-FFF2-40B4-BE49-F238E27FC236}">
                  <a16:creationId xmlns:a16="http://schemas.microsoft.com/office/drawing/2014/main" id="{AD1E8D51-D03D-3E44-9ECF-8CEF9C546F90}"/>
                </a:ext>
              </a:extLst>
            </p:cNvPr>
            <p:cNvSpPr>
              <a:spLocks noChangeShapeType="1"/>
            </p:cNvSpPr>
            <p:nvPr/>
          </p:nvSpPr>
          <p:spPr bwMode="auto">
            <a:xfrm>
              <a:off x="3238" y="1855"/>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16" name="Line 7">
              <a:extLst>
                <a:ext uri="{FF2B5EF4-FFF2-40B4-BE49-F238E27FC236}">
                  <a16:creationId xmlns:a16="http://schemas.microsoft.com/office/drawing/2014/main" id="{EF7881A8-F3AA-5647-81DD-BFEC3F67F959}"/>
                </a:ext>
              </a:extLst>
            </p:cNvPr>
            <p:cNvSpPr>
              <a:spLocks noChangeShapeType="1"/>
            </p:cNvSpPr>
            <p:nvPr/>
          </p:nvSpPr>
          <p:spPr bwMode="auto">
            <a:xfrm>
              <a:off x="3551" y="1855"/>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17" name="Rectangle 8">
              <a:extLst>
                <a:ext uri="{FF2B5EF4-FFF2-40B4-BE49-F238E27FC236}">
                  <a16:creationId xmlns:a16="http://schemas.microsoft.com/office/drawing/2014/main" id="{9DDD93A0-0B9F-214B-88D4-CA45AABB318B}"/>
                </a:ext>
              </a:extLst>
            </p:cNvPr>
            <p:cNvSpPr>
              <a:spLocks noChangeArrowheads="1"/>
            </p:cNvSpPr>
            <p:nvPr/>
          </p:nvSpPr>
          <p:spPr bwMode="auto">
            <a:xfrm>
              <a:off x="3238" y="1855"/>
              <a:ext cx="310" cy="49"/>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18" name="Oval 9">
              <a:extLst>
                <a:ext uri="{FF2B5EF4-FFF2-40B4-BE49-F238E27FC236}">
                  <a16:creationId xmlns:a16="http://schemas.microsoft.com/office/drawing/2014/main" id="{D83D8A8A-8F8F-A047-B67A-4E57193F1399}"/>
                </a:ext>
              </a:extLst>
            </p:cNvPr>
            <p:cNvSpPr>
              <a:spLocks noChangeArrowheads="1"/>
            </p:cNvSpPr>
            <p:nvPr/>
          </p:nvSpPr>
          <p:spPr bwMode="auto">
            <a:xfrm>
              <a:off x="3235" y="1796"/>
              <a:ext cx="313" cy="95"/>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19" name="Oval 10">
              <a:extLst>
                <a:ext uri="{FF2B5EF4-FFF2-40B4-BE49-F238E27FC236}">
                  <a16:creationId xmlns:a16="http://schemas.microsoft.com/office/drawing/2014/main" id="{21DC2241-7526-B048-963D-024ABCFF5D20}"/>
                </a:ext>
              </a:extLst>
            </p:cNvPr>
            <p:cNvSpPr>
              <a:spLocks noChangeArrowheads="1"/>
            </p:cNvSpPr>
            <p:nvPr/>
          </p:nvSpPr>
          <p:spPr bwMode="auto">
            <a:xfrm>
              <a:off x="3712" y="2249"/>
              <a:ext cx="313" cy="81"/>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20" name="Line 11">
              <a:extLst>
                <a:ext uri="{FF2B5EF4-FFF2-40B4-BE49-F238E27FC236}">
                  <a16:creationId xmlns:a16="http://schemas.microsoft.com/office/drawing/2014/main" id="{137382C1-9446-A94A-A118-0B9E495EDA6B}"/>
                </a:ext>
              </a:extLst>
            </p:cNvPr>
            <p:cNvSpPr>
              <a:spLocks noChangeShapeType="1"/>
            </p:cNvSpPr>
            <p:nvPr/>
          </p:nvSpPr>
          <p:spPr bwMode="auto">
            <a:xfrm>
              <a:off x="3712" y="2242"/>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21" name="Line 12">
              <a:extLst>
                <a:ext uri="{FF2B5EF4-FFF2-40B4-BE49-F238E27FC236}">
                  <a16:creationId xmlns:a16="http://schemas.microsoft.com/office/drawing/2014/main" id="{04A9146B-C80E-C141-9048-092B193CAB0B}"/>
                </a:ext>
              </a:extLst>
            </p:cNvPr>
            <p:cNvSpPr>
              <a:spLocks noChangeShapeType="1"/>
            </p:cNvSpPr>
            <p:nvPr/>
          </p:nvSpPr>
          <p:spPr bwMode="auto">
            <a:xfrm>
              <a:off x="4025" y="2242"/>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22" name="Rectangle 13">
              <a:extLst>
                <a:ext uri="{FF2B5EF4-FFF2-40B4-BE49-F238E27FC236}">
                  <a16:creationId xmlns:a16="http://schemas.microsoft.com/office/drawing/2014/main" id="{E3CEEEB9-7637-A644-99B6-2A13DFD47D3A}"/>
                </a:ext>
              </a:extLst>
            </p:cNvPr>
            <p:cNvSpPr>
              <a:spLocks noChangeArrowheads="1"/>
            </p:cNvSpPr>
            <p:nvPr/>
          </p:nvSpPr>
          <p:spPr bwMode="auto">
            <a:xfrm>
              <a:off x="3712" y="2242"/>
              <a:ext cx="310" cy="49"/>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23" name="Oval 14">
              <a:extLst>
                <a:ext uri="{FF2B5EF4-FFF2-40B4-BE49-F238E27FC236}">
                  <a16:creationId xmlns:a16="http://schemas.microsoft.com/office/drawing/2014/main" id="{C107E8DA-8746-AF42-A141-86F28CAF62DC}"/>
                </a:ext>
              </a:extLst>
            </p:cNvPr>
            <p:cNvSpPr>
              <a:spLocks noChangeArrowheads="1"/>
            </p:cNvSpPr>
            <p:nvPr/>
          </p:nvSpPr>
          <p:spPr bwMode="auto">
            <a:xfrm>
              <a:off x="3709" y="2183"/>
              <a:ext cx="313" cy="95"/>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24" name="Oval 15">
              <a:extLst>
                <a:ext uri="{FF2B5EF4-FFF2-40B4-BE49-F238E27FC236}">
                  <a16:creationId xmlns:a16="http://schemas.microsoft.com/office/drawing/2014/main" id="{5F2BA590-63EE-0C46-A5CA-02573C500CC0}"/>
                </a:ext>
              </a:extLst>
            </p:cNvPr>
            <p:cNvSpPr>
              <a:spLocks noChangeArrowheads="1"/>
            </p:cNvSpPr>
            <p:nvPr/>
          </p:nvSpPr>
          <p:spPr bwMode="auto">
            <a:xfrm>
              <a:off x="3708" y="1559"/>
              <a:ext cx="313" cy="81"/>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25" name="Line 16">
              <a:extLst>
                <a:ext uri="{FF2B5EF4-FFF2-40B4-BE49-F238E27FC236}">
                  <a16:creationId xmlns:a16="http://schemas.microsoft.com/office/drawing/2014/main" id="{11080E94-1F03-714E-8AB1-3B4DEA4A9AA9}"/>
                </a:ext>
              </a:extLst>
            </p:cNvPr>
            <p:cNvSpPr>
              <a:spLocks noChangeShapeType="1"/>
            </p:cNvSpPr>
            <p:nvPr/>
          </p:nvSpPr>
          <p:spPr bwMode="auto">
            <a:xfrm>
              <a:off x="3708" y="1552"/>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26" name="Line 17">
              <a:extLst>
                <a:ext uri="{FF2B5EF4-FFF2-40B4-BE49-F238E27FC236}">
                  <a16:creationId xmlns:a16="http://schemas.microsoft.com/office/drawing/2014/main" id="{FE188877-FC11-9F4C-9A67-6A13C778D425}"/>
                </a:ext>
              </a:extLst>
            </p:cNvPr>
            <p:cNvSpPr>
              <a:spLocks noChangeShapeType="1"/>
            </p:cNvSpPr>
            <p:nvPr/>
          </p:nvSpPr>
          <p:spPr bwMode="auto">
            <a:xfrm>
              <a:off x="4021" y="1552"/>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27" name="Rectangle 18">
              <a:extLst>
                <a:ext uri="{FF2B5EF4-FFF2-40B4-BE49-F238E27FC236}">
                  <a16:creationId xmlns:a16="http://schemas.microsoft.com/office/drawing/2014/main" id="{AB0D0A23-CA41-9C45-8823-F5E417571B82}"/>
                </a:ext>
              </a:extLst>
            </p:cNvPr>
            <p:cNvSpPr>
              <a:spLocks noChangeArrowheads="1"/>
            </p:cNvSpPr>
            <p:nvPr/>
          </p:nvSpPr>
          <p:spPr bwMode="auto">
            <a:xfrm>
              <a:off x="3708" y="1552"/>
              <a:ext cx="310" cy="49"/>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28" name="Oval 19">
              <a:extLst>
                <a:ext uri="{FF2B5EF4-FFF2-40B4-BE49-F238E27FC236}">
                  <a16:creationId xmlns:a16="http://schemas.microsoft.com/office/drawing/2014/main" id="{A3557876-CBC0-904A-8546-3AF399CF148A}"/>
                </a:ext>
              </a:extLst>
            </p:cNvPr>
            <p:cNvSpPr>
              <a:spLocks noChangeArrowheads="1"/>
            </p:cNvSpPr>
            <p:nvPr/>
          </p:nvSpPr>
          <p:spPr bwMode="auto">
            <a:xfrm>
              <a:off x="3705" y="1493"/>
              <a:ext cx="313" cy="95"/>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29" name="Oval 20">
              <a:extLst>
                <a:ext uri="{FF2B5EF4-FFF2-40B4-BE49-F238E27FC236}">
                  <a16:creationId xmlns:a16="http://schemas.microsoft.com/office/drawing/2014/main" id="{C3E2692B-8831-754F-9E6E-008C343B6B61}"/>
                </a:ext>
              </a:extLst>
            </p:cNvPr>
            <p:cNvSpPr>
              <a:spLocks noChangeArrowheads="1"/>
            </p:cNvSpPr>
            <p:nvPr/>
          </p:nvSpPr>
          <p:spPr bwMode="auto">
            <a:xfrm>
              <a:off x="4391" y="1555"/>
              <a:ext cx="312" cy="81"/>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30" name="Line 21">
              <a:extLst>
                <a:ext uri="{FF2B5EF4-FFF2-40B4-BE49-F238E27FC236}">
                  <a16:creationId xmlns:a16="http://schemas.microsoft.com/office/drawing/2014/main" id="{9123636B-BAFA-2440-8260-5EA0CA220D6F}"/>
                </a:ext>
              </a:extLst>
            </p:cNvPr>
            <p:cNvSpPr>
              <a:spLocks noChangeShapeType="1"/>
            </p:cNvSpPr>
            <p:nvPr/>
          </p:nvSpPr>
          <p:spPr bwMode="auto">
            <a:xfrm>
              <a:off x="4391" y="1548"/>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31" name="Line 22">
              <a:extLst>
                <a:ext uri="{FF2B5EF4-FFF2-40B4-BE49-F238E27FC236}">
                  <a16:creationId xmlns:a16="http://schemas.microsoft.com/office/drawing/2014/main" id="{EFE8FE51-3AD2-4745-ADE0-A43C031219CA}"/>
                </a:ext>
              </a:extLst>
            </p:cNvPr>
            <p:cNvSpPr>
              <a:spLocks noChangeShapeType="1"/>
            </p:cNvSpPr>
            <p:nvPr/>
          </p:nvSpPr>
          <p:spPr bwMode="auto">
            <a:xfrm>
              <a:off x="4703" y="1548"/>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32" name="Rectangle 23">
              <a:extLst>
                <a:ext uri="{FF2B5EF4-FFF2-40B4-BE49-F238E27FC236}">
                  <a16:creationId xmlns:a16="http://schemas.microsoft.com/office/drawing/2014/main" id="{FD42180D-C903-D144-9E3E-AD4A52F5CF93}"/>
                </a:ext>
              </a:extLst>
            </p:cNvPr>
            <p:cNvSpPr>
              <a:spLocks noChangeArrowheads="1"/>
            </p:cNvSpPr>
            <p:nvPr/>
          </p:nvSpPr>
          <p:spPr bwMode="auto">
            <a:xfrm>
              <a:off x="4391" y="1548"/>
              <a:ext cx="309" cy="49"/>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33" name="Oval 24">
              <a:extLst>
                <a:ext uri="{FF2B5EF4-FFF2-40B4-BE49-F238E27FC236}">
                  <a16:creationId xmlns:a16="http://schemas.microsoft.com/office/drawing/2014/main" id="{F07CE376-92DE-2A4B-8855-4035B688D7D8}"/>
                </a:ext>
              </a:extLst>
            </p:cNvPr>
            <p:cNvSpPr>
              <a:spLocks noChangeArrowheads="1"/>
            </p:cNvSpPr>
            <p:nvPr/>
          </p:nvSpPr>
          <p:spPr bwMode="auto">
            <a:xfrm>
              <a:off x="4394" y="1492"/>
              <a:ext cx="312" cy="95"/>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34" name="Oval 25">
              <a:extLst>
                <a:ext uri="{FF2B5EF4-FFF2-40B4-BE49-F238E27FC236}">
                  <a16:creationId xmlns:a16="http://schemas.microsoft.com/office/drawing/2014/main" id="{E4EA7D36-77DD-114A-A537-3E5E6AF3A920}"/>
                </a:ext>
              </a:extLst>
            </p:cNvPr>
            <p:cNvSpPr>
              <a:spLocks noChangeArrowheads="1"/>
            </p:cNvSpPr>
            <p:nvPr/>
          </p:nvSpPr>
          <p:spPr bwMode="auto">
            <a:xfrm>
              <a:off x="4401" y="2246"/>
              <a:ext cx="313" cy="81"/>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35" name="Line 26">
              <a:extLst>
                <a:ext uri="{FF2B5EF4-FFF2-40B4-BE49-F238E27FC236}">
                  <a16:creationId xmlns:a16="http://schemas.microsoft.com/office/drawing/2014/main" id="{B4B8F4B2-F24A-4049-A3F6-305EE1D36163}"/>
                </a:ext>
              </a:extLst>
            </p:cNvPr>
            <p:cNvSpPr>
              <a:spLocks noChangeShapeType="1"/>
            </p:cNvSpPr>
            <p:nvPr/>
          </p:nvSpPr>
          <p:spPr bwMode="auto">
            <a:xfrm>
              <a:off x="4401" y="2239"/>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36" name="Line 27">
              <a:extLst>
                <a:ext uri="{FF2B5EF4-FFF2-40B4-BE49-F238E27FC236}">
                  <a16:creationId xmlns:a16="http://schemas.microsoft.com/office/drawing/2014/main" id="{A5D15F50-B753-C442-91B9-889011830AC6}"/>
                </a:ext>
              </a:extLst>
            </p:cNvPr>
            <p:cNvSpPr>
              <a:spLocks noChangeShapeType="1"/>
            </p:cNvSpPr>
            <p:nvPr/>
          </p:nvSpPr>
          <p:spPr bwMode="auto">
            <a:xfrm>
              <a:off x="4714" y="2239"/>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37" name="Rectangle 28">
              <a:extLst>
                <a:ext uri="{FF2B5EF4-FFF2-40B4-BE49-F238E27FC236}">
                  <a16:creationId xmlns:a16="http://schemas.microsoft.com/office/drawing/2014/main" id="{629ABB40-A5DD-844A-ABE9-8F6A1075B333}"/>
                </a:ext>
              </a:extLst>
            </p:cNvPr>
            <p:cNvSpPr>
              <a:spLocks noChangeArrowheads="1"/>
            </p:cNvSpPr>
            <p:nvPr/>
          </p:nvSpPr>
          <p:spPr bwMode="auto">
            <a:xfrm>
              <a:off x="4401" y="2239"/>
              <a:ext cx="310" cy="49"/>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38" name="Oval 29">
              <a:extLst>
                <a:ext uri="{FF2B5EF4-FFF2-40B4-BE49-F238E27FC236}">
                  <a16:creationId xmlns:a16="http://schemas.microsoft.com/office/drawing/2014/main" id="{FE70825F-F5BB-2A42-A076-DCF34282568A}"/>
                </a:ext>
              </a:extLst>
            </p:cNvPr>
            <p:cNvSpPr>
              <a:spLocks noChangeArrowheads="1"/>
            </p:cNvSpPr>
            <p:nvPr/>
          </p:nvSpPr>
          <p:spPr bwMode="auto">
            <a:xfrm>
              <a:off x="4398" y="2180"/>
              <a:ext cx="313" cy="95"/>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39" name="Oval 30">
              <a:extLst>
                <a:ext uri="{FF2B5EF4-FFF2-40B4-BE49-F238E27FC236}">
                  <a16:creationId xmlns:a16="http://schemas.microsoft.com/office/drawing/2014/main" id="{E5C07A67-14B1-2749-8C45-CCF8A7156D5A}"/>
                </a:ext>
              </a:extLst>
            </p:cNvPr>
            <p:cNvSpPr>
              <a:spLocks noChangeArrowheads="1"/>
            </p:cNvSpPr>
            <p:nvPr/>
          </p:nvSpPr>
          <p:spPr bwMode="auto">
            <a:xfrm>
              <a:off x="4966" y="1905"/>
              <a:ext cx="313" cy="81"/>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40" name="Line 31">
              <a:extLst>
                <a:ext uri="{FF2B5EF4-FFF2-40B4-BE49-F238E27FC236}">
                  <a16:creationId xmlns:a16="http://schemas.microsoft.com/office/drawing/2014/main" id="{0542E5EA-1D03-AB4F-9FEC-B3A92BC33B70}"/>
                </a:ext>
              </a:extLst>
            </p:cNvPr>
            <p:cNvSpPr>
              <a:spLocks noChangeShapeType="1"/>
            </p:cNvSpPr>
            <p:nvPr/>
          </p:nvSpPr>
          <p:spPr bwMode="auto">
            <a:xfrm>
              <a:off x="4966" y="1898"/>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41" name="Line 32">
              <a:extLst>
                <a:ext uri="{FF2B5EF4-FFF2-40B4-BE49-F238E27FC236}">
                  <a16:creationId xmlns:a16="http://schemas.microsoft.com/office/drawing/2014/main" id="{5443EC84-61B8-B843-A6E1-5A4F636A64D6}"/>
                </a:ext>
              </a:extLst>
            </p:cNvPr>
            <p:cNvSpPr>
              <a:spLocks noChangeShapeType="1"/>
            </p:cNvSpPr>
            <p:nvPr/>
          </p:nvSpPr>
          <p:spPr bwMode="auto">
            <a:xfrm>
              <a:off x="5279" y="1898"/>
              <a:ext cx="0" cy="5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42" name="Rectangle 33">
              <a:extLst>
                <a:ext uri="{FF2B5EF4-FFF2-40B4-BE49-F238E27FC236}">
                  <a16:creationId xmlns:a16="http://schemas.microsoft.com/office/drawing/2014/main" id="{9782BC94-E1A7-5740-A6A1-585BA6B4E039}"/>
                </a:ext>
              </a:extLst>
            </p:cNvPr>
            <p:cNvSpPr>
              <a:spLocks noChangeArrowheads="1"/>
            </p:cNvSpPr>
            <p:nvPr/>
          </p:nvSpPr>
          <p:spPr bwMode="auto">
            <a:xfrm>
              <a:off x="4966" y="1898"/>
              <a:ext cx="310" cy="49"/>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43" name="Oval 34">
              <a:extLst>
                <a:ext uri="{FF2B5EF4-FFF2-40B4-BE49-F238E27FC236}">
                  <a16:creationId xmlns:a16="http://schemas.microsoft.com/office/drawing/2014/main" id="{347E1E2B-9AA3-814E-88C5-98C1961995D2}"/>
                </a:ext>
              </a:extLst>
            </p:cNvPr>
            <p:cNvSpPr>
              <a:spLocks noChangeArrowheads="1"/>
            </p:cNvSpPr>
            <p:nvPr/>
          </p:nvSpPr>
          <p:spPr bwMode="auto">
            <a:xfrm>
              <a:off x="4963" y="1839"/>
              <a:ext cx="313" cy="95"/>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44" name="Freeform 35">
              <a:extLst>
                <a:ext uri="{FF2B5EF4-FFF2-40B4-BE49-F238E27FC236}">
                  <a16:creationId xmlns:a16="http://schemas.microsoft.com/office/drawing/2014/main" id="{321283E4-4A33-8C40-9132-D98702BFF0D3}"/>
                </a:ext>
              </a:extLst>
            </p:cNvPr>
            <p:cNvSpPr>
              <a:spLocks/>
            </p:cNvSpPr>
            <p:nvPr/>
          </p:nvSpPr>
          <p:spPr bwMode="auto">
            <a:xfrm>
              <a:off x="4557" y="1647"/>
              <a:ext cx="1" cy="522"/>
            </a:xfrm>
            <a:custGeom>
              <a:avLst/>
              <a:gdLst>
                <a:gd name="T0" fmla="*/ 0 w 1"/>
                <a:gd name="T1" fmla="*/ 0 h 522"/>
                <a:gd name="T2" fmla="*/ 0 w 1"/>
                <a:gd name="T3" fmla="*/ 522 h 522"/>
                <a:gd name="T4" fmla="*/ 0 60000 65536"/>
                <a:gd name="T5" fmla="*/ 0 60000 65536"/>
                <a:gd name="T6" fmla="*/ 0 w 1"/>
                <a:gd name="T7" fmla="*/ 0 h 522"/>
                <a:gd name="T8" fmla="*/ 1 w 1"/>
                <a:gd name="T9" fmla="*/ 522 h 522"/>
              </a:gdLst>
              <a:ahLst/>
              <a:cxnLst>
                <a:cxn ang="T4">
                  <a:pos x="T0" y="T1"/>
                </a:cxn>
                <a:cxn ang="T5">
                  <a:pos x="T2" y="T3"/>
                </a:cxn>
              </a:cxnLst>
              <a:rect l="T6" t="T7" r="T8" b="T9"/>
              <a:pathLst>
                <a:path w="1" h="522">
                  <a:moveTo>
                    <a:pt x="0" y="0"/>
                  </a:moveTo>
                  <a:lnTo>
                    <a:pt x="0" y="522"/>
                  </a:lnTo>
                </a:path>
              </a:pathLst>
            </a:custGeom>
            <a:noFill/>
            <a:ln w="1270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45" name="Freeform 36">
              <a:extLst>
                <a:ext uri="{FF2B5EF4-FFF2-40B4-BE49-F238E27FC236}">
                  <a16:creationId xmlns:a16="http://schemas.microsoft.com/office/drawing/2014/main" id="{E75C929F-25A5-CE44-BC4C-F4689510C261}"/>
                </a:ext>
              </a:extLst>
            </p:cNvPr>
            <p:cNvSpPr>
              <a:spLocks/>
            </p:cNvSpPr>
            <p:nvPr/>
          </p:nvSpPr>
          <p:spPr bwMode="auto">
            <a:xfrm>
              <a:off x="3864" y="1653"/>
              <a:ext cx="1" cy="537"/>
            </a:xfrm>
            <a:custGeom>
              <a:avLst/>
              <a:gdLst>
                <a:gd name="T0" fmla="*/ 0 w 1"/>
                <a:gd name="T1" fmla="*/ 0 h 537"/>
                <a:gd name="T2" fmla="*/ 0 w 1"/>
                <a:gd name="T3" fmla="*/ 537 h 537"/>
                <a:gd name="T4" fmla="*/ 0 60000 65536"/>
                <a:gd name="T5" fmla="*/ 0 60000 65536"/>
                <a:gd name="T6" fmla="*/ 0 w 1"/>
                <a:gd name="T7" fmla="*/ 0 h 537"/>
                <a:gd name="T8" fmla="*/ 1 w 1"/>
                <a:gd name="T9" fmla="*/ 537 h 537"/>
              </a:gdLst>
              <a:ahLst/>
              <a:cxnLst>
                <a:cxn ang="T4">
                  <a:pos x="T0" y="T1"/>
                </a:cxn>
                <a:cxn ang="T5">
                  <a:pos x="T2" y="T3"/>
                </a:cxn>
              </a:cxnLst>
              <a:rect l="T6" t="T7" r="T8" b="T9"/>
              <a:pathLst>
                <a:path w="1" h="537">
                  <a:moveTo>
                    <a:pt x="0" y="0"/>
                  </a:moveTo>
                  <a:lnTo>
                    <a:pt x="0" y="537"/>
                  </a:lnTo>
                </a:path>
              </a:pathLst>
            </a:custGeom>
            <a:noFill/>
            <a:ln w="1270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46" name="Freeform 37">
              <a:extLst>
                <a:ext uri="{FF2B5EF4-FFF2-40B4-BE49-F238E27FC236}">
                  <a16:creationId xmlns:a16="http://schemas.microsoft.com/office/drawing/2014/main" id="{145717E6-3976-BF4C-B776-D1C932E8D60A}"/>
                </a:ext>
              </a:extLst>
            </p:cNvPr>
            <p:cNvSpPr>
              <a:spLocks/>
            </p:cNvSpPr>
            <p:nvPr/>
          </p:nvSpPr>
          <p:spPr bwMode="auto">
            <a:xfrm>
              <a:off x="4029" y="1638"/>
              <a:ext cx="504" cy="600"/>
            </a:xfrm>
            <a:custGeom>
              <a:avLst/>
              <a:gdLst>
                <a:gd name="T0" fmla="*/ 0 w 378"/>
                <a:gd name="T1" fmla="*/ 11993521 h 174"/>
                <a:gd name="T2" fmla="*/ 5035 w 378"/>
                <a:gd name="T3" fmla="*/ 0 h 174"/>
                <a:gd name="T4" fmla="*/ 0 60000 65536"/>
                <a:gd name="T5" fmla="*/ 0 60000 65536"/>
                <a:gd name="T6" fmla="*/ 0 w 378"/>
                <a:gd name="T7" fmla="*/ 0 h 174"/>
                <a:gd name="T8" fmla="*/ 378 w 378"/>
                <a:gd name="T9" fmla="*/ 174 h 174"/>
              </a:gdLst>
              <a:ahLst/>
              <a:cxnLst>
                <a:cxn ang="T4">
                  <a:pos x="T0" y="T1"/>
                </a:cxn>
                <a:cxn ang="T5">
                  <a:pos x="T2" y="T3"/>
                </a:cxn>
              </a:cxnLst>
              <a:rect l="T6" t="T7" r="T8" b="T9"/>
              <a:pathLst>
                <a:path w="378" h="174">
                  <a:moveTo>
                    <a:pt x="0" y="174"/>
                  </a:moveTo>
                  <a:lnTo>
                    <a:pt x="378" y="0"/>
                  </a:lnTo>
                </a:path>
              </a:pathLst>
            </a:custGeom>
            <a:noFill/>
            <a:ln w="1270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47" name="Freeform 38">
              <a:extLst>
                <a:ext uri="{FF2B5EF4-FFF2-40B4-BE49-F238E27FC236}">
                  <a16:creationId xmlns:a16="http://schemas.microsoft.com/office/drawing/2014/main" id="{A208B769-70F6-9E4C-960A-A8DFC0ECA40A}"/>
                </a:ext>
              </a:extLst>
            </p:cNvPr>
            <p:cNvSpPr>
              <a:spLocks/>
            </p:cNvSpPr>
            <p:nvPr/>
          </p:nvSpPr>
          <p:spPr bwMode="auto">
            <a:xfrm>
              <a:off x="4716" y="1986"/>
              <a:ext cx="366" cy="270"/>
            </a:xfrm>
            <a:custGeom>
              <a:avLst/>
              <a:gdLst>
                <a:gd name="T0" fmla="*/ 0 w 366"/>
                <a:gd name="T1" fmla="*/ 270 h 270"/>
                <a:gd name="T2" fmla="*/ 366 w 366"/>
                <a:gd name="T3" fmla="*/ 0 h 270"/>
                <a:gd name="T4" fmla="*/ 0 60000 65536"/>
                <a:gd name="T5" fmla="*/ 0 60000 65536"/>
                <a:gd name="T6" fmla="*/ 0 w 366"/>
                <a:gd name="T7" fmla="*/ 0 h 270"/>
                <a:gd name="T8" fmla="*/ 366 w 366"/>
                <a:gd name="T9" fmla="*/ 270 h 270"/>
              </a:gdLst>
              <a:ahLst/>
              <a:cxnLst>
                <a:cxn ang="T4">
                  <a:pos x="T0" y="T1"/>
                </a:cxn>
                <a:cxn ang="T5">
                  <a:pos x="T2" y="T3"/>
                </a:cxn>
              </a:cxnLst>
              <a:rect l="T6" t="T7" r="T8" b="T9"/>
              <a:pathLst>
                <a:path w="366" h="270">
                  <a:moveTo>
                    <a:pt x="0" y="270"/>
                  </a:moveTo>
                  <a:lnTo>
                    <a:pt x="366" y="0"/>
                  </a:lnTo>
                </a:path>
              </a:pathLst>
            </a:custGeom>
            <a:noFill/>
            <a:ln w="1270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48" name="Freeform 39">
              <a:extLst>
                <a:ext uri="{FF2B5EF4-FFF2-40B4-BE49-F238E27FC236}">
                  <a16:creationId xmlns:a16="http://schemas.microsoft.com/office/drawing/2014/main" id="{B59A27ED-2064-ED4C-B8FC-0E8B32DB7B8A}"/>
                </a:ext>
              </a:extLst>
            </p:cNvPr>
            <p:cNvSpPr>
              <a:spLocks/>
            </p:cNvSpPr>
            <p:nvPr/>
          </p:nvSpPr>
          <p:spPr bwMode="auto">
            <a:xfrm>
              <a:off x="4035" y="2268"/>
              <a:ext cx="366" cy="1"/>
            </a:xfrm>
            <a:custGeom>
              <a:avLst/>
              <a:gdLst>
                <a:gd name="T0" fmla="*/ 36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49" name="Freeform 40">
              <a:extLst>
                <a:ext uri="{FF2B5EF4-FFF2-40B4-BE49-F238E27FC236}">
                  <a16:creationId xmlns:a16="http://schemas.microsoft.com/office/drawing/2014/main" id="{121316DC-42A4-644A-9197-5C50258A0563}"/>
                </a:ext>
              </a:extLst>
            </p:cNvPr>
            <p:cNvSpPr>
              <a:spLocks/>
            </p:cNvSpPr>
            <p:nvPr/>
          </p:nvSpPr>
          <p:spPr bwMode="auto">
            <a:xfrm>
              <a:off x="3444" y="1944"/>
              <a:ext cx="276" cy="264"/>
            </a:xfrm>
            <a:custGeom>
              <a:avLst/>
              <a:gdLst>
                <a:gd name="T0" fmla="*/ 276 w 276"/>
                <a:gd name="T1" fmla="*/ 264 h 264"/>
                <a:gd name="T2" fmla="*/ 0 w 276"/>
                <a:gd name="T3" fmla="*/ 0 h 264"/>
                <a:gd name="T4" fmla="*/ 0 60000 65536"/>
                <a:gd name="T5" fmla="*/ 0 60000 65536"/>
                <a:gd name="T6" fmla="*/ 0 w 276"/>
                <a:gd name="T7" fmla="*/ 0 h 264"/>
                <a:gd name="T8" fmla="*/ 276 w 276"/>
                <a:gd name="T9" fmla="*/ 264 h 264"/>
              </a:gdLst>
              <a:ahLst/>
              <a:cxnLst>
                <a:cxn ang="T4">
                  <a:pos x="T0" y="T1"/>
                </a:cxn>
                <a:cxn ang="T5">
                  <a:pos x="T2" y="T3"/>
                </a:cxn>
              </a:cxnLst>
              <a:rect l="T6" t="T7" r="T8" b="T9"/>
              <a:pathLst>
                <a:path w="276" h="264">
                  <a:moveTo>
                    <a:pt x="276" y="264"/>
                  </a:moveTo>
                  <a:lnTo>
                    <a:pt x="0" y="0"/>
                  </a:lnTo>
                </a:path>
              </a:pathLst>
            </a:custGeom>
            <a:noFill/>
            <a:ln w="1270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50" name="Freeform 41">
              <a:extLst>
                <a:ext uri="{FF2B5EF4-FFF2-40B4-BE49-F238E27FC236}">
                  <a16:creationId xmlns:a16="http://schemas.microsoft.com/office/drawing/2014/main" id="{12DEF568-9364-4644-9D5B-A432330238D4}"/>
                </a:ext>
              </a:extLst>
            </p:cNvPr>
            <p:cNvSpPr>
              <a:spLocks/>
            </p:cNvSpPr>
            <p:nvPr/>
          </p:nvSpPr>
          <p:spPr bwMode="auto">
            <a:xfrm>
              <a:off x="4029" y="1578"/>
              <a:ext cx="366" cy="1"/>
            </a:xfrm>
            <a:custGeom>
              <a:avLst/>
              <a:gdLst>
                <a:gd name="T0" fmla="*/ 36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51" name="Freeform 42">
              <a:extLst>
                <a:ext uri="{FF2B5EF4-FFF2-40B4-BE49-F238E27FC236}">
                  <a16:creationId xmlns:a16="http://schemas.microsoft.com/office/drawing/2014/main" id="{DFA2F297-7F20-564C-A937-26867B0AEE3B}"/>
                </a:ext>
              </a:extLst>
            </p:cNvPr>
            <p:cNvSpPr>
              <a:spLocks/>
            </p:cNvSpPr>
            <p:nvPr/>
          </p:nvSpPr>
          <p:spPr bwMode="auto">
            <a:xfrm>
              <a:off x="4704" y="1575"/>
              <a:ext cx="396" cy="267"/>
            </a:xfrm>
            <a:custGeom>
              <a:avLst/>
              <a:gdLst>
                <a:gd name="T0" fmla="*/ 396 w 396"/>
                <a:gd name="T1" fmla="*/ 267 h 267"/>
                <a:gd name="T2" fmla="*/ 0 w 396"/>
                <a:gd name="T3" fmla="*/ 0 h 267"/>
                <a:gd name="T4" fmla="*/ 0 60000 65536"/>
                <a:gd name="T5" fmla="*/ 0 60000 65536"/>
                <a:gd name="T6" fmla="*/ 0 w 396"/>
                <a:gd name="T7" fmla="*/ 0 h 267"/>
                <a:gd name="T8" fmla="*/ 396 w 396"/>
                <a:gd name="T9" fmla="*/ 267 h 267"/>
              </a:gdLst>
              <a:ahLst/>
              <a:cxnLst>
                <a:cxn ang="T4">
                  <a:pos x="T0" y="T1"/>
                </a:cxn>
                <a:cxn ang="T5">
                  <a:pos x="T2" y="T3"/>
                </a:cxn>
              </a:cxnLst>
              <a:rect l="T6" t="T7" r="T8" b="T9"/>
              <a:pathLst>
                <a:path w="396" h="267">
                  <a:moveTo>
                    <a:pt x="396" y="267"/>
                  </a:moveTo>
                  <a:lnTo>
                    <a:pt x="0" y="0"/>
                  </a:lnTo>
                </a:path>
              </a:pathLst>
            </a:custGeom>
            <a:noFill/>
            <a:ln w="1270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52" name="Freeform 43">
              <a:extLst>
                <a:ext uri="{FF2B5EF4-FFF2-40B4-BE49-F238E27FC236}">
                  <a16:creationId xmlns:a16="http://schemas.microsoft.com/office/drawing/2014/main" id="{62A27136-D795-774F-8FF9-34713D46471F}"/>
                </a:ext>
              </a:extLst>
            </p:cNvPr>
            <p:cNvSpPr>
              <a:spLocks/>
            </p:cNvSpPr>
            <p:nvPr/>
          </p:nvSpPr>
          <p:spPr bwMode="auto">
            <a:xfrm>
              <a:off x="3387" y="1146"/>
              <a:ext cx="1110" cy="645"/>
            </a:xfrm>
            <a:custGeom>
              <a:avLst/>
              <a:gdLst>
                <a:gd name="T0" fmla="*/ 1110 w 1110"/>
                <a:gd name="T1" fmla="*/ 342 h 645"/>
                <a:gd name="T2" fmla="*/ 0 w 1110"/>
                <a:gd name="T3" fmla="*/ 645 h 645"/>
                <a:gd name="T4" fmla="*/ 0 60000 65536"/>
                <a:gd name="T5" fmla="*/ 0 60000 65536"/>
                <a:gd name="T6" fmla="*/ 0 w 1110"/>
                <a:gd name="T7" fmla="*/ 0 h 645"/>
                <a:gd name="T8" fmla="*/ 1110 w 1110"/>
                <a:gd name="T9" fmla="*/ 645 h 645"/>
              </a:gdLst>
              <a:ahLst/>
              <a:cxnLst>
                <a:cxn ang="T4">
                  <a:pos x="T0" y="T1"/>
                </a:cxn>
                <a:cxn ang="T5">
                  <a:pos x="T2" y="T3"/>
                </a:cxn>
              </a:cxnLst>
              <a:rect l="T6" t="T7" r="T8" b="T9"/>
              <a:pathLst>
                <a:path w="1110" h="645">
                  <a:moveTo>
                    <a:pt x="1110" y="342"/>
                  </a:moveTo>
                  <a:cubicBezTo>
                    <a:pt x="1104" y="0"/>
                    <a:pt x="21" y="63"/>
                    <a:pt x="0" y="645"/>
                  </a:cubicBezTo>
                </a:path>
              </a:pathLst>
            </a:custGeom>
            <a:noFill/>
            <a:ln w="1270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653" name="Group 44">
              <a:extLst>
                <a:ext uri="{FF2B5EF4-FFF2-40B4-BE49-F238E27FC236}">
                  <a16:creationId xmlns:a16="http://schemas.microsoft.com/office/drawing/2014/main" id="{C99C2CD4-C4EA-C04D-8AAE-36D8B62990BB}"/>
                </a:ext>
              </a:extLst>
            </p:cNvPr>
            <p:cNvGrpSpPr>
              <a:grpSpLocks/>
            </p:cNvGrpSpPr>
            <p:nvPr/>
          </p:nvGrpSpPr>
          <p:grpSpPr bwMode="auto">
            <a:xfrm>
              <a:off x="3262" y="1744"/>
              <a:ext cx="245" cy="271"/>
              <a:chOff x="2934" y="2425"/>
              <a:chExt cx="249" cy="271"/>
            </a:xfrm>
          </p:grpSpPr>
          <p:sp>
            <p:nvSpPr>
              <p:cNvPr id="679" name="Rectangle 45">
                <a:extLst>
                  <a:ext uri="{FF2B5EF4-FFF2-40B4-BE49-F238E27FC236}">
                    <a16:creationId xmlns:a16="http://schemas.microsoft.com/office/drawing/2014/main" id="{1CABD7F6-8165-8E4A-BE47-7EF07B5564ED}"/>
                  </a:ext>
                </a:extLst>
              </p:cNvPr>
              <p:cNvSpPr>
                <a:spLocks noChangeArrowheads="1"/>
              </p:cNvSpPr>
              <p:nvPr/>
            </p:nvSpPr>
            <p:spPr bwMode="auto">
              <a:xfrm>
                <a:off x="2982" y="2490"/>
                <a:ext cx="144" cy="132"/>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80" name="Text Box 46">
                <a:extLst>
                  <a:ext uri="{FF2B5EF4-FFF2-40B4-BE49-F238E27FC236}">
                    <a16:creationId xmlns:a16="http://schemas.microsoft.com/office/drawing/2014/main" id="{92427952-B2CD-2346-8330-8A5FCBC2B9F6}"/>
                  </a:ext>
                </a:extLst>
              </p:cNvPr>
              <p:cNvSpPr txBox="1">
                <a:spLocks noChangeArrowheads="1"/>
              </p:cNvSpPr>
              <p:nvPr/>
            </p:nvSpPr>
            <p:spPr bwMode="auto">
              <a:xfrm>
                <a:off x="2934" y="2425"/>
                <a:ext cx="249" cy="2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u</a:t>
                </a:r>
                <a:endParaRPr lang="en-US" sz="1800" kern="0" dirty="0">
                  <a:solidFill>
                    <a:srgbClr val="000000"/>
                  </a:solidFill>
                  <a:latin typeface="Avenir Book" panose="020B0503020203020204" pitchFamily="34" charset="-78"/>
                  <a:cs typeface="Avenir Book" panose="020B0503020203020204" pitchFamily="34" charset="-78"/>
                </a:endParaRPr>
              </a:p>
            </p:txBody>
          </p:sp>
        </p:grpSp>
        <p:grpSp>
          <p:nvGrpSpPr>
            <p:cNvPr id="654" name="Group 47">
              <a:extLst>
                <a:ext uri="{FF2B5EF4-FFF2-40B4-BE49-F238E27FC236}">
                  <a16:creationId xmlns:a16="http://schemas.microsoft.com/office/drawing/2014/main" id="{976C96E8-0AD3-E941-A9F5-DF3E1A47DBD2}"/>
                </a:ext>
              </a:extLst>
            </p:cNvPr>
            <p:cNvGrpSpPr>
              <a:grpSpLocks/>
            </p:cNvGrpSpPr>
            <p:nvPr/>
          </p:nvGrpSpPr>
          <p:grpSpPr bwMode="auto">
            <a:xfrm>
              <a:off x="4437" y="2128"/>
              <a:ext cx="236" cy="271"/>
              <a:chOff x="2938" y="2425"/>
              <a:chExt cx="240" cy="271"/>
            </a:xfrm>
          </p:grpSpPr>
          <p:sp>
            <p:nvSpPr>
              <p:cNvPr id="677" name="Rectangle 48">
                <a:extLst>
                  <a:ext uri="{FF2B5EF4-FFF2-40B4-BE49-F238E27FC236}">
                    <a16:creationId xmlns:a16="http://schemas.microsoft.com/office/drawing/2014/main" id="{8916E3C2-1E79-4642-85BC-BCB2EADB203E}"/>
                  </a:ext>
                </a:extLst>
              </p:cNvPr>
              <p:cNvSpPr>
                <a:spLocks noChangeArrowheads="1"/>
              </p:cNvSpPr>
              <p:nvPr/>
            </p:nvSpPr>
            <p:spPr bwMode="auto">
              <a:xfrm>
                <a:off x="2982" y="2490"/>
                <a:ext cx="142" cy="132"/>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78" name="Text Box 49">
                <a:extLst>
                  <a:ext uri="{FF2B5EF4-FFF2-40B4-BE49-F238E27FC236}">
                    <a16:creationId xmlns:a16="http://schemas.microsoft.com/office/drawing/2014/main" id="{031FB18A-DC18-F847-BA60-BD8DC2013EBD}"/>
                  </a:ext>
                </a:extLst>
              </p:cNvPr>
              <p:cNvSpPr txBox="1">
                <a:spLocks noChangeArrowheads="1"/>
              </p:cNvSpPr>
              <p:nvPr/>
            </p:nvSpPr>
            <p:spPr bwMode="auto">
              <a:xfrm>
                <a:off x="2938" y="2425"/>
                <a:ext cx="240" cy="2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y</a:t>
                </a:r>
                <a:endParaRPr lang="en-US" sz="1800" kern="0" dirty="0">
                  <a:solidFill>
                    <a:srgbClr val="000000"/>
                  </a:solidFill>
                  <a:latin typeface="Avenir Book" panose="020B0503020203020204" pitchFamily="34" charset="-78"/>
                  <a:cs typeface="Avenir Book" panose="020B0503020203020204" pitchFamily="34" charset="-78"/>
                </a:endParaRPr>
              </a:p>
            </p:txBody>
          </p:sp>
        </p:grpSp>
        <p:grpSp>
          <p:nvGrpSpPr>
            <p:cNvPr id="655" name="Group 50">
              <a:extLst>
                <a:ext uri="{FF2B5EF4-FFF2-40B4-BE49-F238E27FC236}">
                  <a16:creationId xmlns:a16="http://schemas.microsoft.com/office/drawing/2014/main" id="{15EC6BC8-2051-9B43-8474-12F5179EE95D}"/>
                </a:ext>
              </a:extLst>
            </p:cNvPr>
            <p:cNvGrpSpPr>
              <a:grpSpLocks/>
            </p:cNvGrpSpPr>
            <p:nvPr/>
          </p:nvGrpSpPr>
          <p:grpSpPr bwMode="auto">
            <a:xfrm>
              <a:off x="3754" y="2095"/>
              <a:ext cx="252" cy="310"/>
              <a:chOff x="2931" y="2395"/>
              <a:chExt cx="253" cy="310"/>
            </a:xfrm>
          </p:grpSpPr>
          <p:sp>
            <p:nvSpPr>
              <p:cNvPr id="675" name="Rectangle 51">
                <a:extLst>
                  <a:ext uri="{FF2B5EF4-FFF2-40B4-BE49-F238E27FC236}">
                    <a16:creationId xmlns:a16="http://schemas.microsoft.com/office/drawing/2014/main" id="{1AF33268-294F-4241-927A-6DBA3F2D728D}"/>
                  </a:ext>
                </a:extLst>
              </p:cNvPr>
              <p:cNvSpPr>
                <a:spLocks noChangeArrowheads="1"/>
              </p:cNvSpPr>
              <p:nvPr/>
            </p:nvSpPr>
            <p:spPr bwMode="auto">
              <a:xfrm>
                <a:off x="2982" y="2490"/>
                <a:ext cx="144" cy="132"/>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76" name="Text Box 52">
                <a:extLst>
                  <a:ext uri="{FF2B5EF4-FFF2-40B4-BE49-F238E27FC236}">
                    <a16:creationId xmlns:a16="http://schemas.microsoft.com/office/drawing/2014/main" id="{8B945CFB-A2BC-1D42-84E4-882BBC95E28F}"/>
                  </a:ext>
                </a:extLst>
              </p:cNvPr>
              <p:cNvSpPr txBox="1">
                <a:spLocks noChangeArrowheads="1"/>
              </p:cNvSpPr>
              <p:nvPr/>
            </p:nvSpPr>
            <p:spPr bwMode="auto">
              <a:xfrm>
                <a:off x="2931" y="2395"/>
                <a:ext cx="253" cy="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800" kern="0" dirty="0">
                    <a:solidFill>
                      <a:srgbClr val="000000"/>
                    </a:solidFill>
                    <a:latin typeface="Avenir Book" panose="020B0503020203020204" pitchFamily="34" charset="-78"/>
                    <a:cs typeface="Avenir Book" panose="020B0503020203020204" pitchFamily="34" charset="-78"/>
                  </a:rPr>
                  <a:t>x</a:t>
                </a:r>
              </a:p>
            </p:txBody>
          </p:sp>
        </p:grpSp>
        <p:grpSp>
          <p:nvGrpSpPr>
            <p:cNvPr id="656" name="Group 53">
              <a:extLst>
                <a:ext uri="{FF2B5EF4-FFF2-40B4-BE49-F238E27FC236}">
                  <a16:creationId xmlns:a16="http://schemas.microsoft.com/office/drawing/2014/main" id="{FDD8B679-D777-2E4D-9A1F-C71EC712AEB9}"/>
                </a:ext>
              </a:extLst>
            </p:cNvPr>
            <p:cNvGrpSpPr>
              <a:grpSpLocks/>
            </p:cNvGrpSpPr>
            <p:nvPr/>
          </p:nvGrpSpPr>
          <p:grpSpPr bwMode="auto">
            <a:xfrm>
              <a:off x="4413" y="1438"/>
              <a:ext cx="272" cy="271"/>
              <a:chOff x="2920" y="2425"/>
              <a:chExt cx="276" cy="271"/>
            </a:xfrm>
          </p:grpSpPr>
          <p:sp>
            <p:nvSpPr>
              <p:cNvPr id="673" name="Rectangle 54">
                <a:extLst>
                  <a:ext uri="{FF2B5EF4-FFF2-40B4-BE49-F238E27FC236}">
                    <a16:creationId xmlns:a16="http://schemas.microsoft.com/office/drawing/2014/main" id="{6EA1D1BF-D644-594E-9DC3-6D0351A4B43B}"/>
                  </a:ext>
                </a:extLst>
              </p:cNvPr>
              <p:cNvSpPr>
                <a:spLocks noChangeArrowheads="1"/>
              </p:cNvSpPr>
              <p:nvPr/>
            </p:nvSpPr>
            <p:spPr bwMode="auto">
              <a:xfrm>
                <a:off x="2982" y="2490"/>
                <a:ext cx="146" cy="132"/>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74" name="Text Box 55">
                <a:extLst>
                  <a:ext uri="{FF2B5EF4-FFF2-40B4-BE49-F238E27FC236}">
                    <a16:creationId xmlns:a16="http://schemas.microsoft.com/office/drawing/2014/main" id="{8FCBB617-DEFB-9744-B8A4-4E1E68D8A3D0}"/>
                  </a:ext>
                </a:extLst>
              </p:cNvPr>
              <p:cNvSpPr txBox="1">
                <a:spLocks noChangeArrowheads="1"/>
              </p:cNvSpPr>
              <p:nvPr/>
            </p:nvSpPr>
            <p:spPr bwMode="auto">
              <a:xfrm>
                <a:off x="2920" y="2425"/>
                <a:ext cx="276" cy="2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w</a:t>
                </a:r>
                <a:endParaRPr lang="en-US" sz="1800" kern="0" dirty="0">
                  <a:solidFill>
                    <a:srgbClr val="000000"/>
                  </a:solidFill>
                  <a:latin typeface="Avenir Book" panose="020B0503020203020204" pitchFamily="34" charset="-78"/>
                  <a:cs typeface="Avenir Book" panose="020B0503020203020204" pitchFamily="34" charset="-78"/>
                </a:endParaRPr>
              </a:p>
            </p:txBody>
          </p:sp>
        </p:grpSp>
        <p:grpSp>
          <p:nvGrpSpPr>
            <p:cNvPr id="657" name="Group 56">
              <a:extLst>
                <a:ext uri="{FF2B5EF4-FFF2-40B4-BE49-F238E27FC236}">
                  <a16:creationId xmlns:a16="http://schemas.microsoft.com/office/drawing/2014/main" id="{28C30620-9B81-5A4E-A97C-60B4E0E32A0C}"/>
                </a:ext>
              </a:extLst>
            </p:cNvPr>
            <p:cNvGrpSpPr>
              <a:grpSpLocks/>
            </p:cNvGrpSpPr>
            <p:nvPr/>
          </p:nvGrpSpPr>
          <p:grpSpPr bwMode="auto">
            <a:xfrm>
              <a:off x="3747" y="1438"/>
              <a:ext cx="236" cy="271"/>
              <a:chOff x="2938" y="2425"/>
              <a:chExt cx="240" cy="271"/>
            </a:xfrm>
          </p:grpSpPr>
          <p:sp>
            <p:nvSpPr>
              <p:cNvPr id="671" name="Rectangle 57">
                <a:extLst>
                  <a:ext uri="{FF2B5EF4-FFF2-40B4-BE49-F238E27FC236}">
                    <a16:creationId xmlns:a16="http://schemas.microsoft.com/office/drawing/2014/main" id="{1A44830E-FAAD-D047-825F-D463DC07C53C}"/>
                  </a:ext>
                </a:extLst>
              </p:cNvPr>
              <p:cNvSpPr>
                <a:spLocks noChangeArrowheads="1"/>
              </p:cNvSpPr>
              <p:nvPr/>
            </p:nvSpPr>
            <p:spPr bwMode="auto">
              <a:xfrm>
                <a:off x="2982" y="2490"/>
                <a:ext cx="142" cy="132"/>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72" name="Text Box 58">
                <a:extLst>
                  <a:ext uri="{FF2B5EF4-FFF2-40B4-BE49-F238E27FC236}">
                    <a16:creationId xmlns:a16="http://schemas.microsoft.com/office/drawing/2014/main" id="{4A4BE0CE-ED8E-064B-AF09-AA4FC512E02E}"/>
                  </a:ext>
                </a:extLst>
              </p:cNvPr>
              <p:cNvSpPr txBox="1">
                <a:spLocks noChangeArrowheads="1"/>
              </p:cNvSpPr>
              <p:nvPr/>
            </p:nvSpPr>
            <p:spPr bwMode="auto">
              <a:xfrm>
                <a:off x="2938" y="2425"/>
                <a:ext cx="240" cy="2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v</a:t>
                </a:r>
                <a:endParaRPr lang="en-US" sz="1800" kern="0" dirty="0">
                  <a:solidFill>
                    <a:srgbClr val="000000"/>
                  </a:solidFill>
                  <a:latin typeface="Avenir Book" panose="020B0503020203020204" pitchFamily="34" charset="-78"/>
                  <a:cs typeface="Avenir Book" panose="020B0503020203020204" pitchFamily="34" charset="-78"/>
                </a:endParaRPr>
              </a:p>
            </p:txBody>
          </p:sp>
        </p:grpSp>
        <p:grpSp>
          <p:nvGrpSpPr>
            <p:cNvPr id="658" name="Group 59">
              <a:extLst>
                <a:ext uri="{FF2B5EF4-FFF2-40B4-BE49-F238E27FC236}">
                  <a16:creationId xmlns:a16="http://schemas.microsoft.com/office/drawing/2014/main" id="{C1F4D6C9-E81E-624A-B436-921840F8DFA8}"/>
                </a:ext>
              </a:extLst>
            </p:cNvPr>
            <p:cNvGrpSpPr>
              <a:grpSpLocks/>
            </p:cNvGrpSpPr>
            <p:nvPr/>
          </p:nvGrpSpPr>
          <p:grpSpPr bwMode="auto">
            <a:xfrm>
              <a:off x="5004" y="1756"/>
              <a:ext cx="237" cy="310"/>
              <a:chOff x="2936" y="2395"/>
              <a:chExt cx="240" cy="310"/>
            </a:xfrm>
          </p:grpSpPr>
          <p:sp>
            <p:nvSpPr>
              <p:cNvPr id="669" name="Rectangle 60">
                <a:extLst>
                  <a:ext uri="{FF2B5EF4-FFF2-40B4-BE49-F238E27FC236}">
                    <a16:creationId xmlns:a16="http://schemas.microsoft.com/office/drawing/2014/main" id="{245262F4-4026-E949-9DCB-BB9B5D9D526B}"/>
                  </a:ext>
                </a:extLst>
              </p:cNvPr>
              <p:cNvSpPr>
                <a:spLocks noChangeArrowheads="1"/>
              </p:cNvSpPr>
              <p:nvPr/>
            </p:nvSpPr>
            <p:spPr bwMode="auto">
              <a:xfrm>
                <a:off x="2982" y="2490"/>
                <a:ext cx="142" cy="132"/>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70" name="Text Box 61">
                <a:extLst>
                  <a:ext uri="{FF2B5EF4-FFF2-40B4-BE49-F238E27FC236}">
                    <a16:creationId xmlns:a16="http://schemas.microsoft.com/office/drawing/2014/main" id="{AEB3CE28-3923-3C4E-B064-B7F0BA975A57}"/>
                  </a:ext>
                </a:extLst>
              </p:cNvPr>
              <p:cNvSpPr txBox="1">
                <a:spLocks noChangeArrowheads="1"/>
              </p:cNvSpPr>
              <p:nvPr/>
            </p:nvSpPr>
            <p:spPr bwMode="auto">
              <a:xfrm>
                <a:off x="2936" y="2395"/>
                <a:ext cx="240" cy="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800" kern="0" dirty="0">
                    <a:solidFill>
                      <a:srgbClr val="000000"/>
                    </a:solidFill>
                    <a:latin typeface="Avenir Book" panose="020B0503020203020204" pitchFamily="34" charset="-78"/>
                    <a:cs typeface="Avenir Book" panose="020B0503020203020204" pitchFamily="34" charset="-78"/>
                  </a:rPr>
                  <a:t>z</a:t>
                </a:r>
              </a:p>
            </p:txBody>
          </p:sp>
        </p:grpSp>
        <p:sp>
          <p:nvSpPr>
            <p:cNvPr id="659" name="Text Box 62">
              <a:extLst>
                <a:ext uri="{FF2B5EF4-FFF2-40B4-BE49-F238E27FC236}">
                  <a16:creationId xmlns:a16="http://schemas.microsoft.com/office/drawing/2014/main" id="{701B1242-762A-7549-8469-E0E6A324702A}"/>
                </a:ext>
              </a:extLst>
            </p:cNvPr>
            <p:cNvSpPr txBox="1">
              <a:spLocks noChangeArrowheads="1"/>
            </p:cNvSpPr>
            <p:nvPr/>
          </p:nvSpPr>
          <p:spPr bwMode="auto">
            <a:xfrm>
              <a:off x="3474" y="1568"/>
              <a:ext cx="236"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2</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660" name="Text Box 63">
              <a:extLst>
                <a:ext uri="{FF2B5EF4-FFF2-40B4-BE49-F238E27FC236}">
                  <a16:creationId xmlns:a16="http://schemas.microsoft.com/office/drawing/2014/main" id="{92C7415C-205B-0141-A835-E28CCFE34A27}"/>
                </a:ext>
              </a:extLst>
            </p:cNvPr>
            <p:cNvSpPr txBox="1">
              <a:spLocks noChangeArrowheads="1"/>
            </p:cNvSpPr>
            <p:nvPr/>
          </p:nvSpPr>
          <p:spPr bwMode="auto">
            <a:xfrm>
              <a:off x="3822" y="1787"/>
              <a:ext cx="236"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2</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661" name="Text Box 64">
              <a:extLst>
                <a:ext uri="{FF2B5EF4-FFF2-40B4-BE49-F238E27FC236}">
                  <a16:creationId xmlns:a16="http://schemas.microsoft.com/office/drawing/2014/main" id="{F0F0E459-A754-BC42-AAB4-E313BB45E849}"/>
                </a:ext>
              </a:extLst>
            </p:cNvPr>
            <p:cNvSpPr txBox="1">
              <a:spLocks noChangeArrowheads="1"/>
            </p:cNvSpPr>
            <p:nvPr/>
          </p:nvSpPr>
          <p:spPr bwMode="auto">
            <a:xfrm>
              <a:off x="3387" y="2000"/>
              <a:ext cx="236"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1</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662" name="Text Box 65">
              <a:extLst>
                <a:ext uri="{FF2B5EF4-FFF2-40B4-BE49-F238E27FC236}">
                  <a16:creationId xmlns:a16="http://schemas.microsoft.com/office/drawing/2014/main" id="{5A0B6924-9D83-BD4A-8CFE-9500663C144B}"/>
                </a:ext>
              </a:extLst>
            </p:cNvPr>
            <p:cNvSpPr txBox="1">
              <a:spLocks noChangeArrowheads="1"/>
            </p:cNvSpPr>
            <p:nvPr/>
          </p:nvSpPr>
          <p:spPr bwMode="auto">
            <a:xfrm>
              <a:off x="4206" y="1880"/>
              <a:ext cx="236"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3</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663" name="Text Box 66">
              <a:extLst>
                <a:ext uri="{FF2B5EF4-FFF2-40B4-BE49-F238E27FC236}">
                  <a16:creationId xmlns:a16="http://schemas.microsoft.com/office/drawing/2014/main" id="{6E3E3D55-9237-C845-9A8D-D340C3E115D1}"/>
                </a:ext>
              </a:extLst>
            </p:cNvPr>
            <p:cNvSpPr txBox="1">
              <a:spLocks noChangeArrowheads="1"/>
            </p:cNvSpPr>
            <p:nvPr/>
          </p:nvSpPr>
          <p:spPr bwMode="auto">
            <a:xfrm>
              <a:off x="4143" y="2234"/>
              <a:ext cx="236"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1</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664" name="Text Box 67">
              <a:extLst>
                <a:ext uri="{FF2B5EF4-FFF2-40B4-BE49-F238E27FC236}">
                  <a16:creationId xmlns:a16="http://schemas.microsoft.com/office/drawing/2014/main" id="{D025C99C-DFC7-0A4F-8AAA-17320A7C5C47}"/>
                </a:ext>
              </a:extLst>
            </p:cNvPr>
            <p:cNvSpPr txBox="1">
              <a:spLocks noChangeArrowheads="1"/>
            </p:cNvSpPr>
            <p:nvPr/>
          </p:nvSpPr>
          <p:spPr bwMode="auto">
            <a:xfrm>
              <a:off x="4503" y="1805"/>
              <a:ext cx="236"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1</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665" name="Text Box 68">
              <a:extLst>
                <a:ext uri="{FF2B5EF4-FFF2-40B4-BE49-F238E27FC236}">
                  <a16:creationId xmlns:a16="http://schemas.microsoft.com/office/drawing/2014/main" id="{30F29813-395E-A44E-BB9F-87C86902AF0B}"/>
                </a:ext>
              </a:extLst>
            </p:cNvPr>
            <p:cNvSpPr txBox="1">
              <a:spLocks noChangeArrowheads="1"/>
            </p:cNvSpPr>
            <p:nvPr/>
          </p:nvSpPr>
          <p:spPr bwMode="auto">
            <a:xfrm>
              <a:off x="4863" y="2069"/>
              <a:ext cx="236"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2</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666" name="Text Box 69">
              <a:extLst>
                <a:ext uri="{FF2B5EF4-FFF2-40B4-BE49-F238E27FC236}">
                  <a16:creationId xmlns:a16="http://schemas.microsoft.com/office/drawing/2014/main" id="{2B974974-7BCD-014C-BD76-E756B6797CED}"/>
                </a:ext>
              </a:extLst>
            </p:cNvPr>
            <p:cNvSpPr txBox="1">
              <a:spLocks noChangeArrowheads="1"/>
            </p:cNvSpPr>
            <p:nvPr/>
          </p:nvSpPr>
          <p:spPr bwMode="auto">
            <a:xfrm>
              <a:off x="4836" y="1532"/>
              <a:ext cx="236"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5</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667" name="Text Box 70">
              <a:extLst>
                <a:ext uri="{FF2B5EF4-FFF2-40B4-BE49-F238E27FC236}">
                  <a16:creationId xmlns:a16="http://schemas.microsoft.com/office/drawing/2014/main" id="{F094EC90-E0AA-CB45-95E4-B52B0E9BC42E}"/>
                </a:ext>
              </a:extLst>
            </p:cNvPr>
            <p:cNvSpPr txBox="1">
              <a:spLocks noChangeArrowheads="1"/>
            </p:cNvSpPr>
            <p:nvPr/>
          </p:nvSpPr>
          <p:spPr bwMode="auto">
            <a:xfrm>
              <a:off x="4101" y="1382"/>
              <a:ext cx="236"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3</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668" name="Text Box 71">
              <a:extLst>
                <a:ext uri="{FF2B5EF4-FFF2-40B4-BE49-F238E27FC236}">
                  <a16:creationId xmlns:a16="http://schemas.microsoft.com/office/drawing/2014/main" id="{CBA2DE5C-9821-9E47-AB4D-09462934E67F}"/>
                </a:ext>
              </a:extLst>
            </p:cNvPr>
            <p:cNvSpPr txBox="1">
              <a:spLocks noChangeArrowheads="1"/>
            </p:cNvSpPr>
            <p:nvPr/>
          </p:nvSpPr>
          <p:spPr bwMode="auto">
            <a:xfrm>
              <a:off x="3750" y="1115"/>
              <a:ext cx="236"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5</a:t>
              </a:r>
              <a:endParaRPr lang="en-US" sz="1800" kern="0" dirty="0">
                <a:solidFill>
                  <a:srgbClr val="000000"/>
                </a:solidFill>
                <a:latin typeface="Avenir Book" panose="020B0503020203020204" pitchFamily="34" charset="-78"/>
                <a:cs typeface="Avenir Book" panose="020B0503020203020204" pitchFamily="34" charset="-78"/>
              </a:endParaRPr>
            </a:p>
          </p:txBody>
        </p:sp>
      </p:grpSp>
      <p:sp>
        <p:nvSpPr>
          <p:cNvPr id="3" name="Rectangle 3">
            <a:extLst>
              <a:ext uri="{FF2B5EF4-FFF2-40B4-BE49-F238E27FC236}">
                <a16:creationId xmlns:a16="http://schemas.microsoft.com/office/drawing/2014/main" id="{2DD8F8C0-103C-DCE3-0A42-0B0285DEF725}"/>
              </a:ext>
            </a:extLst>
          </p:cNvPr>
          <p:cNvSpPr txBox="1">
            <a:spLocks noChangeArrowheads="1"/>
          </p:cNvSpPr>
          <p:nvPr/>
        </p:nvSpPr>
        <p:spPr>
          <a:xfrm>
            <a:off x="4382345" y="1292771"/>
            <a:ext cx="8111386" cy="4632168"/>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sz="2100" dirty="0">
                <a:latin typeface="Avenir Book" panose="020B0503020203020204" pitchFamily="34" charset="-78"/>
                <a:cs typeface="Avenir Book" panose="020B0503020203020204" pitchFamily="34" charset="-78"/>
              </a:rPr>
              <a:t>Graph: G = (N,E)</a:t>
            </a:r>
          </a:p>
          <a:p>
            <a:r>
              <a:rPr lang="en-US" sz="2100" dirty="0" err="1">
                <a:latin typeface="Avenir Book" panose="020B0503020203020204" pitchFamily="34" charset="-78"/>
                <a:cs typeface="Avenir Book" panose="020B0503020203020204" pitchFamily="34" charset="-78"/>
              </a:rPr>
              <a:t>c</a:t>
            </a:r>
            <a:r>
              <a:rPr lang="en-US" sz="2100" baseline="-25000" dirty="0" err="1">
                <a:latin typeface="Avenir Book" panose="020B0503020203020204" pitchFamily="34" charset="-78"/>
                <a:cs typeface="Avenir Book" panose="020B0503020203020204" pitchFamily="34" charset="-78"/>
              </a:rPr>
              <a:t>a,b</a:t>
            </a:r>
            <a:r>
              <a:rPr lang="en-US" sz="2100" dirty="0">
                <a:latin typeface="Avenir Book" panose="020B0503020203020204" pitchFamily="34" charset="-78"/>
                <a:cs typeface="Avenir Book" panose="020B0503020203020204" pitchFamily="34" charset="-78"/>
              </a:rPr>
              <a:t>: cost of </a:t>
            </a:r>
            <a:r>
              <a:rPr lang="en-US" sz="2100" dirty="0">
                <a:solidFill>
                  <a:srgbClr val="0000A8"/>
                </a:solidFill>
                <a:latin typeface="Avenir Book" panose="020B0503020203020204" pitchFamily="34" charset="-78"/>
                <a:cs typeface="Avenir Book" panose="020B0503020203020204" pitchFamily="34" charset="-78"/>
              </a:rPr>
              <a:t>direct</a:t>
            </a:r>
            <a:r>
              <a:rPr lang="en-US" sz="2100" dirty="0">
                <a:latin typeface="Avenir Book" panose="020B0503020203020204" pitchFamily="34" charset="-78"/>
                <a:cs typeface="Avenir Book" panose="020B0503020203020204" pitchFamily="34" charset="-78"/>
              </a:rPr>
              <a:t> link connecting a and b</a:t>
            </a:r>
          </a:p>
          <a:p>
            <a:pPr lvl="1"/>
            <a:r>
              <a:rPr lang="en-US" sz="1700" dirty="0">
                <a:latin typeface="Avenir Book" panose="020B0503020203020204" pitchFamily="34" charset="-78"/>
                <a:cs typeface="Avenir Book" panose="020B0503020203020204" pitchFamily="34" charset="-78"/>
              </a:rPr>
              <a:t>e.g., </a:t>
            </a:r>
            <a:r>
              <a:rPr lang="en-US" sz="1700" dirty="0" err="1">
                <a:latin typeface="Avenir Book" panose="020B0503020203020204" pitchFamily="34" charset="-78"/>
                <a:cs typeface="Avenir Book" panose="020B0503020203020204" pitchFamily="34" charset="-78"/>
              </a:rPr>
              <a:t>c</a:t>
            </a:r>
            <a:r>
              <a:rPr lang="en-US" sz="1700" baseline="-25000" dirty="0" err="1">
                <a:latin typeface="Avenir Book" panose="020B0503020203020204" pitchFamily="34" charset="-78"/>
                <a:cs typeface="Avenir Book" panose="020B0503020203020204" pitchFamily="34" charset="-78"/>
              </a:rPr>
              <a:t>w,z</a:t>
            </a:r>
            <a:r>
              <a:rPr lang="en-US" sz="1700" baseline="-25000" dirty="0">
                <a:latin typeface="Avenir Book" panose="020B0503020203020204" pitchFamily="34" charset="-78"/>
                <a:cs typeface="Avenir Book" panose="020B0503020203020204" pitchFamily="34" charset="-78"/>
              </a:rPr>
              <a:t> </a:t>
            </a:r>
            <a:r>
              <a:rPr lang="en-US" sz="1700" dirty="0">
                <a:latin typeface="Avenir Book" panose="020B0503020203020204" pitchFamily="34" charset="-78"/>
                <a:cs typeface="Avenir Book" panose="020B0503020203020204" pitchFamily="34" charset="-78"/>
              </a:rPr>
              <a:t>= 5, </a:t>
            </a:r>
            <a:r>
              <a:rPr lang="en-US" sz="1700" dirty="0" err="1">
                <a:latin typeface="Avenir Book" panose="020B0503020203020204" pitchFamily="34" charset="-78"/>
                <a:cs typeface="Avenir Book" panose="020B0503020203020204" pitchFamily="34" charset="-78"/>
              </a:rPr>
              <a:t>c</a:t>
            </a:r>
            <a:r>
              <a:rPr lang="en-US" sz="1700" baseline="-25000" dirty="0" err="1">
                <a:latin typeface="Avenir Book" panose="020B0503020203020204" pitchFamily="34" charset="-78"/>
                <a:cs typeface="Avenir Book" panose="020B0503020203020204" pitchFamily="34" charset="-78"/>
              </a:rPr>
              <a:t>u,z</a:t>
            </a:r>
            <a:r>
              <a:rPr lang="en-US" sz="1700" baseline="-25000" dirty="0">
                <a:latin typeface="Avenir Book" panose="020B0503020203020204" pitchFamily="34" charset="-78"/>
                <a:cs typeface="Avenir Book" panose="020B0503020203020204" pitchFamily="34" charset="-78"/>
              </a:rPr>
              <a:t> </a:t>
            </a:r>
            <a:r>
              <a:rPr lang="en-US" sz="1700" dirty="0">
                <a:latin typeface="Avenir Book" panose="020B0503020203020204" pitchFamily="34" charset="-78"/>
                <a:cs typeface="Avenir Book" panose="020B0503020203020204" pitchFamily="34" charset="-78"/>
              </a:rPr>
              <a:t>= ∞</a:t>
            </a:r>
          </a:p>
          <a:p>
            <a:pPr marL="345281" indent="-247650">
              <a:defRPr/>
            </a:pPr>
            <a:endParaRPr lang="en-US" sz="2100" dirty="0">
              <a:solidFill>
                <a:srgbClr val="CC0000"/>
              </a:solidFill>
              <a:latin typeface="Avenir Book" panose="020B0503020203020204" pitchFamily="34" charset="-78"/>
              <a:cs typeface="Avenir Book" panose="020B0503020203020204" pitchFamily="34" charset="-78"/>
            </a:endParaRPr>
          </a:p>
          <a:p>
            <a:pPr marL="345281" indent="-247650">
              <a:defRPr/>
            </a:pPr>
            <a:r>
              <a:rPr lang="en-US" sz="2100" dirty="0">
                <a:solidFill>
                  <a:srgbClr val="CC0000"/>
                </a:solidFill>
                <a:latin typeface="Avenir Book" panose="020B0503020203020204" pitchFamily="34" charset="-78"/>
                <a:cs typeface="Avenir Book" panose="020B0503020203020204" pitchFamily="34" charset="-78"/>
              </a:rPr>
              <a:t>D</a:t>
            </a:r>
            <a:r>
              <a:rPr lang="en-US" sz="2100" baseline="-30000" dirty="0">
                <a:solidFill>
                  <a:srgbClr val="CC0000"/>
                </a:solidFill>
                <a:latin typeface="Avenir Book" panose="020B0503020203020204" pitchFamily="34" charset="-78"/>
                <a:cs typeface="Avenir Book" panose="020B0503020203020204" pitchFamily="34" charset="-78"/>
              </a:rPr>
              <a:t>x</a:t>
            </a:r>
            <a:r>
              <a:rPr lang="en-US" sz="2100" dirty="0">
                <a:solidFill>
                  <a:srgbClr val="CC0000"/>
                </a:solidFill>
                <a:latin typeface="Avenir Book" panose="020B0503020203020204" pitchFamily="34" charset="-78"/>
                <a:cs typeface="Avenir Book" panose="020B0503020203020204" pitchFamily="34" charset="-78"/>
              </a:rPr>
              <a:t>(y)</a:t>
            </a:r>
            <a:r>
              <a:rPr lang="en-US" sz="2100" dirty="0">
                <a:latin typeface="Avenir Book" panose="020B0503020203020204" pitchFamily="34" charset="-78"/>
                <a:cs typeface="Avenir Book" panose="020B0503020203020204" pitchFamily="34" charset="-78"/>
              </a:rPr>
              <a:t> = </a:t>
            </a:r>
            <a:r>
              <a:rPr lang="en-US" sz="2100" dirty="0" smtClean="0">
                <a:latin typeface="Avenir Book" panose="020B0503020203020204" pitchFamily="34" charset="-78"/>
                <a:cs typeface="Avenir Book" panose="020B0503020203020204" pitchFamily="34" charset="-78"/>
              </a:rPr>
              <a:t>estimated cost </a:t>
            </a:r>
            <a:r>
              <a:rPr lang="en-US" sz="2100" dirty="0">
                <a:latin typeface="Avenir Book" panose="020B0503020203020204" pitchFamily="34" charset="-78"/>
                <a:cs typeface="Avenir Book" panose="020B0503020203020204" pitchFamily="34" charset="-78"/>
              </a:rPr>
              <a:t>of </a:t>
            </a:r>
            <a:r>
              <a:rPr lang="en-US" sz="2100" dirty="0" smtClean="0">
                <a:latin typeface="Avenir Book" panose="020B0503020203020204" pitchFamily="34" charset="-78"/>
                <a:cs typeface="Avenir Book" panose="020B0503020203020204" pitchFamily="34" charset="-78"/>
              </a:rPr>
              <a:t>least-cost path </a:t>
            </a:r>
            <a:r>
              <a:rPr lang="en-US" sz="2100" dirty="0">
                <a:latin typeface="Avenir Book" panose="020B0503020203020204" pitchFamily="34" charset="-78"/>
                <a:cs typeface="Avenir Book" panose="020B0503020203020204" pitchFamily="34" charset="-78"/>
              </a:rPr>
              <a:t>from x to y</a:t>
            </a:r>
          </a:p>
          <a:p>
            <a:pPr marL="345281" indent="-247650">
              <a:defRPr/>
            </a:pPr>
            <a:r>
              <a:rPr lang="en-US" sz="2100" dirty="0">
                <a:latin typeface="Avenir Book" panose="020B0503020203020204" pitchFamily="34" charset="-78"/>
                <a:cs typeface="Avenir Book" panose="020B0503020203020204" pitchFamily="34" charset="-78"/>
              </a:rPr>
              <a:t>x maintains its own </a:t>
            </a:r>
            <a:r>
              <a:rPr lang="en-US" sz="2100" dirty="0">
                <a:solidFill>
                  <a:srgbClr val="0000FF"/>
                </a:solidFill>
                <a:latin typeface="Avenir Book" panose="020B0503020203020204" pitchFamily="34" charset="-78"/>
                <a:cs typeface="Avenir Book" panose="020B0503020203020204" pitchFamily="34" charset="-78"/>
              </a:rPr>
              <a:t>distance vector </a:t>
            </a:r>
            <a:r>
              <a:rPr lang="en-US" sz="2100" dirty="0" err="1">
                <a:solidFill>
                  <a:srgbClr val="CC0000"/>
                </a:solidFill>
                <a:latin typeface="Avenir Book" panose="020B0503020203020204" pitchFamily="34" charset="-78"/>
                <a:cs typeface="Avenir Book" panose="020B0503020203020204" pitchFamily="34" charset="-78"/>
              </a:rPr>
              <a:t>D</a:t>
            </a:r>
            <a:r>
              <a:rPr lang="en-US" sz="2100" baseline="-30000" dirty="0" err="1">
                <a:solidFill>
                  <a:srgbClr val="CC0000"/>
                </a:solidFill>
                <a:latin typeface="Avenir Book" panose="020B0503020203020204" pitchFamily="34" charset="-78"/>
                <a:cs typeface="Avenir Book" panose="020B0503020203020204" pitchFamily="34" charset="-78"/>
              </a:rPr>
              <a:t>x</a:t>
            </a:r>
            <a:r>
              <a:rPr lang="en-US" sz="2100" dirty="0">
                <a:solidFill>
                  <a:srgbClr val="CC0000"/>
                </a:solidFill>
                <a:latin typeface="Avenir Book" panose="020B0503020203020204" pitchFamily="34" charset="-78"/>
                <a:cs typeface="Avenir Book" panose="020B0503020203020204" pitchFamily="34" charset="-78"/>
              </a:rPr>
              <a:t> = [</a:t>
            </a:r>
            <a:r>
              <a:rPr lang="en-US" sz="2100" dirty="0" err="1">
                <a:solidFill>
                  <a:srgbClr val="CC0000"/>
                </a:solidFill>
                <a:latin typeface="Avenir Book" panose="020B0503020203020204" pitchFamily="34" charset="-78"/>
                <a:cs typeface="Avenir Book" panose="020B0503020203020204" pitchFamily="34" charset="-78"/>
              </a:rPr>
              <a:t>D</a:t>
            </a:r>
            <a:r>
              <a:rPr lang="en-US" sz="2100" baseline="-30000" dirty="0" err="1">
                <a:solidFill>
                  <a:srgbClr val="CC0000"/>
                </a:solidFill>
                <a:latin typeface="Avenir Book" panose="020B0503020203020204" pitchFamily="34" charset="-78"/>
                <a:cs typeface="Avenir Book" panose="020B0503020203020204" pitchFamily="34" charset="-78"/>
              </a:rPr>
              <a:t>x</a:t>
            </a:r>
            <a:r>
              <a:rPr lang="en-US" sz="2100" dirty="0">
                <a:solidFill>
                  <a:srgbClr val="CC0000"/>
                </a:solidFill>
                <a:latin typeface="Avenir Book" panose="020B0503020203020204" pitchFamily="34" charset="-78"/>
                <a:cs typeface="Avenir Book" panose="020B0503020203020204" pitchFamily="34" charset="-78"/>
              </a:rPr>
              <a:t>(y): </a:t>
            </a:r>
            <a:r>
              <a:rPr lang="en-US" sz="2100" dirty="0">
                <a:solidFill>
                  <a:srgbClr val="C00000"/>
                </a:solidFill>
                <a:latin typeface="Avenir Book" panose="020B0503020203020204" pitchFamily="34" charset="-78"/>
                <a:cs typeface="Avenir Book" panose="020B0503020203020204" pitchFamily="34" charset="-78"/>
              </a:rPr>
              <a:t>y </a:t>
            </a:r>
            <a:r>
              <a:rPr lang="en-US" sz="2100" dirty="0">
                <a:solidFill>
                  <a:srgbClr val="C00000"/>
                </a:solidFill>
                <a:latin typeface="Avenir Book" panose="020B0503020203020204" pitchFamily="34" charset="-78"/>
                <a:ea typeface="MS Mincho" charset="0"/>
                <a:cs typeface="Avenir Book" panose="020B0503020203020204" pitchFamily="34" charset="-78"/>
              </a:rPr>
              <a:t>∊</a:t>
            </a:r>
            <a:r>
              <a:rPr lang="en-US" sz="2100" dirty="0">
                <a:solidFill>
                  <a:srgbClr val="C00000"/>
                </a:solidFill>
                <a:latin typeface="Avenir Book" panose="020B0503020203020204" pitchFamily="34" charset="-78"/>
                <a:cs typeface="Avenir Book" panose="020B0503020203020204" pitchFamily="34" charset="-78"/>
              </a:rPr>
              <a:t> N</a:t>
            </a:r>
            <a:r>
              <a:rPr lang="en-US" sz="2100" dirty="0">
                <a:solidFill>
                  <a:srgbClr val="CC0000"/>
                </a:solidFill>
                <a:latin typeface="Avenir Book" panose="020B0503020203020204" pitchFamily="34" charset="-78"/>
                <a:cs typeface="Avenir Book" panose="020B0503020203020204" pitchFamily="34" charset="-78"/>
              </a:rPr>
              <a:t>]</a:t>
            </a:r>
          </a:p>
          <a:p>
            <a:pPr marL="345281" indent="-247650">
              <a:defRPr/>
            </a:pPr>
            <a:r>
              <a:rPr lang="en-US" sz="2100" dirty="0">
                <a:latin typeface="Avenir Book" panose="020B0503020203020204" pitchFamily="34" charset="-78"/>
                <a:cs typeface="Avenir Book" panose="020B0503020203020204" pitchFamily="34" charset="-78"/>
              </a:rPr>
              <a:t>x also maintains its neighbors distance vector</a:t>
            </a:r>
          </a:p>
          <a:p>
            <a:pPr marL="688181" lvl="1" indent="-247650">
              <a:defRPr/>
            </a:pPr>
            <a:r>
              <a:rPr lang="en-US" sz="1700" dirty="0">
                <a:latin typeface="Avenir Book" panose="020B0503020203020204" pitchFamily="34" charset="-78"/>
                <a:cs typeface="Avenir Book" panose="020B0503020203020204" pitchFamily="34" charset="-78"/>
              </a:rPr>
              <a:t>For each neighbor v, x maintains </a:t>
            </a:r>
            <a:r>
              <a:rPr lang="en-US" sz="1800" dirty="0" err="1" smtClean="0">
                <a:solidFill>
                  <a:srgbClr val="CC0000"/>
                </a:solidFill>
                <a:latin typeface="Avenir Book" panose="020B0503020203020204" pitchFamily="34" charset="-78"/>
                <a:cs typeface="Avenir Book" panose="020B0503020203020204" pitchFamily="34" charset="-78"/>
              </a:rPr>
              <a:t>D</a:t>
            </a:r>
            <a:r>
              <a:rPr lang="en-US" sz="1800" baseline="-30000" dirty="0" err="1">
                <a:solidFill>
                  <a:srgbClr val="CC0000"/>
                </a:solidFill>
                <a:latin typeface="Avenir Book" panose="020B0503020203020204" pitchFamily="34" charset="-78"/>
                <a:cs typeface="Avenir Book" panose="020B0503020203020204" pitchFamily="34" charset="-78"/>
              </a:rPr>
              <a:t>v</a:t>
            </a:r>
            <a:r>
              <a:rPr lang="en-US" sz="1800" dirty="0" smtClean="0">
                <a:solidFill>
                  <a:srgbClr val="CC0000"/>
                </a:solidFill>
                <a:latin typeface="Avenir Book" panose="020B0503020203020204" pitchFamily="34" charset="-78"/>
                <a:cs typeface="Avenir Book" panose="020B0503020203020204" pitchFamily="34" charset="-78"/>
              </a:rPr>
              <a:t> </a:t>
            </a:r>
            <a:r>
              <a:rPr lang="en-US" sz="1800" dirty="0">
                <a:solidFill>
                  <a:srgbClr val="CC0000"/>
                </a:solidFill>
                <a:latin typeface="Avenir Book" panose="020B0503020203020204" pitchFamily="34" charset="-78"/>
                <a:cs typeface="Avenir Book" panose="020B0503020203020204" pitchFamily="34" charset="-78"/>
              </a:rPr>
              <a:t>= [</a:t>
            </a:r>
            <a:r>
              <a:rPr lang="en-US" sz="1800" dirty="0" err="1" smtClean="0">
                <a:solidFill>
                  <a:srgbClr val="CC0000"/>
                </a:solidFill>
                <a:latin typeface="Avenir Book" panose="020B0503020203020204" pitchFamily="34" charset="-78"/>
                <a:cs typeface="Avenir Book" panose="020B0503020203020204" pitchFamily="34" charset="-78"/>
              </a:rPr>
              <a:t>D</a:t>
            </a:r>
            <a:r>
              <a:rPr lang="en-US" sz="1800" baseline="-30000" dirty="0" err="1">
                <a:solidFill>
                  <a:srgbClr val="CC0000"/>
                </a:solidFill>
                <a:latin typeface="Avenir Book" panose="020B0503020203020204" pitchFamily="34" charset="-78"/>
                <a:cs typeface="Avenir Book" panose="020B0503020203020204" pitchFamily="34" charset="-78"/>
              </a:rPr>
              <a:t>v</a:t>
            </a:r>
            <a:r>
              <a:rPr lang="en-US" sz="1800" dirty="0" smtClean="0">
                <a:solidFill>
                  <a:srgbClr val="CC0000"/>
                </a:solidFill>
                <a:latin typeface="Avenir Book" panose="020B0503020203020204" pitchFamily="34" charset="-78"/>
                <a:cs typeface="Avenir Book" panose="020B0503020203020204" pitchFamily="34" charset="-78"/>
              </a:rPr>
              <a:t>(y</a:t>
            </a:r>
            <a:r>
              <a:rPr lang="en-US" sz="1800" dirty="0">
                <a:solidFill>
                  <a:srgbClr val="CC0000"/>
                </a:solidFill>
                <a:latin typeface="Avenir Book" panose="020B0503020203020204" pitchFamily="34" charset="-78"/>
                <a:cs typeface="Avenir Book" panose="020B0503020203020204" pitchFamily="34" charset="-78"/>
              </a:rPr>
              <a:t>): </a:t>
            </a:r>
            <a:r>
              <a:rPr lang="en-US" sz="1800" dirty="0">
                <a:solidFill>
                  <a:srgbClr val="C00000"/>
                </a:solidFill>
                <a:latin typeface="Avenir Book" panose="020B0503020203020204" pitchFamily="34" charset="-78"/>
                <a:cs typeface="Avenir Book" panose="020B0503020203020204" pitchFamily="34" charset="-78"/>
              </a:rPr>
              <a:t>y </a:t>
            </a:r>
            <a:r>
              <a:rPr lang="en-US" sz="1800" dirty="0">
                <a:solidFill>
                  <a:srgbClr val="C00000"/>
                </a:solidFill>
                <a:latin typeface="Avenir Book" panose="020B0503020203020204" pitchFamily="34" charset="-78"/>
                <a:ea typeface="MS Mincho" charset="0"/>
                <a:cs typeface="Avenir Book" panose="020B0503020203020204" pitchFamily="34" charset="-78"/>
              </a:rPr>
              <a:t>∊</a:t>
            </a:r>
            <a:r>
              <a:rPr lang="en-US" sz="1800" dirty="0">
                <a:solidFill>
                  <a:srgbClr val="C00000"/>
                </a:solidFill>
                <a:latin typeface="Avenir Book" panose="020B0503020203020204" pitchFamily="34" charset="-78"/>
                <a:cs typeface="Avenir Book" panose="020B0503020203020204" pitchFamily="34" charset="-78"/>
              </a:rPr>
              <a:t> N</a:t>
            </a:r>
            <a:r>
              <a:rPr lang="en-US" sz="1800" dirty="0">
                <a:solidFill>
                  <a:srgbClr val="CC0000"/>
                </a:solidFill>
                <a:latin typeface="Avenir Book" panose="020B0503020203020204" pitchFamily="34" charset="-78"/>
                <a:cs typeface="Avenir Book" panose="020B0503020203020204" pitchFamily="34" charset="-78"/>
              </a:rPr>
              <a:t>]</a:t>
            </a:r>
          </a:p>
          <a:p>
            <a:pPr marL="440531" lvl="1" indent="0">
              <a:buNone/>
              <a:defRPr/>
            </a:pPr>
            <a:endParaRPr lang="en-US" sz="1700" dirty="0">
              <a:latin typeface="Avenir Book" panose="020B0503020203020204" pitchFamily="34" charset="-78"/>
              <a:cs typeface="Avenir Book" panose="020B0503020203020204" pitchFamily="34" charset="-78"/>
            </a:endParaRPr>
          </a:p>
          <a:p>
            <a:pPr marL="345281" indent="-247650">
              <a:defRPr/>
            </a:pPr>
            <a:endParaRPr lang="en-US" sz="2100" dirty="0">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1003111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E544A75-190C-D540-8EFD-BF5721DA6B9A}"/>
              </a:ext>
            </a:extLst>
          </p:cNvPr>
          <p:cNvSpPr>
            <a:spLocks noGrp="1"/>
          </p:cNvSpPr>
          <p:nvPr>
            <p:ph type="title"/>
          </p:nvPr>
        </p:nvSpPr>
        <p:spPr>
          <a:xfrm>
            <a:off x="2182375" y="180100"/>
            <a:ext cx="7886700" cy="927825"/>
          </a:xfrm>
        </p:spPr>
        <p:txBody>
          <a:bodyPr/>
          <a:lstStyle/>
          <a:p>
            <a:pPr algn="ctr"/>
            <a:r>
              <a:rPr lang="en-US" dirty="0">
                <a:latin typeface="Avenir Book" panose="020B0503020203020204" pitchFamily="34" charset="-78"/>
                <a:cs typeface="Avenir Book" panose="020B0503020203020204" pitchFamily="34" charset="-78"/>
              </a:rPr>
              <a:t>Distance </a:t>
            </a:r>
            <a:r>
              <a:rPr lang="en-US" dirty="0" smtClean="0">
                <a:latin typeface="Avenir Book" panose="020B0503020203020204" pitchFamily="34" charset="-78"/>
                <a:cs typeface="Avenir Book" panose="020B0503020203020204" pitchFamily="34" charset="-78"/>
              </a:rPr>
              <a:t>Vector </a:t>
            </a:r>
            <a:r>
              <a:rPr lang="en-US" dirty="0">
                <a:latin typeface="Avenir Book" panose="020B0503020203020204" pitchFamily="34" charset="-78"/>
                <a:cs typeface="Avenir Book" panose="020B0503020203020204" pitchFamily="34" charset="-78"/>
              </a:rPr>
              <a:t>A</a:t>
            </a:r>
            <a:r>
              <a:rPr lang="en-US" dirty="0" smtClean="0">
                <a:latin typeface="Avenir Book" panose="020B0503020203020204" pitchFamily="34" charset="-78"/>
                <a:cs typeface="Avenir Book" panose="020B0503020203020204" pitchFamily="34" charset="-78"/>
              </a:rPr>
              <a:t>lgorithm </a:t>
            </a:r>
            <a:endParaRPr lang="en-US" dirty="0">
              <a:latin typeface="Avenir Book" panose="020B0503020203020204" pitchFamily="34" charset="-78"/>
              <a:cs typeface="Avenir Book" panose="020B0503020203020204" pitchFamily="34" charset="-78"/>
            </a:endParaRPr>
          </a:p>
        </p:txBody>
      </p:sp>
      <p:sp>
        <p:nvSpPr>
          <p:cNvPr id="7" name="Content Placeholder 6">
            <a:extLst>
              <a:ext uri="{FF2B5EF4-FFF2-40B4-BE49-F238E27FC236}">
                <a16:creationId xmlns:a16="http://schemas.microsoft.com/office/drawing/2014/main" id="{CAD535FA-3323-5A43-A352-F3C8C44E3B62}"/>
              </a:ext>
            </a:extLst>
          </p:cNvPr>
          <p:cNvSpPr>
            <a:spLocks noGrp="1"/>
          </p:cNvSpPr>
          <p:nvPr>
            <p:ph idx="1"/>
          </p:nvPr>
        </p:nvSpPr>
        <p:spPr>
          <a:xfrm>
            <a:off x="2219052" y="1260988"/>
            <a:ext cx="8109770" cy="388296"/>
          </a:xfrm>
        </p:spPr>
        <p:txBody>
          <a:bodyPr>
            <a:normAutofit fontScale="92500" lnSpcReduction="10000"/>
          </a:bodyPr>
          <a:lstStyle/>
          <a:p>
            <a:pPr marL="97631" indent="0">
              <a:buNone/>
            </a:pPr>
            <a:r>
              <a:rPr lang="en-US" sz="2400" dirty="0">
                <a:latin typeface="Avenir Book" panose="020B0503020203020204" pitchFamily="34" charset="-78"/>
                <a:cs typeface="Avenir Book" panose="020B0503020203020204" pitchFamily="34" charset="-78"/>
              </a:rPr>
              <a:t>Based on </a:t>
            </a:r>
            <a:r>
              <a:rPr lang="en-US" sz="2400" dirty="0">
                <a:solidFill>
                  <a:srgbClr val="0000A8"/>
                </a:solidFill>
                <a:latin typeface="Avenir Book" panose="020B0503020203020204" pitchFamily="34" charset="-78"/>
                <a:cs typeface="Avenir Book" panose="020B0503020203020204" pitchFamily="34" charset="-78"/>
              </a:rPr>
              <a:t>Bellman-Ford</a:t>
            </a:r>
            <a:r>
              <a:rPr lang="en-US" sz="2400" dirty="0">
                <a:latin typeface="Avenir Book" panose="020B0503020203020204" pitchFamily="34" charset="-78"/>
                <a:cs typeface="Avenir Book" panose="020B0503020203020204" pitchFamily="34" charset="-78"/>
              </a:rPr>
              <a:t> (BF) equation:</a:t>
            </a:r>
          </a:p>
          <a:p>
            <a:endParaRPr lang="en-US" dirty="0">
              <a:latin typeface="Avenir Book" panose="020B0503020203020204" pitchFamily="34" charset="-78"/>
              <a:cs typeface="Avenir Book" panose="020B0503020203020204" pitchFamily="34" charset="-78"/>
            </a:endParaRPr>
          </a:p>
        </p:txBody>
      </p:sp>
      <p:grpSp>
        <p:nvGrpSpPr>
          <p:cNvPr id="30" name="Group 29">
            <a:extLst>
              <a:ext uri="{FF2B5EF4-FFF2-40B4-BE49-F238E27FC236}">
                <a16:creationId xmlns:a16="http://schemas.microsoft.com/office/drawing/2014/main" id="{2FFC0ED4-C8EE-C348-BF6A-3B5057DBF745}"/>
              </a:ext>
            </a:extLst>
          </p:cNvPr>
          <p:cNvGrpSpPr/>
          <p:nvPr/>
        </p:nvGrpSpPr>
        <p:grpSpPr>
          <a:xfrm>
            <a:off x="3036902" y="1909485"/>
            <a:ext cx="7580756" cy="1970756"/>
            <a:chOff x="1902542" y="2507226"/>
            <a:chExt cx="8686800" cy="2627675"/>
          </a:xfrm>
        </p:grpSpPr>
        <p:sp>
          <p:nvSpPr>
            <p:cNvPr id="8" name="Rectangle 3">
              <a:extLst>
                <a:ext uri="{FF2B5EF4-FFF2-40B4-BE49-F238E27FC236}">
                  <a16:creationId xmlns:a16="http://schemas.microsoft.com/office/drawing/2014/main" id="{16172113-4B9B-B44F-B37E-0F9E92FBDD04}"/>
                </a:ext>
              </a:extLst>
            </p:cNvPr>
            <p:cNvSpPr txBox="1">
              <a:spLocks noChangeArrowheads="1"/>
            </p:cNvSpPr>
            <p:nvPr/>
          </p:nvSpPr>
          <p:spPr>
            <a:xfrm>
              <a:off x="2327442" y="3158617"/>
              <a:ext cx="7953375" cy="1976284"/>
            </a:xfrm>
            <a:prstGeom prst="rect">
              <a:avLst/>
            </a:prstGeom>
          </p:spPr>
          <p:txBody>
            <a:bodyPr vert="horz" lIns="68580" tIns="34290" rIns="68580" bIns="34290" rtlCol="0">
              <a:normAutofit fontScale="92500" lnSpcReduction="2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sz="2250" dirty="0">
                  <a:latin typeface="Avenir Book" panose="020B0503020203020204" pitchFamily="34" charset="-78"/>
                  <a:cs typeface="Avenir Book" panose="020B0503020203020204" pitchFamily="34" charset="-78"/>
                </a:rPr>
                <a:t>Let D</a:t>
              </a:r>
              <a:r>
                <a:rPr lang="en-US" sz="2250" baseline="-25000" dirty="0">
                  <a:latin typeface="Avenir Book" panose="020B0503020203020204" pitchFamily="34" charset="-78"/>
                  <a:cs typeface="Avenir Book" panose="020B0503020203020204" pitchFamily="34" charset="-78"/>
                </a:rPr>
                <a:t>x</a:t>
              </a:r>
              <a:r>
                <a:rPr lang="en-US" sz="2250" dirty="0">
                  <a:latin typeface="Avenir Book" panose="020B0503020203020204" pitchFamily="34" charset="-78"/>
                  <a:cs typeface="Avenir Book" panose="020B0503020203020204" pitchFamily="34" charset="-78"/>
                </a:rPr>
                <a:t>(y): </a:t>
              </a:r>
              <a:r>
                <a:rPr lang="en-US" sz="2250" dirty="0" smtClean="0">
                  <a:latin typeface="Avenir Book" panose="020B0503020203020204" pitchFamily="34" charset="-78"/>
                  <a:cs typeface="Avenir Book" panose="020B0503020203020204" pitchFamily="34" charset="-78"/>
                </a:rPr>
                <a:t>estimated cost </a:t>
              </a:r>
              <a:r>
                <a:rPr lang="en-US" sz="2250" dirty="0">
                  <a:latin typeface="Avenir Book" panose="020B0503020203020204" pitchFamily="34" charset="-78"/>
                  <a:cs typeface="Avenir Book" panose="020B0503020203020204" pitchFamily="34" charset="-78"/>
                </a:rPr>
                <a:t>of least-cost path from x to </a:t>
              </a:r>
              <a:r>
                <a:rPr lang="en-US" sz="2250" dirty="0" smtClean="0">
                  <a:latin typeface="Avenir Book" panose="020B0503020203020204" pitchFamily="34" charset="-78"/>
                  <a:cs typeface="Avenir Book" panose="020B0503020203020204" pitchFamily="34" charset="-78"/>
                </a:rPr>
                <a:t>y</a:t>
              </a:r>
              <a:endParaRPr lang="en-US" sz="2250" dirty="0">
                <a:latin typeface="Avenir Book" panose="020B0503020203020204" pitchFamily="34" charset="-78"/>
                <a:cs typeface="Avenir Book" panose="020B0503020203020204" pitchFamily="34" charset="-78"/>
              </a:endParaRPr>
            </a:p>
            <a:p>
              <a:pPr>
                <a:buFont typeface="Wingdings" charset="0"/>
                <a:buNone/>
              </a:pPr>
              <a:r>
                <a:rPr lang="en-US" sz="2250" dirty="0">
                  <a:latin typeface="Avenir Book" panose="020B0503020203020204" pitchFamily="34" charset="-78"/>
                  <a:cs typeface="Avenir Book" panose="020B0503020203020204" pitchFamily="34" charset="-78"/>
                </a:rPr>
                <a:t>Then:</a:t>
              </a:r>
            </a:p>
            <a:p>
              <a:pPr>
                <a:buFont typeface="Wingdings" charset="0"/>
                <a:buNone/>
              </a:pPr>
              <a:r>
                <a:rPr lang="en-US" sz="2100" dirty="0">
                  <a:solidFill>
                    <a:srgbClr val="CC0000"/>
                  </a:solidFill>
                  <a:latin typeface="Avenir Book" panose="020B0503020203020204" pitchFamily="34" charset="-78"/>
                  <a:cs typeface="Avenir Book" panose="020B0503020203020204" pitchFamily="34" charset="-78"/>
                </a:rPr>
                <a:t>   </a:t>
              </a:r>
              <a:r>
                <a:rPr lang="en-US" sz="2400" dirty="0">
                  <a:solidFill>
                    <a:srgbClr val="CC0000"/>
                  </a:solidFill>
                  <a:latin typeface="Avenir Book" panose="020B0503020203020204" pitchFamily="34" charset="-78"/>
                  <a:cs typeface="Avenir Book" panose="020B0503020203020204" pitchFamily="34" charset="-78"/>
                </a:rPr>
                <a:t>D</a:t>
              </a:r>
              <a:r>
                <a:rPr lang="en-US" sz="2400" baseline="-25000" dirty="0">
                  <a:solidFill>
                    <a:srgbClr val="CC0000"/>
                  </a:solidFill>
                  <a:latin typeface="Avenir Book" panose="020B0503020203020204" pitchFamily="34" charset="-78"/>
                  <a:cs typeface="Avenir Book" panose="020B0503020203020204" pitchFamily="34" charset="-78"/>
                </a:rPr>
                <a:t>x</a:t>
              </a:r>
              <a:r>
                <a:rPr lang="en-US" sz="2400" dirty="0">
                  <a:solidFill>
                    <a:srgbClr val="CC0000"/>
                  </a:solidFill>
                  <a:latin typeface="Avenir Book" panose="020B0503020203020204" pitchFamily="34" charset="-78"/>
                  <a:cs typeface="Avenir Book" panose="020B0503020203020204" pitchFamily="34" charset="-78"/>
                </a:rPr>
                <a:t>(y) = min</a:t>
              </a:r>
              <a:r>
                <a:rPr lang="en-US" sz="2400" baseline="-25000" dirty="0">
                  <a:solidFill>
                    <a:srgbClr val="CC0000"/>
                  </a:solidFill>
                  <a:latin typeface="Avenir Book" panose="020B0503020203020204" pitchFamily="34" charset="-78"/>
                  <a:cs typeface="Avenir Book" panose="020B0503020203020204" pitchFamily="34" charset="-78"/>
                </a:rPr>
                <a:t>v</a:t>
              </a:r>
              <a:r>
                <a:rPr lang="en-US" sz="2400" dirty="0">
                  <a:solidFill>
                    <a:srgbClr val="CC0000"/>
                  </a:solidFill>
                  <a:latin typeface="Avenir Book" panose="020B0503020203020204" pitchFamily="34" charset="-78"/>
                  <a:cs typeface="Avenir Book" panose="020B0503020203020204" pitchFamily="34" charset="-78"/>
                </a:rPr>
                <a:t> { c</a:t>
              </a:r>
              <a:r>
                <a:rPr lang="en-US" sz="2400" baseline="-25000" dirty="0">
                  <a:solidFill>
                    <a:srgbClr val="CC0000"/>
                  </a:solidFill>
                  <a:latin typeface="Avenir Book" panose="020B0503020203020204" pitchFamily="34" charset="-78"/>
                  <a:cs typeface="Avenir Book" panose="020B0503020203020204" pitchFamily="34" charset="-78"/>
                </a:rPr>
                <a:t>x,v </a:t>
              </a:r>
              <a:r>
                <a:rPr lang="en-US" sz="2400" dirty="0">
                  <a:solidFill>
                    <a:srgbClr val="CC0000"/>
                  </a:solidFill>
                  <a:latin typeface="Avenir Book" panose="020B0503020203020204" pitchFamily="34" charset="-78"/>
                  <a:cs typeface="Avenir Book" panose="020B0503020203020204" pitchFamily="34" charset="-78"/>
                </a:rPr>
                <a:t>+ D</a:t>
              </a:r>
              <a:r>
                <a:rPr lang="en-US" sz="2400" baseline="-25000" dirty="0">
                  <a:solidFill>
                    <a:srgbClr val="CC0000"/>
                  </a:solidFill>
                  <a:latin typeface="Avenir Book" panose="020B0503020203020204" pitchFamily="34" charset="-78"/>
                  <a:cs typeface="Avenir Book" panose="020B0503020203020204" pitchFamily="34" charset="-78"/>
                </a:rPr>
                <a:t>v</a:t>
              </a:r>
              <a:r>
                <a:rPr lang="en-US" sz="2400" dirty="0">
                  <a:solidFill>
                    <a:srgbClr val="CC0000"/>
                  </a:solidFill>
                  <a:latin typeface="Avenir Book" panose="020B0503020203020204" pitchFamily="34" charset="-78"/>
                  <a:cs typeface="Avenir Book" panose="020B0503020203020204" pitchFamily="34" charset="-78"/>
                </a:rPr>
                <a:t>(y) }</a:t>
              </a:r>
            </a:p>
            <a:p>
              <a:pPr>
                <a:buFont typeface="Wingdings" charset="0"/>
                <a:buNone/>
              </a:pPr>
              <a:r>
                <a:rPr lang="en-US" sz="2400" dirty="0">
                  <a:latin typeface="Avenir Book" panose="020B0503020203020204" pitchFamily="34" charset="-78"/>
                  <a:cs typeface="Avenir Book" panose="020B0503020203020204" pitchFamily="34" charset="-78"/>
                </a:rPr>
                <a:t>   </a:t>
              </a:r>
            </a:p>
            <a:p>
              <a:pPr>
                <a:buFont typeface="Wingdings" charset="0"/>
                <a:buNone/>
              </a:pPr>
              <a:endParaRPr lang="en-US" sz="2100" dirty="0">
                <a:latin typeface="Avenir Book" panose="020B0503020203020204" pitchFamily="34" charset="-78"/>
                <a:cs typeface="Avenir Book" panose="020B0503020203020204" pitchFamily="34" charset="-78"/>
              </a:endParaRPr>
            </a:p>
          </p:txBody>
        </p:sp>
        <p:sp>
          <p:nvSpPr>
            <p:cNvPr id="9" name="Rectangle 8">
              <a:extLst>
                <a:ext uri="{FF2B5EF4-FFF2-40B4-BE49-F238E27FC236}">
                  <a16:creationId xmlns:a16="http://schemas.microsoft.com/office/drawing/2014/main" id="{CB5C580C-1126-504E-8FA4-8CD48ACEC90C}"/>
                </a:ext>
              </a:extLst>
            </p:cNvPr>
            <p:cNvSpPr/>
            <p:nvPr/>
          </p:nvSpPr>
          <p:spPr>
            <a:xfrm>
              <a:off x="1902542" y="2743199"/>
              <a:ext cx="8686800" cy="2182761"/>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venir Book" panose="020B0503020203020204" pitchFamily="34" charset="-78"/>
                <a:cs typeface="Avenir Book" panose="020B0503020203020204" pitchFamily="34" charset="-78"/>
              </a:endParaRPr>
            </a:p>
          </p:txBody>
        </p:sp>
        <p:sp>
          <p:nvSpPr>
            <p:cNvPr id="10" name="TextBox 9">
              <a:extLst>
                <a:ext uri="{FF2B5EF4-FFF2-40B4-BE49-F238E27FC236}">
                  <a16:creationId xmlns:a16="http://schemas.microsoft.com/office/drawing/2014/main" id="{19693CD9-8C4E-4040-AB87-525C3BB2DD5B}"/>
                </a:ext>
              </a:extLst>
            </p:cNvPr>
            <p:cNvSpPr txBox="1"/>
            <p:nvPr/>
          </p:nvSpPr>
          <p:spPr>
            <a:xfrm>
              <a:off x="2418735" y="2507226"/>
              <a:ext cx="3407344" cy="492443"/>
            </a:xfrm>
            <a:prstGeom prst="rect">
              <a:avLst/>
            </a:prstGeom>
            <a:solidFill>
              <a:schemeClr val="bg1"/>
            </a:solidFill>
          </p:spPr>
          <p:txBody>
            <a:bodyPr wrap="none" rtlCol="0">
              <a:spAutoFit/>
            </a:bodyPr>
            <a:lstStyle/>
            <a:p>
              <a:r>
                <a:rPr lang="en-US" dirty="0">
                  <a:solidFill>
                    <a:srgbClr val="C00000"/>
                  </a:solidFill>
                  <a:latin typeface="Avenir Book" panose="020B0503020203020204" pitchFamily="34" charset="-78"/>
                  <a:cs typeface="Avenir Book" panose="020B0503020203020204" pitchFamily="34" charset="-78"/>
                </a:rPr>
                <a:t>Bellman-Ford equation</a:t>
              </a:r>
            </a:p>
          </p:txBody>
        </p:sp>
      </p:grpSp>
      <p:grpSp>
        <p:nvGrpSpPr>
          <p:cNvPr id="20" name="Group 19">
            <a:extLst>
              <a:ext uri="{FF2B5EF4-FFF2-40B4-BE49-F238E27FC236}">
                <a16:creationId xmlns:a16="http://schemas.microsoft.com/office/drawing/2014/main" id="{CAC9B7B6-F48D-464C-80B7-D4E3FFE8A0DD}"/>
              </a:ext>
            </a:extLst>
          </p:cNvPr>
          <p:cNvGrpSpPr/>
          <p:nvPr/>
        </p:nvGrpSpPr>
        <p:grpSpPr>
          <a:xfrm>
            <a:off x="1977298" y="3480896"/>
            <a:ext cx="3724096" cy="1194419"/>
            <a:chOff x="2040982" y="4374411"/>
            <a:chExt cx="4965461" cy="1592559"/>
          </a:xfrm>
        </p:grpSpPr>
        <p:sp>
          <p:nvSpPr>
            <p:cNvPr id="13" name="Text Box 8">
              <a:extLst>
                <a:ext uri="{FF2B5EF4-FFF2-40B4-BE49-F238E27FC236}">
                  <a16:creationId xmlns:a16="http://schemas.microsoft.com/office/drawing/2014/main" id="{3EF53877-706D-1B4F-97A3-D4D8AB9B3440}"/>
                </a:ext>
              </a:extLst>
            </p:cNvPr>
            <p:cNvSpPr txBox="1">
              <a:spLocks noChangeArrowheads="1"/>
            </p:cNvSpPr>
            <p:nvPr/>
          </p:nvSpPr>
          <p:spPr bwMode="auto">
            <a:xfrm>
              <a:off x="2040982" y="5474527"/>
              <a:ext cx="4965461" cy="4924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dirty="0">
                  <a:latin typeface="Avenir Book" panose="020B0503020203020204" pitchFamily="34" charset="-78"/>
                  <a:cs typeface="Avenir Book" panose="020B0503020203020204" pitchFamily="34" charset="-78"/>
                </a:rPr>
                <a:t>min taken over all neighbors v of x</a:t>
              </a:r>
            </a:p>
          </p:txBody>
        </p:sp>
        <p:sp>
          <p:nvSpPr>
            <p:cNvPr id="15" name="Line 10">
              <a:extLst>
                <a:ext uri="{FF2B5EF4-FFF2-40B4-BE49-F238E27FC236}">
                  <a16:creationId xmlns:a16="http://schemas.microsoft.com/office/drawing/2014/main" id="{C88D2D32-84DC-074E-91A8-72F035B287D6}"/>
                </a:ext>
              </a:extLst>
            </p:cNvPr>
            <p:cNvSpPr>
              <a:spLocks noChangeShapeType="1"/>
            </p:cNvSpPr>
            <p:nvPr/>
          </p:nvSpPr>
          <p:spPr bwMode="auto">
            <a:xfrm>
              <a:off x="6409694" y="4374411"/>
              <a:ext cx="0" cy="1126915"/>
            </a:xfrm>
            <a:prstGeom prst="line">
              <a:avLst/>
            </a:prstGeom>
            <a:noFill/>
            <a:ln w="12700">
              <a:solidFill>
                <a:srgbClr val="0000A8"/>
              </a:solidFill>
              <a:round/>
              <a:headEnd/>
              <a:tailEnd/>
            </a:ln>
            <a:extLst>
              <a:ext uri="{909E8E84-426E-40dd-AFC4-6F175D3DCCD1}">
                <a14:hiddenFill xmlns="" xmlns:a14="http://schemas.microsoft.com/office/drawing/2010/main">
                  <a:noFill/>
                </a14:hiddenFill>
              </a:ext>
            </a:extLst>
          </p:spPr>
          <p:txBody>
            <a:bodyPr wrap="none"/>
            <a:lstStyle/>
            <a:p>
              <a:endParaRPr lang="en-US" sz="1350" dirty="0">
                <a:latin typeface="Avenir Book" panose="020B0503020203020204" pitchFamily="34" charset="-78"/>
                <a:cs typeface="Avenir Book" panose="020B0503020203020204" pitchFamily="34" charset="-78"/>
              </a:endParaRPr>
            </a:p>
          </p:txBody>
        </p:sp>
      </p:grpSp>
      <p:grpSp>
        <p:nvGrpSpPr>
          <p:cNvPr id="29" name="Group 28">
            <a:extLst>
              <a:ext uri="{FF2B5EF4-FFF2-40B4-BE49-F238E27FC236}">
                <a16:creationId xmlns:a16="http://schemas.microsoft.com/office/drawing/2014/main" id="{59653ED9-AAD1-2C47-B7F8-1C4C9C2392B7}"/>
              </a:ext>
            </a:extLst>
          </p:cNvPr>
          <p:cNvGrpSpPr/>
          <p:nvPr/>
        </p:nvGrpSpPr>
        <p:grpSpPr>
          <a:xfrm>
            <a:off x="6266491" y="3428895"/>
            <a:ext cx="4062331" cy="897187"/>
            <a:chOff x="6513429" y="4684735"/>
            <a:chExt cx="5416441" cy="1196248"/>
          </a:xfrm>
        </p:grpSpPr>
        <p:sp>
          <p:nvSpPr>
            <p:cNvPr id="14" name="Text Box 9">
              <a:extLst>
                <a:ext uri="{FF2B5EF4-FFF2-40B4-BE49-F238E27FC236}">
                  <a16:creationId xmlns:a16="http://schemas.microsoft.com/office/drawing/2014/main" id="{84D3DDF1-A07C-4944-BFAD-0934045A41C5}"/>
                </a:ext>
              </a:extLst>
            </p:cNvPr>
            <p:cNvSpPr txBox="1">
              <a:spLocks noChangeArrowheads="1"/>
            </p:cNvSpPr>
            <p:nvPr/>
          </p:nvSpPr>
          <p:spPr bwMode="auto">
            <a:xfrm>
              <a:off x="6513429" y="5388541"/>
              <a:ext cx="5416441" cy="4924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dirty="0">
                  <a:latin typeface="Avenir Book" panose="020B0503020203020204" pitchFamily="34" charset="-78"/>
                  <a:cs typeface="Avenir Book" panose="020B0503020203020204" pitchFamily="34" charset="-78"/>
                </a:rPr>
                <a:t>v’s estimated least-cost-path cost to y</a:t>
              </a:r>
            </a:p>
          </p:txBody>
        </p:sp>
        <p:cxnSp>
          <p:nvCxnSpPr>
            <p:cNvPr id="24" name="Straight Connector 23">
              <a:extLst>
                <a:ext uri="{FF2B5EF4-FFF2-40B4-BE49-F238E27FC236}">
                  <a16:creationId xmlns:a16="http://schemas.microsoft.com/office/drawing/2014/main" id="{897FA599-E18E-564C-8B44-C47AC16DEBD6}"/>
                </a:ext>
              </a:extLst>
            </p:cNvPr>
            <p:cNvCxnSpPr>
              <a:cxnSpLocks/>
            </p:cNvCxnSpPr>
            <p:nvPr/>
          </p:nvCxnSpPr>
          <p:spPr>
            <a:xfrm flipV="1">
              <a:off x="6789107" y="4684735"/>
              <a:ext cx="0" cy="713983"/>
            </a:xfrm>
            <a:prstGeom prst="line">
              <a:avLst/>
            </a:prstGeom>
            <a:ln w="12700">
              <a:solidFill>
                <a:srgbClr val="0000A8"/>
              </a:solidFill>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D9DDF3FC-7958-1A4C-9958-CFEED50F7D04}"/>
              </a:ext>
            </a:extLst>
          </p:cNvPr>
          <p:cNvGrpSpPr/>
          <p:nvPr/>
        </p:nvGrpSpPr>
        <p:grpSpPr>
          <a:xfrm>
            <a:off x="5182701" y="3480894"/>
            <a:ext cx="3114955" cy="1620771"/>
            <a:chOff x="5053541" y="4749453"/>
            <a:chExt cx="4153274" cy="2161030"/>
          </a:xfrm>
        </p:grpSpPr>
        <p:sp>
          <p:nvSpPr>
            <p:cNvPr id="12" name="Text Box 7">
              <a:extLst>
                <a:ext uri="{FF2B5EF4-FFF2-40B4-BE49-F238E27FC236}">
                  <a16:creationId xmlns:a16="http://schemas.microsoft.com/office/drawing/2014/main" id="{4E51D062-C026-C442-99A3-A58F234CF451}"/>
                </a:ext>
              </a:extLst>
            </p:cNvPr>
            <p:cNvSpPr txBox="1">
              <a:spLocks noChangeArrowheads="1"/>
            </p:cNvSpPr>
            <p:nvPr/>
          </p:nvSpPr>
          <p:spPr bwMode="auto">
            <a:xfrm>
              <a:off x="5053541" y="6418040"/>
              <a:ext cx="4153274" cy="4924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dirty="0">
                  <a:latin typeface="Avenir Book" panose="020B0503020203020204" pitchFamily="34" charset="-78"/>
                  <a:cs typeface="Avenir Book" panose="020B0503020203020204" pitchFamily="34" charset="-78"/>
                </a:rPr>
                <a:t>direct cost of link from x to v</a:t>
              </a:r>
            </a:p>
          </p:txBody>
        </p:sp>
        <p:cxnSp>
          <p:nvCxnSpPr>
            <p:cNvPr id="25" name="Straight Connector 24">
              <a:extLst>
                <a:ext uri="{FF2B5EF4-FFF2-40B4-BE49-F238E27FC236}">
                  <a16:creationId xmlns:a16="http://schemas.microsoft.com/office/drawing/2014/main" id="{DBA47127-1CA2-C945-9F12-07114230EB74}"/>
                </a:ext>
              </a:extLst>
            </p:cNvPr>
            <p:cNvCxnSpPr>
              <a:cxnSpLocks/>
            </p:cNvCxnSpPr>
            <p:nvPr/>
          </p:nvCxnSpPr>
          <p:spPr>
            <a:xfrm flipV="1">
              <a:off x="5901846" y="4749453"/>
              <a:ext cx="0" cy="1668587"/>
            </a:xfrm>
            <a:prstGeom prst="line">
              <a:avLst/>
            </a:prstGeom>
            <a:ln w="12700">
              <a:solidFill>
                <a:srgbClr val="0000A8"/>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29793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E544A75-190C-D540-8EFD-BF5721DA6B9A}"/>
              </a:ext>
            </a:extLst>
          </p:cNvPr>
          <p:cNvSpPr>
            <a:spLocks noGrp="1"/>
          </p:cNvSpPr>
          <p:nvPr>
            <p:ph type="title"/>
          </p:nvPr>
        </p:nvSpPr>
        <p:spPr>
          <a:xfrm>
            <a:off x="2152650" y="99120"/>
            <a:ext cx="7886700" cy="935145"/>
          </a:xfrm>
        </p:spPr>
        <p:txBody>
          <a:bodyPr/>
          <a:lstStyle/>
          <a:p>
            <a:r>
              <a:rPr lang="en-US" dirty="0">
                <a:latin typeface="Avenir Book" panose="020B0503020203020204" pitchFamily="34" charset="-78"/>
                <a:cs typeface="Avenir Book" panose="020B0503020203020204" pitchFamily="34" charset="-78"/>
              </a:rPr>
              <a:t>Bellman-Ford Example</a:t>
            </a:r>
          </a:p>
        </p:txBody>
      </p:sp>
      <p:sp>
        <p:nvSpPr>
          <p:cNvPr id="101" name="Freeform 4">
            <a:extLst>
              <a:ext uri="{FF2B5EF4-FFF2-40B4-BE49-F238E27FC236}">
                <a16:creationId xmlns:a16="http://schemas.microsoft.com/office/drawing/2014/main" id="{B3361BDC-FC6E-7D45-AF3A-D0E68A57BA18}"/>
              </a:ext>
            </a:extLst>
          </p:cNvPr>
          <p:cNvSpPr>
            <a:spLocks/>
          </p:cNvSpPr>
          <p:nvPr/>
        </p:nvSpPr>
        <p:spPr bwMode="auto">
          <a:xfrm>
            <a:off x="2593550" y="2538863"/>
            <a:ext cx="2678906" cy="1677591"/>
          </a:xfrm>
          <a:custGeom>
            <a:avLst/>
            <a:gdLst>
              <a:gd name="T0" fmla="*/ 0 w 2250"/>
              <a:gd name="T1" fmla="*/ 624 h 1409"/>
              <a:gd name="T2" fmla="*/ 219 w 2250"/>
              <a:gd name="T3" fmla="*/ 321 h 1409"/>
              <a:gd name="T4" fmla="*/ 529 w 2250"/>
              <a:gd name="T5" fmla="*/ 35 h 1409"/>
              <a:gd name="T6" fmla="*/ 1551 w 2250"/>
              <a:gd name="T7" fmla="*/ 111 h 1409"/>
              <a:gd name="T8" fmla="*/ 1968 w 2250"/>
              <a:gd name="T9" fmla="*/ 483 h 1409"/>
              <a:gd name="T10" fmla="*/ 2199 w 2250"/>
              <a:gd name="T11" fmla="*/ 906 h 1409"/>
              <a:gd name="T12" fmla="*/ 1659 w 2250"/>
              <a:gd name="T13" fmla="*/ 1314 h 1409"/>
              <a:gd name="T14" fmla="*/ 993 w 2250"/>
              <a:gd name="T15" fmla="*/ 1386 h 1409"/>
              <a:gd name="T16" fmla="*/ 465 w 2250"/>
              <a:gd name="T17" fmla="*/ 1356 h 1409"/>
              <a:gd name="T18" fmla="*/ 102 w 2250"/>
              <a:gd name="T19" fmla="*/ 1068 h 1409"/>
              <a:gd name="T20" fmla="*/ 0 w 2250"/>
              <a:gd name="T21" fmla="*/ 624 h 14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50"/>
              <a:gd name="T34" fmla="*/ 0 h 1409"/>
              <a:gd name="T35" fmla="*/ 2250 w 2250"/>
              <a:gd name="T36" fmla="*/ 1409 h 14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50" h="1409">
                <a:moveTo>
                  <a:pt x="0" y="624"/>
                </a:moveTo>
                <a:cubicBezTo>
                  <a:pt x="5" y="506"/>
                  <a:pt x="131" y="419"/>
                  <a:pt x="219" y="321"/>
                </a:cubicBezTo>
                <a:cubicBezTo>
                  <a:pt x="307" y="223"/>
                  <a:pt x="307" y="70"/>
                  <a:pt x="529" y="35"/>
                </a:cubicBezTo>
                <a:cubicBezTo>
                  <a:pt x="751" y="0"/>
                  <a:pt x="1311" y="36"/>
                  <a:pt x="1551" y="111"/>
                </a:cubicBezTo>
                <a:cubicBezTo>
                  <a:pt x="1791" y="186"/>
                  <a:pt x="1860" y="351"/>
                  <a:pt x="1968" y="483"/>
                </a:cubicBezTo>
                <a:cubicBezTo>
                  <a:pt x="2076" y="615"/>
                  <a:pt x="2250" y="767"/>
                  <a:pt x="2199" y="906"/>
                </a:cubicBezTo>
                <a:cubicBezTo>
                  <a:pt x="2148" y="1045"/>
                  <a:pt x="1860" y="1234"/>
                  <a:pt x="1659" y="1314"/>
                </a:cubicBezTo>
                <a:cubicBezTo>
                  <a:pt x="1458" y="1394"/>
                  <a:pt x="1192" y="1379"/>
                  <a:pt x="993" y="1386"/>
                </a:cubicBezTo>
                <a:cubicBezTo>
                  <a:pt x="794" y="1393"/>
                  <a:pt x="613" y="1409"/>
                  <a:pt x="465" y="1356"/>
                </a:cubicBezTo>
                <a:cubicBezTo>
                  <a:pt x="317" y="1303"/>
                  <a:pt x="180" y="1190"/>
                  <a:pt x="102" y="1068"/>
                </a:cubicBezTo>
                <a:cubicBezTo>
                  <a:pt x="24" y="946"/>
                  <a:pt x="21" y="716"/>
                  <a:pt x="0" y="624"/>
                </a:cubicBezTo>
                <a:close/>
              </a:path>
            </a:pathLst>
          </a:custGeom>
          <a:solidFill>
            <a:srgbClr val="9CE0FA"/>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02" name="Freeform 5">
            <a:extLst>
              <a:ext uri="{FF2B5EF4-FFF2-40B4-BE49-F238E27FC236}">
                <a16:creationId xmlns:a16="http://schemas.microsoft.com/office/drawing/2014/main" id="{EB384ECE-A843-C347-B24C-9E275CEAC2CD}"/>
              </a:ext>
            </a:extLst>
          </p:cNvPr>
          <p:cNvSpPr>
            <a:spLocks/>
          </p:cNvSpPr>
          <p:nvPr/>
        </p:nvSpPr>
        <p:spPr bwMode="auto">
          <a:xfrm>
            <a:off x="2975787" y="3179156"/>
            <a:ext cx="407194" cy="221456"/>
          </a:xfrm>
          <a:custGeom>
            <a:avLst/>
            <a:gdLst>
              <a:gd name="T0" fmla="*/ 0 w 342"/>
              <a:gd name="T1" fmla="*/ 186 h 186"/>
              <a:gd name="T2" fmla="*/ 342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03" name="Oval 6">
            <a:extLst>
              <a:ext uri="{FF2B5EF4-FFF2-40B4-BE49-F238E27FC236}">
                <a16:creationId xmlns:a16="http://schemas.microsoft.com/office/drawing/2014/main" id="{AB39D95A-2416-9A44-A4A8-038FB65B4DCD}"/>
              </a:ext>
            </a:extLst>
          </p:cNvPr>
          <p:cNvSpPr>
            <a:spLocks noChangeArrowheads="1"/>
          </p:cNvSpPr>
          <p:nvPr/>
        </p:nvSpPr>
        <p:spPr bwMode="auto">
          <a:xfrm>
            <a:off x="2666224" y="3467288"/>
            <a:ext cx="372666" cy="96441"/>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04" name="Line 7">
            <a:extLst>
              <a:ext uri="{FF2B5EF4-FFF2-40B4-BE49-F238E27FC236}">
                <a16:creationId xmlns:a16="http://schemas.microsoft.com/office/drawing/2014/main" id="{E78BA6E9-D2DE-3B4C-B8F0-0B60FECF113C}"/>
              </a:ext>
            </a:extLst>
          </p:cNvPr>
          <p:cNvSpPr>
            <a:spLocks noChangeShapeType="1"/>
          </p:cNvSpPr>
          <p:nvPr/>
        </p:nvSpPr>
        <p:spPr bwMode="auto">
          <a:xfrm>
            <a:off x="2666224" y="3458954"/>
            <a:ext cx="0" cy="5953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05" name="Line 8">
            <a:extLst>
              <a:ext uri="{FF2B5EF4-FFF2-40B4-BE49-F238E27FC236}">
                <a16:creationId xmlns:a16="http://schemas.microsoft.com/office/drawing/2014/main" id="{A0D47CD4-5213-7747-B8ED-B82CB1DF3F26}"/>
              </a:ext>
            </a:extLst>
          </p:cNvPr>
          <p:cNvSpPr>
            <a:spLocks noChangeShapeType="1"/>
          </p:cNvSpPr>
          <p:nvPr/>
        </p:nvSpPr>
        <p:spPr bwMode="auto">
          <a:xfrm>
            <a:off x="3038890" y="3458954"/>
            <a:ext cx="0" cy="5953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06" name="Rectangle 9">
            <a:extLst>
              <a:ext uri="{FF2B5EF4-FFF2-40B4-BE49-F238E27FC236}">
                <a16:creationId xmlns:a16="http://schemas.microsoft.com/office/drawing/2014/main" id="{9CC7A1F3-7121-9A4D-8ED5-61BE06416511}"/>
              </a:ext>
            </a:extLst>
          </p:cNvPr>
          <p:cNvSpPr>
            <a:spLocks noChangeArrowheads="1"/>
          </p:cNvSpPr>
          <p:nvPr/>
        </p:nvSpPr>
        <p:spPr bwMode="auto">
          <a:xfrm>
            <a:off x="2666225" y="3458953"/>
            <a:ext cx="369094" cy="58341"/>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07" name="Oval 10">
            <a:extLst>
              <a:ext uri="{FF2B5EF4-FFF2-40B4-BE49-F238E27FC236}">
                <a16:creationId xmlns:a16="http://schemas.microsoft.com/office/drawing/2014/main" id="{942A74E2-4B12-2844-8247-4DD1081A42A8}"/>
              </a:ext>
            </a:extLst>
          </p:cNvPr>
          <p:cNvSpPr>
            <a:spLocks noChangeArrowheads="1"/>
          </p:cNvSpPr>
          <p:nvPr/>
        </p:nvSpPr>
        <p:spPr bwMode="auto">
          <a:xfrm>
            <a:off x="2662653" y="3388706"/>
            <a:ext cx="372666" cy="113110"/>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23" name="Oval 26">
            <a:extLst>
              <a:ext uri="{FF2B5EF4-FFF2-40B4-BE49-F238E27FC236}">
                <a16:creationId xmlns:a16="http://schemas.microsoft.com/office/drawing/2014/main" id="{74166FED-9DB6-AE4B-B5E4-19FFE33242C9}"/>
              </a:ext>
            </a:extLst>
          </p:cNvPr>
          <p:cNvSpPr>
            <a:spLocks noChangeArrowheads="1"/>
          </p:cNvSpPr>
          <p:nvPr/>
        </p:nvSpPr>
        <p:spPr bwMode="auto">
          <a:xfrm>
            <a:off x="4050922" y="3924488"/>
            <a:ext cx="372666" cy="96441"/>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24" name="Line 27">
            <a:extLst>
              <a:ext uri="{FF2B5EF4-FFF2-40B4-BE49-F238E27FC236}">
                <a16:creationId xmlns:a16="http://schemas.microsoft.com/office/drawing/2014/main" id="{69186391-9606-034D-9306-C735925D8202}"/>
              </a:ext>
            </a:extLst>
          </p:cNvPr>
          <p:cNvSpPr>
            <a:spLocks noChangeShapeType="1"/>
          </p:cNvSpPr>
          <p:nvPr/>
        </p:nvSpPr>
        <p:spPr bwMode="auto">
          <a:xfrm>
            <a:off x="4050922" y="3916154"/>
            <a:ext cx="0" cy="5953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25" name="Line 28">
            <a:extLst>
              <a:ext uri="{FF2B5EF4-FFF2-40B4-BE49-F238E27FC236}">
                <a16:creationId xmlns:a16="http://schemas.microsoft.com/office/drawing/2014/main" id="{75BB6334-D1C4-D94A-BA99-4367AA958123}"/>
              </a:ext>
            </a:extLst>
          </p:cNvPr>
          <p:cNvSpPr>
            <a:spLocks noChangeShapeType="1"/>
          </p:cNvSpPr>
          <p:nvPr/>
        </p:nvSpPr>
        <p:spPr bwMode="auto">
          <a:xfrm>
            <a:off x="4423587" y="3916154"/>
            <a:ext cx="0" cy="5953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26" name="Rectangle 29">
            <a:extLst>
              <a:ext uri="{FF2B5EF4-FFF2-40B4-BE49-F238E27FC236}">
                <a16:creationId xmlns:a16="http://schemas.microsoft.com/office/drawing/2014/main" id="{4D831A84-D0A6-2A4D-89B7-0B39B1BD83E9}"/>
              </a:ext>
            </a:extLst>
          </p:cNvPr>
          <p:cNvSpPr>
            <a:spLocks noChangeArrowheads="1"/>
          </p:cNvSpPr>
          <p:nvPr/>
        </p:nvSpPr>
        <p:spPr bwMode="auto">
          <a:xfrm>
            <a:off x="4050922" y="3916153"/>
            <a:ext cx="369094" cy="58341"/>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27" name="Oval 30">
            <a:extLst>
              <a:ext uri="{FF2B5EF4-FFF2-40B4-BE49-F238E27FC236}">
                <a16:creationId xmlns:a16="http://schemas.microsoft.com/office/drawing/2014/main" id="{D0D42B8D-5E2B-7841-A6D2-30BC21485C1D}"/>
              </a:ext>
            </a:extLst>
          </p:cNvPr>
          <p:cNvSpPr>
            <a:spLocks noChangeArrowheads="1"/>
          </p:cNvSpPr>
          <p:nvPr/>
        </p:nvSpPr>
        <p:spPr bwMode="auto">
          <a:xfrm>
            <a:off x="4047349" y="3845906"/>
            <a:ext cx="372666" cy="113110"/>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28" name="Oval 31">
            <a:extLst>
              <a:ext uri="{FF2B5EF4-FFF2-40B4-BE49-F238E27FC236}">
                <a16:creationId xmlns:a16="http://schemas.microsoft.com/office/drawing/2014/main" id="{12DF998B-81DA-CA49-8C5F-CC780FA09A5F}"/>
              </a:ext>
            </a:extLst>
          </p:cNvPr>
          <p:cNvSpPr>
            <a:spLocks noChangeArrowheads="1"/>
          </p:cNvSpPr>
          <p:nvPr/>
        </p:nvSpPr>
        <p:spPr bwMode="auto">
          <a:xfrm>
            <a:off x="4723624" y="3518484"/>
            <a:ext cx="372666" cy="96441"/>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29" name="Line 32">
            <a:extLst>
              <a:ext uri="{FF2B5EF4-FFF2-40B4-BE49-F238E27FC236}">
                <a16:creationId xmlns:a16="http://schemas.microsoft.com/office/drawing/2014/main" id="{0931E746-EEC9-4149-B22C-B128CADA6621}"/>
              </a:ext>
            </a:extLst>
          </p:cNvPr>
          <p:cNvSpPr>
            <a:spLocks noChangeShapeType="1"/>
          </p:cNvSpPr>
          <p:nvPr/>
        </p:nvSpPr>
        <p:spPr bwMode="auto">
          <a:xfrm>
            <a:off x="4723624" y="3510151"/>
            <a:ext cx="0" cy="5953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30" name="Line 33">
            <a:extLst>
              <a:ext uri="{FF2B5EF4-FFF2-40B4-BE49-F238E27FC236}">
                <a16:creationId xmlns:a16="http://schemas.microsoft.com/office/drawing/2014/main" id="{18A78410-02D9-124E-8247-E082F13220BE}"/>
              </a:ext>
            </a:extLst>
          </p:cNvPr>
          <p:cNvSpPr>
            <a:spLocks noChangeShapeType="1"/>
          </p:cNvSpPr>
          <p:nvPr/>
        </p:nvSpPr>
        <p:spPr bwMode="auto">
          <a:xfrm>
            <a:off x="5096290" y="3510151"/>
            <a:ext cx="0" cy="59531"/>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31" name="Rectangle 34">
            <a:extLst>
              <a:ext uri="{FF2B5EF4-FFF2-40B4-BE49-F238E27FC236}">
                <a16:creationId xmlns:a16="http://schemas.microsoft.com/office/drawing/2014/main" id="{200B969E-4AA3-A14C-AF42-EAA87444EF6D}"/>
              </a:ext>
            </a:extLst>
          </p:cNvPr>
          <p:cNvSpPr>
            <a:spLocks noChangeArrowheads="1"/>
          </p:cNvSpPr>
          <p:nvPr/>
        </p:nvSpPr>
        <p:spPr bwMode="auto">
          <a:xfrm>
            <a:off x="4723625" y="3510150"/>
            <a:ext cx="369094" cy="58341"/>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32" name="Oval 35">
            <a:extLst>
              <a:ext uri="{FF2B5EF4-FFF2-40B4-BE49-F238E27FC236}">
                <a16:creationId xmlns:a16="http://schemas.microsoft.com/office/drawing/2014/main" id="{79F8363D-C882-3044-8464-7FCFFC28C2B2}"/>
              </a:ext>
            </a:extLst>
          </p:cNvPr>
          <p:cNvSpPr>
            <a:spLocks noChangeArrowheads="1"/>
          </p:cNvSpPr>
          <p:nvPr/>
        </p:nvSpPr>
        <p:spPr bwMode="auto">
          <a:xfrm>
            <a:off x="4720053" y="3439902"/>
            <a:ext cx="372666" cy="113110"/>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33" name="Freeform 36">
            <a:extLst>
              <a:ext uri="{FF2B5EF4-FFF2-40B4-BE49-F238E27FC236}">
                <a16:creationId xmlns:a16="http://schemas.microsoft.com/office/drawing/2014/main" id="{C5ED50C5-F56B-144B-B077-B4B2FEDC3660}"/>
              </a:ext>
            </a:extLst>
          </p:cNvPr>
          <p:cNvSpPr>
            <a:spLocks/>
          </p:cNvSpPr>
          <p:nvPr/>
        </p:nvSpPr>
        <p:spPr bwMode="auto">
          <a:xfrm>
            <a:off x="4236660" y="3211303"/>
            <a:ext cx="1191" cy="621506"/>
          </a:xfrm>
          <a:custGeom>
            <a:avLst/>
            <a:gdLst>
              <a:gd name="T0" fmla="*/ 0 w 1"/>
              <a:gd name="T1" fmla="*/ 0 h 522"/>
              <a:gd name="T2" fmla="*/ 0 w 1"/>
              <a:gd name="T3" fmla="*/ 522 h 522"/>
              <a:gd name="T4" fmla="*/ 0 60000 65536"/>
              <a:gd name="T5" fmla="*/ 0 60000 65536"/>
              <a:gd name="T6" fmla="*/ 0 w 1"/>
              <a:gd name="T7" fmla="*/ 0 h 522"/>
              <a:gd name="T8" fmla="*/ 1 w 1"/>
              <a:gd name="T9" fmla="*/ 522 h 522"/>
            </a:gdLst>
            <a:ahLst/>
            <a:cxnLst>
              <a:cxn ang="T4">
                <a:pos x="T0" y="T1"/>
              </a:cxn>
              <a:cxn ang="T5">
                <a:pos x="T2" y="T3"/>
              </a:cxn>
            </a:cxnLst>
            <a:rect l="T6" t="T7" r="T8" b="T9"/>
            <a:pathLst>
              <a:path w="1" h="522">
                <a:moveTo>
                  <a:pt x="0" y="0"/>
                </a:moveTo>
                <a:lnTo>
                  <a:pt x="0" y="522"/>
                </a:lnTo>
              </a:path>
            </a:pathLst>
          </a:custGeom>
          <a:noFill/>
          <a:ln w="1270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34" name="Freeform 37">
            <a:extLst>
              <a:ext uri="{FF2B5EF4-FFF2-40B4-BE49-F238E27FC236}">
                <a16:creationId xmlns:a16="http://schemas.microsoft.com/office/drawing/2014/main" id="{A19ED863-F302-4C4B-BF32-9ED18D75863D}"/>
              </a:ext>
            </a:extLst>
          </p:cNvPr>
          <p:cNvSpPr>
            <a:spLocks/>
          </p:cNvSpPr>
          <p:nvPr/>
        </p:nvSpPr>
        <p:spPr bwMode="auto">
          <a:xfrm>
            <a:off x="3411557" y="3218446"/>
            <a:ext cx="1191" cy="639366"/>
          </a:xfrm>
          <a:custGeom>
            <a:avLst/>
            <a:gdLst>
              <a:gd name="T0" fmla="*/ 0 w 1"/>
              <a:gd name="T1" fmla="*/ 0 h 537"/>
              <a:gd name="T2" fmla="*/ 0 w 1"/>
              <a:gd name="T3" fmla="*/ 537 h 537"/>
              <a:gd name="T4" fmla="*/ 0 60000 65536"/>
              <a:gd name="T5" fmla="*/ 0 60000 65536"/>
              <a:gd name="T6" fmla="*/ 0 w 1"/>
              <a:gd name="T7" fmla="*/ 0 h 537"/>
              <a:gd name="T8" fmla="*/ 1 w 1"/>
              <a:gd name="T9" fmla="*/ 537 h 537"/>
            </a:gdLst>
            <a:ahLst/>
            <a:cxnLst>
              <a:cxn ang="T4">
                <a:pos x="T0" y="T1"/>
              </a:cxn>
              <a:cxn ang="T5">
                <a:pos x="T2" y="T3"/>
              </a:cxn>
            </a:cxnLst>
            <a:rect l="T6" t="T7" r="T8" b="T9"/>
            <a:pathLst>
              <a:path w="1" h="537">
                <a:moveTo>
                  <a:pt x="0" y="0"/>
                </a:moveTo>
                <a:lnTo>
                  <a:pt x="0" y="537"/>
                </a:lnTo>
              </a:path>
            </a:pathLst>
          </a:custGeom>
          <a:noFill/>
          <a:ln w="1270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35" name="Freeform 38">
            <a:extLst>
              <a:ext uri="{FF2B5EF4-FFF2-40B4-BE49-F238E27FC236}">
                <a16:creationId xmlns:a16="http://schemas.microsoft.com/office/drawing/2014/main" id="{6BF3134C-2B3E-1548-AB3D-A3BDFF4F4A5C}"/>
              </a:ext>
            </a:extLst>
          </p:cNvPr>
          <p:cNvSpPr>
            <a:spLocks/>
          </p:cNvSpPr>
          <p:nvPr/>
        </p:nvSpPr>
        <p:spPr bwMode="auto">
          <a:xfrm>
            <a:off x="3608010" y="3200588"/>
            <a:ext cx="600075" cy="714375"/>
          </a:xfrm>
          <a:custGeom>
            <a:avLst/>
            <a:gdLst>
              <a:gd name="T0" fmla="*/ 0 w 378"/>
              <a:gd name="T1" fmla="*/ 11993521 h 174"/>
              <a:gd name="T2" fmla="*/ 5035 w 378"/>
              <a:gd name="T3" fmla="*/ 0 h 174"/>
              <a:gd name="T4" fmla="*/ 0 60000 65536"/>
              <a:gd name="T5" fmla="*/ 0 60000 65536"/>
              <a:gd name="T6" fmla="*/ 0 w 378"/>
              <a:gd name="T7" fmla="*/ 0 h 174"/>
              <a:gd name="T8" fmla="*/ 378 w 378"/>
              <a:gd name="T9" fmla="*/ 174 h 174"/>
            </a:gdLst>
            <a:ahLst/>
            <a:cxnLst>
              <a:cxn ang="T4">
                <a:pos x="T0" y="T1"/>
              </a:cxn>
              <a:cxn ang="T5">
                <a:pos x="T2" y="T3"/>
              </a:cxn>
            </a:cxnLst>
            <a:rect l="T6" t="T7" r="T8" b="T9"/>
            <a:pathLst>
              <a:path w="378" h="174">
                <a:moveTo>
                  <a:pt x="0" y="174"/>
                </a:moveTo>
                <a:lnTo>
                  <a:pt x="378" y="0"/>
                </a:lnTo>
              </a:path>
            </a:pathLst>
          </a:custGeom>
          <a:noFill/>
          <a:ln w="1270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36" name="Freeform 39">
            <a:extLst>
              <a:ext uri="{FF2B5EF4-FFF2-40B4-BE49-F238E27FC236}">
                <a16:creationId xmlns:a16="http://schemas.microsoft.com/office/drawing/2014/main" id="{C6245707-E1A1-D049-ABCA-63F805299AF1}"/>
              </a:ext>
            </a:extLst>
          </p:cNvPr>
          <p:cNvSpPr>
            <a:spLocks/>
          </p:cNvSpPr>
          <p:nvPr/>
        </p:nvSpPr>
        <p:spPr bwMode="auto">
          <a:xfrm>
            <a:off x="4425969" y="3614926"/>
            <a:ext cx="435769" cy="321469"/>
          </a:xfrm>
          <a:custGeom>
            <a:avLst/>
            <a:gdLst>
              <a:gd name="T0" fmla="*/ 0 w 366"/>
              <a:gd name="T1" fmla="*/ 270 h 270"/>
              <a:gd name="T2" fmla="*/ 366 w 366"/>
              <a:gd name="T3" fmla="*/ 0 h 270"/>
              <a:gd name="T4" fmla="*/ 0 60000 65536"/>
              <a:gd name="T5" fmla="*/ 0 60000 65536"/>
              <a:gd name="T6" fmla="*/ 0 w 366"/>
              <a:gd name="T7" fmla="*/ 0 h 270"/>
              <a:gd name="T8" fmla="*/ 366 w 366"/>
              <a:gd name="T9" fmla="*/ 270 h 270"/>
            </a:gdLst>
            <a:ahLst/>
            <a:cxnLst>
              <a:cxn ang="T4">
                <a:pos x="T0" y="T1"/>
              </a:cxn>
              <a:cxn ang="T5">
                <a:pos x="T2" y="T3"/>
              </a:cxn>
            </a:cxnLst>
            <a:rect l="T6" t="T7" r="T8" b="T9"/>
            <a:pathLst>
              <a:path w="366" h="270">
                <a:moveTo>
                  <a:pt x="0" y="270"/>
                </a:moveTo>
                <a:lnTo>
                  <a:pt x="366" y="0"/>
                </a:lnTo>
              </a:path>
            </a:pathLst>
          </a:custGeom>
          <a:noFill/>
          <a:ln w="1270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37" name="Freeform 40">
            <a:extLst>
              <a:ext uri="{FF2B5EF4-FFF2-40B4-BE49-F238E27FC236}">
                <a16:creationId xmlns:a16="http://schemas.microsoft.com/office/drawing/2014/main" id="{4B76FA55-0E59-6C45-8AD8-BE40BC0A5648}"/>
              </a:ext>
            </a:extLst>
          </p:cNvPr>
          <p:cNvSpPr>
            <a:spLocks/>
          </p:cNvSpPr>
          <p:nvPr/>
        </p:nvSpPr>
        <p:spPr bwMode="auto">
          <a:xfrm>
            <a:off x="3615154" y="3950682"/>
            <a:ext cx="435769" cy="1191"/>
          </a:xfrm>
          <a:custGeom>
            <a:avLst/>
            <a:gdLst>
              <a:gd name="T0" fmla="*/ 36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38" name="Freeform 41">
            <a:extLst>
              <a:ext uri="{FF2B5EF4-FFF2-40B4-BE49-F238E27FC236}">
                <a16:creationId xmlns:a16="http://schemas.microsoft.com/office/drawing/2014/main" id="{478F5CA3-540D-704B-A0A9-843221692BFB}"/>
              </a:ext>
            </a:extLst>
          </p:cNvPr>
          <p:cNvSpPr>
            <a:spLocks/>
          </p:cNvSpPr>
          <p:nvPr/>
        </p:nvSpPr>
        <p:spPr bwMode="auto">
          <a:xfrm>
            <a:off x="2911494" y="3564919"/>
            <a:ext cx="328613" cy="314325"/>
          </a:xfrm>
          <a:custGeom>
            <a:avLst/>
            <a:gdLst>
              <a:gd name="T0" fmla="*/ 276 w 276"/>
              <a:gd name="T1" fmla="*/ 264 h 264"/>
              <a:gd name="T2" fmla="*/ 0 w 276"/>
              <a:gd name="T3" fmla="*/ 0 h 264"/>
              <a:gd name="T4" fmla="*/ 0 60000 65536"/>
              <a:gd name="T5" fmla="*/ 0 60000 65536"/>
              <a:gd name="T6" fmla="*/ 0 w 276"/>
              <a:gd name="T7" fmla="*/ 0 h 264"/>
              <a:gd name="T8" fmla="*/ 276 w 276"/>
              <a:gd name="T9" fmla="*/ 264 h 264"/>
            </a:gdLst>
            <a:ahLst/>
            <a:cxnLst>
              <a:cxn ang="T4">
                <a:pos x="T0" y="T1"/>
              </a:cxn>
              <a:cxn ang="T5">
                <a:pos x="T2" y="T3"/>
              </a:cxn>
            </a:cxnLst>
            <a:rect l="T6" t="T7" r="T8" b="T9"/>
            <a:pathLst>
              <a:path w="276" h="264">
                <a:moveTo>
                  <a:pt x="276" y="264"/>
                </a:moveTo>
                <a:lnTo>
                  <a:pt x="0" y="0"/>
                </a:lnTo>
              </a:path>
            </a:pathLst>
          </a:custGeom>
          <a:noFill/>
          <a:ln w="1270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39" name="Freeform 42">
            <a:extLst>
              <a:ext uri="{FF2B5EF4-FFF2-40B4-BE49-F238E27FC236}">
                <a16:creationId xmlns:a16="http://schemas.microsoft.com/office/drawing/2014/main" id="{09441A01-DB3D-8849-9E6E-B61A9E1DF7A5}"/>
              </a:ext>
            </a:extLst>
          </p:cNvPr>
          <p:cNvSpPr>
            <a:spLocks/>
          </p:cNvSpPr>
          <p:nvPr/>
        </p:nvSpPr>
        <p:spPr bwMode="auto">
          <a:xfrm>
            <a:off x="3608010" y="3129150"/>
            <a:ext cx="435769" cy="1191"/>
          </a:xfrm>
          <a:custGeom>
            <a:avLst/>
            <a:gdLst>
              <a:gd name="T0" fmla="*/ 36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40" name="Freeform 43">
            <a:extLst>
              <a:ext uri="{FF2B5EF4-FFF2-40B4-BE49-F238E27FC236}">
                <a16:creationId xmlns:a16="http://schemas.microsoft.com/office/drawing/2014/main" id="{FFD32857-C28D-9847-80E0-9E7FFFB0893C}"/>
              </a:ext>
            </a:extLst>
          </p:cNvPr>
          <p:cNvSpPr>
            <a:spLocks/>
          </p:cNvSpPr>
          <p:nvPr/>
        </p:nvSpPr>
        <p:spPr bwMode="auto">
          <a:xfrm>
            <a:off x="4411680" y="3125579"/>
            <a:ext cx="471488" cy="317897"/>
          </a:xfrm>
          <a:custGeom>
            <a:avLst/>
            <a:gdLst>
              <a:gd name="T0" fmla="*/ 396 w 396"/>
              <a:gd name="T1" fmla="*/ 267 h 267"/>
              <a:gd name="T2" fmla="*/ 0 w 396"/>
              <a:gd name="T3" fmla="*/ 0 h 267"/>
              <a:gd name="T4" fmla="*/ 0 60000 65536"/>
              <a:gd name="T5" fmla="*/ 0 60000 65536"/>
              <a:gd name="T6" fmla="*/ 0 w 396"/>
              <a:gd name="T7" fmla="*/ 0 h 267"/>
              <a:gd name="T8" fmla="*/ 396 w 396"/>
              <a:gd name="T9" fmla="*/ 267 h 267"/>
            </a:gdLst>
            <a:ahLst/>
            <a:cxnLst>
              <a:cxn ang="T4">
                <a:pos x="T0" y="T1"/>
              </a:cxn>
              <a:cxn ang="T5">
                <a:pos x="T2" y="T3"/>
              </a:cxn>
            </a:cxnLst>
            <a:rect l="T6" t="T7" r="T8" b="T9"/>
            <a:pathLst>
              <a:path w="396" h="267">
                <a:moveTo>
                  <a:pt x="396" y="267"/>
                </a:moveTo>
                <a:lnTo>
                  <a:pt x="0" y="0"/>
                </a:lnTo>
              </a:path>
            </a:pathLst>
          </a:custGeom>
          <a:noFill/>
          <a:ln w="1270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41" name="Freeform 44">
            <a:extLst>
              <a:ext uri="{FF2B5EF4-FFF2-40B4-BE49-F238E27FC236}">
                <a16:creationId xmlns:a16="http://schemas.microsoft.com/office/drawing/2014/main" id="{95317AFD-8425-9047-82D2-5C53D86FC4B1}"/>
              </a:ext>
            </a:extLst>
          </p:cNvPr>
          <p:cNvSpPr>
            <a:spLocks/>
          </p:cNvSpPr>
          <p:nvPr/>
        </p:nvSpPr>
        <p:spPr bwMode="auto">
          <a:xfrm>
            <a:off x="2843628" y="2614799"/>
            <a:ext cx="1321594" cy="767954"/>
          </a:xfrm>
          <a:custGeom>
            <a:avLst/>
            <a:gdLst>
              <a:gd name="T0" fmla="*/ 1110 w 1110"/>
              <a:gd name="T1" fmla="*/ 342 h 645"/>
              <a:gd name="T2" fmla="*/ 0 w 1110"/>
              <a:gd name="T3" fmla="*/ 645 h 645"/>
              <a:gd name="T4" fmla="*/ 0 60000 65536"/>
              <a:gd name="T5" fmla="*/ 0 60000 65536"/>
              <a:gd name="T6" fmla="*/ 0 w 1110"/>
              <a:gd name="T7" fmla="*/ 0 h 645"/>
              <a:gd name="T8" fmla="*/ 1110 w 1110"/>
              <a:gd name="T9" fmla="*/ 645 h 645"/>
            </a:gdLst>
            <a:ahLst/>
            <a:cxnLst>
              <a:cxn ang="T4">
                <a:pos x="T0" y="T1"/>
              </a:cxn>
              <a:cxn ang="T5">
                <a:pos x="T2" y="T3"/>
              </a:cxn>
            </a:cxnLst>
            <a:rect l="T6" t="T7" r="T8" b="T9"/>
            <a:pathLst>
              <a:path w="1110" h="645">
                <a:moveTo>
                  <a:pt x="1110" y="342"/>
                </a:moveTo>
                <a:cubicBezTo>
                  <a:pt x="1104" y="0"/>
                  <a:pt x="21" y="63"/>
                  <a:pt x="0" y="645"/>
                </a:cubicBezTo>
              </a:path>
            </a:pathLst>
          </a:custGeom>
          <a:noFill/>
          <a:ln w="1270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142" name="Group 45">
            <a:extLst>
              <a:ext uri="{FF2B5EF4-FFF2-40B4-BE49-F238E27FC236}">
                <a16:creationId xmlns:a16="http://schemas.microsoft.com/office/drawing/2014/main" id="{8EA0B5C0-FA92-A244-9016-9BA3D6889A5F}"/>
              </a:ext>
            </a:extLst>
          </p:cNvPr>
          <p:cNvGrpSpPr>
            <a:grpSpLocks/>
          </p:cNvGrpSpPr>
          <p:nvPr/>
        </p:nvGrpSpPr>
        <p:grpSpPr bwMode="auto">
          <a:xfrm>
            <a:off x="2701091" y="3326793"/>
            <a:ext cx="292190" cy="322660"/>
            <a:chOff x="2934" y="2425"/>
            <a:chExt cx="249" cy="271"/>
          </a:xfrm>
        </p:grpSpPr>
        <p:sp>
          <p:nvSpPr>
            <p:cNvPr id="168" name="Rectangle 46">
              <a:extLst>
                <a:ext uri="{FF2B5EF4-FFF2-40B4-BE49-F238E27FC236}">
                  <a16:creationId xmlns:a16="http://schemas.microsoft.com/office/drawing/2014/main" id="{F6376756-4852-A74B-A929-795C12362D03}"/>
                </a:ext>
              </a:extLst>
            </p:cNvPr>
            <p:cNvSpPr>
              <a:spLocks noChangeArrowheads="1"/>
            </p:cNvSpPr>
            <p:nvPr/>
          </p:nvSpPr>
          <p:spPr bwMode="auto">
            <a:xfrm>
              <a:off x="2982" y="2490"/>
              <a:ext cx="144" cy="132"/>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69" name="Text Box 47">
              <a:extLst>
                <a:ext uri="{FF2B5EF4-FFF2-40B4-BE49-F238E27FC236}">
                  <a16:creationId xmlns:a16="http://schemas.microsoft.com/office/drawing/2014/main" id="{8D21A96D-93CD-CC4E-9802-65B183FC94A2}"/>
                </a:ext>
              </a:extLst>
            </p:cNvPr>
            <p:cNvSpPr txBox="1">
              <a:spLocks noChangeArrowheads="1"/>
            </p:cNvSpPr>
            <p:nvPr/>
          </p:nvSpPr>
          <p:spPr bwMode="auto">
            <a:xfrm>
              <a:off x="2934" y="2425"/>
              <a:ext cx="249" cy="2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u</a:t>
              </a:r>
              <a:endParaRPr lang="en-US" sz="1800" kern="0" dirty="0">
                <a:solidFill>
                  <a:srgbClr val="000000"/>
                </a:solidFill>
                <a:latin typeface="Avenir Book" panose="020B0503020203020204" pitchFamily="34" charset="-78"/>
                <a:cs typeface="Avenir Book" panose="020B0503020203020204" pitchFamily="34" charset="-78"/>
              </a:endParaRPr>
            </a:p>
          </p:txBody>
        </p:sp>
      </p:grpSp>
      <p:grpSp>
        <p:nvGrpSpPr>
          <p:cNvPr id="143" name="Group 48">
            <a:extLst>
              <a:ext uri="{FF2B5EF4-FFF2-40B4-BE49-F238E27FC236}">
                <a16:creationId xmlns:a16="http://schemas.microsoft.com/office/drawing/2014/main" id="{BAEC1726-7585-D84C-8544-8B19570BB0D1}"/>
              </a:ext>
            </a:extLst>
          </p:cNvPr>
          <p:cNvGrpSpPr>
            <a:grpSpLocks/>
          </p:cNvGrpSpPr>
          <p:nvPr/>
        </p:nvGrpSpPr>
        <p:grpSpPr bwMode="auto">
          <a:xfrm>
            <a:off x="4098903" y="3783993"/>
            <a:ext cx="280270" cy="322660"/>
            <a:chOff x="2938" y="2425"/>
            <a:chExt cx="239" cy="271"/>
          </a:xfrm>
        </p:grpSpPr>
        <p:sp>
          <p:nvSpPr>
            <p:cNvPr id="166" name="Rectangle 49">
              <a:extLst>
                <a:ext uri="{FF2B5EF4-FFF2-40B4-BE49-F238E27FC236}">
                  <a16:creationId xmlns:a16="http://schemas.microsoft.com/office/drawing/2014/main" id="{30D6A47E-3051-2642-B778-56D0A6ADF6C5}"/>
                </a:ext>
              </a:extLst>
            </p:cNvPr>
            <p:cNvSpPr>
              <a:spLocks noChangeArrowheads="1"/>
            </p:cNvSpPr>
            <p:nvPr/>
          </p:nvSpPr>
          <p:spPr bwMode="auto">
            <a:xfrm>
              <a:off x="2982" y="2490"/>
              <a:ext cx="142" cy="132"/>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67" name="Text Box 50">
              <a:extLst>
                <a:ext uri="{FF2B5EF4-FFF2-40B4-BE49-F238E27FC236}">
                  <a16:creationId xmlns:a16="http://schemas.microsoft.com/office/drawing/2014/main" id="{657B88CD-80B6-9149-A47C-0E4E47210BDB}"/>
                </a:ext>
              </a:extLst>
            </p:cNvPr>
            <p:cNvSpPr txBox="1">
              <a:spLocks noChangeArrowheads="1"/>
            </p:cNvSpPr>
            <p:nvPr/>
          </p:nvSpPr>
          <p:spPr bwMode="auto">
            <a:xfrm>
              <a:off x="2938" y="2425"/>
              <a:ext cx="239" cy="2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y</a:t>
              </a:r>
              <a:endParaRPr lang="en-US" sz="1800" kern="0" dirty="0">
                <a:solidFill>
                  <a:srgbClr val="000000"/>
                </a:solidFill>
                <a:latin typeface="Avenir Book" panose="020B0503020203020204" pitchFamily="34" charset="-78"/>
                <a:cs typeface="Avenir Book" panose="020B0503020203020204" pitchFamily="34" charset="-78"/>
              </a:endParaRPr>
            </a:p>
          </p:txBody>
        </p:sp>
      </p:grpSp>
      <p:grpSp>
        <p:nvGrpSpPr>
          <p:cNvPr id="147" name="Group 60">
            <a:extLst>
              <a:ext uri="{FF2B5EF4-FFF2-40B4-BE49-F238E27FC236}">
                <a16:creationId xmlns:a16="http://schemas.microsoft.com/office/drawing/2014/main" id="{C6605578-FE95-B24F-BADA-356BBFD8BB95}"/>
              </a:ext>
            </a:extLst>
          </p:cNvPr>
          <p:cNvGrpSpPr>
            <a:grpSpLocks/>
          </p:cNvGrpSpPr>
          <p:nvPr/>
        </p:nvGrpSpPr>
        <p:grpSpPr bwMode="auto">
          <a:xfrm>
            <a:off x="4778543" y="3341082"/>
            <a:ext cx="281900" cy="369094"/>
            <a:chOff x="2936" y="2395"/>
            <a:chExt cx="239" cy="310"/>
          </a:xfrm>
        </p:grpSpPr>
        <p:sp>
          <p:nvSpPr>
            <p:cNvPr id="158" name="Rectangle 61">
              <a:extLst>
                <a:ext uri="{FF2B5EF4-FFF2-40B4-BE49-F238E27FC236}">
                  <a16:creationId xmlns:a16="http://schemas.microsoft.com/office/drawing/2014/main" id="{41CF463B-AC90-B448-AB77-AD1A2A48F0FD}"/>
                </a:ext>
              </a:extLst>
            </p:cNvPr>
            <p:cNvSpPr>
              <a:spLocks noChangeArrowheads="1"/>
            </p:cNvSpPr>
            <p:nvPr/>
          </p:nvSpPr>
          <p:spPr bwMode="auto">
            <a:xfrm>
              <a:off x="2982" y="2490"/>
              <a:ext cx="142" cy="132"/>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59" name="Text Box 62">
              <a:extLst>
                <a:ext uri="{FF2B5EF4-FFF2-40B4-BE49-F238E27FC236}">
                  <a16:creationId xmlns:a16="http://schemas.microsoft.com/office/drawing/2014/main" id="{6948C996-9399-804D-A0BC-5489BB15AF69}"/>
                </a:ext>
              </a:extLst>
            </p:cNvPr>
            <p:cNvSpPr txBox="1">
              <a:spLocks noChangeArrowheads="1"/>
            </p:cNvSpPr>
            <p:nvPr/>
          </p:nvSpPr>
          <p:spPr bwMode="auto">
            <a:xfrm>
              <a:off x="2936" y="2395"/>
              <a:ext cx="239" cy="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800" kern="0" dirty="0">
                  <a:solidFill>
                    <a:srgbClr val="000000"/>
                  </a:solidFill>
                  <a:latin typeface="Avenir Book" panose="020B0503020203020204" pitchFamily="34" charset="-78"/>
                  <a:cs typeface="Avenir Book" panose="020B0503020203020204" pitchFamily="34" charset="-78"/>
                </a:rPr>
                <a:t>z</a:t>
              </a:r>
            </a:p>
          </p:txBody>
        </p:sp>
      </p:grpSp>
      <p:sp>
        <p:nvSpPr>
          <p:cNvPr id="148" name="Text Box 63">
            <a:extLst>
              <a:ext uri="{FF2B5EF4-FFF2-40B4-BE49-F238E27FC236}">
                <a16:creationId xmlns:a16="http://schemas.microsoft.com/office/drawing/2014/main" id="{5119DE63-46A3-DA49-98F8-27DCAD97989D}"/>
              </a:ext>
            </a:extLst>
          </p:cNvPr>
          <p:cNvSpPr txBox="1">
            <a:spLocks noChangeArrowheads="1"/>
          </p:cNvSpPr>
          <p:nvPr/>
        </p:nvSpPr>
        <p:spPr bwMode="auto">
          <a:xfrm>
            <a:off x="2946093" y="3117243"/>
            <a:ext cx="280847" cy="3000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2</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149" name="Text Box 64">
            <a:extLst>
              <a:ext uri="{FF2B5EF4-FFF2-40B4-BE49-F238E27FC236}">
                <a16:creationId xmlns:a16="http://schemas.microsoft.com/office/drawing/2014/main" id="{C6DA4233-38DD-5642-A09A-BB31A7CEF55D}"/>
              </a:ext>
            </a:extLst>
          </p:cNvPr>
          <p:cNvSpPr txBox="1">
            <a:spLocks noChangeArrowheads="1"/>
          </p:cNvSpPr>
          <p:nvPr/>
        </p:nvSpPr>
        <p:spPr bwMode="auto">
          <a:xfrm>
            <a:off x="3360430" y="3377989"/>
            <a:ext cx="280847" cy="3000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2</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150" name="Text Box 65">
            <a:extLst>
              <a:ext uri="{FF2B5EF4-FFF2-40B4-BE49-F238E27FC236}">
                <a16:creationId xmlns:a16="http://schemas.microsoft.com/office/drawing/2014/main" id="{6E303301-D563-6140-AA2B-70CA3406E2CA}"/>
              </a:ext>
            </a:extLst>
          </p:cNvPr>
          <p:cNvSpPr txBox="1">
            <a:spLocks noChangeArrowheads="1"/>
          </p:cNvSpPr>
          <p:nvPr/>
        </p:nvSpPr>
        <p:spPr bwMode="auto">
          <a:xfrm>
            <a:off x="2842508" y="3631593"/>
            <a:ext cx="280847" cy="3000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1</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151" name="Text Box 66">
            <a:extLst>
              <a:ext uri="{FF2B5EF4-FFF2-40B4-BE49-F238E27FC236}">
                <a16:creationId xmlns:a16="http://schemas.microsoft.com/office/drawing/2014/main" id="{CBC99722-8514-834D-85FC-347C82160B5B}"/>
              </a:ext>
            </a:extLst>
          </p:cNvPr>
          <p:cNvSpPr txBox="1">
            <a:spLocks noChangeArrowheads="1"/>
          </p:cNvSpPr>
          <p:nvPr/>
        </p:nvSpPr>
        <p:spPr bwMode="auto">
          <a:xfrm>
            <a:off x="3817630" y="3488718"/>
            <a:ext cx="280847" cy="3000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3</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152" name="Text Box 67">
            <a:extLst>
              <a:ext uri="{FF2B5EF4-FFF2-40B4-BE49-F238E27FC236}">
                <a16:creationId xmlns:a16="http://schemas.microsoft.com/office/drawing/2014/main" id="{83B046CC-9905-9C43-9054-62843B40FB2F}"/>
              </a:ext>
            </a:extLst>
          </p:cNvPr>
          <p:cNvSpPr txBox="1">
            <a:spLocks noChangeArrowheads="1"/>
          </p:cNvSpPr>
          <p:nvPr/>
        </p:nvSpPr>
        <p:spPr bwMode="auto">
          <a:xfrm>
            <a:off x="3742621" y="3910199"/>
            <a:ext cx="280847" cy="3000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1</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153" name="Text Box 68">
            <a:extLst>
              <a:ext uri="{FF2B5EF4-FFF2-40B4-BE49-F238E27FC236}">
                <a16:creationId xmlns:a16="http://schemas.microsoft.com/office/drawing/2014/main" id="{534112F7-D709-B040-8EB3-28DABCD693F8}"/>
              </a:ext>
            </a:extLst>
          </p:cNvPr>
          <p:cNvSpPr txBox="1">
            <a:spLocks noChangeArrowheads="1"/>
          </p:cNvSpPr>
          <p:nvPr/>
        </p:nvSpPr>
        <p:spPr bwMode="auto">
          <a:xfrm>
            <a:off x="4171246" y="3399421"/>
            <a:ext cx="280847" cy="3000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1</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154" name="Text Box 69">
            <a:extLst>
              <a:ext uri="{FF2B5EF4-FFF2-40B4-BE49-F238E27FC236}">
                <a16:creationId xmlns:a16="http://schemas.microsoft.com/office/drawing/2014/main" id="{23747841-C3BA-4F4A-AF0C-5509D7AD1A16}"/>
              </a:ext>
            </a:extLst>
          </p:cNvPr>
          <p:cNvSpPr txBox="1">
            <a:spLocks noChangeArrowheads="1"/>
          </p:cNvSpPr>
          <p:nvPr/>
        </p:nvSpPr>
        <p:spPr bwMode="auto">
          <a:xfrm>
            <a:off x="4599871" y="3713746"/>
            <a:ext cx="280847" cy="3000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2</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155" name="Text Box 70">
            <a:extLst>
              <a:ext uri="{FF2B5EF4-FFF2-40B4-BE49-F238E27FC236}">
                <a16:creationId xmlns:a16="http://schemas.microsoft.com/office/drawing/2014/main" id="{505A16BA-1B4E-2946-BF56-95BF07F6629A}"/>
              </a:ext>
            </a:extLst>
          </p:cNvPr>
          <p:cNvSpPr txBox="1">
            <a:spLocks noChangeArrowheads="1"/>
          </p:cNvSpPr>
          <p:nvPr/>
        </p:nvSpPr>
        <p:spPr bwMode="auto">
          <a:xfrm>
            <a:off x="4567724" y="3074380"/>
            <a:ext cx="280847" cy="3000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5</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156" name="Text Box 71">
            <a:extLst>
              <a:ext uri="{FF2B5EF4-FFF2-40B4-BE49-F238E27FC236}">
                <a16:creationId xmlns:a16="http://schemas.microsoft.com/office/drawing/2014/main" id="{629902D3-50B9-0949-B491-4ABB181418AE}"/>
              </a:ext>
            </a:extLst>
          </p:cNvPr>
          <p:cNvSpPr txBox="1">
            <a:spLocks noChangeArrowheads="1"/>
          </p:cNvSpPr>
          <p:nvPr/>
        </p:nvSpPr>
        <p:spPr bwMode="auto">
          <a:xfrm>
            <a:off x="3692614" y="2895787"/>
            <a:ext cx="280847" cy="3000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3</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157" name="Text Box 72">
            <a:extLst>
              <a:ext uri="{FF2B5EF4-FFF2-40B4-BE49-F238E27FC236}">
                <a16:creationId xmlns:a16="http://schemas.microsoft.com/office/drawing/2014/main" id="{165ABB11-551D-C643-B086-8CDB0076CFD6}"/>
              </a:ext>
            </a:extLst>
          </p:cNvPr>
          <p:cNvSpPr txBox="1">
            <a:spLocks noChangeArrowheads="1"/>
          </p:cNvSpPr>
          <p:nvPr/>
        </p:nvSpPr>
        <p:spPr bwMode="auto">
          <a:xfrm>
            <a:off x="3274705" y="2577889"/>
            <a:ext cx="280847" cy="3000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cs typeface="Avenir Book" panose="020B0503020203020204" pitchFamily="34" charset="-78"/>
              </a:rPr>
              <a:t>5</a:t>
            </a:r>
            <a:endParaRPr lang="en-US" sz="1800" kern="0" dirty="0">
              <a:solidFill>
                <a:srgbClr val="000000"/>
              </a:solidFill>
              <a:latin typeface="Avenir Book" panose="020B0503020203020204" pitchFamily="34" charset="-78"/>
              <a:cs typeface="Avenir Book" panose="020B0503020203020204" pitchFamily="34" charset="-78"/>
            </a:endParaRPr>
          </a:p>
        </p:txBody>
      </p:sp>
      <p:sp>
        <p:nvSpPr>
          <p:cNvPr id="170" name="Text Box 73">
            <a:extLst>
              <a:ext uri="{FF2B5EF4-FFF2-40B4-BE49-F238E27FC236}">
                <a16:creationId xmlns:a16="http://schemas.microsoft.com/office/drawing/2014/main" id="{50793FC3-EA52-8A46-B2EB-EA9264E29B97}"/>
              </a:ext>
            </a:extLst>
          </p:cNvPr>
          <p:cNvSpPr txBox="1">
            <a:spLocks noChangeArrowheads="1"/>
          </p:cNvSpPr>
          <p:nvPr/>
        </p:nvSpPr>
        <p:spPr bwMode="auto">
          <a:xfrm>
            <a:off x="1619794" y="1173960"/>
            <a:ext cx="8828218" cy="4154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defTabSz="685800" eaLnBrk="0" fontAlgn="base" hangingPunct="0">
              <a:spcBef>
                <a:spcPct val="0"/>
              </a:spcBef>
              <a:spcAft>
                <a:spcPct val="0"/>
              </a:spcAft>
              <a:defRPr/>
            </a:pPr>
            <a:r>
              <a:rPr lang="en-US" sz="2100" kern="0" dirty="0">
                <a:solidFill>
                  <a:srgbClr val="000000"/>
                </a:solidFill>
                <a:latin typeface="Avenir Book" panose="020B0503020203020204" pitchFamily="34" charset="-78"/>
                <a:cs typeface="Avenir Book" panose="020B0503020203020204" pitchFamily="34" charset="-78"/>
              </a:rPr>
              <a:t>Suppose that u’s neighboring nodes, x,v,w, know that for destination z:</a:t>
            </a:r>
          </a:p>
        </p:txBody>
      </p:sp>
      <p:grpSp>
        <p:nvGrpSpPr>
          <p:cNvPr id="198" name="Group 197">
            <a:extLst>
              <a:ext uri="{FF2B5EF4-FFF2-40B4-BE49-F238E27FC236}">
                <a16:creationId xmlns:a16="http://schemas.microsoft.com/office/drawing/2014/main" id="{B6EDB62A-BA4E-E241-91FE-0B3F85B42586}"/>
              </a:ext>
            </a:extLst>
          </p:cNvPr>
          <p:cNvGrpSpPr/>
          <p:nvPr/>
        </p:nvGrpSpPr>
        <p:grpSpPr>
          <a:xfrm>
            <a:off x="6019570" y="1931532"/>
            <a:ext cx="3595856" cy="1354353"/>
            <a:chOff x="5954236" y="2228981"/>
            <a:chExt cx="4794475" cy="1805804"/>
          </a:xfrm>
        </p:grpSpPr>
        <p:sp>
          <p:nvSpPr>
            <p:cNvPr id="171" name="Text Box 74">
              <a:extLst>
                <a:ext uri="{FF2B5EF4-FFF2-40B4-BE49-F238E27FC236}">
                  <a16:creationId xmlns:a16="http://schemas.microsoft.com/office/drawing/2014/main" id="{08AC163F-B177-6F4C-8CFD-A821A782FABB}"/>
                </a:ext>
              </a:extLst>
            </p:cNvPr>
            <p:cNvSpPr txBox="1">
              <a:spLocks noChangeArrowheads="1"/>
            </p:cNvSpPr>
            <p:nvPr/>
          </p:nvSpPr>
          <p:spPr bwMode="auto">
            <a:xfrm>
              <a:off x="6467193" y="2803678"/>
              <a:ext cx="3668099" cy="1231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defTabSz="685800" eaLnBrk="0" fontAlgn="base" hangingPunct="0">
                <a:spcBef>
                  <a:spcPct val="0"/>
                </a:spcBef>
                <a:spcAft>
                  <a:spcPct val="0"/>
                </a:spcAft>
                <a:defRPr/>
              </a:pPr>
              <a:r>
                <a:rPr lang="en-US" sz="1800" kern="0" dirty="0">
                  <a:solidFill>
                    <a:srgbClr val="000000"/>
                  </a:solidFill>
                  <a:latin typeface="Avenir Book" panose="020B0503020203020204" pitchFamily="34" charset="-78"/>
                  <a:cs typeface="Avenir Book" panose="020B0503020203020204" pitchFamily="34" charset="-78"/>
                </a:rPr>
                <a:t>D</a:t>
              </a:r>
              <a:r>
                <a:rPr lang="en-US" sz="1800" kern="0" baseline="-25000" dirty="0">
                  <a:solidFill>
                    <a:srgbClr val="000000"/>
                  </a:solidFill>
                  <a:latin typeface="Avenir Book" panose="020B0503020203020204" pitchFamily="34" charset="-78"/>
                  <a:cs typeface="Avenir Book" panose="020B0503020203020204" pitchFamily="34" charset="-78"/>
                </a:rPr>
                <a:t>u</a:t>
              </a:r>
              <a:r>
                <a:rPr lang="en-US" sz="1800" kern="0" dirty="0">
                  <a:solidFill>
                    <a:srgbClr val="000000"/>
                  </a:solidFill>
                  <a:latin typeface="Avenir Book" panose="020B0503020203020204" pitchFamily="34" charset="-78"/>
                  <a:cs typeface="Avenir Book" panose="020B0503020203020204" pitchFamily="34" charset="-78"/>
                </a:rPr>
                <a:t>(z) = min { c</a:t>
              </a:r>
              <a:r>
                <a:rPr lang="en-US" sz="1800" kern="0" baseline="-25000" dirty="0">
                  <a:solidFill>
                    <a:srgbClr val="000000"/>
                  </a:solidFill>
                  <a:latin typeface="Avenir Book" panose="020B0503020203020204" pitchFamily="34" charset="-78"/>
                  <a:cs typeface="Avenir Book" panose="020B0503020203020204" pitchFamily="34" charset="-78"/>
                </a:rPr>
                <a:t>u,v </a:t>
              </a:r>
              <a:r>
                <a:rPr lang="en-US" sz="1800" kern="0" dirty="0">
                  <a:solidFill>
                    <a:srgbClr val="000000"/>
                  </a:solidFill>
                  <a:latin typeface="Avenir Book" panose="020B0503020203020204" pitchFamily="34" charset="-78"/>
                  <a:cs typeface="Avenir Book" panose="020B0503020203020204" pitchFamily="34" charset="-78"/>
                </a:rPr>
                <a:t>+ D</a:t>
              </a:r>
              <a:r>
                <a:rPr lang="en-US" sz="1800" kern="0" baseline="-25000" dirty="0">
                  <a:solidFill>
                    <a:srgbClr val="000000"/>
                  </a:solidFill>
                  <a:latin typeface="Avenir Book" panose="020B0503020203020204" pitchFamily="34" charset="-78"/>
                  <a:cs typeface="Avenir Book" panose="020B0503020203020204" pitchFamily="34" charset="-78"/>
                </a:rPr>
                <a:t>v</a:t>
              </a:r>
              <a:r>
                <a:rPr lang="en-US" sz="1800" kern="0" dirty="0">
                  <a:solidFill>
                    <a:srgbClr val="000000"/>
                  </a:solidFill>
                  <a:latin typeface="Avenir Book" panose="020B0503020203020204" pitchFamily="34" charset="-78"/>
                  <a:cs typeface="Avenir Book" panose="020B0503020203020204" pitchFamily="34" charset="-78"/>
                </a:rPr>
                <a:t>(z),</a:t>
              </a:r>
            </a:p>
            <a:p>
              <a:pPr defTabSz="685800" eaLnBrk="0" fontAlgn="base" hangingPunct="0">
                <a:spcBef>
                  <a:spcPct val="0"/>
                </a:spcBef>
                <a:spcAft>
                  <a:spcPct val="0"/>
                </a:spcAft>
                <a:defRPr/>
              </a:pPr>
              <a:r>
                <a:rPr lang="en-US" sz="1800" kern="0" dirty="0">
                  <a:solidFill>
                    <a:srgbClr val="000000"/>
                  </a:solidFill>
                  <a:latin typeface="Avenir Book" panose="020B0503020203020204" pitchFamily="34" charset="-78"/>
                  <a:cs typeface="Avenir Book" panose="020B0503020203020204" pitchFamily="34" charset="-78"/>
                </a:rPr>
                <a:t>                    c</a:t>
              </a:r>
              <a:r>
                <a:rPr lang="en-US" sz="1800" kern="0" baseline="-25000" dirty="0">
                  <a:solidFill>
                    <a:srgbClr val="000000"/>
                  </a:solidFill>
                  <a:latin typeface="Avenir Book" panose="020B0503020203020204" pitchFamily="34" charset="-78"/>
                  <a:cs typeface="Avenir Book" panose="020B0503020203020204" pitchFamily="34" charset="-78"/>
                </a:rPr>
                <a:t>u,x </a:t>
              </a:r>
              <a:r>
                <a:rPr lang="en-US" sz="1800" kern="0" dirty="0">
                  <a:solidFill>
                    <a:srgbClr val="000000"/>
                  </a:solidFill>
                  <a:latin typeface="Avenir Book" panose="020B0503020203020204" pitchFamily="34" charset="-78"/>
                  <a:cs typeface="Avenir Book" panose="020B0503020203020204" pitchFamily="34" charset="-78"/>
                </a:rPr>
                <a:t>+ D</a:t>
              </a:r>
              <a:r>
                <a:rPr lang="en-US" sz="1800" kern="0" baseline="-25000" dirty="0">
                  <a:solidFill>
                    <a:srgbClr val="000000"/>
                  </a:solidFill>
                  <a:latin typeface="Avenir Book" panose="020B0503020203020204" pitchFamily="34" charset="-78"/>
                  <a:cs typeface="Avenir Book" panose="020B0503020203020204" pitchFamily="34" charset="-78"/>
                </a:rPr>
                <a:t>x</a:t>
              </a:r>
              <a:r>
                <a:rPr lang="en-US" sz="1800" kern="0" dirty="0">
                  <a:solidFill>
                    <a:srgbClr val="000000"/>
                  </a:solidFill>
                  <a:latin typeface="Avenir Book" panose="020B0503020203020204" pitchFamily="34" charset="-78"/>
                  <a:cs typeface="Avenir Book" panose="020B0503020203020204" pitchFamily="34" charset="-78"/>
                </a:rPr>
                <a:t>(z),</a:t>
              </a:r>
            </a:p>
            <a:p>
              <a:pPr defTabSz="685800" eaLnBrk="0" fontAlgn="base" hangingPunct="0">
                <a:spcBef>
                  <a:spcPct val="0"/>
                </a:spcBef>
                <a:spcAft>
                  <a:spcPct val="0"/>
                </a:spcAft>
                <a:defRPr/>
              </a:pPr>
              <a:r>
                <a:rPr lang="en-US" sz="1800" kern="0" dirty="0">
                  <a:solidFill>
                    <a:srgbClr val="000000"/>
                  </a:solidFill>
                  <a:latin typeface="Avenir Book" panose="020B0503020203020204" pitchFamily="34" charset="-78"/>
                  <a:cs typeface="Avenir Book" panose="020B0503020203020204" pitchFamily="34" charset="-78"/>
                </a:rPr>
                <a:t>                    c</a:t>
              </a:r>
              <a:r>
                <a:rPr lang="en-US" sz="1800" kern="0" baseline="-25000" dirty="0">
                  <a:solidFill>
                    <a:srgbClr val="000000"/>
                  </a:solidFill>
                  <a:latin typeface="Avenir Book" panose="020B0503020203020204" pitchFamily="34" charset="-78"/>
                  <a:cs typeface="Avenir Book" panose="020B0503020203020204" pitchFamily="34" charset="-78"/>
                </a:rPr>
                <a:t>u,w </a:t>
              </a:r>
              <a:r>
                <a:rPr lang="en-US" sz="1800" kern="0" dirty="0">
                  <a:solidFill>
                    <a:srgbClr val="000000"/>
                  </a:solidFill>
                  <a:latin typeface="Avenir Book" panose="020B0503020203020204" pitchFamily="34" charset="-78"/>
                  <a:cs typeface="Avenir Book" panose="020B0503020203020204" pitchFamily="34" charset="-78"/>
                </a:rPr>
                <a:t>+ D</a:t>
              </a:r>
              <a:r>
                <a:rPr lang="en-US" sz="1800" kern="0" baseline="-25000" dirty="0">
                  <a:solidFill>
                    <a:srgbClr val="000000"/>
                  </a:solidFill>
                  <a:latin typeface="Avenir Book" panose="020B0503020203020204" pitchFamily="34" charset="-78"/>
                  <a:cs typeface="Avenir Book" panose="020B0503020203020204" pitchFamily="34" charset="-78"/>
                </a:rPr>
                <a:t>w</a:t>
              </a:r>
              <a:r>
                <a:rPr lang="en-US" sz="1800" kern="0" dirty="0">
                  <a:solidFill>
                    <a:srgbClr val="000000"/>
                  </a:solidFill>
                  <a:latin typeface="Avenir Book" panose="020B0503020203020204" pitchFamily="34" charset="-78"/>
                  <a:cs typeface="Avenir Book" panose="020B0503020203020204" pitchFamily="34" charset="-78"/>
                </a:rPr>
                <a:t>(z) }</a:t>
              </a:r>
            </a:p>
          </p:txBody>
        </p:sp>
        <p:sp>
          <p:nvSpPr>
            <p:cNvPr id="173" name="Text Box 76">
              <a:extLst>
                <a:ext uri="{FF2B5EF4-FFF2-40B4-BE49-F238E27FC236}">
                  <a16:creationId xmlns:a16="http://schemas.microsoft.com/office/drawing/2014/main" id="{75683FA0-BB30-1143-8370-A231590ECC6F}"/>
                </a:ext>
              </a:extLst>
            </p:cNvPr>
            <p:cNvSpPr txBox="1">
              <a:spLocks noChangeArrowheads="1"/>
            </p:cNvSpPr>
            <p:nvPr/>
          </p:nvSpPr>
          <p:spPr bwMode="auto">
            <a:xfrm>
              <a:off x="5954236" y="2228981"/>
              <a:ext cx="4794475" cy="553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defTabSz="685800" eaLnBrk="0" fontAlgn="base" hangingPunct="0">
                <a:spcBef>
                  <a:spcPct val="0"/>
                </a:spcBef>
                <a:spcAft>
                  <a:spcPct val="0"/>
                </a:spcAft>
                <a:defRPr/>
              </a:pPr>
              <a:r>
                <a:rPr lang="en-US" sz="2100" kern="0" dirty="0">
                  <a:solidFill>
                    <a:srgbClr val="000000"/>
                  </a:solidFill>
                  <a:latin typeface="Avenir Book" panose="020B0503020203020204" pitchFamily="34" charset="-78"/>
                  <a:cs typeface="Avenir Book" panose="020B0503020203020204" pitchFamily="34" charset="-78"/>
                </a:rPr>
                <a:t>Bellman-Ford equation says:</a:t>
              </a:r>
            </a:p>
          </p:txBody>
        </p:sp>
      </p:grpSp>
      <p:sp>
        <p:nvSpPr>
          <p:cNvPr id="11" name="Oval 10">
            <a:extLst>
              <a:ext uri="{FF2B5EF4-FFF2-40B4-BE49-F238E27FC236}">
                <a16:creationId xmlns:a16="http://schemas.microsoft.com/office/drawing/2014/main" id="{D0322153-8ADE-0E45-A262-AA9A6F947B78}"/>
              </a:ext>
            </a:extLst>
          </p:cNvPr>
          <p:cNvSpPr/>
          <p:nvPr/>
        </p:nvSpPr>
        <p:spPr>
          <a:xfrm>
            <a:off x="2612827" y="3236126"/>
            <a:ext cx="460332" cy="460332"/>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venir Book" panose="020B0503020203020204" pitchFamily="34" charset="-78"/>
              <a:cs typeface="Avenir Book" panose="020B0503020203020204" pitchFamily="34" charset="-78"/>
            </a:endParaRPr>
          </a:p>
        </p:txBody>
      </p:sp>
      <p:grpSp>
        <p:nvGrpSpPr>
          <p:cNvPr id="19" name="Group 18">
            <a:extLst>
              <a:ext uri="{FF2B5EF4-FFF2-40B4-BE49-F238E27FC236}">
                <a16:creationId xmlns:a16="http://schemas.microsoft.com/office/drawing/2014/main" id="{05CDC77B-12CB-3641-B097-13A93B9A5519}"/>
              </a:ext>
            </a:extLst>
          </p:cNvPr>
          <p:cNvGrpSpPr/>
          <p:nvPr/>
        </p:nvGrpSpPr>
        <p:grpSpPr>
          <a:xfrm>
            <a:off x="2067944" y="2249703"/>
            <a:ext cx="1387378" cy="845507"/>
            <a:chOff x="764088" y="2192055"/>
            <a:chExt cx="1691013" cy="1127342"/>
          </a:xfrm>
        </p:grpSpPr>
        <p:sp>
          <p:nvSpPr>
            <p:cNvPr id="17" name="Freeform 16">
              <a:extLst>
                <a:ext uri="{FF2B5EF4-FFF2-40B4-BE49-F238E27FC236}">
                  <a16:creationId xmlns:a16="http://schemas.microsoft.com/office/drawing/2014/main" id="{2F6815DA-1947-6340-8445-6A386E65C0A9}"/>
                </a:ext>
              </a:extLst>
            </p:cNvPr>
            <p:cNvSpPr/>
            <p:nvPr/>
          </p:nvSpPr>
          <p:spPr>
            <a:xfrm>
              <a:off x="851770" y="2630466"/>
              <a:ext cx="1603331" cy="688931"/>
            </a:xfrm>
            <a:custGeom>
              <a:avLst/>
              <a:gdLst>
                <a:gd name="connsiteX0" fmla="*/ 1603331 w 1603331"/>
                <a:gd name="connsiteY0" fmla="*/ 626301 h 688931"/>
                <a:gd name="connsiteX1" fmla="*/ 1453019 w 1603331"/>
                <a:gd name="connsiteY1" fmla="*/ 688931 h 688931"/>
                <a:gd name="connsiteX2" fmla="*/ 0 w 1603331"/>
                <a:gd name="connsiteY2" fmla="*/ 0 h 688931"/>
                <a:gd name="connsiteX3" fmla="*/ 1240077 w 1603331"/>
                <a:gd name="connsiteY3" fmla="*/ 0 h 688931"/>
                <a:gd name="connsiteX4" fmla="*/ 1603331 w 1603331"/>
                <a:gd name="connsiteY4" fmla="*/ 626301 h 688931"/>
                <a:gd name="connsiteX0" fmla="*/ 1603331 w 1603331"/>
                <a:gd name="connsiteY0" fmla="*/ 626301 h 688931"/>
                <a:gd name="connsiteX1" fmla="*/ 1453019 w 1603331"/>
                <a:gd name="connsiteY1" fmla="*/ 688931 h 688931"/>
                <a:gd name="connsiteX2" fmla="*/ 0 w 1603331"/>
                <a:gd name="connsiteY2" fmla="*/ 0 h 688931"/>
                <a:gd name="connsiteX3" fmla="*/ 1240077 w 1603331"/>
                <a:gd name="connsiteY3" fmla="*/ 0 h 688931"/>
                <a:gd name="connsiteX4" fmla="*/ 1603331 w 1603331"/>
                <a:gd name="connsiteY4" fmla="*/ 626301 h 688931"/>
                <a:gd name="connsiteX0" fmla="*/ 1603331 w 1603331"/>
                <a:gd name="connsiteY0" fmla="*/ 626301 h 688931"/>
                <a:gd name="connsiteX1" fmla="*/ 1453019 w 1603331"/>
                <a:gd name="connsiteY1" fmla="*/ 688931 h 688931"/>
                <a:gd name="connsiteX2" fmla="*/ 0 w 1603331"/>
                <a:gd name="connsiteY2" fmla="*/ 0 h 688931"/>
                <a:gd name="connsiteX3" fmla="*/ 1240077 w 1603331"/>
                <a:gd name="connsiteY3" fmla="*/ 0 h 688931"/>
                <a:gd name="connsiteX4" fmla="*/ 1603331 w 1603331"/>
                <a:gd name="connsiteY4" fmla="*/ 626301 h 688931"/>
                <a:gd name="connsiteX0" fmla="*/ 1603331 w 1603331"/>
                <a:gd name="connsiteY0" fmla="*/ 626301 h 688931"/>
                <a:gd name="connsiteX1" fmla="*/ 1453019 w 1603331"/>
                <a:gd name="connsiteY1" fmla="*/ 688931 h 688931"/>
                <a:gd name="connsiteX2" fmla="*/ 0 w 1603331"/>
                <a:gd name="connsiteY2" fmla="*/ 0 h 688931"/>
                <a:gd name="connsiteX3" fmla="*/ 1240077 w 1603331"/>
                <a:gd name="connsiteY3" fmla="*/ 0 h 688931"/>
                <a:gd name="connsiteX4" fmla="*/ 1603331 w 1603331"/>
                <a:gd name="connsiteY4" fmla="*/ 626301 h 688931"/>
                <a:gd name="connsiteX0" fmla="*/ 1603331 w 1603331"/>
                <a:gd name="connsiteY0" fmla="*/ 626301 h 688931"/>
                <a:gd name="connsiteX1" fmla="*/ 1453019 w 1603331"/>
                <a:gd name="connsiteY1" fmla="*/ 688931 h 688931"/>
                <a:gd name="connsiteX2" fmla="*/ 0 w 1603331"/>
                <a:gd name="connsiteY2" fmla="*/ 0 h 688931"/>
                <a:gd name="connsiteX3" fmla="*/ 1240077 w 1603331"/>
                <a:gd name="connsiteY3" fmla="*/ 0 h 688931"/>
                <a:gd name="connsiteX4" fmla="*/ 1603331 w 1603331"/>
                <a:gd name="connsiteY4" fmla="*/ 626301 h 688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3331" h="688931">
                  <a:moveTo>
                    <a:pt x="1603331" y="626301"/>
                  </a:moveTo>
                  <a:lnTo>
                    <a:pt x="1453019" y="688931"/>
                  </a:lnTo>
                  <a:cubicBezTo>
                    <a:pt x="1028055" y="405848"/>
                    <a:pt x="858413" y="306834"/>
                    <a:pt x="0" y="0"/>
                  </a:cubicBezTo>
                  <a:lnTo>
                    <a:pt x="1240077" y="0"/>
                  </a:lnTo>
                  <a:cubicBezTo>
                    <a:pt x="1367100" y="327520"/>
                    <a:pt x="1416932" y="417534"/>
                    <a:pt x="1603331" y="626301"/>
                  </a:cubicBezTo>
                  <a:close/>
                </a:path>
              </a:pathLst>
            </a:custGeom>
            <a:gradFill>
              <a:gsLst>
                <a:gs pos="0">
                  <a:schemeClr val="bg1"/>
                </a:gs>
                <a:gs pos="98000">
                  <a:schemeClr val="bg1">
                    <a:lumMod val="85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venir Book" panose="020B0503020203020204" pitchFamily="34" charset="-78"/>
                <a:cs typeface="Avenir Book" panose="020B0503020203020204" pitchFamily="34" charset="-78"/>
              </a:endParaRPr>
            </a:p>
          </p:txBody>
        </p:sp>
        <p:grpSp>
          <p:nvGrpSpPr>
            <p:cNvPr id="18" name="Group 17">
              <a:extLst>
                <a:ext uri="{FF2B5EF4-FFF2-40B4-BE49-F238E27FC236}">
                  <a16:creationId xmlns:a16="http://schemas.microsoft.com/office/drawing/2014/main" id="{B6668ED3-D130-3D45-B084-001DB41CD429}"/>
                </a:ext>
              </a:extLst>
            </p:cNvPr>
            <p:cNvGrpSpPr/>
            <p:nvPr/>
          </p:nvGrpSpPr>
          <p:grpSpPr>
            <a:xfrm>
              <a:off x="764088" y="2192055"/>
              <a:ext cx="1533754" cy="492443"/>
              <a:chOff x="764088" y="2192055"/>
              <a:chExt cx="1533754" cy="492443"/>
            </a:xfrm>
          </p:grpSpPr>
          <p:sp>
            <p:nvSpPr>
              <p:cNvPr id="16" name="Rectangle 15">
                <a:extLst>
                  <a:ext uri="{FF2B5EF4-FFF2-40B4-BE49-F238E27FC236}">
                    <a16:creationId xmlns:a16="http://schemas.microsoft.com/office/drawing/2014/main" id="{3BEA4562-9169-7C42-BB3A-DDCF769E8C27}"/>
                  </a:ext>
                </a:extLst>
              </p:cNvPr>
              <p:cNvSpPr/>
              <p:nvPr/>
            </p:nvSpPr>
            <p:spPr>
              <a:xfrm>
                <a:off x="851770" y="2242159"/>
                <a:ext cx="1240077" cy="388307"/>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venir Book" panose="020B0503020203020204" pitchFamily="34" charset="-78"/>
                  <a:cs typeface="Avenir Book" panose="020B0503020203020204" pitchFamily="34" charset="-78"/>
                </a:endParaRPr>
              </a:p>
            </p:txBody>
          </p:sp>
          <p:sp>
            <p:nvSpPr>
              <p:cNvPr id="4" name="TextBox 3">
                <a:extLst>
                  <a:ext uri="{FF2B5EF4-FFF2-40B4-BE49-F238E27FC236}">
                    <a16:creationId xmlns:a16="http://schemas.microsoft.com/office/drawing/2014/main" id="{CFA04257-DEFD-8540-BF6E-236DE2C4C53F}"/>
                  </a:ext>
                </a:extLst>
              </p:cNvPr>
              <p:cNvSpPr txBox="1"/>
              <p:nvPr/>
            </p:nvSpPr>
            <p:spPr>
              <a:xfrm>
                <a:off x="764088" y="2192055"/>
                <a:ext cx="1533754" cy="492443"/>
              </a:xfrm>
              <a:prstGeom prst="rect">
                <a:avLst/>
              </a:prstGeom>
              <a:noFill/>
            </p:spPr>
            <p:txBody>
              <a:bodyPr wrap="none" rtlCol="0">
                <a:spAutoFit/>
              </a:bodyPr>
              <a:lstStyle/>
              <a:p>
                <a:pPr marL="92869" eaLnBrk="0" fontAlgn="base" hangingPunct="0">
                  <a:spcBef>
                    <a:spcPct val="0"/>
                  </a:spcBef>
                  <a:spcAft>
                    <a:spcPct val="0"/>
                  </a:spcAft>
                  <a:defRPr/>
                </a:pPr>
                <a:r>
                  <a:rPr lang="en-US" kern="0" dirty="0">
                    <a:solidFill>
                      <a:srgbClr val="000000"/>
                    </a:solidFill>
                    <a:latin typeface="Avenir Book" panose="020B0503020203020204" pitchFamily="34" charset="-78"/>
                    <a:ea typeface="ＭＳ Ｐゴシック" charset="0"/>
                    <a:cs typeface="Avenir Book" panose="020B0503020203020204" pitchFamily="34" charset="-78"/>
                  </a:rPr>
                  <a:t>D</a:t>
                </a:r>
                <a:r>
                  <a:rPr lang="en-US" kern="0" baseline="-25000" dirty="0">
                    <a:solidFill>
                      <a:srgbClr val="000000"/>
                    </a:solidFill>
                    <a:latin typeface="Avenir Book" panose="020B0503020203020204" pitchFamily="34" charset="-78"/>
                    <a:ea typeface="ＭＳ Ｐゴシック" charset="0"/>
                    <a:cs typeface="Avenir Book" panose="020B0503020203020204" pitchFamily="34" charset="-78"/>
                  </a:rPr>
                  <a:t>v</a:t>
                </a:r>
                <a:r>
                  <a:rPr lang="en-US" kern="0" dirty="0">
                    <a:solidFill>
                      <a:srgbClr val="000000"/>
                    </a:solidFill>
                    <a:latin typeface="Avenir Book" panose="020B0503020203020204" pitchFamily="34" charset="-78"/>
                    <a:ea typeface="ＭＳ Ｐゴシック" charset="0"/>
                    <a:cs typeface="Avenir Book" panose="020B0503020203020204" pitchFamily="34" charset="-78"/>
                  </a:rPr>
                  <a:t>(z) = 5</a:t>
                </a:r>
                <a:endParaRPr lang="en-US" kern="0" dirty="0">
                  <a:solidFill>
                    <a:srgbClr val="000000"/>
                  </a:solidFill>
                  <a:latin typeface="Avenir Book" panose="020B0503020203020204" pitchFamily="34" charset="-78"/>
                  <a:cs typeface="Avenir Book" panose="020B0503020203020204" pitchFamily="34" charset="-78"/>
                </a:endParaRPr>
              </a:p>
            </p:txBody>
          </p:sp>
        </p:grpSp>
      </p:grpSp>
      <p:grpSp>
        <p:nvGrpSpPr>
          <p:cNvPr id="180" name="Group 179">
            <a:extLst>
              <a:ext uri="{FF2B5EF4-FFF2-40B4-BE49-F238E27FC236}">
                <a16:creationId xmlns:a16="http://schemas.microsoft.com/office/drawing/2014/main" id="{C721CBAE-72DC-0B4C-AC71-D468764AA3F0}"/>
              </a:ext>
            </a:extLst>
          </p:cNvPr>
          <p:cNvGrpSpPr/>
          <p:nvPr/>
        </p:nvGrpSpPr>
        <p:grpSpPr>
          <a:xfrm>
            <a:off x="3231153" y="2975823"/>
            <a:ext cx="376238" cy="322660"/>
            <a:chOff x="836555" y="3112716"/>
            <a:chExt cx="501650" cy="430213"/>
          </a:xfrm>
        </p:grpSpPr>
        <p:grpSp>
          <p:nvGrpSpPr>
            <p:cNvPr id="179" name="Group 178">
              <a:extLst>
                <a:ext uri="{FF2B5EF4-FFF2-40B4-BE49-F238E27FC236}">
                  <a16:creationId xmlns:a16="http://schemas.microsoft.com/office/drawing/2014/main" id="{A465F243-8453-E94C-A8EB-000E66654551}"/>
                </a:ext>
              </a:extLst>
            </p:cNvPr>
            <p:cNvGrpSpPr/>
            <p:nvPr/>
          </p:nvGrpSpPr>
          <p:grpSpPr>
            <a:xfrm>
              <a:off x="836555" y="3205962"/>
              <a:ext cx="501650" cy="233363"/>
              <a:chOff x="2303158" y="3229713"/>
              <a:chExt cx="501650" cy="233363"/>
            </a:xfrm>
          </p:grpSpPr>
          <p:sp>
            <p:nvSpPr>
              <p:cNvPr id="113" name="Oval 16">
                <a:extLst>
                  <a:ext uri="{FF2B5EF4-FFF2-40B4-BE49-F238E27FC236}">
                    <a16:creationId xmlns:a16="http://schemas.microsoft.com/office/drawing/2014/main" id="{0853C746-773B-9B4B-9E9D-1A3FFD58F819}"/>
                  </a:ext>
                </a:extLst>
              </p:cNvPr>
              <p:cNvSpPr>
                <a:spLocks noChangeArrowheads="1"/>
              </p:cNvSpPr>
              <p:nvPr/>
            </p:nvSpPr>
            <p:spPr bwMode="auto">
              <a:xfrm>
                <a:off x="2307920" y="3334488"/>
                <a:ext cx="496888" cy="128588"/>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14" name="Line 17">
                <a:extLst>
                  <a:ext uri="{FF2B5EF4-FFF2-40B4-BE49-F238E27FC236}">
                    <a16:creationId xmlns:a16="http://schemas.microsoft.com/office/drawing/2014/main" id="{02D5EB0A-0D47-D64A-94C0-9489ADD634C2}"/>
                  </a:ext>
                </a:extLst>
              </p:cNvPr>
              <p:cNvSpPr>
                <a:spLocks noChangeShapeType="1"/>
              </p:cNvSpPr>
              <p:nvPr/>
            </p:nvSpPr>
            <p:spPr bwMode="auto">
              <a:xfrm>
                <a:off x="2307920" y="3323376"/>
                <a:ext cx="0" cy="79375"/>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15" name="Line 18">
                <a:extLst>
                  <a:ext uri="{FF2B5EF4-FFF2-40B4-BE49-F238E27FC236}">
                    <a16:creationId xmlns:a16="http://schemas.microsoft.com/office/drawing/2014/main" id="{19267F03-A18E-E94D-AFBE-D362644035BF}"/>
                  </a:ext>
                </a:extLst>
              </p:cNvPr>
              <p:cNvSpPr>
                <a:spLocks noChangeShapeType="1"/>
              </p:cNvSpPr>
              <p:nvPr/>
            </p:nvSpPr>
            <p:spPr bwMode="auto">
              <a:xfrm>
                <a:off x="2804808" y="3323376"/>
                <a:ext cx="0" cy="79375"/>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16" name="Rectangle 19">
                <a:extLst>
                  <a:ext uri="{FF2B5EF4-FFF2-40B4-BE49-F238E27FC236}">
                    <a16:creationId xmlns:a16="http://schemas.microsoft.com/office/drawing/2014/main" id="{5775B4BF-7190-E346-A0C4-3136C4FDFA52}"/>
                  </a:ext>
                </a:extLst>
              </p:cNvPr>
              <p:cNvSpPr>
                <a:spLocks noChangeArrowheads="1"/>
              </p:cNvSpPr>
              <p:nvPr/>
            </p:nvSpPr>
            <p:spPr bwMode="auto">
              <a:xfrm>
                <a:off x="2307920" y="3323376"/>
                <a:ext cx="492125" cy="77788"/>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17" name="Oval 20">
                <a:extLst>
                  <a:ext uri="{FF2B5EF4-FFF2-40B4-BE49-F238E27FC236}">
                    <a16:creationId xmlns:a16="http://schemas.microsoft.com/office/drawing/2014/main" id="{527A7EAA-5AB1-D541-8B8E-A74D44BA7595}"/>
                  </a:ext>
                </a:extLst>
              </p:cNvPr>
              <p:cNvSpPr>
                <a:spLocks noChangeArrowheads="1"/>
              </p:cNvSpPr>
              <p:nvPr/>
            </p:nvSpPr>
            <p:spPr bwMode="auto">
              <a:xfrm>
                <a:off x="2303158" y="3229713"/>
                <a:ext cx="496888" cy="150813"/>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146" name="Group 57">
              <a:extLst>
                <a:ext uri="{FF2B5EF4-FFF2-40B4-BE49-F238E27FC236}">
                  <a16:creationId xmlns:a16="http://schemas.microsoft.com/office/drawing/2014/main" id="{E5EC63B4-77F4-0244-AFB9-0658A6C7E1D8}"/>
                </a:ext>
              </a:extLst>
            </p:cNvPr>
            <p:cNvGrpSpPr>
              <a:grpSpLocks/>
            </p:cNvGrpSpPr>
            <p:nvPr/>
          </p:nvGrpSpPr>
          <p:grpSpPr bwMode="auto">
            <a:xfrm>
              <a:off x="898175" y="3112716"/>
              <a:ext cx="373692" cy="430213"/>
              <a:chOff x="2938" y="2425"/>
              <a:chExt cx="239" cy="271"/>
            </a:xfrm>
          </p:grpSpPr>
          <p:sp>
            <p:nvSpPr>
              <p:cNvPr id="160" name="Rectangle 58">
                <a:extLst>
                  <a:ext uri="{FF2B5EF4-FFF2-40B4-BE49-F238E27FC236}">
                    <a16:creationId xmlns:a16="http://schemas.microsoft.com/office/drawing/2014/main" id="{DD912960-89ED-D147-B665-AC6CCFCE5F4C}"/>
                  </a:ext>
                </a:extLst>
              </p:cNvPr>
              <p:cNvSpPr>
                <a:spLocks noChangeArrowheads="1"/>
              </p:cNvSpPr>
              <p:nvPr/>
            </p:nvSpPr>
            <p:spPr bwMode="auto">
              <a:xfrm>
                <a:off x="2982" y="2490"/>
                <a:ext cx="142" cy="132"/>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61" name="Text Box 59">
                <a:extLst>
                  <a:ext uri="{FF2B5EF4-FFF2-40B4-BE49-F238E27FC236}">
                    <a16:creationId xmlns:a16="http://schemas.microsoft.com/office/drawing/2014/main" id="{540DB369-7FE9-DE41-B6CA-42B11EC1DA64}"/>
                  </a:ext>
                </a:extLst>
              </p:cNvPr>
              <p:cNvSpPr txBox="1">
                <a:spLocks noChangeArrowheads="1"/>
              </p:cNvSpPr>
              <p:nvPr/>
            </p:nvSpPr>
            <p:spPr bwMode="auto">
              <a:xfrm>
                <a:off x="2938" y="2425"/>
                <a:ext cx="239" cy="2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v</a:t>
                </a:r>
                <a:endParaRPr lang="en-US" sz="1800" kern="0" dirty="0">
                  <a:solidFill>
                    <a:srgbClr val="000000"/>
                  </a:solidFill>
                  <a:latin typeface="Avenir Book" panose="020B0503020203020204" pitchFamily="34" charset="-78"/>
                  <a:cs typeface="Avenir Book" panose="020B0503020203020204" pitchFamily="34" charset="-78"/>
                </a:endParaRPr>
              </a:p>
            </p:txBody>
          </p:sp>
        </p:grpSp>
      </p:grpSp>
      <p:grpSp>
        <p:nvGrpSpPr>
          <p:cNvPr id="187" name="Group 186">
            <a:extLst>
              <a:ext uri="{FF2B5EF4-FFF2-40B4-BE49-F238E27FC236}">
                <a16:creationId xmlns:a16="http://schemas.microsoft.com/office/drawing/2014/main" id="{F0B3B02B-083F-B544-92D3-D4A53099AC16}"/>
              </a:ext>
            </a:extLst>
          </p:cNvPr>
          <p:cNvGrpSpPr/>
          <p:nvPr/>
        </p:nvGrpSpPr>
        <p:grpSpPr>
          <a:xfrm>
            <a:off x="4283138" y="2223065"/>
            <a:ext cx="1442985" cy="848395"/>
            <a:chOff x="3717682" y="2156537"/>
            <a:chExt cx="1799001" cy="1131193"/>
          </a:xfrm>
        </p:grpSpPr>
        <p:sp>
          <p:nvSpPr>
            <p:cNvPr id="182" name="Freeform 181">
              <a:extLst>
                <a:ext uri="{FF2B5EF4-FFF2-40B4-BE49-F238E27FC236}">
                  <a16:creationId xmlns:a16="http://schemas.microsoft.com/office/drawing/2014/main" id="{ADC690BC-B355-8B44-A59E-02C693DA19C7}"/>
                </a:ext>
              </a:extLst>
            </p:cNvPr>
            <p:cNvSpPr/>
            <p:nvPr/>
          </p:nvSpPr>
          <p:spPr>
            <a:xfrm flipH="1">
              <a:off x="3717682" y="2598799"/>
              <a:ext cx="1603331" cy="688931"/>
            </a:xfrm>
            <a:custGeom>
              <a:avLst/>
              <a:gdLst>
                <a:gd name="connsiteX0" fmla="*/ 1603331 w 1603331"/>
                <a:gd name="connsiteY0" fmla="*/ 626301 h 688931"/>
                <a:gd name="connsiteX1" fmla="*/ 1453019 w 1603331"/>
                <a:gd name="connsiteY1" fmla="*/ 688931 h 688931"/>
                <a:gd name="connsiteX2" fmla="*/ 0 w 1603331"/>
                <a:gd name="connsiteY2" fmla="*/ 0 h 688931"/>
                <a:gd name="connsiteX3" fmla="*/ 1240077 w 1603331"/>
                <a:gd name="connsiteY3" fmla="*/ 0 h 688931"/>
                <a:gd name="connsiteX4" fmla="*/ 1603331 w 1603331"/>
                <a:gd name="connsiteY4" fmla="*/ 626301 h 688931"/>
                <a:gd name="connsiteX0" fmla="*/ 1603331 w 1603331"/>
                <a:gd name="connsiteY0" fmla="*/ 626301 h 688931"/>
                <a:gd name="connsiteX1" fmla="*/ 1453019 w 1603331"/>
                <a:gd name="connsiteY1" fmla="*/ 688931 h 688931"/>
                <a:gd name="connsiteX2" fmla="*/ 0 w 1603331"/>
                <a:gd name="connsiteY2" fmla="*/ 0 h 688931"/>
                <a:gd name="connsiteX3" fmla="*/ 1240077 w 1603331"/>
                <a:gd name="connsiteY3" fmla="*/ 0 h 688931"/>
                <a:gd name="connsiteX4" fmla="*/ 1603331 w 1603331"/>
                <a:gd name="connsiteY4" fmla="*/ 626301 h 688931"/>
                <a:gd name="connsiteX0" fmla="*/ 1603331 w 1603331"/>
                <a:gd name="connsiteY0" fmla="*/ 626301 h 688931"/>
                <a:gd name="connsiteX1" fmla="*/ 1453019 w 1603331"/>
                <a:gd name="connsiteY1" fmla="*/ 688931 h 688931"/>
                <a:gd name="connsiteX2" fmla="*/ 0 w 1603331"/>
                <a:gd name="connsiteY2" fmla="*/ 0 h 688931"/>
                <a:gd name="connsiteX3" fmla="*/ 1240077 w 1603331"/>
                <a:gd name="connsiteY3" fmla="*/ 0 h 688931"/>
                <a:gd name="connsiteX4" fmla="*/ 1603331 w 1603331"/>
                <a:gd name="connsiteY4" fmla="*/ 626301 h 688931"/>
                <a:gd name="connsiteX0" fmla="*/ 1603331 w 1603331"/>
                <a:gd name="connsiteY0" fmla="*/ 626301 h 688931"/>
                <a:gd name="connsiteX1" fmla="*/ 1453019 w 1603331"/>
                <a:gd name="connsiteY1" fmla="*/ 688931 h 688931"/>
                <a:gd name="connsiteX2" fmla="*/ 0 w 1603331"/>
                <a:gd name="connsiteY2" fmla="*/ 0 h 688931"/>
                <a:gd name="connsiteX3" fmla="*/ 1240077 w 1603331"/>
                <a:gd name="connsiteY3" fmla="*/ 0 h 688931"/>
                <a:gd name="connsiteX4" fmla="*/ 1603331 w 1603331"/>
                <a:gd name="connsiteY4" fmla="*/ 626301 h 688931"/>
                <a:gd name="connsiteX0" fmla="*/ 1603331 w 1603331"/>
                <a:gd name="connsiteY0" fmla="*/ 626301 h 688931"/>
                <a:gd name="connsiteX1" fmla="*/ 1453019 w 1603331"/>
                <a:gd name="connsiteY1" fmla="*/ 688931 h 688931"/>
                <a:gd name="connsiteX2" fmla="*/ 0 w 1603331"/>
                <a:gd name="connsiteY2" fmla="*/ 0 h 688931"/>
                <a:gd name="connsiteX3" fmla="*/ 1240077 w 1603331"/>
                <a:gd name="connsiteY3" fmla="*/ 0 h 688931"/>
                <a:gd name="connsiteX4" fmla="*/ 1603331 w 1603331"/>
                <a:gd name="connsiteY4" fmla="*/ 626301 h 688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3331" h="688931">
                  <a:moveTo>
                    <a:pt x="1603331" y="626301"/>
                  </a:moveTo>
                  <a:lnTo>
                    <a:pt x="1453019" y="688931"/>
                  </a:lnTo>
                  <a:cubicBezTo>
                    <a:pt x="1028055" y="405848"/>
                    <a:pt x="858413" y="306834"/>
                    <a:pt x="0" y="0"/>
                  </a:cubicBezTo>
                  <a:lnTo>
                    <a:pt x="1240077" y="0"/>
                  </a:lnTo>
                  <a:cubicBezTo>
                    <a:pt x="1367100" y="327520"/>
                    <a:pt x="1416932" y="417534"/>
                    <a:pt x="1603331" y="626301"/>
                  </a:cubicBezTo>
                  <a:close/>
                </a:path>
              </a:pathLst>
            </a:custGeom>
            <a:gradFill>
              <a:gsLst>
                <a:gs pos="0">
                  <a:schemeClr val="bg1"/>
                </a:gs>
                <a:gs pos="98000">
                  <a:schemeClr val="bg1">
                    <a:lumMod val="85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venir Book" panose="020B0503020203020204" pitchFamily="34" charset="-78"/>
                <a:cs typeface="Avenir Book" panose="020B0503020203020204" pitchFamily="34" charset="-78"/>
              </a:endParaRPr>
            </a:p>
          </p:txBody>
        </p:sp>
        <p:grpSp>
          <p:nvGrpSpPr>
            <p:cNvPr id="186" name="Group 185">
              <a:extLst>
                <a:ext uri="{FF2B5EF4-FFF2-40B4-BE49-F238E27FC236}">
                  <a16:creationId xmlns:a16="http://schemas.microsoft.com/office/drawing/2014/main" id="{28A5A808-82DD-BB42-BA0F-146BE0A1F565}"/>
                </a:ext>
              </a:extLst>
            </p:cNvPr>
            <p:cNvGrpSpPr/>
            <p:nvPr/>
          </p:nvGrpSpPr>
          <p:grpSpPr>
            <a:xfrm>
              <a:off x="3933770" y="2156537"/>
              <a:ext cx="1582913" cy="492443"/>
              <a:chOff x="5257869" y="2364355"/>
              <a:chExt cx="1582913" cy="492443"/>
            </a:xfrm>
          </p:grpSpPr>
          <p:sp>
            <p:nvSpPr>
              <p:cNvPr id="177" name="Rectangle 176">
                <a:extLst>
                  <a:ext uri="{FF2B5EF4-FFF2-40B4-BE49-F238E27FC236}">
                    <a16:creationId xmlns:a16="http://schemas.microsoft.com/office/drawing/2014/main" id="{549EF23C-2FFE-C14C-951E-E59A0690CED4}"/>
                  </a:ext>
                </a:extLst>
              </p:cNvPr>
              <p:cNvSpPr/>
              <p:nvPr/>
            </p:nvSpPr>
            <p:spPr>
              <a:xfrm>
                <a:off x="5402893" y="2421699"/>
                <a:ext cx="1240077" cy="388307"/>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venir Book" panose="020B0503020203020204" pitchFamily="34" charset="-78"/>
                  <a:cs typeface="Avenir Book" panose="020B0503020203020204" pitchFamily="34" charset="-78"/>
                </a:endParaRPr>
              </a:p>
            </p:txBody>
          </p:sp>
          <p:sp>
            <p:nvSpPr>
              <p:cNvPr id="175" name="TextBox 174">
                <a:extLst>
                  <a:ext uri="{FF2B5EF4-FFF2-40B4-BE49-F238E27FC236}">
                    <a16:creationId xmlns:a16="http://schemas.microsoft.com/office/drawing/2014/main" id="{649CD771-2F80-AF41-B52D-63EB08A14300}"/>
                  </a:ext>
                </a:extLst>
              </p:cNvPr>
              <p:cNvSpPr txBox="1"/>
              <p:nvPr/>
            </p:nvSpPr>
            <p:spPr>
              <a:xfrm>
                <a:off x="5257869" y="2364355"/>
                <a:ext cx="1582913" cy="492443"/>
              </a:xfrm>
              <a:prstGeom prst="rect">
                <a:avLst/>
              </a:prstGeom>
              <a:noFill/>
            </p:spPr>
            <p:txBody>
              <a:bodyPr wrap="none" rtlCol="0">
                <a:spAutoFit/>
              </a:bodyPr>
              <a:lstStyle/>
              <a:p>
                <a:pPr marL="92869" eaLnBrk="0" fontAlgn="base" hangingPunct="0">
                  <a:spcBef>
                    <a:spcPct val="0"/>
                  </a:spcBef>
                  <a:spcAft>
                    <a:spcPct val="0"/>
                  </a:spcAft>
                  <a:defRPr/>
                </a:pPr>
                <a:r>
                  <a:rPr lang="en-US" kern="0" dirty="0">
                    <a:solidFill>
                      <a:srgbClr val="000000"/>
                    </a:solidFill>
                    <a:latin typeface="Avenir Book" panose="020B0503020203020204" pitchFamily="34" charset="-78"/>
                    <a:ea typeface="ＭＳ Ｐゴシック" charset="0"/>
                    <a:cs typeface="Avenir Book" panose="020B0503020203020204" pitchFamily="34" charset="-78"/>
                  </a:rPr>
                  <a:t>D</a:t>
                </a:r>
                <a:r>
                  <a:rPr lang="en-US" kern="0" baseline="-25000" dirty="0">
                    <a:solidFill>
                      <a:srgbClr val="000000"/>
                    </a:solidFill>
                    <a:latin typeface="Avenir Book" panose="020B0503020203020204" pitchFamily="34" charset="-78"/>
                    <a:ea typeface="ＭＳ Ｐゴシック" charset="0"/>
                    <a:cs typeface="Avenir Book" panose="020B0503020203020204" pitchFamily="34" charset="-78"/>
                  </a:rPr>
                  <a:t>w</a:t>
                </a:r>
                <a:r>
                  <a:rPr lang="en-US" kern="0" dirty="0">
                    <a:solidFill>
                      <a:srgbClr val="000000"/>
                    </a:solidFill>
                    <a:latin typeface="Avenir Book" panose="020B0503020203020204" pitchFamily="34" charset="-78"/>
                    <a:ea typeface="ＭＳ Ｐゴシック" charset="0"/>
                    <a:cs typeface="Avenir Book" panose="020B0503020203020204" pitchFamily="34" charset="-78"/>
                  </a:rPr>
                  <a:t>(z) = 3</a:t>
                </a:r>
              </a:p>
            </p:txBody>
          </p:sp>
        </p:grpSp>
      </p:grpSp>
      <p:grpSp>
        <p:nvGrpSpPr>
          <p:cNvPr id="188" name="Group 187">
            <a:extLst>
              <a:ext uri="{FF2B5EF4-FFF2-40B4-BE49-F238E27FC236}">
                <a16:creationId xmlns:a16="http://schemas.microsoft.com/office/drawing/2014/main" id="{D186D734-0E35-0848-877D-0B8A6851C7C0}"/>
              </a:ext>
            </a:extLst>
          </p:cNvPr>
          <p:cNvGrpSpPr/>
          <p:nvPr/>
        </p:nvGrpSpPr>
        <p:grpSpPr>
          <a:xfrm>
            <a:off x="4039016" y="2948178"/>
            <a:ext cx="375047" cy="322660"/>
            <a:chOff x="3392183" y="3123356"/>
            <a:chExt cx="500062" cy="430213"/>
          </a:xfrm>
        </p:grpSpPr>
        <p:sp>
          <p:nvSpPr>
            <p:cNvPr id="118" name="Oval 21">
              <a:extLst>
                <a:ext uri="{FF2B5EF4-FFF2-40B4-BE49-F238E27FC236}">
                  <a16:creationId xmlns:a16="http://schemas.microsoft.com/office/drawing/2014/main" id="{CA014D69-6A3C-9242-91D0-7DCB5FF13431}"/>
                </a:ext>
              </a:extLst>
            </p:cNvPr>
            <p:cNvSpPr>
              <a:spLocks noChangeArrowheads="1"/>
            </p:cNvSpPr>
            <p:nvPr/>
          </p:nvSpPr>
          <p:spPr bwMode="auto">
            <a:xfrm>
              <a:off x="3392183" y="3328138"/>
              <a:ext cx="495300" cy="128588"/>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19" name="Line 22">
              <a:extLst>
                <a:ext uri="{FF2B5EF4-FFF2-40B4-BE49-F238E27FC236}">
                  <a16:creationId xmlns:a16="http://schemas.microsoft.com/office/drawing/2014/main" id="{A6BCF00D-E263-8C4C-AD85-5BD8F55AD872}"/>
                </a:ext>
              </a:extLst>
            </p:cNvPr>
            <p:cNvSpPr>
              <a:spLocks noChangeShapeType="1"/>
            </p:cNvSpPr>
            <p:nvPr/>
          </p:nvSpPr>
          <p:spPr bwMode="auto">
            <a:xfrm>
              <a:off x="3392183" y="3317026"/>
              <a:ext cx="0" cy="79375"/>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20" name="Line 23">
              <a:extLst>
                <a:ext uri="{FF2B5EF4-FFF2-40B4-BE49-F238E27FC236}">
                  <a16:creationId xmlns:a16="http://schemas.microsoft.com/office/drawing/2014/main" id="{CDCA1E47-6B43-D144-9AB7-28160C22D56F}"/>
                </a:ext>
              </a:extLst>
            </p:cNvPr>
            <p:cNvSpPr>
              <a:spLocks noChangeShapeType="1"/>
            </p:cNvSpPr>
            <p:nvPr/>
          </p:nvSpPr>
          <p:spPr bwMode="auto">
            <a:xfrm>
              <a:off x="3887483" y="3317026"/>
              <a:ext cx="0" cy="79375"/>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21" name="Rectangle 24">
              <a:extLst>
                <a:ext uri="{FF2B5EF4-FFF2-40B4-BE49-F238E27FC236}">
                  <a16:creationId xmlns:a16="http://schemas.microsoft.com/office/drawing/2014/main" id="{B3CD70A8-E93D-AC46-8A88-E9576AB39730}"/>
                </a:ext>
              </a:extLst>
            </p:cNvPr>
            <p:cNvSpPr>
              <a:spLocks noChangeArrowheads="1"/>
            </p:cNvSpPr>
            <p:nvPr/>
          </p:nvSpPr>
          <p:spPr bwMode="auto">
            <a:xfrm>
              <a:off x="3392183" y="3317026"/>
              <a:ext cx="490538" cy="77788"/>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22" name="Oval 25">
              <a:extLst>
                <a:ext uri="{FF2B5EF4-FFF2-40B4-BE49-F238E27FC236}">
                  <a16:creationId xmlns:a16="http://schemas.microsoft.com/office/drawing/2014/main" id="{C2A5705E-82DA-3146-B8C6-31D210861B04}"/>
                </a:ext>
              </a:extLst>
            </p:cNvPr>
            <p:cNvSpPr>
              <a:spLocks noChangeArrowheads="1"/>
            </p:cNvSpPr>
            <p:nvPr/>
          </p:nvSpPr>
          <p:spPr bwMode="auto">
            <a:xfrm>
              <a:off x="3396945" y="3228126"/>
              <a:ext cx="495300" cy="150813"/>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145" name="Group 54">
              <a:extLst>
                <a:ext uri="{FF2B5EF4-FFF2-40B4-BE49-F238E27FC236}">
                  <a16:creationId xmlns:a16="http://schemas.microsoft.com/office/drawing/2014/main" id="{10D52570-25C6-A74A-94B9-5AE0B127BCD8}"/>
                </a:ext>
              </a:extLst>
            </p:cNvPr>
            <p:cNvGrpSpPr>
              <a:grpSpLocks/>
            </p:cNvGrpSpPr>
            <p:nvPr/>
          </p:nvGrpSpPr>
          <p:grpSpPr bwMode="auto">
            <a:xfrm>
              <a:off x="3435444" y="3123356"/>
              <a:ext cx="432556" cy="430213"/>
              <a:chOff x="2921" y="2413"/>
              <a:chExt cx="276" cy="271"/>
            </a:xfrm>
          </p:grpSpPr>
          <p:sp>
            <p:nvSpPr>
              <p:cNvPr id="162" name="Rectangle 55">
                <a:extLst>
                  <a:ext uri="{FF2B5EF4-FFF2-40B4-BE49-F238E27FC236}">
                    <a16:creationId xmlns:a16="http://schemas.microsoft.com/office/drawing/2014/main" id="{E048F283-E3E7-474A-9EB5-932E8F2E8A10}"/>
                  </a:ext>
                </a:extLst>
              </p:cNvPr>
              <p:cNvSpPr>
                <a:spLocks noChangeArrowheads="1"/>
              </p:cNvSpPr>
              <p:nvPr/>
            </p:nvSpPr>
            <p:spPr bwMode="auto">
              <a:xfrm>
                <a:off x="2982" y="2490"/>
                <a:ext cx="146" cy="132"/>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63" name="Text Box 56">
                <a:extLst>
                  <a:ext uri="{FF2B5EF4-FFF2-40B4-BE49-F238E27FC236}">
                    <a16:creationId xmlns:a16="http://schemas.microsoft.com/office/drawing/2014/main" id="{44012ACC-934B-934B-8D00-F664ACDB7DE8}"/>
                  </a:ext>
                </a:extLst>
              </p:cNvPr>
              <p:cNvSpPr txBox="1">
                <a:spLocks noChangeArrowheads="1"/>
              </p:cNvSpPr>
              <p:nvPr/>
            </p:nvSpPr>
            <p:spPr bwMode="auto">
              <a:xfrm>
                <a:off x="2921" y="2413"/>
                <a:ext cx="276" cy="2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500" kern="0" dirty="0">
                    <a:solidFill>
                      <a:srgbClr val="000000"/>
                    </a:solidFill>
                    <a:latin typeface="Avenir Book" panose="020B0503020203020204" pitchFamily="34" charset="-78"/>
                    <a:cs typeface="Avenir Book" panose="020B0503020203020204" pitchFamily="34" charset="-78"/>
                  </a:rPr>
                  <a:t>w</a:t>
                </a:r>
                <a:endParaRPr lang="en-US" sz="1800" kern="0" dirty="0">
                  <a:solidFill>
                    <a:srgbClr val="000000"/>
                  </a:solidFill>
                  <a:latin typeface="Avenir Book" panose="020B0503020203020204" pitchFamily="34" charset="-78"/>
                  <a:cs typeface="Avenir Book" panose="020B0503020203020204" pitchFamily="34" charset="-78"/>
                </a:endParaRPr>
              </a:p>
            </p:txBody>
          </p:sp>
        </p:grpSp>
      </p:grpSp>
      <p:grpSp>
        <p:nvGrpSpPr>
          <p:cNvPr id="195" name="Group 194">
            <a:extLst>
              <a:ext uri="{FF2B5EF4-FFF2-40B4-BE49-F238E27FC236}">
                <a16:creationId xmlns:a16="http://schemas.microsoft.com/office/drawing/2014/main" id="{860B586A-B5CC-CE4A-9EA2-334F6AEAC3E2}"/>
              </a:ext>
            </a:extLst>
          </p:cNvPr>
          <p:cNvGrpSpPr/>
          <p:nvPr/>
        </p:nvGrpSpPr>
        <p:grpSpPr>
          <a:xfrm>
            <a:off x="2131230" y="3884797"/>
            <a:ext cx="1345373" cy="853291"/>
            <a:chOff x="848468" y="4372180"/>
            <a:chExt cx="1691740" cy="1137721"/>
          </a:xfrm>
        </p:grpSpPr>
        <p:sp>
          <p:nvSpPr>
            <p:cNvPr id="190" name="Freeform 189">
              <a:extLst>
                <a:ext uri="{FF2B5EF4-FFF2-40B4-BE49-F238E27FC236}">
                  <a16:creationId xmlns:a16="http://schemas.microsoft.com/office/drawing/2014/main" id="{0FDAB56E-7C26-614E-9058-3AA449B7210D}"/>
                </a:ext>
              </a:extLst>
            </p:cNvPr>
            <p:cNvSpPr/>
            <p:nvPr/>
          </p:nvSpPr>
          <p:spPr>
            <a:xfrm flipV="1">
              <a:off x="936877" y="4372180"/>
              <a:ext cx="1603331" cy="688931"/>
            </a:xfrm>
            <a:custGeom>
              <a:avLst/>
              <a:gdLst>
                <a:gd name="connsiteX0" fmla="*/ 1603331 w 1603331"/>
                <a:gd name="connsiteY0" fmla="*/ 626301 h 688931"/>
                <a:gd name="connsiteX1" fmla="*/ 1453019 w 1603331"/>
                <a:gd name="connsiteY1" fmla="*/ 688931 h 688931"/>
                <a:gd name="connsiteX2" fmla="*/ 0 w 1603331"/>
                <a:gd name="connsiteY2" fmla="*/ 0 h 688931"/>
                <a:gd name="connsiteX3" fmla="*/ 1240077 w 1603331"/>
                <a:gd name="connsiteY3" fmla="*/ 0 h 688931"/>
                <a:gd name="connsiteX4" fmla="*/ 1603331 w 1603331"/>
                <a:gd name="connsiteY4" fmla="*/ 626301 h 688931"/>
                <a:gd name="connsiteX0" fmla="*/ 1603331 w 1603331"/>
                <a:gd name="connsiteY0" fmla="*/ 626301 h 688931"/>
                <a:gd name="connsiteX1" fmla="*/ 1453019 w 1603331"/>
                <a:gd name="connsiteY1" fmla="*/ 688931 h 688931"/>
                <a:gd name="connsiteX2" fmla="*/ 0 w 1603331"/>
                <a:gd name="connsiteY2" fmla="*/ 0 h 688931"/>
                <a:gd name="connsiteX3" fmla="*/ 1240077 w 1603331"/>
                <a:gd name="connsiteY3" fmla="*/ 0 h 688931"/>
                <a:gd name="connsiteX4" fmla="*/ 1603331 w 1603331"/>
                <a:gd name="connsiteY4" fmla="*/ 626301 h 688931"/>
                <a:gd name="connsiteX0" fmla="*/ 1603331 w 1603331"/>
                <a:gd name="connsiteY0" fmla="*/ 626301 h 688931"/>
                <a:gd name="connsiteX1" fmla="*/ 1453019 w 1603331"/>
                <a:gd name="connsiteY1" fmla="*/ 688931 h 688931"/>
                <a:gd name="connsiteX2" fmla="*/ 0 w 1603331"/>
                <a:gd name="connsiteY2" fmla="*/ 0 h 688931"/>
                <a:gd name="connsiteX3" fmla="*/ 1240077 w 1603331"/>
                <a:gd name="connsiteY3" fmla="*/ 0 h 688931"/>
                <a:gd name="connsiteX4" fmla="*/ 1603331 w 1603331"/>
                <a:gd name="connsiteY4" fmla="*/ 626301 h 688931"/>
                <a:gd name="connsiteX0" fmla="*/ 1603331 w 1603331"/>
                <a:gd name="connsiteY0" fmla="*/ 626301 h 688931"/>
                <a:gd name="connsiteX1" fmla="*/ 1453019 w 1603331"/>
                <a:gd name="connsiteY1" fmla="*/ 688931 h 688931"/>
                <a:gd name="connsiteX2" fmla="*/ 0 w 1603331"/>
                <a:gd name="connsiteY2" fmla="*/ 0 h 688931"/>
                <a:gd name="connsiteX3" fmla="*/ 1240077 w 1603331"/>
                <a:gd name="connsiteY3" fmla="*/ 0 h 688931"/>
                <a:gd name="connsiteX4" fmla="*/ 1603331 w 1603331"/>
                <a:gd name="connsiteY4" fmla="*/ 626301 h 688931"/>
                <a:gd name="connsiteX0" fmla="*/ 1603331 w 1603331"/>
                <a:gd name="connsiteY0" fmla="*/ 626301 h 688931"/>
                <a:gd name="connsiteX1" fmla="*/ 1453019 w 1603331"/>
                <a:gd name="connsiteY1" fmla="*/ 688931 h 688931"/>
                <a:gd name="connsiteX2" fmla="*/ 0 w 1603331"/>
                <a:gd name="connsiteY2" fmla="*/ 0 h 688931"/>
                <a:gd name="connsiteX3" fmla="*/ 1240077 w 1603331"/>
                <a:gd name="connsiteY3" fmla="*/ 0 h 688931"/>
                <a:gd name="connsiteX4" fmla="*/ 1603331 w 1603331"/>
                <a:gd name="connsiteY4" fmla="*/ 626301 h 688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3331" h="688931">
                  <a:moveTo>
                    <a:pt x="1603331" y="626301"/>
                  </a:moveTo>
                  <a:lnTo>
                    <a:pt x="1453019" y="688931"/>
                  </a:lnTo>
                  <a:cubicBezTo>
                    <a:pt x="1028055" y="405848"/>
                    <a:pt x="858413" y="306834"/>
                    <a:pt x="0" y="0"/>
                  </a:cubicBezTo>
                  <a:lnTo>
                    <a:pt x="1240077" y="0"/>
                  </a:lnTo>
                  <a:cubicBezTo>
                    <a:pt x="1367100" y="327520"/>
                    <a:pt x="1416932" y="417534"/>
                    <a:pt x="1603331" y="626301"/>
                  </a:cubicBezTo>
                  <a:close/>
                </a:path>
              </a:pathLst>
            </a:custGeom>
            <a:gradFill>
              <a:gsLst>
                <a:gs pos="0">
                  <a:schemeClr val="bg1"/>
                </a:gs>
                <a:gs pos="98000">
                  <a:schemeClr val="bg1">
                    <a:lumMod val="85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venir Book" panose="020B0503020203020204" pitchFamily="34" charset="-78"/>
                <a:cs typeface="Avenir Book" panose="020B0503020203020204" pitchFamily="34" charset="-78"/>
              </a:endParaRPr>
            </a:p>
          </p:txBody>
        </p:sp>
        <p:grpSp>
          <p:nvGrpSpPr>
            <p:cNvPr id="194" name="Group 193">
              <a:extLst>
                <a:ext uri="{FF2B5EF4-FFF2-40B4-BE49-F238E27FC236}">
                  <a16:creationId xmlns:a16="http://schemas.microsoft.com/office/drawing/2014/main" id="{31779409-6F55-874D-8E5A-3B311FFB355F}"/>
                </a:ext>
              </a:extLst>
            </p:cNvPr>
            <p:cNvGrpSpPr/>
            <p:nvPr/>
          </p:nvGrpSpPr>
          <p:grpSpPr>
            <a:xfrm>
              <a:off x="848468" y="5017459"/>
              <a:ext cx="1533753" cy="492442"/>
              <a:chOff x="296266" y="4536509"/>
              <a:chExt cx="1533753" cy="492442"/>
            </a:xfrm>
          </p:grpSpPr>
          <p:sp>
            <p:nvSpPr>
              <p:cNvPr id="178" name="Rectangle 177">
                <a:extLst>
                  <a:ext uri="{FF2B5EF4-FFF2-40B4-BE49-F238E27FC236}">
                    <a16:creationId xmlns:a16="http://schemas.microsoft.com/office/drawing/2014/main" id="{6D48F49C-5FEB-D94C-B56E-06D13EA9B5E1}"/>
                  </a:ext>
                </a:extLst>
              </p:cNvPr>
              <p:cNvSpPr/>
              <p:nvPr/>
            </p:nvSpPr>
            <p:spPr>
              <a:xfrm>
                <a:off x="398223" y="4576176"/>
                <a:ext cx="1240077" cy="388307"/>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venir Book" panose="020B0503020203020204" pitchFamily="34" charset="-78"/>
                  <a:cs typeface="Avenir Book" panose="020B0503020203020204" pitchFamily="34" charset="-78"/>
                </a:endParaRPr>
              </a:p>
            </p:txBody>
          </p:sp>
          <p:sp>
            <p:nvSpPr>
              <p:cNvPr id="174" name="TextBox 173">
                <a:extLst>
                  <a:ext uri="{FF2B5EF4-FFF2-40B4-BE49-F238E27FC236}">
                    <a16:creationId xmlns:a16="http://schemas.microsoft.com/office/drawing/2014/main" id="{1DB737CC-056A-554D-A2BB-CD3B4E0B69C1}"/>
                  </a:ext>
                </a:extLst>
              </p:cNvPr>
              <p:cNvSpPr txBox="1"/>
              <p:nvPr/>
            </p:nvSpPr>
            <p:spPr>
              <a:xfrm>
                <a:off x="296266" y="4536509"/>
                <a:ext cx="1533753" cy="492442"/>
              </a:xfrm>
              <a:prstGeom prst="rect">
                <a:avLst/>
              </a:prstGeom>
              <a:noFill/>
            </p:spPr>
            <p:txBody>
              <a:bodyPr wrap="none" rtlCol="0">
                <a:spAutoFit/>
              </a:bodyPr>
              <a:lstStyle/>
              <a:p>
                <a:pPr marL="92869" eaLnBrk="0" fontAlgn="base" hangingPunct="0">
                  <a:spcBef>
                    <a:spcPct val="0"/>
                  </a:spcBef>
                  <a:spcAft>
                    <a:spcPct val="0"/>
                  </a:spcAft>
                  <a:defRPr/>
                </a:pPr>
                <a:r>
                  <a:rPr lang="en-US" kern="0" dirty="0">
                    <a:solidFill>
                      <a:srgbClr val="000000"/>
                    </a:solidFill>
                    <a:latin typeface="Avenir Book" panose="020B0503020203020204" pitchFamily="34" charset="-78"/>
                    <a:ea typeface="ＭＳ Ｐゴシック" charset="0"/>
                    <a:cs typeface="Avenir Book" panose="020B0503020203020204" pitchFamily="34" charset="-78"/>
                  </a:rPr>
                  <a:t>D</a:t>
                </a:r>
                <a:r>
                  <a:rPr lang="en-US" kern="0" baseline="-25000" dirty="0">
                    <a:solidFill>
                      <a:srgbClr val="000000"/>
                    </a:solidFill>
                    <a:latin typeface="Avenir Book" panose="020B0503020203020204" pitchFamily="34" charset="-78"/>
                    <a:ea typeface="ＭＳ Ｐゴシック" charset="0"/>
                    <a:cs typeface="Avenir Book" panose="020B0503020203020204" pitchFamily="34" charset="-78"/>
                  </a:rPr>
                  <a:t>x</a:t>
                </a:r>
                <a:r>
                  <a:rPr lang="en-US" kern="0" dirty="0">
                    <a:solidFill>
                      <a:srgbClr val="000000"/>
                    </a:solidFill>
                    <a:latin typeface="Avenir Book" panose="020B0503020203020204" pitchFamily="34" charset="-78"/>
                    <a:ea typeface="ＭＳ Ｐゴシック" charset="0"/>
                    <a:cs typeface="Avenir Book" panose="020B0503020203020204" pitchFamily="34" charset="-78"/>
                  </a:rPr>
                  <a:t>(z) = 3</a:t>
                </a:r>
                <a:endParaRPr lang="en-US" kern="0" dirty="0">
                  <a:solidFill>
                    <a:srgbClr val="000000"/>
                  </a:solidFill>
                  <a:latin typeface="Avenir Book" panose="020B0503020203020204" pitchFamily="34" charset="-78"/>
                  <a:cs typeface="Avenir Book" panose="020B0503020203020204" pitchFamily="34" charset="-78"/>
                </a:endParaRPr>
              </a:p>
            </p:txBody>
          </p:sp>
        </p:grpSp>
      </p:grpSp>
      <p:grpSp>
        <p:nvGrpSpPr>
          <p:cNvPr id="196" name="Group 195">
            <a:extLst>
              <a:ext uri="{FF2B5EF4-FFF2-40B4-BE49-F238E27FC236}">
                <a16:creationId xmlns:a16="http://schemas.microsoft.com/office/drawing/2014/main" id="{58A5A6F4-5535-7044-9045-AFBC8693D3DD}"/>
              </a:ext>
            </a:extLst>
          </p:cNvPr>
          <p:cNvGrpSpPr/>
          <p:nvPr/>
        </p:nvGrpSpPr>
        <p:grpSpPr>
          <a:xfrm>
            <a:off x="3227009" y="3744708"/>
            <a:ext cx="376238" cy="369095"/>
            <a:chOff x="2309508" y="4185396"/>
            <a:chExt cx="501650" cy="492126"/>
          </a:xfrm>
        </p:grpSpPr>
        <p:sp>
          <p:nvSpPr>
            <p:cNvPr id="108" name="Oval 11">
              <a:extLst>
                <a:ext uri="{FF2B5EF4-FFF2-40B4-BE49-F238E27FC236}">
                  <a16:creationId xmlns:a16="http://schemas.microsoft.com/office/drawing/2014/main" id="{470E1052-993B-F24E-9782-67DE07D0D057}"/>
                </a:ext>
              </a:extLst>
            </p:cNvPr>
            <p:cNvSpPr>
              <a:spLocks noChangeArrowheads="1"/>
            </p:cNvSpPr>
            <p:nvPr/>
          </p:nvSpPr>
          <p:spPr bwMode="auto">
            <a:xfrm>
              <a:off x="2314270" y="4429863"/>
              <a:ext cx="496888" cy="128588"/>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09" name="Line 12">
              <a:extLst>
                <a:ext uri="{FF2B5EF4-FFF2-40B4-BE49-F238E27FC236}">
                  <a16:creationId xmlns:a16="http://schemas.microsoft.com/office/drawing/2014/main" id="{31D48756-4D3F-4547-BA38-955DF048F8FC}"/>
                </a:ext>
              </a:extLst>
            </p:cNvPr>
            <p:cNvSpPr>
              <a:spLocks noChangeShapeType="1"/>
            </p:cNvSpPr>
            <p:nvPr/>
          </p:nvSpPr>
          <p:spPr bwMode="auto">
            <a:xfrm>
              <a:off x="2314270" y="4418751"/>
              <a:ext cx="0" cy="79375"/>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10" name="Line 13">
              <a:extLst>
                <a:ext uri="{FF2B5EF4-FFF2-40B4-BE49-F238E27FC236}">
                  <a16:creationId xmlns:a16="http://schemas.microsoft.com/office/drawing/2014/main" id="{739610AA-5AAB-D14A-A48E-0A54C959A9D0}"/>
                </a:ext>
              </a:extLst>
            </p:cNvPr>
            <p:cNvSpPr>
              <a:spLocks noChangeShapeType="1"/>
            </p:cNvSpPr>
            <p:nvPr/>
          </p:nvSpPr>
          <p:spPr bwMode="auto">
            <a:xfrm>
              <a:off x="2811158" y="4418751"/>
              <a:ext cx="0" cy="79375"/>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11" name="Rectangle 14">
              <a:extLst>
                <a:ext uri="{FF2B5EF4-FFF2-40B4-BE49-F238E27FC236}">
                  <a16:creationId xmlns:a16="http://schemas.microsoft.com/office/drawing/2014/main" id="{360C5DF9-4C76-A744-9F0B-26316821C79F}"/>
                </a:ext>
              </a:extLst>
            </p:cNvPr>
            <p:cNvSpPr>
              <a:spLocks noChangeArrowheads="1"/>
            </p:cNvSpPr>
            <p:nvPr/>
          </p:nvSpPr>
          <p:spPr bwMode="auto">
            <a:xfrm>
              <a:off x="2314270" y="4418751"/>
              <a:ext cx="492125" cy="77788"/>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12" name="Oval 15">
              <a:extLst>
                <a:ext uri="{FF2B5EF4-FFF2-40B4-BE49-F238E27FC236}">
                  <a16:creationId xmlns:a16="http://schemas.microsoft.com/office/drawing/2014/main" id="{2CD5FE5E-F3FC-794D-801F-716C3113547D}"/>
                </a:ext>
              </a:extLst>
            </p:cNvPr>
            <p:cNvSpPr>
              <a:spLocks noChangeArrowheads="1"/>
            </p:cNvSpPr>
            <p:nvPr/>
          </p:nvSpPr>
          <p:spPr bwMode="auto">
            <a:xfrm>
              <a:off x="2309508" y="4325088"/>
              <a:ext cx="496888" cy="150813"/>
            </a:xfrm>
            <a:prstGeom prst="ellipse">
              <a:avLst/>
            </a:prstGeom>
            <a:solidFill>
              <a:srgbClr val="CCCCFF"/>
            </a:solidFill>
            <a:ln w="12700">
              <a:solidFill>
                <a:srgbClr val="000000"/>
              </a:solidFill>
              <a:round/>
              <a:headEnd/>
              <a:tailEnd/>
            </a:ln>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144" name="Group 51">
              <a:extLst>
                <a:ext uri="{FF2B5EF4-FFF2-40B4-BE49-F238E27FC236}">
                  <a16:creationId xmlns:a16="http://schemas.microsoft.com/office/drawing/2014/main" id="{0ED4F197-C93F-DA4E-8544-F01425D7A988}"/>
                </a:ext>
              </a:extLst>
            </p:cNvPr>
            <p:cNvGrpSpPr>
              <a:grpSpLocks/>
            </p:cNvGrpSpPr>
            <p:nvPr/>
          </p:nvGrpSpPr>
          <p:grpSpPr bwMode="auto">
            <a:xfrm>
              <a:off x="2377921" y="4185396"/>
              <a:ext cx="399752" cy="492126"/>
              <a:chOff x="2931" y="2395"/>
              <a:chExt cx="253" cy="310"/>
            </a:xfrm>
          </p:grpSpPr>
          <p:sp>
            <p:nvSpPr>
              <p:cNvPr id="164" name="Rectangle 52">
                <a:extLst>
                  <a:ext uri="{FF2B5EF4-FFF2-40B4-BE49-F238E27FC236}">
                    <a16:creationId xmlns:a16="http://schemas.microsoft.com/office/drawing/2014/main" id="{CE500E28-5EFE-184C-AFDD-8A846D358452}"/>
                  </a:ext>
                </a:extLst>
              </p:cNvPr>
              <p:cNvSpPr>
                <a:spLocks noChangeArrowheads="1"/>
              </p:cNvSpPr>
              <p:nvPr/>
            </p:nvSpPr>
            <p:spPr bwMode="auto">
              <a:xfrm>
                <a:off x="2982" y="2490"/>
                <a:ext cx="144" cy="132"/>
              </a:xfrm>
              <a:prstGeom prst="rect">
                <a:avLst/>
              </a:prstGeom>
              <a:solidFill>
                <a:srgbClr val="CC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65" name="Text Box 53">
                <a:extLst>
                  <a:ext uri="{FF2B5EF4-FFF2-40B4-BE49-F238E27FC236}">
                    <a16:creationId xmlns:a16="http://schemas.microsoft.com/office/drawing/2014/main" id="{37535D4F-07D0-264C-A07C-015C89C49EF6}"/>
                  </a:ext>
                </a:extLst>
              </p:cNvPr>
              <p:cNvSpPr txBox="1">
                <a:spLocks noChangeArrowheads="1"/>
              </p:cNvSpPr>
              <p:nvPr/>
            </p:nvSpPr>
            <p:spPr bwMode="auto">
              <a:xfrm>
                <a:off x="2931" y="2395"/>
                <a:ext cx="253" cy="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685800" eaLnBrk="0" fontAlgn="base" hangingPunct="0">
                  <a:spcBef>
                    <a:spcPct val="0"/>
                  </a:spcBef>
                  <a:spcAft>
                    <a:spcPct val="0"/>
                  </a:spcAft>
                  <a:defRPr/>
                </a:pPr>
                <a:r>
                  <a:rPr lang="en-US" sz="1800" kern="0" dirty="0">
                    <a:solidFill>
                      <a:srgbClr val="000000"/>
                    </a:solidFill>
                    <a:latin typeface="Avenir Book" panose="020B0503020203020204" pitchFamily="34" charset="-78"/>
                    <a:cs typeface="Avenir Book" panose="020B0503020203020204" pitchFamily="34" charset="-78"/>
                  </a:rPr>
                  <a:t>x</a:t>
                </a:r>
              </a:p>
            </p:txBody>
          </p:sp>
        </p:grpSp>
      </p:grpSp>
      <p:sp>
        <p:nvSpPr>
          <p:cNvPr id="197" name="Text Box 74">
            <a:extLst>
              <a:ext uri="{FF2B5EF4-FFF2-40B4-BE49-F238E27FC236}">
                <a16:creationId xmlns:a16="http://schemas.microsoft.com/office/drawing/2014/main" id="{6F64D06C-3D4A-B04D-8692-766E31CD85CD}"/>
              </a:ext>
            </a:extLst>
          </p:cNvPr>
          <p:cNvSpPr txBox="1">
            <a:spLocks noChangeArrowheads="1"/>
          </p:cNvSpPr>
          <p:nvPr/>
        </p:nvSpPr>
        <p:spPr bwMode="auto">
          <a:xfrm>
            <a:off x="7138628" y="3215395"/>
            <a:ext cx="1962397" cy="923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defTabSz="685800" eaLnBrk="0" fontAlgn="base" hangingPunct="0">
              <a:spcBef>
                <a:spcPct val="0"/>
              </a:spcBef>
              <a:spcAft>
                <a:spcPct val="0"/>
              </a:spcAft>
              <a:defRPr/>
            </a:pPr>
            <a:r>
              <a:rPr lang="en-US" sz="1800" kern="0" dirty="0">
                <a:solidFill>
                  <a:srgbClr val="000000"/>
                </a:solidFill>
                <a:latin typeface="Avenir Book" panose="020B0503020203020204" pitchFamily="34" charset="-78"/>
                <a:cs typeface="Avenir Book" panose="020B0503020203020204" pitchFamily="34" charset="-78"/>
              </a:rPr>
              <a:t>= min {2 + 5,</a:t>
            </a:r>
          </a:p>
          <a:p>
            <a:pPr defTabSz="685800" eaLnBrk="0" fontAlgn="base" hangingPunct="0">
              <a:spcBef>
                <a:spcPct val="0"/>
              </a:spcBef>
              <a:spcAft>
                <a:spcPct val="0"/>
              </a:spcAft>
              <a:defRPr/>
            </a:pPr>
            <a:r>
              <a:rPr lang="en-US" sz="1800" kern="0" dirty="0">
                <a:solidFill>
                  <a:srgbClr val="000000"/>
                </a:solidFill>
                <a:latin typeface="Avenir Book" panose="020B0503020203020204" pitchFamily="34" charset="-78"/>
                <a:cs typeface="Avenir Book" panose="020B0503020203020204" pitchFamily="34" charset="-78"/>
              </a:rPr>
              <a:t>           1 + 3,</a:t>
            </a:r>
          </a:p>
          <a:p>
            <a:pPr defTabSz="685800" eaLnBrk="0" fontAlgn="base" hangingPunct="0">
              <a:spcBef>
                <a:spcPct val="0"/>
              </a:spcBef>
              <a:spcAft>
                <a:spcPct val="0"/>
              </a:spcAft>
              <a:defRPr/>
            </a:pPr>
            <a:r>
              <a:rPr lang="en-US" sz="1800" kern="0" dirty="0">
                <a:solidFill>
                  <a:srgbClr val="000000"/>
                </a:solidFill>
                <a:latin typeface="Avenir Book" panose="020B0503020203020204" pitchFamily="34" charset="-78"/>
                <a:cs typeface="Avenir Book" panose="020B0503020203020204" pitchFamily="34" charset="-78"/>
              </a:rPr>
              <a:t>           5 + 3}  = 4</a:t>
            </a:r>
          </a:p>
        </p:txBody>
      </p:sp>
      <p:grpSp>
        <p:nvGrpSpPr>
          <p:cNvPr id="203" name="Group 202">
            <a:extLst>
              <a:ext uri="{FF2B5EF4-FFF2-40B4-BE49-F238E27FC236}">
                <a16:creationId xmlns:a16="http://schemas.microsoft.com/office/drawing/2014/main" id="{2177DC18-8CDE-BA4F-8FF1-5BE42EF07A19}"/>
              </a:ext>
            </a:extLst>
          </p:cNvPr>
          <p:cNvGrpSpPr/>
          <p:nvPr/>
        </p:nvGrpSpPr>
        <p:grpSpPr>
          <a:xfrm>
            <a:off x="6408279" y="2301715"/>
            <a:ext cx="2844191" cy="1852287"/>
            <a:chOff x="6465518" y="2745287"/>
            <a:chExt cx="3792255" cy="2469715"/>
          </a:xfrm>
        </p:grpSpPr>
        <p:sp>
          <p:nvSpPr>
            <p:cNvPr id="200" name="Oval 199">
              <a:extLst>
                <a:ext uri="{FF2B5EF4-FFF2-40B4-BE49-F238E27FC236}">
                  <a16:creationId xmlns:a16="http://schemas.microsoft.com/office/drawing/2014/main" id="{CF226A95-9353-0345-B51C-FDB35A8DBEBD}"/>
                </a:ext>
              </a:extLst>
            </p:cNvPr>
            <p:cNvSpPr/>
            <p:nvPr/>
          </p:nvSpPr>
          <p:spPr>
            <a:xfrm>
              <a:off x="6465518" y="2745287"/>
              <a:ext cx="874734" cy="613776"/>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venir Book" panose="020B0503020203020204" pitchFamily="34" charset="-78"/>
                <a:cs typeface="Avenir Book" panose="020B0503020203020204" pitchFamily="34" charset="-78"/>
              </a:endParaRPr>
            </a:p>
          </p:txBody>
        </p:sp>
        <p:sp>
          <p:nvSpPr>
            <p:cNvPr id="201" name="Oval 200">
              <a:extLst>
                <a:ext uri="{FF2B5EF4-FFF2-40B4-BE49-F238E27FC236}">
                  <a16:creationId xmlns:a16="http://schemas.microsoft.com/office/drawing/2014/main" id="{700A119D-A8CE-A24F-8ACD-5859569B99F4}"/>
                </a:ext>
              </a:extLst>
            </p:cNvPr>
            <p:cNvSpPr/>
            <p:nvPr/>
          </p:nvSpPr>
          <p:spPr>
            <a:xfrm>
              <a:off x="9383038" y="4601226"/>
              <a:ext cx="874735" cy="613776"/>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venir Book" panose="020B0503020203020204" pitchFamily="34" charset="-78"/>
                <a:cs typeface="Avenir Book" panose="020B0503020203020204" pitchFamily="34" charset="-78"/>
              </a:endParaRPr>
            </a:p>
          </p:txBody>
        </p:sp>
        <p:sp>
          <p:nvSpPr>
            <p:cNvPr id="202" name="Oval 201">
              <a:extLst>
                <a:ext uri="{FF2B5EF4-FFF2-40B4-BE49-F238E27FC236}">
                  <a16:creationId xmlns:a16="http://schemas.microsoft.com/office/drawing/2014/main" id="{02459B3A-8E65-7640-A5B7-E7540BECDC06}"/>
                </a:ext>
              </a:extLst>
            </p:cNvPr>
            <p:cNvSpPr/>
            <p:nvPr/>
          </p:nvSpPr>
          <p:spPr>
            <a:xfrm>
              <a:off x="8098076" y="3187872"/>
              <a:ext cx="1722329" cy="482254"/>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venir Book" panose="020B0503020203020204" pitchFamily="34" charset="-78"/>
                <a:cs typeface="Avenir Book" panose="020B0503020203020204" pitchFamily="34" charset="-78"/>
              </a:endParaRPr>
            </a:p>
          </p:txBody>
        </p:sp>
      </p:grpSp>
    </p:spTree>
    <p:extLst>
      <p:ext uri="{BB962C8B-B14F-4D97-AF65-F5344CB8AC3E}">
        <p14:creationId xmlns:p14="http://schemas.microsoft.com/office/powerpoint/2010/main" val="2225609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E544A75-190C-D540-8EFD-BF5721DA6B9A}"/>
              </a:ext>
            </a:extLst>
          </p:cNvPr>
          <p:cNvSpPr>
            <a:spLocks noGrp="1"/>
          </p:cNvSpPr>
          <p:nvPr>
            <p:ph type="title"/>
          </p:nvPr>
        </p:nvSpPr>
        <p:spPr>
          <a:xfrm>
            <a:off x="838200" y="365126"/>
            <a:ext cx="10515600" cy="953288"/>
          </a:xfrm>
        </p:spPr>
        <p:txBody>
          <a:bodyPr/>
          <a:lstStyle/>
          <a:p>
            <a:r>
              <a:rPr lang="en-US" dirty="0">
                <a:latin typeface="Avenir Book" panose="020B0503020203020204" pitchFamily="34" charset="-78"/>
                <a:cs typeface="Avenir Book" panose="020B0503020203020204" pitchFamily="34" charset="-78"/>
              </a:rPr>
              <a:t>Distance Vector Algorithm </a:t>
            </a:r>
          </a:p>
        </p:txBody>
      </p:sp>
      <p:sp>
        <p:nvSpPr>
          <p:cNvPr id="21" name="Rectangle 3">
            <a:extLst>
              <a:ext uri="{FF2B5EF4-FFF2-40B4-BE49-F238E27FC236}">
                <a16:creationId xmlns:a16="http://schemas.microsoft.com/office/drawing/2014/main" id="{E33E7BCD-C9D1-7D45-9F57-213BDDBFDBF8}"/>
              </a:ext>
            </a:extLst>
          </p:cNvPr>
          <p:cNvSpPr txBox="1">
            <a:spLocks noChangeArrowheads="1"/>
          </p:cNvSpPr>
          <p:nvPr/>
        </p:nvSpPr>
        <p:spPr>
          <a:xfrm>
            <a:off x="2010167" y="1562281"/>
            <a:ext cx="8111386" cy="1035746"/>
          </a:xfrm>
          <a:prstGeom prst="rect">
            <a:avLst/>
          </a:prstGeom>
        </p:spPr>
        <p:txBody>
          <a:bodyPr vert="horz" lIns="68580" tIns="34290" rIns="68580" bIns="3429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defRPr/>
            </a:pPr>
            <a:r>
              <a:rPr lang="en-US" sz="2400" dirty="0">
                <a:solidFill>
                  <a:srgbClr val="CC0000"/>
                </a:solidFill>
                <a:latin typeface="Avenir Book" panose="020B0503020203020204" pitchFamily="34" charset="-78"/>
                <a:cs typeface="Avenir Book" panose="020B0503020203020204" pitchFamily="34" charset="-78"/>
              </a:rPr>
              <a:t>Key idea: </a:t>
            </a:r>
          </a:p>
          <a:p>
            <a:pPr marL="345281" indent="-247650">
              <a:defRPr/>
            </a:pPr>
            <a:r>
              <a:rPr lang="en-US" sz="2100" dirty="0">
                <a:latin typeface="Avenir Book" panose="020B0503020203020204" pitchFamily="34" charset="-78"/>
                <a:cs typeface="Avenir Book" panose="020B0503020203020204" pitchFamily="34" charset="-78"/>
              </a:rPr>
              <a:t>From time-to-time, each node sends its own distance vector estimate to neighbors</a:t>
            </a:r>
          </a:p>
        </p:txBody>
      </p:sp>
      <p:sp>
        <p:nvSpPr>
          <p:cNvPr id="23" name="Rectangle 5">
            <a:extLst>
              <a:ext uri="{FF2B5EF4-FFF2-40B4-BE49-F238E27FC236}">
                <a16:creationId xmlns:a16="http://schemas.microsoft.com/office/drawing/2014/main" id="{64DF72B6-39CC-344C-9D00-C68FD6E10584}"/>
              </a:ext>
            </a:extLst>
          </p:cNvPr>
          <p:cNvSpPr>
            <a:spLocks noChangeArrowheads="1"/>
          </p:cNvSpPr>
          <p:nvPr/>
        </p:nvSpPr>
        <p:spPr bwMode="auto">
          <a:xfrm>
            <a:off x="2106119" y="4058403"/>
            <a:ext cx="8006039" cy="11251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260747" indent="-260747">
              <a:lnSpc>
                <a:spcPct val="90000"/>
              </a:lnSpc>
              <a:spcBef>
                <a:spcPct val="20000"/>
              </a:spcBef>
              <a:buClr>
                <a:srgbClr val="0000A8"/>
              </a:buClr>
              <a:buSzPct val="100000"/>
              <a:buFont typeface="Wingdings" pitchFamily="2" charset="2"/>
              <a:buChar char="§"/>
            </a:pPr>
            <a:r>
              <a:rPr lang="en-US" sz="2100" dirty="0">
                <a:latin typeface="Avenir Book" panose="020B0503020203020204" pitchFamily="34" charset="-78"/>
                <a:cs typeface="Avenir Book" panose="020B0503020203020204" pitchFamily="34" charset="-78"/>
              </a:rPr>
              <a:t>Under minor, natural conditions, the estimate D</a:t>
            </a:r>
            <a:r>
              <a:rPr lang="en-US" sz="2100" baseline="-30000" dirty="0">
                <a:latin typeface="Avenir Book" panose="020B0503020203020204" pitchFamily="34" charset="-78"/>
                <a:cs typeface="Avenir Book" panose="020B0503020203020204" pitchFamily="34" charset="-78"/>
              </a:rPr>
              <a:t>x</a:t>
            </a:r>
            <a:r>
              <a:rPr lang="en-US" sz="2100" dirty="0">
                <a:latin typeface="Avenir Book" panose="020B0503020203020204" pitchFamily="34" charset="-78"/>
                <a:cs typeface="Avenir Book" panose="020B0503020203020204" pitchFamily="34" charset="-78"/>
              </a:rPr>
              <a:t>(y) converge to the actual least cost d</a:t>
            </a:r>
            <a:r>
              <a:rPr lang="en-US" sz="2100" baseline="-25000" dirty="0">
                <a:latin typeface="Avenir Book" panose="020B0503020203020204" pitchFamily="34" charset="-78"/>
                <a:cs typeface="Avenir Book" panose="020B0503020203020204" pitchFamily="34" charset="-78"/>
              </a:rPr>
              <a:t>x</a:t>
            </a:r>
            <a:r>
              <a:rPr lang="en-US" sz="2100" dirty="0">
                <a:latin typeface="Avenir Book" panose="020B0503020203020204" pitchFamily="34" charset="-78"/>
                <a:cs typeface="Avenir Book" panose="020B0503020203020204" pitchFamily="34" charset="-78"/>
              </a:rPr>
              <a:t>(y)</a:t>
            </a:r>
            <a:r>
              <a:rPr lang="en-US" dirty="0">
                <a:latin typeface="Avenir Book" panose="020B0503020203020204" pitchFamily="34" charset="-78"/>
                <a:cs typeface="Avenir Book" panose="020B0503020203020204" pitchFamily="34" charset="-78"/>
              </a:rPr>
              <a:t> </a:t>
            </a:r>
          </a:p>
        </p:txBody>
      </p:sp>
      <p:grpSp>
        <p:nvGrpSpPr>
          <p:cNvPr id="4" name="Group 3">
            <a:extLst>
              <a:ext uri="{FF2B5EF4-FFF2-40B4-BE49-F238E27FC236}">
                <a16:creationId xmlns:a16="http://schemas.microsoft.com/office/drawing/2014/main" id="{2D26794A-966A-6D45-813B-D1EAD011046F}"/>
              </a:ext>
            </a:extLst>
          </p:cNvPr>
          <p:cNvGrpSpPr/>
          <p:nvPr/>
        </p:nvGrpSpPr>
        <p:grpSpPr>
          <a:xfrm>
            <a:off x="1974155" y="2569060"/>
            <a:ext cx="8111386" cy="1125541"/>
            <a:chOff x="648222" y="2792259"/>
            <a:chExt cx="10815181" cy="1500721"/>
          </a:xfrm>
        </p:grpSpPr>
        <p:sp>
          <p:nvSpPr>
            <p:cNvPr id="22" name="Rectangle 4">
              <a:extLst>
                <a:ext uri="{FF2B5EF4-FFF2-40B4-BE49-F238E27FC236}">
                  <a16:creationId xmlns:a16="http://schemas.microsoft.com/office/drawing/2014/main" id="{8820A465-F22E-4E44-9E83-58539B59DFB8}"/>
                </a:ext>
              </a:extLst>
            </p:cNvPr>
            <p:cNvSpPr>
              <a:spLocks noChangeArrowheads="1"/>
            </p:cNvSpPr>
            <p:nvPr/>
          </p:nvSpPr>
          <p:spPr bwMode="auto">
            <a:xfrm>
              <a:off x="2556529" y="3738983"/>
              <a:ext cx="7442636" cy="553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r>
                <a:rPr lang="en-US" sz="2100" dirty="0">
                  <a:solidFill>
                    <a:srgbClr val="CC0000"/>
                  </a:solidFill>
                  <a:latin typeface="Avenir Book" panose="020B0503020203020204" pitchFamily="34" charset="-78"/>
                  <a:cs typeface="Avenir Book" panose="020B0503020203020204" pitchFamily="34" charset="-78"/>
                </a:rPr>
                <a:t>D</a:t>
              </a:r>
              <a:r>
                <a:rPr lang="en-US" sz="2100" baseline="-30000" dirty="0">
                  <a:solidFill>
                    <a:srgbClr val="CC0000"/>
                  </a:solidFill>
                  <a:latin typeface="Avenir Book" panose="020B0503020203020204" pitchFamily="34" charset="-78"/>
                  <a:cs typeface="Avenir Book" panose="020B0503020203020204" pitchFamily="34" charset="-78"/>
                </a:rPr>
                <a:t>x</a:t>
              </a:r>
              <a:r>
                <a:rPr lang="en-US" sz="2100" dirty="0">
                  <a:solidFill>
                    <a:srgbClr val="CC0000"/>
                  </a:solidFill>
                  <a:latin typeface="Avenir Book" panose="020B0503020203020204" pitchFamily="34" charset="-78"/>
                  <a:cs typeface="Avenir Book" panose="020B0503020203020204" pitchFamily="34" charset="-78"/>
                </a:rPr>
                <a:t>(y) ← min</a:t>
              </a:r>
              <a:r>
                <a:rPr lang="en-US" sz="2100" baseline="-30000" dirty="0">
                  <a:solidFill>
                    <a:srgbClr val="CC0000"/>
                  </a:solidFill>
                  <a:latin typeface="Avenir Book" panose="020B0503020203020204" pitchFamily="34" charset="-78"/>
                  <a:cs typeface="Avenir Book" panose="020B0503020203020204" pitchFamily="34" charset="-78"/>
                </a:rPr>
                <a:t>v</a:t>
              </a:r>
              <a:r>
                <a:rPr lang="en-US" sz="2100" dirty="0">
                  <a:solidFill>
                    <a:srgbClr val="CC0000"/>
                  </a:solidFill>
                  <a:latin typeface="Avenir Book" panose="020B0503020203020204" pitchFamily="34" charset="-78"/>
                  <a:cs typeface="Avenir Book" panose="020B0503020203020204" pitchFamily="34" charset="-78"/>
                </a:rPr>
                <a:t>{c</a:t>
              </a:r>
              <a:r>
                <a:rPr lang="en-US" sz="2100" baseline="-25000" dirty="0">
                  <a:solidFill>
                    <a:srgbClr val="CC0000"/>
                  </a:solidFill>
                  <a:latin typeface="Avenir Book" panose="020B0503020203020204" pitchFamily="34" charset="-78"/>
                  <a:cs typeface="Avenir Book" panose="020B0503020203020204" pitchFamily="34" charset="-78"/>
                </a:rPr>
                <a:t>x,v </a:t>
              </a:r>
              <a:r>
                <a:rPr lang="en-US" sz="2100" dirty="0">
                  <a:solidFill>
                    <a:srgbClr val="CC0000"/>
                  </a:solidFill>
                  <a:latin typeface="Avenir Book" panose="020B0503020203020204" pitchFamily="34" charset="-78"/>
                  <a:cs typeface="Avenir Book" panose="020B0503020203020204" pitchFamily="34" charset="-78"/>
                </a:rPr>
                <a:t>+ D</a:t>
              </a:r>
              <a:r>
                <a:rPr lang="en-US" sz="2100" baseline="-30000" dirty="0">
                  <a:solidFill>
                    <a:srgbClr val="CC0000"/>
                  </a:solidFill>
                  <a:latin typeface="Avenir Book" panose="020B0503020203020204" pitchFamily="34" charset="-78"/>
                  <a:cs typeface="Avenir Book" panose="020B0503020203020204" pitchFamily="34" charset="-78"/>
                </a:rPr>
                <a:t>v</a:t>
              </a:r>
              <a:r>
                <a:rPr lang="en-US" sz="2100" dirty="0">
                  <a:solidFill>
                    <a:srgbClr val="CC0000"/>
                  </a:solidFill>
                  <a:latin typeface="Avenir Book" panose="020B0503020203020204" pitchFamily="34" charset="-78"/>
                  <a:cs typeface="Avenir Book" panose="020B0503020203020204" pitchFamily="34" charset="-78"/>
                </a:rPr>
                <a:t>(y)}  </a:t>
              </a:r>
              <a:r>
                <a:rPr lang="en-US" sz="2100" dirty="0">
                  <a:latin typeface="Avenir Book" panose="020B0503020203020204" pitchFamily="34" charset="-78"/>
                  <a:cs typeface="Avenir Book" panose="020B0503020203020204" pitchFamily="34" charset="-78"/>
                </a:rPr>
                <a:t>for each node y </a:t>
              </a:r>
              <a:r>
                <a:rPr lang="en-US" sz="2100" dirty="0">
                  <a:latin typeface="Avenir Book" panose="020B0503020203020204" pitchFamily="34" charset="-78"/>
                  <a:ea typeface="MS Mincho" charset="0"/>
                  <a:cs typeface="Avenir Book" panose="020B0503020203020204" pitchFamily="34" charset="-78"/>
                </a:rPr>
                <a:t>∊</a:t>
              </a:r>
              <a:r>
                <a:rPr lang="en-US" sz="2100" dirty="0">
                  <a:latin typeface="Avenir Book" panose="020B0503020203020204" pitchFamily="34" charset="-78"/>
                  <a:cs typeface="Avenir Book" panose="020B0503020203020204" pitchFamily="34" charset="-78"/>
                </a:rPr>
                <a:t> N</a:t>
              </a:r>
            </a:p>
          </p:txBody>
        </p:sp>
        <p:sp>
          <p:nvSpPr>
            <p:cNvPr id="26" name="Rectangle 3">
              <a:extLst>
                <a:ext uri="{FF2B5EF4-FFF2-40B4-BE49-F238E27FC236}">
                  <a16:creationId xmlns:a16="http://schemas.microsoft.com/office/drawing/2014/main" id="{76402688-900A-584B-96BE-A2D2A8F80C55}"/>
                </a:ext>
              </a:extLst>
            </p:cNvPr>
            <p:cNvSpPr txBox="1">
              <a:spLocks noChangeArrowheads="1"/>
            </p:cNvSpPr>
            <p:nvPr/>
          </p:nvSpPr>
          <p:spPr>
            <a:xfrm>
              <a:off x="648222" y="2792259"/>
              <a:ext cx="10815181" cy="1015653"/>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5281" indent="-247650">
                <a:defRPr/>
              </a:pPr>
              <a:r>
                <a:rPr lang="en-US" sz="2100" dirty="0">
                  <a:latin typeface="Avenir Book" panose="020B0503020203020204" pitchFamily="34" charset="-78"/>
                  <a:cs typeface="Avenir Book" panose="020B0503020203020204" pitchFamily="34" charset="-78"/>
                </a:rPr>
                <a:t>When x receives new DV estimate from any neighbor, it updates its own DV using B-F equation:</a:t>
              </a:r>
            </a:p>
          </p:txBody>
        </p:sp>
      </p:grpSp>
    </p:spTree>
    <p:extLst>
      <p:ext uri="{BB962C8B-B14F-4D97-AF65-F5344CB8AC3E}">
        <p14:creationId xmlns:p14="http://schemas.microsoft.com/office/powerpoint/2010/main" val="1499620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dissolve">
                                      <p:cBhvr>
                                        <p:cTn id="1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E544A75-190C-D540-8EFD-BF5721DA6B9A}"/>
              </a:ext>
            </a:extLst>
          </p:cNvPr>
          <p:cNvSpPr>
            <a:spLocks noGrp="1"/>
          </p:cNvSpPr>
          <p:nvPr>
            <p:ph type="title"/>
          </p:nvPr>
        </p:nvSpPr>
        <p:spPr>
          <a:xfrm>
            <a:off x="2210876" y="99119"/>
            <a:ext cx="7886700" cy="1128589"/>
          </a:xfrm>
        </p:spPr>
        <p:txBody>
          <a:bodyPr/>
          <a:lstStyle/>
          <a:p>
            <a:r>
              <a:rPr lang="en-US" dirty="0">
                <a:latin typeface="Avenir Book" panose="020B0503020203020204" pitchFamily="34" charset="-78"/>
                <a:cs typeface="Avenir Book" panose="020B0503020203020204" pitchFamily="34" charset="-78"/>
              </a:rPr>
              <a:t>Distance Vector Algorithm  </a:t>
            </a:r>
          </a:p>
        </p:txBody>
      </p:sp>
      <p:sp>
        <p:nvSpPr>
          <p:cNvPr id="9" name="Rectangle 3">
            <a:extLst>
              <a:ext uri="{FF2B5EF4-FFF2-40B4-BE49-F238E27FC236}">
                <a16:creationId xmlns:a16="http://schemas.microsoft.com/office/drawing/2014/main" id="{5F891EAD-A289-0847-8476-12FDB9A2A09E}"/>
              </a:ext>
            </a:extLst>
          </p:cNvPr>
          <p:cNvSpPr txBox="1">
            <a:spLocks noChangeArrowheads="1"/>
          </p:cNvSpPr>
          <p:nvPr/>
        </p:nvSpPr>
        <p:spPr>
          <a:xfrm>
            <a:off x="6674008" y="1298136"/>
            <a:ext cx="4050311" cy="1482686"/>
          </a:xfrm>
          <a:prstGeom prst="rect">
            <a:avLst/>
          </a:prstGeom>
        </p:spPr>
        <p:txBody>
          <a:bodyPr vert="horz" lIns="68580" tIns="34290" rIns="68580" bIns="3429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sz="2100" dirty="0">
                <a:solidFill>
                  <a:srgbClr val="CC0000"/>
                </a:solidFill>
                <a:latin typeface="Avenir Book" panose="020B0503020203020204" pitchFamily="34" charset="-78"/>
                <a:cs typeface="Avenir Book" panose="020B0503020203020204" pitchFamily="34" charset="-78"/>
              </a:rPr>
              <a:t>Iterative, asynchronous:</a:t>
            </a:r>
            <a:r>
              <a:rPr lang="en-US" sz="2100" dirty="0">
                <a:solidFill>
                  <a:srgbClr val="FF0000"/>
                </a:solidFill>
                <a:latin typeface="Avenir Book" panose="020B0503020203020204" pitchFamily="34" charset="-78"/>
                <a:cs typeface="Avenir Book" panose="020B0503020203020204" pitchFamily="34" charset="-78"/>
              </a:rPr>
              <a:t> </a:t>
            </a:r>
            <a:r>
              <a:rPr lang="en-US" sz="1800" dirty="0">
                <a:latin typeface="Avenir Book" panose="020B0503020203020204" pitchFamily="34" charset="-78"/>
                <a:cs typeface="Avenir Book" panose="020B0503020203020204" pitchFamily="34" charset="-78"/>
              </a:rPr>
              <a:t>each local iteration caused by: </a:t>
            </a:r>
          </a:p>
          <a:p>
            <a:pPr marL="345281" indent="-167879"/>
            <a:r>
              <a:rPr lang="en-US" sz="1800" dirty="0">
                <a:latin typeface="Avenir Book" panose="020B0503020203020204" pitchFamily="34" charset="-78"/>
                <a:cs typeface="Avenir Book" panose="020B0503020203020204" pitchFamily="34" charset="-78"/>
              </a:rPr>
              <a:t>Local link cost change </a:t>
            </a:r>
          </a:p>
          <a:p>
            <a:pPr marL="345281" indent="-167879"/>
            <a:r>
              <a:rPr lang="en-US" sz="1800" dirty="0">
                <a:latin typeface="Avenir Book" panose="020B0503020203020204" pitchFamily="34" charset="-78"/>
                <a:cs typeface="Avenir Book" panose="020B0503020203020204" pitchFamily="34" charset="-78"/>
              </a:rPr>
              <a:t>DV update message from neighbor</a:t>
            </a:r>
          </a:p>
        </p:txBody>
      </p:sp>
      <p:sp>
        <p:nvSpPr>
          <p:cNvPr id="10" name="Text Box 4">
            <a:extLst>
              <a:ext uri="{FF2B5EF4-FFF2-40B4-BE49-F238E27FC236}">
                <a16:creationId xmlns:a16="http://schemas.microsoft.com/office/drawing/2014/main" id="{B41893AC-4325-F74F-8450-C793E4D00240}"/>
              </a:ext>
            </a:extLst>
          </p:cNvPr>
          <p:cNvSpPr txBox="1">
            <a:spLocks noChangeArrowheads="1"/>
          </p:cNvSpPr>
          <p:nvPr/>
        </p:nvSpPr>
        <p:spPr bwMode="auto">
          <a:xfrm>
            <a:off x="1972398" y="1783421"/>
            <a:ext cx="3466578" cy="17820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endParaRPr lang="en-US" sz="1800" dirty="0">
              <a:latin typeface="Avenir Book" panose="020B0503020203020204" pitchFamily="34" charset="-78"/>
              <a:cs typeface="Avenir Book" panose="020B0503020203020204" pitchFamily="34" charset="-78"/>
            </a:endParaRPr>
          </a:p>
          <a:p>
            <a:pPr algn="ctr">
              <a:lnSpc>
                <a:spcPct val="90000"/>
              </a:lnSpc>
            </a:pPr>
            <a:r>
              <a:rPr lang="en-US" sz="1800" dirty="0">
                <a:solidFill>
                  <a:srgbClr val="000099"/>
                </a:solidFill>
                <a:latin typeface="Avenir Book" panose="020B0503020203020204" pitchFamily="34" charset="-78"/>
                <a:cs typeface="Avenir Book" panose="020B0503020203020204" pitchFamily="34" charset="-78"/>
              </a:rPr>
              <a:t>wait </a:t>
            </a:r>
            <a:r>
              <a:rPr lang="en-US" sz="1800" dirty="0">
                <a:latin typeface="Avenir Book" panose="020B0503020203020204" pitchFamily="34" charset="-78"/>
                <a:cs typeface="Avenir Book" panose="020B0503020203020204" pitchFamily="34" charset="-78"/>
              </a:rPr>
              <a:t>for (change in local link cost or msg from neighbor)</a:t>
            </a:r>
          </a:p>
          <a:p>
            <a:pPr>
              <a:lnSpc>
                <a:spcPct val="90000"/>
              </a:lnSpc>
            </a:pPr>
            <a:endParaRPr lang="en-US" sz="1800" dirty="0">
              <a:latin typeface="Avenir Book" panose="020B0503020203020204" pitchFamily="34" charset="-78"/>
              <a:cs typeface="Avenir Book" panose="020B0503020203020204" pitchFamily="34" charset="-78"/>
            </a:endParaRPr>
          </a:p>
          <a:p>
            <a:pPr>
              <a:lnSpc>
                <a:spcPct val="90000"/>
              </a:lnSpc>
            </a:pPr>
            <a:endParaRPr lang="en-US" sz="1800" dirty="0">
              <a:latin typeface="Avenir Book" panose="020B0503020203020204" pitchFamily="34" charset="-78"/>
              <a:cs typeface="Avenir Book" panose="020B0503020203020204" pitchFamily="34" charset="-78"/>
            </a:endParaRPr>
          </a:p>
          <a:p>
            <a:pPr algn="ctr">
              <a:spcBef>
                <a:spcPct val="50000"/>
              </a:spcBef>
            </a:pPr>
            <a:endParaRPr lang="en-US" sz="1800" dirty="0">
              <a:latin typeface="Avenir Book" panose="020B0503020203020204" pitchFamily="34" charset="-78"/>
              <a:cs typeface="Avenir Book" panose="020B0503020203020204" pitchFamily="34" charset="-78"/>
            </a:endParaRPr>
          </a:p>
        </p:txBody>
      </p:sp>
      <p:sp>
        <p:nvSpPr>
          <p:cNvPr id="14" name="Text Box 8">
            <a:extLst>
              <a:ext uri="{FF2B5EF4-FFF2-40B4-BE49-F238E27FC236}">
                <a16:creationId xmlns:a16="http://schemas.microsoft.com/office/drawing/2014/main" id="{71AD5EDC-87FD-634A-9465-87600AAFC2A8}"/>
              </a:ext>
            </a:extLst>
          </p:cNvPr>
          <p:cNvSpPr txBox="1">
            <a:spLocks noChangeArrowheads="1"/>
          </p:cNvSpPr>
          <p:nvPr/>
        </p:nvSpPr>
        <p:spPr bwMode="auto">
          <a:xfrm>
            <a:off x="1798564" y="1258846"/>
            <a:ext cx="172034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dirty="0">
                <a:solidFill>
                  <a:srgbClr val="CC0000"/>
                </a:solidFill>
                <a:latin typeface="Avenir Book" panose="020B0503020203020204" pitchFamily="34" charset="-78"/>
                <a:cs typeface="Avenir Book" panose="020B0503020203020204" pitchFamily="34" charset="-78"/>
              </a:rPr>
              <a:t>Each node:</a:t>
            </a:r>
          </a:p>
        </p:txBody>
      </p:sp>
      <p:sp>
        <p:nvSpPr>
          <p:cNvPr id="15" name="Rectangle 3">
            <a:extLst>
              <a:ext uri="{FF2B5EF4-FFF2-40B4-BE49-F238E27FC236}">
                <a16:creationId xmlns:a16="http://schemas.microsoft.com/office/drawing/2014/main" id="{5302920D-3833-AE4E-83FE-DE8AB636259C}"/>
              </a:ext>
            </a:extLst>
          </p:cNvPr>
          <p:cNvSpPr txBox="1">
            <a:spLocks noChangeArrowheads="1"/>
          </p:cNvSpPr>
          <p:nvPr/>
        </p:nvSpPr>
        <p:spPr>
          <a:xfrm>
            <a:off x="6647391" y="3192527"/>
            <a:ext cx="3702713" cy="2185709"/>
          </a:xfrm>
          <a:prstGeom prst="rect">
            <a:avLst/>
          </a:prstGeom>
        </p:spPr>
        <p:txBody>
          <a:bodyPr vert="horz" lIns="68580" tIns="34290" rIns="68580" bIns="3429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sz="2100" dirty="0">
                <a:solidFill>
                  <a:srgbClr val="CC0000"/>
                </a:solidFill>
                <a:latin typeface="Avenir Book" panose="020B0503020203020204" pitchFamily="34" charset="-78"/>
                <a:cs typeface="Avenir Book" panose="020B0503020203020204" pitchFamily="34" charset="-78"/>
              </a:rPr>
              <a:t>Distributed, self-stopping: </a:t>
            </a:r>
            <a:r>
              <a:rPr lang="en-US" sz="1800" dirty="0">
                <a:latin typeface="Avenir Book" panose="020B0503020203020204" pitchFamily="34" charset="-78"/>
                <a:cs typeface="Avenir Book" panose="020B0503020203020204" pitchFamily="34" charset="-78"/>
              </a:rPr>
              <a:t>each node notifies neighbors only when its DV changes</a:t>
            </a:r>
          </a:p>
          <a:p>
            <a:pPr marL="391716" lvl="1" indent="-177404">
              <a:buFont typeface="Wingdings" pitchFamily="2" charset="2"/>
              <a:buChar char="§"/>
            </a:pPr>
            <a:r>
              <a:rPr lang="en-US" sz="1800" dirty="0">
                <a:latin typeface="Avenir Book" panose="020B0503020203020204" pitchFamily="34" charset="-78"/>
                <a:cs typeface="Avenir Book" panose="020B0503020203020204" pitchFamily="34" charset="-78"/>
              </a:rPr>
              <a:t>Neighbors then notify their neighbors – only if necessary</a:t>
            </a:r>
          </a:p>
          <a:p>
            <a:pPr marL="391716" lvl="1" indent="-177404">
              <a:buFont typeface="Wingdings" pitchFamily="2" charset="2"/>
              <a:buChar char="§"/>
            </a:pPr>
            <a:r>
              <a:rPr lang="en-US" sz="1800" dirty="0">
                <a:latin typeface="Avenir Book" panose="020B0503020203020204" pitchFamily="34" charset="-78"/>
                <a:cs typeface="Avenir Book" panose="020B0503020203020204" pitchFamily="34" charset="-78"/>
              </a:rPr>
              <a:t>No notification received, no actions taken!</a:t>
            </a:r>
          </a:p>
        </p:txBody>
      </p:sp>
      <p:grpSp>
        <p:nvGrpSpPr>
          <p:cNvPr id="3" name="Group 2">
            <a:extLst>
              <a:ext uri="{FF2B5EF4-FFF2-40B4-BE49-F238E27FC236}">
                <a16:creationId xmlns:a16="http://schemas.microsoft.com/office/drawing/2014/main" id="{B53C11C6-D826-5F43-A2B4-6804C1E58E41}"/>
              </a:ext>
            </a:extLst>
          </p:cNvPr>
          <p:cNvGrpSpPr/>
          <p:nvPr/>
        </p:nvGrpSpPr>
        <p:grpSpPr>
          <a:xfrm>
            <a:off x="1983358" y="2681413"/>
            <a:ext cx="3466578" cy="1188938"/>
            <a:chOff x="1317659" y="3169084"/>
            <a:chExt cx="4622104" cy="1585251"/>
          </a:xfrm>
        </p:grpSpPr>
        <p:sp>
          <p:nvSpPr>
            <p:cNvPr id="11" name="Line 5">
              <a:extLst>
                <a:ext uri="{FF2B5EF4-FFF2-40B4-BE49-F238E27FC236}">
                  <a16:creationId xmlns:a16="http://schemas.microsoft.com/office/drawing/2014/main" id="{3F1A2ABA-C0FF-3042-AB19-EBB20A32C1C0}"/>
                </a:ext>
              </a:extLst>
            </p:cNvPr>
            <p:cNvSpPr>
              <a:spLocks noChangeShapeType="1"/>
            </p:cNvSpPr>
            <p:nvPr/>
          </p:nvSpPr>
          <p:spPr bwMode="auto">
            <a:xfrm>
              <a:off x="3601463" y="3169084"/>
              <a:ext cx="0" cy="422581"/>
            </a:xfrm>
            <a:prstGeom prst="line">
              <a:avLst/>
            </a:prstGeom>
            <a:noFill/>
            <a:ln w="19050">
              <a:solidFill>
                <a:srgbClr val="000099"/>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dirty="0">
                <a:latin typeface="Avenir Book" panose="020B0503020203020204" pitchFamily="34" charset="-78"/>
                <a:cs typeface="Avenir Book" panose="020B0503020203020204" pitchFamily="34" charset="-78"/>
              </a:endParaRPr>
            </a:p>
          </p:txBody>
        </p:sp>
        <p:sp>
          <p:nvSpPr>
            <p:cNvPr id="17" name="Text Box 4">
              <a:extLst>
                <a:ext uri="{FF2B5EF4-FFF2-40B4-BE49-F238E27FC236}">
                  <a16:creationId xmlns:a16="http://schemas.microsoft.com/office/drawing/2014/main" id="{0127FDB6-1E7E-B747-9FF9-706AF3DA67E3}"/>
                </a:ext>
              </a:extLst>
            </p:cNvPr>
            <p:cNvSpPr txBox="1">
              <a:spLocks noChangeArrowheads="1"/>
            </p:cNvSpPr>
            <p:nvPr/>
          </p:nvSpPr>
          <p:spPr bwMode="auto">
            <a:xfrm>
              <a:off x="1317659" y="3301629"/>
              <a:ext cx="4622104" cy="145270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nSpc>
                  <a:spcPct val="90000"/>
                </a:lnSpc>
              </a:pPr>
              <a:endParaRPr lang="en-US" sz="1800" dirty="0">
                <a:latin typeface="Avenir Book" panose="020B0503020203020204" pitchFamily="34" charset="-78"/>
                <a:cs typeface="Avenir Book" panose="020B0503020203020204" pitchFamily="34" charset="-78"/>
              </a:endParaRPr>
            </a:p>
            <a:p>
              <a:pPr algn="ctr">
                <a:lnSpc>
                  <a:spcPct val="90000"/>
                </a:lnSpc>
              </a:pPr>
              <a:r>
                <a:rPr lang="en-US" sz="1800" dirty="0">
                  <a:solidFill>
                    <a:srgbClr val="000099"/>
                  </a:solidFill>
                  <a:latin typeface="Avenir Book" panose="020B0503020203020204" pitchFamily="34" charset="-78"/>
                  <a:cs typeface="Avenir Book" panose="020B0503020203020204" pitchFamily="34" charset="-78"/>
                </a:rPr>
                <a:t>recompute</a:t>
              </a:r>
              <a:r>
                <a:rPr lang="en-US" sz="1800" dirty="0">
                  <a:latin typeface="Avenir Book" panose="020B0503020203020204" pitchFamily="34" charset="-78"/>
                  <a:cs typeface="Avenir Book" panose="020B0503020203020204" pitchFamily="34" charset="-78"/>
                </a:rPr>
                <a:t> DV estimates using DV received from neighbor</a:t>
              </a:r>
            </a:p>
            <a:p>
              <a:pPr>
                <a:lnSpc>
                  <a:spcPct val="90000"/>
                </a:lnSpc>
              </a:pPr>
              <a:endParaRPr lang="en-US" sz="1800" dirty="0">
                <a:latin typeface="Avenir Book" panose="020B0503020203020204" pitchFamily="34" charset="-78"/>
                <a:cs typeface="Avenir Book" panose="020B0503020203020204" pitchFamily="34" charset="-78"/>
              </a:endParaRPr>
            </a:p>
          </p:txBody>
        </p:sp>
      </p:grpSp>
      <p:grpSp>
        <p:nvGrpSpPr>
          <p:cNvPr id="7" name="Group 6">
            <a:extLst>
              <a:ext uri="{FF2B5EF4-FFF2-40B4-BE49-F238E27FC236}">
                <a16:creationId xmlns:a16="http://schemas.microsoft.com/office/drawing/2014/main" id="{7AB2E6A7-BBBF-E942-BD5C-47863B3A0DE5}"/>
              </a:ext>
            </a:extLst>
          </p:cNvPr>
          <p:cNvGrpSpPr/>
          <p:nvPr/>
        </p:nvGrpSpPr>
        <p:grpSpPr>
          <a:xfrm>
            <a:off x="1955174" y="3602074"/>
            <a:ext cx="3466578" cy="1193980"/>
            <a:chOff x="1280080" y="4396635"/>
            <a:chExt cx="4622104" cy="1591974"/>
          </a:xfrm>
        </p:grpSpPr>
        <p:sp>
          <p:nvSpPr>
            <p:cNvPr id="12" name="Line 6">
              <a:extLst>
                <a:ext uri="{FF2B5EF4-FFF2-40B4-BE49-F238E27FC236}">
                  <a16:creationId xmlns:a16="http://schemas.microsoft.com/office/drawing/2014/main" id="{D8667227-75F3-2946-9800-49EF5E66E793}"/>
                </a:ext>
              </a:extLst>
            </p:cNvPr>
            <p:cNvSpPr>
              <a:spLocks noChangeShapeType="1"/>
            </p:cNvSpPr>
            <p:nvPr/>
          </p:nvSpPr>
          <p:spPr bwMode="auto">
            <a:xfrm>
              <a:off x="3578268" y="4396635"/>
              <a:ext cx="0" cy="439673"/>
            </a:xfrm>
            <a:prstGeom prst="line">
              <a:avLst/>
            </a:prstGeom>
            <a:noFill/>
            <a:ln w="19050">
              <a:solidFill>
                <a:srgbClr val="000099"/>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dirty="0">
                <a:latin typeface="Avenir Book" panose="020B0503020203020204" pitchFamily="34" charset="-78"/>
                <a:cs typeface="Avenir Book" panose="020B0503020203020204" pitchFamily="34" charset="-78"/>
              </a:endParaRPr>
            </a:p>
          </p:txBody>
        </p:sp>
        <p:sp>
          <p:nvSpPr>
            <p:cNvPr id="18" name="Text Box 4">
              <a:extLst>
                <a:ext uri="{FF2B5EF4-FFF2-40B4-BE49-F238E27FC236}">
                  <a16:creationId xmlns:a16="http://schemas.microsoft.com/office/drawing/2014/main" id="{397A11E9-C3A3-2347-8FE5-1B38BBB5C819}"/>
                </a:ext>
              </a:extLst>
            </p:cNvPr>
            <p:cNvSpPr txBox="1">
              <a:spLocks noChangeArrowheads="1"/>
            </p:cNvSpPr>
            <p:nvPr/>
          </p:nvSpPr>
          <p:spPr bwMode="auto">
            <a:xfrm>
              <a:off x="1280080" y="4535903"/>
              <a:ext cx="4622104" cy="145270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nSpc>
                  <a:spcPct val="90000"/>
                </a:lnSpc>
              </a:pPr>
              <a:endParaRPr lang="en-US" sz="1800" dirty="0">
                <a:latin typeface="Avenir Book" panose="020B0503020203020204" pitchFamily="34" charset="-78"/>
                <a:cs typeface="Avenir Book" panose="020B0503020203020204" pitchFamily="34" charset="-78"/>
              </a:endParaRPr>
            </a:p>
            <a:p>
              <a:pPr algn="ctr">
                <a:lnSpc>
                  <a:spcPct val="90000"/>
                </a:lnSpc>
              </a:pPr>
              <a:r>
                <a:rPr lang="en-US" sz="1800" dirty="0">
                  <a:latin typeface="Avenir Book" panose="020B0503020203020204" pitchFamily="34" charset="-78"/>
                  <a:cs typeface="Avenir Book" panose="020B0503020203020204" pitchFamily="34" charset="-78"/>
                </a:rPr>
                <a:t>if DV to any destination </a:t>
              </a:r>
              <a:r>
                <a:rPr lang="en-US" sz="1800" dirty="0" smtClean="0">
                  <a:latin typeface="Avenir Book" panose="020B0503020203020204" pitchFamily="34" charset="-78"/>
                  <a:cs typeface="Avenir Book" panose="020B0503020203020204" pitchFamily="34" charset="-78"/>
                </a:rPr>
                <a:t>changes, </a:t>
              </a:r>
              <a:r>
                <a:rPr lang="en-US" sz="1800" dirty="0">
                  <a:solidFill>
                    <a:srgbClr val="000099"/>
                  </a:solidFill>
                  <a:latin typeface="Avenir Book" panose="020B0503020203020204" pitchFamily="34" charset="-78"/>
                  <a:cs typeface="Avenir Book" panose="020B0503020203020204" pitchFamily="34" charset="-78"/>
                </a:rPr>
                <a:t>send</a:t>
              </a:r>
              <a:r>
                <a:rPr lang="en-US" sz="1800" dirty="0">
                  <a:latin typeface="Avenir Book" panose="020B0503020203020204" pitchFamily="34" charset="-78"/>
                  <a:cs typeface="Avenir Book" panose="020B0503020203020204" pitchFamily="34" charset="-78"/>
                </a:rPr>
                <a:t> new DV to the neighbors, else do nothing </a:t>
              </a:r>
            </a:p>
          </p:txBody>
        </p:sp>
      </p:grpSp>
      <p:cxnSp>
        <p:nvCxnSpPr>
          <p:cNvPr id="16" name="Straight Connector 15">
            <a:extLst>
              <a:ext uri="{FF2B5EF4-FFF2-40B4-BE49-F238E27FC236}">
                <a16:creationId xmlns:a16="http://schemas.microsoft.com/office/drawing/2014/main" id="{A5F1EEA1-E3D6-FE44-9DE6-5BA118248F5E}"/>
              </a:ext>
            </a:extLst>
          </p:cNvPr>
          <p:cNvCxnSpPr/>
          <p:nvPr/>
        </p:nvCxnSpPr>
        <p:spPr>
          <a:xfrm flipV="1">
            <a:off x="3669421" y="4657195"/>
            <a:ext cx="0" cy="340551"/>
          </a:xfrm>
          <a:prstGeom prst="line">
            <a:avLst/>
          </a:prstGeom>
          <a:ln w="19050">
            <a:solidFill>
              <a:srgbClr val="0000A8"/>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1A9ECAE-CD60-CD4E-8453-32556903D047}"/>
              </a:ext>
            </a:extLst>
          </p:cNvPr>
          <p:cNvCxnSpPr/>
          <p:nvPr/>
        </p:nvCxnSpPr>
        <p:spPr>
          <a:xfrm>
            <a:off x="3678815" y="1845301"/>
            <a:ext cx="0" cy="25365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E0990E6-E4F6-004A-983C-35F56F91D474}"/>
              </a:ext>
            </a:extLst>
          </p:cNvPr>
          <p:cNvCxnSpPr/>
          <p:nvPr/>
        </p:nvCxnSpPr>
        <p:spPr>
          <a:xfrm>
            <a:off x="1943960" y="4997746"/>
            <a:ext cx="172546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1994047-8DFC-3848-A093-707102890135}"/>
              </a:ext>
            </a:extLst>
          </p:cNvPr>
          <p:cNvCxnSpPr/>
          <p:nvPr/>
        </p:nvCxnSpPr>
        <p:spPr>
          <a:xfrm>
            <a:off x="1953355" y="1844518"/>
            <a:ext cx="172546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BD0BEAE-AFEE-C84E-B69C-BA9C126D7B96}"/>
              </a:ext>
            </a:extLst>
          </p:cNvPr>
          <p:cNvCxnSpPr>
            <a:cxnSpLocks/>
          </p:cNvCxnSpPr>
          <p:nvPr/>
        </p:nvCxnSpPr>
        <p:spPr>
          <a:xfrm>
            <a:off x="1943960" y="1835907"/>
            <a:ext cx="0" cy="3161839"/>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0511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up)">
                                      <p:cBhvr>
                                        <p:cTn id="22" dur="500"/>
                                        <p:tgtEl>
                                          <p:spTgt spid="16"/>
                                        </p:tgtEl>
                                      </p:cBhvr>
                                    </p:animEffect>
                                  </p:childTnLst>
                                </p:cTn>
                              </p:par>
                            </p:childTnLst>
                          </p:cTn>
                        </p:par>
                        <p:par>
                          <p:cTn id="23" fill="hold">
                            <p:stCondLst>
                              <p:cond delay="500"/>
                            </p:stCondLst>
                            <p:childTnLst>
                              <p:par>
                                <p:cTn id="24" presetID="22" presetClass="entr" presetSubtype="2" fill="hold" nodeType="after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wipe(right)">
                                      <p:cBhvr>
                                        <p:cTn id="26" dur="500"/>
                                        <p:tgtEl>
                                          <p:spTgt spid="27"/>
                                        </p:tgtEl>
                                      </p:cBhvr>
                                    </p:animEffect>
                                  </p:childTnLst>
                                </p:cTn>
                              </p:par>
                            </p:childTnLst>
                          </p:cTn>
                        </p:par>
                        <p:par>
                          <p:cTn id="27" fill="hold">
                            <p:stCondLst>
                              <p:cond delay="1000"/>
                            </p:stCondLst>
                            <p:childTnLst>
                              <p:par>
                                <p:cTn id="28" presetID="22" presetClass="entr" presetSubtype="4" fill="hold" nodeType="after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wipe(down)">
                                      <p:cBhvr>
                                        <p:cTn id="30" dur="500"/>
                                        <p:tgtEl>
                                          <p:spTgt spid="30"/>
                                        </p:tgtEl>
                                      </p:cBhvr>
                                    </p:animEffect>
                                  </p:childTnLst>
                                </p:cTn>
                              </p:par>
                            </p:childTnLst>
                          </p:cTn>
                        </p:par>
                        <p:par>
                          <p:cTn id="31" fill="hold">
                            <p:stCondLst>
                              <p:cond delay="1500"/>
                            </p:stCondLst>
                            <p:childTnLst>
                              <p:par>
                                <p:cTn id="32" presetID="22" presetClass="entr" presetSubtype="8" fill="hold" nodeType="after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wipe(left)">
                                      <p:cBhvr>
                                        <p:cTn id="34" dur="500"/>
                                        <p:tgtEl>
                                          <p:spTgt spid="28"/>
                                        </p:tgtEl>
                                      </p:cBhvr>
                                    </p:animEffect>
                                  </p:childTnLst>
                                </p:cTn>
                              </p:par>
                            </p:childTnLst>
                          </p:cTn>
                        </p:par>
                        <p:par>
                          <p:cTn id="35" fill="hold">
                            <p:stCondLst>
                              <p:cond delay="2000"/>
                            </p:stCondLst>
                            <p:childTnLst>
                              <p:par>
                                <p:cTn id="36" presetID="22" presetClass="entr" presetSubtype="1" fill="hold" nodeType="after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wipe(up)">
                                      <p:cBhvr>
                                        <p:cTn id="38" dur="500"/>
                                        <p:tgtEl>
                                          <p:spTgt spid="20"/>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dissolve">
                                      <p:cBhvr>
                                        <p:cTn id="43" dur="5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dissolve">
                                      <p:cBhvr>
                                        <p:cTn id="4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Line 3"/>
          <p:cNvSpPr>
            <a:spLocks noChangeShapeType="1"/>
          </p:cNvSpPr>
          <p:nvPr/>
        </p:nvSpPr>
        <p:spPr bwMode="auto">
          <a:xfrm>
            <a:off x="1778538" y="442692"/>
            <a:ext cx="0" cy="1219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latin typeface="Avenir Book" panose="020B0503020203020204" pitchFamily="34" charset="-78"/>
              <a:cs typeface="Avenir Book" panose="020B0503020203020204" pitchFamily="34" charset="-78"/>
            </a:endParaRPr>
          </a:p>
        </p:txBody>
      </p:sp>
      <p:sp>
        <p:nvSpPr>
          <p:cNvPr id="137220" name="Line 4"/>
          <p:cNvSpPr>
            <a:spLocks noChangeShapeType="1"/>
          </p:cNvSpPr>
          <p:nvPr/>
        </p:nvSpPr>
        <p:spPr bwMode="auto">
          <a:xfrm>
            <a:off x="1473738" y="671292"/>
            <a:ext cx="13716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latin typeface="Avenir Book" panose="020B0503020203020204" pitchFamily="34" charset="-78"/>
              <a:cs typeface="Avenir Book" panose="020B0503020203020204" pitchFamily="34" charset="-78"/>
            </a:endParaRPr>
          </a:p>
        </p:txBody>
      </p:sp>
      <p:sp>
        <p:nvSpPr>
          <p:cNvPr id="137221" name="Text Box 5"/>
          <p:cNvSpPr txBox="1">
            <a:spLocks noChangeArrowheads="1"/>
          </p:cNvSpPr>
          <p:nvPr/>
        </p:nvSpPr>
        <p:spPr bwMode="auto">
          <a:xfrm>
            <a:off x="1778538" y="285530"/>
            <a:ext cx="9080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x   y   z</a:t>
            </a:r>
          </a:p>
        </p:txBody>
      </p:sp>
      <p:sp>
        <p:nvSpPr>
          <p:cNvPr id="137222" name="Text Box 6"/>
          <p:cNvSpPr txBox="1">
            <a:spLocks noChangeArrowheads="1"/>
          </p:cNvSpPr>
          <p:nvPr/>
        </p:nvSpPr>
        <p:spPr bwMode="auto">
          <a:xfrm>
            <a:off x="1473738" y="666530"/>
            <a:ext cx="2984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x</a:t>
            </a:r>
          </a:p>
        </p:txBody>
      </p:sp>
      <p:sp>
        <p:nvSpPr>
          <p:cNvPr id="137223" name="Text Box 7"/>
          <p:cNvSpPr txBox="1">
            <a:spLocks noChangeArrowheads="1"/>
          </p:cNvSpPr>
          <p:nvPr/>
        </p:nvSpPr>
        <p:spPr bwMode="auto">
          <a:xfrm>
            <a:off x="1473738" y="971330"/>
            <a:ext cx="2984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y</a:t>
            </a:r>
          </a:p>
        </p:txBody>
      </p:sp>
      <p:sp>
        <p:nvSpPr>
          <p:cNvPr id="137224" name="Text Box 8"/>
          <p:cNvSpPr txBox="1">
            <a:spLocks noChangeArrowheads="1"/>
          </p:cNvSpPr>
          <p:nvPr/>
        </p:nvSpPr>
        <p:spPr bwMode="auto">
          <a:xfrm>
            <a:off x="1473738" y="1276130"/>
            <a:ext cx="28245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z</a:t>
            </a:r>
          </a:p>
        </p:txBody>
      </p:sp>
      <p:sp>
        <p:nvSpPr>
          <p:cNvPr id="137225" name="Text Box 9"/>
          <p:cNvSpPr txBox="1">
            <a:spLocks noChangeArrowheads="1"/>
          </p:cNvSpPr>
          <p:nvPr/>
        </p:nvSpPr>
        <p:spPr bwMode="auto">
          <a:xfrm>
            <a:off x="1778538" y="666530"/>
            <a:ext cx="8826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dirty="0">
                <a:latin typeface="Avenir Book" panose="020B0503020203020204" pitchFamily="34" charset="-78"/>
                <a:cs typeface="Avenir Book" panose="020B0503020203020204" pitchFamily="34" charset="-78"/>
              </a:rPr>
              <a:t>0  2   7</a:t>
            </a:r>
          </a:p>
        </p:txBody>
      </p:sp>
      <p:sp>
        <p:nvSpPr>
          <p:cNvPr id="137226" name="Text Box 10"/>
          <p:cNvSpPr txBox="1">
            <a:spLocks noChangeArrowheads="1"/>
          </p:cNvSpPr>
          <p:nvPr/>
        </p:nvSpPr>
        <p:spPr bwMode="auto">
          <a:xfrm>
            <a:off x="1778538" y="1047530"/>
            <a:ext cx="35618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a:t>
            </a:r>
          </a:p>
        </p:txBody>
      </p:sp>
      <p:sp>
        <p:nvSpPr>
          <p:cNvPr id="137227" name="Text Box 11"/>
          <p:cNvSpPr txBox="1">
            <a:spLocks noChangeArrowheads="1"/>
          </p:cNvSpPr>
          <p:nvPr/>
        </p:nvSpPr>
        <p:spPr bwMode="auto">
          <a:xfrm>
            <a:off x="2007138" y="1047530"/>
            <a:ext cx="35618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a:t>
            </a:r>
          </a:p>
        </p:txBody>
      </p:sp>
      <p:sp>
        <p:nvSpPr>
          <p:cNvPr id="137228" name="Text Box 12"/>
          <p:cNvSpPr txBox="1">
            <a:spLocks noChangeArrowheads="1"/>
          </p:cNvSpPr>
          <p:nvPr/>
        </p:nvSpPr>
        <p:spPr bwMode="auto">
          <a:xfrm>
            <a:off x="2388138" y="1047530"/>
            <a:ext cx="35618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a:t>
            </a:r>
          </a:p>
        </p:txBody>
      </p:sp>
      <p:sp>
        <p:nvSpPr>
          <p:cNvPr id="137229" name="Text Box 13"/>
          <p:cNvSpPr txBox="1">
            <a:spLocks noChangeArrowheads="1"/>
          </p:cNvSpPr>
          <p:nvPr/>
        </p:nvSpPr>
        <p:spPr bwMode="auto">
          <a:xfrm>
            <a:off x="1778538" y="1352330"/>
            <a:ext cx="35618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a:t>
            </a:r>
          </a:p>
        </p:txBody>
      </p:sp>
      <p:sp>
        <p:nvSpPr>
          <p:cNvPr id="137230" name="Text Box 14"/>
          <p:cNvSpPr txBox="1">
            <a:spLocks noChangeArrowheads="1"/>
          </p:cNvSpPr>
          <p:nvPr/>
        </p:nvSpPr>
        <p:spPr bwMode="auto">
          <a:xfrm>
            <a:off x="2007138" y="1352330"/>
            <a:ext cx="35618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a:t>
            </a:r>
          </a:p>
        </p:txBody>
      </p:sp>
      <p:sp>
        <p:nvSpPr>
          <p:cNvPr id="137231" name="Text Box 15"/>
          <p:cNvSpPr txBox="1">
            <a:spLocks noChangeArrowheads="1"/>
          </p:cNvSpPr>
          <p:nvPr/>
        </p:nvSpPr>
        <p:spPr bwMode="auto">
          <a:xfrm>
            <a:off x="2388138" y="1352330"/>
            <a:ext cx="35618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a:t>
            </a:r>
          </a:p>
        </p:txBody>
      </p:sp>
      <p:sp>
        <p:nvSpPr>
          <p:cNvPr id="137232" name="Text Box 16"/>
          <p:cNvSpPr txBox="1">
            <a:spLocks noChangeArrowheads="1"/>
          </p:cNvSpPr>
          <p:nvPr/>
        </p:nvSpPr>
        <p:spPr bwMode="auto">
          <a:xfrm rot="-5400000">
            <a:off x="3201271" y="1019849"/>
            <a:ext cx="55496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a:latin typeface="Avenir Book" panose="020B0503020203020204" pitchFamily="34" charset="-78"/>
                <a:cs typeface="Avenir Book" panose="020B0503020203020204" pitchFamily="34" charset="-78"/>
              </a:rPr>
              <a:t>from</a:t>
            </a:r>
          </a:p>
        </p:txBody>
      </p:sp>
      <p:sp>
        <p:nvSpPr>
          <p:cNvPr id="137233" name="Text Box 17"/>
          <p:cNvSpPr txBox="1">
            <a:spLocks noChangeArrowheads="1"/>
          </p:cNvSpPr>
          <p:nvPr/>
        </p:nvSpPr>
        <p:spPr bwMode="auto">
          <a:xfrm>
            <a:off x="1911888" y="153768"/>
            <a:ext cx="728084"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a:latin typeface="Avenir Book" panose="020B0503020203020204" pitchFamily="34" charset="-78"/>
                <a:cs typeface="Avenir Book" panose="020B0503020203020204" pitchFamily="34" charset="-78"/>
              </a:rPr>
              <a:t>cost to</a:t>
            </a:r>
          </a:p>
        </p:txBody>
      </p:sp>
      <p:sp>
        <p:nvSpPr>
          <p:cNvPr id="137234" name="Text Box 18"/>
          <p:cNvSpPr txBox="1">
            <a:spLocks noChangeArrowheads="1"/>
          </p:cNvSpPr>
          <p:nvPr/>
        </p:nvSpPr>
        <p:spPr bwMode="auto">
          <a:xfrm rot="-5400000">
            <a:off x="1069258" y="2804199"/>
            <a:ext cx="55496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a:latin typeface="Avenir Book" panose="020B0503020203020204" pitchFamily="34" charset="-78"/>
                <a:cs typeface="Avenir Book" panose="020B0503020203020204" pitchFamily="34" charset="-78"/>
              </a:rPr>
              <a:t>from</a:t>
            </a:r>
          </a:p>
        </p:txBody>
      </p:sp>
      <p:sp>
        <p:nvSpPr>
          <p:cNvPr id="137235" name="Text Box 19"/>
          <p:cNvSpPr txBox="1">
            <a:spLocks noChangeArrowheads="1"/>
          </p:cNvSpPr>
          <p:nvPr/>
        </p:nvSpPr>
        <p:spPr bwMode="auto">
          <a:xfrm rot="-5400000">
            <a:off x="1069258" y="4612362"/>
            <a:ext cx="55496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a:latin typeface="Avenir Book" panose="020B0503020203020204" pitchFamily="34" charset="-78"/>
                <a:cs typeface="Avenir Book" panose="020B0503020203020204" pitchFamily="34" charset="-78"/>
              </a:rPr>
              <a:t>from</a:t>
            </a:r>
          </a:p>
        </p:txBody>
      </p:sp>
      <p:sp>
        <p:nvSpPr>
          <p:cNvPr id="137236" name="Line 20"/>
          <p:cNvSpPr>
            <a:spLocks noChangeShapeType="1"/>
          </p:cNvSpPr>
          <p:nvPr/>
        </p:nvSpPr>
        <p:spPr bwMode="auto">
          <a:xfrm>
            <a:off x="3835938" y="442692"/>
            <a:ext cx="0" cy="1219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latin typeface="Avenir Book" panose="020B0503020203020204" pitchFamily="34" charset="-78"/>
              <a:cs typeface="Avenir Book" panose="020B0503020203020204" pitchFamily="34" charset="-78"/>
            </a:endParaRPr>
          </a:p>
        </p:txBody>
      </p:sp>
      <p:sp>
        <p:nvSpPr>
          <p:cNvPr id="137237" name="Line 21"/>
          <p:cNvSpPr>
            <a:spLocks noChangeShapeType="1"/>
          </p:cNvSpPr>
          <p:nvPr/>
        </p:nvSpPr>
        <p:spPr bwMode="auto">
          <a:xfrm>
            <a:off x="3531138" y="671292"/>
            <a:ext cx="13716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latin typeface="Avenir Book" panose="020B0503020203020204" pitchFamily="34" charset="-78"/>
              <a:cs typeface="Avenir Book" panose="020B0503020203020204" pitchFamily="34" charset="-78"/>
            </a:endParaRPr>
          </a:p>
        </p:txBody>
      </p:sp>
      <p:sp>
        <p:nvSpPr>
          <p:cNvPr id="137238" name="Text Box 22"/>
          <p:cNvSpPr txBox="1">
            <a:spLocks noChangeArrowheads="1"/>
          </p:cNvSpPr>
          <p:nvPr/>
        </p:nvSpPr>
        <p:spPr bwMode="auto">
          <a:xfrm>
            <a:off x="3835938" y="285530"/>
            <a:ext cx="9080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x   y   z</a:t>
            </a:r>
          </a:p>
        </p:txBody>
      </p:sp>
      <p:sp>
        <p:nvSpPr>
          <p:cNvPr id="137239" name="Text Box 23"/>
          <p:cNvSpPr txBox="1">
            <a:spLocks noChangeArrowheads="1"/>
          </p:cNvSpPr>
          <p:nvPr/>
        </p:nvSpPr>
        <p:spPr bwMode="auto">
          <a:xfrm>
            <a:off x="3531138" y="666530"/>
            <a:ext cx="2984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x</a:t>
            </a:r>
          </a:p>
        </p:txBody>
      </p:sp>
      <p:sp>
        <p:nvSpPr>
          <p:cNvPr id="137240" name="Text Box 24"/>
          <p:cNvSpPr txBox="1">
            <a:spLocks noChangeArrowheads="1"/>
          </p:cNvSpPr>
          <p:nvPr/>
        </p:nvSpPr>
        <p:spPr bwMode="auto">
          <a:xfrm>
            <a:off x="3531138" y="971330"/>
            <a:ext cx="2984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y</a:t>
            </a:r>
          </a:p>
        </p:txBody>
      </p:sp>
      <p:sp>
        <p:nvSpPr>
          <p:cNvPr id="137241" name="Text Box 25"/>
          <p:cNvSpPr txBox="1">
            <a:spLocks noChangeArrowheads="1"/>
          </p:cNvSpPr>
          <p:nvPr/>
        </p:nvSpPr>
        <p:spPr bwMode="auto">
          <a:xfrm>
            <a:off x="3531138" y="1276130"/>
            <a:ext cx="28245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z</a:t>
            </a:r>
          </a:p>
        </p:txBody>
      </p:sp>
      <p:sp>
        <p:nvSpPr>
          <p:cNvPr id="137242" name="Text Box 26"/>
          <p:cNvSpPr txBox="1">
            <a:spLocks noChangeArrowheads="1"/>
          </p:cNvSpPr>
          <p:nvPr/>
        </p:nvSpPr>
        <p:spPr bwMode="auto">
          <a:xfrm>
            <a:off x="3856576" y="666530"/>
            <a:ext cx="3111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0</a:t>
            </a:r>
          </a:p>
        </p:txBody>
      </p:sp>
      <p:sp>
        <p:nvSpPr>
          <p:cNvPr id="137243" name="Line 29"/>
          <p:cNvSpPr>
            <a:spLocks noChangeShapeType="1"/>
          </p:cNvSpPr>
          <p:nvPr/>
        </p:nvSpPr>
        <p:spPr bwMode="auto">
          <a:xfrm>
            <a:off x="1778538" y="2195292"/>
            <a:ext cx="0" cy="1219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latin typeface="Avenir Book" panose="020B0503020203020204" pitchFamily="34" charset="-78"/>
              <a:cs typeface="Avenir Book" panose="020B0503020203020204" pitchFamily="34" charset="-78"/>
            </a:endParaRPr>
          </a:p>
        </p:txBody>
      </p:sp>
      <p:sp>
        <p:nvSpPr>
          <p:cNvPr id="137244" name="Line 30"/>
          <p:cNvSpPr>
            <a:spLocks noChangeShapeType="1"/>
          </p:cNvSpPr>
          <p:nvPr/>
        </p:nvSpPr>
        <p:spPr bwMode="auto">
          <a:xfrm>
            <a:off x="1473738" y="2423892"/>
            <a:ext cx="13716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latin typeface="Avenir Book" panose="020B0503020203020204" pitchFamily="34" charset="-78"/>
              <a:cs typeface="Avenir Book" panose="020B0503020203020204" pitchFamily="34" charset="-78"/>
            </a:endParaRPr>
          </a:p>
        </p:txBody>
      </p:sp>
      <p:sp>
        <p:nvSpPr>
          <p:cNvPr id="137245" name="Text Box 31"/>
          <p:cNvSpPr txBox="1">
            <a:spLocks noChangeArrowheads="1"/>
          </p:cNvSpPr>
          <p:nvPr/>
        </p:nvSpPr>
        <p:spPr bwMode="auto">
          <a:xfrm>
            <a:off x="1778538" y="2038130"/>
            <a:ext cx="9080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x   y   z</a:t>
            </a:r>
          </a:p>
        </p:txBody>
      </p:sp>
      <p:sp>
        <p:nvSpPr>
          <p:cNvPr id="137246" name="Text Box 32"/>
          <p:cNvSpPr txBox="1">
            <a:spLocks noChangeArrowheads="1"/>
          </p:cNvSpPr>
          <p:nvPr/>
        </p:nvSpPr>
        <p:spPr bwMode="auto">
          <a:xfrm>
            <a:off x="1473738" y="2419130"/>
            <a:ext cx="2984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x</a:t>
            </a:r>
          </a:p>
        </p:txBody>
      </p:sp>
      <p:sp>
        <p:nvSpPr>
          <p:cNvPr id="137247" name="Text Box 33"/>
          <p:cNvSpPr txBox="1">
            <a:spLocks noChangeArrowheads="1"/>
          </p:cNvSpPr>
          <p:nvPr/>
        </p:nvSpPr>
        <p:spPr bwMode="auto">
          <a:xfrm>
            <a:off x="1473738" y="2723930"/>
            <a:ext cx="2984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y</a:t>
            </a:r>
          </a:p>
        </p:txBody>
      </p:sp>
      <p:sp>
        <p:nvSpPr>
          <p:cNvPr id="137248" name="Text Box 34"/>
          <p:cNvSpPr txBox="1">
            <a:spLocks noChangeArrowheads="1"/>
          </p:cNvSpPr>
          <p:nvPr/>
        </p:nvSpPr>
        <p:spPr bwMode="auto">
          <a:xfrm>
            <a:off x="1473738" y="3028730"/>
            <a:ext cx="28245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z</a:t>
            </a:r>
          </a:p>
        </p:txBody>
      </p:sp>
      <p:sp>
        <p:nvSpPr>
          <p:cNvPr id="137249" name="Text Box 35"/>
          <p:cNvSpPr txBox="1">
            <a:spLocks noChangeArrowheads="1"/>
          </p:cNvSpPr>
          <p:nvPr/>
        </p:nvSpPr>
        <p:spPr bwMode="auto">
          <a:xfrm>
            <a:off x="2083338" y="2419130"/>
            <a:ext cx="35618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a:t>
            </a:r>
          </a:p>
        </p:txBody>
      </p:sp>
      <p:sp>
        <p:nvSpPr>
          <p:cNvPr id="137250" name="Text Box 36"/>
          <p:cNvSpPr txBox="1">
            <a:spLocks noChangeArrowheads="1"/>
          </p:cNvSpPr>
          <p:nvPr/>
        </p:nvSpPr>
        <p:spPr bwMode="auto">
          <a:xfrm>
            <a:off x="2388138" y="2419130"/>
            <a:ext cx="35618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a:t>
            </a:r>
          </a:p>
        </p:txBody>
      </p:sp>
      <p:sp>
        <p:nvSpPr>
          <p:cNvPr id="137251" name="Text Box 37"/>
          <p:cNvSpPr txBox="1">
            <a:spLocks noChangeArrowheads="1"/>
          </p:cNvSpPr>
          <p:nvPr/>
        </p:nvSpPr>
        <p:spPr bwMode="auto">
          <a:xfrm>
            <a:off x="1778538" y="3104930"/>
            <a:ext cx="35618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a:t>
            </a:r>
          </a:p>
        </p:txBody>
      </p:sp>
      <p:sp>
        <p:nvSpPr>
          <p:cNvPr id="137252" name="Text Box 38"/>
          <p:cNvSpPr txBox="1">
            <a:spLocks noChangeArrowheads="1"/>
          </p:cNvSpPr>
          <p:nvPr/>
        </p:nvSpPr>
        <p:spPr bwMode="auto">
          <a:xfrm>
            <a:off x="2007138" y="3104930"/>
            <a:ext cx="35618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a:t>
            </a:r>
          </a:p>
        </p:txBody>
      </p:sp>
      <p:sp>
        <p:nvSpPr>
          <p:cNvPr id="137253" name="Text Box 39"/>
          <p:cNvSpPr txBox="1">
            <a:spLocks noChangeArrowheads="1"/>
          </p:cNvSpPr>
          <p:nvPr/>
        </p:nvSpPr>
        <p:spPr bwMode="auto">
          <a:xfrm>
            <a:off x="2388138" y="3104930"/>
            <a:ext cx="35618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a:t>
            </a:r>
          </a:p>
        </p:txBody>
      </p:sp>
      <p:sp>
        <p:nvSpPr>
          <p:cNvPr id="137254" name="Text Box 40"/>
          <p:cNvSpPr txBox="1">
            <a:spLocks noChangeArrowheads="1"/>
          </p:cNvSpPr>
          <p:nvPr/>
        </p:nvSpPr>
        <p:spPr bwMode="auto">
          <a:xfrm>
            <a:off x="1900776" y="1928593"/>
            <a:ext cx="728084"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a:latin typeface="Avenir Book" panose="020B0503020203020204" pitchFamily="34" charset="-78"/>
                <a:cs typeface="Avenir Book" panose="020B0503020203020204" pitchFamily="34" charset="-78"/>
              </a:rPr>
              <a:t>cost to</a:t>
            </a:r>
          </a:p>
        </p:txBody>
      </p:sp>
      <p:sp>
        <p:nvSpPr>
          <p:cNvPr id="137255" name="Line 41"/>
          <p:cNvSpPr>
            <a:spLocks noChangeShapeType="1"/>
          </p:cNvSpPr>
          <p:nvPr/>
        </p:nvSpPr>
        <p:spPr bwMode="auto">
          <a:xfrm>
            <a:off x="1778538" y="4024092"/>
            <a:ext cx="0" cy="1219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latin typeface="Avenir Book" panose="020B0503020203020204" pitchFamily="34" charset="-78"/>
              <a:cs typeface="Avenir Book" panose="020B0503020203020204" pitchFamily="34" charset="-78"/>
            </a:endParaRPr>
          </a:p>
        </p:txBody>
      </p:sp>
      <p:sp>
        <p:nvSpPr>
          <p:cNvPr id="137256" name="Line 42"/>
          <p:cNvSpPr>
            <a:spLocks noChangeShapeType="1"/>
          </p:cNvSpPr>
          <p:nvPr/>
        </p:nvSpPr>
        <p:spPr bwMode="auto">
          <a:xfrm>
            <a:off x="1473738" y="4252692"/>
            <a:ext cx="13716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latin typeface="Avenir Book" panose="020B0503020203020204" pitchFamily="34" charset="-78"/>
              <a:cs typeface="Avenir Book" panose="020B0503020203020204" pitchFamily="34" charset="-78"/>
            </a:endParaRPr>
          </a:p>
        </p:txBody>
      </p:sp>
      <p:sp>
        <p:nvSpPr>
          <p:cNvPr id="137257" name="Text Box 43"/>
          <p:cNvSpPr txBox="1">
            <a:spLocks noChangeArrowheads="1"/>
          </p:cNvSpPr>
          <p:nvPr/>
        </p:nvSpPr>
        <p:spPr bwMode="auto">
          <a:xfrm>
            <a:off x="1778538" y="3866930"/>
            <a:ext cx="9080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x   y   z</a:t>
            </a:r>
          </a:p>
        </p:txBody>
      </p:sp>
      <p:sp>
        <p:nvSpPr>
          <p:cNvPr id="137258" name="Text Box 44"/>
          <p:cNvSpPr txBox="1">
            <a:spLocks noChangeArrowheads="1"/>
          </p:cNvSpPr>
          <p:nvPr/>
        </p:nvSpPr>
        <p:spPr bwMode="auto">
          <a:xfrm>
            <a:off x="1473738" y="4247930"/>
            <a:ext cx="2984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x</a:t>
            </a:r>
          </a:p>
        </p:txBody>
      </p:sp>
      <p:sp>
        <p:nvSpPr>
          <p:cNvPr id="137259" name="Text Box 45"/>
          <p:cNvSpPr txBox="1">
            <a:spLocks noChangeArrowheads="1"/>
          </p:cNvSpPr>
          <p:nvPr/>
        </p:nvSpPr>
        <p:spPr bwMode="auto">
          <a:xfrm>
            <a:off x="1473738" y="4552730"/>
            <a:ext cx="2984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y</a:t>
            </a:r>
          </a:p>
        </p:txBody>
      </p:sp>
      <p:sp>
        <p:nvSpPr>
          <p:cNvPr id="137260" name="Text Box 46"/>
          <p:cNvSpPr txBox="1">
            <a:spLocks noChangeArrowheads="1"/>
          </p:cNvSpPr>
          <p:nvPr/>
        </p:nvSpPr>
        <p:spPr bwMode="auto">
          <a:xfrm>
            <a:off x="1473738" y="4857530"/>
            <a:ext cx="28245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z</a:t>
            </a:r>
          </a:p>
        </p:txBody>
      </p:sp>
      <p:sp>
        <p:nvSpPr>
          <p:cNvPr id="137261" name="Text Box 47"/>
          <p:cNvSpPr txBox="1">
            <a:spLocks noChangeArrowheads="1"/>
          </p:cNvSpPr>
          <p:nvPr/>
        </p:nvSpPr>
        <p:spPr bwMode="auto">
          <a:xfrm>
            <a:off x="1778538" y="4633693"/>
            <a:ext cx="990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a:t>
            </a:r>
          </a:p>
        </p:txBody>
      </p:sp>
      <p:sp>
        <p:nvSpPr>
          <p:cNvPr id="137262" name="Text Box 48"/>
          <p:cNvSpPr txBox="1">
            <a:spLocks noChangeArrowheads="1"/>
          </p:cNvSpPr>
          <p:nvPr/>
        </p:nvSpPr>
        <p:spPr bwMode="auto">
          <a:xfrm>
            <a:off x="2007138" y="4628930"/>
            <a:ext cx="35618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a:t>
            </a:r>
          </a:p>
        </p:txBody>
      </p:sp>
      <p:sp>
        <p:nvSpPr>
          <p:cNvPr id="137263" name="Text Box 49"/>
          <p:cNvSpPr txBox="1">
            <a:spLocks noChangeArrowheads="1"/>
          </p:cNvSpPr>
          <p:nvPr/>
        </p:nvSpPr>
        <p:spPr bwMode="auto">
          <a:xfrm>
            <a:off x="2388138" y="4628930"/>
            <a:ext cx="35618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a:t>
            </a:r>
          </a:p>
        </p:txBody>
      </p:sp>
      <p:sp>
        <p:nvSpPr>
          <p:cNvPr id="137264" name="Text Box 50"/>
          <p:cNvSpPr txBox="1">
            <a:spLocks noChangeArrowheads="1"/>
          </p:cNvSpPr>
          <p:nvPr/>
        </p:nvSpPr>
        <p:spPr bwMode="auto">
          <a:xfrm>
            <a:off x="1778538" y="4933730"/>
            <a:ext cx="3111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7</a:t>
            </a:r>
          </a:p>
        </p:txBody>
      </p:sp>
      <p:sp>
        <p:nvSpPr>
          <p:cNvPr id="137265" name="Text Box 51"/>
          <p:cNvSpPr txBox="1">
            <a:spLocks noChangeArrowheads="1"/>
          </p:cNvSpPr>
          <p:nvPr/>
        </p:nvSpPr>
        <p:spPr bwMode="auto">
          <a:xfrm>
            <a:off x="2007138" y="4933730"/>
            <a:ext cx="3111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1</a:t>
            </a:r>
          </a:p>
        </p:txBody>
      </p:sp>
      <p:sp>
        <p:nvSpPr>
          <p:cNvPr id="137266" name="Text Box 52"/>
          <p:cNvSpPr txBox="1">
            <a:spLocks noChangeArrowheads="1"/>
          </p:cNvSpPr>
          <p:nvPr/>
        </p:nvSpPr>
        <p:spPr bwMode="auto">
          <a:xfrm>
            <a:off x="2388138" y="4933730"/>
            <a:ext cx="3111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0</a:t>
            </a:r>
          </a:p>
        </p:txBody>
      </p:sp>
      <p:sp>
        <p:nvSpPr>
          <p:cNvPr id="137267" name="Text Box 53"/>
          <p:cNvSpPr txBox="1">
            <a:spLocks noChangeArrowheads="1"/>
          </p:cNvSpPr>
          <p:nvPr/>
        </p:nvSpPr>
        <p:spPr bwMode="auto">
          <a:xfrm>
            <a:off x="1923001" y="3735168"/>
            <a:ext cx="728084"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a:latin typeface="Avenir Book" panose="020B0503020203020204" pitchFamily="34" charset="-78"/>
                <a:cs typeface="Avenir Book" panose="020B0503020203020204" pitchFamily="34" charset="-78"/>
              </a:rPr>
              <a:t>cost to</a:t>
            </a:r>
          </a:p>
        </p:txBody>
      </p:sp>
      <p:sp>
        <p:nvSpPr>
          <p:cNvPr id="137268" name="Text Box 54"/>
          <p:cNvSpPr txBox="1">
            <a:spLocks noChangeArrowheads="1"/>
          </p:cNvSpPr>
          <p:nvPr/>
        </p:nvSpPr>
        <p:spPr bwMode="auto">
          <a:xfrm>
            <a:off x="1778538" y="2495330"/>
            <a:ext cx="9461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a:t>
            </a:r>
          </a:p>
          <a:p>
            <a:r>
              <a:rPr lang="en-US" sz="1800">
                <a:latin typeface="Avenir Book" panose="020B0503020203020204" pitchFamily="34" charset="-78"/>
                <a:cs typeface="Avenir Book" panose="020B0503020203020204" pitchFamily="34" charset="-78"/>
              </a:rPr>
              <a:t>2   0   1</a:t>
            </a:r>
          </a:p>
        </p:txBody>
      </p:sp>
      <p:sp>
        <p:nvSpPr>
          <p:cNvPr id="137269" name="Text Box 55"/>
          <p:cNvSpPr txBox="1">
            <a:spLocks noChangeArrowheads="1"/>
          </p:cNvSpPr>
          <p:nvPr/>
        </p:nvSpPr>
        <p:spPr bwMode="auto">
          <a:xfrm>
            <a:off x="1778538" y="4252693"/>
            <a:ext cx="990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 ∞  ∞</a:t>
            </a:r>
          </a:p>
        </p:txBody>
      </p:sp>
      <p:sp>
        <p:nvSpPr>
          <p:cNvPr id="137270" name="Text Box 56"/>
          <p:cNvSpPr txBox="1">
            <a:spLocks noChangeArrowheads="1"/>
          </p:cNvSpPr>
          <p:nvPr/>
        </p:nvSpPr>
        <p:spPr bwMode="auto">
          <a:xfrm>
            <a:off x="3820063" y="1001493"/>
            <a:ext cx="946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2   0   1</a:t>
            </a:r>
          </a:p>
        </p:txBody>
      </p:sp>
      <p:sp>
        <p:nvSpPr>
          <p:cNvPr id="137271" name="Text Box 57"/>
          <p:cNvSpPr txBox="1">
            <a:spLocks noChangeArrowheads="1"/>
          </p:cNvSpPr>
          <p:nvPr/>
        </p:nvSpPr>
        <p:spPr bwMode="auto">
          <a:xfrm>
            <a:off x="3820063" y="1317405"/>
            <a:ext cx="9461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7   1   0</a:t>
            </a:r>
          </a:p>
        </p:txBody>
      </p:sp>
      <p:sp>
        <p:nvSpPr>
          <p:cNvPr id="137272" name="Line 58"/>
          <p:cNvSpPr>
            <a:spLocks noChangeShapeType="1"/>
          </p:cNvSpPr>
          <p:nvPr/>
        </p:nvSpPr>
        <p:spPr bwMode="auto">
          <a:xfrm>
            <a:off x="2769138" y="976092"/>
            <a:ext cx="685800" cy="1524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latin typeface="Avenir Book" panose="020B0503020203020204" pitchFamily="34" charset="-78"/>
              <a:cs typeface="Avenir Book" panose="020B0503020203020204" pitchFamily="34" charset="-78"/>
            </a:endParaRPr>
          </a:p>
        </p:txBody>
      </p:sp>
      <p:sp>
        <p:nvSpPr>
          <p:cNvPr id="137273" name="Line 59"/>
          <p:cNvSpPr>
            <a:spLocks noChangeShapeType="1"/>
          </p:cNvSpPr>
          <p:nvPr/>
        </p:nvSpPr>
        <p:spPr bwMode="auto">
          <a:xfrm>
            <a:off x="2692938" y="1052292"/>
            <a:ext cx="685800" cy="31242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latin typeface="Avenir Book" panose="020B0503020203020204" pitchFamily="34" charset="-78"/>
              <a:cs typeface="Avenir Book" panose="020B0503020203020204" pitchFamily="34" charset="-78"/>
            </a:endParaRPr>
          </a:p>
        </p:txBody>
      </p:sp>
      <p:sp>
        <p:nvSpPr>
          <p:cNvPr id="137274" name="Line 60"/>
          <p:cNvSpPr>
            <a:spLocks noChangeShapeType="1"/>
          </p:cNvSpPr>
          <p:nvPr/>
        </p:nvSpPr>
        <p:spPr bwMode="auto">
          <a:xfrm flipV="1">
            <a:off x="2692938" y="1509492"/>
            <a:ext cx="762000" cy="1295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latin typeface="Avenir Book" panose="020B0503020203020204" pitchFamily="34" charset="-78"/>
              <a:cs typeface="Avenir Book" panose="020B0503020203020204" pitchFamily="34" charset="-78"/>
            </a:endParaRPr>
          </a:p>
        </p:txBody>
      </p:sp>
      <p:sp>
        <p:nvSpPr>
          <p:cNvPr id="137275" name="Line 61"/>
          <p:cNvSpPr>
            <a:spLocks noChangeShapeType="1"/>
          </p:cNvSpPr>
          <p:nvPr/>
        </p:nvSpPr>
        <p:spPr bwMode="auto">
          <a:xfrm>
            <a:off x="2692938" y="3109692"/>
            <a:ext cx="609600" cy="1143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latin typeface="Avenir Book" panose="020B0503020203020204" pitchFamily="34" charset="-78"/>
              <a:cs typeface="Avenir Book" panose="020B0503020203020204" pitchFamily="34" charset="-78"/>
            </a:endParaRPr>
          </a:p>
        </p:txBody>
      </p:sp>
      <p:sp>
        <p:nvSpPr>
          <p:cNvPr id="137276" name="Line 62"/>
          <p:cNvSpPr>
            <a:spLocks noChangeShapeType="1"/>
          </p:cNvSpPr>
          <p:nvPr/>
        </p:nvSpPr>
        <p:spPr bwMode="auto">
          <a:xfrm flipV="1">
            <a:off x="2692938" y="1585692"/>
            <a:ext cx="838200" cy="3429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latin typeface="Avenir Book" panose="020B0503020203020204" pitchFamily="34" charset="-78"/>
              <a:cs typeface="Avenir Book" panose="020B0503020203020204" pitchFamily="34" charset="-78"/>
            </a:endParaRPr>
          </a:p>
        </p:txBody>
      </p:sp>
      <p:sp>
        <p:nvSpPr>
          <p:cNvPr id="137277" name="Line 63"/>
          <p:cNvSpPr>
            <a:spLocks noChangeShapeType="1"/>
          </p:cNvSpPr>
          <p:nvPr/>
        </p:nvSpPr>
        <p:spPr bwMode="auto">
          <a:xfrm flipV="1">
            <a:off x="2769138" y="3338292"/>
            <a:ext cx="762000" cy="1752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latin typeface="Avenir Book" panose="020B0503020203020204" pitchFamily="34" charset="-78"/>
              <a:cs typeface="Avenir Book" panose="020B0503020203020204" pitchFamily="34" charset="-78"/>
            </a:endParaRPr>
          </a:p>
        </p:txBody>
      </p:sp>
      <p:grpSp>
        <p:nvGrpSpPr>
          <p:cNvPr id="137280" name="Group 66"/>
          <p:cNvGrpSpPr>
            <a:grpSpLocks/>
          </p:cNvGrpSpPr>
          <p:nvPr/>
        </p:nvGrpSpPr>
        <p:grpSpPr bwMode="auto">
          <a:xfrm>
            <a:off x="8156575" y="2911475"/>
            <a:ext cx="2184400" cy="1212850"/>
            <a:chOff x="2352" y="0"/>
            <a:chExt cx="1376" cy="764"/>
          </a:xfrm>
        </p:grpSpPr>
        <p:sp>
          <p:nvSpPr>
            <p:cNvPr id="137296" name="Freeform 67"/>
            <p:cNvSpPr>
              <a:spLocks/>
            </p:cNvSpPr>
            <p:nvPr/>
          </p:nvSpPr>
          <p:spPr bwMode="auto">
            <a:xfrm>
              <a:off x="2352" y="0"/>
              <a:ext cx="1376" cy="764"/>
            </a:xfrm>
            <a:custGeom>
              <a:avLst/>
              <a:gdLst>
                <a:gd name="T0" fmla="*/ 113 w 1376"/>
                <a:gd name="T1" fmla="*/ 348 h 764"/>
                <a:gd name="T2" fmla="*/ 395 w 1376"/>
                <a:gd name="T3" fmla="*/ 162 h 764"/>
                <a:gd name="T4" fmla="*/ 710 w 1376"/>
                <a:gd name="T5" fmla="*/ 9 h 764"/>
                <a:gd name="T6" fmla="*/ 1160 w 1376"/>
                <a:gd name="T7" fmla="*/ 219 h 764"/>
                <a:gd name="T8" fmla="*/ 1367 w 1376"/>
                <a:gd name="T9" fmla="*/ 510 h 764"/>
                <a:gd name="T10" fmla="*/ 1103 w 1376"/>
                <a:gd name="T11" fmla="*/ 726 h 764"/>
                <a:gd name="T12" fmla="*/ 578 w 1376"/>
                <a:gd name="T13" fmla="*/ 738 h 764"/>
                <a:gd name="T14" fmla="*/ 77 w 1376"/>
                <a:gd name="T15" fmla="*/ 630 h 764"/>
                <a:gd name="T16" fmla="*/ 113 w 1376"/>
                <a:gd name="T17" fmla="*/ 348 h 76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76"/>
                <a:gd name="T28" fmla="*/ 0 h 764"/>
                <a:gd name="T29" fmla="*/ 1376 w 1376"/>
                <a:gd name="T30" fmla="*/ 764 h 76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76" h="764">
                  <a:moveTo>
                    <a:pt x="113" y="348"/>
                  </a:moveTo>
                  <a:cubicBezTo>
                    <a:pt x="166" y="270"/>
                    <a:pt x="296" y="218"/>
                    <a:pt x="395" y="162"/>
                  </a:cubicBezTo>
                  <a:cubicBezTo>
                    <a:pt x="494" y="106"/>
                    <a:pt x="583" y="0"/>
                    <a:pt x="710" y="9"/>
                  </a:cubicBezTo>
                  <a:cubicBezTo>
                    <a:pt x="837" y="18"/>
                    <a:pt x="1051" y="136"/>
                    <a:pt x="1160" y="219"/>
                  </a:cubicBezTo>
                  <a:cubicBezTo>
                    <a:pt x="1269" y="302"/>
                    <a:pt x="1376" y="426"/>
                    <a:pt x="1367" y="510"/>
                  </a:cubicBezTo>
                  <a:cubicBezTo>
                    <a:pt x="1358" y="594"/>
                    <a:pt x="1234" y="688"/>
                    <a:pt x="1103" y="726"/>
                  </a:cubicBezTo>
                  <a:cubicBezTo>
                    <a:pt x="972" y="764"/>
                    <a:pt x="749" y="754"/>
                    <a:pt x="578" y="738"/>
                  </a:cubicBezTo>
                  <a:cubicBezTo>
                    <a:pt x="407" y="722"/>
                    <a:pt x="154" y="695"/>
                    <a:pt x="77" y="630"/>
                  </a:cubicBezTo>
                  <a:cubicBezTo>
                    <a:pt x="0" y="565"/>
                    <a:pt x="60" y="426"/>
                    <a:pt x="113" y="348"/>
                  </a:cubicBezTo>
                  <a:close/>
                </a:path>
              </a:pathLst>
            </a:custGeom>
            <a:solidFill>
              <a:srgbClr val="66CC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latin typeface="Avenir Book" panose="020B0503020203020204" pitchFamily="34" charset="-78"/>
                <a:cs typeface="Avenir Book" panose="020B0503020203020204" pitchFamily="34" charset="-78"/>
              </a:endParaRPr>
            </a:p>
          </p:txBody>
        </p:sp>
        <p:grpSp>
          <p:nvGrpSpPr>
            <p:cNvPr id="137297" name="Group 68"/>
            <p:cNvGrpSpPr>
              <a:grpSpLocks/>
            </p:cNvGrpSpPr>
            <p:nvPr/>
          </p:nvGrpSpPr>
          <p:grpSpPr bwMode="auto">
            <a:xfrm>
              <a:off x="2448" y="70"/>
              <a:ext cx="1161" cy="676"/>
              <a:chOff x="-17" y="1282"/>
              <a:chExt cx="1161" cy="676"/>
            </a:xfrm>
          </p:grpSpPr>
          <p:sp>
            <p:nvSpPr>
              <p:cNvPr id="137298" name="Freeform 69"/>
              <p:cNvSpPr>
                <a:spLocks/>
              </p:cNvSpPr>
              <p:nvPr/>
            </p:nvSpPr>
            <p:spPr bwMode="auto">
              <a:xfrm>
                <a:off x="246" y="1476"/>
                <a:ext cx="222" cy="180"/>
              </a:xfrm>
              <a:custGeom>
                <a:avLst/>
                <a:gdLst>
                  <a:gd name="T0" fmla="*/ 0 w 222"/>
                  <a:gd name="T1" fmla="*/ 180 h 180"/>
                  <a:gd name="T2" fmla="*/ 222 w 222"/>
                  <a:gd name="T3" fmla="*/ 0 h 180"/>
                  <a:gd name="T4" fmla="*/ 0 60000 65536"/>
                  <a:gd name="T5" fmla="*/ 0 60000 65536"/>
                  <a:gd name="T6" fmla="*/ 0 w 222"/>
                  <a:gd name="T7" fmla="*/ 0 h 180"/>
                  <a:gd name="T8" fmla="*/ 222 w 222"/>
                  <a:gd name="T9" fmla="*/ 180 h 180"/>
                </a:gdLst>
                <a:ahLst/>
                <a:cxnLst>
                  <a:cxn ang="T4">
                    <a:pos x="T0" y="T1"/>
                  </a:cxn>
                  <a:cxn ang="T5">
                    <a:pos x="T2" y="T3"/>
                  </a:cxn>
                </a:cxnLst>
                <a:rect l="T6" t="T7" r="T8" b="T9"/>
                <a:pathLst>
                  <a:path w="222" h="180">
                    <a:moveTo>
                      <a:pt x="0" y="180"/>
                    </a:moveTo>
                    <a:lnTo>
                      <a:pt x="222" y="0"/>
                    </a:lnTo>
                  </a:path>
                </a:pathLst>
              </a:cu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Avenir Book" panose="020B0503020203020204" pitchFamily="34" charset="-78"/>
                  <a:cs typeface="Avenir Book" panose="020B0503020203020204" pitchFamily="34" charset="-78"/>
                </a:endParaRPr>
              </a:p>
            </p:txBody>
          </p:sp>
          <p:sp>
            <p:nvSpPr>
              <p:cNvPr id="137299" name="Oval 70"/>
              <p:cNvSpPr>
                <a:spLocks noChangeArrowheads="1"/>
              </p:cNvSpPr>
              <p:nvPr/>
            </p:nvSpPr>
            <p:spPr bwMode="auto">
              <a:xfrm>
                <a:off x="-14" y="1712"/>
                <a:ext cx="313" cy="81"/>
              </a:xfrm>
              <a:prstGeom prst="ellipse">
                <a:avLst/>
              </a:prstGeom>
              <a:solidFill>
                <a:schemeClr val="hlink"/>
              </a:solidFill>
              <a:ln w="12700">
                <a:solidFill>
                  <a:schemeClr val="tx1"/>
                </a:solidFill>
                <a:round/>
                <a:headEnd/>
                <a:tailEnd/>
              </a:ln>
            </p:spPr>
            <p:txBody>
              <a:bodyPr wrap="none" anchor="ctr"/>
              <a:lstStyle/>
              <a:p>
                <a:endParaRPr lang="en-US">
                  <a:latin typeface="Avenir Book" panose="020B0503020203020204" pitchFamily="34" charset="-78"/>
                  <a:cs typeface="Avenir Book" panose="020B0503020203020204" pitchFamily="34" charset="-78"/>
                </a:endParaRPr>
              </a:p>
            </p:txBody>
          </p:sp>
          <p:sp>
            <p:nvSpPr>
              <p:cNvPr id="137300" name="Line 71"/>
              <p:cNvSpPr>
                <a:spLocks noChangeShapeType="1"/>
              </p:cNvSpPr>
              <p:nvPr/>
            </p:nvSpPr>
            <p:spPr bwMode="auto">
              <a:xfrm>
                <a:off x="-14" y="1705"/>
                <a:ext cx="1"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latin typeface="Avenir Book" panose="020B0503020203020204" pitchFamily="34" charset="-78"/>
                  <a:cs typeface="Avenir Book" panose="020B0503020203020204" pitchFamily="34" charset="-78"/>
                </a:endParaRPr>
              </a:p>
            </p:txBody>
          </p:sp>
          <p:sp>
            <p:nvSpPr>
              <p:cNvPr id="137301" name="Line 72"/>
              <p:cNvSpPr>
                <a:spLocks noChangeShapeType="1"/>
              </p:cNvSpPr>
              <p:nvPr/>
            </p:nvSpPr>
            <p:spPr bwMode="auto">
              <a:xfrm>
                <a:off x="299" y="1705"/>
                <a:ext cx="1"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latin typeface="Avenir Book" panose="020B0503020203020204" pitchFamily="34" charset="-78"/>
                  <a:cs typeface="Avenir Book" panose="020B0503020203020204" pitchFamily="34" charset="-78"/>
                </a:endParaRPr>
              </a:p>
            </p:txBody>
          </p:sp>
          <p:sp>
            <p:nvSpPr>
              <p:cNvPr id="137302" name="Rectangle 73"/>
              <p:cNvSpPr>
                <a:spLocks noChangeArrowheads="1"/>
              </p:cNvSpPr>
              <p:nvPr/>
            </p:nvSpPr>
            <p:spPr bwMode="auto">
              <a:xfrm>
                <a:off x="-14" y="1705"/>
                <a:ext cx="310" cy="49"/>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endParaRPr lang="en-US" sz="2400">
                  <a:latin typeface="Avenir Book" panose="020B0503020203020204" pitchFamily="34" charset="-78"/>
                  <a:cs typeface="Avenir Book" panose="020B0503020203020204" pitchFamily="34" charset="-78"/>
                </a:endParaRPr>
              </a:p>
            </p:txBody>
          </p:sp>
          <p:sp>
            <p:nvSpPr>
              <p:cNvPr id="137303" name="Oval 74"/>
              <p:cNvSpPr>
                <a:spLocks noChangeArrowheads="1"/>
              </p:cNvSpPr>
              <p:nvPr/>
            </p:nvSpPr>
            <p:spPr bwMode="auto">
              <a:xfrm>
                <a:off x="-17" y="1646"/>
                <a:ext cx="313" cy="95"/>
              </a:xfrm>
              <a:prstGeom prst="ellipse">
                <a:avLst/>
              </a:prstGeom>
              <a:solidFill>
                <a:schemeClr val="hlink"/>
              </a:solidFill>
              <a:ln w="12700">
                <a:solidFill>
                  <a:schemeClr val="tx1"/>
                </a:solidFill>
                <a:round/>
                <a:headEnd/>
                <a:tailEnd/>
              </a:ln>
            </p:spPr>
            <p:txBody>
              <a:bodyPr wrap="none" anchor="ctr"/>
              <a:lstStyle/>
              <a:p>
                <a:endParaRPr lang="en-US">
                  <a:latin typeface="Avenir Book" panose="020B0503020203020204" pitchFamily="34" charset="-78"/>
                  <a:cs typeface="Avenir Book" panose="020B0503020203020204" pitchFamily="34" charset="-78"/>
                </a:endParaRPr>
              </a:p>
            </p:txBody>
          </p:sp>
          <p:sp>
            <p:nvSpPr>
              <p:cNvPr id="137304" name="Freeform 75"/>
              <p:cNvSpPr>
                <a:spLocks/>
              </p:cNvSpPr>
              <p:nvPr/>
            </p:nvSpPr>
            <p:spPr bwMode="auto">
              <a:xfrm>
                <a:off x="651" y="1476"/>
                <a:ext cx="216" cy="189"/>
              </a:xfrm>
              <a:custGeom>
                <a:avLst/>
                <a:gdLst>
                  <a:gd name="T0" fmla="*/ 0 w 216"/>
                  <a:gd name="T1" fmla="*/ 0 h 189"/>
                  <a:gd name="T2" fmla="*/ 216 w 216"/>
                  <a:gd name="T3" fmla="*/ 189 h 189"/>
                  <a:gd name="T4" fmla="*/ 0 60000 65536"/>
                  <a:gd name="T5" fmla="*/ 0 60000 65536"/>
                  <a:gd name="T6" fmla="*/ 0 w 216"/>
                  <a:gd name="T7" fmla="*/ 0 h 189"/>
                  <a:gd name="T8" fmla="*/ 216 w 216"/>
                  <a:gd name="T9" fmla="*/ 189 h 189"/>
                </a:gdLst>
                <a:ahLst/>
                <a:cxnLst>
                  <a:cxn ang="T4">
                    <a:pos x="T0" y="T1"/>
                  </a:cxn>
                  <a:cxn ang="T5">
                    <a:pos x="T2" y="T3"/>
                  </a:cxn>
                </a:cxnLst>
                <a:rect l="T6" t="T7" r="T8" b="T9"/>
                <a:pathLst>
                  <a:path w="216" h="189">
                    <a:moveTo>
                      <a:pt x="0" y="0"/>
                    </a:moveTo>
                    <a:lnTo>
                      <a:pt x="216" y="189"/>
                    </a:lnTo>
                  </a:path>
                </a:pathLst>
              </a:cu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Avenir Book" panose="020B0503020203020204" pitchFamily="34" charset="-78"/>
                  <a:cs typeface="Avenir Book" panose="020B0503020203020204" pitchFamily="34" charset="-78"/>
                </a:endParaRPr>
              </a:p>
            </p:txBody>
          </p:sp>
          <p:sp>
            <p:nvSpPr>
              <p:cNvPr id="137305" name="Freeform 76"/>
              <p:cNvSpPr>
                <a:spLocks/>
              </p:cNvSpPr>
              <p:nvPr/>
            </p:nvSpPr>
            <p:spPr bwMode="auto">
              <a:xfrm>
                <a:off x="303" y="1740"/>
                <a:ext cx="540" cy="3"/>
              </a:xfrm>
              <a:custGeom>
                <a:avLst/>
                <a:gdLst>
                  <a:gd name="T0" fmla="*/ 540 w 540"/>
                  <a:gd name="T1" fmla="*/ 3 h 3"/>
                  <a:gd name="T2" fmla="*/ 0 w 540"/>
                  <a:gd name="T3" fmla="*/ 0 h 3"/>
                  <a:gd name="T4" fmla="*/ 0 60000 65536"/>
                  <a:gd name="T5" fmla="*/ 0 60000 65536"/>
                  <a:gd name="T6" fmla="*/ 0 w 540"/>
                  <a:gd name="T7" fmla="*/ 0 h 3"/>
                  <a:gd name="T8" fmla="*/ 540 w 540"/>
                  <a:gd name="T9" fmla="*/ 3 h 3"/>
                </a:gdLst>
                <a:ahLst/>
                <a:cxnLst>
                  <a:cxn ang="T4">
                    <a:pos x="T0" y="T1"/>
                  </a:cxn>
                  <a:cxn ang="T5">
                    <a:pos x="T2" y="T3"/>
                  </a:cxn>
                </a:cxnLst>
                <a:rect l="T6" t="T7" r="T8" b="T9"/>
                <a:pathLst>
                  <a:path w="540" h="3">
                    <a:moveTo>
                      <a:pt x="540" y="3"/>
                    </a:moveTo>
                    <a:lnTo>
                      <a:pt x="0" y="0"/>
                    </a:lnTo>
                  </a:path>
                </a:pathLst>
              </a:cu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Avenir Book" panose="020B0503020203020204" pitchFamily="34" charset="-78"/>
                  <a:cs typeface="Avenir Book" panose="020B0503020203020204" pitchFamily="34" charset="-78"/>
                </a:endParaRPr>
              </a:p>
            </p:txBody>
          </p:sp>
          <p:grpSp>
            <p:nvGrpSpPr>
              <p:cNvPr id="137306" name="Group 77"/>
              <p:cNvGrpSpPr>
                <a:grpSpLocks/>
              </p:cNvGrpSpPr>
              <p:nvPr/>
            </p:nvGrpSpPr>
            <p:grpSpPr bwMode="auto">
              <a:xfrm>
                <a:off x="39" y="1594"/>
                <a:ext cx="196" cy="250"/>
                <a:chOff x="2959" y="2425"/>
                <a:chExt cx="197" cy="250"/>
              </a:xfrm>
            </p:grpSpPr>
            <p:sp>
              <p:nvSpPr>
                <p:cNvPr id="137328" name="Rectangle 78"/>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Avenir Book" panose="020B0503020203020204" pitchFamily="34" charset="-78"/>
                    <a:cs typeface="Avenir Book" panose="020B0503020203020204" pitchFamily="34" charset="-78"/>
                  </a:endParaRPr>
                </a:p>
              </p:txBody>
            </p:sp>
            <p:sp>
              <p:nvSpPr>
                <p:cNvPr id="137329" name="Text Box 79"/>
                <p:cNvSpPr txBox="1">
                  <a:spLocks noChangeArrowheads="1"/>
                </p:cNvSpPr>
                <p:nvPr/>
              </p:nvSpPr>
              <p:spPr bwMode="auto">
                <a:xfrm>
                  <a:off x="2959" y="2425"/>
                  <a:ext cx="197"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a:latin typeface="Avenir Book" panose="020B0503020203020204" pitchFamily="34" charset="-78"/>
                      <a:cs typeface="Avenir Book" panose="020B0503020203020204" pitchFamily="34" charset="-78"/>
                    </a:rPr>
                    <a:t>x</a:t>
                  </a:r>
                  <a:endParaRPr lang="en-US">
                    <a:latin typeface="Avenir Book" panose="020B0503020203020204" pitchFamily="34" charset="-78"/>
                    <a:cs typeface="Avenir Book" panose="020B0503020203020204" pitchFamily="34" charset="-78"/>
                  </a:endParaRPr>
                </a:p>
              </p:txBody>
            </p:sp>
          </p:grpSp>
          <p:grpSp>
            <p:nvGrpSpPr>
              <p:cNvPr id="137307" name="Group 80"/>
              <p:cNvGrpSpPr>
                <a:grpSpLocks/>
              </p:cNvGrpSpPr>
              <p:nvPr/>
            </p:nvGrpSpPr>
            <p:grpSpPr bwMode="auto">
              <a:xfrm>
                <a:off x="828" y="1576"/>
                <a:ext cx="316" cy="291"/>
                <a:chOff x="1740" y="2272"/>
                <a:chExt cx="316" cy="291"/>
              </a:xfrm>
            </p:grpSpPr>
            <p:sp>
              <p:nvSpPr>
                <p:cNvPr id="137320" name="Oval 81"/>
                <p:cNvSpPr>
                  <a:spLocks noChangeArrowheads="1"/>
                </p:cNvSpPr>
                <p:nvPr/>
              </p:nvSpPr>
              <p:spPr bwMode="auto">
                <a:xfrm>
                  <a:off x="1743" y="2420"/>
                  <a:ext cx="313" cy="81"/>
                </a:xfrm>
                <a:prstGeom prst="ellipse">
                  <a:avLst/>
                </a:prstGeom>
                <a:solidFill>
                  <a:schemeClr val="hlink"/>
                </a:solidFill>
                <a:ln w="12700">
                  <a:solidFill>
                    <a:schemeClr val="tx1"/>
                  </a:solidFill>
                  <a:round/>
                  <a:headEnd/>
                  <a:tailEnd/>
                </a:ln>
              </p:spPr>
              <p:txBody>
                <a:bodyPr wrap="none" anchor="ctr"/>
                <a:lstStyle/>
                <a:p>
                  <a:endParaRPr lang="en-US">
                    <a:latin typeface="Avenir Book" panose="020B0503020203020204" pitchFamily="34" charset="-78"/>
                    <a:cs typeface="Avenir Book" panose="020B0503020203020204" pitchFamily="34" charset="-78"/>
                  </a:endParaRPr>
                </a:p>
              </p:txBody>
            </p:sp>
            <p:sp>
              <p:nvSpPr>
                <p:cNvPr id="137321" name="Line 82"/>
                <p:cNvSpPr>
                  <a:spLocks noChangeShapeType="1"/>
                </p:cNvSpPr>
                <p:nvPr/>
              </p:nvSpPr>
              <p:spPr bwMode="auto">
                <a:xfrm>
                  <a:off x="1743" y="2413"/>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latin typeface="Avenir Book" panose="020B0503020203020204" pitchFamily="34" charset="-78"/>
                    <a:cs typeface="Avenir Book" panose="020B0503020203020204" pitchFamily="34" charset="-78"/>
                  </a:endParaRPr>
                </a:p>
              </p:txBody>
            </p:sp>
            <p:sp>
              <p:nvSpPr>
                <p:cNvPr id="137322" name="Line 83"/>
                <p:cNvSpPr>
                  <a:spLocks noChangeShapeType="1"/>
                </p:cNvSpPr>
                <p:nvPr/>
              </p:nvSpPr>
              <p:spPr bwMode="auto">
                <a:xfrm>
                  <a:off x="2056" y="2413"/>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latin typeface="Avenir Book" panose="020B0503020203020204" pitchFamily="34" charset="-78"/>
                    <a:cs typeface="Avenir Book" panose="020B0503020203020204" pitchFamily="34" charset="-78"/>
                  </a:endParaRPr>
                </a:p>
              </p:txBody>
            </p:sp>
            <p:sp>
              <p:nvSpPr>
                <p:cNvPr id="137323" name="Rectangle 84"/>
                <p:cNvSpPr>
                  <a:spLocks noChangeArrowheads="1"/>
                </p:cNvSpPr>
                <p:nvPr/>
              </p:nvSpPr>
              <p:spPr bwMode="auto">
                <a:xfrm>
                  <a:off x="1743" y="2413"/>
                  <a:ext cx="310" cy="49"/>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endParaRPr lang="en-US" sz="2400">
                    <a:latin typeface="Avenir Book" panose="020B0503020203020204" pitchFamily="34" charset="-78"/>
                    <a:cs typeface="Avenir Book" panose="020B0503020203020204" pitchFamily="34" charset="-78"/>
                  </a:endParaRPr>
                </a:p>
              </p:txBody>
            </p:sp>
            <p:sp>
              <p:nvSpPr>
                <p:cNvPr id="137324" name="Oval 85"/>
                <p:cNvSpPr>
                  <a:spLocks noChangeArrowheads="1"/>
                </p:cNvSpPr>
                <p:nvPr/>
              </p:nvSpPr>
              <p:spPr bwMode="auto">
                <a:xfrm>
                  <a:off x="1740" y="2354"/>
                  <a:ext cx="313" cy="95"/>
                </a:xfrm>
                <a:prstGeom prst="ellipse">
                  <a:avLst/>
                </a:prstGeom>
                <a:solidFill>
                  <a:schemeClr val="hlink"/>
                </a:solidFill>
                <a:ln w="12700">
                  <a:solidFill>
                    <a:schemeClr val="tx1"/>
                  </a:solidFill>
                  <a:round/>
                  <a:headEnd/>
                  <a:tailEnd/>
                </a:ln>
              </p:spPr>
              <p:txBody>
                <a:bodyPr wrap="none" anchor="ctr"/>
                <a:lstStyle/>
                <a:p>
                  <a:endParaRPr lang="en-US">
                    <a:latin typeface="Avenir Book" panose="020B0503020203020204" pitchFamily="34" charset="-78"/>
                    <a:cs typeface="Avenir Book" panose="020B0503020203020204" pitchFamily="34" charset="-78"/>
                  </a:endParaRPr>
                </a:p>
              </p:txBody>
            </p:sp>
            <p:grpSp>
              <p:nvGrpSpPr>
                <p:cNvPr id="137325" name="Group 86"/>
                <p:cNvGrpSpPr>
                  <a:grpSpLocks/>
                </p:cNvGrpSpPr>
                <p:nvPr/>
              </p:nvGrpSpPr>
              <p:grpSpPr bwMode="auto">
                <a:xfrm>
                  <a:off x="1800" y="2272"/>
                  <a:ext cx="199" cy="291"/>
                  <a:chOff x="2957" y="2395"/>
                  <a:chExt cx="200" cy="291"/>
                </a:xfrm>
              </p:grpSpPr>
              <p:sp>
                <p:nvSpPr>
                  <p:cNvPr id="137326" name="Rectangle 87"/>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Avenir Book" panose="020B0503020203020204" pitchFamily="34" charset="-78"/>
                      <a:cs typeface="Avenir Book" panose="020B0503020203020204" pitchFamily="34" charset="-78"/>
                    </a:endParaRPr>
                  </a:p>
                </p:txBody>
              </p:sp>
              <p:sp>
                <p:nvSpPr>
                  <p:cNvPr id="137327" name="Text Box 88"/>
                  <p:cNvSpPr txBox="1">
                    <a:spLocks noChangeArrowheads="1"/>
                  </p:cNvSpPr>
                  <p:nvPr/>
                </p:nvSpPr>
                <p:spPr bwMode="auto">
                  <a:xfrm>
                    <a:off x="2957" y="2395"/>
                    <a:ext cx="200"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a:latin typeface="Avenir Book" panose="020B0503020203020204" pitchFamily="34" charset="-78"/>
                        <a:cs typeface="Avenir Book" panose="020B0503020203020204" pitchFamily="34" charset="-78"/>
                      </a:rPr>
                      <a:t>z</a:t>
                    </a:r>
                  </a:p>
                </p:txBody>
              </p:sp>
            </p:grpSp>
          </p:grpSp>
          <p:sp>
            <p:nvSpPr>
              <p:cNvPr id="137308" name="Text Box 89"/>
              <p:cNvSpPr txBox="1">
                <a:spLocks noChangeArrowheads="1"/>
              </p:cNvSpPr>
              <p:nvPr/>
            </p:nvSpPr>
            <p:spPr bwMode="auto">
              <a:xfrm>
                <a:off x="724" y="1397"/>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latin typeface="Avenir Book" panose="020B0503020203020204" pitchFamily="34" charset="-78"/>
                    <a:cs typeface="Avenir Book" panose="020B0503020203020204" pitchFamily="34" charset="-78"/>
                  </a:rPr>
                  <a:t>1</a:t>
                </a:r>
                <a:endParaRPr lang="en-US">
                  <a:latin typeface="Avenir Book" panose="020B0503020203020204" pitchFamily="34" charset="-78"/>
                  <a:cs typeface="Avenir Book" panose="020B0503020203020204" pitchFamily="34" charset="-78"/>
                </a:endParaRPr>
              </a:p>
            </p:txBody>
          </p:sp>
          <p:sp>
            <p:nvSpPr>
              <p:cNvPr id="137309" name="Text Box 90"/>
              <p:cNvSpPr txBox="1">
                <a:spLocks noChangeArrowheads="1"/>
              </p:cNvSpPr>
              <p:nvPr/>
            </p:nvSpPr>
            <p:spPr bwMode="auto">
              <a:xfrm>
                <a:off x="196" y="1394"/>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latin typeface="Avenir Book" panose="020B0503020203020204" pitchFamily="34" charset="-78"/>
                    <a:cs typeface="Avenir Book" panose="020B0503020203020204" pitchFamily="34" charset="-78"/>
                  </a:rPr>
                  <a:t>2</a:t>
                </a:r>
                <a:endParaRPr lang="en-US">
                  <a:latin typeface="Avenir Book" panose="020B0503020203020204" pitchFamily="34" charset="-78"/>
                  <a:cs typeface="Avenir Book" panose="020B0503020203020204" pitchFamily="34" charset="-78"/>
                </a:endParaRPr>
              </a:p>
            </p:txBody>
          </p:sp>
          <p:sp>
            <p:nvSpPr>
              <p:cNvPr id="137310" name="Text Box 91"/>
              <p:cNvSpPr txBox="1">
                <a:spLocks noChangeArrowheads="1"/>
              </p:cNvSpPr>
              <p:nvPr/>
            </p:nvSpPr>
            <p:spPr bwMode="auto">
              <a:xfrm>
                <a:off x="481" y="1727"/>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latin typeface="Avenir Book" panose="020B0503020203020204" pitchFamily="34" charset="-78"/>
                    <a:cs typeface="Avenir Book" panose="020B0503020203020204" pitchFamily="34" charset="-78"/>
                  </a:rPr>
                  <a:t>7</a:t>
                </a:r>
                <a:endParaRPr lang="en-US">
                  <a:latin typeface="Avenir Book" panose="020B0503020203020204" pitchFamily="34" charset="-78"/>
                  <a:cs typeface="Avenir Book" panose="020B0503020203020204" pitchFamily="34" charset="-78"/>
                </a:endParaRPr>
              </a:p>
            </p:txBody>
          </p:sp>
          <p:grpSp>
            <p:nvGrpSpPr>
              <p:cNvPr id="137311" name="Group 92"/>
              <p:cNvGrpSpPr>
                <a:grpSpLocks/>
              </p:cNvGrpSpPr>
              <p:nvPr/>
            </p:nvGrpSpPr>
            <p:grpSpPr bwMode="auto">
              <a:xfrm>
                <a:off x="408" y="1282"/>
                <a:ext cx="316" cy="250"/>
                <a:chOff x="1740" y="2302"/>
                <a:chExt cx="316" cy="250"/>
              </a:xfrm>
            </p:grpSpPr>
            <p:sp>
              <p:nvSpPr>
                <p:cNvPr id="137312" name="Oval 93"/>
                <p:cNvSpPr>
                  <a:spLocks noChangeArrowheads="1"/>
                </p:cNvSpPr>
                <p:nvPr/>
              </p:nvSpPr>
              <p:spPr bwMode="auto">
                <a:xfrm>
                  <a:off x="1743" y="2420"/>
                  <a:ext cx="313" cy="81"/>
                </a:xfrm>
                <a:prstGeom prst="ellipse">
                  <a:avLst/>
                </a:prstGeom>
                <a:solidFill>
                  <a:schemeClr val="hlink"/>
                </a:solidFill>
                <a:ln w="12700">
                  <a:solidFill>
                    <a:schemeClr val="tx1"/>
                  </a:solidFill>
                  <a:round/>
                  <a:headEnd/>
                  <a:tailEnd/>
                </a:ln>
              </p:spPr>
              <p:txBody>
                <a:bodyPr wrap="none" anchor="ctr"/>
                <a:lstStyle/>
                <a:p>
                  <a:endParaRPr lang="en-US">
                    <a:latin typeface="Avenir Book" panose="020B0503020203020204" pitchFamily="34" charset="-78"/>
                    <a:cs typeface="Avenir Book" panose="020B0503020203020204" pitchFamily="34" charset="-78"/>
                  </a:endParaRPr>
                </a:p>
              </p:txBody>
            </p:sp>
            <p:sp>
              <p:nvSpPr>
                <p:cNvPr id="137313" name="Line 94"/>
                <p:cNvSpPr>
                  <a:spLocks noChangeShapeType="1"/>
                </p:cNvSpPr>
                <p:nvPr/>
              </p:nvSpPr>
              <p:spPr bwMode="auto">
                <a:xfrm>
                  <a:off x="1743" y="2413"/>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latin typeface="Avenir Book" panose="020B0503020203020204" pitchFamily="34" charset="-78"/>
                    <a:cs typeface="Avenir Book" panose="020B0503020203020204" pitchFamily="34" charset="-78"/>
                  </a:endParaRPr>
                </a:p>
              </p:txBody>
            </p:sp>
            <p:sp>
              <p:nvSpPr>
                <p:cNvPr id="137314" name="Line 95"/>
                <p:cNvSpPr>
                  <a:spLocks noChangeShapeType="1"/>
                </p:cNvSpPr>
                <p:nvPr/>
              </p:nvSpPr>
              <p:spPr bwMode="auto">
                <a:xfrm>
                  <a:off x="2056" y="2413"/>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latin typeface="Avenir Book" panose="020B0503020203020204" pitchFamily="34" charset="-78"/>
                    <a:cs typeface="Avenir Book" panose="020B0503020203020204" pitchFamily="34" charset="-78"/>
                  </a:endParaRPr>
                </a:p>
              </p:txBody>
            </p:sp>
            <p:sp>
              <p:nvSpPr>
                <p:cNvPr id="137315" name="Rectangle 96"/>
                <p:cNvSpPr>
                  <a:spLocks noChangeArrowheads="1"/>
                </p:cNvSpPr>
                <p:nvPr/>
              </p:nvSpPr>
              <p:spPr bwMode="auto">
                <a:xfrm>
                  <a:off x="1743" y="2413"/>
                  <a:ext cx="310" cy="49"/>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endParaRPr lang="en-US" sz="2400">
                    <a:latin typeface="Avenir Book" panose="020B0503020203020204" pitchFamily="34" charset="-78"/>
                    <a:cs typeface="Avenir Book" panose="020B0503020203020204" pitchFamily="34" charset="-78"/>
                  </a:endParaRPr>
                </a:p>
              </p:txBody>
            </p:sp>
            <p:sp>
              <p:nvSpPr>
                <p:cNvPr id="137316" name="Oval 97"/>
                <p:cNvSpPr>
                  <a:spLocks noChangeArrowheads="1"/>
                </p:cNvSpPr>
                <p:nvPr/>
              </p:nvSpPr>
              <p:spPr bwMode="auto">
                <a:xfrm>
                  <a:off x="1740" y="2354"/>
                  <a:ext cx="313" cy="95"/>
                </a:xfrm>
                <a:prstGeom prst="ellipse">
                  <a:avLst/>
                </a:prstGeom>
                <a:solidFill>
                  <a:schemeClr val="hlink"/>
                </a:solidFill>
                <a:ln w="12700">
                  <a:solidFill>
                    <a:schemeClr val="tx1"/>
                  </a:solidFill>
                  <a:round/>
                  <a:headEnd/>
                  <a:tailEnd/>
                </a:ln>
              </p:spPr>
              <p:txBody>
                <a:bodyPr wrap="none" anchor="ctr"/>
                <a:lstStyle/>
                <a:p>
                  <a:endParaRPr lang="en-US">
                    <a:latin typeface="Avenir Book" panose="020B0503020203020204" pitchFamily="34" charset="-78"/>
                    <a:cs typeface="Avenir Book" panose="020B0503020203020204" pitchFamily="34" charset="-78"/>
                  </a:endParaRPr>
                </a:p>
              </p:txBody>
            </p:sp>
            <p:grpSp>
              <p:nvGrpSpPr>
                <p:cNvPr id="137317" name="Group 98"/>
                <p:cNvGrpSpPr>
                  <a:grpSpLocks/>
                </p:cNvGrpSpPr>
                <p:nvPr/>
              </p:nvGrpSpPr>
              <p:grpSpPr bwMode="auto">
                <a:xfrm>
                  <a:off x="1803" y="2302"/>
                  <a:ext cx="196" cy="250"/>
                  <a:chOff x="2958" y="2425"/>
                  <a:chExt cx="198" cy="250"/>
                </a:xfrm>
              </p:grpSpPr>
              <p:sp>
                <p:nvSpPr>
                  <p:cNvPr id="137318" name="Rectangle 99"/>
                  <p:cNvSpPr>
                    <a:spLocks noChangeArrowheads="1"/>
                  </p:cNvSpPr>
                  <p:nvPr/>
                </p:nvSpPr>
                <p:spPr bwMode="auto">
                  <a:xfrm>
                    <a:off x="2982" y="2490"/>
                    <a:ext cx="142" cy="132"/>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Avenir Book" panose="020B0503020203020204" pitchFamily="34" charset="-78"/>
                      <a:cs typeface="Avenir Book" panose="020B0503020203020204" pitchFamily="34" charset="-78"/>
                    </a:endParaRPr>
                  </a:p>
                </p:txBody>
              </p:sp>
              <p:sp>
                <p:nvSpPr>
                  <p:cNvPr id="137319" name="Text Box 100"/>
                  <p:cNvSpPr txBox="1">
                    <a:spLocks noChangeArrowheads="1"/>
                  </p:cNvSpPr>
                  <p:nvPr/>
                </p:nvSpPr>
                <p:spPr bwMode="auto">
                  <a:xfrm>
                    <a:off x="2958" y="2425"/>
                    <a:ext cx="198"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a:latin typeface="Avenir Book" panose="020B0503020203020204" pitchFamily="34" charset="-78"/>
                        <a:cs typeface="Avenir Book" panose="020B0503020203020204" pitchFamily="34" charset="-78"/>
                      </a:rPr>
                      <a:t>y</a:t>
                    </a:r>
                    <a:endParaRPr lang="en-US">
                      <a:latin typeface="Avenir Book" panose="020B0503020203020204" pitchFamily="34" charset="-78"/>
                      <a:cs typeface="Avenir Book" panose="020B0503020203020204" pitchFamily="34" charset="-78"/>
                    </a:endParaRPr>
                  </a:p>
                </p:txBody>
              </p:sp>
            </p:grpSp>
          </p:grpSp>
        </p:grpSp>
      </p:grpSp>
      <p:sp>
        <p:nvSpPr>
          <p:cNvPr id="137281" name="Text Box 101"/>
          <p:cNvSpPr txBox="1">
            <a:spLocks noChangeArrowheads="1"/>
          </p:cNvSpPr>
          <p:nvPr/>
        </p:nvSpPr>
        <p:spPr bwMode="auto">
          <a:xfrm>
            <a:off x="760653" y="99793"/>
            <a:ext cx="982961" cy="563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lnSpc>
                <a:spcPct val="85000"/>
              </a:lnSpc>
            </a:pPr>
            <a:r>
              <a:rPr lang="en-US" sz="1800" b="1" dirty="0">
                <a:solidFill>
                  <a:srgbClr val="CC0000"/>
                </a:solidFill>
                <a:latin typeface="Avenir Book" panose="020B0503020203020204" pitchFamily="34" charset="-78"/>
                <a:cs typeface="Avenir Book" panose="020B0503020203020204" pitchFamily="34" charset="-78"/>
              </a:rPr>
              <a:t>N</a:t>
            </a:r>
            <a:r>
              <a:rPr lang="en-US" sz="1800" b="1" dirty="0" smtClean="0">
                <a:solidFill>
                  <a:srgbClr val="CC0000"/>
                </a:solidFill>
                <a:latin typeface="Avenir Book" panose="020B0503020203020204" pitchFamily="34" charset="-78"/>
                <a:cs typeface="Avenir Book" panose="020B0503020203020204" pitchFamily="34" charset="-78"/>
              </a:rPr>
              <a:t>ode </a:t>
            </a:r>
            <a:r>
              <a:rPr lang="en-US" sz="1800" b="1" dirty="0">
                <a:solidFill>
                  <a:srgbClr val="CC0000"/>
                </a:solidFill>
                <a:latin typeface="Avenir Book" panose="020B0503020203020204" pitchFamily="34" charset="-78"/>
                <a:cs typeface="Avenir Book" panose="020B0503020203020204" pitchFamily="34" charset="-78"/>
              </a:rPr>
              <a:t>x</a:t>
            </a:r>
          </a:p>
          <a:p>
            <a:pPr algn="r" eaLnBrk="1" hangingPunct="1">
              <a:lnSpc>
                <a:spcPct val="85000"/>
              </a:lnSpc>
            </a:pPr>
            <a:r>
              <a:rPr lang="en-US" sz="1800" b="1" dirty="0">
                <a:solidFill>
                  <a:srgbClr val="CC0000"/>
                </a:solidFill>
                <a:latin typeface="Avenir Book" panose="020B0503020203020204" pitchFamily="34" charset="-78"/>
                <a:cs typeface="Avenir Book" panose="020B0503020203020204" pitchFamily="34" charset="-78"/>
              </a:rPr>
              <a:t>table</a:t>
            </a:r>
          </a:p>
        </p:txBody>
      </p:sp>
      <p:sp>
        <p:nvSpPr>
          <p:cNvPr id="137282" name="Oval 104"/>
          <p:cNvSpPr>
            <a:spLocks noChangeArrowheads="1"/>
          </p:cNvSpPr>
          <p:nvPr/>
        </p:nvSpPr>
        <p:spPr bwMode="auto">
          <a:xfrm>
            <a:off x="1778538" y="671292"/>
            <a:ext cx="1066800" cy="353551"/>
          </a:xfrm>
          <a:prstGeom prst="ellipse">
            <a:avLst/>
          </a:prstGeom>
          <a:noFill/>
          <a:ln w="9525">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Avenir Book" panose="020B0503020203020204" pitchFamily="34" charset="-78"/>
              <a:cs typeface="Avenir Book" panose="020B0503020203020204" pitchFamily="34" charset="-78"/>
            </a:endParaRPr>
          </a:p>
        </p:txBody>
      </p:sp>
      <p:sp>
        <p:nvSpPr>
          <p:cNvPr id="137283" name="Oval 105"/>
          <p:cNvSpPr>
            <a:spLocks noChangeArrowheads="1"/>
          </p:cNvSpPr>
          <p:nvPr/>
        </p:nvSpPr>
        <p:spPr bwMode="auto">
          <a:xfrm>
            <a:off x="1778538" y="2728692"/>
            <a:ext cx="1066800" cy="369888"/>
          </a:xfrm>
          <a:prstGeom prst="ellipse">
            <a:avLst/>
          </a:prstGeom>
          <a:noFill/>
          <a:ln w="9525">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Avenir Book" panose="020B0503020203020204" pitchFamily="34" charset="-78"/>
              <a:cs typeface="Avenir Book" panose="020B0503020203020204" pitchFamily="34" charset="-78"/>
            </a:endParaRPr>
          </a:p>
        </p:txBody>
      </p:sp>
      <p:sp>
        <p:nvSpPr>
          <p:cNvPr id="137284" name="Oval 106"/>
          <p:cNvSpPr>
            <a:spLocks noChangeArrowheads="1"/>
          </p:cNvSpPr>
          <p:nvPr/>
        </p:nvSpPr>
        <p:spPr bwMode="auto">
          <a:xfrm>
            <a:off x="1762538" y="4919442"/>
            <a:ext cx="1066800" cy="323850"/>
          </a:xfrm>
          <a:prstGeom prst="ellipse">
            <a:avLst/>
          </a:prstGeom>
          <a:noFill/>
          <a:ln w="9525">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Avenir Book" panose="020B0503020203020204" pitchFamily="34" charset="-78"/>
              <a:cs typeface="Avenir Book" panose="020B0503020203020204" pitchFamily="34" charset="-78"/>
            </a:endParaRPr>
          </a:p>
        </p:txBody>
      </p:sp>
      <p:sp>
        <p:nvSpPr>
          <p:cNvPr id="137285" name="Oval 107"/>
          <p:cNvSpPr>
            <a:spLocks noChangeArrowheads="1"/>
          </p:cNvSpPr>
          <p:nvPr/>
        </p:nvSpPr>
        <p:spPr bwMode="auto">
          <a:xfrm>
            <a:off x="3856576" y="671292"/>
            <a:ext cx="1066800" cy="327026"/>
          </a:xfrm>
          <a:prstGeom prst="ellipse">
            <a:avLst/>
          </a:prstGeom>
          <a:noFill/>
          <a:ln w="9525">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Avenir Book" panose="020B0503020203020204" pitchFamily="34" charset="-78"/>
              <a:cs typeface="Avenir Book" panose="020B0503020203020204" pitchFamily="34" charset="-78"/>
            </a:endParaRPr>
          </a:p>
        </p:txBody>
      </p:sp>
      <p:sp>
        <p:nvSpPr>
          <p:cNvPr id="728172" name="Rectangle 108"/>
          <p:cNvSpPr>
            <a:spLocks noChangeArrowheads="1"/>
          </p:cNvSpPr>
          <p:nvPr/>
        </p:nvSpPr>
        <p:spPr bwMode="auto">
          <a:xfrm>
            <a:off x="7793644" y="1516062"/>
            <a:ext cx="431800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algn="just"/>
            <a:r>
              <a:rPr lang="fr-FR" dirty="0" err="1">
                <a:solidFill>
                  <a:srgbClr val="000000"/>
                </a:solidFill>
                <a:latin typeface="Avenir Book" panose="020B0503020203020204" pitchFamily="34" charset="-78"/>
                <a:cs typeface="Avenir Book" panose="020B0503020203020204" pitchFamily="34" charset="-78"/>
              </a:rPr>
              <a:t>D</a:t>
            </a:r>
            <a:r>
              <a:rPr lang="fr-FR" baseline="-25000" dirty="0" err="1">
                <a:solidFill>
                  <a:srgbClr val="000000"/>
                </a:solidFill>
                <a:latin typeface="Avenir Book" panose="020B0503020203020204" pitchFamily="34" charset="-78"/>
                <a:cs typeface="Avenir Book" panose="020B0503020203020204" pitchFamily="34" charset="-78"/>
              </a:rPr>
              <a:t>x</a:t>
            </a:r>
            <a:r>
              <a:rPr lang="fr-FR" dirty="0">
                <a:solidFill>
                  <a:srgbClr val="000000"/>
                </a:solidFill>
                <a:latin typeface="Avenir Book" panose="020B0503020203020204" pitchFamily="34" charset="-78"/>
                <a:cs typeface="Avenir Book" panose="020B0503020203020204" pitchFamily="34" charset="-78"/>
              </a:rPr>
              <a:t>(y) = min{c(</a:t>
            </a:r>
            <a:r>
              <a:rPr lang="fr-FR" dirty="0" err="1">
                <a:solidFill>
                  <a:srgbClr val="000000"/>
                </a:solidFill>
                <a:latin typeface="Avenir Book" panose="020B0503020203020204" pitchFamily="34" charset="-78"/>
                <a:cs typeface="Avenir Book" panose="020B0503020203020204" pitchFamily="34" charset="-78"/>
              </a:rPr>
              <a:t>x,y</a:t>
            </a:r>
            <a:r>
              <a:rPr lang="fr-FR" dirty="0">
                <a:solidFill>
                  <a:srgbClr val="000000"/>
                </a:solidFill>
                <a:latin typeface="Avenir Book" panose="020B0503020203020204" pitchFamily="34" charset="-78"/>
                <a:cs typeface="Avenir Book" panose="020B0503020203020204" pitchFamily="34" charset="-78"/>
              </a:rPr>
              <a:t>) + D</a:t>
            </a:r>
            <a:r>
              <a:rPr lang="fr-FR" baseline="-25000" dirty="0">
                <a:solidFill>
                  <a:srgbClr val="000000"/>
                </a:solidFill>
                <a:latin typeface="Avenir Book" panose="020B0503020203020204" pitchFamily="34" charset="-78"/>
                <a:cs typeface="Avenir Book" panose="020B0503020203020204" pitchFamily="34" charset="-78"/>
              </a:rPr>
              <a:t>y</a:t>
            </a:r>
            <a:r>
              <a:rPr lang="fr-FR" dirty="0">
                <a:solidFill>
                  <a:srgbClr val="000000"/>
                </a:solidFill>
                <a:latin typeface="Avenir Book" panose="020B0503020203020204" pitchFamily="34" charset="-78"/>
                <a:cs typeface="Avenir Book" panose="020B0503020203020204" pitchFamily="34" charset="-78"/>
              </a:rPr>
              <a:t>(y), c(</a:t>
            </a:r>
            <a:r>
              <a:rPr lang="fr-FR" dirty="0" err="1">
                <a:solidFill>
                  <a:srgbClr val="000000"/>
                </a:solidFill>
                <a:latin typeface="Avenir Book" panose="020B0503020203020204" pitchFamily="34" charset="-78"/>
                <a:cs typeface="Avenir Book" panose="020B0503020203020204" pitchFamily="34" charset="-78"/>
              </a:rPr>
              <a:t>x,z</a:t>
            </a:r>
            <a:r>
              <a:rPr lang="fr-FR" dirty="0">
                <a:solidFill>
                  <a:srgbClr val="000000"/>
                </a:solidFill>
                <a:latin typeface="Avenir Book" panose="020B0503020203020204" pitchFamily="34" charset="-78"/>
                <a:cs typeface="Avenir Book" panose="020B0503020203020204" pitchFamily="34" charset="-78"/>
              </a:rPr>
              <a:t>) + D</a:t>
            </a:r>
            <a:r>
              <a:rPr lang="fr-FR" baseline="-25000" dirty="0">
                <a:solidFill>
                  <a:srgbClr val="000000"/>
                </a:solidFill>
                <a:latin typeface="Avenir Book" panose="020B0503020203020204" pitchFamily="34" charset="-78"/>
                <a:cs typeface="Avenir Book" panose="020B0503020203020204" pitchFamily="34" charset="-78"/>
              </a:rPr>
              <a:t>z</a:t>
            </a:r>
            <a:r>
              <a:rPr lang="fr-FR" dirty="0">
                <a:solidFill>
                  <a:srgbClr val="000000"/>
                </a:solidFill>
                <a:latin typeface="Avenir Book" panose="020B0503020203020204" pitchFamily="34" charset="-78"/>
                <a:cs typeface="Avenir Book" panose="020B0503020203020204" pitchFamily="34" charset="-78"/>
              </a:rPr>
              <a:t>(y)} </a:t>
            </a:r>
            <a:br>
              <a:rPr lang="fr-FR" dirty="0">
                <a:solidFill>
                  <a:srgbClr val="000000"/>
                </a:solidFill>
                <a:latin typeface="Avenir Book" panose="020B0503020203020204" pitchFamily="34" charset="-78"/>
                <a:cs typeface="Avenir Book" panose="020B0503020203020204" pitchFamily="34" charset="-78"/>
              </a:rPr>
            </a:br>
            <a:r>
              <a:rPr lang="fr-FR" dirty="0">
                <a:solidFill>
                  <a:srgbClr val="000000"/>
                </a:solidFill>
                <a:latin typeface="Avenir Book" panose="020B0503020203020204" pitchFamily="34" charset="-78"/>
                <a:cs typeface="Avenir Book" panose="020B0503020203020204" pitchFamily="34" charset="-78"/>
              </a:rPr>
              <a:t>             = min{2+0 , 7+1} = 2</a:t>
            </a:r>
          </a:p>
        </p:txBody>
      </p:sp>
      <p:sp>
        <p:nvSpPr>
          <p:cNvPr id="728173" name="Line 109"/>
          <p:cNvSpPr>
            <a:spLocks noChangeShapeType="1"/>
          </p:cNvSpPr>
          <p:nvPr/>
        </p:nvSpPr>
        <p:spPr bwMode="auto">
          <a:xfrm flipH="1" flipV="1">
            <a:off x="4424230" y="896257"/>
            <a:ext cx="3217013" cy="757237"/>
          </a:xfrm>
          <a:prstGeom prst="line">
            <a:avLst/>
          </a:prstGeom>
          <a:noFill/>
          <a:ln w="12700">
            <a:solidFill>
              <a:schemeClr val="accent2"/>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latin typeface="Avenir Book" panose="020B0503020203020204" pitchFamily="34" charset="-78"/>
              <a:cs typeface="Avenir Book" panose="020B0503020203020204" pitchFamily="34" charset="-78"/>
            </a:endParaRPr>
          </a:p>
        </p:txBody>
      </p:sp>
      <p:sp>
        <p:nvSpPr>
          <p:cNvPr id="728174" name="Rectangle 110"/>
          <p:cNvSpPr>
            <a:spLocks noChangeArrowheads="1"/>
          </p:cNvSpPr>
          <p:nvPr/>
        </p:nvSpPr>
        <p:spPr bwMode="auto">
          <a:xfrm>
            <a:off x="7834187" y="250932"/>
            <a:ext cx="4129340" cy="7571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nchor="ctr">
            <a:spAutoFit/>
          </a:bodyPr>
          <a:lstStyle/>
          <a:p>
            <a:pPr algn="just">
              <a:lnSpc>
                <a:spcPct val="120000"/>
              </a:lnSpc>
            </a:pPr>
            <a:r>
              <a:rPr lang="fr-FR" dirty="0" err="1">
                <a:latin typeface="Avenir Book" panose="020B0503020203020204" pitchFamily="34" charset="-78"/>
                <a:cs typeface="Avenir Book" panose="020B0503020203020204" pitchFamily="34" charset="-78"/>
              </a:rPr>
              <a:t>D</a:t>
            </a:r>
            <a:r>
              <a:rPr lang="fr-FR" baseline="-25000" dirty="0" err="1">
                <a:latin typeface="Avenir Book" panose="020B0503020203020204" pitchFamily="34" charset="-78"/>
                <a:cs typeface="Avenir Book" panose="020B0503020203020204" pitchFamily="34" charset="-78"/>
              </a:rPr>
              <a:t>x</a:t>
            </a:r>
            <a:r>
              <a:rPr lang="fr-FR" dirty="0">
                <a:latin typeface="Avenir Book" panose="020B0503020203020204" pitchFamily="34" charset="-78"/>
                <a:cs typeface="Avenir Book" panose="020B0503020203020204" pitchFamily="34" charset="-78"/>
              </a:rPr>
              <a:t>(z) = min{c(</a:t>
            </a:r>
            <a:r>
              <a:rPr lang="fr-FR" dirty="0" err="1">
                <a:latin typeface="Avenir Book" panose="020B0503020203020204" pitchFamily="34" charset="-78"/>
                <a:cs typeface="Avenir Book" panose="020B0503020203020204" pitchFamily="34" charset="-78"/>
              </a:rPr>
              <a:t>x,y</a:t>
            </a:r>
            <a:r>
              <a:rPr lang="fr-FR" dirty="0">
                <a:latin typeface="Avenir Book" panose="020B0503020203020204" pitchFamily="34" charset="-78"/>
                <a:cs typeface="Avenir Book" panose="020B0503020203020204" pitchFamily="34" charset="-78"/>
              </a:rPr>
              <a:t>) + D</a:t>
            </a:r>
            <a:r>
              <a:rPr lang="fr-FR" baseline="-25000" dirty="0">
                <a:latin typeface="Avenir Book" panose="020B0503020203020204" pitchFamily="34" charset="-78"/>
                <a:cs typeface="Avenir Book" panose="020B0503020203020204" pitchFamily="34" charset="-78"/>
              </a:rPr>
              <a:t>y</a:t>
            </a:r>
            <a:r>
              <a:rPr lang="fr-FR" dirty="0">
                <a:latin typeface="Avenir Book" panose="020B0503020203020204" pitchFamily="34" charset="-78"/>
                <a:cs typeface="Avenir Book" panose="020B0503020203020204" pitchFamily="34" charset="-78"/>
              </a:rPr>
              <a:t>(z), c(</a:t>
            </a:r>
            <a:r>
              <a:rPr lang="fr-FR" dirty="0" err="1">
                <a:latin typeface="Avenir Book" panose="020B0503020203020204" pitchFamily="34" charset="-78"/>
                <a:cs typeface="Avenir Book" panose="020B0503020203020204" pitchFamily="34" charset="-78"/>
              </a:rPr>
              <a:t>x,z</a:t>
            </a:r>
            <a:r>
              <a:rPr lang="fr-FR" dirty="0">
                <a:latin typeface="Avenir Book" panose="020B0503020203020204" pitchFamily="34" charset="-78"/>
                <a:cs typeface="Avenir Book" panose="020B0503020203020204" pitchFamily="34" charset="-78"/>
              </a:rPr>
              <a:t>) + D</a:t>
            </a:r>
            <a:r>
              <a:rPr lang="fr-FR" baseline="-25000" dirty="0">
                <a:latin typeface="Avenir Book" panose="020B0503020203020204" pitchFamily="34" charset="-78"/>
                <a:cs typeface="Avenir Book" panose="020B0503020203020204" pitchFamily="34" charset="-78"/>
              </a:rPr>
              <a:t>z</a:t>
            </a:r>
            <a:r>
              <a:rPr lang="fr-FR" dirty="0">
                <a:latin typeface="Avenir Book" panose="020B0503020203020204" pitchFamily="34" charset="-78"/>
                <a:cs typeface="Avenir Book" panose="020B0503020203020204" pitchFamily="34" charset="-78"/>
              </a:rPr>
              <a:t>(z)} </a:t>
            </a:r>
          </a:p>
          <a:p>
            <a:pPr algn="just">
              <a:lnSpc>
                <a:spcPct val="120000"/>
              </a:lnSpc>
            </a:pPr>
            <a:r>
              <a:rPr lang="fr-FR" dirty="0">
                <a:latin typeface="Avenir Book" panose="020B0503020203020204" pitchFamily="34" charset="-78"/>
                <a:cs typeface="Avenir Book" panose="020B0503020203020204" pitchFamily="34" charset="-78"/>
              </a:rPr>
              <a:t>= min{2+1 , 7+0} = 3</a:t>
            </a:r>
          </a:p>
        </p:txBody>
      </p:sp>
      <p:sp>
        <p:nvSpPr>
          <p:cNvPr id="728175" name="Line 111"/>
          <p:cNvSpPr>
            <a:spLocks noChangeShapeType="1"/>
          </p:cNvSpPr>
          <p:nvPr/>
        </p:nvSpPr>
        <p:spPr bwMode="auto">
          <a:xfrm flipH="1">
            <a:off x="4718586" y="564467"/>
            <a:ext cx="3066386" cy="235412"/>
          </a:xfrm>
          <a:prstGeom prst="line">
            <a:avLst/>
          </a:prstGeom>
          <a:noFill/>
          <a:ln w="9525">
            <a:solidFill>
              <a:schemeClr val="accent2"/>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latin typeface="Avenir Book" panose="020B0503020203020204" pitchFamily="34" charset="-78"/>
              <a:cs typeface="Avenir Book" panose="020B0503020203020204" pitchFamily="34" charset="-78"/>
            </a:endParaRPr>
          </a:p>
        </p:txBody>
      </p:sp>
      <p:sp>
        <p:nvSpPr>
          <p:cNvPr id="728176" name="Text Box 112"/>
          <p:cNvSpPr txBox="1">
            <a:spLocks noChangeArrowheads="1"/>
          </p:cNvSpPr>
          <p:nvPr/>
        </p:nvSpPr>
        <p:spPr bwMode="auto">
          <a:xfrm>
            <a:off x="4482051" y="669705"/>
            <a:ext cx="3111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3</a:t>
            </a:r>
          </a:p>
        </p:txBody>
      </p:sp>
      <p:sp>
        <p:nvSpPr>
          <p:cNvPr id="728177" name="Text Box 113"/>
          <p:cNvSpPr txBox="1">
            <a:spLocks noChangeArrowheads="1"/>
          </p:cNvSpPr>
          <p:nvPr/>
        </p:nvSpPr>
        <p:spPr bwMode="auto">
          <a:xfrm>
            <a:off x="4139151" y="674468"/>
            <a:ext cx="3429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2 </a:t>
            </a:r>
          </a:p>
        </p:txBody>
      </p:sp>
      <p:sp>
        <p:nvSpPr>
          <p:cNvPr id="137292" name="Text Box 114"/>
          <p:cNvSpPr txBox="1">
            <a:spLocks noChangeArrowheads="1"/>
          </p:cNvSpPr>
          <p:nvPr/>
        </p:nvSpPr>
        <p:spPr bwMode="auto">
          <a:xfrm>
            <a:off x="789228" y="1846043"/>
            <a:ext cx="982961" cy="563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lnSpc>
                <a:spcPct val="85000"/>
              </a:lnSpc>
            </a:pPr>
            <a:r>
              <a:rPr lang="en-US" sz="1800" b="1" dirty="0">
                <a:solidFill>
                  <a:srgbClr val="CC0000"/>
                </a:solidFill>
                <a:latin typeface="Avenir Book" panose="020B0503020203020204" pitchFamily="34" charset="-78"/>
                <a:cs typeface="Avenir Book" panose="020B0503020203020204" pitchFamily="34" charset="-78"/>
              </a:rPr>
              <a:t>N</a:t>
            </a:r>
            <a:r>
              <a:rPr lang="en-US" sz="1800" b="1" dirty="0" smtClean="0">
                <a:solidFill>
                  <a:srgbClr val="CC0000"/>
                </a:solidFill>
                <a:latin typeface="Avenir Book" panose="020B0503020203020204" pitchFamily="34" charset="-78"/>
                <a:cs typeface="Avenir Book" panose="020B0503020203020204" pitchFamily="34" charset="-78"/>
              </a:rPr>
              <a:t>ode </a:t>
            </a:r>
            <a:r>
              <a:rPr lang="en-US" sz="1800" b="1" dirty="0">
                <a:solidFill>
                  <a:srgbClr val="CC0000"/>
                </a:solidFill>
                <a:latin typeface="Avenir Book" panose="020B0503020203020204" pitchFamily="34" charset="-78"/>
                <a:cs typeface="Avenir Book" panose="020B0503020203020204" pitchFamily="34" charset="-78"/>
              </a:rPr>
              <a:t>y</a:t>
            </a:r>
          </a:p>
          <a:p>
            <a:pPr algn="r" eaLnBrk="1" hangingPunct="1">
              <a:lnSpc>
                <a:spcPct val="85000"/>
              </a:lnSpc>
            </a:pPr>
            <a:r>
              <a:rPr lang="en-US" sz="1800" b="1" dirty="0">
                <a:solidFill>
                  <a:srgbClr val="CC0000"/>
                </a:solidFill>
                <a:latin typeface="Avenir Book" panose="020B0503020203020204" pitchFamily="34" charset="-78"/>
                <a:cs typeface="Avenir Book" panose="020B0503020203020204" pitchFamily="34" charset="-78"/>
              </a:rPr>
              <a:t>table</a:t>
            </a:r>
          </a:p>
        </p:txBody>
      </p:sp>
      <p:sp>
        <p:nvSpPr>
          <p:cNvPr id="137293" name="Text Box 115"/>
          <p:cNvSpPr txBox="1">
            <a:spLocks noChangeArrowheads="1"/>
          </p:cNvSpPr>
          <p:nvPr/>
        </p:nvSpPr>
        <p:spPr bwMode="auto">
          <a:xfrm>
            <a:off x="808402" y="3693893"/>
            <a:ext cx="970137" cy="563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lnSpc>
                <a:spcPct val="85000"/>
              </a:lnSpc>
            </a:pPr>
            <a:r>
              <a:rPr lang="en-US" sz="1800" b="1" dirty="0">
                <a:solidFill>
                  <a:srgbClr val="CC0000"/>
                </a:solidFill>
                <a:latin typeface="Avenir Book" panose="020B0503020203020204" pitchFamily="34" charset="-78"/>
                <a:cs typeface="Avenir Book" panose="020B0503020203020204" pitchFamily="34" charset="-78"/>
              </a:rPr>
              <a:t>N</a:t>
            </a:r>
            <a:r>
              <a:rPr lang="en-US" sz="1800" b="1" dirty="0" smtClean="0">
                <a:solidFill>
                  <a:srgbClr val="CC0000"/>
                </a:solidFill>
                <a:latin typeface="Avenir Book" panose="020B0503020203020204" pitchFamily="34" charset="-78"/>
                <a:cs typeface="Avenir Book" panose="020B0503020203020204" pitchFamily="34" charset="-78"/>
              </a:rPr>
              <a:t>ode </a:t>
            </a:r>
            <a:r>
              <a:rPr lang="en-US" sz="1800" b="1" dirty="0">
                <a:solidFill>
                  <a:srgbClr val="CC0000"/>
                </a:solidFill>
                <a:latin typeface="Avenir Book" panose="020B0503020203020204" pitchFamily="34" charset="-78"/>
                <a:cs typeface="Avenir Book" panose="020B0503020203020204" pitchFamily="34" charset="-78"/>
              </a:rPr>
              <a:t>z</a:t>
            </a:r>
          </a:p>
          <a:p>
            <a:pPr algn="r" eaLnBrk="1" hangingPunct="1">
              <a:lnSpc>
                <a:spcPct val="85000"/>
              </a:lnSpc>
            </a:pPr>
            <a:r>
              <a:rPr lang="en-US" sz="1800" b="1" dirty="0">
                <a:solidFill>
                  <a:srgbClr val="CC0000"/>
                </a:solidFill>
                <a:latin typeface="Avenir Book" panose="020B0503020203020204" pitchFamily="34" charset="-78"/>
                <a:cs typeface="Avenir Book" panose="020B0503020203020204" pitchFamily="34" charset="-78"/>
              </a:rPr>
              <a:t>table</a:t>
            </a:r>
          </a:p>
        </p:txBody>
      </p:sp>
      <p:sp>
        <p:nvSpPr>
          <p:cNvPr id="137294" name="Text Box 117"/>
          <p:cNvSpPr txBox="1">
            <a:spLocks noChangeArrowheads="1"/>
          </p:cNvSpPr>
          <p:nvPr/>
        </p:nvSpPr>
        <p:spPr bwMode="auto">
          <a:xfrm>
            <a:off x="3972463" y="137893"/>
            <a:ext cx="728084"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a:latin typeface="Avenir Book" panose="020B0503020203020204" pitchFamily="34" charset="-78"/>
                <a:cs typeface="Avenir Book" panose="020B0503020203020204" pitchFamily="34" charset="-78"/>
              </a:rPr>
              <a:t>cost to</a:t>
            </a:r>
          </a:p>
        </p:txBody>
      </p:sp>
      <p:sp>
        <p:nvSpPr>
          <p:cNvPr id="137295" name="Text Box 118"/>
          <p:cNvSpPr txBox="1">
            <a:spLocks noChangeArrowheads="1"/>
          </p:cNvSpPr>
          <p:nvPr/>
        </p:nvSpPr>
        <p:spPr bwMode="auto">
          <a:xfrm rot="-5400000">
            <a:off x="1112121" y="1061124"/>
            <a:ext cx="55496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a:latin typeface="Avenir Book" panose="020B0503020203020204" pitchFamily="34" charset="-78"/>
                <a:cs typeface="Avenir Book" panose="020B0503020203020204" pitchFamily="34" charset="-78"/>
              </a:rPr>
              <a:t>from</a:t>
            </a:r>
          </a:p>
        </p:txBody>
      </p:sp>
    </p:spTree>
    <p:extLst>
      <p:ext uri="{BB962C8B-B14F-4D97-AF65-F5344CB8AC3E}">
        <p14:creationId xmlns:p14="http://schemas.microsoft.com/office/powerpoint/2010/main" val="23442847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817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2817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28177"/>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2817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2817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281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8172" grpId="0"/>
      <p:bldP spid="728173" grpId="0" animBg="1"/>
      <p:bldP spid="728174" grpId="0"/>
      <p:bldP spid="728175" grpId="0" animBg="1"/>
      <p:bldP spid="728176" grpId="0"/>
      <p:bldP spid="72817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Line 3"/>
          <p:cNvSpPr>
            <a:spLocks noChangeShapeType="1"/>
          </p:cNvSpPr>
          <p:nvPr/>
        </p:nvSpPr>
        <p:spPr bwMode="auto">
          <a:xfrm>
            <a:off x="1778538" y="442692"/>
            <a:ext cx="0" cy="1219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latin typeface="Avenir Book" panose="020B0503020203020204" pitchFamily="34" charset="-78"/>
              <a:cs typeface="Avenir Book" panose="020B0503020203020204" pitchFamily="34" charset="-78"/>
            </a:endParaRPr>
          </a:p>
        </p:txBody>
      </p:sp>
      <p:sp>
        <p:nvSpPr>
          <p:cNvPr id="137220" name="Line 4"/>
          <p:cNvSpPr>
            <a:spLocks noChangeShapeType="1"/>
          </p:cNvSpPr>
          <p:nvPr/>
        </p:nvSpPr>
        <p:spPr bwMode="auto">
          <a:xfrm>
            <a:off x="1473738" y="671292"/>
            <a:ext cx="13716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latin typeface="Avenir Book" panose="020B0503020203020204" pitchFamily="34" charset="-78"/>
              <a:cs typeface="Avenir Book" panose="020B0503020203020204" pitchFamily="34" charset="-78"/>
            </a:endParaRPr>
          </a:p>
        </p:txBody>
      </p:sp>
      <p:sp>
        <p:nvSpPr>
          <p:cNvPr id="137221" name="Text Box 5"/>
          <p:cNvSpPr txBox="1">
            <a:spLocks noChangeArrowheads="1"/>
          </p:cNvSpPr>
          <p:nvPr/>
        </p:nvSpPr>
        <p:spPr bwMode="auto">
          <a:xfrm>
            <a:off x="1778538" y="285530"/>
            <a:ext cx="9080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x   y   z</a:t>
            </a:r>
          </a:p>
        </p:txBody>
      </p:sp>
      <p:sp>
        <p:nvSpPr>
          <p:cNvPr id="137222" name="Text Box 6"/>
          <p:cNvSpPr txBox="1">
            <a:spLocks noChangeArrowheads="1"/>
          </p:cNvSpPr>
          <p:nvPr/>
        </p:nvSpPr>
        <p:spPr bwMode="auto">
          <a:xfrm>
            <a:off x="1473738" y="666530"/>
            <a:ext cx="2984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x</a:t>
            </a:r>
          </a:p>
        </p:txBody>
      </p:sp>
      <p:sp>
        <p:nvSpPr>
          <p:cNvPr id="137223" name="Text Box 7"/>
          <p:cNvSpPr txBox="1">
            <a:spLocks noChangeArrowheads="1"/>
          </p:cNvSpPr>
          <p:nvPr/>
        </p:nvSpPr>
        <p:spPr bwMode="auto">
          <a:xfrm>
            <a:off x="1473738" y="971330"/>
            <a:ext cx="2984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y</a:t>
            </a:r>
          </a:p>
        </p:txBody>
      </p:sp>
      <p:sp>
        <p:nvSpPr>
          <p:cNvPr id="137224" name="Text Box 8"/>
          <p:cNvSpPr txBox="1">
            <a:spLocks noChangeArrowheads="1"/>
          </p:cNvSpPr>
          <p:nvPr/>
        </p:nvSpPr>
        <p:spPr bwMode="auto">
          <a:xfrm>
            <a:off x="1473738" y="1276130"/>
            <a:ext cx="28245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z</a:t>
            </a:r>
          </a:p>
        </p:txBody>
      </p:sp>
      <p:sp>
        <p:nvSpPr>
          <p:cNvPr id="137225" name="Text Box 9"/>
          <p:cNvSpPr txBox="1">
            <a:spLocks noChangeArrowheads="1"/>
          </p:cNvSpPr>
          <p:nvPr/>
        </p:nvSpPr>
        <p:spPr bwMode="auto">
          <a:xfrm>
            <a:off x="1778538" y="666530"/>
            <a:ext cx="8826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0  2   7</a:t>
            </a:r>
          </a:p>
        </p:txBody>
      </p:sp>
      <p:sp>
        <p:nvSpPr>
          <p:cNvPr id="137226" name="Text Box 10"/>
          <p:cNvSpPr txBox="1">
            <a:spLocks noChangeArrowheads="1"/>
          </p:cNvSpPr>
          <p:nvPr/>
        </p:nvSpPr>
        <p:spPr bwMode="auto">
          <a:xfrm>
            <a:off x="1778538" y="1047530"/>
            <a:ext cx="35618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a:t>
            </a:r>
          </a:p>
        </p:txBody>
      </p:sp>
      <p:sp>
        <p:nvSpPr>
          <p:cNvPr id="137227" name="Text Box 11"/>
          <p:cNvSpPr txBox="1">
            <a:spLocks noChangeArrowheads="1"/>
          </p:cNvSpPr>
          <p:nvPr/>
        </p:nvSpPr>
        <p:spPr bwMode="auto">
          <a:xfrm>
            <a:off x="2007138" y="1047530"/>
            <a:ext cx="35618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a:t>
            </a:r>
          </a:p>
        </p:txBody>
      </p:sp>
      <p:sp>
        <p:nvSpPr>
          <p:cNvPr id="137228" name="Text Box 12"/>
          <p:cNvSpPr txBox="1">
            <a:spLocks noChangeArrowheads="1"/>
          </p:cNvSpPr>
          <p:nvPr/>
        </p:nvSpPr>
        <p:spPr bwMode="auto">
          <a:xfrm>
            <a:off x="2388138" y="1047530"/>
            <a:ext cx="35618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a:t>
            </a:r>
          </a:p>
        </p:txBody>
      </p:sp>
      <p:sp>
        <p:nvSpPr>
          <p:cNvPr id="137229" name="Text Box 13"/>
          <p:cNvSpPr txBox="1">
            <a:spLocks noChangeArrowheads="1"/>
          </p:cNvSpPr>
          <p:nvPr/>
        </p:nvSpPr>
        <p:spPr bwMode="auto">
          <a:xfrm>
            <a:off x="1778538" y="1352330"/>
            <a:ext cx="35618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a:t>
            </a:r>
          </a:p>
        </p:txBody>
      </p:sp>
      <p:sp>
        <p:nvSpPr>
          <p:cNvPr id="137230" name="Text Box 14"/>
          <p:cNvSpPr txBox="1">
            <a:spLocks noChangeArrowheads="1"/>
          </p:cNvSpPr>
          <p:nvPr/>
        </p:nvSpPr>
        <p:spPr bwMode="auto">
          <a:xfrm>
            <a:off x="2007138" y="1352330"/>
            <a:ext cx="35618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dirty="0">
                <a:latin typeface="Avenir Book" panose="020B0503020203020204" pitchFamily="34" charset="-78"/>
                <a:cs typeface="Avenir Book" panose="020B0503020203020204" pitchFamily="34" charset="-78"/>
              </a:rPr>
              <a:t>∞</a:t>
            </a:r>
          </a:p>
        </p:txBody>
      </p:sp>
      <p:sp>
        <p:nvSpPr>
          <p:cNvPr id="137231" name="Text Box 15"/>
          <p:cNvSpPr txBox="1">
            <a:spLocks noChangeArrowheads="1"/>
          </p:cNvSpPr>
          <p:nvPr/>
        </p:nvSpPr>
        <p:spPr bwMode="auto">
          <a:xfrm>
            <a:off x="2388138" y="1352330"/>
            <a:ext cx="35618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a:t>
            </a:r>
          </a:p>
        </p:txBody>
      </p:sp>
      <p:sp>
        <p:nvSpPr>
          <p:cNvPr id="137232" name="Text Box 16"/>
          <p:cNvSpPr txBox="1">
            <a:spLocks noChangeArrowheads="1"/>
          </p:cNvSpPr>
          <p:nvPr/>
        </p:nvSpPr>
        <p:spPr bwMode="auto">
          <a:xfrm rot="-5400000">
            <a:off x="3201271" y="1019849"/>
            <a:ext cx="55496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a:latin typeface="Avenir Book" panose="020B0503020203020204" pitchFamily="34" charset="-78"/>
                <a:cs typeface="Avenir Book" panose="020B0503020203020204" pitchFamily="34" charset="-78"/>
              </a:rPr>
              <a:t>from</a:t>
            </a:r>
          </a:p>
        </p:txBody>
      </p:sp>
      <p:sp>
        <p:nvSpPr>
          <p:cNvPr id="137233" name="Text Box 17"/>
          <p:cNvSpPr txBox="1">
            <a:spLocks noChangeArrowheads="1"/>
          </p:cNvSpPr>
          <p:nvPr/>
        </p:nvSpPr>
        <p:spPr bwMode="auto">
          <a:xfrm>
            <a:off x="1911888" y="153768"/>
            <a:ext cx="728084"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a:latin typeface="Avenir Book" panose="020B0503020203020204" pitchFamily="34" charset="-78"/>
                <a:cs typeface="Avenir Book" panose="020B0503020203020204" pitchFamily="34" charset="-78"/>
              </a:rPr>
              <a:t>cost to</a:t>
            </a:r>
          </a:p>
        </p:txBody>
      </p:sp>
      <p:sp>
        <p:nvSpPr>
          <p:cNvPr id="137234" name="Text Box 18"/>
          <p:cNvSpPr txBox="1">
            <a:spLocks noChangeArrowheads="1"/>
          </p:cNvSpPr>
          <p:nvPr/>
        </p:nvSpPr>
        <p:spPr bwMode="auto">
          <a:xfrm rot="-5400000">
            <a:off x="1069258" y="2804199"/>
            <a:ext cx="55496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a:latin typeface="Avenir Book" panose="020B0503020203020204" pitchFamily="34" charset="-78"/>
                <a:cs typeface="Avenir Book" panose="020B0503020203020204" pitchFamily="34" charset="-78"/>
              </a:rPr>
              <a:t>from</a:t>
            </a:r>
          </a:p>
        </p:txBody>
      </p:sp>
      <p:sp>
        <p:nvSpPr>
          <p:cNvPr id="137235" name="Text Box 19"/>
          <p:cNvSpPr txBox="1">
            <a:spLocks noChangeArrowheads="1"/>
          </p:cNvSpPr>
          <p:nvPr/>
        </p:nvSpPr>
        <p:spPr bwMode="auto">
          <a:xfrm rot="-5400000">
            <a:off x="1069258" y="4612362"/>
            <a:ext cx="55496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a:latin typeface="Avenir Book" panose="020B0503020203020204" pitchFamily="34" charset="-78"/>
                <a:cs typeface="Avenir Book" panose="020B0503020203020204" pitchFamily="34" charset="-78"/>
              </a:rPr>
              <a:t>from</a:t>
            </a:r>
          </a:p>
        </p:txBody>
      </p:sp>
      <p:sp>
        <p:nvSpPr>
          <p:cNvPr id="137236" name="Line 20"/>
          <p:cNvSpPr>
            <a:spLocks noChangeShapeType="1"/>
          </p:cNvSpPr>
          <p:nvPr/>
        </p:nvSpPr>
        <p:spPr bwMode="auto">
          <a:xfrm>
            <a:off x="3835938" y="442692"/>
            <a:ext cx="0" cy="1219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latin typeface="Avenir Book" panose="020B0503020203020204" pitchFamily="34" charset="-78"/>
              <a:cs typeface="Avenir Book" panose="020B0503020203020204" pitchFamily="34" charset="-78"/>
            </a:endParaRPr>
          </a:p>
        </p:txBody>
      </p:sp>
      <p:sp>
        <p:nvSpPr>
          <p:cNvPr id="137237" name="Line 21"/>
          <p:cNvSpPr>
            <a:spLocks noChangeShapeType="1"/>
          </p:cNvSpPr>
          <p:nvPr/>
        </p:nvSpPr>
        <p:spPr bwMode="auto">
          <a:xfrm>
            <a:off x="3531138" y="671292"/>
            <a:ext cx="13716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latin typeface="Avenir Book" panose="020B0503020203020204" pitchFamily="34" charset="-78"/>
              <a:cs typeface="Avenir Book" panose="020B0503020203020204" pitchFamily="34" charset="-78"/>
            </a:endParaRPr>
          </a:p>
        </p:txBody>
      </p:sp>
      <p:sp>
        <p:nvSpPr>
          <p:cNvPr id="137238" name="Text Box 22"/>
          <p:cNvSpPr txBox="1">
            <a:spLocks noChangeArrowheads="1"/>
          </p:cNvSpPr>
          <p:nvPr/>
        </p:nvSpPr>
        <p:spPr bwMode="auto">
          <a:xfrm>
            <a:off x="3835938" y="285530"/>
            <a:ext cx="9080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x   y   z</a:t>
            </a:r>
          </a:p>
        </p:txBody>
      </p:sp>
      <p:sp>
        <p:nvSpPr>
          <p:cNvPr id="137239" name="Text Box 23"/>
          <p:cNvSpPr txBox="1">
            <a:spLocks noChangeArrowheads="1"/>
          </p:cNvSpPr>
          <p:nvPr/>
        </p:nvSpPr>
        <p:spPr bwMode="auto">
          <a:xfrm>
            <a:off x="3531138" y="666530"/>
            <a:ext cx="2984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x</a:t>
            </a:r>
          </a:p>
        </p:txBody>
      </p:sp>
      <p:sp>
        <p:nvSpPr>
          <p:cNvPr id="137240" name="Text Box 24"/>
          <p:cNvSpPr txBox="1">
            <a:spLocks noChangeArrowheads="1"/>
          </p:cNvSpPr>
          <p:nvPr/>
        </p:nvSpPr>
        <p:spPr bwMode="auto">
          <a:xfrm>
            <a:off x="3531138" y="971330"/>
            <a:ext cx="2984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y</a:t>
            </a:r>
          </a:p>
        </p:txBody>
      </p:sp>
      <p:sp>
        <p:nvSpPr>
          <p:cNvPr id="137241" name="Text Box 25"/>
          <p:cNvSpPr txBox="1">
            <a:spLocks noChangeArrowheads="1"/>
          </p:cNvSpPr>
          <p:nvPr/>
        </p:nvSpPr>
        <p:spPr bwMode="auto">
          <a:xfrm>
            <a:off x="3531138" y="1276130"/>
            <a:ext cx="28245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z</a:t>
            </a:r>
          </a:p>
        </p:txBody>
      </p:sp>
      <p:sp>
        <p:nvSpPr>
          <p:cNvPr id="137242" name="Text Box 26"/>
          <p:cNvSpPr txBox="1">
            <a:spLocks noChangeArrowheads="1"/>
          </p:cNvSpPr>
          <p:nvPr/>
        </p:nvSpPr>
        <p:spPr bwMode="auto">
          <a:xfrm>
            <a:off x="3856576" y="666530"/>
            <a:ext cx="3111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0</a:t>
            </a:r>
          </a:p>
        </p:txBody>
      </p:sp>
      <p:sp>
        <p:nvSpPr>
          <p:cNvPr id="137243" name="Line 29"/>
          <p:cNvSpPr>
            <a:spLocks noChangeShapeType="1"/>
          </p:cNvSpPr>
          <p:nvPr/>
        </p:nvSpPr>
        <p:spPr bwMode="auto">
          <a:xfrm>
            <a:off x="1778538" y="2195292"/>
            <a:ext cx="0" cy="1219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latin typeface="Avenir Book" panose="020B0503020203020204" pitchFamily="34" charset="-78"/>
              <a:cs typeface="Avenir Book" panose="020B0503020203020204" pitchFamily="34" charset="-78"/>
            </a:endParaRPr>
          </a:p>
        </p:txBody>
      </p:sp>
      <p:sp>
        <p:nvSpPr>
          <p:cNvPr id="137244" name="Line 30"/>
          <p:cNvSpPr>
            <a:spLocks noChangeShapeType="1"/>
          </p:cNvSpPr>
          <p:nvPr/>
        </p:nvSpPr>
        <p:spPr bwMode="auto">
          <a:xfrm>
            <a:off x="1473738" y="2423892"/>
            <a:ext cx="13716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latin typeface="Avenir Book" panose="020B0503020203020204" pitchFamily="34" charset="-78"/>
              <a:cs typeface="Avenir Book" panose="020B0503020203020204" pitchFamily="34" charset="-78"/>
            </a:endParaRPr>
          </a:p>
        </p:txBody>
      </p:sp>
      <p:sp>
        <p:nvSpPr>
          <p:cNvPr id="137245" name="Text Box 31"/>
          <p:cNvSpPr txBox="1">
            <a:spLocks noChangeArrowheads="1"/>
          </p:cNvSpPr>
          <p:nvPr/>
        </p:nvSpPr>
        <p:spPr bwMode="auto">
          <a:xfrm>
            <a:off x="1778538" y="2038130"/>
            <a:ext cx="9080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x   y   z</a:t>
            </a:r>
          </a:p>
        </p:txBody>
      </p:sp>
      <p:sp>
        <p:nvSpPr>
          <p:cNvPr id="137246" name="Text Box 32"/>
          <p:cNvSpPr txBox="1">
            <a:spLocks noChangeArrowheads="1"/>
          </p:cNvSpPr>
          <p:nvPr/>
        </p:nvSpPr>
        <p:spPr bwMode="auto">
          <a:xfrm>
            <a:off x="1473738" y="2419130"/>
            <a:ext cx="2984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x</a:t>
            </a:r>
          </a:p>
        </p:txBody>
      </p:sp>
      <p:sp>
        <p:nvSpPr>
          <p:cNvPr id="137247" name="Text Box 33"/>
          <p:cNvSpPr txBox="1">
            <a:spLocks noChangeArrowheads="1"/>
          </p:cNvSpPr>
          <p:nvPr/>
        </p:nvSpPr>
        <p:spPr bwMode="auto">
          <a:xfrm>
            <a:off x="1473738" y="2723930"/>
            <a:ext cx="2984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y</a:t>
            </a:r>
          </a:p>
        </p:txBody>
      </p:sp>
      <p:sp>
        <p:nvSpPr>
          <p:cNvPr id="137248" name="Text Box 34"/>
          <p:cNvSpPr txBox="1">
            <a:spLocks noChangeArrowheads="1"/>
          </p:cNvSpPr>
          <p:nvPr/>
        </p:nvSpPr>
        <p:spPr bwMode="auto">
          <a:xfrm>
            <a:off x="1473738" y="3028730"/>
            <a:ext cx="28245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z</a:t>
            </a:r>
          </a:p>
        </p:txBody>
      </p:sp>
      <p:sp>
        <p:nvSpPr>
          <p:cNvPr id="137249" name="Text Box 35"/>
          <p:cNvSpPr txBox="1">
            <a:spLocks noChangeArrowheads="1"/>
          </p:cNvSpPr>
          <p:nvPr/>
        </p:nvSpPr>
        <p:spPr bwMode="auto">
          <a:xfrm>
            <a:off x="2083338" y="2419130"/>
            <a:ext cx="35618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a:t>
            </a:r>
          </a:p>
        </p:txBody>
      </p:sp>
      <p:sp>
        <p:nvSpPr>
          <p:cNvPr id="137250" name="Text Box 36"/>
          <p:cNvSpPr txBox="1">
            <a:spLocks noChangeArrowheads="1"/>
          </p:cNvSpPr>
          <p:nvPr/>
        </p:nvSpPr>
        <p:spPr bwMode="auto">
          <a:xfrm>
            <a:off x="2388138" y="2419130"/>
            <a:ext cx="35618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a:t>
            </a:r>
          </a:p>
        </p:txBody>
      </p:sp>
      <p:sp>
        <p:nvSpPr>
          <p:cNvPr id="137251" name="Text Box 37"/>
          <p:cNvSpPr txBox="1">
            <a:spLocks noChangeArrowheads="1"/>
          </p:cNvSpPr>
          <p:nvPr/>
        </p:nvSpPr>
        <p:spPr bwMode="auto">
          <a:xfrm>
            <a:off x="1778538" y="3104930"/>
            <a:ext cx="35618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a:t>
            </a:r>
          </a:p>
        </p:txBody>
      </p:sp>
      <p:sp>
        <p:nvSpPr>
          <p:cNvPr id="137252" name="Text Box 38"/>
          <p:cNvSpPr txBox="1">
            <a:spLocks noChangeArrowheads="1"/>
          </p:cNvSpPr>
          <p:nvPr/>
        </p:nvSpPr>
        <p:spPr bwMode="auto">
          <a:xfrm>
            <a:off x="2007138" y="3104930"/>
            <a:ext cx="35618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a:t>
            </a:r>
          </a:p>
        </p:txBody>
      </p:sp>
      <p:sp>
        <p:nvSpPr>
          <p:cNvPr id="137253" name="Text Box 39"/>
          <p:cNvSpPr txBox="1">
            <a:spLocks noChangeArrowheads="1"/>
          </p:cNvSpPr>
          <p:nvPr/>
        </p:nvSpPr>
        <p:spPr bwMode="auto">
          <a:xfrm>
            <a:off x="2388138" y="3104930"/>
            <a:ext cx="35618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a:t>
            </a:r>
          </a:p>
        </p:txBody>
      </p:sp>
      <p:sp>
        <p:nvSpPr>
          <p:cNvPr id="137254" name="Text Box 40"/>
          <p:cNvSpPr txBox="1">
            <a:spLocks noChangeArrowheads="1"/>
          </p:cNvSpPr>
          <p:nvPr/>
        </p:nvSpPr>
        <p:spPr bwMode="auto">
          <a:xfrm>
            <a:off x="1900776" y="1928593"/>
            <a:ext cx="728084"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a:latin typeface="Avenir Book" panose="020B0503020203020204" pitchFamily="34" charset="-78"/>
                <a:cs typeface="Avenir Book" panose="020B0503020203020204" pitchFamily="34" charset="-78"/>
              </a:rPr>
              <a:t>cost to</a:t>
            </a:r>
          </a:p>
        </p:txBody>
      </p:sp>
      <p:sp>
        <p:nvSpPr>
          <p:cNvPr id="137255" name="Line 41"/>
          <p:cNvSpPr>
            <a:spLocks noChangeShapeType="1"/>
          </p:cNvSpPr>
          <p:nvPr/>
        </p:nvSpPr>
        <p:spPr bwMode="auto">
          <a:xfrm>
            <a:off x="1778538" y="4024092"/>
            <a:ext cx="0" cy="1219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latin typeface="Avenir Book" panose="020B0503020203020204" pitchFamily="34" charset="-78"/>
              <a:cs typeface="Avenir Book" panose="020B0503020203020204" pitchFamily="34" charset="-78"/>
            </a:endParaRPr>
          </a:p>
        </p:txBody>
      </p:sp>
      <p:sp>
        <p:nvSpPr>
          <p:cNvPr id="137256" name="Line 42"/>
          <p:cNvSpPr>
            <a:spLocks noChangeShapeType="1"/>
          </p:cNvSpPr>
          <p:nvPr/>
        </p:nvSpPr>
        <p:spPr bwMode="auto">
          <a:xfrm>
            <a:off x="1473738" y="4252692"/>
            <a:ext cx="13716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latin typeface="Avenir Book" panose="020B0503020203020204" pitchFamily="34" charset="-78"/>
              <a:cs typeface="Avenir Book" panose="020B0503020203020204" pitchFamily="34" charset="-78"/>
            </a:endParaRPr>
          </a:p>
        </p:txBody>
      </p:sp>
      <p:sp>
        <p:nvSpPr>
          <p:cNvPr id="137257" name="Text Box 43"/>
          <p:cNvSpPr txBox="1">
            <a:spLocks noChangeArrowheads="1"/>
          </p:cNvSpPr>
          <p:nvPr/>
        </p:nvSpPr>
        <p:spPr bwMode="auto">
          <a:xfrm>
            <a:off x="1778538" y="3866930"/>
            <a:ext cx="9080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x   y   z</a:t>
            </a:r>
          </a:p>
        </p:txBody>
      </p:sp>
      <p:sp>
        <p:nvSpPr>
          <p:cNvPr id="137258" name="Text Box 44"/>
          <p:cNvSpPr txBox="1">
            <a:spLocks noChangeArrowheads="1"/>
          </p:cNvSpPr>
          <p:nvPr/>
        </p:nvSpPr>
        <p:spPr bwMode="auto">
          <a:xfrm>
            <a:off x="1473738" y="4247930"/>
            <a:ext cx="2984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x</a:t>
            </a:r>
          </a:p>
        </p:txBody>
      </p:sp>
      <p:sp>
        <p:nvSpPr>
          <p:cNvPr id="137259" name="Text Box 45"/>
          <p:cNvSpPr txBox="1">
            <a:spLocks noChangeArrowheads="1"/>
          </p:cNvSpPr>
          <p:nvPr/>
        </p:nvSpPr>
        <p:spPr bwMode="auto">
          <a:xfrm>
            <a:off x="1473738" y="4552730"/>
            <a:ext cx="2984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y</a:t>
            </a:r>
          </a:p>
        </p:txBody>
      </p:sp>
      <p:sp>
        <p:nvSpPr>
          <p:cNvPr id="137260" name="Text Box 46"/>
          <p:cNvSpPr txBox="1">
            <a:spLocks noChangeArrowheads="1"/>
          </p:cNvSpPr>
          <p:nvPr/>
        </p:nvSpPr>
        <p:spPr bwMode="auto">
          <a:xfrm>
            <a:off x="1473738" y="4857530"/>
            <a:ext cx="28245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z</a:t>
            </a:r>
          </a:p>
        </p:txBody>
      </p:sp>
      <p:sp>
        <p:nvSpPr>
          <p:cNvPr id="137261" name="Text Box 47"/>
          <p:cNvSpPr txBox="1">
            <a:spLocks noChangeArrowheads="1"/>
          </p:cNvSpPr>
          <p:nvPr/>
        </p:nvSpPr>
        <p:spPr bwMode="auto">
          <a:xfrm>
            <a:off x="1778538" y="4633693"/>
            <a:ext cx="990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a:t>
            </a:r>
          </a:p>
        </p:txBody>
      </p:sp>
      <p:sp>
        <p:nvSpPr>
          <p:cNvPr id="137262" name="Text Box 48"/>
          <p:cNvSpPr txBox="1">
            <a:spLocks noChangeArrowheads="1"/>
          </p:cNvSpPr>
          <p:nvPr/>
        </p:nvSpPr>
        <p:spPr bwMode="auto">
          <a:xfrm>
            <a:off x="2007138" y="4628930"/>
            <a:ext cx="35618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a:t>
            </a:r>
          </a:p>
        </p:txBody>
      </p:sp>
      <p:sp>
        <p:nvSpPr>
          <p:cNvPr id="137263" name="Text Box 49"/>
          <p:cNvSpPr txBox="1">
            <a:spLocks noChangeArrowheads="1"/>
          </p:cNvSpPr>
          <p:nvPr/>
        </p:nvSpPr>
        <p:spPr bwMode="auto">
          <a:xfrm>
            <a:off x="2388138" y="4628930"/>
            <a:ext cx="35618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a:t>
            </a:r>
          </a:p>
        </p:txBody>
      </p:sp>
      <p:sp>
        <p:nvSpPr>
          <p:cNvPr id="137264" name="Text Box 50"/>
          <p:cNvSpPr txBox="1">
            <a:spLocks noChangeArrowheads="1"/>
          </p:cNvSpPr>
          <p:nvPr/>
        </p:nvSpPr>
        <p:spPr bwMode="auto">
          <a:xfrm>
            <a:off x="1778538" y="4933730"/>
            <a:ext cx="3111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7</a:t>
            </a:r>
          </a:p>
        </p:txBody>
      </p:sp>
      <p:sp>
        <p:nvSpPr>
          <p:cNvPr id="137265" name="Text Box 51"/>
          <p:cNvSpPr txBox="1">
            <a:spLocks noChangeArrowheads="1"/>
          </p:cNvSpPr>
          <p:nvPr/>
        </p:nvSpPr>
        <p:spPr bwMode="auto">
          <a:xfrm>
            <a:off x="2007138" y="4933730"/>
            <a:ext cx="3111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1</a:t>
            </a:r>
          </a:p>
        </p:txBody>
      </p:sp>
      <p:sp>
        <p:nvSpPr>
          <p:cNvPr id="137266" name="Text Box 52"/>
          <p:cNvSpPr txBox="1">
            <a:spLocks noChangeArrowheads="1"/>
          </p:cNvSpPr>
          <p:nvPr/>
        </p:nvSpPr>
        <p:spPr bwMode="auto">
          <a:xfrm>
            <a:off x="2388138" y="4933730"/>
            <a:ext cx="3111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0</a:t>
            </a:r>
          </a:p>
        </p:txBody>
      </p:sp>
      <p:sp>
        <p:nvSpPr>
          <p:cNvPr id="137267" name="Text Box 53"/>
          <p:cNvSpPr txBox="1">
            <a:spLocks noChangeArrowheads="1"/>
          </p:cNvSpPr>
          <p:nvPr/>
        </p:nvSpPr>
        <p:spPr bwMode="auto">
          <a:xfrm>
            <a:off x="1923001" y="3735168"/>
            <a:ext cx="728084"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a:latin typeface="Avenir Book" panose="020B0503020203020204" pitchFamily="34" charset="-78"/>
                <a:cs typeface="Avenir Book" panose="020B0503020203020204" pitchFamily="34" charset="-78"/>
              </a:rPr>
              <a:t>cost to</a:t>
            </a:r>
          </a:p>
        </p:txBody>
      </p:sp>
      <p:sp>
        <p:nvSpPr>
          <p:cNvPr id="137268" name="Text Box 54"/>
          <p:cNvSpPr txBox="1">
            <a:spLocks noChangeArrowheads="1"/>
          </p:cNvSpPr>
          <p:nvPr/>
        </p:nvSpPr>
        <p:spPr bwMode="auto">
          <a:xfrm>
            <a:off x="1778538" y="2495330"/>
            <a:ext cx="9461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a:t>
            </a:r>
          </a:p>
          <a:p>
            <a:r>
              <a:rPr lang="en-US" sz="1800">
                <a:latin typeface="Avenir Book" panose="020B0503020203020204" pitchFamily="34" charset="-78"/>
                <a:cs typeface="Avenir Book" panose="020B0503020203020204" pitchFamily="34" charset="-78"/>
              </a:rPr>
              <a:t>2   0   1</a:t>
            </a:r>
          </a:p>
        </p:txBody>
      </p:sp>
      <p:sp>
        <p:nvSpPr>
          <p:cNvPr id="137269" name="Text Box 55"/>
          <p:cNvSpPr txBox="1">
            <a:spLocks noChangeArrowheads="1"/>
          </p:cNvSpPr>
          <p:nvPr/>
        </p:nvSpPr>
        <p:spPr bwMode="auto">
          <a:xfrm>
            <a:off x="1778538" y="4252693"/>
            <a:ext cx="990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 ∞  ∞</a:t>
            </a:r>
          </a:p>
        </p:txBody>
      </p:sp>
      <p:sp>
        <p:nvSpPr>
          <p:cNvPr id="137270" name="Text Box 56"/>
          <p:cNvSpPr txBox="1">
            <a:spLocks noChangeArrowheads="1"/>
          </p:cNvSpPr>
          <p:nvPr/>
        </p:nvSpPr>
        <p:spPr bwMode="auto">
          <a:xfrm>
            <a:off x="3820063" y="1001493"/>
            <a:ext cx="946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2   0   1</a:t>
            </a:r>
          </a:p>
        </p:txBody>
      </p:sp>
      <p:sp>
        <p:nvSpPr>
          <p:cNvPr id="137271" name="Text Box 57"/>
          <p:cNvSpPr txBox="1">
            <a:spLocks noChangeArrowheads="1"/>
          </p:cNvSpPr>
          <p:nvPr/>
        </p:nvSpPr>
        <p:spPr bwMode="auto">
          <a:xfrm>
            <a:off x="3820063" y="1317405"/>
            <a:ext cx="9461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7   1   0</a:t>
            </a:r>
          </a:p>
        </p:txBody>
      </p:sp>
      <p:sp>
        <p:nvSpPr>
          <p:cNvPr id="137272" name="Line 58"/>
          <p:cNvSpPr>
            <a:spLocks noChangeShapeType="1"/>
          </p:cNvSpPr>
          <p:nvPr/>
        </p:nvSpPr>
        <p:spPr bwMode="auto">
          <a:xfrm>
            <a:off x="2769138" y="976092"/>
            <a:ext cx="685800" cy="1524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latin typeface="Avenir Book" panose="020B0503020203020204" pitchFamily="34" charset="-78"/>
              <a:cs typeface="Avenir Book" panose="020B0503020203020204" pitchFamily="34" charset="-78"/>
            </a:endParaRPr>
          </a:p>
        </p:txBody>
      </p:sp>
      <p:sp>
        <p:nvSpPr>
          <p:cNvPr id="137273" name="Line 59"/>
          <p:cNvSpPr>
            <a:spLocks noChangeShapeType="1"/>
          </p:cNvSpPr>
          <p:nvPr/>
        </p:nvSpPr>
        <p:spPr bwMode="auto">
          <a:xfrm>
            <a:off x="2692938" y="1052292"/>
            <a:ext cx="685800" cy="31242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latin typeface="Avenir Book" panose="020B0503020203020204" pitchFamily="34" charset="-78"/>
              <a:cs typeface="Avenir Book" panose="020B0503020203020204" pitchFamily="34" charset="-78"/>
            </a:endParaRPr>
          </a:p>
        </p:txBody>
      </p:sp>
      <p:sp>
        <p:nvSpPr>
          <p:cNvPr id="137274" name="Line 60"/>
          <p:cNvSpPr>
            <a:spLocks noChangeShapeType="1"/>
          </p:cNvSpPr>
          <p:nvPr/>
        </p:nvSpPr>
        <p:spPr bwMode="auto">
          <a:xfrm flipV="1">
            <a:off x="2692938" y="1509492"/>
            <a:ext cx="762000" cy="1295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latin typeface="Avenir Book" panose="020B0503020203020204" pitchFamily="34" charset="-78"/>
              <a:cs typeface="Avenir Book" panose="020B0503020203020204" pitchFamily="34" charset="-78"/>
            </a:endParaRPr>
          </a:p>
        </p:txBody>
      </p:sp>
      <p:sp>
        <p:nvSpPr>
          <p:cNvPr id="137275" name="Line 61"/>
          <p:cNvSpPr>
            <a:spLocks noChangeShapeType="1"/>
          </p:cNvSpPr>
          <p:nvPr/>
        </p:nvSpPr>
        <p:spPr bwMode="auto">
          <a:xfrm>
            <a:off x="2692938" y="3109692"/>
            <a:ext cx="609600" cy="1143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latin typeface="Avenir Book" panose="020B0503020203020204" pitchFamily="34" charset="-78"/>
              <a:cs typeface="Avenir Book" panose="020B0503020203020204" pitchFamily="34" charset="-78"/>
            </a:endParaRPr>
          </a:p>
        </p:txBody>
      </p:sp>
      <p:sp>
        <p:nvSpPr>
          <p:cNvPr id="137276" name="Line 62"/>
          <p:cNvSpPr>
            <a:spLocks noChangeShapeType="1"/>
          </p:cNvSpPr>
          <p:nvPr/>
        </p:nvSpPr>
        <p:spPr bwMode="auto">
          <a:xfrm flipV="1">
            <a:off x="2692938" y="1585692"/>
            <a:ext cx="838200" cy="3429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latin typeface="Avenir Book" panose="020B0503020203020204" pitchFamily="34" charset="-78"/>
              <a:cs typeface="Avenir Book" panose="020B0503020203020204" pitchFamily="34" charset="-78"/>
            </a:endParaRPr>
          </a:p>
        </p:txBody>
      </p:sp>
      <p:sp>
        <p:nvSpPr>
          <p:cNvPr id="137277" name="Line 63"/>
          <p:cNvSpPr>
            <a:spLocks noChangeShapeType="1"/>
          </p:cNvSpPr>
          <p:nvPr/>
        </p:nvSpPr>
        <p:spPr bwMode="auto">
          <a:xfrm flipV="1">
            <a:off x="2769138" y="3338292"/>
            <a:ext cx="762000" cy="1752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latin typeface="Avenir Book" panose="020B0503020203020204" pitchFamily="34" charset="-78"/>
              <a:cs typeface="Avenir Book" panose="020B0503020203020204" pitchFamily="34" charset="-78"/>
            </a:endParaRPr>
          </a:p>
        </p:txBody>
      </p:sp>
      <p:grpSp>
        <p:nvGrpSpPr>
          <p:cNvPr id="137280" name="Group 66"/>
          <p:cNvGrpSpPr>
            <a:grpSpLocks/>
          </p:cNvGrpSpPr>
          <p:nvPr/>
        </p:nvGrpSpPr>
        <p:grpSpPr bwMode="auto">
          <a:xfrm>
            <a:off x="8156575" y="2911475"/>
            <a:ext cx="2184400" cy="1212850"/>
            <a:chOff x="2352" y="0"/>
            <a:chExt cx="1376" cy="764"/>
          </a:xfrm>
        </p:grpSpPr>
        <p:sp>
          <p:nvSpPr>
            <p:cNvPr id="137296" name="Freeform 67"/>
            <p:cNvSpPr>
              <a:spLocks/>
            </p:cNvSpPr>
            <p:nvPr/>
          </p:nvSpPr>
          <p:spPr bwMode="auto">
            <a:xfrm>
              <a:off x="2352" y="0"/>
              <a:ext cx="1376" cy="764"/>
            </a:xfrm>
            <a:custGeom>
              <a:avLst/>
              <a:gdLst>
                <a:gd name="T0" fmla="*/ 113 w 1376"/>
                <a:gd name="T1" fmla="*/ 348 h 764"/>
                <a:gd name="T2" fmla="*/ 395 w 1376"/>
                <a:gd name="T3" fmla="*/ 162 h 764"/>
                <a:gd name="T4" fmla="*/ 710 w 1376"/>
                <a:gd name="T5" fmla="*/ 9 h 764"/>
                <a:gd name="T6" fmla="*/ 1160 w 1376"/>
                <a:gd name="T7" fmla="*/ 219 h 764"/>
                <a:gd name="T8" fmla="*/ 1367 w 1376"/>
                <a:gd name="T9" fmla="*/ 510 h 764"/>
                <a:gd name="T10" fmla="*/ 1103 w 1376"/>
                <a:gd name="T11" fmla="*/ 726 h 764"/>
                <a:gd name="T12" fmla="*/ 578 w 1376"/>
                <a:gd name="T13" fmla="*/ 738 h 764"/>
                <a:gd name="T14" fmla="*/ 77 w 1376"/>
                <a:gd name="T15" fmla="*/ 630 h 764"/>
                <a:gd name="T16" fmla="*/ 113 w 1376"/>
                <a:gd name="T17" fmla="*/ 348 h 76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76"/>
                <a:gd name="T28" fmla="*/ 0 h 764"/>
                <a:gd name="T29" fmla="*/ 1376 w 1376"/>
                <a:gd name="T30" fmla="*/ 764 h 76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76" h="764">
                  <a:moveTo>
                    <a:pt x="113" y="348"/>
                  </a:moveTo>
                  <a:cubicBezTo>
                    <a:pt x="166" y="270"/>
                    <a:pt x="296" y="218"/>
                    <a:pt x="395" y="162"/>
                  </a:cubicBezTo>
                  <a:cubicBezTo>
                    <a:pt x="494" y="106"/>
                    <a:pt x="583" y="0"/>
                    <a:pt x="710" y="9"/>
                  </a:cubicBezTo>
                  <a:cubicBezTo>
                    <a:pt x="837" y="18"/>
                    <a:pt x="1051" y="136"/>
                    <a:pt x="1160" y="219"/>
                  </a:cubicBezTo>
                  <a:cubicBezTo>
                    <a:pt x="1269" y="302"/>
                    <a:pt x="1376" y="426"/>
                    <a:pt x="1367" y="510"/>
                  </a:cubicBezTo>
                  <a:cubicBezTo>
                    <a:pt x="1358" y="594"/>
                    <a:pt x="1234" y="688"/>
                    <a:pt x="1103" y="726"/>
                  </a:cubicBezTo>
                  <a:cubicBezTo>
                    <a:pt x="972" y="764"/>
                    <a:pt x="749" y="754"/>
                    <a:pt x="578" y="738"/>
                  </a:cubicBezTo>
                  <a:cubicBezTo>
                    <a:pt x="407" y="722"/>
                    <a:pt x="154" y="695"/>
                    <a:pt x="77" y="630"/>
                  </a:cubicBezTo>
                  <a:cubicBezTo>
                    <a:pt x="0" y="565"/>
                    <a:pt x="60" y="426"/>
                    <a:pt x="113" y="348"/>
                  </a:cubicBezTo>
                  <a:close/>
                </a:path>
              </a:pathLst>
            </a:custGeom>
            <a:solidFill>
              <a:srgbClr val="66CC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latin typeface="Avenir Book" panose="020B0503020203020204" pitchFamily="34" charset="-78"/>
                <a:cs typeface="Avenir Book" panose="020B0503020203020204" pitchFamily="34" charset="-78"/>
              </a:endParaRPr>
            </a:p>
          </p:txBody>
        </p:sp>
        <p:grpSp>
          <p:nvGrpSpPr>
            <p:cNvPr id="137297" name="Group 68"/>
            <p:cNvGrpSpPr>
              <a:grpSpLocks/>
            </p:cNvGrpSpPr>
            <p:nvPr/>
          </p:nvGrpSpPr>
          <p:grpSpPr bwMode="auto">
            <a:xfrm>
              <a:off x="2448" y="70"/>
              <a:ext cx="1161" cy="676"/>
              <a:chOff x="-17" y="1282"/>
              <a:chExt cx="1161" cy="676"/>
            </a:xfrm>
          </p:grpSpPr>
          <p:sp>
            <p:nvSpPr>
              <p:cNvPr id="137298" name="Freeform 69"/>
              <p:cNvSpPr>
                <a:spLocks/>
              </p:cNvSpPr>
              <p:nvPr/>
            </p:nvSpPr>
            <p:spPr bwMode="auto">
              <a:xfrm>
                <a:off x="246" y="1476"/>
                <a:ext cx="222" cy="180"/>
              </a:xfrm>
              <a:custGeom>
                <a:avLst/>
                <a:gdLst>
                  <a:gd name="T0" fmla="*/ 0 w 222"/>
                  <a:gd name="T1" fmla="*/ 180 h 180"/>
                  <a:gd name="T2" fmla="*/ 222 w 222"/>
                  <a:gd name="T3" fmla="*/ 0 h 180"/>
                  <a:gd name="T4" fmla="*/ 0 60000 65536"/>
                  <a:gd name="T5" fmla="*/ 0 60000 65536"/>
                  <a:gd name="T6" fmla="*/ 0 w 222"/>
                  <a:gd name="T7" fmla="*/ 0 h 180"/>
                  <a:gd name="T8" fmla="*/ 222 w 222"/>
                  <a:gd name="T9" fmla="*/ 180 h 180"/>
                </a:gdLst>
                <a:ahLst/>
                <a:cxnLst>
                  <a:cxn ang="T4">
                    <a:pos x="T0" y="T1"/>
                  </a:cxn>
                  <a:cxn ang="T5">
                    <a:pos x="T2" y="T3"/>
                  </a:cxn>
                </a:cxnLst>
                <a:rect l="T6" t="T7" r="T8" b="T9"/>
                <a:pathLst>
                  <a:path w="222" h="180">
                    <a:moveTo>
                      <a:pt x="0" y="180"/>
                    </a:moveTo>
                    <a:lnTo>
                      <a:pt x="222" y="0"/>
                    </a:lnTo>
                  </a:path>
                </a:pathLst>
              </a:cu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Avenir Book" panose="020B0503020203020204" pitchFamily="34" charset="-78"/>
                  <a:cs typeface="Avenir Book" panose="020B0503020203020204" pitchFamily="34" charset="-78"/>
                </a:endParaRPr>
              </a:p>
            </p:txBody>
          </p:sp>
          <p:sp>
            <p:nvSpPr>
              <p:cNvPr id="137299" name="Oval 70"/>
              <p:cNvSpPr>
                <a:spLocks noChangeArrowheads="1"/>
              </p:cNvSpPr>
              <p:nvPr/>
            </p:nvSpPr>
            <p:spPr bwMode="auto">
              <a:xfrm>
                <a:off x="-14" y="1712"/>
                <a:ext cx="313" cy="81"/>
              </a:xfrm>
              <a:prstGeom prst="ellipse">
                <a:avLst/>
              </a:prstGeom>
              <a:solidFill>
                <a:schemeClr val="hlink"/>
              </a:solidFill>
              <a:ln w="12700">
                <a:solidFill>
                  <a:schemeClr val="tx1"/>
                </a:solidFill>
                <a:round/>
                <a:headEnd/>
                <a:tailEnd/>
              </a:ln>
            </p:spPr>
            <p:txBody>
              <a:bodyPr wrap="none" anchor="ctr"/>
              <a:lstStyle/>
              <a:p>
                <a:endParaRPr lang="en-US">
                  <a:latin typeface="Avenir Book" panose="020B0503020203020204" pitchFamily="34" charset="-78"/>
                  <a:cs typeface="Avenir Book" panose="020B0503020203020204" pitchFamily="34" charset="-78"/>
                </a:endParaRPr>
              </a:p>
            </p:txBody>
          </p:sp>
          <p:sp>
            <p:nvSpPr>
              <p:cNvPr id="137300" name="Line 71"/>
              <p:cNvSpPr>
                <a:spLocks noChangeShapeType="1"/>
              </p:cNvSpPr>
              <p:nvPr/>
            </p:nvSpPr>
            <p:spPr bwMode="auto">
              <a:xfrm>
                <a:off x="-14" y="1705"/>
                <a:ext cx="1"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latin typeface="Avenir Book" panose="020B0503020203020204" pitchFamily="34" charset="-78"/>
                  <a:cs typeface="Avenir Book" panose="020B0503020203020204" pitchFamily="34" charset="-78"/>
                </a:endParaRPr>
              </a:p>
            </p:txBody>
          </p:sp>
          <p:sp>
            <p:nvSpPr>
              <p:cNvPr id="137301" name="Line 72"/>
              <p:cNvSpPr>
                <a:spLocks noChangeShapeType="1"/>
              </p:cNvSpPr>
              <p:nvPr/>
            </p:nvSpPr>
            <p:spPr bwMode="auto">
              <a:xfrm>
                <a:off x="299" y="1705"/>
                <a:ext cx="1"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latin typeface="Avenir Book" panose="020B0503020203020204" pitchFamily="34" charset="-78"/>
                  <a:cs typeface="Avenir Book" panose="020B0503020203020204" pitchFamily="34" charset="-78"/>
                </a:endParaRPr>
              </a:p>
            </p:txBody>
          </p:sp>
          <p:sp>
            <p:nvSpPr>
              <p:cNvPr id="137302" name="Rectangle 73"/>
              <p:cNvSpPr>
                <a:spLocks noChangeArrowheads="1"/>
              </p:cNvSpPr>
              <p:nvPr/>
            </p:nvSpPr>
            <p:spPr bwMode="auto">
              <a:xfrm>
                <a:off x="-14" y="1705"/>
                <a:ext cx="310" cy="49"/>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endParaRPr lang="en-US" sz="2400">
                  <a:latin typeface="Avenir Book" panose="020B0503020203020204" pitchFamily="34" charset="-78"/>
                  <a:cs typeface="Avenir Book" panose="020B0503020203020204" pitchFamily="34" charset="-78"/>
                </a:endParaRPr>
              </a:p>
            </p:txBody>
          </p:sp>
          <p:sp>
            <p:nvSpPr>
              <p:cNvPr id="137303" name="Oval 74"/>
              <p:cNvSpPr>
                <a:spLocks noChangeArrowheads="1"/>
              </p:cNvSpPr>
              <p:nvPr/>
            </p:nvSpPr>
            <p:spPr bwMode="auto">
              <a:xfrm>
                <a:off x="-17" y="1646"/>
                <a:ext cx="313" cy="95"/>
              </a:xfrm>
              <a:prstGeom prst="ellipse">
                <a:avLst/>
              </a:prstGeom>
              <a:solidFill>
                <a:schemeClr val="hlink"/>
              </a:solidFill>
              <a:ln w="12700">
                <a:solidFill>
                  <a:schemeClr val="tx1"/>
                </a:solidFill>
                <a:round/>
                <a:headEnd/>
                <a:tailEnd/>
              </a:ln>
            </p:spPr>
            <p:txBody>
              <a:bodyPr wrap="none" anchor="ctr"/>
              <a:lstStyle/>
              <a:p>
                <a:endParaRPr lang="en-US">
                  <a:latin typeface="Avenir Book" panose="020B0503020203020204" pitchFamily="34" charset="-78"/>
                  <a:cs typeface="Avenir Book" panose="020B0503020203020204" pitchFamily="34" charset="-78"/>
                </a:endParaRPr>
              </a:p>
            </p:txBody>
          </p:sp>
          <p:sp>
            <p:nvSpPr>
              <p:cNvPr id="137304" name="Freeform 75"/>
              <p:cNvSpPr>
                <a:spLocks/>
              </p:cNvSpPr>
              <p:nvPr/>
            </p:nvSpPr>
            <p:spPr bwMode="auto">
              <a:xfrm>
                <a:off x="651" y="1476"/>
                <a:ext cx="216" cy="189"/>
              </a:xfrm>
              <a:custGeom>
                <a:avLst/>
                <a:gdLst>
                  <a:gd name="T0" fmla="*/ 0 w 216"/>
                  <a:gd name="T1" fmla="*/ 0 h 189"/>
                  <a:gd name="T2" fmla="*/ 216 w 216"/>
                  <a:gd name="T3" fmla="*/ 189 h 189"/>
                  <a:gd name="T4" fmla="*/ 0 60000 65536"/>
                  <a:gd name="T5" fmla="*/ 0 60000 65536"/>
                  <a:gd name="T6" fmla="*/ 0 w 216"/>
                  <a:gd name="T7" fmla="*/ 0 h 189"/>
                  <a:gd name="T8" fmla="*/ 216 w 216"/>
                  <a:gd name="T9" fmla="*/ 189 h 189"/>
                </a:gdLst>
                <a:ahLst/>
                <a:cxnLst>
                  <a:cxn ang="T4">
                    <a:pos x="T0" y="T1"/>
                  </a:cxn>
                  <a:cxn ang="T5">
                    <a:pos x="T2" y="T3"/>
                  </a:cxn>
                </a:cxnLst>
                <a:rect l="T6" t="T7" r="T8" b="T9"/>
                <a:pathLst>
                  <a:path w="216" h="189">
                    <a:moveTo>
                      <a:pt x="0" y="0"/>
                    </a:moveTo>
                    <a:lnTo>
                      <a:pt x="216" y="189"/>
                    </a:lnTo>
                  </a:path>
                </a:pathLst>
              </a:cu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Avenir Book" panose="020B0503020203020204" pitchFamily="34" charset="-78"/>
                  <a:cs typeface="Avenir Book" panose="020B0503020203020204" pitchFamily="34" charset="-78"/>
                </a:endParaRPr>
              </a:p>
            </p:txBody>
          </p:sp>
          <p:sp>
            <p:nvSpPr>
              <p:cNvPr id="137305" name="Freeform 76"/>
              <p:cNvSpPr>
                <a:spLocks/>
              </p:cNvSpPr>
              <p:nvPr/>
            </p:nvSpPr>
            <p:spPr bwMode="auto">
              <a:xfrm>
                <a:off x="303" y="1740"/>
                <a:ext cx="540" cy="3"/>
              </a:xfrm>
              <a:custGeom>
                <a:avLst/>
                <a:gdLst>
                  <a:gd name="T0" fmla="*/ 540 w 540"/>
                  <a:gd name="T1" fmla="*/ 3 h 3"/>
                  <a:gd name="T2" fmla="*/ 0 w 540"/>
                  <a:gd name="T3" fmla="*/ 0 h 3"/>
                  <a:gd name="T4" fmla="*/ 0 60000 65536"/>
                  <a:gd name="T5" fmla="*/ 0 60000 65536"/>
                  <a:gd name="T6" fmla="*/ 0 w 540"/>
                  <a:gd name="T7" fmla="*/ 0 h 3"/>
                  <a:gd name="T8" fmla="*/ 540 w 540"/>
                  <a:gd name="T9" fmla="*/ 3 h 3"/>
                </a:gdLst>
                <a:ahLst/>
                <a:cxnLst>
                  <a:cxn ang="T4">
                    <a:pos x="T0" y="T1"/>
                  </a:cxn>
                  <a:cxn ang="T5">
                    <a:pos x="T2" y="T3"/>
                  </a:cxn>
                </a:cxnLst>
                <a:rect l="T6" t="T7" r="T8" b="T9"/>
                <a:pathLst>
                  <a:path w="540" h="3">
                    <a:moveTo>
                      <a:pt x="540" y="3"/>
                    </a:moveTo>
                    <a:lnTo>
                      <a:pt x="0" y="0"/>
                    </a:lnTo>
                  </a:path>
                </a:pathLst>
              </a:cu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Avenir Book" panose="020B0503020203020204" pitchFamily="34" charset="-78"/>
                  <a:cs typeface="Avenir Book" panose="020B0503020203020204" pitchFamily="34" charset="-78"/>
                </a:endParaRPr>
              </a:p>
            </p:txBody>
          </p:sp>
          <p:grpSp>
            <p:nvGrpSpPr>
              <p:cNvPr id="137306" name="Group 77"/>
              <p:cNvGrpSpPr>
                <a:grpSpLocks/>
              </p:cNvGrpSpPr>
              <p:nvPr/>
            </p:nvGrpSpPr>
            <p:grpSpPr bwMode="auto">
              <a:xfrm>
                <a:off x="39" y="1594"/>
                <a:ext cx="196" cy="250"/>
                <a:chOff x="2959" y="2425"/>
                <a:chExt cx="197" cy="250"/>
              </a:xfrm>
            </p:grpSpPr>
            <p:sp>
              <p:nvSpPr>
                <p:cNvPr id="137328" name="Rectangle 78"/>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Avenir Book" panose="020B0503020203020204" pitchFamily="34" charset="-78"/>
                    <a:cs typeface="Avenir Book" panose="020B0503020203020204" pitchFamily="34" charset="-78"/>
                  </a:endParaRPr>
                </a:p>
              </p:txBody>
            </p:sp>
            <p:sp>
              <p:nvSpPr>
                <p:cNvPr id="137329" name="Text Box 79"/>
                <p:cNvSpPr txBox="1">
                  <a:spLocks noChangeArrowheads="1"/>
                </p:cNvSpPr>
                <p:nvPr/>
              </p:nvSpPr>
              <p:spPr bwMode="auto">
                <a:xfrm>
                  <a:off x="2959" y="2425"/>
                  <a:ext cx="197"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a:latin typeface="Avenir Book" panose="020B0503020203020204" pitchFamily="34" charset="-78"/>
                      <a:cs typeface="Avenir Book" panose="020B0503020203020204" pitchFamily="34" charset="-78"/>
                    </a:rPr>
                    <a:t>x</a:t>
                  </a:r>
                  <a:endParaRPr lang="en-US">
                    <a:latin typeface="Avenir Book" panose="020B0503020203020204" pitchFamily="34" charset="-78"/>
                    <a:cs typeface="Avenir Book" panose="020B0503020203020204" pitchFamily="34" charset="-78"/>
                  </a:endParaRPr>
                </a:p>
              </p:txBody>
            </p:sp>
          </p:grpSp>
          <p:grpSp>
            <p:nvGrpSpPr>
              <p:cNvPr id="137307" name="Group 80"/>
              <p:cNvGrpSpPr>
                <a:grpSpLocks/>
              </p:cNvGrpSpPr>
              <p:nvPr/>
            </p:nvGrpSpPr>
            <p:grpSpPr bwMode="auto">
              <a:xfrm>
                <a:off x="828" y="1576"/>
                <a:ext cx="316" cy="291"/>
                <a:chOff x="1740" y="2272"/>
                <a:chExt cx="316" cy="291"/>
              </a:xfrm>
            </p:grpSpPr>
            <p:sp>
              <p:nvSpPr>
                <p:cNvPr id="137320" name="Oval 81"/>
                <p:cNvSpPr>
                  <a:spLocks noChangeArrowheads="1"/>
                </p:cNvSpPr>
                <p:nvPr/>
              </p:nvSpPr>
              <p:spPr bwMode="auto">
                <a:xfrm>
                  <a:off x="1743" y="2420"/>
                  <a:ext cx="313" cy="81"/>
                </a:xfrm>
                <a:prstGeom prst="ellipse">
                  <a:avLst/>
                </a:prstGeom>
                <a:solidFill>
                  <a:schemeClr val="hlink"/>
                </a:solidFill>
                <a:ln w="12700">
                  <a:solidFill>
                    <a:schemeClr val="tx1"/>
                  </a:solidFill>
                  <a:round/>
                  <a:headEnd/>
                  <a:tailEnd/>
                </a:ln>
              </p:spPr>
              <p:txBody>
                <a:bodyPr wrap="none" anchor="ctr"/>
                <a:lstStyle/>
                <a:p>
                  <a:endParaRPr lang="en-US">
                    <a:latin typeface="Avenir Book" panose="020B0503020203020204" pitchFamily="34" charset="-78"/>
                    <a:cs typeface="Avenir Book" panose="020B0503020203020204" pitchFamily="34" charset="-78"/>
                  </a:endParaRPr>
                </a:p>
              </p:txBody>
            </p:sp>
            <p:sp>
              <p:nvSpPr>
                <p:cNvPr id="137321" name="Line 82"/>
                <p:cNvSpPr>
                  <a:spLocks noChangeShapeType="1"/>
                </p:cNvSpPr>
                <p:nvPr/>
              </p:nvSpPr>
              <p:spPr bwMode="auto">
                <a:xfrm>
                  <a:off x="1743" y="2413"/>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latin typeface="Avenir Book" panose="020B0503020203020204" pitchFamily="34" charset="-78"/>
                    <a:cs typeface="Avenir Book" panose="020B0503020203020204" pitchFamily="34" charset="-78"/>
                  </a:endParaRPr>
                </a:p>
              </p:txBody>
            </p:sp>
            <p:sp>
              <p:nvSpPr>
                <p:cNvPr id="137322" name="Line 83"/>
                <p:cNvSpPr>
                  <a:spLocks noChangeShapeType="1"/>
                </p:cNvSpPr>
                <p:nvPr/>
              </p:nvSpPr>
              <p:spPr bwMode="auto">
                <a:xfrm>
                  <a:off x="2056" y="2413"/>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latin typeface="Avenir Book" panose="020B0503020203020204" pitchFamily="34" charset="-78"/>
                    <a:cs typeface="Avenir Book" panose="020B0503020203020204" pitchFamily="34" charset="-78"/>
                  </a:endParaRPr>
                </a:p>
              </p:txBody>
            </p:sp>
            <p:sp>
              <p:nvSpPr>
                <p:cNvPr id="137323" name="Rectangle 84"/>
                <p:cNvSpPr>
                  <a:spLocks noChangeArrowheads="1"/>
                </p:cNvSpPr>
                <p:nvPr/>
              </p:nvSpPr>
              <p:spPr bwMode="auto">
                <a:xfrm>
                  <a:off x="1743" y="2413"/>
                  <a:ext cx="310" cy="49"/>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endParaRPr lang="en-US" sz="2400">
                    <a:latin typeface="Avenir Book" panose="020B0503020203020204" pitchFamily="34" charset="-78"/>
                    <a:cs typeface="Avenir Book" panose="020B0503020203020204" pitchFamily="34" charset="-78"/>
                  </a:endParaRPr>
                </a:p>
              </p:txBody>
            </p:sp>
            <p:sp>
              <p:nvSpPr>
                <p:cNvPr id="137324" name="Oval 85"/>
                <p:cNvSpPr>
                  <a:spLocks noChangeArrowheads="1"/>
                </p:cNvSpPr>
                <p:nvPr/>
              </p:nvSpPr>
              <p:spPr bwMode="auto">
                <a:xfrm>
                  <a:off x="1740" y="2354"/>
                  <a:ext cx="313" cy="95"/>
                </a:xfrm>
                <a:prstGeom prst="ellipse">
                  <a:avLst/>
                </a:prstGeom>
                <a:solidFill>
                  <a:schemeClr val="hlink"/>
                </a:solidFill>
                <a:ln w="12700">
                  <a:solidFill>
                    <a:schemeClr val="tx1"/>
                  </a:solidFill>
                  <a:round/>
                  <a:headEnd/>
                  <a:tailEnd/>
                </a:ln>
              </p:spPr>
              <p:txBody>
                <a:bodyPr wrap="none" anchor="ctr"/>
                <a:lstStyle/>
                <a:p>
                  <a:endParaRPr lang="en-US">
                    <a:latin typeface="Avenir Book" panose="020B0503020203020204" pitchFamily="34" charset="-78"/>
                    <a:cs typeface="Avenir Book" panose="020B0503020203020204" pitchFamily="34" charset="-78"/>
                  </a:endParaRPr>
                </a:p>
              </p:txBody>
            </p:sp>
            <p:grpSp>
              <p:nvGrpSpPr>
                <p:cNvPr id="137325" name="Group 86"/>
                <p:cNvGrpSpPr>
                  <a:grpSpLocks/>
                </p:cNvGrpSpPr>
                <p:nvPr/>
              </p:nvGrpSpPr>
              <p:grpSpPr bwMode="auto">
                <a:xfrm>
                  <a:off x="1800" y="2272"/>
                  <a:ext cx="199" cy="291"/>
                  <a:chOff x="2957" y="2395"/>
                  <a:chExt cx="200" cy="291"/>
                </a:xfrm>
              </p:grpSpPr>
              <p:sp>
                <p:nvSpPr>
                  <p:cNvPr id="137326" name="Rectangle 87"/>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Avenir Book" panose="020B0503020203020204" pitchFamily="34" charset="-78"/>
                      <a:cs typeface="Avenir Book" panose="020B0503020203020204" pitchFamily="34" charset="-78"/>
                    </a:endParaRPr>
                  </a:p>
                </p:txBody>
              </p:sp>
              <p:sp>
                <p:nvSpPr>
                  <p:cNvPr id="137327" name="Text Box 88"/>
                  <p:cNvSpPr txBox="1">
                    <a:spLocks noChangeArrowheads="1"/>
                  </p:cNvSpPr>
                  <p:nvPr/>
                </p:nvSpPr>
                <p:spPr bwMode="auto">
                  <a:xfrm>
                    <a:off x="2957" y="2395"/>
                    <a:ext cx="200"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a:latin typeface="Avenir Book" panose="020B0503020203020204" pitchFamily="34" charset="-78"/>
                        <a:cs typeface="Avenir Book" panose="020B0503020203020204" pitchFamily="34" charset="-78"/>
                      </a:rPr>
                      <a:t>z</a:t>
                    </a:r>
                  </a:p>
                </p:txBody>
              </p:sp>
            </p:grpSp>
          </p:grpSp>
          <p:sp>
            <p:nvSpPr>
              <p:cNvPr id="137308" name="Text Box 89"/>
              <p:cNvSpPr txBox="1">
                <a:spLocks noChangeArrowheads="1"/>
              </p:cNvSpPr>
              <p:nvPr/>
            </p:nvSpPr>
            <p:spPr bwMode="auto">
              <a:xfrm>
                <a:off x="724" y="1397"/>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latin typeface="Avenir Book" panose="020B0503020203020204" pitchFamily="34" charset="-78"/>
                    <a:cs typeface="Avenir Book" panose="020B0503020203020204" pitchFamily="34" charset="-78"/>
                  </a:rPr>
                  <a:t>1</a:t>
                </a:r>
                <a:endParaRPr lang="en-US">
                  <a:latin typeface="Avenir Book" panose="020B0503020203020204" pitchFamily="34" charset="-78"/>
                  <a:cs typeface="Avenir Book" panose="020B0503020203020204" pitchFamily="34" charset="-78"/>
                </a:endParaRPr>
              </a:p>
            </p:txBody>
          </p:sp>
          <p:sp>
            <p:nvSpPr>
              <p:cNvPr id="137309" name="Text Box 90"/>
              <p:cNvSpPr txBox="1">
                <a:spLocks noChangeArrowheads="1"/>
              </p:cNvSpPr>
              <p:nvPr/>
            </p:nvSpPr>
            <p:spPr bwMode="auto">
              <a:xfrm>
                <a:off x="196" y="1394"/>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latin typeface="Avenir Book" panose="020B0503020203020204" pitchFamily="34" charset="-78"/>
                    <a:cs typeface="Avenir Book" panose="020B0503020203020204" pitchFamily="34" charset="-78"/>
                  </a:rPr>
                  <a:t>2</a:t>
                </a:r>
                <a:endParaRPr lang="en-US">
                  <a:latin typeface="Avenir Book" panose="020B0503020203020204" pitchFamily="34" charset="-78"/>
                  <a:cs typeface="Avenir Book" panose="020B0503020203020204" pitchFamily="34" charset="-78"/>
                </a:endParaRPr>
              </a:p>
            </p:txBody>
          </p:sp>
          <p:sp>
            <p:nvSpPr>
              <p:cNvPr id="137310" name="Text Box 91"/>
              <p:cNvSpPr txBox="1">
                <a:spLocks noChangeArrowheads="1"/>
              </p:cNvSpPr>
              <p:nvPr/>
            </p:nvSpPr>
            <p:spPr bwMode="auto">
              <a:xfrm>
                <a:off x="481" y="1727"/>
                <a:ext cx="1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latin typeface="Avenir Book" panose="020B0503020203020204" pitchFamily="34" charset="-78"/>
                    <a:cs typeface="Avenir Book" panose="020B0503020203020204" pitchFamily="34" charset="-78"/>
                  </a:rPr>
                  <a:t>7</a:t>
                </a:r>
                <a:endParaRPr lang="en-US">
                  <a:latin typeface="Avenir Book" panose="020B0503020203020204" pitchFamily="34" charset="-78"/>
                  <a:cs typeface="Avenir Book" panose="020B0503020203020204" pitchFamily="34" charset="-78"/>
                </a:endParaRPr>
              </a:p>
            </p:txBody>
          </p:sp>
          <p:grpSp>
            <p:nvGrpSpPr>
              <p:cNvPr id="137311" name="Group 92"/>
              <p:cNvGrpSpPr>
                <a:grpSpLocks/>
              </p:cNvGrpSpPr>
              <p:nvPr/>
            </p:nvGrpSpPr>
            <p:grpSpPr bwMode="auto">
              <a:xfrm>
                <a:off x="408" y="1282"/>
                <a:ext cx="316" cy="250"/>
                <a:chOff x="1740" y="2302"/>
                <a:chExt cx="316" cy="250"/>
              </a:xfrm>
            </p:grpSpPr>
            <p:sp>
              <p:nvSpPr>
                <p:cNvPr id="137312" name="Oval 93"/>
                <p:cNvSpPr>
                  <a:spLocks noChangeArrowheads="1"/>
                </p:cNvSpPr>
                <p:nvPr/>
              </p:nvSpPr>
              <p:spPr bwMode="auto">
                <a:xfrm>
                  <a:off x="1743" y="2420"/>
                  <a:ext cx="313" cy="81"/>
                </a:xfrm>
                <a:prstGeom prst="ellipse">
                  <a:avLst/>
                </a:prstGeom>
                <a:solidFill>
                  <a:schemeClr val="hlink"/>
                </a:solidFill>
                <a:ln w="12700">
                  <a:solidFill>
                    <a:schemeClr val="tx1"/>
                  </a:solidFill>
                  <a:round/>
                  <a:headEnd/>
                  <a:tailEnd/>
                </a:ln>
              </p:spPr>
              <p:txBody>
                <a:bodyPr wrap="none" anchor="ctr"/>
                <a:lstStyle/>
                <a:p>
                  <a:endParaRPr lang="en-US">
                    <a:latin typeface="Avenir Book" panose="020B0503020203020204" pitchFamily="34" charset="-78"/>
                    <a:cs typeface="Avenir Book" panose="020B0503020203020204" pitchFamily="34" charset="-78"/>
                  </a:endParaRPr>
                </a:p>
              </p:txBody>
            </p:sp>
            <p:sp>
              <p:nvSpPr>
                <p:cNvPr id="137313" name="Line 94"/>
                <p:cNvSpPr>
                  <a:spLocks noChangeShapeType="1"/>
                </p:cNvSpPr>
                <p:nvPr/>
              </p:nvSpPr>
              <p:spPr bwMode="auto">
                <a:xfrm>
                  <a:off x="1743" y="2413"/>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latin typeface="Avenir Book" panose="020B0503020203020204" pitchFamily="34" charset="-78"/>
                    <a:cs typeface="Avenir Book" panose="020B0503020203020204" pitchFamily="34" charset="-78"/>
                  </a:endParaRPr>
                </a:p>
              </p:txBody>
            </p:sp>
            <p:sp>
              <p:nvSpPr>
                <p:cNvPr id="137314" name="Line 95"/>
                <p:cNvSpPr>
                  <a:spLocks noChangeShapeType="1"/>
                </p:cNvSpPr>
                <p:nvPr/>
              </p:nvSpPr>
              <p:spPr bwMode="auto">
                <a:xfrm>
                  <a:off x="2056" y="2413"/>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latin typeface="Avenir Book" panose="020B0503020203020204" pitchFamily="34" charset="-78"/>
                    <a:cs typeface="Avenir Book" panose="020B0503020203020204" pitchFamily="34" charset="-78"/>
                  </a:endParaRPr>
                </a:p>
              </p:txBody>
            </p:sp>
            <p:sp>
              <p:nvSpPr>
                <p:cNvPr id="137315" name="Rectangle 96"/>
                <p:cNvSpPr>
                  <a:spLocks noChangeArrowheads="1"/>
                </p:cNvSpPr>
                <p:nvPr/>
              </p:nvSpPr>
              <p:spPr bwMode="auto">
                <a:xfrm>
                  <a:off x="1743" y="2413"/>
                  <a:ext cx="310" cy="49"/>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endParaRPr lang="en-US" sz="2400">
                    <a:latin typeface="Avenir Book" panose="020B0503020203020204" pitchFamily="34" charset="-78"/>
                    <a:cs typeface="Avenir Book" panose="020B0503020203020204" pitchFamily="34" charset="-78"/>
                  </a:endParaRPr>
                </a:p>
              </p:txBody>
            </p:sp>
            <p:sp>
              <p:nvSpPr>
                <p:cNvPr id="137316" name="Oval 97"/>
                <p:cNvSpPr>
                  <a:spLocks noChangeArrowheads="1"/>
                </p:cNvSpPr>
                <p:nvPr/>
              </p:nvSpPr>
              <p:spPr bwMode="auto">
                <a:xfrm>
                  <a:off x="1740" y="2354"/>
                  <a:ext cx="313" cy="95"/>
                </a:xfrm>
                <a:prstGeom prst="ellipse">
                  <a:avLst/>
                </a:prstGeom>
                <a:solidFill>
                  <a:schemeClr val="hlink"/>
                </a:solidFill>
                <a:ln w="12700">
                  <a:solidFill>
                    <a:schemeClr val="tx1"/>
                  </a:solidFill>
                  <a:round/>
                  <a:headEnd/>
                  <a:tailEnd/>
                </a:ln>
              </p:spPr>
              <p:txBody>
                <a:bodyPr wrap="none" anchor="ctr"/>
                <a:lstStyle/>
                <a:p>
                  <a:endParaRPr lang="en-US">
                    <a:latin typeface="Avenir Book" panose="020B0503020203020204" pitchFamily="34" charset="-78"/>
                    <a:cs typeface="Avenir Book" panose="020B0503020203020204" pitchFamily="34" charset="-78"/>
                  </a:endParaRPr>
                </a:p>
              </p:txBody>
            </p:sp>
            <p:grpSp>
              <p:nvGrpSpPr>
                <p:cNvPr id="137317" name="Group 98"/>
                <p:cNvGrpSpPr>
                  <a:grpSpLocks/>
                </p:cNvGrpSpPr>
                <p:nvPr/>
              </p:nvGrpSpPr>
              <p:grpSpPr bwMode="auto">
                <a:xfrm>
                  <a:off x="1803" y="2302"/>
                  <a:ext cx="196" cy="250"/>
                  <a:chOff x="2958" y="2425"/>
                  <a:chExt cx="198" cy="250"/>
                </a:xfrm>
              </p:grpSpPr>
              <p:sp>
                <p:nvSpPr>
                  <p:cNvPr id="137318" name="Rectangle 99"/>
                  <p:cNvSpPr>
                    <a:spLocks noChangeArrowheads="1"/>
                  </p:cNvSpPr>
                  <p:nvPr/>
                </p:nvSpPr>
                <p:spPr bwMode="auto">
                  <a:xfrm>
                    <a:off x="2982" y="2490"/>
                    <a:ext cx="142" cy="132"/>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Avenir Book" panose="020B0503020203020204" pitchFamily="34" charset="-78"/>
                      <a:cs typeface="Avenir Book" panose="020B0503020203020204" pitchFamily="34" charset="-78"/>
                    </a:endParaRPr>
                  </a:p>
                </p:txBody>
              </p:sp>
              <p:sp>
                <p:nvSpPr>
                  <p:cNvPr id="137319" name="Text Box 100"/>
                  <p:cNvSpPr txBox="1">
                    <a:spLocks noChangeArrowheads="1"/>
                  </p:cNvSpPr>
                  <p:nvPr/>
                </p:nvSpPr>
                <p:spPr bwMode="auto">
                  <a:xfrm>
                    <a:off x="2958" y="2425"/>
                    <a:ext cx="198"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a:latin typeface="Avenir Book" panose="020B0503020203020204" pitchFamily="34" charset="-78"/>
                        <a:cs typeface="Avenir Book" panose="020B0503020203020204" pitchFamily="34" charset="-78"/>
                      </a:rPr>
                      <a:t>y</a:t>
                    </a:r>
                    <a:endParaRPr lang="en-US">
                      <a:latin typeface="Avenir Book" panose="020B0503020203020204" pitchFamily="34" charset="-78"/>
                      <a:cs typeface="Avenir Book" panose="020B0503020203020204" pitchFamily="34" charset="-78"/>
                    </a:endParaRPr>
                  </a:p>
                </p:txBody>
              </p:sp>
            </p:grpSp>
          </p:grpSp>
        </p:grpSp>
      </p:grpSp>
      <p:sp>
        <p:nvSpPr>
          <p:cNvPr id="137281" name="Text Box 101"/>
          <p:cNvSpPr txBox="1">
            <a:spLocks noChangeArrowheads="1"/>
          </p:cNvSpPr>
          <p:nvPr/>
        </p:nvSpPr>
        <p:spPr bwMode="auto">
          <a:xfrm>
            <a:off x="760653" y="99793"/>
            <a:ext cx="982961" cy="563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lnSpc>
                <a:spcPct val="85000"/>
              </a:lnSpc>
            </a:pPr>
            <a:r>
              <a:rPr lang="en-US" sz="1800" b="1" dirty="0">
                <a:solidFill>
                  <a:srgbClr val="CC0000"/>
                </a:solidFill>
                <a:latin typeface="Avenir Book" panose="020B0503020203020204" pitchFamily="34" charset="-78"/>
                <a:cs typeface="Avenir Book" panose="020B0503020203020204" pitchFamily="34" charset="-78"/>
              </a:rPr>
              <a:t>N</a:t>
            </a:r>
            <a:r>
              <a:rPr lang="en-US" sz="1800" b="1" dirty="0" smtClean="0">
                <a:solidFill>
                  <a:srgbClr val="CC0000"/>
                </a:solidFill>
                <a:latin typeface="Avenir Book" panose="020B0503020203020204" pitchFamily="34" charset="-78"/>
                <a:cs typeface="Avenir Book" panose="020B0503020203020204" pitchFamily="34" charset="-78"/>
              </a:rPr>
              <a:t>ode </a:t>
            </a:r>
            <a:r>
              <a:rPr lang="en-US" sz="1800" b="1" dirty="0">
                <a:solidFill>
                  <a:srgbClr val="CC0000"/>
                </a:solidFill>
                <a:latin typeface="Avenir Book" panose="020B0503020203020204" pitchFamily="34" charset="-78"/>
                <a:cs typeface="Avenir Book" panose="020B0503020203020204" pitchFamily="34" charset="-78"/>
              </a:rPr>
              <a:t>x</a:t>
            </a:r>
          </a:p>
          <a:p>
            <a:pPr algn="r" eaLnBrk="1" hangingPunct="1">
              <a:lnSpc>
                <a:spcPct val="85000"/>
              </a:lnSpc>
            </a:pPr>
            <a:r>
              <a:rPr lang="en-US" sz="1800" b="1" dirty="0">
                <a:solidFill>
                  <a:srgbClr val="CC0000"/>
                </a:solidFill>
                <a:latin typeface="Avenir Book" panose="020B0503020203020204" pitchFamily="34" charset="-78"/>
                <a:cs typeface="Avenir Book" panose="020B0503020203020204" pitchFamily="34" charset="-78"/>
              </a:rPr>
              <a:t>table</a:t>
            </a:r>
          </a:p>
        </p:txBody>
      </p:sp>
      <p:sp>
        <p:nvSpPr>
          <p:cNvPr id="137282" name="Oval 104"/>
          <p:cNvSpPr>
            <a:spLocks noChangeArrowheads="1"/>
          </p:cNvSpPr>
          <p:nvPr/>
        </p:nvSpPr>
        <p:spPr bwMode="auto">
          <a:xfrm>
            <a:off x="1778538" y="671292"/>
            <a:ext cx="1066800" cy="353551"/>
          </a:xfrm>
          <a:prstGeom prst="ellipse">
            <a:avLst/>
          </a:prstGeom>
          <a:noFill/>
          <a:ln w="9525">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Avenir Book" panose="020B0503020203020204" pitchFamily="34" charset="-78"/>
              <a:cs typeface="Avenir Book" panose="020B0503020203020204" pitchFamily="34" charset="-78"/>
            </a:endParaRPr>
          </a:p>
        </p:txBody>
      </p:sp>
      <p:sp>
        <p:nvSpPr>
          <p:cNvPr id="137283" name="Oval 105"/>
          <p:cNvSpPr>
            <a:spLocks noChangeArrowheads="1"/>
          </p:cNvSpPr>
          <p:nvPr/>
        </p:nvSpPr>
        <p:spPr bwMode="auto">
          <a:xfrm>
            <a:off x="1778538" y="2728692"/>
            <a:ext cx="1066800" cy="369888"/>
          </a:xfrm>
          <a:prstGeom prst="ellipse">
            <a:avLst/>
          </a:prstGeom>
          <a:noFill/>
          <a:ln w="9525">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Avenir Book" panose="020B0503020203020204" pitchFamily="34" charset="-78"/>
              <a:cs typeface="Avenir Book" panose="020B0503020203020204" pitchFamily="34" charset="-78"/>
            </a:endParaRPr>
          </a:p>
        </p:txBody>
      </p:sp>
      <p:sp>
        <p:nvSpPr>
          <p:cNvPr id="137284" name="Oval 106"/>
          <p:cNvSpPr>
            <a:spLocks noChangeArrowheads="1"/>
          </p:cNvSpPr>
          <p:nvPr/>
        </p:nvSpPr>
        <p:spPr bwMode="auto">
          <a:xfrm>
            <a:off x="1762538" y="4919442"/>
            <a:ext cx="1066800" cy="323850"/>
          </a:xfrm>
          <a:prstGeom prst="ellipse">
            <a:avLst/>
          </a:prstGeom>
          <a:noFill/>
          <a:ln w="9525">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Avenir Book" panose="020B0503020203020204" pitchFamily="34" charset="-78"/>
              <a:cs typeface="Avenir Book" panose="020B0503020203020204" pitchFamily="34" charset="-78"/>
            </a:endParaRPr>
          </a:p>
        </p:txBody>
      </p:sp>
      <p:sp>
        <p:nvSpPr>
          <p:cNvPr id="137285" name="Oval 107"/>
          <p:cNvSpPr>
            <a:spLocks noChangeArrowheads="1"/>
          </p:cNvSpPr>
          <p:nvPr/>
        </p:nvSpPr>
        <p:spPr bwMode="auto">
          <a:xfrm>
            <a:off x="3856576" y="671292"/>
            <a:ext cx="1066800" cy="327026"/>
          </a:xfrm>
          <a:prstGeom prst="ellipse">
            <a:avLst/>
          </a:prstGeom>
          <a:noFill/>
          <a:ln w="9525">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Avenir Book" panose="020B0503020203020204" pitchFamily="34" charset="-78"/>
              <a:cs typeface="Avenir Book" panose="020B0503020203020204" pitchFamily="34" charset="-78"/>
            </a:endParaRPr>
          </a:p>
        </p:txBody>
      </p:sp>
      <p:sp>
        <p:nvSpPr>
          <p:cNvPr id="728172" name="Rectangle 108"/>
          <p:cNvSpPr>
            <a:spLocks noChangeArrowheads="1"/>
          </p:cNvSpPr>
          <p:nvPr/>
        </p:nvSpPr>
        <p:spPr bwMode="auto">
          <a:xfrm>
            <a:off x="7793644" y="1516062"/>
            <a:ext cx="431800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algn="just"/>
            <a:r>
              <a:rPr lang="fr-FR" dirty="0" err="1">
                <a:solidFill>
                  <a:srgbClr val="000000"/>
                </a:solidFill>
                <a:latin typeface="Avenir Book" panose="020B0503020203020204" pitchFamily="34" charset="-78"/>
                <a:cs typeface="Avenir Book" panose="020B0503020203020204" pitchFamily="34" charset="-78"/>
              </a:rPr>
              <a:t>D</a:t>
            </a:r>
            <a:r>
              <a:rPr lang="fr-FR" baseline="-25000" dirty="0" err="1">
                <a:solidFill>
                  <a:srgbClr val="000000"/>
                </a:solidFill>
                <a:latin typeface="Avenir Book" panose="020B0503020203020204" pitchFamily="34" charset="-78"/>
                <a:cs typeface="Avenir Book" panose="020B0503020203020204" pitchFamily="34" charset="-78"/>
              </a:rPr>
              <a:t>x</a:t>
            </a:r>
            <a:r>
              <a:rPr lang="fr-FR" dirty="0">
                <a:solidFill>
                  <a:srgbClr val="000000"/>
                </a:solidFill>
                <a:latin typeface="Avenir Book" panose="020B0503020203020204" pitchFamily="34" charset="-78"/>
                <a:cs typeface="Avenir Book" panose="020B0503020203020204" pitchFamily="34" charset="-78"/>
              </a:rPr>
              <a:t>(y) = min{c(</a:t>
            </a:r>
            <a:r>
              <a:rPr lang="fr-FR" dirty="0" err="1">
                <a:solidFill>
                  <a:srgbClr val="000000"/>
                </a:solidFill>
                <a:latin typeface="Avenir Book" panose="020B0503020203020204" pitchFamily="34" charset="-78"/>
                <a:cs typeface="Avenir Book" panose="020B0503020203020204" pitchFamily="34" charset="-78"/>
              </a:rPr>
              <a:t>x,y</a:t>
            </a:r>
            <a:r>
              <a:rPr lang="fr-FR" dirty="0">
                <a:solidFill>
                  <a:srgbClr val="000000"/>
                </a:solidFill>
                <a:latin typeface="Avenir Book" panose="020B0503020203020204" pitchFamily="34" charset="-78"/>
                <a:cs typeface="Avenir Book" panose="020B0503020203020204" pitchFamily="34" charset="-78"/>
              </a:rPr>
              <a:t>) + D</a:t>
            </a:r>
            <a:r>
              <a:rPr lang="fr-FR" baseline="-25000" dirty="0">
                <a:solidFill>
                  <a:srgbClr val="000000"/>
                </a:solidFill>
                <a:latin typeface="Avenir Book" panose="020B0503020203020204" pitchFamily="34" charset="-78"/>
                <a:cs typeface="Avenir Book" panose="020B0503020203020204" pitchFamily="34" charset="-78"/>
              </a:rPr>
              <a:t>y</a:t>
            </a:r>
            <a:r>
              <a:rPr lang="fr-FR" dirty="0">
                <a:solidFill>
                  <a:srgbClr val="000000"/>
                </a:solidFill>
                <a:latin typeface="Avenir Book" panose="020B0503020203020204" pitchFamily="34" charset="-78"/>
                <a:cs typeface="Avenir Book" panose="020B0503020203020204" pitchFamily="34" charset="-78"/>
              </a:rPr>
              <a:t>(y), c(</a:t>
            </a:r>
            <a:r>
              <a:rPr lang="fr-FR" dirty="0" err="1">
                <a:solidFill>
                  <a:srgbClr val="000000"/>
                </a:solidFill>
                <a:latin typeface="Avenir Book" panose="020B0503020203020204" pitchFamily="34" charset="-78"/>
                <a:cs typeface="Avenir Book" panose="020B0503020203020204" pitchFamily="34" charset="-78"/>
              </a:rPr>
              <a:t>x,z</a:t>
            </a:r>
            <a:r>
              <a:rPr lang="fr-FR" dirty="0">
                <a:solidFill>
                  <a:srgbClr val="000000"/>
                </a:solidFill>
                <a:latin typeface="Avenir Book" panose="020B0503020203020204" pitchFamily="34" charset="-78"/>
                <a:cs typeface="Avenir Book" panose="020B0503020203020204" pitchFamily="34" charset="-78"/>
              </a:rPr>
              <a:t>) + D</a:t>
            </a:r>
            <a:r>
              <a:rPr lang="fr-FR" baseline="-25000" dirty="0">
                <a:solidFill>
                  <a:srgbClr val="000000"/>
                </a:solidFill>
                <a:latin typeface="Avenir Book" panose="020B0503020203020204" pitchFamily="34" charset="-78"/>
                <a:cs typeface="Avenir Book" panose="020B0503020203020204" pitchFamily="34" charset="-78"/>
              </a:rPr>
              <a:t>z</a:t>
            </a:r>
            <a:r>
              <a:rPr lang="fr-FR" dirty="0">
                <a:solidFill>
                  <a:srgbClr val="000000"/>
                </a:solidFill>
                <a:latin typeface="Avenir Book" panose="020B0503020203020204" pitchFamily="34" charset="-78"/>
                <a:cs typeface="Avenir Book" panose="020B0503020203020204" pitchFamily="34" charset="-78"/>
              </a:rPr>
              <a:t>(y)} </a:t>
            </a:r>
            <a:br>
              <a:rPr lang="fr-FR" dirty="0">
                <a:solidFill>
                  <a:srgbClr val="000000"/>
                </a:solidFill>
                <a:latin typeface="Avenir Book" panose="020B0503020203020204" pitchFamily="34" charset="-78"/>
                <a:cs typeface="Avenir Book" panose="020B0503020203020204" pitchFamily="34" charset="-78"/>
              </a:rPr>
            </a:br>
            <a:r>
              <a:rPr lang="fr-FR" dirty="0">
                <a:solidFill>
                  <a:srgbClr val="000000"/>
                </a:solidFill>
                <a:latin typeface="Avenir Book" panose="020B0503020203020204" pitchFamily="34" charset="-78"/>
                <a:cs typeface="Avenir Book" panose="020B0503020203020204" pitchFamily="34" charset="-78"/>
              </a:rPr>
              <a:t>             = min{2+0 , 7+1} = 2</a:t>
            </a:r>
          </a:p>
        </p:txBody>
      </p:sp>
      <p:sp>
        <p:nvSpPr>
          <p:cNvPr id="728173" name="Line 109"/>
          <p:cNvSpPr>
            <a:spLocks noChangeShapeType="1"/>
          </p:cNvSpPr>
          <p:nvPr/>
        </p:nvSpPr>
        <p:spPr bwMode="auto">
          <a:xfrm flipH="1" flipV="1">
            <a:off x="4424230" y="896257"/>
            <a:ext cx="3217013" cy="757237"/>
          </a:xfrm>
          <a:prstGeom prst="line">
            <a:avLst/>
          </a:prstGeom>
          <a:noFill/>
          <a:ln w="12700">
            <a:solidFill>
              <a:schemeClr val="accent2"/>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latin typeface="Avenir Book" panose="020B0503020203020204" pitchFamily="34" charset="-78"/>
              <a:cs typeface="Avenir Book" panose="020B0503020203020204" pitchFamily="34" charset="-78"/>
            </a:endParaRPr>
          </a:p>
        </p:txBody>
      </p:sp>
      <p:sp>
        <p:nvSpPr>
          <p:cNvPr id="728174" name="Rectangle 110"/>
          <p:cNvSpPr>
            <a:spLocks noChangeArrowheads="1"/>
          </p:cNvSpPr>
          <p:nvPr/>
        </p:nvSpPr>
        <p:spPr bwMode="auto">
          <a:xfrm>
            <a:off x="7834187" y="250932"/>
            <a:ext cx="4129340" cy="7571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nchor="ctr">
            <a:spAutoFit/>
          </a:bodyPr>
          <a:lstStyle/>
          <a:p>
            <a:pPr algn="just">
              <a:lnSpc>
                <a:spcPct val="120000"/>
              </a:lnSpc>
            </a:pPr>
            <a:r>
              <a:rPr lang="fr-FR" dirty="0" err="1">
                <a:latin typeface="Avenir Book" panose="020B0503020203020204" pitchFamily="34" charset="-78"/>
                <a:cs typeface="Avenir Book" panose="020B0503020203020204" pitchFamily="34" charset="-78"/>
              </a:rPr>
              <a:t>D</a:t>
            </a:r>
            <a:r>
              <a:rPr lang="fr-FR" baseline="-25000" dirty="0" err="1">
                <a:latin typeface="Avenir Book" panose="020B0503020203020204" pitchFamily="34" charset="-78"/>
                <a:cs typeface="Avenir Book" panose="020B0503020203020204" pitchFamily="34" charset="-78"/>
              </a:rPr>
              <a:t>x</a:t>
            </a:r>
            <a:r>
              <a:rPr lang="fr-FR" dirty="0">
                <a:latin typeface="Avenir Book" panose="020B0503020203020204" pitchFamily="34" charset="-78"/>
                <a:cs typeface="Avenir Book" panose="020B0503020203020204" pitchFamily="34" charset="-78"/>
              </a:rPr>
              <a:t>(z) = min{c(</a:t>
            </a:r>
            <a:r>
              <a:rPr lang="fr-FR" dirty="0" err="1">
                <a:latin typeface="Avenir Book" panose="020B0503020203020204" pitchFamily="34" charset="-78"/>
                <a:cs typeface="Avenir Book" panose="020B0503020203020204" pitchFamily="34" charset="-78"/>
              </a:rPr>
              <a:t>x,y</a:t>
            </a:r>
            <a:r>
              <a:rPr lang="fr-FR" dirty="0">
                <a:latin typeface="Avenir Book" panose="020B0503020203020204" pitchFamily="34" charset="-78"/>
                <a:cs typeface="Avenir Book" panose="020B0503020203020204" pitchFamily="34" charset="-78"/>
              </a:rPr>
              <a:t>) + D</a:t>
            </a:r>
            <a:r>
              <a:rPr lang="fr-FR" baseline="-25000" dirty="0">
                <a:latin typeface="Avenir Book" panose="020B0503020203020204" pitchFamily="34" charset="-78"/>
                <a:cs typeface="Avenir Book" panose="020B0503020203020204" pitchFamily="34" charset="-78"/>
              </a:rPr>
              <a:t>y</a:t>
            </a:r>
            <a:r>
              <a:rPr lang="fr-FR" dirty="0">
                <a:latin typeface="Avenir Book" panose="020B0503020203020204" pitchFamily="34" charset="-78"/>
                <a:cs typeface="Avenir Book" panose="020B0503020203020204" pitchFamily="34" charset="-78"/>
              </a:rPr>
              <a:t>(z), c(</a:t>
            </a:r>
            <a:r>
              <a:rPr lang="fr-FR" dirty="0" err="1">
                <a:latin typeface="Avenir Book" panose="020B0503020203020204" pitchFamily="34" charset="-78"/>
                <a:cs typeface="Avenir Book" panose="020B0503020203020204" pitchFamily="34" charset="-78"/>
              </a:rPr>
              <a:t>x,z</a:t>
            </a:r>
            <a:r>
              <a:rPr lang="fr-FR" dirty="0">
                <a:latin typeface="Avenir Book" panose="020B0503020203020204" pitchFamily="34" charset="-78"/>
                <a:cs typeface="Avenir Book" panose="020B0503020203020204" pitchFamily="34" charset="-78"/>
              </a:rPr>
              <a:t>) + D</a:t>
            </a:r>
            <a:r>
              <a:rPr lang="fr-FR" baseline="-25000" dirty="0">
                <a:latin typeface="Avenir Book" panose="020B0503020203020204" pitchFamily="34" charset="-78"/>
                <a:cs typeface="Avenir Book" panose="020B0503020203020204" pitchFamily="34" charset="-78"/>
              </a:rPr>
              <a:t>z</a:t>
            </a:r>
            <a:r>
              <a:rPr lang="fr-FR" dirty="0">
                <a:latin typeface="Avenir Book" panose="020B0503020203020204" pitchFamily="34" charset="-78"/>
                <a:cs typeface="Avenir Book" panose="020B0503020203020204" pitchFamily="34" charset="-78"/>
              </a:rPr>
              <a:t>(z)} </a:t>
            </a:r>
          </a:p>
          <a:p>
            <a:pPr algn="just">
              <a:lnSpc>
                <a:spcPct val="120000"/>
              </a:lnSpc>
            </a:pPr>
            <a:r>
              <a:rPr lang="fr-FR" dirty="0">
                <a:latin typeface="Avenir Book" panose="020B0503020203020204" pitchFamily="34" charset="-78"/>
                <a:cs typeface="Avenir Book" panose="020B0503020203020204" pitchFamily="34" charset="-78"/>
              </a:rPr>
              <a:t>= min{2+1 , 7+0} = 3</a:t>
            </a:r>
          </a:p>
        </p:txBody>
      </p:sp>
      <p:sp>
        <p:nvSpPr>
          <p:cNvPr id="728175" name="Line 111"/>
          <p:cNvSpPr>
            <a:spLocks noChangeShapeType="1"/>
          </p:cNvSpPr>
          <p:nvPr/>
        </p:nvSpPr>
        <p:spPr bwMode="auto">
          <a:xfrm flipH="1">
            <a:off x="4718586" y="564467"/>
            <a:ext cx="3066386" cy="235412"/>
          </a:xfrm>
          <a:prstGeom prst="line">
            <a:avLst/>
          </a:prstGeom>
          <a:noFill/>
          <a:ln w="9525">
            <a:solidFill>
              <a:schemeClr val="accent2"/>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latin typeface="Avenir Book" panose="020B0503020203020204" pitchFamily="34" charset="-78"/>
              <a:cs typeface="Avenir Book" panose="020B0503020203020204" pitchFamily="34" charset="-78"/>
            </a:endParaRPr>
          </a:p>
        </p:txBody>
      </p:sp>
      <p:sp>
        <p:nvSpPr>
          <p:cNvPr id="728176" name="Text Box 112"/>
          <p:cNvSpPr txBox="1">
            <a:spLocks noChangeArrowheads="1"/>
          </p:cNvSpPr>
          <p:nvPr/>
        </p:nvSpPr>
        <p:spPr bwMode="auto">
          <a:xfrm>
            <a:off x="4482051" y="669705"/>
            <a:ext cx="3111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3</a:t>
            </a:r>
          </a:p>
        </p:txBody>
      </p:sp>
      <p:sp>
        <p:nvSpPr>
          <p:cNvPr id="728177" name="Text Box 113"/>
          <p:cNvSpPr txBox="1">
            <a:spLocks noChangeArrowheads="1"/>
          </p:cNvSpPr>
          <p:nvPr/>
        </p:nvSpPr>
        <p:spPr bwMode="auto">
          <a:xfrm>
            <a:off x="4139151" y="674468"/>
            <a:ext cx="3429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2 </a:t>
            </a:r>
          </a:p>
        </p:txBody>
      </p:sp>
      <p:sp>
        <p:nvSpPr>
          <p:cNvPr id="137292" name="Text Box 114"/>
          <p:cNvSpPr txBox="1">
            <a:spLocks noChangeArrowheads="1"/>
          </p:cNvSpPr>
          <p:nvPr/>
        </p:nvSpPr>
        <p:spPr bwMode="auto">
          <a:xfrm>
            <a:off x="789228" y="1846043"/>
            <a:ext cx="982961" cy="563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lnSpc>
                <a:spcPct val="85000"/>
              </a:lnSpc>
            </a:pPr>
            <a:r>
              <a:rPr lang="en-US" sz="1800" b="1" dirty="0">
                <a:solidFill>
                  <a:srgbClr val="CC0000"/>
                </a:solidFill>
                <a:latin typeface="Avenir Book" panose="020B0503020203020204" pitchFamily="34" charset="-78"/>
                <a:cs typeface="Avenir Book" panose="020B0503020203020204" pitchFamily="34" charset="-78"/>
              </a:rPr>
              <a:t>N</a:t>
            </a:r>
            <a:r>
              <a:rPr lang="en-US" sz="1800" b="1" dirty="0" smtClean="0">
                <a:solidFill>
                  <a:srgbClr val="CC0000"/>
                </a:solidFill>
                <a:latin typeface="Avenir Book" panose="020B0503020203020204" pitchFamily="34" charset="-78"/>
                <a:cs typeface="Avenir Book" panose="020B0503020203020204" pitchFamily="34" charset="-78"/>
              </a:rPr>
              <a:t>ode </a:t>
            </a:r>
            <a:r>
              <a:rPr lang="en-US" sz="1800" b="1" dirty="0">
                <a:solidFill>
                  <a:srgbClr val="CC0000"/>
                </a:solidFill>
                <a:latin typeface="Avenir Book" panose="020B0503020203020204" pitchFamily="34" charset="-78"/>
                <a:cs typeface="Avenir Book" panose="020B0503020203020204" pitchFamily="34" charset="-78"/>
              </a:rPr>
              <a:t>y</a:t>
            </a:r>
          </a:p>
          <a:p>
            <a:pPr algn="r" eaLnBrk="1" hangingPunct="1">
              <a:lnSpc>
                <a:spcPct val="85000"/>
              </a:lnSpc>
            </a:pPr>
            <a:r>
              <a:rPr lang="en-US" sz="1800" b="1" dirty="0">
                <a:solidFill>
                  <a:srgbClr val="CC0000"/>
                </a:solidFill>
                <a:latin typeface="Avenir Book" panose="020B0503020203020204" pitchFamily="34" charset="-78"/>
                <a:cs typeface="Avenir Book" panose="020B0503020203020204" pitchFamily="34" charset="-78"/>
              </a:rPr>
              <a:t>table</a:t>
            </a:r>
          </a:p>
        </p:txBody>
      </p:sp>
      <p:sp>
        <p:nvSpPr>
          <p:cNvPr id="137293" name="Text Box 115"/>
          <p:cNvSpPr txBox="1">
            <a:spLocks noChangeArrowheads="1"/>
          </p:cNvSpPr>
          <p:nvPr/>
        </p:nvSpPr>
        <p:spPr bwMode="auto">
          <a:xfrm>
            <a:off x="808402" y="3693893"/>
            <a:ext cx="970137" cy="563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lnSpc>
                <a:spcPct val="85000"/>
              </a:lnSpc>
            </a:pPr>
            <a:r>
              <a:rPr lang="en-US" sz="1800" b="1" dirty="0">
                <a:solidFill>
                  <a:srgbClr val="CC0000"/>
                </a:solidFill>
                <a:latin typeface="Avenir Book" panose="020B0503020203020204" pitchFamily="34" charset="-78"/>
                <a:cs typeface="Avenir Book" panose="020B0503020203020204" pitchFamily="34" charset="-78"/>
              </a:rPr>
              <a:t>N</a:t>
            </a:r>
            <a:r>
              <a:rPr lang="en-US" sz="1800" b="1" dirty="0" smtClean="0">
                <a:solidFill>
                  <a:srgbClr val="CC0000"/>
                </a:solidFill>
                <a:latin typeface="Avenir Book" panose="020B0503020203020204" pitchFamily="34" charset="-78"/>
                <a:cs typeface="Avenir Book" panose="020B0503020203020204" pitchFamily="34" charset="-78"/>
              </a:rPr>
              <a:t>ode </a:t>
            </a:r>
            <a:r>
              <a:rPr lang="en-US" sz="1800" b="1" dirty="0">
                <a:solidFill>
                  <a:srgbClr val="CC0000"/>
                </a:solidFill>
                <a:latin typeface="Avenir Book" panose="020B0503020203020204" pitchFamily="34" charset="-78"/>
                <a:cs typeface="Avenir Book" panose="020B0503020203020204" pitchFamily="34" charset="-78"/>
              </a:rPr>
              <a:t>z</a:t>
            </a:r>
          </a:p>
          <a:p>
            <a:pPr algn="r" eaLnBrk="1" hangingPunct="1">
              <a:lnSpc>
                <a:spcPct val="85000"/>
              </a:lnSpc>
            </a:pPr>
            <a:r>
              <a:rPr lang="en-US" sz="1800" b="1" dirty="0">
                <a:solidFill>
                  <a:srgbClr val="CC0000"/>
                </a:solidFill>
                <a:latin typeface="Avenir Book" panose="020B0503020203020204" pitchFamily="34" charset="-78"/>
                <a:cs typeface="Avenir Book" panose="020B0503020203020204" pitchFamily="34" charset="-78"/>
              </a:rPr>
              <a:t>table</a:t>
            </a:r>
          </a:p>
        </p:txBody>
      </p:sp>
      <p:sp>
        <p:nvSpPr>
          <p:cNvPr id="137294" name="Text Box 117"/>
          <p:cNvSpPr txBox="1">
            <a:spLocks noChangeArrowheads="1"/>
          </p:cNvSpPr>
          <p:nvPr/>
        </p:nvSpPr>
        <p:spPr bwMode="auto">
          <a:xfrm>
            <a:off x="3972463" y="137893"/>
            <a:ext cx="728084"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a:latin typeface="Avenir Book" panose="020B0503020203020204" pitchFamily="34" charset="-78"/>
                <a:cs typeface="Avenir Book" panose="020B0503020203020204" pitchFamily="34" charset="-78"/>
              </a:rPr>
              <a:t>cost to</a:t>
            </a:r>
          </a:p>
        </p:txBody>
      </p:sp>
      <p:sp>
        <p:nvSpPr>
          <p:cNvPr id="137295" name="Text Box 118"/>
          <p:cNvSpPr txBox="1">
            <a:spLocks noChangeArrowheads="1"/>
          </p:cNvSpPr>
          <p:nvPr/>
        </p:nvSpPr>
        <p:spPr bwMode="auto">
          <a:xfrm rot="-5400000">
            <a:off x="1112121" y="1061124"/>
            <a:ext cx="55496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a:latin typeface="Avenir Book" panose="020B0503020203020204" pitchFamily="34" charset="-78"/>
                <a:cs typeface="Avenir Book" panose="020B0503020203020204" pitchFamily="34" charset="-78"/>
              </a:rPr>
              <a:t>from</a:t>
            </a:r>
          </a:p>
        </p:txBody>
      </p:sp>
      <p:sp>
        <p:nvSpPr>
          <p:cNvPr id="111" name="Line 50"/>
          <p:cNvSpPr>
            <a:spLocks noChangeShapeType="1"/>
          </p:cNvSpPr>
          <p:nvPr/>
        </p:nvSpPr>
        <p:spPr bwMode="auto">
          <a:xfrm>
            <a:off x="3853769" y="2204816"/>
            <a:ext cx="0" cy="1219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latin typeface="Avenir Book" panose="020B0503020203020204" pitchFamily="34" charset="-78"/>
              <a:cs typeface="Avenir Book" panose="020B0503020203020204" pitchFamily="34" charset="-78"/>
            </a:endParaRPr>
          </a:p>
        </p:txBody>
      </p:sp>
      <p:sp>
        <p:nvSpPr>
          <p:cNvPr id="112" name="Line 51"/>
          <p:cNvSpPr>
            <a:spLocks noChangeShapeType="1"/>
          </p:cNvSpPr>
          <p:nvPr/>
        </p:nvSpPr>
        <p:spPr bwMode="auto">
          <a:xfrm>
            <a:off x="3548969" y="2433416"/>
            <a:ext cx="13716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latin typeface="Avenir Book" panose="020B0503020203020204" pitchFamily="34" charset="-78"/>
              <a:cs typeface="Avenir Book" panose="020B0503020203020204" pitchFamily="34" charset="-78"/>
            </a:endParaRPr>
          </a:p>
        </p:txBody>
      </p:sp>
      <p:sp>
        <p:nvSpPr>
          <p:cNvPr id="113" name="Text Box 52"/>
          <p:cNvSpPr txBox="1">
            <a:spLocks noChangeArrowheads="1"/>
          </p:cNvSpPr>
          <p:nvPr/>
        </p:nvSpPr>
        <p:spPr bwMode="auto">
          <a:xfrm>
            <a:off x="3853769" y="2047654"/>
            <a:ext cx="9080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x   y   z</a:t>
            </a:r>
          </a:p>
        </p:txBody>
      </p:sp>
      <p:sp>
        <p:nvSpPr>
          <p:cNvPr id="114" name="Text Box 53"/>
          <p:cNvSpPr txBox="1">
            <a:spLocks noChangeArrowheads="1"/>
          </p:cNvSpPr>
          <p:nvPr/>
        </p:nvSpPr>
        <p:spPr bwMode="auto">
          <a:xfrm>
            <a:off x="3548969" y="2428654"/>
            <a:ext cx="2984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x</a:t>
            </a:r>
          </a:p>
        </p:txBody>
      </p:sp>
      <p:sp>
        <p:nvSpPr>
          <p:cNvPr id="115" name="Text Box 54"/>
          <p:cNvSpPr txBox="1">
            <a:spLocks noChangeArrowheads="1"/>
          </p:cNvSpPr>
          <p:nvPr/>
        </p:nvSpPr>
        <p:spPr bwMode="auto">
          <a:xfrm>
            <a:off x="3548969" y="2733454"/>
            <a:ext cx="2984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y</a:t>
            </a:r>
          </a:p>
        </p:txBody>
      </p:sp>
      <p:sp>
        <p:nvSpPr>
          <p:cNvPr id="116" name="Text Box 55"/>
          <p:cNvSpPr txBox="1">
            <a:spLocks noChangeArrowheads="1"/>
          </p:cNvSpPr>
          <p:nvPr/>
        </p:nvSpPr>
        <p:spPr bwMode="auto">
          <a:xfrm>
            <a:off x="3548969" y="3038254"/>
            <a:ext cx="28245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z</a:t>
            </a:r>
          </a:p>
        </p:txBody>
      </p:sp>
      <p:sp>
        <p:nvSpPr>
          <p:cNvPr id="117" name="Text Box 56"/>
          <p:cNvSpPr txBox="1">
            <a:spLocks noChangeArrowheads="1"/>
          </p:cNvSpPr>
          <p:nvPr/>
        </p:nvSpPr>
        <p:spPr bwMode="auto">
          <a:xfrm>
            <a:off x="3853769" y="2428654"/>
            <a:ext cx="8826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0  2   7</a:t>
            </a:r>
          </a:p>
        </p:txBody>
      </p:sp>
      <p:sp>
        <p:nvSpPr>
          <p:cNvPr id="118" name="Text Box 57"/>
          <p:cNvSpPr txBox="1">
            <a:spLocks noChangeArrowheads="1"/>
          </p:cNvSpPr>
          <p:nvPr/>
        </p:nvSpPr>
        <p:spPr bwMode="auto">
          <a:xfrm rot="-5400000">
            <a:off x="3212752" y="2824836"/>
            <a:ext cx="55496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a:latin typeface="Avenir Book" panose="020B0503020203020204" pitchFamily="34" charset="-78"/>
                <a:cs typeface="Avenir Book" panose="020B0503020203020204" pitchFamily="34" charset="-78"/>
              </a:rPr>
              <a:t>from</a:t>
            </a:r>
          </a:p>
        </p:txBody>
      </p:sp>
      <p:sp>
        <p:nvSpPr>
          <p:cNvPr id="119" name="Text Box 58"/>
          <p:cNvSpPr txBox="1">
            <a:spLocks noChangeArrowheads="1"/>
          </p:cNvSpPr>
          <p:nvPr/>
        </p:nvSpPr>
        <p:spPr bwMode="auto">
          <a:xfrm>
            <a:off x="3998232" y="1904780"/>
            <a:ext cx="728084"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a:latin typeface="Avenir Book" panose="020B0503020203020204" pitchFamily="34" charset="-78"/>
                <a:cs typeface="Avenir Book" panose="020B0503020203020204" pitchFamily="34" charset="-78"/>
              </a:rPr>
              <a:t>cost to</a:t>
            </a:r>
          </a:p>
        </p:txBody>
      </p:sp>
      <p:sp>
        <p:nvSpPr>
          <p:cNvPr id="120" name="Line 77"/>
          <p:cNvSpPr>
            <a:spLocks noChangeShapeType="1"/>
          </p:cNvSpPr>
          <p:nvPr/>
        </p:nvSpPr>
        <p:spPr bwMode="auto">
          <a:xfrm>
            <a:off x="3842287" y="4024092"/>
            <a:ext cx="0" cy="1219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latin typeface="Avenir Book" panose="020B0503020203020204" pitchFamily="34" charset="-78"/>
              <a:cs typeface="Avenir Book" panose="020B0503020203020204" pitchFamily="34" charset="-78"/>
            </a:endParaRPr>
          </a:p>
        </p:txBody>
      </p:sp>
      <p:sp>
        <p:nvSpPr>
          <p:cNvPr id="121" name="Line 78"/>
          <p:cNvSpPr>
            <a:spLocks noChangeShapeType="1"/>
          </p:cNvSpPr>
          <p:nvPr/>
        </p:nvSpPr>
        <p:spPr bwMode="auto">
          <a:xfrm>
            <a:off x="3537487" y="4252692"/>
            <a:ext cx="13716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latin typeface="Avenir Book" panose="020B0503020203020204" pitchFamily="34" charset="-78"/>
              <a:cs typeface="Avenir Book" panose="020B0503020203020204" pitchFamily="34" charset="-78"/>
            </a:endParaRPr>
          </a:p>
        </p:txBody>
      </p:sp>
      <p:sp>
        <p:nvSpPr>
          <p:cNvPr id="122" name="Text Box 79"/>
          <p:cNvSpPr txBox="1">
            <a:spLocks noChangeArrowheads="1"/>
          </p:cNvSpPr>
          <p:nvPr/>
        </p:nvSpPr>
        <p:spPr bwMode="auto">
          <a:xfrm>
            <a:off x="3842287" y="3866930"/>
            <a:ext cx="9080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x   y   z</a:t>
            </a:r>
          </a:p>
        </p:txBody>
      </p:sp>
      <p:sp>
        <p:nvSpPr>
          <p:cNvPr id="123" name="Text Box 80"/>
          <p:cNvSpPr txBox="1">
            <a:spLocks noChangeArrowheads="1"/>
          </p:cNvSpPr>
          <p:nvPr/>
        </p:nvSpPr>
        <p:spPr bwMode="auto">
          <a:xfrm>
            <a:off x="3537487" y="4247930"/>
            <a:ext cx="2984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x</a:t>
            </a:r>
          </a:p>
        </p:txBody>
      </p:sp>
      <p:sp>
        <p:nvSpPr>
          <p:cNvPr id="124" name="Text Box 81"/>
          <p:cNvSpPr txBox="1">
            <a:spLocks noChangeArrowheads="1"/>
          </p:cNvSpPr>
          <p:nvPr/>
        </p:nvSpPr>
        <p:spPr bwMode="auto">
          <a:xfrm>
            <a:off x="3537487" y="4552730"/>
            <a:ext cx="2984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y</a:t>
            </a:r>
          </a:p>
        </p:txBody>
      </p:sp>
      <p:sp>
        <p:nvSpPr>
          <p:cNvPr id="125" name="Text Box 82"/>
          <p:cNvSpPr txBox="1">
            <a:spLocks noChangeArrowheads="1"/>
          </p:cNvSpPr>
          <p:nvPr/>
        </p:nvSpPr>
        <p:spPr bwMode="auto">
          <a:xfrm>
            <a:off x="3537487" y="4857530"/>
            <a:ext cx="28245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z</a:t>
            </a:r>
          </a:p>
        </p:txBody>
      </p:sp>
      <p:sp>
        <p:nvSpPr>
          <p:cNvPr id="126" name="Text Box 83"/>
          <p:cNvSpPr txBox="1">
            <a:spLocks noChangeArrowheads="1"/>
          </p:cNvSpPr>
          <p:nvPr/>
        </p:nvSpPr>
        <p:spPr bwMode="auto">
          <a:xfrm>
            <a:off x="3842287" y="4247930"/>
            <a:ext cx="8826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0  2   7</a:t>
            </a:r>
          </a:p>
        </p:txBody>
      </p:sp>
      <p:sp>
        <p:nvSpPr>
          <p:cNvPr id="127" name="Text Box 84"/>
          <p:cNvSpPr txBox="1">
            <a:spLocks noChangeArrowheads="1"/>
          </p:cNvSpPr>
          <p:nvPr/>
        </p:nvSpPr>
        <p:spPr bwMode="auto">
          <a:xfrm rot="-5400000">
            <a:off x="3201270" y="4601249"/>
            <a:ext cx="55496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a:latin typeface="Avenir Book" panose="020B0503020203020204" pitchFamily="34" charset="-78"/>
                <a:cs typeface="Avenir Book" panose="020B0503020203020204" pitchFamily="34" charset="-78"/>
              </a:rPr>
              <a:t>from</a:t>
            </a:r>
          </a:p>
        </p:txBody>
      </p:sp>
      <p:sp>
        <p:nvSpPr>
          <p:cNvPr id="128" name="Text Box 85"/>
          <p:cNvSpPr txBox="1">
            <a:spLocks noChangeArrowheads="1"/>
          </p:cNvSpPr>
          <p:nvPr/>
        </p:nvSpPr>
        <p:spPr bwMode="auto">
          <a:xfrm>
            <a:off x="3975637" y="3735168"/>
            <a:ext cx="728084"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a:latin typeface="Avenir Book" panose="020B0503020203020204" pitchFamily="34" charset="-78"/>
                <a:cs typeface="Avenir Book" panose="020B0503020203020204" pitchFamily="34" charset="-78"/>
              </a:rPr>
              <a:t>cost to</a:t>
            </a:r>
          </a:p>
        </p:txBody>
      </p:sp>
      <p:sp>
        <p:nvSpPr>
          <p:cNvPr id="129" name="Text Box 103"/>
          <p:cNvSpPr txBox="1">
            <a:spLocks noChangeArrowheads="1"/>
          </p:cNvSpPr>
          <p:nvPr/>
        </p:nvSpPr>
        <p:spPr bwMode="auto">
          <a:xfrm>
            <a:off x="3853769" y="2776317"/>
            <a:ext cx="8826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2  0   1</a:t>
            </a:r>
          </a:p>
        </p:txBody>
      </p:sp>
      <p:sp>
        <p:nvSpPr>
          <p:cNvPr id="130" name="Text Box 104"/>
          <p:cNvSpPr txBox="1">
            <a:spLocks noChangeArrowheads="1"/>
          </p:cNvSpPr>
          <p:nvPr/>
        </p:nvSpPr>
        <p:spPr bwMode="auto">
          <a:xfrm>
            <a:off x="3853769" y="3114454"/>
            <a:ext cx="9461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7   1   0</a:t>
            </a:r>
          </a:p>
        </p:txBody>
      </p:sp>
      <p:sp>
        <p:nvSpPr>
          <p:cNvPr id="131" name="Text Box 105"/>
          <p:cNvSpPr txBox="1">
            <a:spLocks noChangeArrowheads="1"/>
          </p:cNvSpPr>
          <p:nvPr/>
        </p:nvSpPr>
        <p:spPr bwMode="auto">
          <a:xfrm>
            <a:off x="3842287" y="4628930"/>
            <a:ext cx="8826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2  0   1</a:t>
            </a:r>
          </a:p>
        </p:txBody>
      </p:sp>
      <p:sp>
        <p:nvSpPr>
          <p:cNvPr id="132" name="Text Box 106"/>
          <p:cNvSpPr txBox="1">
            <a:spLocks noChangeArrowheads="1"/>
          </p:cNvSpPr>
          <p:nvPr/>
        </p:nvSpPr>
        <p:spPr bwMode="auto">
          <a:xfrm>
            <a:off x="3842287" y="4933730"/>
            <a:ext cx="8826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dirty="0">
                <a:latin typeface="Avenir Book" panose="020B0503020203020204" pitchFamily="34" charset="-78"/>
                <a:cs typeface="Avenir Book" panose="020B0503020203020204" pitchFamily="34" charset="-78"/>
              </a:rPr>
              <a:t>3  1   0</a:t>
            </a:r>
          </a:p>
        </p:txBody>
      </p:sp>
      <p:sp>
        <p:nvSpPr>
          <p:cNvPr id="133" name="Oval 167"/>
          <p:cNvSpPr>
            <a:spLocks noChangeArrowheads="1"/>
          </p:cNvSpPr>
          <p:nvPr/>
        </p:nvSpPr>
        <p:spPr bwMode="auto">
          <a:xfrm>
            <a:off x="3766087" y="4938492"/>
            <a:ext cx="1066800" cy="300038"/>
          </a:xfrm>
          <a:prstGeom prst="ellipse">
            <a:avLst/>
          </a:prstGeom>
          <a:noFill/>
          <a:ln w="9525">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Avenir Book" panose="020B0503020203020204" pitchFamily="34" charset="-78"/>
              <a:cs typeface="Avenir Book" panose="020B0503020203020204" pitchFamily="34" charset="-78"/>
            </a:endParaRPr>
          </a:p>
        </p:txBody>
      </p:sp>
      <p:sp>
        <p:nvSpPr>
          <p:cNvPr id="134" name="Line 20"/>
          <p:cNvSpPr>
            <a:spLocks noChangeShapeType="1"/>
          </p:cNvSpPr>
          <p:nvPr/>
        </p:nvSpPr>
        <p:spPr bwMode="auto">
          <a:xfrm>
            <a:off x="6137728" y="464860"/>
            <a:ext cx="0" cy="1219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latin typeface="Avenir Book" panose="020B0503020203020204" pitchFamily="34" charset="-78"/>
              <a:cs typeface="Avenir Book" panose="020B0503020203020204" pitchFamily="34" charset="-78"/>
            </a:endParaRPr>
          </a:p>
        </p:txBody>
      </p:sp>
      <p:sp>
        <p:nvSpPr>
          <p:cNvPr id="135" name="Line 21"/>
          <p:cNvSpPr>
            <a:spLocks noChangeShapeType="1"/>
          </p:cNvSpPr>
          <p:nvPr/>
        </p:nvSpPr>
        <p:spPr bwMode="auto">
          <a:xfrm>
            <a:off x="5832928" y="693460"/>
            <a:ext cx="13716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latin typeface="Avenir Book" panose="020B0503020203020204" pitchFamily="34" charset="-78"/>
              <a:cs typeface="Avenir Book" panose="020B0503020203020204" pitchFamily="34" charset="-78"/>
            </a:endParaRPr>
          </a:p>
        </p:txBody>
      </p:sp>
      <p:sp>
        <p:nvSpPr>
          <p:cNvPr id="136" name="Text Box 22"/>
          <p:cNvSpPr txBox="1">
            <a:spLocks noChangeArrowheads="1"/>
          </p:cNvSpPr>
          <p:nvPr/>
        </p:nvSpPr>
        <p:spPr bwMode="auto">
          <a:xfrm>
            <a:off x="6137728" y="307698"/>
            <a:ext cx="9080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x   y   z</a:t>
            </a:r>
          </a:p>
        </p:txBody>
      </p:sp>
      <p:sp>
        <p:nvSpPr>
          <p:cNvPr id="137" name="Text Box 23"/>
          <p:cNvSpPr txBox="1">
            <a:spLocks noChangeArrowheads="1"/>
          </p:cNvSpPr>
          <p:nvPr/>
        </p:nvSpPr>
        <p:spPr bwMode="auto">
          <a:xfrm>
            <a:off x="5832928" y="688698"/>
            <a:ext cx="2984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x</a:t>
            </a:r>
          </a:p>
        </p:txBody>
      </p:sp>
      <p:sp>
        <p:nvSpPr>
          <p:cNvPr id="138" name="Text Box 24"/>
          <p:cNvSpPr txBox="1">
            <a:spLocks noChangeArrowheads="1"/>
          </p:cNvSpPr>
          <p:nvPr/>
        </p:nvSpPr>
        <p:spPr bwMode="auto">
          <a:xfrm>
            <a:off x="5832928" y="993498"/>
            <a:ext cx="2984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y</a:t>
            </a:r>
          </a:p>
        </p:txBody>
      </p:sp>
      <p:sp>
        <p:nvSpPr>
          <p:cNvPr id="139" name="Text Box 25"/>
          <p:cNvSpPr txBox="1">
            <a:spLocks noChangeArrowheads="1"/>
          </p:cNvSpPr>
          <p:nvPr/>
        </p:nvSpPr>
        <p:spPr bwMode="auto">
          <a:xfrm>
            <a:off x="5832928" y="1298298"/>
            <a:ext cx="28245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z</a:t>
            </a:r>
          </a:p>
        </p:txBody>
      </p:sp>
      <p:sp>
        <p:nvSpPr>
          <p:cNvPr id="140" name="Text Box 26"/>
          <p:cNvSpPr txBox="1">
            <a:spLocks noChangeArrowheads="1"/>
          </p:cNvSpPr>
          <p:nvPr/>
        </p:nvSpPr>
        <p:spPr bwMode="auto">
          <a:xfrm>
            <a:off x="6137728" y="688698"/>
            <a:ext cx="8826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0  2   3</a:t>
            </a:r>
          </a:p>
        </p:txBody>
      </p:sp>
      <p:sp>
        <p:nvSpPr>
          <p:cNvPr id="141" name="Text Box 27"/>
          <p:cNvSpPr txBox="1">
            <a:spLocks noChangeArrowheads="1"/>
          </p:cNvSpPr>
          <p:nvPr/>
        </p:nvSpPr>
        <p:spPr bwMode="auto">
          <a:xfrm rot="-5400000">
            <a:off x="5463373" y="1107105"/>
            <a:ext cx="55496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a:latin typeface="Avenir Book" panose="020B0503020203020204" pitchFamily="34" charset="-78"/>
                <a:cs typeface="Avenir Book" panose="020B0503020203020204" pitchFamily="34" charset="-78"/>
              </a:rPr>
              <a:t>from</a:t>
            </a:r>
          </a:p>
        </p:txBody>
      </p:sp>
      <p:sp>
        <p:nvSpPr>
          <p:cNvPr id="142" name="Text Box 28"/>
          <p:cNvSpPr txBox="1">
            <a:spLocks noChangeArrowheads="1"/>
          </p:cNvSpPr>
          <p:nvPr/>
        </p:nvSpPr>
        <p:spPr bwMode="auto">
          <a:xfrm>
            <a:off x="6259966" y="164824"/>
            <a:ext cx="728084"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a:latin typeface="Avenir Book" panose="020B0503020203020204" pitchFamily="34" charset="-78"/>
                <a:cs typeface="Avenir Book" panose="020B0503020203020204" pitchFamily="34" charset="-78"/>
              </a:rPr>
              <a:t>cost to</a:t>
            </a:r>
          </a:p>
        </p:txBody>
      </p:sp>
      <p:sp>
        <p:nvSpPr>
          <p:cNvPr id="143" name="Line 59"/>
          <p:cNvSpPr>
            <a:spLocks noChangeShapeType="1"/>
          </p:cNvSpPr>
          <p:nvPr/>
        </p:nvSpPr>
        <p:spPr bwMode="auto">
          <a:xfrm>
            <a:off x="6137728" y="2217460"/>
            <a:ext cx="0" cy="1219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latin typeface="Avenir Book" panose="020B0503020203020204" pitchFamily="34" charset="-78"/>
              <a:cs typeface="Avenir Book" panose="020B0503020203020204" pitchFamily="34" charset="-78"/>
            </a:endParaRPr>
          </a:p>
        </p:txBody>
      </p:sp>
      <p:sp>
        <p:nvSpPr>
          <p:cNvPr id="144" name="Line 60"/>
          <p:cNvSpPr>
            <a:spLocks noChangeShapeType="1"/>
          </p:cNvSpPr>
          <p:nvPr/>
        </p:nvSpPr>
        <p:spPr bwMode="auto">
          <a:xfrm>
            <a:off x="5832928" y="2446060"/>
            <a:ext cx="13716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latin typeface="Avenir Book" panose="020B0503020203020204" pitchFamily="34" charset="-78"/>
              <a:cs typeface="Avenir Book" panose="020B0503020203020204" pitchFamily="34" charset="-78"/>
            </a:endParaRPr>
          </a:p>
        </p:txBody>
      </p:sp>
      <p:sp>
        <p:nvSpPr>
          <p:cNvPr id="145" name="Text Box 61"/>
          <p:cNvSpPr txBox="1">
            <a:spLocks noChangeArrowheads="1"/>
          </p:cNvSpPr>
          <p:nvPr/>
        </p:nvSpPr>
        <p:spPr bwMode="auto">
          <a:xfrm>
            <a:off x="6137728" y="2060298"/>
            <a:ext cx="9080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x   y   z</a:t>
            </a:r>
          </a:p>
        </p:txBody>
      </p:sp>
      <p:sp>
        <p:nvSpPr>
          <p:cNvPr id="146" name="Text Box 62"/>
          <p:cNvSpPr txBox="1">
            <a:spLocks noChangeArrowheads="1"/>
          </p:cNvSpPr>
          <p:nvPr/>
        </p:nvSpPr>
        <p:spPr bwMode="auto">
          <a:xfrm>
            <a:off x="5832928" y="2441298"/>
            <a:ext cx="2984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x</a:t>
            </a:r>
          </a:p>
        </p:txBody>
      </p:sp>
      <p:sp>
        <p:nvSpPr>
          <p:cNvPr id="147" name="Text Box 63"/>
          <p:cNvSpPr txBox="1">
            <a:spLocks noChangeArrowheads="1"/>
          </p:cNvSpPr>
          <p:nvPr/>
        </p:nvSpPr>
        <p:spPr bwMode="auto">
          <a:xfrm>
            <a:off x="5832928" y="2746098"/>
            <a:ext cx="2984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y</a:t>
            </a:r>
          </a:p>
        </p:txBody>
      </p:sp>
      <p:sp>
        <p:nvSpPr>
          <p:cNvPr id="148" name="Text Box 64"/>
          <p:cNvSpPr txBox="1">
            <a:spLocks noChangeArrowheads="1"/>
          </p:cNvSpPr>
          <p:nvPr/>
        </p:nvSpPr>
        <p:spPr bwMode="auto">
          <a:xfrm>
            <a:off x="5832928" y="3050898"/>
            <a:ext cx="28245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z</a:t>
            </a:r>
          </a:p>
        </p:txBody>
      </p:sp>
      <p:sp>
        <p:nvSpPr>
          <p:cNvPr id="149" name="Text Box 65"/>
          <p:cNvSpPr txBox="1">
            <a:spLocks noChangeArrowheads="1"/>
          </p:cNvSpPr>
          <p:nvPr/>
        </p:nvSpPr>
        <p:spPr bwMode="auto">
          <a:xfrm>
            <a:off x="6137728" y="2441298"/>
            <a:ext cx="8826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0  2   3</a:t>
            </a:r>
          </a:p>
        </p:txBody>
      </p:sp>
      <p:sp>
        <p:nvSpPr>
          <p:cNvPr id="150" name="Text Box 66"/>
          <p:cNvSpPr txBox="1">
            <a:spLocks noChangeArrowheads="1"/>
          </p:cNvSpPr>
          <p:nvPr/>
        </p:nvSpPr>
        <p:spPr bwMode="auto">
          <a:xfrm rot="-5400000">
            <a:off x="5463373" y="2837480"/>
            <a:ext cx="55496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a:latin typeface="Avenir Book" panose="020B0503020203020204" pitchFamily="34" charset="-78"/>
                <a:cs typeface="Avenir Book" panose="020B0503020203020204" pitchFamily="34" charset="-78"/>
              </a:rPr>
              <a:t>from</a:t>
            </a:r>
          </a:p>
        </p:txBody>
      </p:sp>
      <p:sp>
        <p:nvSpPr>
          <p:cNvPr id="151" name="Text Box 67"/>
          <p:cNvSpPr txBox="1">
            <a:spLocks noChangeArrowheads="1"/>
          </p:cNvSpPr>
          <p:nvPr/>
        </p:nvSpPr>
        <p:spPr bwMode="auto">
          <a:xfrm>
            <a:off x="6248853" y="1906311"/>
            <a:ext cx="728084"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a:latin typeface="Avenir Book" panose="020B0503020203020204" pitchFamily="34" charset="-78"/>
                <a:cs typeface="Avenir Book" panose="020B0503020203020204" pitchFamily="34" charset="-78"/>
              </a:rPr>
              <a:t>cost to</a:t>
            </a:r>
          </a:p>
        </p:txBody>
      </p:sp>
      <p:sp>
        <p:nvSpPr>
          <p:cNvPr id="152" name="Line 68"/>
          <p:cNvSpPr>
            <a:spLocks noChangeShapeType="1"/>
          </p:cNvSpPr>
          <p:nvPr/>
        </p:nvSpPr>
        <p:spPr bwMode="auto">
          <a:xfrm>
            <a:off x="6061528" y="3893860"/>
            <a:ext cx="0" cy="1219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latin typeface="Avenir Book" panose="020B0503020203020204" pitchFamily="34" charset="-78"/>
              <a:cs typeface="Avenir Book" panose="020B0503020203020204" pitchFamily="34" charset="-78"/>
            </a:endParaRPr>
          </a:p>
        </p:txBody>
      </p:sp>
      <p:sp>
        <p:nvSpPr>
          <p:cNvPr id="153" name="Line 69"/>
          <p:cNvSpPr>
            <a:spLocks noChangeShapeType="1"/>
          </p:cNvSpPr>
          <p:nvPr/>
        </p:nvSpPr>
        <p:spPr bwMode="auto">
          <a:xfrm>
            <a:off x="5756728" y="4122460"/>
            <a:ext cx="13716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latin typeface="Avenir Book" panose="020B0503020203020204" pitchFamily="34" charset="-78"/>
              <a:cs typeface="Avenir Book" panose="020B0503020203020204" pitchFamily="34" charset="-78"/>
            </a:endParaRPr>
          </a:p>
        </p:txBody>
      </p:sp>
      <p:sp>
        <p:nvSpPr>
          <p:cNvPr id="154" name="Text Box 70"/>
          <p:cNvSpPr txBox="1">
            <a:spLocks noChangeArrowheads="1"/>
          </p:cNvSpPr>
          <p:nvPr/>
        </p:nvSpPr>
        <p:spPr bwMode="auto">
          <a:xfrm>
            <a:off x="6061528" y="3736698"/>
            <a:ext cx="9080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x   y   z</a:t>
            </a:r>
          </a:p>
        </p:txBody>
      </p:sp>
      <p:sp>
        <p:nvSpPr>
          <p:cNvPr id="155" name="Text Box 71"/>
          <p:cNvSpPr txBox="1">
            <a:spLocks noChangeArrowheads="1"/>
          </p:cNvSpPr>
          <p:nvPr/>
        </p:nvSpPr>
        <p:spPr bwMode="auto">
          <a:xfrm>
            <a:off x="5756728" y="4117698"/>
            <a:ext cx="2984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x</a:t>
            </a:r>
          </a:p>
        </p:txBody>
      </p:sp>
      <p:sp>
        <p:nvSpPr>
          <p:cNvPr id="156" name="Text Box 72"/>
          <p:cNvSpPr txBox="1">
            <a:spLocks noChangeArrowheads="1"/>
          </p:cNvSpPr>
          <p:nvPr/>
        </p:nvSpPr>
        <p:spPr bwMode="auto">
          <a:xfrm>
            <a:off x="5756728" y="4422498"/>
            <a:ext cx="2984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y</a:t>
            </a:r>
          </a:p>
        </p:txBody>
      </p:sp>
      <p:sp>
        <p:nvSpPr>
          <p:cNvPr id="157" name="Text Box 73"/>
          <p:cNvSpPr txBox="1">
            <a:spLocks noChangeArrowheads="1"/>
          </p:cNvSpPr>
          <p:nvPr/>
        </p:nvSpPr>
        <p:spPr bwMode="auto">
          <a:xfrm>
            <a:off x="5756728" y="4727298"/>
            <a:ext cx="28245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z</a:t>
            </a:r>
          </a:p>
        </p:txBody>
      </p:sp>
      <p:sp>
        <p:nvSpPr>
          <p:cNvPr id="158" name="Text Box 74"/>
          <p:cNvSpPr txBox="1">
            <a:spLocks noChangeArrowheads="1"/>
          </p:cNvSpPr>
          <p:nvPr/>
        </p:nvSpPr>
        <p:spPr bwMode="auto">
          <a:xfrm>
            <a:off x="6061528" y="4117698"/>
            <a:ext cx="8826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0  2   3</a:t>
            </a:r>
          </a:p>
        </p:txBody>
      </p:sp>
      <p:sp>
        <p:nvSpPr>
          <p:cNvPr id="159" name="Text Box 75"/>
          <p:cNvSpPr txBox="1">
            <a:spLocks noChangeArrowheads="1"/>
          </p:cNvSpPr>
          <p:nvPr/>
        </p:nvSpPr>
        <p:spPr bwMode="auto">
          <a:xfrm rot="-5400000">
            <a:off x="5398286" y="4502767"/>
            <a:ext cx="55496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a:latin typeface="Avenir Book" panose="020B0503020203020204" pitchFamily="34" charset="-78"/>
                <a:cs typeface="Avenir Book" panose="020B0503020203020204" pitchFamily="34" charset="-78"/>
              </a:rPr>
              <a:t>from</a:t>
            </a:r>
          </a:p>
        </p:txBody>
      </p:sp>
      <p:sp>
        <p:nvSpPr>
          <p:cNvPr id="160" name="Text Box 76"/>
          <p:cNvSpPr txBox="1">
            <a:spLocks noChangeArrowheads="1"/>
          </p:cNvSpPr>
          <p:nvPr/>
        </p:nvSpPr>
        <p:spPr bwMode="auto">
          <a:xfrm>
            <a:off x="6172653" y="3604936"/>
            <a:ext cx="728084"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a:latin typeface="Avenir Book" panose="020B0503020203020204" pitchFamily="34" charset="-78"/>
                <a:cs typeface="Avenir Book" panose="020B0503020203020204" pitchFamily="34" charset="-78"/>
              </a:rPr>
              <a:t>cost to</a:t>
            </a:r>
          </a:p>
        </p:txBody>
      </p:sp>
      <p:sp>
        <p:nvSpPr>
          <p:cNvPr id="161" name="Text Box 107"/>
          <p:cNvSpPr txBox="1">
            <a:spLocks noChangeArrowheads="1"/>
          </p:cNvSpPr>
          <p:nvPr/>
        </p:nvSpPr>
        <p:spPr bwMode="auto">
          <a:xfrm>
            <a:off x="6137728" y="1036361"/>
            <a:ext cx="946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2   0   1</a:t>
            </a:r>
          </a:p>
        </p:txBody>
      </p:sp>
      <p:sp>
        <p:nvSpPr>
          <p:cNvPr id="162" name="Text Box 108"/>
          <p:cNvSpPr txBox="1">
            <a:spLocks noChangeArrowheads="1"/>
          </p:cNvSpPr>
          <p:nvPr/>
        </p:nvSpPr>
        <p:spPr bwMode="auto">
          <a:xfrm>
            <a:off x="6137728" y="1374498"/>
            <a:ext cx="8826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3  1   0</a:t>
            </a:r>
          </a:p>
        </p:txBody>
      </p:sp>
      <p:sp>
        <p:nvSpPr>
          <p:cNvPr id="163" name="Text Box 109"/>
          <p:cNvSpPr txBox="1">
            <a:spLocks noChangeArrowheads="1"/>
          </p:cNvSpPr>
          <p:nvPr/>
        </p:nvSpPr>
        <p:spPr bwMode="auto">
          <a:xfrm>
            <a:off x="6137728" y="2766736"/>
            <a:ext cx="8826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2  0   1</a:t>
            </a:r>
          </a:p>
        </p:txBody>
      </p:sp>
      <p:sp>
        <p:nvSpPr>
          <p:cNvPr id="164" name="Text Box 110"/>
          <p:cNvSpPr txBox="1">
            <a:spLocks noChangeArrowheads="1"/>
          </p:cNvSpPr>
          <p:nvPr/>
        </p:nvSpPr>
        <p:spPr bwMode="auto">
          <a:xfrm>
            <a:off x="6061528" y="4803498"/>
            <a:ext cx="8826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3  1   0</a:t>
            </a:r>
          </a:p>
        </p:txBody>
      </p:sp>
      <p:sp>
        <p:nvSpPr>
          <p:cNvPr id="165" name="Text Box 111"/>
          <p:cNvSpPr txBox="1">
            <a:spLocks noChangeArrowheads="1"/>
          </p:cNvSpPr>
          <p:nvPr/>
        </p:nvSpPr>
        <p:spPr bwMode="auto">
          <a:xfrm>
            <a:off x="6061528" y="4422498"/>
            <a:ext cx="8826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2  0   1</a:t>
            </a:r>
          </a:p>
        </p:txBody>
      </p:sp>
      <p:sp>
        <p:nvSpPr>
          <p:cNvPr id="166" name="Text Box 112"/>
          <p:cNvSpPr txBox="1">
            <a:spLocks noChangeArrowheads="1"/>
          </p:cNvSpPr>
          <p:nvPr/>
        </p:nvSpPr>
        <p:spPr bwMode="auto">
          <a:xfrm>
            <a:off x="6137728" y="3050898"/>
            <a:ext cx="8826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Avenir Book" panose="020B0503020203020204" pitchFamily="34" charset="-78"/>
                <a:cs typeface="Avenir Book" panose="020B0503020203020204" pitchFamily="34" charset="-78"/>
              </a:rPr>
              <a:t>3  1   0</a:t>
            </a:r>
          </a:p>
        </p:txBody>
      </p:sp>
      <p:sp>
        <p:nvSpPr>
          <p:cNvPr id="167" name="Line 119"/>
          <p:cNvSpPr>
            <a:spLocks noChangeShapeType="1"/>
          </p:cNvSpPr>
          <p:nvPr/>
        </p:nvSpPr>
        <p:spPr bwMode="auto">
          <a:xfrm>
            <a:off x="4918528" y="922060"/>
            <a:ext cx="762000" cy="16002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latin typeface="Avenir Book" panose="020B0503020203020204" pitchFamily="34" charset="-78"/>
              <a:cs typeface="Avenir Book" panose="020B0503020203020204" pitchFamily="34" charset="-78"/>
            </a:endParaRPr>
          </a:p>
        </p:txBody>
      </p:sp>
      <p:sp>
        <p:nvSpPr>
          <p:cNvPr id="168" name="Line 120"/>
          <p:cNvSpPr>
            <a:spLocks noChangeShapeType="1"/>
          </p:cNvSpPr>
          <p:nvPr/>
        </p:nvSpPr>
        <p:spPr bwMode="auto">
          <a:xfrm>
            <a:off x="4842328" y="998260"/>
            <a:ext cx="838200" cy="2971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latin typeface="Avenir Book" panose="020B0503020203020204" pitchFamily="34" charset="-78"/>
              <a:cs typeface="Avenir Book" panose="020B0503020203020204" pitchFamily="34" charset="-78"/>
            </a:endParaRPr>
          </a:p>
        </p:txBody>
      </p:sp>
      <p:sp>
        <p:nvSpPr>
          <p:cNvPr id="171" name="Line 121"/>
          <p:cNvSpPr>
            <a:spLocks noChangeShapeType="1"/>
          </p:cNvSpPr>
          <p:nvPr/>
        </p:nvSpPr>
        <p:spPr bwMode="auto">
          <a:xfrm flipV="1">
            <a:off x="4856842" y="1768920"/>
            <a:ext cx="1143000" cy="3200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latin typeface="Avenir Book" panose="020B0503020203020204" pitchFamily="34" charset="-78"/>
              <a:cs typeface="Avenir Book" panose="020B0503020203020204" pitchFamily="34" charset="-78"/>
            </a:endParaRPr>
          </a:p>
        </p:txBody>
      </p:sp>
      <p:sp>
        <p:nvSpPr>
          <p:cNvPr id="172" name="Line 122"/>
          <p:cNvSpPr>
            <a:spLocks noChangeShapeType="1"/>
          </p:cNvSpPr>
          <p:nvPr/>
        </p:nvSpPr>
        <p:spPr bwMode="auto">
          <a:xfrm flipV="1">
            <a:off x="4856842" y="3445320"/>
            <a:ext cx="1066800" cy="1676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2303647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5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5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5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5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5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5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6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6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6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6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6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6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6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6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6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7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35" grpId="0" animBg="1"/>
      <p:bldP spid="136" grpId="0"/>
      <p:bldP spid="137" grpId="0"/>
      <p:bldP spid="138" grpId="0"/>
      <p:bldP spid="139" grpId="0"/>
      <p:bldP spid="140" grpId="0"/>
      <p:bldP spid="141" grpId="0"/>
      <p:bldP spid="142" grpId="0"/>
      <p:bldP spid="143" grpId="0" animBg="1"/>
      <p:bldP spid="144" grpId="0" animBg="1"/>
      <p:bldP spid="145" grpId="0"/>
      <p:bldP spid="146" grpId="0"/>
      <p:bldP spid="147" grpId="0"/>
      <p:bldP spid="148" grpId="0"/>
      <p:bldP spid="149" grpId="0"/>
      <p:bldP spid="150" grpId="0"/>
      <p:bldP spid="151" grpId="0"/>
      <p:bldP spid="152" grpId="0" animBg="1"/>
      <p:bldP spid="153" grpId="0" animBg="1"/>
      <p:bldP spid="154" grpId="0"/>
      <p:bldP spid="155" grpId="0"/>
      <p:bldP spid="156" grpId="0"/>
      <p:bldP spid="157" grpId="0"/>
      <p:bldP spid="158" grpId="0"/>
      <p:bldP spid="159" grpId="0"/>
      <p:bldP spid="160" grpId="0"/>
      <p:bldP spid="161" grpId="0"/>
      <p:bldP spid="162" grpId="0"/>
      <p:bldP spid="163" grpId="0"/>
      <p:bldP spid="164" grpId="0"/>
      <p:bldP spid="165" grpId="0"/>
      <p:bldP spid="166" grpId="0"/>
      <p:bldP spid="167" grpId="0" animBg="1"/>
      <p:bldP spid="168" grpId="0" animBg="1"/>
      <p:bldP spid="171" grpId="0" animBg="1"/>
      <p:bldP spid="17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8" name="Rectangle 2"/>
          <p:cNvSpPr>
            <a:spLocks noGrp="1" noChangeArrowheads="1"/>
          </p:cNvSpPr>
          <p:nvPr>
            <p:ph type="title"/>
          </p:nvPr>
        </p:nvSpPr>
        <p:spPr>
          <a:xfrm>
            <a:off x="2057400" y="152402"/>
            <a:ext cx="7772400" cy="888108"/>
          </a:xfrm>
        </p:spPr>
        <p:txBody>
          <a:bodyPr/>
          <a:lstStyle/>
          <a:p>
            <a:r>
              <a:rPr lang="en-US" sz="3600" dirty="0">
                <a:latin typeface="Avenir Book" panose="020B0503020203020204" pitchFamily="34" charset="-78"/>
                <a:cs typeface="Avenir Book" panose="020B0503020203020204" pitchFamily="34" charset="-78"/>
              </a:rPr>
              <a:t>Distance </a:t>
            </a:r>
            <a:r>
              <a:rPr lang="en-US" sz="3600" dirty="0" smtClean="0">
                <a:latin typeface="Avenir Book" panose="020B0503020203020204" pitchFamily="34" charset="-78"/>
                <a:cs typeface="Avenir Book" panose="020B0503020203020204" pitchFamily="34" charset="-78"/>
              </a:rPr>
              <a:t>Vector</a:t>
            </a:r>
            <a:r>
              <a:rPr lang="en-US" sz="3600" dirty="0">
                <a:latin typeface="Avenir Book" panose="020B0503020203020204" pitchFamily="34" charset="-78"/>
                <a:cs typeface="Avenir Book" panose="020B0503020203020204" pitchFamily="34" charset="-78"/>
              </a:rPr>
              <a:t>: </a:t>
            </a:r>
            <a:r>
              <a:rPr lang="en-US" sz="3600" dirty="0" smtClean="0">
                <a:latin typeface="Avenir Book" panose="020B0503020203020204" pitchFamily="34" charset="-78"/>
                <a:cs typeface="Avenir Book" panose="020B0503020203020204" pitchFamily="34" charset="-78"/>
              </a:rPr>
              <a:t>Link </a:t>
            </a:r>
            <a:r>
              <a:rPr lang="en-US" sz="3600" dirty="0">
                <a:latin typeface="Avenir Book" panose="020B0503020203020204" pitchFamily="34" charset="-78"/>
                <a:cs typeface="Avenir Book" panose="020B0503020203020204" pitchFamily="34" charset="-78"/>
              </a:rPr>
              <a:t>C</a:t>
            </a:r>
            <a:r>
              <a:rPr lang="en-US" sz="3600" dirty="0" smtClean="0">
                <a:latin typeface="Avenir Book" panose="020B0503020203020204" pitchFamily="34" charset="-78"/>
                <a:cs typeface="Avenir Book" panose="020B0503020203020204" pitchFamily="34" charset="-78"/>
              </a:rPr>
              <a:t>ost </a:t>
            </a:r>
            <a:r>
              <a:rPr lang="en-US" sz="3600" dirty="0">
                <a:latin typeface="Avenir Book" panose="020B0503020203020204" pitchFamily="34" charset="-78"/>
                <a:cs typeface="Avenir Book" panose="020B0503020203020204" pitchFamily="34" charset="-78"/>
              </a:rPr>
              <a:t>C</a:t>
            </a:r>
            <a:r>
              <a:rPr lang="en-US" sz="3600" dirty="0" smtClean="0">
                <a:latin typeface="Avenir Book" panose="020B0503020203020204" pitchFamily="34" charset="-78"/>
                <a:cs typeface="Avenir Book" panose="020B0503020203020204" pitchFamily="34" charset="-78"/>
              </a:rPr>
              <a:t>hanges</a:t>
            </a:r>
            <a:endParaRPr lang="en-US" dirty="0">
              <a:latin typeface="Avenir Book" panose="020B0503020203020204" pitchFamily="34" charset="-78"/>
              <a:cs typeface="Avenir Book" panose="020B0503020203020204" pitchFamily="34" charset="-78"/>
            </a:endParaRPr>
          </a:p>
        </p:txBody>
      </p:sp>
      <p:sp>
        <p:nvSpPr>
          <p:cNvPr id="139269" name="Rectangle 3"/>
          <p:cNvSpPr>
            <a:spLocks noChangeArrowheads="1"/>
          </p:cNvSpPr>
          <p:nvPr/>
        </p:nvSpPr>
        <p:spPr bwMode="auto">
          <a:xfrm>
            <a:off x="952315" y="1115121"/>
            <a:ext cx="7366505" cy="2524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lnSpc>
                <a:spcPct val="85000"/>
              </a:lnSpc>
              <a:spcBef>
                <a:spcPct val="20000"/>
              </a:spcBef>
              <a:buClr>
                <a:srgbClr val="000099"/>
              </a:buClr>
              <a:buSzPct val="65000"/>
            </a:pPr>
            <a:r>
              <a:rPr lang="en-US" sz="2200" dirty="0">
                <a:solidFill>
                  <a:srgbClr val="CC0000"/>
                </a:solidFill>
                <a:latin typeface="Avenir Book" panose="020B0503020203020204" pitchFamily="34" charset="-78"/>
                <a:cs typeface="Avenir Book" panose="020B0503020203020204" pitchFamily="34" charset="-78"/>
              </a:rPr>
              <a:t>Link cost changes:</a:t>
            </a:r>
          </a:p>
          <a:p>
            <a:pPr marL="342900" indent="-342900">
              <a:lnSpc>
                <a:spcPct val="85000"/>
              </a:lnSpc>
              <a:spcBef>
                <a:spcPct val="20000"/>
              </a:spcBef>
              <a:buClr>
                <a:srgbClr val="000099"/>
              </a:buClr>
              <a:buSzPct val="65000"/>
              <a:buFont typeface="Wingdings" charset="0"/>
              <a:buChar char="v"/>
            </a:pPr>
            <a:r>
              <a:rPr lang="en-US" sz="2000" dirty="0">
                <a:latin typeface="Avenir Book" panose="020B0503020203020204" pitchFamily="34" charset="-78"/>
                <a:cs typeface="Avenir Book" panose="020B0503020203020204" pitchFamily="34" charset="-78"/>
              </a:rPr>
              <a:t>Node detects local link cost change </a:t>
            </a:r>
          </a:p>
          <a:p>
            <a:pPr marL="342900" indent="-342900">
              <a:lnSpc>
                <a:spcPct val="85000"/>
              </a:lnSpc>
              <a:spcBef>
                <a:spcPct val="20000"/>
              </a:spcBef>
              <a:buClr>
                <a:srgbClr val="000099"/>
              </a:buClr>
              <a:buSzPct val="65000"/>
              <a:buFont typeface="Wingdings" charset="0"/>
              <a:buChar char="v"/>
            </a:pPr>
            <a:r>
              <a:rPr lang="en-US" sz="2000" dirty="0">
                <a:latin typeface="Avenir Book" panose="020B0503020203020204" pitchFamily="34" charset="-78"/>
                <a:cs typeface="Avenir Book" panose="020B0503020203020204" pitchFamily="34" charset="-78"/>
              </a:rPr>
              <a:t>Updates routing info, recalculates distance vector</a:t>
            </a:r>
          </a:p>
          <a:p>
            <a:pPr marL="342900" indent="-342900">
              <a:lnSpc>
                <a:spcPct val="85000"/>
              </a:lnSpc>
              <a:spcBef>
                <a:spcPct val="20000"/>
              </a:spcBef>
              <a:buClr>
                <a:srgbClr val="000099"/>
              </a:buClr>
              <a:buSzPct val="65000"/>
              <a:buFont typeface="Wingdings" charset="0"/>
              <a:buChar char="v"/>
            </a:pPr>
            <a:r>
              <a:rPr lang="en-US" sz="2000" dirty="0">
                <a:latin typeface="Avenir Book" panose="020B0503020203020204" pitchFamily="34" charset="-78"/>
                <a:cs typeface="Avenir Book" panose="020B0503020203020204" pitchFamily="34" charset="-78"/>
              </a:rPr>
              <a:t>If DV changes, notify neighbors </a:t>
            </a:r>
          </a:p>
        </p:txBody>
      </p:sp>
      <p:sp>
        <p:nvSpPr>
          <p:cNvPr id="139270" name="Text Box 4"/>
          <p:cNvSpPr txBox="1">
            <a:spLocks noChangeArrowheads="1"/>
          </p:cNvSpPr>
          <p:nvPr/>
        </p:nvSpPr>
        <p:spPr bwMode="auto">
          <a:xfrm>
            <a:off x="590787" y="3713857"/>
            <a:ext cx="2036293" cy="6832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nSpc>
                <a:spcPct val="80000"/>
              </a:lnSpc>
            </a:pPr>
            <a:r>
              <a:rPr lang="ja-JP" altLang="en-US" dirty="0">
                <a:solidFill>
                  <a:srgbClr val="CC0000"/>
                </a:solidFill>
                <a:latin typeface="Avenir Book" panose="020B0503020203020204" pitchFamily="34" charset="-78"/>
                <a:cs typeface="Avenir Book" panose="020B0503020203020204" pitchFamily="34" charset="-78"/>
              </a:rPr>
              <a:t>“</a:t>
            </a:r>
            <a:r>
              <a:rPr lang="en-US" altLang="ja-JP" dirty="0">
                <a:solidFill>
                  <a:srgbClr val="CC0000"/>
                </a:solidFill>
                <a:latin typeface="Avenir Book" panose="020B0503020203020204" pitchFamily="34" charset="-78"/>
                <a:cs typeface="Avenir Book" panose="020B0503020203020204" pitchFamily="34" charset="-78"/>
              </a:rPr>
              <a:t>Good </a:t>
            </a:r>
            <a:r>
              <a:rPr lang="en-US" dirty="0">
                <a:solidFill>
                  <a:srgbClr val="CC0000"/>
                </a:solidFill>
                <a:latin typeface="Avenir Book" panose="020B0503020203020204" pitchFamily="34" charset="-78"/>
                <a:cs typeface="Avenir Book" panose="020B0503020203020204" pitchFamily="34" charset="-78"/>
              </a:rPr>
              <a:t>news </a:t>
            </a:r>
          </a:p>
          <a:p>
            <a:pPr>
              <a:lnSpc>
                <a:spcPct val="80000"/>
              </a:lnSpc>
            </a:pPr>
            <a:r>
              <a:rPr lang="en-US" dirty="0">
                <a:solidFill>
                  <a:srgbClr val="CC0000"/>
                </a:solidFill>
                <a:latin typeface="Avenir Book" panose="020B0503020203020204" pitchFamily="34" charset="-78"/>
                <a:cs typeface="Avenir Book" panose="020B0503020203020204" pitchFamily="34" charset="-78"/>
              </a:rPr>
              <a:t>t</a:t>
            </a:r>
            <a:r>
              <a:rPr lang="en-US" dirty="0" smtClean="0">
                <a:solidFill>
                  <a:srgbClr val="CC0000"/>
                </a:solidFill>
                <a:latin typeface="Avenir Book" panose="020B0503020203020204" pitchFamily="34" charset="-78"/>
                <a:cs typeface="Avenir Book" panose="020B0503020203020204" pitchFamily="34" charset="-78"/>
              </a:rPr>
              <a:t>ravels </a:t>
            </a:r>
            <a:r>
              <a:rPr lang="en-US" dirty="0">
                <a:solidFill>
                  <a:srgbClr val="CC0000"/>
                </a:solidFill>
                <a:latin typeface="Avenir Book" panose="020B0503020203020204" pitchFamily="34" charset="-78"/>
                <a:cs typeface="Avenir Book" panose="020B0503020203020204" pitchFamily="34" charset="-78"/>
              </a:rPr>
              <a:t>fast</a:t>
            </a:r>
            <a:r>
              <a:rPr lang="ja-JP" altLang="en-US" dirty="0">
                <a:solidFill>
                  <a:srgbClr val="CC0000"/>
                </a:solidFill>
                <a:latin typeface="Avenir Book" panose="020B0503020203020204" pitchFamily="34" charset="-78"/>
                <a:cs typeface="Avenir Book" panose="020B0503020203020204" pitchFamily="34" charset="-78"/>
              </a:rPr>
              <a:t>”</a:t>
            </a:r>
            <a:endParaRPr lang="en-US" sz="1600" dirty="0">
              <a:solidFill>
                <a:srgbClr val="CC0000"/>
              </a:solidFill>
              <a:latin typeface="Avenir Book" panose="020B0503020203020204" pitchFamily="34" charset="-78"/>
              <a:cs typeface="Avenir Book" panose="020B0503020203020204" pitchFamily="34" charset="-78"/>
            </a:endParaRPr>
          </a:p>
        </p:txBody>
      </p:sp>
      <p:grpSp>
        <p:nvGrpSpPr>
          <p:cNvPr id="139271" name="Group 5"/>
          <p:cNvGrpSpPr>
            <a:grpSpLocks/>
          </p:cNvGrpSpPr>
          <p:nvPr/>
        </p:nvGrpSpPr>
        <p:grpSpPr bwMode="auto">
          <a:xfrm>
            <a:off x="8936356" y="1068389"/>
            <a:ext cx="2184400" cy="1314450"/>
            <a:chOff x="3625" y="1076"/>
            <a:chExt cx="1376" cy="828"/>
          </a:xfrm>
        </p:grpSpPr>
        <p:sp>
          <p:nvSpPr>
            <p:cNvPr id="139275" name="Freeform 6"/>
            <p:cNvSpPr>
              <a:spLocks/>
            </p:cNvSpPr>
            <p:nvPr/>
          </p:nvSpPr>
          <p:spPr bwMode="auto">
            <a:xfrm>
              <a:off x="3625" y="1140"/>
              <a:ext cx="1376" cy="764"/>
            </a:xfrm>
            <a:custGeom>
              <a:avLst/>
              <a:gdLst>
                <a:gd name="T0" fmla="*/ 113 w 1376"/>
                <a:gd name="T1" fmla="*/ 348 h 764"/>
                <a:gd name="T2" fmla="*/ 395 w 1376"/>
                <a:gd name="T3" fmla="*/ 162 h 764"/>
                <a:gd name="T4" fmla="*/ 710 w 1376"/>
                <a:gd name="T5" fmla="*/ 9 h 764"/>
                <a:gd name="T6" fmla="*/ 1160 w 1376"/>
                <a:gd name="T7" fmla="*/ 219 h 764"/>
                <a:gd name="T8" fmla="*/ 1367 w 1376"/>
                <a:gd name="T9" fmla="*/ 510 h 764"/>
                <a:gd name="T10" fmla="*/ 1103 w 1376"/>
                <a:gd name="T11" fmla="*/ 726 h 764"/>
                <a:gd name="T12" fmla="*/ 578 w 1376"/>
                <a:gd name="T13" fmla="*/ 738 h 764"/>
                <a:gd name="T14" fmla="*/ 77 w 1376"/>
                <a:gd name="T15" fmla="*/ 630 h 764"/>
                <a:gd name="T16" fmla="*/ 113 w 1376"/>
                <a:gd name="T17" fmla="*/ 348 h 76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76"/>
                <a:gd name="T28" fmla="*/ 0 h 764"/>
                <a:gd name="T29" fmla="*/ 1376 w 1376"/>
                <a:gd name="T30" fmla="*/ 764 h 76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76" h="764">
                  <a:moveTo>
                    <a:pt x="113" y="348"/>
                  </a:moveTo>
                  <a:cubicBezTo>
                    <a:pt x="166" y="270"/>
                    <a:pt x="296" y="218"/>
                    <a:pt x="395" y="162"/>
                  </a:cubicBezTo>
                  <a:cubicBezTo>
                    <a:pt x="494" y="106"/>
                    <a:pt x="583" y="0"/>
                    <a:pt x="710" y="9"/>
                  </a:cubicBezTo>
                  <a:cubicBezTo>
                    <a:pt x="837" y="18"/>
                    <a:pt x="1051" y="136"/>
                    <a:pt x="1160" y="219"/>
                  </a:cubicBezTo>
                  <a:cubicBezTo>
                    <a:pt x="1269" y="302"/>
                    <a:pt x="1376" y="426"/>
                    <a:pt x="1367" y="510"/>
                  </a:cubicBezTo>
                  <a:cubicBezTo>
                    <a:pt x="1358" y="594"/>
                    <a:pt x="1234" y="688"/>
                    <a:pt x="1103" y="726"/>
                  </a:cubicBezTo>
                  <a:cubicBezTo>
                    <a:pt x="972" y="764"/>
                    <a:pt x="749" y="754"/>
                    <a:pt x="578" y="738"/>
                  </a:cubicBezTo>
                  <a:cubicBezTo>
                    <a:pt x="407" y="722"/>
                    <a:pt x="154" y="695"/>
                    <a:pt x="77" y="630"/>
                  </a:cubicBezTo>
                  <a:cubicBezTo>
                    <a:pt x="0" y="565"/>
                    <a:pt x="60" y="426"/>
                    <a:pt x="113" y="348"/>
                  </a:cubicBezTo>
                  <a:close/>
                </a:path>
              </a:pathLst>
            </a:custGeom>
            <a:solidFill>
              <a:srgbClr val="66CC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latin typeface="Avenir Book" panose="020B0503020203020204" pitchFamily="34" charset="-78"/>
                <a:cs typeface="Avenir Book" panose="020B0503020203020204" pitchFamily="34" charset="-78"/>
              </a:endParaRPr>
            </a:p>
          </p:txBody>
        </p:sp>
        <p:sp>
          <p:nvSpPr>
            <p:cNvPr id="139276" name="Freeform 7"/>
            <p:cNvSpPr>
              <a:spLocks/>
            </p:cNvSpPr>
            <p:nvPr/>
          </p:nvSpPr>
          <p:spPr bwMode="auto">
            <a:xfrm>
              <a:off x="3984" y="1404"/>
              <a:ext cx="222" cy="180"/>
            </a:xfrm>
            <a:custGeom>
              <a:avLst/>
              <a:gdLst>
                <a:gd name="T0" fmla="*/ 0 w 222"/>
                <a:gd name="T1" fmla="*/ 180 h 180"/>
                <a:gd name="T2" fmla="*/ 222 w 222"/>
                <a:gd name="T3" fmla="*/ 0 h 180"/>
                <a:gd name="T4" fmla="*/ 0 60000 65536"/>
                <a:gd name="T5" fmla="*/ 0 60000 65536"/>
                <a:gd name="T6" fmla="*/ 0 w 222"/>
                <a:gd name="T7" fmla="*/ 0 h 180"/>
                <a:gd name="T8" fmla="*/ 222 w 222"/>
                <a:gd name="T9" fmla="*/ 180 h 180"/>
              </a:gdLst>
              <a:ahLst/>
              <a:cxnLst>
                <a:cxn ang="T4">
                  <a:pos x="T0" y="T1"/>
                </a:cxn>
                <a:cxn ang="T5">
                  <a:pos x="T2" y="T3"/>
                </a:cxn>
              </a:cxnLst>
              <a:rect l="T6" t="T7" r="T8" b="T9"/>
              <a:pathLst>
                <a:path w="222" h="180">
                  <a:moveTo>
                    <a:pt x="0" y="180"/>
                  </a:moveTo>
                  <a:lnTo>
                    <a:pt x="222" y="0"/>
                  </a:lnTo>
                </a:path>
              </a:pathLst>
            </a:cu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Avenir Book" panose="020B0503020203020204" pitchFamily="34" charset="-78"/>
                <a:cs typeface="Avenir Book" panose="020B0503020203020204" pitchFamily="34" charset="-78"/>
              </a:endParaRPr>
            </a:p>
          </p:txBody>
        </p:sp>
        <p:sp>
          <p:nvSpPr>
            <p:cNvPr id="139277" name="Oval 8"/>
            <p:cNvSpPr>
              <a:spLocks noChangeArrowheads="1"/>
            </p:cNvSpPr>
            <p:nvPr/>
          </p:nvSpPr>
          <p:spPr bwMode="auto">
            <a:xfrm>
              <a:off x="3724" y="1640"/>
              <a:ext cx="313" cy="81"/>
            </a:xfrm>
            <a:prstGeom prst="ellipse">
              <a:avLst/>
            </a:prstGeom>
            <a:solidFill>
              <a:schemeClr val="hlink"/>
            </a:solidFill>
            <a:ln w="12700">
              <a:solidFill>
                <a:schemeClr val="tx1"/>
              </a:solidFill>
              <a:round/>
              <a:headEnd/>
              <a:tailEnd/>
            </a:ln>
          </p:spPr>
          <p:txBody>
            <a:bodyPr wrap="none" anchor="ctr"/>
            <a:lstStyle/>
            <a:p>
              <a:endParaRPr lang="en-US">
                <a:latin typeface="Avenir Book" panose="020B0503020203020204" pitchFamily="34" charset="-78"/>
                <a:cs typeface="Avenir Book" panose="020B0503020203020204" pitchFamily="34" charset="-78"/>
              </a:endParaRPr>
            </a:p>
          </p:txBody>
        </p:sp>
        <p:sp>
          <p:nvSpPr>
            <p:cNvPr id="139278" name="Line 9"/>
            <p:cNvSpPr>
              <a:spLocks noChangeShapeType="1"/>
            </p:cNvSpPr>
            <p:nvPr/>
          </p:nvSpPr>
          <p:spPr bwMode="auto">
            <a:xfrm>
              <a:off x="3724" y="1633"/>
              <a:ext cx="1"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latin typeface="Avenir Book" panose="020B0503020203020204" pitchFamily="34" charset="-78"/>
                <a:cs typeface="Avenir Book" panose="020B0503020203020204" pitchFamily="34" charset="-78"/>
              </a:endParaRPr>
            </a:p>
          </p:txBody>
        </p:sp>
        <p:sp>
          <p:nvSpPr>
            <p:cNvPr id="139279" name="Line 10"/>
            <p:cNvSpPr>
              <a:spLocks noChangeShapeType="1"/>
            </p:cNvSpPr>
            <p:nvPr/>
          </p:nvSpPr>
          <p:spPr bwMode="auto">
            <a:xfrm>
              <a:off x="4037" y="1633"/>
              <a:ext cx="1"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latin typeface="Avenir Book" panose="020B0503020203020204" pitchFamily="34" charset="-78"/>
                <a:cs typeface="Avenir Book" panose="020B0503020203020204" pitchFamily="34" charset="-78"/>
              </a:endParaRPr>
            </a:p>
          </p:txBody>
        </p:sp>
        <p:sp>
          <p:nvSpPr>
            <p:cNvPr id="139280" name="Rectangle 11"/>
            <p:cNvSpPr>
              <a:spLocks noChangeArrowheads="1"/>
            </p:cNvSpPr>
            <p:nvPr/>
          </p:nvSpPr>
          <p:spPr bwMode="auto">
            <a:xfrm>
              <a:off x="3724" y="1633"/>
              <a:ext cx="310" cy="49"/>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endParaRPr lang="en-US" sz="2400">
                <a:latin typeface="Avenir Book" panose="020B0503020203020204" pitchFamily="34" charset="-78"/>
                <a:cs typeface="Avenir Book" panose="020B0503020203020204" pitchFamily="34" charset="-78"/>
              </a:endParaRPr>
            </a:p>
          </p:txBody>
        </p:sp>
        <p:sp>
          <p:nvSpPr>
            <p:cNvPr id="139281" name="Oval 12"/>
            <p:cNvSpPr>
              <a:spLocks noChangeArrowheads="1"/>
            </p:cNvSpPr>
            <p:nvPr/>
          </p:nvSpPr>
          <p:spPr bwMode="auto">
            <a:xfrm>
              <a:off x="3721" y="1574"/>
              <a:ext cx="313" cy="95"/>
            </a:xfrm>
            <a:prstGeom prst="ellipse">
              <a:avLst/>
            </a:prstGeom>
            <a:solidFill>
              <a:schemeClr val="hlink"/>
            </a:solidFill>
            <a:ln w="12700">
              <a:solidFill>
                <a:schemeClr val="tx1"/>
              </a:solidFill>
              <a:round/>
              <a:headEnd/>
              <a:tailEnd/>
            </a:ln>
          </p:spPr>
          <p:txBody>
            <a:bodyPr wrap="none" anchor="ctr"/>
            <a:lstStyle/>
            <a:p>
              <a:endParaRPr lang="en-US">
                <a:latin typeface="Avenir Book" panose="020B0503020203020204" pitchFamily="34" charset="-78"/>
                <a:cs typeface="Avenir Book" panose="020B0503020203020204" pitchFamily="34" charset="-78"/>
              </a:endParaRPr>
            </a:p>
          </p:txBody>
        </p:sp>
        <p:sp>
          <p:nvSpPr>
            <p:cNvPr id="139282" name="Freeform 13"/>
            <p:cNvSpPr>
              <a:spLocks/>
            </p:cNvSpPr>
            <p:nvPr/>
          </p:nvSpPr>
          <p:spPr bwMode="auto">
            <a:xfrm>
              <a:off x="4389" y="1404"/>
              <a:ext cx="216" cy="189"/>
            </a:xfrm>
            <a:custGeom>
              <a:avLst/>
              <a:gdLst>
                <a:gd name="T0" fmla="*/ 0 w 216"/>
                <a:gd name="T1" fmla="*/ 0 h 189"/>
                <a:gd name="T2" fmla="*/ 216 w 216"/>
                <a:gd name="T3" fmla="*/ 189 h 189"/>
                <a:gd name="T4" fmla="*/ 0 60000 65536"/>
                <a:gd name="T5" fmla="*/ 0 60000 65536"/>
                <a:gd name="T6" fmla="*/ 0 w 216"/>
                <a:gd name="T7" fmla="*/ 0 h 189"/>
                <a:gd name="T8" fmla="*/ 216 w 216"/>
                <a:gd name="T9" fmla="*/ 189 h 189"/>
              </a:gdLst>
              <a:ahLst/>
              <a:cxnLst>
                <a:cxn ang="T4">
                  <a:pos x="T0" y="T1"/>
                </a:cxn>
                <a:cxn ang="T5">
                  <a:pos x="T2" y="T3"/>
                </a:cxn>
              </a:cxnLst>
              <a:rect l="T6" t="T7" r="T8" b="T9"/>
              <a:pathLst>
                <a:path w="216" h="189">
                  <a:moveTo>
                    <a:pt x="0" y="0"/>
                  </a:moveTo>
                  <a:lnTo>
                    <a:pt x="216" y="189"/>
                  </a:lnTo>
                </a:path>
              </a:pathLst>
            </a:cu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Avenir Book" panose="020B0503020203020204" pitchFamily="34" charset="-78"/>
                <a:cs typeface="Avenir Book" panose="020B0503020203020204" pitchFamily="34" charset="-78"/>
              </a:endParaRPr>
            </a:p>
          </p:txBody>
        </p:sp>
        <p:sp>
          <p:nvSpPr>
            <p:cNvPr id="139283" name="Freeform 14"/>
            <p:cNvSpPr>
              <a:spLocks/>
            </p:cNvSpPr>
            <p:nvPr/>
          </p:nvSpPr>
          <p:spPr bwMode="auto">
            <a:xfrm>
              <a:off x="4041" y="1668"/>
              <a:ext cx="540" cy="3"/>
            </a:xfrm>
            <a:custGeom>
              <a:avLst/>
              <a:gdLst>
                <a:gd name="T0" fmla="*/ 540 w 540"/>
                <a:gd name="T1" fmla="*/ 3 h 3"/>
                <a:gd name="T2" fmla="*/ 0 w 540"/>
                <a:gd name="T3" fmla="*/ 0 h 3"/>
                <a:gd name="T4" fmla="*/ 0 60000 65536"/>
                <a:gd name="T5" fmla="*/ 0 60000 65536"/>
                <a:gd name="T6" fmla="*/ 0 w 540"/>
                <a:gd name="T7" fmla="*/ 0 h 3"/>
                <a:gd name="T8" fmla="*/ 540 w 540"/>
                <a:gd name="T9" fmla="*/ 3 h 3"/>
              </a:gdLst>
              <a:ahLst/>
              <a:cxnLst>
                <a:cxn ang="T4">
                  <a:pos x="T0" y="T1"/>
                </a:cxn>
                <a:cxn ang="T5">
                  <a:pos x="T2" y="T3"/>
                </a:cxn>
              </a:cxnLst>
              <a:rect l="T6" t="T7" r="T8" b="T9"/>
              <a:pathLst>
                <a:path w="540" h="3">
                  <a:moveTo>
                    <a:pt x="540" y="3"/>
                  </a:moveTo>
                  <a:lnTo>
                    <a:pt x="0" y="0"/>
                  </a:lnTo>
                </a:path>
              </a:pathLst>
            </a:cu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Avenir Book" panose="020B0503020203020204" pitchFamily="34" charset="-78"/>
                <a:cs typeface="Avenir Book" panose="020B0503020203020204" pitchFamily="34" charset="-78"/>
              </a:endParaRPr>
            </a:p>
          </p:txBody>
        </p:sp>
        <p:grpSp>
          <p:nvGrpSpPr>
            <p:cNvPr id="139284" name="Group 15"/>
            <p:cNvGrpSpPr>
              <a:grpSpLocks/>
            </p:cNvGrpSpPr>
            <p:nvPr/>
          </p:nvGrpSpPr>
          <p:grpSpPr bwMode="auto">
            <a:xfrm>
              <a:off x="3775" y="1526"/>
              <a:ext cx="194" cy="252"/>
              <a:chOff x="2959" y="2429"/>
              <a:chExt cx="197" cy="252"/>
            </a:xfrm>
          </p:grpSpPr>
          <p:sp>
            <p:nvSpPr>
              <p:cNvPr id="139308" name="Rectangle 16"/>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Avenir Book" panose="020B0503020203020204" pitchFamily="34" charset="-78"/>
                  <a:cs typeface="Avenir Book" panose="020B0503020203020204" pitchFamily="34" charset="-78"/>
                </a:endParaRPr>
              </a:p>
            </p:txBody>
          </p:sp>
          <p:sp>
            <p:nvSpPr>
              <p:cNvPr id="139309" name="Text Box 17"/>
              <p:cNvSpPr txBox="1">
                <a:spLocks noChangeArrowheads="1"/>
              </p:cNvSpPr>
              <p:nvPr/>
            </p:nvSpPr>
            <p:spPr bwMode="auto">
              <a:xfrm>
                <a:off x="2959" y="2429"/>
                <a:ext cx="197"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a:latin typeface="Avenir Book" panose="020B0503020203020204" pitchFamily="34" charset="-78"/>
                    <a:cs typeface="Avenir Book" panose="020B0503020203020204" pitchFamily="34" charset="-78"/>
                  </a:rPr>
                  <a:t>x</a:t>
                </a:r>
                <a:endParaRPr lang="en-US">
                  <a:latin typeface="Avenir Book" panose="020B0503020203020204" pitchFamily="34" charset="-78"/>
                  <a:cs typeface="Avenir Book" panose="020B0503020203020204" pitchFamily="34" charset="-78"/>
                </a:endParaRPr>
              </a:p>
            </p:txBody>
          </p:sp>
        </p:grpSp>
        <p:grpSp>
          <p:nvGrpSpPr>
            <p:cNvPr id="139285" name="Group 18"/>
            <p:cNvGrpSpPr>
              <a:grpSpLocks/>
            </p:cNvGrpSpPr>
            <p:nvPr/>
          </p:nvGrpSpPr>
          <p:grpSpPr bwMode="auto">
            <a:xfrm>
              <a:off x="4566" y="1538"/>
              <a:ext cx="316" cy="252"/>
              <a:chOff x="1740" y="2306"/>
              <a:chExt cx="316" cy="252"/>
            </a:xfrm>
          </p:grpSpPr>
          <p:sp>
            <p:nvSpPr>
              <p:cNvPr id="139300" name="Oval 19"/>
              <p:cNvSpPr>
                <a:spLocks noChangeArrowheads="1"/>
              </p:cNvSpPr>
              <p:nvPr/>
            </p:nvSpPr>
            <p:spPr bwMode="auto">
              <a:xfrm>
                <a:off x="1743" y="2420"/>
                <a:ext cx="313" cy="81"/>
              </a:xfrm>
              <a:prstGeom prst="ellipse">
                <a:avLst/>
              </a:prstGeom>
              <a:solidFill>
                <a:schemeClr val="hlink"/>
              </a:solidFill>
              <a:ln w="12700">
                <a:solidFill>
                  <a:schemeClr val="tx1"/>
                </a:solidFill>
                <a:round/>
                <a:headEnd/>
                <a:tailEnd/>
              </a:ln>
            </p:spPr>
            <p:txBody>
              <a:bodyPr wrap="none" anchor="ctr"/>
              <a:lstStyle/>
              <a:p>
                <a:endParaRPr lang="en-US">
                  <a:latin typeface="Avenir Book" panose="020B0503020203020204" pitchFamily="34" charset="-78"/>
                  <a:cs typeface="Avenir Book" panose="020B0503020203020204" pitchFamily="34" charset="-78"/>
                </a:endParaRPr>
              </a:p>
            </p:txBody>
          </p:sp>
          <p:sp>
            <p:nvSpPr>
              <p:cNvPr id="139301" name="Line 20"/>
              <p:cNvSpPr>
                <a:spLocks noChangeShapeType="1"/>
              </p:cNvSpPr>
              <p:nvPr/>
            </p:nvSpPr>
            <p:spPr bwMode="auto">
              <a:xfrm>
                <a:off x="1743" y="2413"/>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latin typeface="Avenir Book" panose="020B0503020203020204" pitchFamily="34" charset="-78"/>
                  <a:cs typeface="Avenir Book" panose="020B0503020203020204" pitchFamily="34" charset="-78"/>
                </a:endParaRPr>
              </a:p>
            </p:txBody>
          </p:sp>
          <p:sp>
            <p:nvSpPr>
              <p:cNvPr id="139302" name="Line 21"/>
              <p:cNvSpPr>
                <a:spLocks noChangeShapeType="1"/>
              </p:cNvSpPr>
              <p:nvPr/>
            </p:nvSpPr>
            <p:spPr bwMode="auto">
              <a:xfrm>
                <a:off x="2056" y="2413"/>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latin typeface="Avenir Book" panose="020B0503020203020204" pitchFamily="34" charset="-78"/>
                  <a:cs typeface="Avenir Book" panose="020B0503020203020204" pitchFamily="34" charset="-78"/>
                </a:endParaRPr>
              </a:p>
            </p:txBody>
          </p:sp>
          <p:sp>
            <p:nvSpPr>
              <p:cNvPr id="139303" name="Rectangle 22"/>
              <p:cNvSpPr>
                <a:spLocks noChangeArrowheads="1"/>
              </p:cNvSpPr>
              <p:nvPr/>
            </p:nvSpPr>
            <p:spPr bwMode="auto">
              <a:xfrm>
                <a:off x="1743" y="2413"/>
                <a:ext cx="310" cy="49"/>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endParaRPr lang="en-US" sz="2400">
                  <a:latin typeface="Avenir Book" panose="020B0503020203020204" pitchFamily="34" charset="-78"/>
                  <a:cs typeface="Avenir Book" panose="020B0503020203020204" pitchFamily="34" charset="-78"/>
                </a:endParaRPr>
              </a:p>
            </p:txBody>
          </p:sp>
          <p:sp>
            <p:nvSpPr>
              <p:cNvPr id="139304" name="Oval 23"/>
              <p:cNvSpPr>
                <a:spLocks noChangeArrowheads="1"/>
              </p:cNvSpPr>
              <p:nvPr/>
            </p:nvSpPr>
            <p:spPr bwMode="auto">
              <a:xfrm>
                <a:off x="1740" y="2354"/>
                <a:ext cx="313" cy="95"/>
              </a:xfrm>
              <a:prstGeom prst="ellipse">
                <a:avLst/>
              </a:prstGeom>
              <a:solidFill>
                <a:schemeClr val="hlink"/>
              </a:solidFill>
              <a:ln w="12700">
                <a:solidFill>
                  <a:schemeClr val="tx1"/>
                </a:solidFill>
                <a:round/>
                <a:headEnd/>
                <a:tailEnd/>
              </a:ln>
            </p:spPr>
            <p:txBody>
              <a:bodyPr wrap="none" anchor="ctr"/>
              <a:lstStyle/>
              <a:p>
                <a:endParaRPr lang="en-US">
                  <a:latin typeface="Avenir Book" panose="020B0503020203020204" pitchFamily="34" charset="-78"/>
                  <a:cs typeface="Avenir Book" panose="020B0503020203020204" pitchFamily="34" charset="-78"/>
                </a:endParaRPr>
              </a:p>
            </p:txBody>
          </p:sp>
          <p:grpSp>
            <p:nvGrpSpPr>
              <p:cNvPr id="139305" name="Group 24"/>
              <p:cNvGrpSpPr>
                <a:grpSpLocks/>
              </p:cNvGrpSpPr>
              <p:nvPr/>
            </p:nvGrpSpPr>
            <p:grpSpPr bwMode="auto">
              <a:xfrm>
                <a:off x="1805" y="2306"/>
                <a:ext cx="185" cy="252"/>
                <a:chOff x="2964" y="2429"/>
                <a:chExt cx="188" cy="252"/>
              </a:xfrm>
            </p:grpSpPr>
            <p:sp>
              <p:nvSpPr>
                <p:cNvPr id="139306" name="Rectangle 25"/>
                <p:cNvSpPr>
                  <a:spLocks noChangeArrowheads="1"/>
                </p:cNvSpPr>
                <p:nvPr/>
              </p:nvSpPr>
              <p:spPr bwMode="auto">
                <a:xfrm>
                  <a:off x="2982" y="2490"/>
                  <a:ext cx="143" cy="132"/>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Avenir Book" panose="020B0503020203020204" pitchFamily="34" charset="-78"/>
                    <a:cs typeface="Avenir Book" panose="020B0503020203020204" pitchFamily="34" charset="-78"/>
                  </a:endParaRPr>
                </a:p>
              </p:txBody>
            </p:sp>
            <p:sp>
              <p:nvSpPr>
                <p:cNvPr id="139307" name="Text Box 26"/>
                <p:cNvSpPr txBox="1">
                  <a:spLocks noChangeArrowheads="1"/>
                </p:cNvSpPr>
                <p:nvPr/>
              </p:nvSpPr>
              <p:spPr bwMode="auto">
                <a:xfrm>
                  <a:off x="2964" y="2429"/>
                  <a:ext cx="188"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a:latin typeface="Avenir Book" panose="020B0503020203020204" pitchFamily="34" charset="-78"/>
                      <a:cs typeface="Avenir Book" panose="020B0503020203020204" pitchFamily="34" charset="-78"/>
                    </a:rPr>
                    <a:t>z</a:t>
                  </a:r>
                  <a:endParaRPr lang="en-US">
                    <a:latin typeface="Avenir Book" panose="020B0503020203020204" pitchFamily="34" charset="-78"/>
                    <a:cs typeface="Avenir Book" panose="020B0503020203020204" pitchFamily="34" charset="-78"/>
                  </a:endParaRPr>
                </a:p>
              </p:txBody>
            </p:sp>
          </p:grpSp>
        </p:grpSp>
        <p:sp>
          <p:nvSpPr>
            <p:cNvPr id="139286" name="Text Box 27"/>
            <p:cNvSpPr txBox="1">
              <a:spLocks noChangeArrowheads="1"/>
            </p:cNvSpPr>
            <p:nvPr/>
          </p:nvSpPr>
          <p:spPr bwMode="auto">
            <a:xfrm>
              <a:off x="4461" y="1328"/>
              <a:ext cx="197"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latin typeface="Avenir Book" panose="020B0503020203020204" pitchFamily="34" charset="-78"/>
                  <a:cs typeface="Avenir Book" panose="020B0503020203020204" pitchFamily="34" charset="-78"/>
                </a:rPr>
                <a:t>1</a:t>
              </a:r>
              <a:endParaRPr lang="en-US">
                <a:latin typeface="Avenir Book" panose="020B0503020203020204" pitchFamily="34" charset="-78"/>
                <a:cs typeface="Avenir Book" panose="020B0503020203020204" pitchFamily="34" charset="-78"/>
              </a:endParaRPr>
            </a:p>
          </p:txBody>
        </p:sp>
        <p:sp>
          <p:nvSpPr>
            <p:cNvPr id="139287" name="Text Box 28"/>
            <p:cNvSpPr txBox="1">
              <a:spLocks noChangeArrowheads="1"/>
            </p:cNvSpPr>
            <p:nvPr/>
          </p:nvSpPr>
          <p:spPr bwMode="auto">
            <a:xfrm>
              <a:off x="3930" y="1325"/>
              <a:ext cx="204"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latin typeface="Avenir Book" panose="020B0503020203020204" pitchFamily="34" charset="-78"/>
                  <a:cs typeface="Avenir Book" panose="020B0503020203020204" pitchFamily="34" charset="-78"/>
                </a:rPr>
                <a:t>4</a:t>
              </a:r>
              <a:endParaRPr lang="en-US">
                <a:latin typeface="Avenir Book" panose="020B0503020203020204" pitchFamily="34" charset="-78"/>
                <a:cs typeface="Avenir Book" panose="020B0503020203020204" pitchFamily="34" charset="-78"/>
              </a:endParaRPr>
            </a:p>
          </p:txBody>
        </p:sp>
        <p:sp>
          <p:nvSpPr>
            <p:cNvPr id="139288" name="Text Box 29"/>
            <p:cNvSpPr txBox="1">
              <a:spLocks noChangeArrowheads="1"/>
            </p:cNvSpPr>
            <p:nvPr/>
          </p:nvSpPr>
          <p:spPr bwMode="auto">
            <a:xfrm>
              <a:off x="4178" y="1658"/>
              <a:ext cx="278"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latin typeface="Avenir Book" panose="020B0503020203020204" pitchFamily="34" charset="-78"/>
                  <a:cs typeface="Avenir Book" panose="020B0503020203020204" pitchFamily="34" charset="-78"/>
                </a:rPr>
                <a:t>50</a:t>
              </a:r>
              <a:endParaRPr lang="en-US">
                <a:latin typeface="Avenir Book" panose="020B0503020203020204" pitchFamily="34" charset="-78"/>
                <a:cs typeface="Avenir Book" panose="020B0503020203020204" pitchFamily="34" charset="-78"/>
              </a:endParaRPr>
            </a:p>
          </p:txBody>
        </p:sp>
        <p:grpSp>
          <p:nvGrpSpPr>
            <p:cNvPr id="139289" name="Group 30"/>
            <p:cNvGrpSpPr>
              <a:grpSpLocks/>
            </p:cNvGrpSpPr>
            <p:nvPr/>
          </p:nvGrpSpPr>
          <p:grpSpPr bwMode="auto">
            <a:xfrm>
              <a:off x="4146" y="1214"/>
              <a:ext cx="316" cy="250"/>
              <a:chOff x="1740" y="2306"/>
              <a:chExt cx="316" cy="250"/>
            </a:xfrm>
          </p:grpSpPr>
          <p:sp>
            <p:nvSpPr>
              <p:cNvPr id="139292" name="Oval 31"/>
              <p:cNvSpPr>
                <a:spLocks noChangeArrowheads="1"/>
              </p:cNvSpPr>
              <p:nvPr/>
            </p:nvSpPr>
            <p:spPr bwMode="auto">
              <a:xfrm>
                <a:off x="1743" y="2420"/>
                <a:ext cx="313" cy="81"/>
              </a:xfrm>
              <a:prstGeom prst="ellipse">
                <a:avLst/>
              </a:prstGeom>
              <a:solidFill>
                <a:schemeClr val="hlink"/>
              </a:solidFill>
              <a:ln w="12700">
                <a:solidFill>
                  <a:schemeClr val="tx1"/>
                </a:solidFill>
                <a:round/>
                <a:headEnd/>
                <a:tailEnd/>
              </a:ln>
            </p:spPr>
            <p:txBody>
              <a:bodyPr wrap="none" anchor="ctr"/>
              <a:lstStyle/>
              <a:p>
                <a:endParaRPr lang="en-US">
                  <a:latin typeface="Avenir Book" panose="020B0503020203020204" pitchFamily="34" charset="-78"/>
                  <a:cs typeface="Avenir Book" panose="020B0503020203020204" pitchFamily="34" charset="-78"/>
                </a:endParaRPr>
              </a:p>
            </p:txBody>
          </p:sp>
          <p:sp>
            <p:nvSpPr>
              <p:cNvPr id="139293" name="Line 32"/>
              <p:cNvSpPr>
                <a:spLocks noChangeShapeType="1"/>
              </p:cNvSpPr>
              <p:nvPr/>
            </p:nvSpPr>
            <p:spPr bwMode="auto">
              <a:xfrm>
                <a:off x="1743" y="2413"/>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latin typeface="Avenir Book" panose="020B0503020203020204" pitchFamily="34" charset="-78"/>
                  <a:cs typeface="Avenir Book" panose="020B0503020203020204" pitchFamily="34" charset="-78"/>
                </a:endParaRPr>
              </a:p>
            </p:txBody>
          </p:sp>
          <p:sp>
            <p:nvSpPr>
              <p:cNvPr id="139294" name="Line 33"/>
              <p:cNvSpPr>
                <a:spLocks noChangeShapeType="1"/>
              </p:cNvSpPr>
              <p:nvPr/>
            </p:nvSpPr>
            <p:spPr bwMode="auto">
              <a:xfrm>
                <a:off x="2056" y="2413"/>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latin typeface="Avenir Book" panose="020B0503020203020204" pitchFamily="34" charset="-78"/>
                  <a:cs typeface="Avenir Book" panose="020B0503020203020204" pitchFamily="34" charset="-78"/>
                </a:endParaRPr>
              </a:p>
            </p:txBody>
          </p:sp>
          <p:sp>
            <p:nvSpPr>
              <p:cNvPr id="139295" name="Rectangle 34"/>
              <p:cNvSpPr>
                <a:spLocks noChangeArrowheads="1"/>
              </p:cNvSpPr>
              <p:nvPr/>
            </p:nvSpPr>
            <p:spPr bwMode="auto">
              <a:xfrm>
                <a:off x="1743" y="2413"/>
                <a:ext cx="310" cy="49"/>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endParaRPr lang="en-US" sz="2400">
                  <a:latin typeface="Avenir Book" panose="020B0503020203020204" pitchFamily="34" charset="-78"/>
                  <a:cs typeface="Avenir Book" panose="020B0503020203020204" pitchFamily="34" charset="-78"/>
                </a:endParaRPr>
              </a:p>
            </p:txBody>
          </p:sp>
          <p:sp>
            <p:nvSpPr>
              <p:cNvPr id="139296" name="Oval 35"/>
              <p:cNvSpPr>
                <a:spLocks noChangeArrowheads="1"/>
              </p:cNvSpPr>
              <p:nvPr/>
            </p:nvSpPr>
            <p:spPr bwMode="auto">
              <a:xfrm>
                <a:off x="1740" y="2354"/>
                <a:ext cx="313" cy="95"/>
              </a:xfrm>
              <a:prstGeom prst="ellipse">
                <a:avLst/>
              </a:prstGeom>
              <a:solidFill>
                <a:schemeClr val="hlink"/>
              </a:solidFill>
              <a:ln w="12700">
                <a:solidFill>
                  <a:schemeClr val="tx1"/>
                </a:solidFill>
                <a:round/>
                <a:headEnd/>
                <a:tailEnd/>
              </a:ln>
            </p:spPr>
            <p:txBody>
              <a:bodyPr wrap="none" anchor="ctr"/>
              <a:lstStyle/>
              <a:p>
                <a:endParaRPr lang="en-US">
                  <a:latin typeface="Avenir Book" panose="020B0503020203020204" pitchFamily="34" charset="-78"/>
                  <a:cs typeface="Avenir Book" panose="020B0503020203020204" pitchFamily="34" charset="-78"/>
                </a:endParaRPr>
              </a:p>
            </p:txBody>
          </p:sp>
          <p:grpSp>
            <p:nvGrpSpPr>
              <p:cNvPr id="139297" name="Group 36"/>
              <p:cNvGrpSpPr>
                <a:grpSpLocks/>
              </p:cNvGrpSpPr>
              <p:nvPr/>
            </p:nvGrpSpPr>
            <p:grpSpPr bwMode="auto">
              <a:xfrm>
                <a:off x="1802" y="2306"/>
                <a:ext cx="199" cy="250"/>
                <a:chOff x="2957" y="2429"/>
                <a:chExt cx="202" cy="250"/>
              </a:xfrm>
            </p:grpSpPr>
            <p:sp>
              <p:nvSpPr>
                <p:cNvPr id="139298" name="Rectangle 37"/>
                <p:cNvSpPr>
                  <a:spLocks noChangeArrowheads="1"/>
                </p:cNvSpPr>
                <p:nvPr/>
              </p:nvSpPr>
              <p:spPr bwMode="auto">
                <a:xfrm>
                  <a:off x="2982" y="2490"/>
                  <a:ext cx="143" cy="132"/>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Avenir Book" panose="020B0503020203020204" pitchFamily="34" charset="-78"/>
                    <a:cs typeface="Avenir Book" panose="020B0503020203020204" pitchFamily="34" charset="-78"/>
                  </a:endParaRPr>
                </a:p>
              </p:txBody>
            </p:sp>
            <p:sp>
              <p:nvSpPr>
                <p:cNvPr id="139299" name="Text Box 38"/>
                <p:cNvSpPr txBox="1">
                  <a:spLocks noChangeArrowheads="1"/>
                </p:cNvSpPr>
                <p:nvPr/>
              </p:nvSpPr>
              <p:spPr bwMode="auto">
                <a:xfrm>
                  <a:off x="2957" y="2429"/>
                  <a:ext cx="202"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000">
                      <a:latin typeface="Avenir Book" panose="020B0503020203020204" pitchFamily="34" charset="-78"/>
                      <a:cs typeface="Avenir Book" panose="020B0503020203020204" pitchFamily="34" charset="-78"/>
                    </a:rPr>
                    <a:t>y</a:t>
                  </a:r>
                  <a:endParaRPr lang="en-US">
                    <a:latin typeface="Avenir Book" panose="020B0503020203020204" pitchFamily="34" charset="-78"/>
                    <a:cs typeface="Avenir Book" panose="020B0503020203020204" pitchFamily="34" charset="-78"/>
                  </a:endParaRPr>
                </a:p>
              </p:txBody>
            </p:sp>
          </p:grpSp>
        </p:grpSp>
        <p:sp>
          <p:nvSpPr>
            <p:cNvPr id="139290" name="Text Box 39"/>
            <p:cNvSpPr txBox="1">
              <a:spLocks noChangeArrowheads="1"/>
            </p:cNvSpPr>
            <p:nvPr/>
          </p:nvSpPr>
          <p:spPr bwMode="auto">
            <a:xfrm>
              <a:off x="3831" y="1076"/>
              <a:ext cx="197"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solidFill>
                    <a:srgbClr val="FF0000"/>
                  </a:solidFill>
                  <a:latin typeface="Avenir Book" panose="020B0503020203020204" pitchFamily="34" charset="-78"/>
                  <a:cs typeface="Avenir Book" panose="020B0503020203020204" pitchFamily="34" charset="-78"/>
                </a:rPr>
                <a:t>1</a:t>
              </a:r>
              <a:endParaRPr lang="en-US">
                <a:latin typeface="Avenir Book" panose="020B0503020203020204" pitchFamily="34" charset="-78"/>
                <a:cs typeface="Avenir Book" panose="020B0503020203020204" pitchFamily="34" charset="-78"/>
              </a:endParaRPr>
            </a:p>
          </p:txBody>
        </p:sp>
        <p:sp>
          <p:nvSpPr>
            <p:cNvPr id="139291" name="Line 40"/>
            <p:cNvSpPr>
              <a:spLocks noChangeShapeType="1"/>
            </p:cNvSpPr>
            <p:nvPr/>
          </p:nvSpPr>
          <p:spPr bwMode="auto">
            <a:xfrm flipH="1" flipV="1">
              <a:off x="3948" y="1272"/>
              <a:ext cx="132" cy="228"/>
            </a:xfrm>
            <a:prstGeom prst="line">
              <a:avLst/>
            </a:prstGeom>
            <a:noFill/>
            <a:ln w="19050">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Avenir Book" panose="020B0503020203020204" pitchFamily="34" charset="-78"/>
                <a:cs typeface="Avenir Book" panose="020B0503020203020204" pitchFamily="34" charset="-78"/>
              </a:endParaRPr>
            </a:p>
          </p:txBody>
        </p:sp>
      </p:grpSp>
      <p:sp>
        <p:nvSpPr>
          <p:cNvPr id="730153" name="Rectangle 41"/>
          <p:cNvSpPr>
            <a:spLocks noChangeArrowheads="1"/>
          </p:cNvSpPr>
          <p:nvPr/>
        </p:nvSpPr>
        <p:spPr bwMode="auto">
          <a:xfrm>
            <a:off x="2788920" y="3126265"/>
            <a:ext cx="8437647"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nchor="ctr">
            <a:spAutoFit/>
          </a:bodyPr>
          <a:lstStyle/>
          <a:p>
            <a:pPr>
              <a:tabLst>
                <a:tab pos="228600" algn="l"/>
                <a:tab pos="457200" algn="l"/>
              </a:tabLst>
            </a:pPr>
            <a:r>
              <a:rPr lang="en-US" dirty="0">
                <a:latin typeface="Avenir Book" panose="020B0503020203020204" pitchFamily="34" charset="-78"/>
                <a:cs typeface="Avenir Book" panose="020B0503020203020204" pitchFamily="34" charset="-78"/>
              </a:rPr>
              <a:t>t</a:t>
            </a:r>
            <a:r>
              <a:rPr lang="en-US" baseline="-25000" dirty="0">
                <a:latin typeface="Avenir Book" panose="020B0503020203020204" pitchFamily="34" charset="-78"/>
                <a:cs typeface="Avenir Book" panose="020B0503020203020204" pitchFamily="34" charset="-78"/>
              </a:rPr>
              <a:t>0 </a:t>
            </a:r>
            <a:r>
              <a:rPr lang="en-US" dirty="0">
                <a:latin typeface="Avenir Book" panose="020B0503020203020204" pitchFamily="34" charset="-78"/>
                <a:cs typeface="Avenir Book" panose="020B0503020203020204" pitchFamily="34" charset="-78"/>
              </a:rPr>
              <a:t>: y detects link-cost change, updates its DV, informs its neighbors.</a:t>
            </a:r>
          </a:p>
          <a:p>
            <a:pPr>
              <a:tabLst>
                <a:tab pos="228600" algn="l"/>
                <a:tab pos="457200" algn="l"/>
              </a:tabLst>
            </a:pPr>
            <a:endParaRPr lang="en-US" dirty="0">
              <a:latin typeface="Avenir Book" panose="020B0503020203020204" pitchFamily="34" charset="-78"/>
              <a:cs typeface="Avenir Book" panose="020B0503020203020204" pitchFamily="34" charset="-78"/>
            </a:endParaRPr>
          </a:p>
        </p:txBody>
      </p:sp>
      <p:sp>
        <p:nvSpPr>
          <p:cNvPr id="730154" name="Rectangle 42"/>
          <p:cNvSpPr>
            <a:spLocks noChangeArrowheads="1"/>
          </p:cNvSpPr>
          <p:nvPr/>
        </p:nvSpPr>
        <p:spPr bwMode="auto">
          <a:xfrm>
            <a:off x="2801618" y="3685173"/>
            <a:ext cx="8586789" cy="915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nchor="ctr">
            <a:spAutoFit/>
          </a:bodyPr>
          <a:lstStyle/>
          <a:p>
            <a:pPr>
              <a:tabLst>
                <a:tab pos="228600" algn="l"/>
                <a:tab pos="457200" algn="l"/>
              </a:tabLst>
            </a:pPr>
            <a:r>
              <a:rPr lang="en-US" dirty="0">
                <a:latin typeface="Avenir Book" panose="020B0503020203020204" pitchFamily="34" charset="-78"/>
                <a:cs typeface="Avenir Book" panose="020B0503020203020204" pitchFamily="34" charset="-78"/>
              </a:rPr>
              <a:t>t</a:t>
            </a:r>
            <a:r>
              <a:rPr lang="en-US" baseline="-25000" dirty="0">
                <a:latin typeface="Avenir Book" panose="020B0503020203020204" pitchFamily="34" charset="-78"/>
                <a:cs typeface="Avenir Book" panose="020B0503020203020204" pitchFamily="34" charset="-78"/>
              </a:rPr>
              <a:t>1 </a:t>
            </a:r>
            <a:r>
              <a:rPr lang="en-US" dirty="0">
                <a:latin typeface="Avenir Book" panose="020B0503020203020204" pitchFamily="34" charset="-78"/>
                <a:cs typeface="Avenir Book" panose="020B0503020203020204" pitchFamily="34" charset="-78"/>
              </a:rPr>
              <a:t>: z receives update from y, updates its table, computes new least cost to x , sends its neighbors its DV.</a:t>
            </a:r>
          </a:p>
          <a:p>
            <a:pPr>
              <a:tabLst>
                <a:tab pos="228600" algn="l"/>
                <a:tab pos="457200" algn="l"/>
              </a:tabLst>
            </a:pPr>
            <a:endParaRPr lang="en-US" dirty="0">
              <a:latin typeface="Avenir Book" panose="020B0503020203020204" pitchFamily="34" charset="-78"/>
              <a:cs typeface="Avenir Book" panose="020B0503020203020204" pitchFamily="34" charset="-78"/>
            </a:endParaRPr>
          </a:p>
        </p:txBody>
      </p:sp>
      <p:sp>
        <p:nvSpPr>
          <p:cNvPr id="730155" name="Rectangle 43"/>
          <p:cNvSpPr>
            <a:spLocks noChangeArrowheads="1"/>
          </p:cNvSpPr>
          <p:nvPr/>
        </p:nvSpPr>
        <p:spPr bwMode="auto">
          <a:xfrm>
            <a:off x="2823844" y="4509087"/>
            <a:ext cx="8270876" cy="9159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nchor="ctr">
            <a:spAutoFit/>
          </a:bodyPr>
          <a:lstStyle/>
          <a:p>
            <a:pPr>
              <a:tabLst>
                <a:tab pos="228600" algn="l"/>
                <a:tab pos="457200" algn="l"/>
              </a:tabLst>
            </a:pPr>
            <a:r>
              <a:rPr lang="en-US" dirty="0">
                <a:latin typeface="Avenir Book" panose="020B0503020203020204" pitchFamily="34" charset="-78"/>
                <a:cs typeface="Avenir Book" panose="020B0503020203020204" pitchFamily="34" charset="-78"/>
              </a:rPr>
              <a:t>t</a:t>
            </a:r>
            <a:r>
              <a:rPr lang="en-US" baseline="-25000" dirty="0">
                <a:latin typeface="Avenir Book" panose="020B0503020203020204" pitchFamily="34" charset="-78"/>
                <a:cs typeface="Avenir Book" panose="020B0503020203020204" pitchFamily="34" charset="-78"/>
              </a:rPr>
              <a:t>2 </a:t>
            </a:r>
            <a:r>
              <a:rPr lang="en-US" dirty="0">
                <a:latin typeface="Avenir Book" panose="020B0503020203020204" pitchFamily="34" charset="-78"/>
                <a:cs typeface="Avenir Book" panose="020B0503020203020204" pitchFamily="34" charset="-78"/>
              </a:rPr>
              <a:t>: y receives z</a:t>
            </a:r>
            <a:r>
              <a:rPr lang="ja-JP" altLang="en-US" dirty="0">
                <a:latin typeface="Avenir Book" panose="020B0503020203020204" pitchFamily="34" charset="-78"/>
                <a:cs typeface="Avenir Book" panose="020B0503020203020204" pitchFamily="34" charset="-78"/>
              </a:rPr>
              <a:t>’</a:t>
            </a:r>
            <a:r>
              <a:rPr lang="en-US" altLang="ja-JP" dirty="0">
                <a:latin typeface="Avenir Book" panose="020B0503020203020204" pitchFamily="34" charset="-78"/>
                <a:cs typeface="Avenir Book" panose="020B0503020203020204" pitchFamily="34" charset="-78"/>
              </a:rPr>
              <a:t>s update, updates its distance table.  y</a:t>
            </a:r>
            <a:r>
              <a:rPr lang="ja-JP" altLang="en-US" dirty="0">
                <a:latin typeface="Avenir Book" panose="020B0503020203020204" pitchFamily="34" charset="-78"/>
                <a:cs typeface="Avenir Book" panose="020B0503020203020204" pitchFamily="34" charset="-78"/>
              </a:rPr>
              <a:t>’</a:t>
            </a:r>
            <a:r>
              <a:rPr lang="en-US" altLang="ja-JP" dirty="0">
                <a:latin typeface="Avenir Book" panose="020B0503020203020204" pitchFamily="34" charset="-78"/>
                <a:cs typeface="Avenir Book" panose="020B0503020203020204" pitchFamily="34" charset="-78"/>
              </a:rPr>
              <a:t>s least costs do not change, so y  does not send a message to z. </a:t>
            </a:r>
          </a:p>
          <a:p>
            <a:pPr>
              <a:tabLst>
                <a:tab pos="228600" algn="l"/>
                <a:tab pos="457200" algn="l"/>
              </a:tabLst>
            </a:pPr>
            <a:endParaRPr lang="en-US" dirty="0">
              <a:latin typeface="Avenir Book" panose="020B0503020203020204" pitchFamily="34" charset="-78"/>
              <a:cs typeface="Avenir Book" panose="020B0503020203020204" pitchFamily="34" charset="-78"/>
            </a:endParaRPr>
          </a:p>
        </p:txBody>
      </p:sp>
      <p:graphicFrame>
        <p:nvGraphicFramePr>
          <p:cNvPr id="44" name="Table 43"/>
          <p:cNvGraphicFramePr>
            <a:graphicFrameLocks noGrp="1"/>
          </p:cNvGraphicFramePr>
          <p:nvPr>
            <p:extLst>
              <p:ext uri="{D42A27DB-BD31-4B8C-83A1-F6EECF244321}">
                <p14:modId xmlns:p14="http://schemas.microsoft.com/office/powerpoint/2010/main" val="501825171"/>
              </p:ext>
            </p:extLst>
          </p:nvPr>
        </p:nvGraphicFramePr>
        <p:xfrm>
          <a:off x="9712782" y="348024"/>
          <a:ext cx="861420" cy="731520"/>
        </p:xfrm>
        <a:graphic>
          <a:graphicData uri="http://schemas.openxmlformats.org/drawingml/2006/table">
            <a:tbl>
              <a:tblPr firstRow="1" bandRow="1">
                <a:tableStyleId>{5C22544A-7EE6-4342-B048-85BDC9FD1C3A}</a:tableStyleId>
              </a:tblPr>
              <a:tblGrid>
                <a:gridCol w="287140">
                  <a:extLst>
                    <a:ext uri="{9D8B030D-6E8A-4147-A177-3AD203B41FA5}">
                      <a16:colId xmlns:a16="http://schemas.microsoft.com/office/drawing/2014/main" val="4261874619"/>
                    </a:ext>
                  </a:extLst>
                </a:gridCol>
                <a:gridCol w="287140">
                  <a:extLst>
                    <a:ext uri="{9D8B030D-6E8A-4147-A177-3AD203B41FA5}">
                      <a16:colId xmlns:a16="http://schemas.microsoft.com/office/drawing/2014/main" val="3806773960"/>
                    </a:ext>
                  </a:extLst>
                </a:gridCol>
                <a:gridCol w="287140">
                  <a:extLst>
                    <a:ext uri="{9D8B030D-6E8A-4147-A177-3AD203B41FA5}">
                      <a16:colId xmlns:a16="http://schemas.microsoft.com/office/drawing/2014/main" val="2678694531"/>
                    </a:ext>
                  </a:extLst>
                </a:gridCol>
              </a:tblGrid>
              <a:tr h="224328">
                <a:tc>
                  <a:txBody>
                    <a:bodyPr/>
                    <a:lstStyle/>
                    <a:p>
                      <a:r>
                        <a:rPr lang="en-IN" dirty="0">
                          <a:latin typeface="Avenir Book" panose="020B0503020203020204" pitchFamily="34" charset="-78"/>
                          <a:cs typeface="Avenir Book" panose="020B0503020203020204" pitchFamily="34" charset="-78"/>
                        </a:rPr>
                        <a:t>x</a:t>
                      </a:r>
                    </a:p>
                  </a:txBody>
                  <a:tcPr/>
                </a:tc>
                <a:tc>
                  <a:txBody>
                    <a:bodyPr/>
                    <a:lstStyle/>
                    <a:p>
                      <a:r>
                        <a:rPr lang="en-IN" dirty="0">
                          <a:latin typeface="Avenir Book" panose="020B0503020203020204" pitchFamily="34" charset="-78"/>
                          <a:cs typeface="Avenir Book" panose="020B0503020203020204" pitchFamily="34" charset="-78"/>
                        </a:rPr>
                        <a:t>y</a:t>
                      </a:r>
                    </a:p>
                  </a:txBody>
                  <a:tcPr/>
                </a:tc>
                <a:tc>
                  <a:txBody>
                    <a:bodyPr/>
                    <a:lstStyle/>
                    <a:p>
                      <a:r>
                        <a:rPr lang="en-IN" dirty="0">
                          <a:latin typeface="Avenir Book" panose="020B0503020203020204" pitchFamily="34" charset="-78"/>
                          <a:cs typeface="Avenir Book" panose="020B0503020203020204" pitchFamily="34" charset="-78"/>
                        </a:rPr>
                        <a:t>z</a:t>
                      </a:r>
                    </a:p>
                  </a:txBody>
                  <a:tcPr/>
                </a:tc>
                <a:extLst>
                  <a:ext uri="{0D108BD9-81ED-4DB2-BD59-A6C34878D82A}">
                    <a16:rowId xmlns:a16="http://schemas.microsoft.com/office/drawing/2014/main" val="421812954"/>
                  </a:ext>
                </a:extLst>
              </a:tr>
              <a:tr h="224328">
                <a:tc>
                  <a:txBody>
                    <a:bodyPr/>
                    <a:lstStyle/>
                    <a:p>
                      <a:endParaRPr lang="en-IN" dirty="0">
                        <a:latin typeface="Avenir Book" panose="020B0503020203020204" pitchFamily="34" charset="-78"/>
                        <a:cs typeface="Avenir Book" panose="020B0503020203020204" pitchFamily="34" charset="-78"/>
                      </a:endParaRPr>
                    </a:p>
                  </a:txBody>
                  <a:tcPr/>
                </a:tc>
                <a:tc>
                  <a:txBody>
                    <a:bodyPr/>
                    <a:lstStyle/>
                    <a:p>
                      <a:endParaRPr lang="en-IN" dirty="0">
                        <a:latin typeface="Avenir Book" panose="020B0503020203020204" pitchFamily="34" charset="-78"/>
                        <a:cs typeface="Avenir Book" panose="020B0503020203020204" pitchFamily="34" charset="-78"/>
                      </a:endParaRPr>
                    </a:p>
                  </a:txBody>
                  <a:tcPr/>
                </a:tc>
                <a:tc>
                  <a:txBody>
                    <a:bodyPr/>
                    <a:lstStyle/>
                    <a:p>
                      <a:endParaRPr lang="en-IN" dirty="0">
                        <a:latin typeface="Avenir Book" panose="020B0503020203020204" pitchFamily="34" charset="-78"/>
                        <a:cs typeface="Avenir Book" panose="020B0503020203020204" pitchFamily="34" charset="-78"/>
                      </a:endParaRPr>
                    </a:p>
                  </a:txBody>
                  <a:tcPr/>
                </a:tc>
                <a:extLst>
                  <a:ext uri="{0D108BD9-81ED-4DB2-BD59-A6C34878D82A}">
                    <a16:rowId xmlns:a16="http://schemas.microsoft.com/office/drawing/2014/main" val="4045491195"/>
                  </a:ext>
                </a:extLst>
              </a:tr>
            </a:tbl>
          </a:graphicData>
        </a:graphic>
      </p:graphicFrame>
      <p:graphicFrame>
        <p:nvGraphicFramePr>
          <p:cNvPr id="45" name="Table 44"/>
          <p:cNvGraphicFramePr>
            <a:graphicFrameLocks noGrp="1"/>
          </p:cNvGraphicFramePr>
          <p:nvPr>
            <p:extLst>
              <p:ext uri="{D42A27DB-BD31-4B8C-83A1-F6EECF244321}">
                <p14:modId xmlns:p14="http://schemas.microsoft.com/office/powerpoint/2010/main" val="3019833150"/>
              </p:ext>
            </p:extLst>
          </p:nvPr>
        </p:nvGraphicFramePr>
        <p:xfrm>
          <a:off x="11177906" y="1572378"/>
          <a:ext cx="861420" cy="731520"/>
        </p:xfrm>
        <a:graphic>
          <a:graphicData uri="http://schemas.openxmlformats.org/drawingml/2006/table">
            <a:tbl>
              <a:tblPr firstRow="1" bandRow="1">
                <a:tableStyleId>{5C22544A-7EE6-4342-B048-85BDC9FD1C3A}</a:tableStyleId>
              </a:tblPr>
              <a:tblGrid>
                <a:gridCol w="287140">
                  <a:extLst>
                    <a:ext uri="{9D8B030D-6E8A-4147-A177-3AD203B41FA5}">
                      <a16:colId xmlns:a16="http://schemas.microsoft.com/office/drawing/2014/main" val="4261874619"/>
                    </a:ext>
                  </a:extLst>
                </a:gridCol>
                <a:gridCol w="287140">
                  <a:extLst>
                    <a:ext uri="{9D8B030D-6E8A-4147-A177-3AD203B41FA5}">
                      <a16:colId xmlns:a16="http://schemas.microsoft.com/office/drawing/2014/main" val="3806773960"/>
                    </a:ext>
                  </a:extLst>
                </a:gridCol>
                <a:gridCol w="287140">
                  <a:extLst>
                    <a:ext uri="{9D8B030D-6E8A-4147-A177-3AD203B41FA5}">
                      <a16:colId xmlns:a16="http://schemas.microsoft.com/office/drawing/2014/main" val="2678694531"/>
                    </a:ext>
                  </a:extLst>
                </a:gridCol>
              </a:tblGrid>
              <a:tr h="224328">
                <a:tc>
                  <a:txBody>
                    <a:bodyPr/>
                    <a:lstStyle/>
                    <a:p>
                      <a:r>
                        <a:rPr lang="en-IN" dirty="0">
                          <a:latin typeface="Avenir Book" panose="020B0503020203020204" pitchFamily="34" charset="-78"/>
                          <a:cs typeface="Avenir Book" panose="020B0503020203020204" pitchFamily="34" charset="-78"/>
                        </a:rPr>
                        <a:t>x</a:t>
                      </a:r>
                    </a:p>
                  </a:txBody>
                  <a:tcPr/>
                </a:tc>
                <a:tc>
                  <a:txBody>
                    <a:bodyPr/>
                    <a:lstStyle/>
                    <a:p>
                      <a:r>
                        <a:rPr lang="en-IN" dirty="0">
                          <a:latin typeface="Avenir Book" panose="020B0503020203020204" pitchFamily="34" charset="-78"/>
                          <a:cs typeface="Avenir Book" panose="020B0503020203020204" pitchFamily="34" charset="-78"/>
                        </a:rPr>
                        <a:t>y</a:t>
                      </a:r>
                    </a:p>
                  </a:txBody>
                  <a:tcPr/>
                </a:tc>
                <a:tc>
                  <a:txBody>
                    <a:bodyPr/>
                    <a:lstStyle/>
                    <a:p>
                      <a:r>
                        <a:rPr lang="en-IN" dirty="0">
                          <a:latin typeface="Avenir Book" panose="020B0503020203020204" pitchFamily="34" charset="-78"/>
                          <a:cs typeface="Avenir Book" panose="020B0503020203020204" pitchFamily="34" charset="-78"/>
                        </a:rPr>
                        <a:t>z</a:t>
                      </a:r>
                    </a:p>
                  </a:txBody>
                  <a:tcPr/>
                </a:tc>
                <a:extLst>
                  <a:ext uri="{0D108BD9-81ED-4DB2-BD59-A6C34878D82A}">
                    <a16:rowId xmlns:a16="http://schemas.microsoft.com/office/drawing/2014/main" val="421812954"/>
                  </a:ext>
                </a:extLst>
              </a:tr>
              <a:tr h="224328">
                <a:tc>
                  <a:txBody>
                    <a:bodyPr/>
                    <a:lstStyle/>
                    <a:p>
                      <a:endParaRPr lang="en-IN" dirty="0">
                        <a:latin typeface="Avenir Book" panose="020B0503020203020204" pitchFamily="34" charset="-78"/>
                        <a:cs typeface="Avenir Book" panose="020B0503020203020204" pitchFamily="34" charset="-78"/>
                      </a:endParaRPr>
                    </a:p>
                  </a:txBody>
                  <a:tcPr/>
                </a:tc>
                <a:tc>
                  <a:txBody>
                    <a:bodyPr/>
                    <a:lstStyle/>
                    <a:p>
                      <a:endParaRPr lang="en-IN" dirty="0">
                        <a:latin typeface="Avenir Book" panose="020B0503020203020204" pitchFamily="34" charset="-78"/>
                        <a:cs typeface="Avenir Book" panose="020B0503020203020204" pitchFamily="34" charset="-78"/>
                      </a:endParaRPr>
                    </a:p>
                  </a:txBody>
                  <a:tcPr/>
                </a:tc>
                <a:tc>
                  <a:txBody>
                    <a:bodyPr/>
                    <a:lstStyle/>
                    <a:p>
                      <a:endParaRPr lang="en-IN" dirty="0">
                        <a:latin typeface="Avenir Book" panose="020B0503020203020204" pitchFamily="34" charset="-78"/>
                        <a:cs typeface="Avenir Book" panose="020B0503020203020204" pitchFamily="34" charset="-78"/>
                      </a:endParaRPr>
                    </a:p>
                  </a:txBody>
                  <a:tcPr/>
                </a:tc>
                <a:extLst>
                  <a:ext uri="{0D108BD9-81ED-4DB2-BD59-A6C34878D82A}">
                    <a16:rowId xmlns:a16="http://schemas.microsoft.com/office/drawing/2014/main" val="4045491195"/>
                  </a:ext>
                </a:extLst>
              </a:tr>
            </a:tbl>
          </a:graphicData>
        </a:graphic>
      </p:graphicFrame>
    </p:spTree>
    <p:extLst>
      <p:ext uri="{BB962C8B-B14F-4D97-AF65-F5344CB8AC3E}">
        <p14:creationId xmlns:p14="http://schemas.microsoft.com/office/powerpoint/2010/main" val="4286295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015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3015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015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92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70" grpId="0"/>
      <p:bldP spid="730153" grpId="0"/>
      <p:bldP spid="730154" grpId="0"/>
      <p:bldP spid="730155" grpId="0"/>
    </p:bldLst>
  </p:timing>
</p:sld>
</file>

<file path=ppt/theme/theme1.xml><?xml version="1.0" encoding="utf-8"?>
<a:theme xmlns:a="http://schemas.openxmlformats.org/drawingml/2006/main" name="Presentation Template 13_9_21">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14691</TotalTime>
  <Words>1438</Words>
  <Application>Microsoft Office PowerPoint</Application>
  <PresentationFormat>Widescreen</PresentationFormat>
  <Paragraphs>365</Paragraphs>
  <Slides>14</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ＭＳ Ｐゴシック</vt:lpstr>
      <vt:lpstr>游ゴシック</vt:lpstr>
      <vt:lpstr>Arial</vt:lpstr>
      <vt:lpstr>Avenir Book</vt:lpstr>
      <vt:lpstr>Calibri</vt:lpstr>
      <vt:lpstr>Calibri Light</vt:lpstr>
      <vt:lpstr>MS Mincho</vt:lpstr>
      <vt:lpstr>Times New Roman</vt:lpstr>
      <vt:lpstr>Wingdings</vt:lpstr>
      <vt:lpstr>Presentation Template 13_9_21</vt:lpstr>
      <vt:lpstr> Computer Networks II  Routing Algorithms Distance Vector Routing Protocol</vt:lpstr>
      <vt:lpstr>Distance Vector Algorithm : Notations</vt:lpstr>
      <vt:lpstr>Distance Vector Algorithm </vt:lpstr>
      <vt:lpstr>Bellman-Ford Example</vt:lpstr>
      <vt:lpstr>Distance Vector Algorithm </vt:lpstr>
      <vt:lpstr>Distance Vector Algorithm  </vt:lpstr>
      <vt:lpstr>PowerPoint Presentation</vt:lpstr>
      <vt:lpstr>PowerPoint Presentation</vt:lpstr>
      <vt:lpstr>Distance Vector: Link Cost Changes</vt:lpstr>
      <vt:lpstr>Distance Vector: Link Cost Changes</vt:lpstr>
      <vt:lpstr>Distance Vector: Link Cost Changes</vt:lpstr>
      <vt:lpstr>Distance Vector: Link Cost Changes</vt:lpstr>
      <vt:lpstr>Comparison of LS and DV algorithms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Hewlett-Packard Company</dc:creator>
  <cp:lastModifiedBy>Windows User</cp:lastModifiedBy>
  <cp:revision>444</cp:revision>
  <cp:lastPrinted>2022-10-11T14:57:49Z</cp:lastPrinted>
  <dcterms:created xsi:type="dcterms:W3CDTF">2021-09-13T14:43:22Z</dcterms:created>
  <dcterms:modified xsi:type="dcterms:W3CDTF">2022-10-17T15:00:16Z</dcterms:modified>
</cp:coreProperties>
</file>